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72" r:id="rId2"/>
    <p:sldId id="270" r:id="rId3"/>
    <p:sldId id="257" r:id="rId4"/>
    <p:sldId id="258" r:id="rId5"/>
    <p:sldId id="307" r:id="rId6"/>
    <p:sldId id="373" r:id="rId7"/>
    <p:sldId id="382" r:id="rId8"/>
    <p:sldId id="380" r:id="rId9"/>
    <p:sldId id="381" r:id="rId10"/>
    <p:sldId id="384" r:id="rId11"/>
    <p:sldId id="385" r:id="rId12"/>
    <p:sldId id="389" r:id="rId13"/>
    <p:sldId id="298" r:id="rId14"/>
    <p:sldId id="299" r:id="rId15"/>
    <p:sldId id="316" r:id="rId16"/>
    <p:sldId id="302" r:id="rId17"/>
    <p:sldId id="320" r:id="rId18"/>
    <p:sldId id="367" r:id="rId19"/>
    <p:sldId id="323" r:id="rId20"/>
    <p:sldId id="324" r:id="rId21"/>
    <p:sldId id="368" r:id="rId22"/>
    <p:sldId id="375" r:id="rId23"/>
    <p:sldId id="374" r:id="rId24"/>
    <p:sldId id="308" r:id="rId25"/>
    <p:sldId id="311" r:id="rId26"/>
    <p:sldId id="312" r:id="rId27"/>
    <p:sldId id="321" r:id="rId28"/>
    <p:sldId id="322" r:id="rId29"/>
    <p:sldId id="279" r:id="rId30"/>
    <p:sldId id="280" r:id="rId31"/>
    <p:sldId id="282" r:id="rId32"/>
    <p:sldId id="283" r:id="rId33"/>
    <p:sldId id="284" r:id="rId34"/>
    <p:sldId id="286" r:id="rId35"/>
    <p:sldId id="259" r:id="rId36"/>
    <p:sldId id="304" r:id="rId37"/>
    <p:sldId id="354" r:id="rId38"/>
    <p:sldId id="326" r:id="rId39"/>
    <p:sldId id="333" r:id="rId40"/>
    <p:sldId id="337" r:id="rId41"/>
    <p:sldId id="329" r:id="rId42"/>
    <p:sldId id="338" r:id="rId43"/>
    <p:sldId id="334" r:id="rId44"/>
    <p:sldId id="339" r:id="rId45"/>
    <p:sldId id="325" r:id="rId46"/>
    <p:sldId id="335" r:id="rId47"/>
    <p:sldId id="342" r:id="rId48"/>
    <p:sldId id="355" r:id="rId49"/>
    <p:sldId id="357" r:id="rId50"/>
    <p:sldId id="358" r:id="rId51"/>
    <p:sldId id="345" r:id="rId52"/>
    <p:sldId id="332" r:id="rId53"/>
    <p:sldId id="336" r:id="rId54"/>
    <p:sldId id="346" r:id="rId55"/>
    <p:sldId id="361" r:id="rId56"/>
    <p:sldId id="340" r:id="rId57"/>
    <p:sldId id="330" r:id="rId58"/>
    <p:sldId id="392" r:id="rId59"/>
    <p:sldId id="341" r:id="rId60"/>
    <p:sldId id="343" r:id="rId61"/>
    <p:sldId id="344" r:id="rId62"/>
    <p:sldId id="260" r:id="rId63"/>
    <p:sldId id="261" r:id="rId64"/>
    <p:sldId id="262" r:id="rId65"/>
    <p:sldId id="263" r:id="rId66"/>
    <p:sldId id="264" r:id="rId67"/>
    <p:sldId id="277" r:id="rId68"/>
    <p:sldId id="278" r:id="rId69"/>
    <p:sldId id="265" r:id="rId70"/>
    <p:sldId id="266" r:id="rId71"/>
    <p:sldId id="267" r:id="rId72"/>
    <p:sldId id="303" r:id="rId73"/>
    <p:sldId id="365" r:id="rId74"/>
    <p:sldId id="362" r:id="rId75"/>
    <p:sldId id="364" r:id="rId76"/>
    <p:sldId id="366" r:id="rId77"/>
    <p:sldId id="268" r:id="rId78"/>
    <p:sldId id="269" r:id="rId79"/>
    <p:sldId id="275" r:id="rId8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07" autoAdjust="0"/>
  </p:normalViewPr>
  <p:slideViewPr>
    <p:cSldViewPr>
      <p:cViewPr varScale="1">
        <p:scale>
          <a:sx n="81" d="100"/>
          <a:sy n="81" d="100"/>
        </p:scale>
        <p:origin x="-1056" y="-90"/>
      </p:cViewPr>
      <p:guideLst>
        <p:guide orient="horz" pos="2160"/>
        <p:guide pos="2880"/>
      </p:guideLst>
    </p:cSldViewPr>
  </p:slideViewPr>
  <p:outlineViewPr>
    <p:cViewPr>
      <p:scale>
        <a:sx n="33" d="100"/>
        <a:sy n="33" d="100"/>
      </p:scale>
      <p:origin x="24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B1CCE560-A221-4575-884F-3011821C3574}" type="datetimeFigureOut">
              <a:rPr lang="el-GR" smtClean="0"/>
              <a:pPr/>
              <a:t>23/3/2020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0C1356-5B32-4CB5-A76E-A89F31FA8D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1CCE560-A221-4575-884F-3011821C3574}" type="datetimeFigureOut">
              <a:rPr lang="el-GR" smtClean="0"/>
              <a:pPr/>
              <a:t>23/3/2020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0C1356-5B32-4CB5-A76E-A89F31FA8D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1CCE560-A221-4575-884F-3011821C3574}" type="datetimeFigureOut">
              <a:rPr lang="el-GR" smtClean="0"/>
              <a:pPr/>
              <a:t>23/3/2020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0C1356-5B32-4CB5-A76E-A89F31FA8D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1CCE560-A221-4575-884F-3011821C3574}" type="datetimeFigureOut">
              <a:rPr lang="el-GR" smtClean="0"/>
              <a:pPr/>
              <a:t>23/3/2020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0C1356-5B32-4CB5-A76E-A89F31FA8D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1CCE560-A221-4575-884F-3011821C3574}" type="datetimeFigureOut">
              <a:rPr lang="el-GR" smtClean="0"/>
              <a:pPr/>
              <a:t>23/3/2020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0C1356-5B32-4CB5-A76E-A89F31FA8D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B1CCE560-A221-4575-884F-3011821C3574}" type="datetimeFigureOut">
              <a:rPr lang="el-GR" smtClean="0"/>
              <a:pPr/>
              <a:t>23/3/2020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50C1356-5B32-4CB5-A76E-A89F31FA8D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B1CCE560-A221-4575-884F-3011821C3574}" type="datetimeFigureOut">
              <a:rPr lang="el-GR" smtClean="0"/>
              <a:pPr/>
              <a:t>23/3/2020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850C1356-5B32-4CB5-A76E-A89F31FA8D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B1CCE560-A221-4575-884F-3011821C3574}" type="datetimeFigureOut">
              <a:rPr lang="el-GR" smtClean="0"/>
              <a:pPr/>
              <a:t>23/3/2020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850C1356-5B32-4CB5-A76E-A89F31FA8D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1CCE560-A221-4575-884F-3011821C3574}" type="datetimeFigureOut">
              <a:rPr lang="el-GR" smtClean="0"/>
              <a:pPr/>
              <a:t>23/3/2020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850C1356-5B32-4CB5-A76E-A89F31FA8D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1CCE560-A221-4575-884F-3011821C3574}" type="datetimeFigureOut">
              <a:rPr lang="el-GR" smtClean="0"/>
              <a:pPr/>
              <a:t>23/3/2020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50C1356-5B32-4CB5-A76E-A89F31FA8D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1CCE560-A221-4575-884F-3011821C3574}" type="datetimeFigureOut">
              <a:rPr lang="el-GR" smtClean="0"/>
              <a:pPr/>
              <a:t>23/3/2020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50C1356-5B32-4CB5-A76E-A89F31FA8D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CCE560-A221-4575-884F-3011821C3574}" type="datetimeFigureOut">
              <a:rPr lang="el-GR" smtClean="0"/>
              <a:pPr/>
              <a:t>23/3/2020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0C1356-5B32-4CB5-A76E-A89F31FA8D1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85728"/>
            <a:ext cx="8229600" cy="1571636"/>
          </a:xfrm>
        </p:spPr>
        <p:txBody>
          <a:bodyPr>
            <a:normAutofit/>
          </a:bodyPr>
          <a:lstStyle/>
          <a:p>
            <a:r>
              <a:rPr lang="el-GR" b="1" dirty="0" smtClean="0"/>
              <a:t>ΑΝΘΡΩΠΟΛΟΓΙΑ ΤΩΝ ΦΥΛΩΝ</a:t>
            </a:r>
            <a:endParaRPr lang="el-GR" b="1" dirty="0"/>
          </a:p>
        </p:txBody>
      </p:sp>
      <p:sp>
        <p:nvSpPr>
          <p:cNvPr id="3" name="2 - Θέση περιεχομένου"/>
          <p:cNvSpPr>
            <a:spLocks noGrp="1"/>
          </p:cNvSpPr>
          <p:nvPr>
            <p:ph idx="1"/>
          </p:nvPr>
        </p:nvSpPr>
        <p:spPr>
          <a:xfrm>
            <a:off x="457200" y="2071678"/>
            <a:ext cx="8229600" cy="4786322"/>
          </a:xfrm>
        </p:spPr>
        <p:txBody>
          <a:bodyPr>
            <a:normAutofit/>
          </a:bodyPr>
          <a:lstStyle/>
          <a:p>
            <a:r>
              <a:rPr lang="el-GR" dirty="0" smtClean="0"/>
              <a:t>Πέρα από την ανθρωπολογία των γυναικών…</a:t>
            </a:r>
          </a:p>
          <a:p>
            <a:r>
              <a:rPr lang="el-GR" dirty="0" smtClean="0"/>
              <a:t>Ανδρική και γυναικεία ταυτότητα: μύθοι και στερεότυπα</a:t>
            </a:r>
          </a:p>
          <a:p>
            <a:r>
              <a:rPr lang="el-GR" dirty="0" smtClean="0"/>
              <a:t>Ιστορικές αναφορές της παραπάνω σχέσης</a:t>
            </a:r>
          </a:p>
          <a:p>
            <a:r>
              <a:rPr lang="el-GR" dirty="0" smtClean="0"/>
              <a:t>Σεξουαλική ταυτότητα, σεξουαλικές επιλογές</a:t>
            </a:r>
          </a:p>
          <a:p>
            <a:r>
              <a:rPr lang="el-GR" dirty="0" smtClean="0"/>
              <a:t>Η συμβολή της κοινωνικής ανθρωπολογίας και της εθνογραφίας</a:t>
            </a:r>
          </a:p>
          <a:p>
            <a:r>
              <a:rPr lang="el-GR" dirty="0" smtClean="0"/>
              <a:t>Φύση και πολιτισμός</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Malleus</a:t>
            </a:r>
            <a:r>
              <a:rPr lang="el-GR" dirty="0" smtClean="0"/>
              <a:t> </a:t>
            </a:r>
            <a:r>
              <a:rPr lang="el-GR" dirty="0" err="1" smtClean="0"/>
              <a:t>Maleficarum</a:t>
            </a:r>
            <a:endParaRPr lang="el-GR" dirty="0"/>
          </a:p>
        </p:txBody>
      </p:sp>
      <p:sp>
        <p:nvSpPr>
          <p:cNvPr id="3" name="2 - Θέση περιεχομένου"/>
          <p:cNvSpPr>
            <a:spLocks noGrp="1"/>
          </p:cNvSpPr>
          <p:nvPr>
            <p:ph idx="1"/>
          </p:nvPr>
        </p:nvSpPr>
        <p:spPr/>
        <p:txBody>
          <a:bodyPr/>
          <a:lstStyle/>
          <a:p>
            <a:pPr>
              <a:buNone/>
            </a:pPr>
            <a:r>
              <a:rPr lang="el-GR" dirty="0" smtClean="0"/>
              <a:t>   </a:t>
            </a:r>
            <a:r>
              <a:rPr lang="el-GR" sz="3600" i="1" dirty="0" smtClean="0"/>
              <a:t>«Όλα αυτά αποδεικνύονται από την ίδια την ετυμολογία της λέξης, διότι η </a:t>
            </a:r>
            <a:r>
              <a:rPr lang="el-GR" sz="3600" i="1" dirty="0" err="1" smtClean="0"/>
              <a:t>femina</a:t>
            </a:r>
            <a:r>
              <a:rPr lang="el-GR" sz="3600" i="1" dirty="0" smtClean="0"/>
              <a:t> (γυναίκα) προέρχεται από το </a:t>
            </a:r>
            <a:r>
              <a:rPr lang="el-GR" sz="3600" i="1" dirty="0" err="1" smtClean="0"/>
              <a:t>fe</a:t>
            </a:r>
            <a:r>
              <a:rPr lang="el-GR" sz="3600" i="1" dirty="0" smtClean="0"/>
              <a:t> (</a:t>
            </a:r>
            <a:r>
              <a:rPr lang="el-GR" sz="3600" i="1" dirty="0" err="1" smtClean="0"/>
              <a:t>faith</a:t>
            </a:r>
            <a:r>
              <a:rPr lang="el-GR" sz="3600" i="1" dirty="0" smtClean="0"/>
              <a:t> =πίστη) και </a:t>
            </a:r>
            <a:r>
              <a:rPr lang="el-GR" sz="3600" i="1" dirty="0" err="1" smtClean="0"/>
              <a:t>minus</a:t>
            </a:r>
            <a:r>
              <a:rPr lang="el-GR" sz="3600" i="1" dirty="0" smtClean="0"/>
              <a:t> {=ελάχιστος}, γι αυτό και είναι πάντα πιο αδύναμη στο να διαθέτει πίστη και να τη διατηρεί»</a:t>
            </a:r>
          </a:p>
          <a:p>
            <a:pPr>
              <a:buNone/>
            </a:pPr>
            <a:endParaRPr lang="el-GR" sz="3600" i="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285720" y="928670"/>
            <a:ext cx="8358246" cy="5929330"/>
          </a:xfrm>
        </p:spPr>
        <p:txBody>
          <a:bodyPr>
            <a:noAutofit/>
          </a:bodyPr>
          <a:lstStyle/>
          <a:p>
            <a:pPr>
              <a:buNone/>
            </a:pPr>
            <a:r>
              <a:rPr lang="el-GR" sz="2800" dirty="0" smtClean="0"/>
              <a:t>    «Στρίγγλες» χαρακτηρίζονταν «οι ενοχλητικές και οξύθυμες γυναίκες που διατάρασσαν τη δημόσια ειρήνη.. και όξυναν τις δημόσιες </a:t>
            </a:r>
            <a:r>
              <a:rPr lang="el-GR" sz="2800" dirty="0" err="1" smtClean="0"/>
              <a:t>διαμάχες».΄Ηταν</a:t>
            </a:r>
            <a:r>
              <a:rPr lang="el-GR" sz="2800" dirty="0" smtClean="0"/>
              <a:t> έγκλημα να είσαι γυναίκα που ασχολείται με το λόγο, που γράφει στίχους. Ο εξευτελισμός των «ανεξάρτητων» γυναικών έφτασε στο σημείο να τις εξαναγκάζουν να φορούν ένα είδος φίμωτρου το «χαλινάρι της στρίγγλας» όταν κυκλοφορούσαν στον δρόμο…</a:t>
            </a:r>
          </a:p>
          <a:p>
            <a:endParaRPr lang="el-G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pPr>
              <a:buNone/>
            </a:pPr>
            <a:r>
              <a:rPr lang="el-GR" dirty="0" smtClean="0"/>
              <a:t>    Πολλοί άνδρες που θεωρήθηκαν ότι θεμελίωσαν τη σύγχρονη επιστήμη ήταν βαθιά αναμεμειγμένοι στο κυνήγι των μαγισσών για παράδειγμα ο Τόμας Χομπς και ο Φράνσις </a:t>
            </a:r>
            <a:r>
              <a:rPr lang="el-GR" dirty="0" err="1" smtClean="0"/>
              <a:t>Μπέηκον</a:t>
            </a:r>
            <a:r>
              <a:rPr lang="el-GR" dirty="0" smtClean="0"/>
              <a:t> που έγραφε για το κακό που ενσάρκωναν οι μάγισσες στο περιθώριο των περισσότερων γνωστών εκθέσεών του για την «επιστημονική ορθολογικότητα». Μέχρι και το τέλος του 18ου αιώνα κείμενα όπως το </a:t>
            </a:r>
            <a:r>
              <a:rPr lang="el-GR" dirty="0" err="1" smtClean="0"/>
              <a:t>Malleus</a:t>
            </a:r>
            <a:r>
              <a:rPr lang="el-GR" dirty="0" smtClean="0"/>
              <a:t> </a:t>
            </a:r>
            <a:r>
              <a:rPr lang="el-GR" dirty="0" err="1" smtClean="0"/>
              <a:t>Maleficarum</a:t>
            </a:r>
            <a:r>
              <a:rPr lang="el-GR" dirty="0" smtClean="0"/>
              <a:t> αναλύονταν σοβαρά από τους ακαδημαϊκούς κύκλους…</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συντριπτική πλειοψηφία των κατηγορουμένων </a:t>
            </a:r>
            <a:r>
              <a:rPr lang="el-GR" dirty="0" err="1" smtClean="0"/>
              <a:t>ήταν…γυναίκες</a:t>
            </a:r>
            <a:r>
              <a:rPr lang="el-GR" dirty="0" smtClean="0"/>
              <a:t>!</a:t>
            </a:r>
            <a:endParaRPr lang="el-GR" dirty="0"/>
          </a:p>
        </p:txBody>
      </p:sp>
      <p:sp>
        <p:nvSpPr>
          <p:cNvPr id="3" name="2 - Θέση περιεχομένου"/>
          <p:cNvSpPr>
            <a:spLocks noGrp="1"/>
          </p:cNvSpPr>
          <p:nvPr>
            <p:ph idx="1"/>
          </p:nvPr>
        </p:nvSpPr>
        <p:spPr>
          <a:xfrm>
            <a:off x="457200" y="1772816"/>
            <a:ext cx="8229600" cy="4896544"/>
          </a:xfrm>
        </p:spPr>
        <p:txBody>
          <a:bodyPr>
            <a:normAutofit/>
          </a:bodyPr>
          <a:lstStyle/>
          <a:p>
            <a:r>
              <a:rPr lang="el-GR" dirty="0" smtClean="0"/>
              <a:t>Οι δικαστές ψάχνουν για το σημάδι του διαβόλου στο σώμα της γυναίκας…</a:t>
            </a:r>
          </a:p>
          <a:p>
            <a:r>
              <a:rPr lang="el-GR" dirty="0" smtClean="0"/>
              <a:t>Γιατί οι γυναίκες είναι επιρρεπείς; </a:t>
            </a:r>
          </a:p>
          <a:p>
            <a:pPr>
              <a:buNone/>
            </a:pPr>
            <a:r>
              <a:rPr lang="el-GR" dirty="0" smtClean="0"/>
              <a:t>    Είναι πιο εύπιστες, έχουν έντονα και άτακτα πάθη, οι ψυχικές και σωματικές τους δυνάμεις είναι ανεπαρκείς, οδηγούνται αχαλίνωτα από τις επιθυμίες και το σαρκικό πόθο του κορμιού τους… Οι πιο επικίνδυνες είναι οι μαίες!</a:t>
            </a:r>
            <a:endParaRPr lang="el-GR" dirty="0"/>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71480"/>
            <a:ext cx="8229600" cy="846158"/>
          </a:xfrm>
        </p:spPr>
        <p:txBody>
          <a:bodyPr>
            <a:normAutofit fontScale="90000"/>
          </a:bodyPr>
          <a:lstStyle/>
          <a:p>
            <a:r>
              <a:rPr lang="el-GR" sz="4000" dirty="0" smtClean="0"/>
              <a:t>Έφη </a:t>
            </a:r>
            <a:r>
              <a:rPr lang="el-GR" sz="4000" dirty="0" err="1" smtClean="0"/>
              <a:t>Αβδελά</a:t>
            </a:r>
            <a:r>
              <a:rPr lang="el-GR" sz="4000" dirty="0" smtClean="0"/>
              <a:t>,</a:t>
            </a:r>
            <a:br>
              <a:rPr lang="el-GR" sz="4000" dirty="0" smtClean="0"/>
            </a:br>
            <a:r>
              <a:rPr lang="el-GR" sz="4000" dirty="0" smtClean="0"/>
              <a:t> «Το κυνήγι των μαγισσών», </a:t>
            </a:r>
            <a:br>
              <a:rPr lang="el-GR" sz="4000" dirty="0" smtClean="0"/>
            </a:br>
            <a:r>
              <a:rPr lang="el-GR" sz="4000" i="1" dirty="0" smtClean="0"/>
              <a:t>Σκούπα για το γυναικείο ζήτημα 5 (1981)</a:t>
            </a:r>
            <a:endParaRPr lang="el-GR" sz="4000" i="1" dirty="0"/>
          </a:p>
        </p:txBody>
      </p:sp>
      <p:sp>
        <p:nvSpPr>
          <p:cNvPr id="3" name="2 - Θέση περιεχομένου"/>
          <p:cNvSpPr>
            <a:spLocks noGrp="1"/>
          </p:cNvSpPr>
          <p:nvPr>
            <p:ph idx="1"/>
          </p:nvPr>
        </p:nvSpPr>
        <p:spPr>
          <a:xfrm>
            <a:off x="0" y="1916832"/>
            <a:ext cx="9144000" cy="4941168"/>
          </a:xfrm>
        </p:spPr>
        <p:txBody>
          <a:bodyPr>
            <a:normAutofit lnSpcReduction="10000"/>
          </a:bodyPr>
          <a:lstStyle/>
          <a:p>
            <a:pPr>
              <a:buNone/>
            </a:pPr>
            <a:r>
              <a:rPr lang="el-GR" dirty="0" smtClean="0"/>
              <a:t>    «Η μαγεία σχετίζεται στενά με απωθημένα πολιτισμικά σχήματα… Η μάγισσα βρίσκεται παγιδευμένη στην τελευταία μεγάλη σύγκρουση δύο κόσμων, δύο πολιτισμών: του παγανισμού και του χριστιανισμού. Οι γυναίκες συλλογικοί φορείς παραδοσιακών δοξασιών, τελευταία στηρίγματα του παγανισμού στην ύπαιθρο, εκφραστές μιας </a:t>
            </a:r>
            <a:r>
              <a:rPr lang="el-GR" dirty="0" err="1" smtClean="0"/>
              <a:t>πανάρχαιης</a:t>
            </a:r>
            <a:r>
              <a:rPr lang="el-GR" dirty="0" smtClean="0"/>
              <a:t> λαϊκής κουλτούρας, συντρίβονται χωρίς δυνατότητα αντίστασης ή διαφυγής, χωρίς να συνειδητοποιούν ποτέ τη σύγκρουση στην οποία βρίσκονται </a:t>
            </a:r>
            <a:r>
              <a:rPr lang="el-GR" dirty="0" err="1" smtClean="0"/>
              <a:t>εμπλεγμένες</a:t>
            </a:r>
            <a:r>
              <a:rPr lang="el-GR" dirty="0" smtClean="0"/>
              <a:t>…»</a:t>
            </a:r>
            <a:endParaRPr lang="el-GR" dirty="0"/>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Freak shows</a:t>
            </a:r>
            <a:r>
              <a:rPr lang="el-GR" dirty="0" smtClean="0"/>
              <a:t>, γυναίκες και </a:t>
            </a:r>
            <a:r>
              <a:rPr lang="el-GR" dirty="0" err="1" smtClean="0"/>
              <a:t>τερατογενέσεις</a:t>
            </a:r>
            <a:endParaRPr lang="el-GR" dirty="0"/>
          </a:p>
        </p:txBody>
      </p:sp>
      <p:sp>
        <p:nvSpPr>
          <p:cNvPr id="3" name="2 - Θέση περιεχομένου"/>
          <p:cNvSpPr>
            <a:spLocks noGrp="1"/>
          </p:cNvSpPr>
          <p:nvPr>
            <p:ph idx="1"/>
          </p:nvPr>
        </p:nvSpPr>
        <p:spPr>
          <a:xfrm>
            <a:off x="285720" y="1600200"/>
            <a:ext cx="8429684" cy="5400700"/>
          </a:xfrm>
        </p:spPr>
        <p:txBody>
          <a:bodyPr>
            <a:normAutofit fontScale="25000" lnSpcReduction="20000"/>
          </a:bodyPr>
          <a:lstStyle/>
          <a:p>
            <a:r>
              <a:rPr lang="el-GR" sz="11200" dirty="0" smtClean="0"/>
              <a:t>Οι εποχές που τα μπουλούκια των </a:t>
            </a:r>
            <a:r>
              <a:rPr lang="el-GR" sz="11200" dirty="0" err="1" smtClean="0"/>
              <a:t>freak</a:t>
            </a:r>
            <a:r>
              <a:rPr lang="el-GR" sz="11200" dirty="0" smtClean="0"/>
              <a:t> </a:t>
            </a:r>
            <a:r>
              <a:rPr lang="el-GR" sz="11200" dirty="0" err="1" smtClean="0"/>
              <a:t>shows</a:t>
            </a:r>
            <a:r>
              <a:rPr lang="el-GR" sz="11200" dirty="0" smtClean="0"/>
              <a:t> περιέφεραν με καμάρι τη ζοφερή τους πραμάτεια δεν είναι δυστυχώς μακριά, καθώς μέχρι και 50 χρόνια πριν τέτοιοι θίασοι δεν σπάνιζαν</a:t>
            </a:r>
          </a:p>
          <a:p>
            <a:r>
              <a:rPr lang="el-GR" sz="11200" dirty="0" smtClean="0"/>
              <a:t>Από δω αρχίζει η ιστορία της ζωής της Γυναίκας με τα Τέσσερα Πόδια, κατά </a:t>
            </a:r>
            <a:r>
              <a:rPr lang="el-GR" sz="11200" dirty="0" err="1" smtClean="0"/>
              <a:t>κόσμον</a:t>
            </a:r>
            <a:r>
              <a:rPr lang="el-GR" sz="11200" dirty="0" smtClean="0"/>
              <a:t> </a:t>
            </a:r>
            <a:r>
              <a:rPr lang="el-GR" sz="11200" dirty="0" err="1" smtClean="0"/>
              <a:t>Τζοζεφίν</a:t>
            </a:r>
            <a:r>
              <a:rPr lang="el-GR" sz="11200" dirty="0" smtClean="0"/>
              <a:t> </a:t>
            </a:r>
            <a:r>
              <a:rPr lang="el-GR" sz="11200" dirty="0" err="1" smtClean="0"/>
              <a:t>Μιρτλ</a:t>
            </a:r>
            <a:r>
              <a:rPr lang="el-GR" sz="11200" dirty="0" smtClean="0"/>
              <a:t> </a:t>
            </a:r>
            <a:r>
              <a:rPr lang="el-GR" sz="11200" dirty="0" err="1" smtClean="0"/>
              <a:t>Κορμπίν</a:t>
            </a:r>
            <a:r>
              <a:rPr lang="el-GR" sz="11200" dirty="0" smtClean="0"/>
              <a:t>, που γεννήθηκε σε κωμόπολη του </a:t>
            </a:r>
            <a:r>
              <a:rPr lang="el-GR" sz="11200" dirty="0" err="1" smtClean="0"/>
              <a:t>Τενεσί</a:t>
            </a:r>
            <a:r>
              <a:rPr lang="el-GR" sz="11200" dirty="0" smtClean="0"/>
              <a:t> το 1868 για να γίνει η βασίλισσα των τσίρκο τεράτων της Αμερικής. Η σοβαρής μορφής γενετική διαταραχή την άφησε με δύο ανεξάρτητες λεκάνες δίπλα-δίπλα, με τα εξτρά πόδια να αποτελούν τμήμα της δίδυμης αδελφής που δεν γεννήθηκε τελικά ποτέ. Ήταν όμως και κάτι ακόμα που φιλοξενούσε η ιδιαίτερη ανατομία της: η κοπέλα διέθετε δύο λειτουργικότατα γυναικεία αναπαραγωγικά όργανα</a:t>
            </a:r>
          </a:p>
          <a:p>
            <a:endParaRPr lang="el-GR" sz="4400" dirty="0" smtClean="0"/>
          </a:p>
          <a:p>
            <a:endParaRPr lang="el-GR" dirty="0"/>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836712"/>
            <a:ext cx="8229600" cy="5289451"/>
          </a:xfrm>
        </p:spPr>
        <p:txBody>
          <a:bodyPr>
            <a:normAutofit lnSpcReduction="10000"/>
          </a:bodyPr>
          <a:lstStyle/>
          <a:p>
            <a:pPr>
              <a:buNone/>
            </a:pPr>
            <a:r>
              <a:rPr lang="el-GR" dirty="0" smtClean="0"/>
              <a:t>    Βασιλική Ακαδημία Ιατρικής, 1817. Ο γάλλος ανατόμος </a:t>
            </a:r>
            <a:r>
              <a:rPr lang="el-GR" dirty="0" err="1" smtClean="0"/>
              <a:t>Ζορζ</a:t>
            </a:r>
            <a:r>
              <a:rPr lang="el-GR" dirty="0" smtClean="0"/>
              <a:t> </a:t>
            </a:r>
            <a:r>
              <a:rPr lang="el-GR" dirty="0" err="1" smtClean="0"/>
              <a:t>Κυβιέ</a:t>
            </a:r>
            <a:r>
              <a:rPr lang="el-GR" dirty="0" smtClean="0"/>
              <a:t> παρουσιάζει στους συναδέλφους του το ακριβές ομοίωμα μιας μαύρης γυναίκας από τη Ν. Αφρική. Η γυναίκα αυτή, που όταν ζούσε ονομαζόταν </a:t>
            </a:r>
            <a:r>
              <a:rPr lang="el-GR" dirty="0" err="1" smtClean="0"/>
              <a:t>Σάαρτζι</a:t>
            </a:r>
            <a:r>
              <a:rPr lang="el-GR" dirty="0" smtClean="0"/>
              <a:t> </a:t>
            </a:r>
            <a:r>
              <a:rPr lang="el-GR" dirty="0" err="1" smtClean="0"/>
              <a:t>Μπάρτμαν</a:t>
            </a:r>
            <a:r>
              <a:rPr lang="el-GR" dirty="0" smtClean="0"/>
              <a:t> αλλά έμεινε γνωστή ως «</a:t>
            </a:r>
            <a:r>
              <a:rPr lang="el-GR" dirty="0" err="1" smtClean="0"/>
              <a:t>Hottentot</a:t>
            </a:r>
            <a:r>
              <a:rPr lang="el-GR" dirty="0" smtClean="0"/>
              <a:t> </a:t>
            </a:r>
            <a:r>
              <a:rPr lang="el-GR" dirty="0" err="1" smtClean="0"/>
              <a:t>Venus</a:t>
            </a:r>
            <a:r>
              <a:rPr lang="el-GR" dirty="0" smtClean="0"/>
              <a:t>» (Αφροδίτη των Οτεντότων), είχε τεράστιους γλουτούς (στεατοπυγία) και υπερμεγέθη γεννητικά όργανα που κατέληγαν σε δύο αποφύσεις (</a:t>
            </a:r>
            <a:r>
              <a:rPr lang="el-GR" dirty="0" err="1" smtClean="0"/>
              <a:t>μακρονυμφία</a:t>
            </a:r>
            <a:r>
              <a:rPr lang="el-GR" dirty="0" smtClean="0"/>
              <a:t>)</a:t>
            </a:r>
          </a:p>
          <a:p>
            <a:endParaRPr lang="el-GR" dirty="0" smtClean="0"/>
          </a:p>
          <a:p>
            <a:endParaRPr lang="el-GR" dirty="0"/>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71480"/>
            <a:ext cx="8229600" cy="846158"/>
          </a:xfrm>
        </p:spPr>
        <p:txBody>
          <a:bodyPr>
            <a:normAutofit fontScale="90000"/>
          </a:bodyPr>
          <a:lstStyle/>
          <a:p>
            <a:r>
              <a:rPr lang="el-GR" dirty="0" smtClean="0"/>
              <a:t>Τέλη 19</a:t>
            </a:r>
            <a:r>
              <a:rPr lang="el-GR" baseline="30000" dirty="0" smtClean="0"/>
              <a:t>ου</a:t>
            </a:r>
            <a:r>
              <a:rPr lang="el-GR" dirty="0" smtClean="0"/>
              <a:t> αιώνα: διαταραγμένη ψυχική υγεία, </a:t>
            </a:r>
            <a:r>
              <a:rPr lang="el-GR" dirty="0" err="1" smtClean="0"/>
              <a:t>υποχονδρίαση</a:t>
            </a:r>
            <a:r>
              <a:rPr lang="el-GR" dirty="0" smtClean="0"/>
              <a:t> και γυναικεία υστερία…</a:t>
            </a:r>
            <a:endParaRPr lang="el-GR" dirty="0"/>
          </a:p>
        </p:txBody>
      </p:sp>
      <p:sp>
        <p:nvSpPr>
          <p:cNvPr id="3" name="2 - Θέση περιεχομένου"/>
          <p:cNvSpPr>
            <a:spLocks noGrp="1"/>
          </p:cNvSpPr>
          <p:nvPr>
            <p:ph idx="1"/>
          </p:nvPr>
        </p:nvSpPr>
        <p:spPr>
          <a:xfrm>
            <a:off x="457200" y="2214554"/>
            <a:ext cx="8229600" cy="3911609"/>
          </a:xfrm>
        </p:spPr>
        <p:txBody>
          <a:bodyPr>
            <a:normAutofit fontScale="92500" lnSpcReduction="10000"/>
          </a:bodyPr>
          <a:lstStyle/>
          <a:p>
            <a:pPr>
              <a:buNone/>
            </a:pPr>
            <a:r>
              <a:rPr lang="el-GR" dirty="0" smtClean="0"/>
              <a:t>    Αυτές οι φωτογραφίες, που δημοσιεύθηκαν στο Παρίσι το 1892, απεικονίζουν μια νεαρή γυναίκα με «σπλαχνική υστερική ανορεξία», η οποία σταδιακά εγκατέλειψε το φαγητό ώσπου τελικά ανέπτυξε καχεξία - μια κατάσταση όπου το σώμα είναι τόσο υποσιτισμένο που δεν μπορεί να επανέλθει στα φυσιολογικά του επίπεδα. Τότε, πίστευαν ότι η ανορεξία είναι μία εφηβική ασθένεια που αφορά μόνο κορίτσια.</a:t>
            </a:r>
          </a:p>
          <a:p>
            <a:endParaRPr lang="el-GR" dirty="0"/>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69072"/>
          </a:xfrm>
        </p:spPr>
        <p:txBody>
          <a:bodyPr>
            <a:normAutofit/>
          </a:bodyPr>
          <a:lstStyle/>
          <a:p>
            <a:r>
              <a:rPr lang="el-GR" dirty="0" smtClean="0"/>
              <a:t>«Θεραπεία» της γυναικείας υστερίας και σανατόρια… </a:t>
            </a:r>
            <a:r>
              <a:rPr lang="el-GR" sz="3600" dirty="0" smtClean="0"/>
              <a:t/>
            </a:r>
            <a:br>
              <a:rPr lang="el-GR" sz="3600" dirty="0" smtClean="0"/>
            </a:br>
            <a:r>
              <a:rPr lang="el-GR" sz="3600" dirty="0" smtClean="0"/>
              <a:t/>
            </a:r>
            <a:br>
              <a:rPr lang="el-GR" sz="3600" dirty="0" smtClean="0"/>
            </a:br>
            <a:r>
              <a:rPr lang="el-GR" sz="3600" dirty="0" smtClean="0"/>
              <a:t>Η περίπτωση της Πηνελόπης Δέλτα</a:t>
            </a:r>
            <a:endParaRPr lang="el-GR" sz="3600" dirty="0"/>
          </a:p>
        </p:txBody>
      </p:sp>
      <p:sp>
        <p:nvSpPr>
          <p:cNvPr id="3" name="2 - Θέση περιεχομένου"/>
          <p:cNvSpPr>
            <a:spLocks noGrp="1"/>
          </p:cNvSpPr>
          <p:nvPr>
            <p:ph idx="1"/>
          </p:nvPr>
        </p:nvSpPr>
        <p:spPr>
          <a:xfrm>
            <a:off x="457200" y="1"/>
            <a:ext cx="8229600" cy="1357297"/>
          </a:xfrm>
        </p:spPr>
        <p:txBody>
          <a:bodyPr/>
          <a:lstStyle/>
          <a:p>
            <a:endParaRPr lang="el-GR" dirty="0" smtClean="0"/>
          </a:p>
          <a:p>
            <a:pPr>
              <a:buNone/>
            </a:pP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14356"/>
            <a:ext cx="8229600" cy="703282"/>
          </a:xfrm>
        </p:spPr>
        <p:txBody>
          <a:bodyPr>
            <a:normAutofit fontScale="90000"/>
          </a:bodyPr>
          <a:lstStyle/>
          <a:p>
            <a:r>
              <a:rPr lang="el-GR" dirty="0" smtClean="0"/>
              <a:t>Ιατρική, Ιατροδικαστική και Ψυχανάλυση: </a:t>
            </a:r>
            <a:r>
              <a:rPr lang="el-GR" dirty="0" err="1" smtClean="0"/>
              <a:t>νεωτερικότητα</a:t>
            </a:r>
            <a:r>
              <a:rPr lang="el-GR" dirty="0" smtClean="0"/>
              <a:t> και </a:t>
            </a:r>
            <a:r>
              <a:rPr lang="el-GR" dirty="0" err="1" smtClean="0"/>
              <a:t>ανδροκεντρική</a:t>
            </a:r>
            <a:r>
              <a:rPr lang="el-GR" dirty="0" smtClean="0"/>
              <a:t>, αστική ηθική</a:t>
            </a:r>
            <a:endParaRPr lang="el-GR" dirty="0"/>
          </a:p>
        </p:txBody>
      </p:sp>
      <p:sp>
        <p:nvSpPr>
          <p:cNvPr id="3" name="2 - Θέση περιεχομένου"/>
          <p:cNvSpPr>
            <a:spLocks noGrp="1"/>
          </p:cNvSpPr>
          <p:nvPr>
            <p:ph idx="1"/>
          </p:nvPr>
        </p:nvSpPr>
        <p:spPr>
          <a:xfrm>
            <a:off x="457200" y="2500306"/>
            <a:ext cx="8229600" cy="3625857"/>
          </a:xfrm>
        </p:spPr>
        <p:txBody>
          <a:bodyPr/>
          <a:lstStyle/>
          <a:p>
            <a:r>
              <a:rPr lang="el-GR" dirty="0" smtClean="0"/>
              <a:t>Μισέλ Φουκώ, </a:t>
            </a:r>
            <a:r>
              <a:rPr lang="el-GR" i="1" dirty="0" smtClean="0"/>
              <a:t>Η γέννηση της </a:t>
            </a:r>
            <a:r>
              <a:rPr lang="el-GR" i="1" dirty="0" err="1" smtClean="0"/>
              <a:t>βιοπολιτικής</a:t>
            </a:r>
            <a:endParaRPr lang="el-GR" i="1" dirty="0" smtClean="0"/>
          </a:p>
          <a:p>
            <a:r>
              <a:rPr lang="el-GR" dirty="0" smtClean="0"/>
              <a:t>Δ. </a:t>
            </a:r>
            <a:r>
              <a:rPr lang="el-GR" dirty="0" err="1" smtClean="0"/>
              <a:t>Τζανάκη</a:t>
            </a:r>
            <a:r>
              <a:rPr lang="el-GR" dirty="0" smtClean="0"/>
              <a:t>, </a:t>
            </a:r>
            <a:r>
              <a:rPr lang="el-GR" i="1" dirty="0" smtClean="0"/>
              <a:t>Ιστορία της [μη] κανονικότητας, Φύλο και σεξουαλικότητα</a:t>
            </a:r>
          </a:p>
          <a:p>
            <a:r>
              <a:rPr lang="el-GR" dirty="0" smtClean="0"/>
              <a:t>Αθανασίου Α., </a:t>
            </a:r>
            <a:r>
              <a:rPr lang="el-GR" i="1" dirty="0" smtClean="0"/>
              <a:t>Ζωή στο όριο</a:t>
            </a:r>
            <a:endParaRPr lang="el-GR" i="1"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Οι θεωρητικοί άξονες που θα μας απασχολήσουν…</a:t>
            </a:r>
            <a:endParaRPr lang="el-GR" b="1" dirty="0"/>
          </a:p>
        </p:txBody>
      </p:sp>
      <p:sp>
        <p:nvSpPr>
          <p:cNvPr id="3" name="2 - Θέση περιεχομένου"/>
          <p:cNvSpPr>
            <a:spLocks noGrp="1"/>
          </p:cNvSpPr>
          <p:nvPr>
            <p:ph idx="1"/>
          </p:nvPr>
        </p:nvSpPr>
        <p:spPr>
          <a:xfrm>
            <a:off x="457200" y="1600200"/>
            <a:ext cx="8229600" cy="5257800"/>
          </a:xfrm>
        </p:spPr>
        <p:txBody>
          <a:bodyPr>
            <a:normAutofit/>
          </a:bodyPr>
          <a:lstStyle/>
          <a:p>
            <a:r>
              <a:rPr lang="el-GR" b="1" dirty="0" smtClean="0"/>
              <a:t>Συμβολική διάσταση της γυναικείας υποτέλειας</a:t>
            </a:r>
          </a:p>
          <a:p>
            <a:r>
              <a:rPr lang="el-GR" b="1" dirty="0" smtClean="0"/>
              <a:t>Υλική διάσταση της γυναικείας υποτέλειας</a:t>
            </a:r>
          </a:p>
          <a:p>
            <a:r>
              <a:rPr lang="el-GR" b="1" dirty="0" smtClean="0"/>
              <a:t>Φεμινισμός/Ιστορία και Ανθρωπολογία</a:t>
            </a:r>
          </a:p>
          <a:p>
            <a:r>
              <a:rPr lang="el-GR" b="1" dirty="0" smtClean="0"/>
              <a:t>Φύλο και πολιτική </a:t>
            </a:r>
          </a:p>
          <a:p>
            <a:r>
              <a:rPr lang="el-GR" b="1" dirty="0" smtClean="0"/>
              <a:t>Σώμα, συναίσθημα, το φύλο ως μια σχεσιακή υπό διαμόρφωση επιτέλεση</a:t>
            </a:r>
          </a:p>
          <a:p>
            <a:r>
              <a:rPr lang="el-GR" b="1" dirty="0" smtClean="0"/>
              <a:t>Η αποδόμηση της σεξουαλικότητας και τα όρια της </a:t>
            </a:r>
            <a:r>
              <a:rPr lang="el-GR" b="1" dirty="0" err="1" smtClean="0"/>
              <a:t>βιο</a:t>
            </a:r>
            <a:r>
              <a:rPr lang="el-GR" b="1" dirty="0" smtClean="0"/>
              <a:t>-πολιτικής /</a:t>
            </a:r>
            <a:r>
              <a:rPr lang="el-GR" b="1" dirty="0" err="1" smtClean="0"/>
              <a:t>βιο</a:t>
            </a:r>
            <a:r>
              <a:rPr lang="el-GR" b="1" dirty="0" smtClean="0"/>
              <a:t>-εξουσίας</a:t>
            </a:r>
            <a:endParaRPr lang="el-GR" b="1" dirty="0"/>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a:xfrm>
            <a:off x="457200" y="1000108"/>
            <a:ext cx="8229600" cy="5126055"/>
          </a:xfrm>
        </p:spPr>
        <p:txBody>
          <a:bodyPr>
            <a:normAutofit/>
          </a:bodyPr>
          <a:lstStyle/>
          <a:p>
            <a:pPr>
              <a:buNone/>
            </a:pPr>
            <a:r>
              <a:rPr lang="el-GR" sz="3600" dirty="0" smtClean="0"/>
              <a:t>Άννα </a:t>
            </a:r>
            <a:r>
              <a:rPr lang="el-GR" sz="3600" dirty="0" err="1" smtClean="0"/>
              <a:t>Κατσίγρα</a:t>
            </a:r>
            <a:r>
              <a:rPr lang="el-GR" sz="3600" dirty="0" smtClean="0"/>
              <a:t> , αρχές του 20</a:t>
            </a:r>
            <a:r>
              <a:rPr lang="el-GR" sz="3600" baseline="30000" dirty="0" smtClean="0"/>
              <a:t>ου</a:t>
            </a:r>
            <a:r>
              <a:rPr lang="el-GR" sz="3600" dirty="0" smtClean="0"/>
              <a:t> αιώνα πρώτη υφηγήτρια στην Ιατρική σχολή</a:t>
            </a:r>
          </a:p>
          <a:p>
            <a:pPr>
              <a:buNone/>
            </a:pPr>
            <a:endParaRPr lang="el-GR" sz="3600" dirty="0" smtClean="0"/>
          </a:p>
          <a:p>
            <a:pPr>
              <a:buNone/>
            </a:pPr>
            <a:r>
              <a:rPr lang="el-GR" sz="3600" dirty="0" smtClean="0"/>
              <a:t>1935, </a:t>
            </a:r>
            <a:r>
              <a:rPr lang="el-GR" sz="3600" i="1" dirty="0" smtClean="0"/>
              <a:t>Γενετήσια Αγωγή. Έρως-Γάμος!!!</a:t>
            </a:r>
            <a:endParaRPr lang="el-GR" sz="3600" i="1" dirty="0"/>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Γυναικείος περιηγητισμός στις αρχές του 20</a:t>
            </a:r>
            <a:r>
              <a:rPr lang="el-GR" baseline="30000" dirty="0" smtClean="0"/>
              <a:t>ου</a:t>
            </a:r>
            <a:r>
              <a:rPr lang="el-GR" dirty="0" smtClean="0"/>
              <a:t> αι.</a:t>
            </a:r>
            <a:endParaRPr lang="el-GR" dirty="0"/>
          </a:p>
        </p:txBody>
      </p:sp>
      <p:sp>
        <p:nvSpPr>
          <p:cNvPr id="3" name="2 - Θέση περιεχομένου"/>
          <p:cNvSpPr>
            <a:spLocks noGrp="1"/>
          </p:cNvSpPr>
          <p:nvPr>
            <p:ph idx="1"/>
          </p:nvPr>
        </p:nvSpPr>
        <p:spPr>
          <a:xfrm>
            <a:off x="285720" y="1600200"/>
            <a:ext cx="8401080" cy="5257800"/>
          </a:xfrm>
        </p:spPr>
        <p:txBody>
          <a:bodyPr>
            <a:normAutofit fontScale="92500" lnSpcReduction="10000"/>
          </a:bodyPr>
          <a:lstStyle/>
          <a:p>
            <a:r>
              <a:rPr lang="el-GR" dirty="0" err="1" smtClean="0"/>
              <a:t>Μέιμπελ</a:t>
            </a:r>
            <a:r>
              <a:rPr lang="el-GR" dirty="0" smtClean="0"/>
              <a:t> </a:t>
            </a:r>
            <a:r>
              <a:rPr lang="el-GR" dirty="0" err="1" smtClean="0"/>
              <a:t>Μουρ</a:t>
            </a:r>
            <a:r>
              <a:rPr lang="el-GR" dirty="0" smtClean="0"/>
              <a:t>, συγγραφέας δύο οδοιπορικών, </a:t>
            </a:r>
            <a:r>
              <a:rPr lang="el-GR" i="1" dirty="0" smtClean="0"/>
              <a:t>Μέρες στην Ελλάδα </a:t>
            </a:r>
            <a:r>
              <a:rPr lang="el-GR" dirty="0" smtClean="0"/>
              <a:t>και </a:t>
            </a:r>
            <a:r>
              <a:rPr lang="el-GR" i="1" dirty="0" smtClean="0"/>
              <a:t>Η Καρχηδόνα των Φοινίκων</a:t>
            </a:r>
          </a:p>
          <a:p>
            <a:pPr>
              <a:buNone/>
            </a:pPr>
            <a:r>
              <a:rPr lang="el-GR" dirty="0" smtClean="0"/>
              <a:t>    Στην εισαγωγή της στο πρώτο έργο ανακοινώνει πως προτίθεται να σκιαγραφήσει τον «ελληνικό χαρακτήρα». Έτσι συχνά ανάμεσα σε περιγραφές τοπίων αντιπαραβάλλει καυστικά σχόλια για τους Νεοέλληνες, την κρατική διαφθορά και τη χαμηλή κοινωνική θέση των γυναικών</a:t>
            </a:r>
          </a:p>
          <a:p>
            <a:pPr>
              <a:buNone/>
            </a:pPr>
            <a:r>
              <a:rPr lang="el-GR" dirty="0" smtClean="0"/>
              <a:t>(</a:t>
            </a:r>
            <a:r>
              <a:rPr lang="el-GR" i="1" dirty="0" smtClean="0"/>
              <a:t>Στη χώρα του φεγγαριού. Βρετανίδες περιηγήτριες στην Ελλάδα 1718-1932,</a:t>
            </a:r>
            <a:r>
              <a:rPr lang="el-GR" dirty="0" smtClean="0"/>
              <a:t> </a:t>
            </a:r>
            <a:r>
              <a:rPr lang="el-GR" dirty="0" err="1" smtClean="0"/>
              <a:t>επιμ</a:t>
            </a:r>
            <a:r>
              <a:rPr lang="el-GR" dirty="0" smtClean="0"/>
              <a:t>/</a:t>
            </a:r>
            <a:r>
              <a:rPr lang="el-GR" dirty="0" err="1" smtClean="0"/>
              <a:t>εισ</a:t>
            </a:r>
            <a:r>
              <a:rPr lang="el-GR" dirty="0" smtClean="0"/>
              <a:t>. Κολοκοτρώνη- </a:t>
            </a:r>
            <a:r>
              <a:rPr lang="el-GR" dirty="0" err="1" smtClean="0"/>
              <a:t>Μήτση</a:t>
            </a:r>
            <a:r>
              <a:rPr lang="el-GR" dirty="0" smtClean="0"/>
              <a:t>, 2005)</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428604"/>
            <a:ext cx="8229600" cy="6215106"/>
          </a:xfrm>
        </p:spPr>
        <p:txBody>
          <a:bodyPr>
            <a:normAutofit lnSpcReduction="10000"/>
          </a:bodyPr>
          <a:lstStyle/>
          <a:p>
            <a:pPr>
              <a:buNone/>
            </a:pPr>
            <a:r>
              <a:rPr lang="el-GR" i="1" dirty="0" smtClean="0"/>
              <a:t>   «Η πολυμάθεια μιας νεαρής Ελληνίδας είναι μερικές φορές εκπληκτικής έκτασης … Αλλά η διάνοιά της μοιάζει να περιορίζεται απολύτως στην πρόσληψη. Δεν συνάντησα ποτέ ενδείξεις δημιουργικής ικανότητας. Ίσως η θέση της στο κοινωνικό στερέωμα, θέση μιας απόλυτα εξαρτημένης και υποταγμένης ύπαρξης, που δεν μπορεί να διαλέξει τον σύζυγό της και αποκλείεται από κάθε άλλη σταδιοδρομία εκτός από το γάμο, ευθύνεται γι αυτή την έλλειψη πρωτοτυπίας και για το γεγονός ότι ακολουθεί πειθήνια την πεπατημένη του συμβατικού γούστου»</a:t>
            </a:r>
            <a:endParaRPr lang="el-GR" i="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42918"/>
            <a:ext cx="8229600" cy="2071702"/>
          </a:xfrm>
        </p:spPr>
        <p:txBody>
          <a:bodyPr>
            <a:normAutofit fontScale="90000"/>
          </a:bodyPr>
          <a:lstStyle/>
          <a:p>
            <a:r>
              <a:rPr lang="el-GR" dirty="0" smtClean="0"/>
              <a:t>Η κοινωνική ανθρωπολογία αλλάζει τον </a:t>
            </a:r>
            <a:r>
              <a:rPr lang="el-GR" dirty="0" err="1" smtClean="0"/>
              <a:t>έμφυλο</a:t>
            </a:r>
            <a:r>
              <a:rPr lang="el-GR" dirty="0" smtClean="0"/>
              <a:t> χάρτη και τις </a:t>
            </a:r>
            <a:r>
              <a:rPr lang="el-GR" dirty="0" err="1" smtClean="0"/>
              <a:t>ευρωκεντρικές</a:t>
            </a:r>
            <a:r>
              <a:rPr lang="el-GR" dirty="0" smtClean="0"/>
              <a:t> λογικές…</a:t>
            </a:r>
            <a:endParaRPr lang="el-GR" dirty="0"/>
          </a:p>
        </p:txBody>
      </p:sp>
      <p:sp>
        <p:nvSpPr>
          <p:cNvPr id="3" name="2 - Θέση περιεχομένου"/>
          <p:cNvSpPr>
            <a:spLocks noGrp="1"/>
          </p:cNvSpPr>
          <p:nvPr>
            <p:ph idx="1"/>
          </p:nvPr>
        </p:nvSpPr>
        <p:spPr>
          <a:xfrm>
            <a:off x="457200" y="2143116"/>
            <a:ext cx="8229600" cy="3983047"/>
          </a:xfrm>
        </p:spPr>
        <p:txBody>
          <a:bodyPr/>
          <a:lstStyle/>
          <a:p>
            <a:endParaRPr lang="el-GR" dirty="0" smtClean="0"/>
          </a:p>
          <a:p>
            <a:pPr>
              <a:buNone/>
            </a:pPr>
            <a:r>
              <a:rPr lang="el-GR" dirty="0" smtClean="0"/>
              <a:t>                 </a:t>
            </a:r>
          </a:p>
          <a:p>
            <a:pPr>
              <a:buNone/>
            </a:pPr>
            <a:endParaRPr lang="el-GR" dirty="0" smtClean="0"/>
          </a:p>
          <a:p>
            <a:pPr>
              <a:buNone/>
            </a:pPr>
            <a:r>
              <a:rPr lang="el-GR" dirty="0" smtClean="0"/>
              <a:t>           Οι πρώτες εθνογραφικές αποστολές</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00042"/>
            <a:ext cx="8229600" cy="917596"/>
          </a:xfrm>
        </p:spPr>
        <p:txBody>
          <a:bodyPr>
            <a:normAutofit fontScale="90000"/>
          </a:bodyPr>
          <a:lstStyle/>
          <a:p>
            <a:r>
              <a:rPr lang="en-US" dirty="0" err="1" smtClean="0"/>
              <a:t>Bronislaw</a:t>
            </a:r>
            <a:r>
              <a:rPr lang="en-US" dirty="0" smtClean="0"/>
              <a:t> Malinowski, </a:t>
            </a:r>
            <a:r>
              <a:rPr lang="el-GR" dirty="0" smtClean="0"/>
              <a:t/>
            </a:r>
            <a:br>
              <a:rPr lang="el-GR" dirty="0" smtClean="0"/>
            </a:br>
            <a:r>
              <a:rPr lang="el-GR" i="1" dirty="0" smtClean="0"/>
              <a:t>Σεξουαλικότητα και καταπίεση στην πρωτόγονη κοινωνία</a:t>
            </a:r>
            <a:endParaRPr lang="el-GR" i="1" dirty="0"/>
          </a:p>
        </p:txBody>
      </p:sp>
      <p:pic>
        <p:nvPicPr>
          <p:cNvPr id="4" name="Picture 2" descr="C:\Users\BALIA\Contacts\Pictures\GENDER\1460743283.png"/>
          <p:cNvPicPr>
            <a:picLocks noGrp="1" noChangeAspect="1" noChangeArrowheads="1"/>
          </p:cNvPicPr>
          <p:nvPr>
            <p:ph idx="1"/>
          </p:nvPr>
        </p:nvPicPr>
        <p:blipFill>
          <a:blip r:embed="rId2" cstate="print"/>
          <a:srcRect/>
          <a:stretch>
            <a:fillRect/>
          </a:stretch>
        </p:blipFill>
        <p:spPr bwMode="auto">
          <a:xfrm>
            <a:off x="2483768" y="2060848"/>
            <a:ext cx="4176464" cy="4464496"/>
          </a:xfrm>
          <a:prstGeom prst="rect">
            <a:avLst/>
          </a:prstGeom>
          <a:noFill/>
        </p:spPr>
      </p:pic>
    </p:spTree>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a:xfrm>
            <a:off x="457200" y="500042"/>
            <a:ext cx="8229600" cy="5626121"/>
          </a:xfrm>
        </p:spPr>
        <p:txBody>
          <a:bodyPr>
            <a:normAutofit lnSpcReduction="10000"/>
          </a:bodyPr>
          <a:lstStyle/>
          <a:p>
            <a:pPr>
              <a:buNone/>
            </a:pPr>
            <a:r>
              <a:rPr lang="el-GR" dirty="0" smtClean="0"/>
              <a:t>    </a:t>
            </a:r>
            <a:r>
              <a:rPr lang="el-GR" i="1" dirty="0" smtClean="0"/>
              <a:t>«Είναι γεγονός πως η οικογένεια ΔΕΝ είναι όμοια σε όλες τις ανθρώπινες κοινωνίες… μεγάλες παραλλαγές στη συγκρότηση της οικογένειας… Το ψυχολογικό σύμπλεγμα που αναγνωρίζεται από τη φροϋδική σχολή , το Οιδιπόδειο σύμπλεγμα ανταποκρίνεται βασικά στη δικιά μας </a:t>
            </a:r>
            <a:r>
              <a:rPr lang="el-GR" i="1" dirty="0" err="1" smtClean="0"/>
              <a:t>πατρογραμμική</a:t>
            </a:r>
            <a:r>
              <a:rPr lang="el-GR" i="1" dirty="0" smtClean="0"/>
              <a:t>, άρια οικογένεια με την ενισχυμένη </a:t>
            </a:r>
            <a:r>
              <a:rPr lang="en-US" i="1" dirty="0" smtClean="0"/>
              <a:t>patria </a:t>
            </a:r>
            <a:r>
              <a:rPr lang="en-US" i="1" dirty="0" err="1" smtClean="0"/>
              <a:t>potestas</a:t>
            </a:r>
            <a:r>
              <a:rPr lang="en-US" i="1" dirty="0" smtClean="0"/>
              <a:t>, </a:t>
            </a:r>
            <a:r>
              <a:rPr lang="el-GR" i="1" dirty="0" smtClean="0"/>
              <a:t>την οποία στηρίζει το Ρωμαϊκό δίκαιο και η χριστιανική ηθική και επιτείνουν οι σύγχρονες οικονομικές συνθήκες της εύπορης αστικής τάξης»  </a:t>
            </a:r>
            <a:endParaRPr lang="el-GR" i="1" dirty="0"/>
          </a:p>
        </p:txBody>
      </p:sp>
    </p:spTree>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Βασικό ερώτημα:</a:t>
            </a:r>
            <a:endParaRPr lang="el-GR" dirty="0"/>
          </a:p>
        </p:txBody>
      </p:sp>
      <p:sp>
        <p:nvSpPr>
          <p:cNvPr id="3" name="2 - Θέση περιεχομένου"/>
          <p:cNvSpPr>
            <a:spLocks noGrp="1"/>
          </p:cNvSpPr>
          <p:nvPr>
            <p:ph idx="1"/>
          </p:nvPr>
        </p:nvSpPr>
        <p:spPr>
          <a:xfrm>
            <a:off x="457200" y="1500174"/>
            <a:ext cx="8229600" cy="4625989"/>
          </a:xfrm>
        </p:spPr>
        <p:txBody>
          <a:bodyPr/>
          <a:lstStyle/>
          <a:p>
            <a:pPr>
              <a:buNone/>
            </a:pPr>
            <a:r>
              <a:rPr lang="el-GR" dirty="0" smtClean="0"/>
              <a:t>    </a:t>
            </a:r>
            <a:r>
              <a:rPr lang="el-GR" sz="3600" dirty="0" smtClean="0"/>
              <a:t>Μπορούμε να μιλάμε για διαπολιτισμικό και </a:t>
            </a:r>
            <a:r>
              <a:rPr lang="el-GR" sz="3600" dirty="0" err="1" smtClean="0"/>
              <a:t>αχρονικό</a:t>
            </a:r>
            <a:r>
              <a:rPr lang="el-GR" sz="3600" dirty="0" smtClean="0"/>
              <a:t> προσδιορισμό της «θέσης των γυναικών», της γυναικείας (ή ανδρικής ταυτότητας), των σεξουαλικών σχέσεων ή ακόμη θεσμών όπως ο γάμος, η οικογένεια ή και συναισθημάτων όπως ο έρωτας;</a:t>
            </a:r>
            <a:endParaRPr lang="el-GR" sz="3600" dirty="0"/>
          </a:p>
        </p:txBody>
      </p:sp>
    </p:spTree>
  </p:cSld>
  <p:clrMapOvr>
    <a:masterClrMapping/>
  </p:clrMapOvr>
  <p:transition>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785926"/>
            <a:ext cx="8229600" cy="922994"/>
          </a:xfrm>
        </p:spPr>
        <p:txBody>
          <a:bodyPr>
            <a:normAutofit fontScale="90000"/>
          </a:bodyPr>
          <a:lstStyle/>
          <a:p>
            <a:r>
              <a:rPr lang="el-GR" dirty="0" smtClean="0"/>
              <a:t>Η μητριαρχική κοινωνία: </a:t>
            </a:r>
            <a:br>
              <a:rPr lang="el-GR" dirty="0" smtClean="0"/>
            </a:br>
            <a:r>
              <a:rPr lang="el-GR" dirty="0" smtClean="0"/>
              <a:t>δημιούργημα και ιδεολογική κατασκευή του 19</a:t>
            </a:r>
            <a:r>
              <a:rPr lang="el-GR" baseline="30000" dirty="0" smtClean="0"/>
              <a:t>ου</a:t>
            </a:r>
            <a:r>
              <a:rPr lang="el-GR" dirty="0" smtClean="0"/>
              <a:t> αιώνα στα πλαίσια της εξελικτικής λογικής (θεωρία σταδίων)!</a:t>
            </a:r>
            <a:endParaRPr lang="el-GR" dirty="0"/>
          </a:p>
        </p:txBody>
      </p:sp>
      <p:sp>
        <p:nvSpPr>
          <p:cNvPr id="3" name="2 - Θέση περιεχομένου"/>
          <p:cNvSpPr>
            <a:spLocks noGrp="1"/>
          </p:cNvSpPr>
          <p:nvPr>
            <p:ph idx="1"/>
          </p:nvPr>
        </p:nvSpPr>
        <p:spPr/>
        <p:txBody>
          <a:bodyPr/>
          <a:lstStyle/>
          <a:p>
            <a:endParaRPr lang="el-GR" dirty="0"/>
          </a:p>
        </p:txBody>
      </p:sp>
    </p:spTree>
  </p:cSld>
  <p:clrMapOvr>
    <a:masterClrMapping/>
  </p:clrMapOvr>
  <p:transition>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928670"/>
            <a:ext cx="8229600" cy="5197493"/>
          </a:xfrm>
        </p:spPr>
        <p:txBody>
          <a:bodyPr>
            <a:normAutofit lnSpcReduction="10000"/>
          </a:bodyPr>
          <a:lstStyle/>
          <a:p>
            <a:pPr>
              <a:buNone/>
            </a:pPr>
            <a:r>
              <a:rPr lang="en-US" dirty="0" smtClean="0"/>
              <a:t>   </a:t>
            </a:r>
            <a:r>
              <a:rPr lang="el-GR" dirty="0" smtClean="0"/>
              <a:t>Η σύγχρονη κοινωνία είναι τόσο στηριγμένη στο μοντέλο του άνδρα, που για να μπορέσουμε να βρούμε ένα παράδειγμα μητριαρχικού μοντέλου θα πρέπει να ψάξουμε πολύ!</a:t>
            </a:r>
          </a:p>
          <a:p>
            <a:pPr>
              <a:buNone/>
            </a:pPr>
            <a:r>
              <a:rPr lang="el-GR" dirty="0" smtClean="0"/>
              <a:t>Αυτό όμως δε σημαίνει πως δε θα το βρούμε, στο περίπου βέβαια… </a:t>
            </a:r>
          </a:p>
          <a:p>
            <a:pPr>
              <a:buNone/>
            </a:pPr>
            <a:endParaRPr lang="en-US" dirty="0" smtClean="0"/>
          </a:p>
          <a:p>
            <a:pPr>
              <a:buNone/>
            </a:pPr>
            <a:r>
              <a:rPr lang="el-GR" dirty="0" smtClean="0"/>
              <a:t>Θυμηθείτε: </a:t>
            </a:r>
            <a:r>
              <a:rPr lang="el-GR" dirty="0" err="1" smtClean="0"/>
              <a:t>μητρογραμμική</a:t>
            </a:r>
            <a:r>
              <a:rPr lang="el-GR" dirty="0" smtClean="0"/>
              <a:t>, </a:t>
            </a:r>
            <a:r>
              <a:rPr lang="el-GR" dirty="0" err="1" smtClean="0"/>
              <a:t>μητροτοπική</a:t>
            </a:r>
            <a:r>
              <a:rPr lang="el-GR" dirty="0" smtClean="0"/>
              <a:t> ομάδα</a:t>
            </a:r>
          </a:p>
          <a:p>
            <a:endParaRPr lang="el-GR" dirty="0" smtClean="0"/>
          </a:p>
          <a:p>
            <a:endParaRPr lang="el-GR" dirty="0"/>
          </a:p>
        </p:txBody>
      </p:sp>
    </p:spTree>
  </p:cSld>
  <p:clrMapOvr>
    <a:masterClrMapping/>
  </p:clrMapOvr>
  <p:transition>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Μοσούο</a:t>
            </a:r>
            <a:endParaRPr lang="el-GR" dirty="0"/>
          </a:p>
        </p:txBody>
      </p:sp>
      <p:sp>
        <p:nvSpPr>
          <p:cNvPr id="3" name="2 - Θέση περιεχομένου"/>
          <p:cNvSpPr>
            <a:spLocks noGrp="1"/>
          </p:cNvSpPr>
          <p:nvPr>
            <p:ph idx="1"/>
          </p:nvPr>
        </p:nvSpPr>
        <p:spPr>
          <a:xfrm>
            <a:off x="457200" y="1600200"/>
            <a:ext cx="8229600" cy="5069160"/>
          </a:xfrm>
        </p:spPr>
        <p:txBody>
          <a:bodyPr>
            <a:normAutofit fontScale="92500" lnSpcReduction="10000"/>
          </a:bodyPr>
          <a:lstStyle/>
          <a:p>
            <a:pPr>
              <a:buNone/>
            </a:pPr>
            <a:r>
              <a:rPr lang="el-GR" dirty="0" smtClean="0"/>
              <a:t>    Στις παρυφές των </a:t>
            </a:r>
            <a:r>
              <a:rPr lang="el-GR" dirty="0" err="1" smtClean="0"/>
              <a:t>Ιμαλαϊων</a:t>
            </a:r>
            <a:r>
              <a:rPr lang="el-GR" dirty="0" smtClean="0"/>
              <a:t>, κατά μήκος της ακτής της λίμνης </a:t>
            </a:r>
            <a:r>
              <a:rPr lang="el-GR" dirty="0" err="1" smtClean="0"/>
              <a:t>Λουγκού</a:t>
            </a:r>
            <a:r>
              <a:rPr lang="el-GR" dirty="0" smtClean="0"/>
              <a:t>, η φυλή </a:t>
            </a:r>
            <a:r>
              <a:rPr lang="el-GR" dirty="0" err="1" smtClean="0"/>
              <a:t>Μοσούο</a:t>
            </a:r>
            <a:r>
              <a:rPr lang="el-GR" dirty="0" smtClean="0"/>
              <a:t> αποτελεί μια </a:t>
            </a:r>
            <a:r>
              <a:rPr lang="el-GR" dirty="0" err="1" smtClean="0"/>
              <a:t>εθνοτική</a:t>
            </a:r>
            <a:r>
              <a:rPr lang="el-GR" dirty="0" smtClean="0"/>
              <a:t> μειονότητα περίπου 40 χιλιάδων ανθρώπων  Οι </a:t>
            </a:r>
            <a:r>
              <a:rPr lang="el-GR" dirty="0" err="1" smtClean="0"/>
              <a:t>Μοσούο</a:t>
            </a:r>
            <a:r>
              <a:rPr lang="el-GR" dirty="0" smtClean="0"/>
              <a:t> ζουν σε διευρυμένες οικογένειες σε μεγάλα νοικοκυριά, στην κορυφή των οποίων βρίσκεται μια γυναίκα- αρχηγός. Η γενεαλογία αφορά τη γυναικεία πλευρά της οικογένειας, ενώ η ιδιοκτησία μεταφέρεται από μητέρα σε μητέρα. Τα παιδιά μεγαλώνουν στα νοικοκυριά των μητέρων τους και παίρνουν τα ονόματά τους από εκείνες</a:t>
            </a:r>
          </a:p>
          <a:p>
            <a:endParaRPr lang="el-GR"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Ένα πολυσχιδές πεδίο μελετών</a:t>
            </a:r>
            <a:endParaRPr lang="el-GR" dirty="0"/>
          </a:p>
        </p:txBody>
      </p:sp>
      <p:sp>
        <p:nvSpPr>
          <p:cNvPr id="3" name="2 - Θέση περιεχομένου"/>
          <p:cNvSpPr>
            <a:spLocks noGrp="1"/>
          </p:cNvSpPr>
          <p:nvPr>
            <p:ph idx="1"/>
          </p:nvPr>
        </p:nvSpPr>
        <p:spPr/>
        <p:txBody>
          <a:bodyPr>
            <a:normAutofit fontScale="92500" lnSpcReduction="10000"/>
          </a:bodyPr>
          <a:lstStyle/>
          <a:p>
            <a:pPr algn="just">
              <a:buNone/>
            </a:pPr>
            <a:r>
              <a:rPr lang="el-GR" dirty="0" smtClean="0"/>
              <a:t>    Η </a:t>
            </a:r>
            <a:r>
              <a:rPr lang="el-GR" dirty="0"/>
              <a:t>ανθρωπολογία του φύλου </a:t>
            </a:r>
            <a:r>
              <a:rPr lang="el-GR" dirty="0" smtClean="0"/>
              <a:t>είναι </a:t>
            </a:r>
            <a:r>
              <a:rPr lang="el-GR" dirty="0"/>
              <a:t>ένα</a:t>
            </a:r>
            <a:r>
              <a:rPr lang="el-GR" i="1" dirty="0"/>
              <a:t> πολυσχιδές πεδίο </a:t>
            </a:r>
            <a:r>
              <a:rPr lang="el-GR" dirty="0"/>
              <a:t>μελετών που διαχέεται στα επί μέρους πεδία και θεματικές της ανθρωπολογίας, αναδεικνύοντας τις περίπλοκες εκφάνσεις του φύλου και της </a:t>
            </a:r>
            <a:r>
              <a:rPr lang="el-GR" dirty="0" err="1"/>
              <a:t>έμφυλης</a:t>
            </a:r>
            <a:r>
              <a:rPr lang="el-GR" dirty="0"/>
              <a:t> διαφοράς σε ολοένα και περισσότερα πεδία της κοινωνικής ζωής και αποκαλύπτοντας </a:t>
            </a:r>
            <a:r>
              <a:rPr lang="el-GR" dirty="0" smtClean="0"/>
              <a:t>τους </a:t>
            </a:r>
            <a:r>
              <a:rPr lang="el-GR" dirty="0"/>
              <a:t>περίπλοκους και αφανείς τρόπους με τους </a:t>
            </a:r>
            <a:r>
              <a:rPr lang="el-GR" dirty="0" smtClean="0"/>
              <a:t>οποίους </a:t>
            </a:r>
            <a:r>
              <a:rPr lang="el-GR" dirty="0"/>
              <a:t>το φύλο συνδέεται με τις πιο διαφορετικές πτυχές της κοινωνικής ζωής και δράσης</a:t>
            </a:r>
          </a:p>
          <a:p>
            <a:pPr algn="just"/>
            <a:endParaRPr lang="el-GR" dirty="0"/>
          </a:p>
        </p:txBody>
      </p:sp>
    </p:spTree>
  </p:cSld>
  <p:clrMapOvr>
    <a:masterClrMapping/>
  </p:clrMapOvr>
  <p:transition>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Μινανγκαμπάου</a:t>
            </a:r>
            <a:endParaRPr lang="el-GR" dirty="0"/>
          </a:p>
        </p:txBody>
      </p:sp>
      <p:sp>
        <p:nvSpPr>
          <p:cNvPr id="3" name="2 - Θέση περιεχομένου"/>
          <p:cNvSpPr>
            <a:spLocks noGrp="1"/>
          </p:cNvSpPr>
          <p:nvPr>
            <p:ph idx="1"/>
          </p:nvPr>
        </p:nvSpPr>
        <p:spPr>
          <a:xfrm>
            <a:off x="457200" y="1600200"/>
            <a:ext cx="8229600" cy="5141168"/>
          </a:xfrm>
        </p:spPr>
        <p:txBody>
          <a:bodyPr>
            <a:normAutofit/>
          </a:bodyPr>
          <a:lstStyle/>
          <a:p>
            <a:pPr>
              <a:buNone/>
            </a:pPr>
            <a:r>
              <a:rPr lang="el-GR" dirty="0" smtClean="0"/>
              <a:t>     Με περίπου τέσσερα εκατομμύρια ανθρώπους, η </a:t>
            </a:r>
            <a:r>
              <a:rPr lang="el-GR" dirty="0" err="1" smtClean="0"/>
              <a:t>Μινανγκαμπάου</a:t>
            </a:r>
            <a:r>
              <a:rPr lang="el-GR" dirty="0" smtClean="0"/>
              <a:t>, στη Δυτική Σουμάτρα της Ινδονησίας αποτελεί τη μεγαλύτερη γνωστή κοινωνία όπου οι γυναίκες είναι λιγότερο «αόρατες». Μαζί με τον νόμο της φυλής ο οποίος προστάζει όλα τα περιουσιακά στοιχεία να ανήκουν και να μεταφέρονται από τη μάνα στην κόρη, η φυλή πιστεύει ότι η μητέρα είναι το πιο σημαντικό πρόσωπο της κοινωνίας</a:t>
            </a:r>
          </a:p>
          <a:p>
            <a:endParaRPr lang="el-GR" dirty="0"/>
          </a:p>
        </p:txBody>
      </p:sp>
    </p:spTree>
  </p:cSld>
  <p:clrMapOvr>
    <a:masterClrMapping/>
  </p:clrMapOvr>
  <p:transition>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Ακάν</a:t>
            </a:r>
            <a:endParaRPr lang="el-GR" dirty="0"/>
          </a:p>
        </p:txBody>
      </p:sp>
      <p:sp>
        <p:nvSpPr>
          <p:cNvPr id="3" name="2 - Θέση περιεχομένου"/>
          <p:cNvSpPr>
            <a:spLocks noGrp="1"/>
          </p:cNvSpPr>
          <p:nvPr>
            <p:ph idx="1"/>
          </p:nvPr>
        </p:nvSpPr>
        <p:spPr/>
        <p:txBody>
          <a:bodyPr>
            <a:normAutofit lnSpcReduction="10000"/>
          </a:bodyPr>
          <a:lstStyle/>
          <a:p>
            <a:pPr>
              <a:buNone/>
            </a:pPr>
            <a:r>
              <a:rPr lang="el-GR" dirty="0" smtClean="0"/>
              <a:t>    Οι άνθρωποι της </a:t>
            </a:r>
            <a:r>
              <a:rPr lang="el-GR" dirty="0" err="1" smtClean="0"/>
              <a:t>Ακάν</a:t>
            </a:r>
            <a:r>
              <a:rPr lang="el-GR" dirty="0" smtClean="0"/>
              <a:t> αποτελούν την πλειοψηφία στη Γκάνα, όπου κατοικούν κατά κύριο λόγο. Η κληρονομία και η ενασχόληση με την πολιτική είναι θέματα γυναικεία. Πολλοί ηγέτες της φυλής είναι γυναίκες, όμως και οι άνδρες έχουν κάποιες ηγετικές θέσεις μέσα στην κοινωνία. Οι κληρονομικοί αυτοί ρόλοι έχουν «περάσει» </a:t>
            </a:r>
            <a:r>
              <a:rPr lang="el-GR" dirty="0" err="1" smtClean="0"/>
              <a:t>μητρογραμμικά</a:t>
            </a:r>
            <a:r>
              <a:rPr lang="el-GR" dirty="0" smtClean="0"/>
              <a:t> – δηλαδή από τις μητέρες και τις αδερφές των ανδρών</a:t>
            </a:r>
            <a:endParaRPr lang="el-GR" dirty="0"/>
          </a:p>
        </p:txBody>
      </p:sp>
    </p:spTree>
  </p:cSld>
  <p:clrMapOvr>
    <a:masterClrMapping/>
  </p:clrMapOvr>
  <p:transition>
    <p:dissolv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Μπριμπρί</a:t>
            </a:r>
            <a:endParaRPr lang="el-GR" dirty="0"/>
          </a:p>
        </p:txBody>
      </p:sp>
      <p:sp>
        <p:nvSpPr>
          <p:cNvPr id="3" name="2 - Θέση περιεχομένου"/>
          <p:cNvSpPr>
            <a:spLocks noGrp="1"/>
          </p:cNvSpPr>
          <p:nvPr>
            <p:ph idx="1"/>
          </p:nvPr>
        </p:nvSpPr>
        <p:spPr/>
        <p:txBody>
          <a:bodyPr>
            <a:normAutofit fontScale="92500" lnSpcReduction="20000"/>
          </a:bodyPr>
          <a:lstStyle/>
          <a:p>
            <a:pPr>
              <a:buNone/>
            </a:pPr>
            <a:r>
              <a:rPr lang="el-GR" dirty="0" smtClean="0"/>
              <a:t>    Πρόκειται για μια μικρή </a:t>
            </a:r>
            <a:r>
              <a:rPr lang="el-GR" dirty="0" err="1" smtClean="0"/>
              <a:t>αυτόχθονη</a:t>
            </a:r>
            <a:r>
              <a:rPr lang="el-GR" dirty="0" smtClean="0"/>
              <a:t> ομάδα περίπου 13 χιλιάδων ανθρώπων, οι οποίοι ζουν σε καταφύγια στην επαρχία </a:t>
            </a:r>
            <a:r>
              <a:rPr lang="el-GR" dirty="0" err="1" smtClean="0"/>
              <a:t>Λιμόν</a:t>
            </a:r>
            <a:r>
              <a:rPr lang="el-GR" dirty="0" smtClean="0"/>
              <a:t> της Κόστα Ρίκα. Οι </a:t>
            </a:r>
            <a:r>
              <a:rPr lang="el-GR" dirty="0" err="1" smtClean="0"/>
              <a:t>Μπριμπρί</a:t>
            </a:r>
            <a:r>
              <a:rPr lang="el-GR" dirty="0" smtClean="0"/>
              <a:t> είναι οργανωμένοι σε φυλές. Η κάθε φυλή αποτελείται από μια διευρυμένη οικογένεια και «διοικείται» από τις μητέρες και τις γυναίκες. Οι γυναίκες μάλιστα είναι οι μόνες που σύμφωνα με την παράδοση μπορούν να κληρονομήσουν γη, ενώ παράλληλα έχουν προικιστεί με το δικαίωμα να ετοιμάζουν το κακάο το οποίο χρησιμοποιείται στις ιερές τελετουργίες των </a:t>
            </a:r>
            <a:r>
              <a:rPr lang="el-GR" dirty="0" err="1" smtClean="0"/>
              <a:t>Μπριμπρί</a:t>
            </a:r>
            <a:r>
              <a:rPr lang="el-GR" dirty="0" smtClean="0"/>
              <a:t> </a:t>
            </a:r>
          </a:p>
          <a:p>
            <a:endParaRPr lang="el-GR" dirty="0"/>
          </a:p>
        </p:txBody>
      </p:sp>
    </p:spTree>
  </p:cSld>
  <p:clrMapOvr>
    <a:masterClrMapping/>
  </p:clrMapOvr>
  <p:transition>
    <p:dissolv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Ναγκοβίσι</a:t>
            </a:r>
            <a:r>
              <a:rPr lang="el-GR" dirty="0" smtClean="0"/>
              <a:t>: </a:t>
            </a:r>
            <a:br>
              <a:rPr lang="el-GR" dirty="0" smtClean="0"/>
            </a:br>
            <a:r>
              <a:rPr lang="el-GR" i="1" dirty="0" smtClean="0"/>
              <a:t>‘</a:t>
            </a:r>
            <a:r>
              <a:rPr lang="el-GR" i="1" dirty="0" err="1" smtClean="0"/>
              <a:t>Ελα</a:t>
            </a:r>
            <a:r>
              <a:rPr lang="el-GR" i="1" dirty="0" smtClean="0"/>
              <a:t> να φροντίσουμε τον κήπο μας και θα σε αγαπώ για πάντα!</a:t>
            </a:r>
            <a:endParaRPr lang="el-GR" i="1" dirty="0"/>
          </a:p>
        </p:txBody>
      </p:sp>
      <p:sp>
        <p:nvSpPr>
          <p:cNvPr id="3" name="2 - Θέση περιεχομένου"/>
          <p:cNvSpPr>
            <a:spLocks noGrp="1"/>
          </p:cNvSpPr>
          <p:nvPr>
            <p:ph idx="1"/>
          </p:nvPr>
        </p:nvSpPr>
        <p:spPr>
          <a:xfrm>
            <a:off x="357158" y="2143116"/>
            <a:ext cx="8286808" cy="4714884"/>
          </a:xfrm>
        </p:spPr>
        <p:txBody>
          <a:bodyPr>
            <a:noAutofit/>
          </a:bodyPr>
          <a:lstStyle/>
          <a:p>
            <a:pPr>
              <a:buNone/>
            </a:pPr>
            <a:r>
              <a:rPr lang="el-GR" sz="2800" dirty="0" smtClean="0"/>
              <a:t>    Ζουν στη Νότια </a:t>
            </a:r>
            <a:r>
              <a:rPr lang="el-GR" sz="2800" dirty="0" err="1" smtClean="0"/>
              <a:t>Μπουγκενβίλ</a:t>
            </a:r>
            <a:r>
              <a:rPr lang="el-GR" sz="2800" dirty="0" smtClean="0"/>
              <a:t>, ένα νησάκι δυτικά της Νέας Γουινέας, και είναι χωρισμένοι σε δύο </a:t>
            </a:r>
            <a:r>
              <a:rPr lang="el-GR" sz="2800" dirty="0" err="1" smtClean="0"/>
              <a:t>μητρογραμμικές</a:t>
            </a:r>
            <a:r>
              <a:rPr lang="el-GR" sz="2800" dirty="0" smtClean="0"/>
              <a:t> ομάδες, οι οποίες με τη σειρά τους χωρίζονται σε </a:t>
            </a:r>
            <a:r>
              <a:rPr lang="el-GR" sz="2800" dirty="0" err="1" smtClean="0"/>
              <a:t>μητρογραμμικές</a:t>
            </a:r>
            <a:r>
              <a:rPr lang="el-GR" sz="2800" dirty="0" smtClean="0"/>
              <a:t> φυλές. Οι γυναίκες </a:t>
            </a:r>
            <a:r>
              <a:rPr lang="el-GR" sz="2800" dirty="0" err="1" smtClean="0"/>
              <a:t>Ναγκοβίσι</a:t>
            </a:r>
            <a:r>
              <a:rPr lang="el-GR" sz="2800" dirty="0" smtClean="0"/>
              <a:t> έχουν ηγετικές θέσεις στις φυλές αυτές, καθώς επίσης και στις τελετές και ασχολούνται μόνες τους με τη γη που τους ανήκει. Σε περίπτωση του γάμου, η γυναίκα </a:t>
            </a:r>
            <a:r>
              <a:rPr lang="el-GR" sz="2800" dirty="0" err="1" smtClean="0"/>
              <a:t>Ναγκοβίσι</a:t>
            </a:r>
            <a:r>
              <a:rPr lang="el-GR" sz="2800" dirty="0" smtClean="0"/>
              <a:t> θεωρεί την κηπουρική θεμελιώδη, κοινή, συντροφική ενασχόληση</a:t>
            </a:r>
            <a:br>
              <a:rPr lang="el-GR" sz="2800" dirty="0" smtClean="0"/>
            </a:br>
            <a:r>
              <a:rPr lang="el-GR" sz="2800" dirty="0" smtClean="0"/>
              <a:t/>
            </a:r>
            <a:br>
              <a:rPr lang="el-GR" sz="2800" dirty="0" smtClean="0"/>
            </a:br>
            <a:endParaRPr lang="el-GR" sz="2800" dirty="0"/>
          </a:p>
        </p:txBody>
      </p:sp>
    </p:spTree>
  </p:cSld>
  <p:clrMapOvr>
    <a:masterClrMapping/>
  </p:clrMapOvr>
  <p:transition>
    <p:dissolv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Τί σημαίνει να είσαι άνδρας? Τι γυναίκα?</a:t>
            </a:r>
            <a:endParaRPr lang="el-GR" dirty="0"/>
          </a:p>
        </p:txBody>
      </p:sp>
      <p:sp>
        <p:nvSpPr>
          <p:cNvPr id="3" name="2 - Θέση περιεχομένου"/>
          <p:cNvSpPr>
            <a:spLocks noGrp="1"/>
          </p:cNvSpPr>
          <p:nvPr>
            <p:ph idx="1"/>
          </p:nvPr>
        </p:nvSpPr>
        <p:spPr>
          <a:xfrm>
            <a:off x="457200" y="1600200"/>
            <a:ext cx="8229600" cy="5257800"/>
          </a:xfrm>
        </p:spPr>
        <p:txBody>
          <a:bodyPr>
            <a:normAutofit lnSpcReduction="10000"/>
          </a:bodyPr>
          <a:lstStyle/>
          <a:p>
            <a:r>
              <a:rPr lang="el-GR" dirty="0" smtClean="0"/>
              <a:t>Η εμπειρία του/της Γιαν </a:t>
            </a:r>
            <a:r>
              <a:rPr lang="el-GR" dirty="0" err="1" smtClean="0"/>
              <a:t>Μόρις</a:t>
            </a:r>
            <a:r>
              <a:rPr lang="el-GR" dirty="0" smtClean="0"/>
              <a:t> (στο βιβλίο του </a:t>
            </a:r>
            <a:r>
              <a:rPr lang="en-US" dirty="0" err="1" smtClean="0"/>
              <a:t>Giddens</a:t>
            </a:r>
            <a:r>
              <a:rPr lang="en-US" dirty="0" smtClean="0"/>
              <a:t>, </a:t>
            </a:r>
            <a:r>
              <a:rPr lang="el-GR" i="1" dirty="0" smtClean="0"/>
              <a:t>Κοινωνιολογία</a:t>
            </a:r>
            <a:r>
              <a:rPr lang="el-GR" dirty="0" smtClean="0"/>
              <a:t>)</a:t>
            </a:r>
          </a:p>
          <a:p>
            <a:r>
              <a:rPr lang="el-GR" dirty="0" smtClean="0"/>
              <a:t>Φύση /βιολογία </a:t>
            </a:r>
            <a:r>
              <a:rPr lang="en-US" dirty="0" smtClean="0"/>
              <a:t>VS </a:t>
            </a:r>
            <a:r>
              <a:rPr lang="el-GR" dirty="0" smtClean="0"/>
              <a:t>Πολιτισμός</a:t>
            </a:r>
          </a:p>
          <a:p>
            <a:r>
              <a:rPr lang="el-GR" dirty="0" smtClean="0"/>
              <a:t>Η εκμάθηση της κοινωνικής συμπεριφοράς, κοινωνικοί ρόλοι και στερεότυπα</a:t>
            </a:r>
          </a:p>
          <a:p>
            <a:r>
              <a:rPr lang="el-GR" dirty="0" smtClean="0"/>
              <a:t>Αρρενωπότητα/ θηλυκότητα, ενδεδειγμένες ανδρικές και γυναικείες συμπεριφορές…</a:t>
            </a:r>
          </a:p>
          <a:p>
            <a:r>
              <a:rPr lang="en-US" dirty="0" smtClean="0"/>
              <a:t>G. H. Mead &amp; </a:t>
            </a:r>
            <a:r>
              <a:rPr lang="el-GR" dirty="0" smtClean="0"/>
              <a:t>Σχολή σου Σικάγο: Κοινωνικοποίηση, μίμηση και ομαδικό παιχνίδι </a:t>
            </a:r>
            <a:endParaRPr lang="el-GR" dirty="0"/>
          </a:p>
        </p:txBody>
      </p:sp>
    </p:spTree>
  </p:cSld>
  <p:clrMapOvr>
    <a:masterClrMapping/>
  </p:clrMapOvr>
  <p:transition>
    <p:dissolv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πολιτικοποίηση του πολιτισμού</a:t>
            </a:r>
            <a:endParaRPr lang="el-GR" dirty="0"/>
          </a:p>
        </p:txBody>
      </p:sp>
      <p:sp>
        <p:nvSpPr>
          <p:cNvPr id="3" name="2 - Θέση περιεχομένου"/>
          <p:cNvSpPr>
            <a:spLocks noGrp="1"/>
          </p:cNvSpPr>
          <p:nvPr>
            <p:ph idx="1"/>
          </p:nvPr>
        </p:nvSpPr>
        <p:spPr/>
        <p:txBody>
          <a:bodyPr>
            <a:normAutofit lnSpcReduction="10000"/>
          </a:bodyPr>
          <a:lstStyle/>
          <a:p>
            <a:pPr>
              <a:buNone/>
            </a:pPr>
            <a:r>
              <a:rPr lang="el-GR" dirty="0" smtClean="0"/>
              <a:t>   Ανάδειξη </a:t>
            </a:r>
            <a:r>
              <a:rPr lang="el-GR" dirty="0"/>
              <a:t>του πολιτικού χαρακτήρα του πολιτισμού και των πολιτισμικών διαδικασιών και η συνακόλουθη πολιτικοποίηση της έννοιας του πολιτισμού (κάτι άλλωστε που είχε τονίσει ο Φουκώ). Ο δυτικός πολιτισμός από την Αναγέννηση και μετά </a:t>
            </a:r>
            <a:r>
              <a:rPr lang="el-GR" dirty="0" err="1"/>
              <a:t>φυσικοποίησε</a:t>
            </a:r>
            <a:r>
              <a:rPr lang="el-GR" dirty="0"/>
              <a:t> την εξουσία</a:t>
            </a:r>
            <a:r>
              <a:rPr lang="el-GR" dirty="0" smtClean="0"/>
              <a:t>. Κριτική της επιστημονικής αλήθειας, των </a:t>
            </a:r>
            <a:r>
              <a:rPr lang="el-GR" dirty="0" err="1" smtClean="0"/>
              <a:t>βιοπολιτικών</a:t>
            </a:r>
            <a:r>
              <a:rPr lang="el-GR" dirty="0" smtClean="0"/>
              <a:t>, του διαφωτισμένου, «ορθού» λόγου. Ιστορία της σεξουαλικότητας.</a:t>
            </a:r>
            <a:endParaRPr lang="el-GR" dirty="0"/>
          </a:p>
          <a:p>
            <a:endParaRPr lang="el-GR" dirty="0"/>
          </a:p>
        </p:txBody>
      </p:sp>
    </p:spTree>
  </p:cSld>
  <p:clrMapOvr>
    <a:masterClrMapping/>
  </p:clrMapOvr>
  <p:transition>
    <p:dissolv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0" y="500042"/>
            <a:ext cx="9144000" cy="6357958"/>
          </a:xfrm>
        </p:spPr>
        <p:txBody>
          <a:bodyPr>
            <a:noAutofit/>
          </a:bodyPr>
          <a:lstStyle/>
          <a:p>
            <a:pPr>
              <a:buNone/>
            </a:pPr>
            <a:r>
              <a:rPr lang="el-GR" sz="2000" i="1" dirty="0" smtClean="0"/>
              <a:t>      </a:t>
            </a:r>
            <a:r>
              <a:rPr lang="el-GR" sz="2800" i="1" dirty="0" smtClean="0"/>
              <a:t>«... Από τους αργόσυρτους αιώνες, όπου η ιστορία της σεξουαλικότητας θα έπρεπε να διαβαστεί πριν απ' όλα ως το χρονικό μιας εξέχουσας καταστολής, έχουμε άραγε λυτρωθεί; Ελάχιστα, μας απαντούν και σήμερα ακόμα. .. Μας εξηγούν ότι, αν όντως η καταστολή υπήρξε, από την κλασική εποχή κι εδώ, ο θεμελιακός τρόπος σύνδεσης ανάμεσα στην εξουσία, στη γνώση και στη σεξουαλικότητα, τότε δεν μπορούμε να λυτρωθούμε απ' αυτήν παρά μ' ένα πολύ υψηλό αντίτιμο: θα χρειαζόταν, ούτε λίγο ούτε πολύ, η παράβαση των νόμων, η άρση των απαγορεύσεων, η εισβολή του λόγου, η αποκατάσταση της ηδονής στην πραγματική ζωή και μια ολότελα νέα διάταξη των μηχανισμών της εξουσίας…»</a:t>
            </a:r>
            <a:br>
              <a:rPr lang="el-GR" sz="2800" i="1" dirty="0" smtClean="0"/>
            </a:br>
            <a:r>
              <a:rPr lang="en-US" sz="2800" i="1" dirty="0" smtClean="0"/>
              <a:t>M. Foucault</a:t>
            </a:r>
            <a:r>
              <a:rPr lang="el-GR" sz="2400" dirty="0" smtClean="0"/>
              <a:t/>
            </a:r>
            <a:br>
              <a:rPr lang="el-GR" sz="2400" dirty="0" smtClean="0"/>
            </a:br>
            <a:r>
              <a:rPr lang="el-GR" sz="2000" dirty="0" smtClean="0"/>
              <a:t/>
            </a:r>
            <a:br>
              <a:rPr lang="el-GR" sz="2000" dirty="0" smtClean="0"/>
            </a:br>
            <a:endParaRPr lang="el-GR" sz="2000" dirty="0"/>
          </a:p>
        </p:txBody>
      </p:sp>
    </p:spTree>
  </p:cSld>
  <p:clrMapOvr>
    <a:masterClrMapping/>
  </p:clrMapOvr>
  <p:transition>
    <p:dissolv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Για την ιστορία των διεκδικήσεων των δικαιωμάτων της γυναίκας…</a:t>
            </a:r>
            <a:endParaRPr lang="el-GR" b="1" dirty="0"/>
          </a:p>
        </p:txBody>
      </p:sp>
      <p:sp>
        <p:nvSpPr>
          <p:cNvPr id="3" name="2 - Θέση περιεχομένου"/>
          <p:cNvSpPr>
            <a:spLocks noGrp="1"/>
          </p:cNvSpPr>
          <p:nvPr>
            <p:ph idx="1"/>
          </p:nvPr>
        </p:nvSpPr>
        <p:spPr>
          <a:xfrm>
            <a:off x="457200" y="2071678"/>
            <a:ext cx="8229600" cy="4786322"/>
          </a:xfrm>
        </p:spPr>
        <p:txBody>
          <a:bodyPr>
            <a:normAutofit/>
          </a:bodyPr>
          <a:lstStyle/>
          <a:p>
            <a:r>
              <a:rPr lang="el-GR" sz="4000" dirty="0" smtClean="0"/>
              <a:t>Ιστορία του</a:t>
            </a:r>
          </a:p>
          <a:p>
            <a:pPr>
              <a:buNone/>
            </a:pPr>
            <a:r>
              <a:rPr lang="el-GR" sz="4000" dirty="0" smtClean="0"/>
              <a:t>    φεμινιστικού κινήματος</a:t>
            </a:r>
          </a:p>
          <a:p>
            <a:endParaRPr lang="el-GR" sz="4000" dirty="0" smtClean="0"/>
          </a:p>
          <a:p>
            <a:r>
              <a:rPr lang="el-GR" sz="4000" dirty="0" smtClean="0"/>
              <a:t>Ιστορία της σχέσης φεμινισμού και ανθρωπολογίας</a:t>
            </a:r>
            <a:endParaRPr lang="el-GR" sz="4000" dirty="0"/>
          </a:p>
        </p:txBody>
      </p:sp>
    </p:spTree>
  </p:cSld>
  <p:clrMapOvr>
    <a:masterClrMapping/>
  </p:clrMapOvr>
  <p:transition>
    <p:dissolv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642918"/>
            <a:ext cx="8229600" cy="5483245"/>
          </a:xfrm>
        </p:spPr>
        <p:txBody>
          <a:bodyPr>
            <a:normAutofit lnSpcReduction="10000"/>
          </a:bodyPr>
          <a:lstStyle/>
          <a:p>
            <a:r>
              <a:rPr lang="el-GR" sz="3600" dirty="0" smtClean="0"/>
              <a:t>Ο φεμινισμός ως κοινωνικό κίνημα, ως πολιτικός ακτιβισμός. Ως φιλοσοφικό κίνημα και επιστημονικό πεδίο</a:t>
            </a:r>
          </a:p>
          <a:p>
            <a:pPr>
              <a:buNone/>
            </a:pPr>
            <a:endParaRPr lang="el-GR" sz="3600" dirty="0" smtClean="0"/>
          </a:p>
          <a:p>
            <a:r>
              <a:rPr lang="el-GR" sz="3600" dirty="0" smtClean="0"/>
              <a:t>Ο φεμινισμός πρώτου, δεύτερου και τρίτου κύματος</a:t>
            </a:r>
          </a:p>
          <a:p>
            <a:pPr>
              <a:buNone/>
            </a:pPr>
            <a:endParaRPr lang="el-GR" sz="3600" dirty="0" smtClean="0"/>
          </a:p>
          <a:p>
            <a:r>
              <a:rPr lang="el-GR" sz="3600" dirty="0" smtClean="0"/>
              <a:t>Ο φεμινισμός συνομιλεί με την ανθρωπολογία ιδιαίτερα μετά τον Δεύτερο Παγκόσμιο Πόλεμο</a:t>
            </a:r>
            <a:endParaRPr lang="el-GR" sz="3600" dirty="0"/>
          </a:p>
        </p:txBody>
      </p:sp>
    </p:spTree>
  </p:cSld>
  <p:clrMapOvr>
    <a:masterClrMapping/>
  </p:clrMapOvr>
  <p:transition>
    <p:dissolv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357166"/>
            <a:ext cx="8229600" cy="6357982"/>
          </a:xfrm>
        </p:spPr>
        <p:txBody>
          <a:bodyPr>
            <a:normAutofit fontScale="92500"/>
          </a:bodyPr>
          <a:lstStyle/>
          <a:p>
            <a:r>
              <a:rPr lang="el-GR" dirty="0" smtClean="0"/>
              <a:t>Συχνά οι απαρχές του φεμινισμού ανιχνεύονται στο βιβλίο </a:t>
            </a:r>
            <a:r>
              <a:rPr lang="el-GR" i="1" dirty="0" smtClean="0"/>
              <a:t>Διεκδίκηση των Δικαιωμάτων της Γυναίκας </a:t>
            </a:r>
            <a:r>
              <a:rPr lang="el-GR" dirty="0" smtClean="0"/>
              <a:t>(1792) της</a:t>
            </a:r>
            <a:r>
              <a:rPr lang="en-US" dirty="0" smtClean="0"/>
              <a:t> </a:t>
            </a:r>
            <a:r>
              <a:rPr lang="el-GR" dirty="0" err="1" smtClean="0"/>
              <a:t>Mary</a:t>
            </a:r>
            <a:r>
              <a:rPr lang="el-GR" dirty="0" smtClean="0"/>
              <a:t> </a:t>
            </a:r>
            <a:r>
              <a:rPr lang="el-GR" dirty="0" err="1" smtClean="0"/>
              <a:t>Wollstonecraft</a:t>
            </a:r>
            <a:r>
              <a:rPr lang="el-GR" dirty="0" smtClean="0"/>
              <a:t>, 1759–1797, το οποίο έγραψε σε απάντηση προς το βιβλίο του </a:t>
            </a:r>
            <a:r>
              <a:rPr lang="el-GR" dirty="0" err="1" smtClean="0"/>
              <a:t>Thomas</a:t>
            </a:r>
            <a:r>
              <a:rPr lang="el-GR" dirty="0" smtClean="0"/>
              <a:t> </a:t>
            </a:r>
            <a:r>
              <a:rPr lang="el-GR" dirty="0" err="1" smtClean="0"/>
              <a:t>Paine</a:t>
            </a:r>
            <a:r>
              <a:rPr lang="el-GR" dirty="0" smtClean="0"/>
              <a:t>, 1737–1809</a:t>
            </a:r>
            <a:r>
              <a:rPr lang="en-US" dirty="0" smtClean="0"/>
              <a:t> </a:t>
            </a:r>
            <a:r>
              <a:rPr lang="el-GR" i="1" dirty="0" smtClean="0"/>
              <a:t>Τα Δικαιώματα του Ανθρώπου </a:t>
            </a:r>
            <a:r>
              <a:rPr lang="el-GR" dirty="0" smtClean="0"/>
              <a:t>[Άντρα]</a:t>
            </a:r>
          </a:p>
          <a:p>
            <a:pPr>
              <a:buNone/>
            </a:pPr>
            <a:endParaRPr lang="el-GR" dirty="0" smtClean="0"/>
          </a:p>
          <a:p>
            <a:r>
              <a:rPr lang="el-GR" dirty="0" smtClean="0"/>
              <a:t>Στόχος της ήταν να εγείρει τις συνειδήσεις και να εμπνεύσει τις γυναίκες να αναζητήσουν ίσα δικαιώματα με τους άντρες, ειδικότερα το δικαίωμα της ψήφου μέσω του κινήματος των </a:t>
            </a:r>
            <a:r>
              <a:rPr lang="el-GR" dirty="0" err="1" smtClean="0"/>
              <a:t>Σουφραζετών</a:t>
            </a:r>
            <a:r>
              <a:rPr lang="el-GR" dirty="0" smtClean="0"/>
              <a:t> και το δικαίωμα στην εκπαίδευση</a:t>
            </a:r>
            <a:endParaRPr lang="el-GR"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Μερικά βασικά ζητήματα:</a:t>
            </a:r>
            <a:endParaRPr lang="el-GR" dirty="0"/>
          </a:p>
        </p:txBody>
      </p:sp>
      <p:sp>
        <p:nvSpPr>
          <p:cNvPr id="3" name="2 - Θέση περιεχομένου"/>
          <p:cNvSpPr>
            <a:spLocks noGrp="1"/>
          </p:cNvSpPr>
          <p:nvPr>
            <p:ph idx="1"/>
          </p:nvPr>
        </p:nvSpPr>
        <p:spPr>
          <a:xfrm>
            <a:off x="457200" y="1600200"/>
            <a:ext cx="8229600" cy="5257800"/>
          </a:xfrm>
        </p:spPr>
        <p:txBody>
          <a:bodyPr>
            <a:normAutofit lnSpcReduction="10000"/>
          </a:bodyPr>
          <a:lstStyle/>
          <a:p>
            <a:r>
              <a:rPr lang="el-GR" dirty="0"/>
              <a:t>Ανισότητα ή ασυμμετρία; </a:t>
            </a:r>
            <a:endParaRPr lang="en-US" dirty="0" smtClean="0"/>
          </a:p>
          <a:p>
            <a:r>
              <a:rPr lang="el-GR" dirty="0" smtClean="0"/>
              <a:t>Ορατές ή αόρατες ιεραρχήσεις;</a:t>
            </a:r>
          </a:p>
          <a:p>
            <a:r>
              <a:rPr lang="el-GR" dirty="0" smtClean="0"/>
              <a:t>Εξουσία, ιδεολογία</a:t>
            </a:r>
            <a:endParaRPr lang="el-GR" dirty="0"/>
          </a:p>
          <a:p>
            <a:r>
              <a:rPr lang="el-GR" dirty="0"/>
              <a:t>Η ανισότητα και η ιεραρχία είναι ενσωματωμένες στα συμβολικά συστήματα, στις υλικές πολιτισμικές πρακτικές και στις πολιτισμικές </a:t>
            </a:r>
            <a:r>
              <a:rPr lang="el-GR" dirty="0" smtClean="0"/>
              <a:t>αφηγήσεις</a:t>
            </a:r>
          </a:p>
          <a:p>
            <a:r>
              <a:rPr lang="el-GR" dirty="0" smtClean="0"/>
              <a:t>Φύση/ πολιτισμός, οικιακό δημόσιο</a:t>
            </a:r>
          </a:p>
          <a:p>
            <a:r>
              <a:rPr lang="el-GR" dirty="0" smtClean="0"/>
              <a:t>Ας θυμηθούμε: κοινωνίες «μητριαρχικές», </a:t>
            </a:r>
            <a:r>
              <a:rPr lang="el-GR" dirty="0" err="1" smtClean="0"/>
              <a:t>μητρογραμμικές</a:t>
            </a:r>
            <a:r>
              <a:rPr lang="el-GR" dirty="0" smtClean="0"/>
              <a:t>, </a:t>
            </a:r>
            <a:r>
              <a:rPr lang="el-GR" dirty="0" err="1" smtClean="0"/>
              <a:t>μητροτοπικές</a:t>
            </a:r>
            <a:endParaRPr lang="el-GR" dirty="0"/>
          </a:p>
          <a:p>
            <a:endParaRPr lang="el-GR" dirty="0"/>
          </a:p>
        </p:txBody>
      </p:sp>
    </p:spTree>
  </p:cSld>
  <p:clrMapOvr>
    <a:masterClrMapping/>
  </p:clrMapOvr>
  <p:transition>
    <p:dissolv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357166"/>
            <a:ext cx="8229600" cy="6500834"/>
          </a:xfrm>
        </p:spPr>
        <p:txBody>
          <a:bodyPr>
            <a:normAutofit lnSpcReduction="10000"/>
          </a:bodyPr>
          <a:lstStyle/>
          <a:p>
            <a:pPr>
              <a:buNone/>
            </a:pPr>
            <a:r>
              <a:rPr lang="el-GR" dirty="0" smtClean="0"/>
              <a:t>   </a:t>
            </a:r>
            <a:r>
              <a:rPr lang="el-GR" sz="3600" dirty="0" smtClean="0"/>
              <a:t>Μαίρη </a:t>
            </a:r>
            <a:r>
              <a:rPr lang="el-GR" sz="3600" dirty="0" err="1" smtClean="0"/>
              <a:t>Γουλστοουνκραφτ</a:t>
            </a:r>
            <a:r>
              <a:rPr lang="el-GR" sz="3600" dirty="0" smtClean="0"/>
              <a:t>: </a:t>
            </a:r>
            <a:endParaRPr lang="en-US" sz="3600" dirty="0" smtClean="0"/>
          </a:p>
          <a:p>
            <a:pPr>
              <a:buNone/>
            </a:pPr>
            <a:r>
              <a:rPr lang="en-US" sz="3600" dirty="0" smtClean="0"/>
              <a:t>   </a:t>
            </a:r>
            <a:r>
              <a:rPr lang="el-GR" sz="3600" dirty="0" smtClean="0"/>
              <a:t>Μια διανοήτρια του Διαφωτισμού  </a:t>
            </a:r>
          </a:p>
          <a:p>
            <a:pPr>
              <a:buNone/>
            </a:pPr>
            <a:r>
              <a:rPr lang="el-GR" sz="3600" dirty="0" smtClean="0"/>
              <a:t>    Στο βιβλίο της αναπτύσσει την ρηξικέλευθη για την εποχή της άποψη ότι τόσο οι άνδρες όσο και οι γυναίκες θα πρέπει να αντιμετωπίζονται ως λογικά όντα, και υποστηρίζει ότι το θεμέλιο της κοινωνίας θα πρέπει να είναι ο ορθός λόγος. Κυρίως πάλεψε για το δικαίωμα των γυναικών στην εκπαίδευση και το δικαίωμά τους στον δημόσιο λόγο</a:t>
            </a:r>
            <a:endParaRPr lang="el-GR" sz="3600" dirty="0"/>
          </a:p>
        </p:txBody>
      </p:sp>
    </p:spTree>
  </p:cSld>
  <p:clrMapOvr>
    <a:masterClrMapping/>
  </p:clrMapOvr>
  <p:transition>
    <p:dissolv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71480"/>
            <a:ext cx="8229600" cy="846158"/>
          </a:xfrm>
        </p:spPr>
        <p:txBody>
          <a:bodyPr>
            <a:normAutofit fontScale="90000"/>
          </a:bodyPr>
          <a:lstStyle/>
          <a:p>
            <a:r>
              <a:rPr lang="el-GR" dirty="0" smtClean="0"/>
              <a:t>Φεμινισμός πρώτου κύματος: </a:t>
            </a:r>
            <a:br>
              <a:rPr lang="el-GR" dirty="0" smtClean="0"/>
            </a:br>
            <a:r>
              <a:rPr lang="el-GR" dirty="0" smtClean="0"/>
              <a:t>τέλη 19</a:t>
            </a:r>
            <a:r>
              <a:rPr lang="el-GR" baseline="30000" dirty="0" smtClean="0"/>
              <a:t>ου</a:t>
            </a:r>
            <a:r>
              <a:rPr lang="el-GR" dirty="0" smtClean="0"/>
              <a:t> αρχές 20</a:t>
            </a:r>
            <a:r>
              <a:rPr lang="el-GR" baseline="30000" dirty="0" smtClean="0"/>
              <a:t>ου</a:t>
            </a:r>
            <a:r>
              <a:rPr lang="el-GR" dirty="0" smtClean="0"/>
              <a:t> αιώνα</a:t>
            </a:r>
            <a:br>
              <a:rPr lang="el-GR" dirty="0" smtClean="0"/>
            </a:br>
            <a:endParaRPr lang="el-GR" dirty="0"/>
          </a:p>
        </p:txBody>
      </p:sp>
      <p:sp>
        <p:nvSpPr>
          <p:cNvPr id="3" name="2 - Θέση περιεχομένου"/>
          <p:cNvSpPr>
            <a:spLocks noGrp="1"/>
          </p:cNvSpPr>
          <p:nvPr>
            <p:ph idx="1"/>
          </p:nvPr>
        </p:nvSpPr>
        <p:spPr/>
        <p:txBody>
          <a:bodyPr>
            <a:normAutofit lnSpcReduction="10000"/>
          </a:bodyPr>
          <a:lstStyle/>
          <a:p>
            <a:pPr>
              <a:buNone/>
            </a:pPr>
            <a:endParaRPr lang="el-GR" dirty="0" smtClean="0"/>
          </a:p>
          <a:p>
            <a:pPr>
              <a:buNone/>
            </a:pPr>
            <a:r>
              <a:rPr lang="en-US" sz="3600" dirty="0" smtClean="0"/>
              <a:t>   </a:t>
            </a:r>
            <a:r>
              <a:rPr lang="el-GR" sz="3600" dirty="0" smtClean="0"/>
              <a:t>Ο φεμινισμός ως όρος και ως κίνημα τοποθετείται στο 19ο αι. με τα μαζικά κινήματα γυναικών στις ΗΠΑ και τη Μεγάλη Βρετανία για αστικά και πολιτικά δικαιώματα (ψήφος, διαζύγιο, περιουσία κτλ.), όπως και για το δικαίωμα στην εκπαίδευση </a:t>
            </a:r>
            <a:endParaRPr lang="el-GR" sz="3600" dirty="0"/>
          </a:p>
        </p:txBody>
      </p:sp>
    </p:spTree>
  </p:cSld>
  <p:clrMapOvr>
    <a:masterClrMapping/>
  </p:clrMapOvr>
  <p:transition>
    <p:dissolv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214346" y="214290"/>
            <a:ext cx="9358346" cy="6643710"/>
          </a:xfrm>
        </p:spPr>
        <p:txBody>
          <a:bodyPr>
            <a:noAutofit/>
          </a:bodyPr>
          <a:lstStyle/>
          <a:p>
            <a:pPr>
              <a:buNone/>
            </a:pPr>
            <a:r>
              <a:rPr lang="el-GR" sz="2400" dirty="0" smtClean="0"/>
              <a:t>     Το 1848 οργανώνεται στο </a:t>
            </a:r>
            <a:r>
              <a:rPr lang="el-GR" sz="2400" dirty="0" err="1" smtClean="0"/>
              <a:t>Seneca</a:t>
            </a:r>
            <a:r>
              <a:rPr lang="el-GR" sz="2400" dirty="0" smtClean="0"/>
              <a:t> </a:t>
            </a:r>
            <a:r>
              <a:rPr lang="el-GR" sz="2400" dirty="0" err="1" smtClean="0"/>
              <a:t>Falls</a:t>
            </a:r>
            <a:r>
              <a:rPr lang="el-GR" sz="2400" dirty="0" smtClean="0"/>
              <a:t> των ΗΠΑ, ένα μικρό χωριό στην πολιτεία της Ν. Υόρκης, το πρώτο συνέδριο γυναικών. Ένα απόσπασμα από την ιδρυτική διακήρυξη: </a:t>
            </a:r>
          </a:p>
          <a:p>
            <a:pPr>
              <a:buNone/>
            </a:pPr>
            <a:r>
              <a:rPr lang="el-GR" sz="2400" dirty="0" smtClean="0"/>
              <a:t>     </a:t>
            </a:r>
            <a:r>
              <a:rPr lang="el-GR" sz="2400" i="1" dirty="0" smtClean="0"/>
              <a:t>Θεωρούμε τις ακόλουθες αλήθειες αυτονόητες: ότι όλοι οι άνδρες και οι γυναίκες έχουν δημιουργηθεί ίσοι· ότι ο Δημιουργός τους τούς έχει κληροδοτήσει ορισμένα απαράβατα δικαιώματα· ότι ανάμεσα σε αυτά τα δικαιώματα είναι η ζωή, η ελευθερία και η επιδίωξη της ευτυχίας· ότι η εξασφάλιση αυτών των δικαιωμάτων είναι ο λόγος για τον οποίο θεσμοθετούνται κυβερνήσεις, των οποίων η δίκαια εξουσία απορρέει από τη συναίνεση των κυβερνωμένων. [...] Αν μια μακρά σειρά από κακοποιήσεις και καταχρήσεις αποκαλύψει ότι η κυβέρνηση σχεδιάζει να επιβάλει απόλυτη δεσποτεία, είναι καθήκον [των κυβερνωμένων] να ρίξουν αυτή την κυβέρνηση και να εξασφαλίσουν νέους φύλακες για τη μελλοντική τους ασφάλεια. Με τέτοιον τρόπο και επί μακρόν έχουν υποφέρει οι γυναίκες κάτω από την κρατούσα μορφή διακυβέρνησης και τέτοιου τύπου είναι η αναγκαιότητα που επιβάλλει στις γυναίκες να απαιτήσουν την ισότιμη θέση την οποία δικαιούνται. </a:t>
            </a:r>
            <a:endParaRPr lang="el-GR" sz="2400" i="1" dirty="0"/>
          </a:p>
        </p:txBody>
      </p:sp>
    </p:spTree>
  </p:cSld>
  <p:clrMapOvr>
    <a:masterClrMapping/>
  </p:clrMapOvr>
  <p:transition>
    <p:dissolv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571612"/>
            <a:ext cx="8229600" cy="4554551"/>
          </a:xfrm>
        </p:spPr>
        <p:txBody>
          <a:bodyPr>
            <a:normAutofit fontScale="92500" lnSpcReduction="10000"/>
          </a:bodyPr>
          <a:lstStyle/>
          <a:p>
            <a:r>
              <a:rPr lang="el-GR" sz="3600" dirty="0" smtClean="0"/>
              <a:t>1ο κύμα: 19ος - 20ος : μεγάλες πολιτικές και κοινωνικές επαναστάσεις </a:t>
            </a:r>
            <a:endParaRPr lang="en-US" sz="3600" dirty="0" smtClean="0"/>
          </a:p>
          <a:p>
            <a:pPr>
              <a:buNone/>
            </a:pPr>
            <a:r>
              <a:rPr lang="en-US" sz="3600" dirty="0" smtClean="0"/>
              <a:t>  </a:t>
            </a:r>
          </a:p>
          <a:p>
            <a:pPr>
              <a:buNone/>
            </a:pPr>
            <a:r>
              <a:rPr lang="en-US" sz="3600" dirty="0" smtClean="0"/>
              <a:t>   </a:t>
            </a:r>
            <a:r>
              <a:rPr lang="el-GR" sz="3600" dirty="0" smtClean="0"/>
              <a:t> Αμερικανική 1776 </a:t>
            </a:r>
          </a:p>
          <a:p>
            <a:pPr>
              <a:buNone/>
            </a:pPr>
            <a:r>
              <a:rPr lang="el-GR" sz="3600" dirty="0" smtClean="0"/>
              <a:t>    Γαλλική 1789 </a:t>
            </a:r>
            <a:endParaRPr lang="en-US" sz="3600" dirty="0" smtClean="0"/>
          </a:p>
          <a:p>
            <a:pPr>
              <a:buNone/>
            </a:pPr>
            <a:r>
              <a:rPr lang="en-US" sz="3600" dirty="0" smtClean="0"/>
              <a:t>    </a:t>
            </a:r>
            <a:r>
              <a:rPr lang="el-GR" sz="3600" dirty="0" smtClean="0"/>
              <a:t>Κίνημα Κατάργησης της Δουλείας 1790-1863 </a:t>
            </a:r>
            <a:endParaRPr lang="en-US" sz="3600" dirty="0" smtClean="0"/>
          </a:p>
          <a:p>
            <a:pPr>
              <a:buNone/>
            </a:pPr>
            <a:r>
              <a:rPr lang="en-US" sz="3600" dirty="0" smtClean="0"/>
              <a:t>   </a:t>
            </a:r>
            <a:r>
              <a:rPr lang="el-GR" sz="3600" dirty="0" smtClean="0"/>
              <a:t> Διαφωτισμός</a:t>
            </a:r>
            <a:r>
              <a:rPr lang="en-US" sz="3600" dirty="0" smtClean="0"/>
              <a:t>, 17os-18os </a:t>
            </a:r>
            <a:r>
              <a:rPr lang="el-GR" sz="3600" dirty="0" smtClean="0"/>
              <a:t>αι. Η περίπτωση του Νεοελληνικού Διαφωτισμού</a:t>
            </a:r>
            <a:endParaRPr lang="el-GR" sz="3600" dirty="0"/>
          </a:p>
        </p:txBody>
      </p:sp>
    </p:spTree>
  </p:cSld>
  <p:clrMapOvr>
    <a:masterClrMapping/>
  </p:clrMapOvr>
  <p:transition>
    <p:dissolv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642918"/>
            <a:ext cx="8229600" cy="5483245"/>
          </a:xfrm>
        </p:spPr>
        <p:txBody>
          <a:bodyPr>
            <a:normAutofit/>
          </a:bodyPr>
          <a:lstStyle/>
          <a:p>
            <a:r>
              <a:rPr lang="el-GR" dirty="0" smtClean="0"/>
              <a:t>Το κίνημα των </a:t>
            </a:r>
            <a:r>
              <a:rPr lang="el-GR" dirty="0" err="1" smtClean="0"/>
              <a:t>σουφραζέτων</a:t>
            </a:r>
            <a:r>
              <a:rPr lang="el-GR" dirty="0" smtClean="0"/>
              <a:t> (</a:t>
            </a:r>
            <a:r>
              <a:rPr lang="el-GR" dirty="0" err="1" smtClean="0"/>
              <a:t>suffrage</a:t>
            </a:r>
            <a:r>
              <a:rPr lang="el-GR" dirty="0" smtClean="0"/>
              <a:t> </a:t>
            </a:r>
            <a:r>
              <a:rPr lang="el-GR" dirty="0" err="1" smtClean="0"/>
              <a:t>movement</a:t>
            </a:r>
            <a:r>
              <a:rPr lang="el-GR" dirty="0" smtClean="0"/>
              <a:t>) στις ΗΠΑ (δικαίωμα ψήφου το 1919) και στη Μεγάλη Βρετανία (δικαίωμα ψήφου το 1918, 1928)</a:t>
            </a:r>
          </a:p>
          <a:p>
            <a:endParaRPr lang="el-GR" dirty="0" smtClean="0"/>
          </a:p>
          <a:p>
            <a:r>
              <a:rPr lang="el-GR" dirty="0" smtClean="0"/>
              <a:t>Οι σουφραζέτες μιλούν δημόσια και διαδηλώνουν για το δικαίωμα στην ψήφο και έρχονται πολλές φορές σε σύγκρουση με την αστυνομία από την οποία κακοποιούνται, συλλαμβάνονται, φυλακίζονται</a:t>
            </a:r>
            <a:endParaRPr lang="el-GR" dirty="0"/>
          </a:p>
        </p:txBody>
      </p:sp>
    </p:spTree>
  </p:cSld>
  <p:clrMapOvr>
    <a:masterClrMapping/>
  </p:clrMapOvr>
  <p:transition>
    <p:dissolv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Φεμινισμός δεύτερου κύματος: δεκαετία του 1960</a:t>
            </a:r>
            <a:endParaRPr lang="el-GR" dirty="0"/>
          </a:p>
        </p:txBody>
      </p:sp>
      <p:sp>
        <p:nvSpPr>
          <p:cNvPr id="3" name="2 - Θέση περιεχομένου"/>
          <p:cNvSpPr>
            <a:spLocks noGrp="1"/>
          </p:cNvSpPr>
          <p:nvPr>
            <p:ph idx="1"/>
          </p:nvPr>
        </p:nvSpPr>
        <p:spPr/>
        <p:txBody>
          <a:bodyPr>
            <a:normAutofit/>
          </a:bodyPr>
          <a:lstStyle/>
          <a:p>
            <a:r>
              <a:rPr lang="el-GR" sz="3600" dirty="0" smtClean="0"/>
              <a:t>Το φεμινιστικό κίνημα δεύτερου κύματος ενδιαφέρθηκε βασικά με θέματα όπως η οικονομική ισότητα μεταξύ των φύλων και η ενασχόληση με τα δικαιώματα γυναικείων μειονοτήτων παρά με απόλυτα δικαιώματα όπως το δικαίωμα ψήφου, όπως είχε κάνει ο φεμινισμός πρώτου κύματος. </a:t>
            </a:r>
          </a:p>
        </p:txBody>
      </p:sp>
    </p:spTree>
  </p:cSld>
  <p:clrMapOvr>
    <a:masterClrMapping/>
  </p:clrMapOvr>
  <p:transition>
    <p:dissolv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285728"/>
            <a:ext cx="8229600" cy="6286544"/>
          </a:xfrm>
        </p:spPr>
        <p:txBody>
          <a:bodyPr>
            <a:normAutofit/>
          </a:bodyPr>
          <a:lstStyle/>
          <a:p>
            <a:r>
              <a:rPr lang="el-GR" sz="3600" dirty="0" smtClean="0"/>
              <a:t>2ο κύμα: 1960 - 1980 : κινήματα ταυτότητας &amp; δικαιωμάτων / Μαρξισμός, Υπαρξισμός, Ψυχανάλυση </a:t>
            </a:r>
          </a:p>
          <a:p>
            <a:endParaRPr lang="el-GR" sz="3600" dirty="0" smtClean="0"/>
          </a:p>
          <a:p>
            <a:r>
              <a:rPr lang="el-GR" sz="3600" dirty="0" smtClean="0"/>
              <a:t>Το δεύτερο φεμινιστικό κίνημα συγκροτήθηκε γύρω από την ιδέα της «γυναικείας αλληλεγγύης» και εστίασε σε ζητήματα που αφορούν την αναπαραγωγή και τη σεξουαλικότητα. </a:t>
            </a:r>
            <a:endParaRPr lang="el-GR" sz="3600" dirty="0"/>
          </a:p>
        </p:txBody>
      </p:sp>
    </p:spTree>
  </p:cSld>
  <p:clrMapOvr>
    <a:masterClrMapping/>
  </p:clrMapOvr>
  <p:transition>
    <p:dissolv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Σιμόν ντε </a:t>
            </a:r>
            <a:r>
              <a:rPr lang="el-GR" dirty="0" err="1" smtClean="0"/>
              <a:t>Μπωβουάρ</a:t>
            </a:r>
            <a:r>
              <a:rPr lang="el-GR" dirty="0" smtClean="0"/>
              <a:t> </a:t>
            </a:r>
            <a:br>
              <a:rPr lang="el-GR" dirty="0" smtClean="0"/>
            </a:br>
            <a:r>
              <a:rPr lang="en-US" dirty="0" smtClean="0"/>
              <a:t>(Simone de Beauvoir) (1908-1986) </a:t>
            </a:r>
            <a:endParaRPr lang="el-GR" dirty="0"/>
          </a:p>
        </p:txBody>
      </p:sp>
      <p:sp>
        <p:nvSpPr>
          <p:cNvPr id="3" name="2 - Θέση περιεχομένου"/>
          <p:cNvSpPr>
            <a:spLocks noGrp="1"/>
          </p:cNvSpPr>
          <p:nvPr>
            <p:ph idx="1"/>
          </p:nvPr>
        </p:nvSpPr>
        <p:spPr>
          <a:xfrm>
            <a:off x="285720" y="1600200"/>
            <a:ext cx="8401080" cy="4900634"/>
          </a:xfrm>
        </p:spPr>
        <p:txBody>
          <a:bodyPr>
            <a:noAutofit/>
          </a:bodyPr>
          <a:lstStyle/>
          <a:p>
            <a:pPr>
              <a:buNone/>
            </a:pPr>
            <a:r>
              <a:rPr lang="el-GR" sz="2500" dirty="0" smtClean="0"/>
              <a:t>     Ήταν φιλόσοφος, έγραψε μυθιστορήματα, δοκίμια, βιογραφίες και μονογραφίες. Έργο κλειδί είναι το περίφημο βιβλίο της Το δεύτερο φύλο (1949), στο οποίο διατύπωσε τη διάσημη θέση ότι «Δεν γεννιέσαι γυναίκα, αλλά γίνεσαι». Έτσι βάζει τις βάσεις για τη θεωρία της κοινωνικής κατασκευής του φύλου. Η φεμινιστική θεωρία από το 1970 και έπειτα στηρίζεται στη διαπίστωση ότι η </a:t>
            </a:r>
            <a:r>
              <a:rPr lang="el-GR" sz="2500" dirty="0" err="1" smtClean="0"/>
              <a:t>έμφυλη</a:t>
            </a:r>
            <a:r>
              <a:rPr lang="el-GR" sz="2500" dirty="0" smtClean="0"/>
              <a:t> ταυτότητα, δηλαδή ο τρόπος με τον οποίο βιώνουμε το φύλο μας, δεν απορρέει από τη «φύση μας» και τη βιολογία αλλά είναι κοινωνικά και ιστορικά προσδιορισμένη. Η φεμινιστική θεωρία σε αυτό το πλαίσιο είναι, δηλαδή, </a:t>
            </a:r>
            <a:r>
              <a:rPr lang="el-GR" sz="2500" dirty="0" err="1" smtClean="0"/>
              <a:t>αντι</a:t>
            </a:r>
            <a:r>
              <a:rPr lang="el-GR" sz="2500" dirty="0" smtClean="0"/>
              <a:t>- </a:t>
            </a:r>
            <a:r>
              <a:rPr lang="el-GR" sz="2500" dirty="0" err="1" smtClean="0"/>
              <a:t>ουσιοκρατική</a:t>
            </a:r>
            <a:endParaRPr lang="el-GR" sz="2500" dirty="0" smtClean="0"/>
          </a:p>
        </p:txBody>
      </p:sp>
    </p:spTree>
  </p:cSld>
  <p:clrMapOvr>
    <a:masterClrMapping/>
  </p:clrMapOvr>
  <p:transition>
    <p:dissolv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714356"/>
            <a:ext cx="8229600" cy="5411807"/>
          </a:xfrm>
        </p:spPr>
        <p:txBody>
          <a:bodyPr>
            <a:normAutofit/>
          </a:bodyPr>
          <a:lstStyle/>
          <a:p>
            <a:pPr>
              <a:buNone/>
            </a:pPr>
            <a:r>
              <a:rPr lang="el-GR" sz="3600" dirty="0" smtClean="0"/>
              <a:t>   </a:t>
            </a:r>
            <a:r>
              <a:rPr lang="el-GR" sz="3600" i="1" dirty="0" smtClean="0"/>
              <a:t>«Δεν γεννιόμαστε γυναίκες, γινόμαστε. Καμιά βιολογική, ψυχική ή οικονομική μοίρα δεν καθορίζει τη μορφή που παίρνει στους κόλπους της κοινωνίας το θηλυκού γένους ανθρώπινο ον: αυτό το μεταξύ αρσενικού και ευνούχου πλάσμα που χαρακτηρίζουμε θηλυκό διαμορφώνεται από το σύνολο του πολιτισμού» </a:t>
            </a:r>
          </a:p>
          <a:p>
            <a:endParaRPr lang="el-GR" sz="3600" i="1" dirty="0"/>
          </a:p>
        </p:txBody>
      </p:sp>
    </p:spTree>
  </p:cSld>
  <p:clrMapOvr>
    <a:masterClrMapping/>
  </p:clrMapOvr>
  <p:transition>
    <p:dissolv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285728"/>
            <a:ext cx="8229600" cy="6572272"/>
          </a:xfrm>
        </p:spPr>
        <p:txBody>
          <a:bodyPr>
            <a:normAutofit/>
          </a:bodyPr>
          <a:lstStyle/>
          <a:p>
            <a:pPr>
              <a:buNone/>
            </a:pPr>
            <a:r>
              <a:rPr lang="el-GR" dirty="0" smtClean="0"/>
              <a:t>   </a:t>
            </a:r>
          </a:p>
          <a:p>
            <a:pPr>
              <a:buNone/>
            </a:pPr>
            <a:endParaRPr lang="el-GR" dirty="0" smtClean="0"/>
          </a:p>
          <a:p>
            <a:pPr>
              <a:buNone/>
            </a:pPr>
            <a:r>
              <a:rPr lang="el-GR" dirty="0" smtClean="0"/>
              <a:t>    Το </a:t>
            </a:r>
            <a:r>
              <a:rPr lang="el-GR" b="1" dirty="0" smtClean="0"/>
              <a:t>1960</a:t>
            </a:r>
            <a:r>
              <a:rPr lang="el-GR" dirty="0" smtClean="0"/>
              <a:t> προσκλήθηκαν στην </a:t>
            </a:r>
            <a:r>
              <a:rPr lang="el-GR" b="1" dirty="0" smtClean="0"/>
              <a:t>Κούβα</a:t>
            </a:r>
            <a:r>
              <a:rPr lang="el-GR" dirty="0" smtClean="0"/>
              <a:t> </a:t>
            </a:r>
            <a:r>
              <a:rPr lang="el-GR" b="1" dirty="0" smtClean="0"/>
              <a:t>του Κάστρο</a:t>
            </a:r>
            <a:r>
              <a:rPr lang="el-GR" dirty="0" smtClean="0"/>
              <a:t>. Το 1962, η </a:t>
            </a:r>
            <a:r>
              <a:rPr lang="el-GR" dirty="0" err="1" smtClean="0"/>
              <a:t>Μπωβουάρ</a:t>
            </a:r>
            <a:r>
              <a:rPr lang="el-GR" b="1" dirty="0" smtClean="0"/>
              <a:t> μίλησε ανοιχτά ενάντια στην κακοποίηση μιας αλγερινής από τις γαλλικές δυνάμεις κατοχής.</a:t>
            </a:r>
            <a:r>
              <a:rPr lang="el-GR" dirty="0" smtClean="0"/>
              <a:t> Το 1967 ταξίδεψε στη φλεγόμενη </a:t>
            </a:r>
            <a:r>
              <a:rPr lang="el-GR" b="1" dirty="0" smtClean="0"/>
              <a:t>Μέση</a:t>
            </a:r>
            <a:r>
              <a:rPr lang="el-GR" dirty="0" smtClean="0"/>
              <a:t> </a:t>
            </a:r>
            <a:r>
              <a:rPr lang="el-GR" b="1" dirty="0" smtClean="0"/>
              <a:t>Ανατολή</a:t>
            </a:r>
            <a:r>
              <a:rPr lang="el-GR" dirty="0" smtClean="0"/>
              <a:t>. Κατόπιν, με ορμητήριο το περίφημο παρισινό καφέ </a:t>
            </a:r>
            <a:r>
              <a:rPr lang="el-GR" b="1" dirty="0" err="1" smtClean="0"/>
              <a:t>Les</a:t>
            </a:r>
            <a:r>
              <a:rPr lang="el-GR" b="1" dirty="0" smtClean="0"/>
              <a:t> </a:t>
            </a:r>
            <a:r>
              <a:rPr lang="el-GR" b="1" dirty="0" err="1" smtClean="0"/>
              <a:t>Deux</a:t>
            </a:r>
            <a:r>
              <a:rPr lang="el-GR" b="1" dirty="0" smtClean="0"/>
              <a:t> </a:t>
            </a:r>
            <a:r>
              <a:rPr lang="el-GR" b="1" dirty="0" err="1" smtClean="0"/>
              <a:t>Magots</a:t>
            </a:r>
            <a:r>
              <a:rPr lang="el-GR" dirty="0" smtClean="0"/>
              <a:t>, πρωτοστάτησε στις φοιτητικές κινητοποιήσεις του </a:t>
            </a:r>
            <a:r>
              <a:rPr lang="el-GR" b="1" dirty="0" smtClean="0"/>
              <a:t>Μάη του 1968.</a:t>
            </a:r>
            <a:r>
              <a:rPr lang="el-GR" dirty="0" smtClean="0"/>
              <a:t> </a:t>
            </a:r>
            <a:endParaRPr lang="el-GR"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Ας θέσουμε τον προβληματισμό</a:t>
            </a:r>
            <a:endParaRPr lang="el-GR" dirty="0"/>
          </a:p>
        </p:txBody>
      </p:sp>
      <p:sp>
        <p:nvSpPr>
          <p:cNvPr id="3" name="2 - Θέση περιεχομένου"/>
          <p:cNvSpPr>
            <a:spLocks noGrp="1"/>
          </p:cNvSpPr>
          <p:nvPr>
            <p:ph idx="1"/>
          </p:nvPr>
        </p:nvSpPr>
        <p:spPr>
          <a:xfrm>
            <a:off x="457200" y="1916832"/>
            <a:ext cx="8229600" cy="4209331"/>
          </a:xfrm>
        </p:spPr>
        <p:txBody>
          <a:bodyPr/>
          <a:lstStyle/>
          <a:p>
            <a:r>
              <a:rPr lang="el-GR" dirty="0" smtClean="0"/>
              <a:t>Τί σημαίνει να είσαι άνδρας;</a:t>
            </a:r>
          </a:p>
          <a:p>
            <a:r>
              <a:rPr lang="el-GR" dirty="0" smtClean="0"/>
              <a:t>Τί σημαίνει να είσαι γυναίκα;</a:t>
            </a:r>
          </a:p>
          <a:p>
            <a:r>
              <a:rPr lang="el-GR" dirty="0" smtClean="0"/>
              <a:t>Το φύλο (το κοινωνικό φύλο): μια σχεσιακή, πολιτισμικά καθορισμένη και ιστορικά </a:t>
            </a:r>
            <a:r>
              <a:rPr lang="el-GR" dirty="0" err="1" smtClean="0"/>
              <a:t>προσδιορίσιμη</a:t>
            </a:r>
            <a:r>
              <a:rPr lang="el-GR" dirty="0" smtClean="0"/>
              <a:t>, υπό διαπραγμάτευση «κατηγορία»</a:t>
            </a:r>
          </a:p>
          <a:p>
            <a:pPr>
              <a:buNone/>
            </a:pPr>
            <a:endParaRPr lang="el-GR" dirty="0" smtClean="0"/>
          </a:p>
          <a:p>
            <a:pPr>
              <a:buNone/>
            </a:pPr>
            <a:endParaRPr lang="el-GR" dirty="0" smtClean="0"/>
          </a:p>
          <a:p>
            <a:endParaRPr lang="el-GR" dirty="0" smtClean="0"/>
          </a:p>
          <a:p>
            <a:endParaRPr lang="el-GR" dirty="0"/>
          </a:p>
        </p:txBody>
      </p:sp>
    </p:spTree>
  </p:cSld>
  <p:clrMapOvr>
    <a:masterClrMapping/>
  </p:clrMapOvr>
  <p:transition>
    <p:dissolv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142844" y="428604"/>
            <a:ext cx="8543956" cy="6429396"/>
          </a:xfrm>
        </p:spPr>
        <p:txBody>
          <a:bodyPr>
            <a:normAutofit/>
          </a:bodyPr>
          <a:lstStyle/>
          <a:p>
            <a:pPr>
              <a:buNone/>
            </a:pPr>
            <a:r>
              <a:rPr lang="el-GR" dirty="0" smtClean="0"/>
              <a:t>    Στη</a:t>
            </a:r>
            <a:r>
              <a:rPr lang="el-GR" b="1" dirty="0" smtClean="0"/>
              <a:t> δεκαετία του ’70,</a:t>
            </a:r>
            <a:r>
              <a:rPr lang="el-GR" dirty="0" smtClean="0"/>
              <a:t> η </a:t>
            </a:r>
            <a:r>
              <a:rPr lang="el-GR" dirty="0" err="1" smtClean="0"/>
              <a:t>Μπωβουάρ</a:t>
            </a:r>
            <a:r>
              <a:rPr lang="el-GR" dirty="0" smtClean="0"/>
              <a:t> συμμετείχε σε </a:t>
            </a:r>
            <a:r>
              <a:rPr lang="el-GR" b="1" dirty="0" smtClean="0"/>
              <a:t>διαδηλώσεις</a:t>
            </a:r>
            <a:r>
              <a:rPr lang="el-GR" dirty="0" smtClean="0"/>
              <a:t> για το δικαίωμα στη</a:t>
            </a:r>
            <a:r>
              <a:rPr lang="el-GR" b="1" dirty="0" smtClean="0"/>
              <a:t> νόμιμη έκτρωση</a:t>
            </a:r>
            <a:r>
              <a:rPr lang="el-GR" dirty="0" smtClean="0"/>
              <a:t> και υπέγραψε</a:t>
            </a:r>
            <a:r>
              <a:rPr lang="el-GR" b="1" dirty="0" smtClean="0"/>
              <a:t> το διάσημο κείμενο των 342 επώνυμων γυναικών</a:t>
            </a:r>
            <a:r>
              <a:rPr lang="el-GR" dirty="0" smtClean="0"/>
              <a:t> που δήλωναν ότι είχαν καταφύγει σε παράνομη έκτρωση. Προώθησε όσο λίγες γυναίκες την υπόθεση των δικαιωμάτων των γυναικών. Οι Γαλλίδες χρειάστηκε να αγωνιστούν μέχρι το 1975 για να κατακτήσουν το δικαίωμα στη νόμιμη άμβλωση. Πέθανε στις 14 Απριλίου του 1986, έξι χρόνια μετά το θάνατο του Σαρτρ, σε ηλικία 78 ετών. </a:t>
            </a:r>
            <a:endParaRPr lang="el-GR" dirty="0"/>
          </a:p>
        </p:txBody>
      </p:sp>
    </p:spTree>
  </p:cSld>
  <p:clrMapOvr>
    <a:masterClrMapping/>
  </p:clrMapOvr>
  <p:transition>
    <p:dissolv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214290"/>
            <a:ext cx="8229600" cy="6643710"/>
          </a:xfrm>
        </p:spPr>
        <p:txBody>
          <a:bodyPr>
            <a:normAutofit fontScale="92500" lnSpcReduction="20000"/>
          </a:bodyPr>
          <a:lstStyle/>
          <a:p>
            <a:pPr>
              <a:buNone/>
            </a:pPr>
            <a:r>
              <a:rPr lang="el-GR" dirty="0" smtClean="0"/>
              <a:t>    Όπως γράφει η Αθηνά Αθανασίου, στην «Εισαγωγή» της στο</a:t>
            </a:r>
            <a:r>
              <a:rPr lang="el-GR" i="1" dirty="0" smtClean="0"/>
              <a:t> Φεμινιστική θεωρία και πολιτισμική κριτική,</a:t>
            </a:r>
            <a:r>
              <a:rPr lang="el-GR" dirty="0" smtClean="0"/>
              <a:t> Νήσος 2006, σ.19: </a:t>
            </a:r>
          </a:p>
          <a:p>
            <a:pPr>
              <a:buNone/>
            </a:pPr>
            <a:endParaRPr lang="el-GR" dirty="0" smtClean="0"/>
          </a:p>
          <a:p>
            <a:pPr>
              <a:buNone/>
            </a:pPr>
            <a:r>
              <a:rPr lang="el-GR" dirty="0" smtClean="0"/>
              <a:t>    «Στο πλαίσιο του πατριαρχικού συστήματος φύλου, η ανδρική ιδιότητα </a:t>
            </a:r>
            <a:r>
              <a:rPr lang="el-GR" dirty="0" err="1" smtClean="0"/>
              <a:t>αυτοαναγνωρίζεται</a:t>
            </a:r>
            <a:r>
              <a:rPr lang="el-GR" dirty="0" smtClean="0"/>
              <a:t> ως συνώνυμη και υποδειγματική της ανθρώπινης ιδιότητας, ενώ οι γυναίκες </a:t>
            </a:r>
            <a:r>
              <a:rPr lang="el-GR" dirty="0" err="1" smtClean="0"/>
              <a:t>ετεροπροσδιορίζονται</a:t>
            </a:r>
            <a:r>
              <a:rPr lang="el-GR" dirty="0" smtClean="0"/>
              <a:t> ως δευτερεύουσα περίπτωση και απαξιωμένη ετερότητα, ως το «δεύτερο φύλο», που χαρακτηρίζεται από έλλειψη και ορίζεται ως έλλειψη, που δεν του αναγνωρίζεται το δικαίωμα της υποκειμενικότητας. Η αποκάλυψη και η ανατροπή των διαδικασιών και των μηχανισμών «</a:t>
            </a:r>
            <a:r>
              <a:rPr lang="el-GR" dirty="0" err="1" smtClean="0"/>
              <a:t>ετεροποίησης</a:t>
            </a:r>
            <a:r>
              <a:rPr lang="el-GR" dirty="0" smtClean="0"/>
              <a:t>» των γυναικών, [...] είναι το κεντρικό </a:t>
            </a:r>
            <a:r>
              <a:rPr lang="el-GR" dirty="0" err="1" smtClean="0"/>
              <a:t>διακύβευμα</a:t>
            </a:r>
            <a:r>
              <a:rPr lang="el-GR" dirty="0" smtClean="0"/>
              <a:t> της θεωρίας της </a:t>
            </a:r>
            <a:r>
              <a:rPr lang="el-GR" dirty="0" err="1" smtClean="0"/>
              <a:t>Μπωβουάρ</a:t>
            </a:r>
            <a:r>
              <a:rPr lang="el-GR" dirty="0" smtClean="0"/>
              <a:t>»</a:t>
            </a:r>
            <a:endParaRPr lang="el-GR" dirty="0"/>
          </a:p>
        </p:txBody>
      </p:sp>
    </p:spTree>
  </p:cSld>
  <p:clrMapOvr>
    <a:masterClrMapping/>
  </p:clrMapOvr>
  <p:transition>
    <p:dissolv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Φεμινισμός τρίτου κύματος: </a:t>
            </a:r>
            <a:br>
              <a:rPr lang="el-GR" dirty="0" smtClean="0"/>
            </a:br>
            <a:r>
              <a:rPr lang="el-GR" dirty="0" err="1" smtClean="0"/>
              <a:t>δεκ</a:t>
            </a:r>
            <a:r>
              <a:rPr lang="el-GR" dirty="0" smtClean="0"/>
              <a:t>. 1980-1990</a:t>
            </a:r>
            <a:br>
              <a:rPr lang="el-GR" dirty="0" smtClean="0"/>
            </a:br>
            <a:endParaRPr lang="el-GR" dirty="0"/>
          </a:p>
        </p:txBody>
      </p:sp>
      <p:sp>
        <p:nvSpPr>
          <p:cNvPr id="3" name="2 - Θέση περιεχομένου"/>
          <p:cNvSpPr>
            <a:spLocks noGrp="1"/>
          </p:cNvSpPr>
          <p:nvPr>
            <p:ph idx="1"/>
          </p:nvPr>
        </p:nvSpPr>
        <p:spPr>
          <a:xfrm>
            <a:off x="0" y="1600200"/>
            <a:ext cx="9144000" cy="5257800"/>
          </a:xfrm>
        </p:spPr>
        <p:txBody>
          <a:bodyPr>
            <a:normAutofit fontScale="85000" lnSpcReduction="10000"/>
          </a:bodyPr>
          <a:lstStyle/>
          <a:p>
            <a:r>
              <a:rPr lang="el-GR" dirty="0" smtClean="0"/>
              <a:t>Το </a:t>
            </a:r>
            <a:r>
              <a:rPr lang="el-GR" b="1" dirty="0" smtClean="0"/>
              <a:t>τρίτο κύμα Φεμινισμού</a:t>
            </a:r>
            <a:r>
              <a:rPr lang="el-GR" dirty="0" smtClean="0"/>
              <a:t> είναι το φεμινιστικό κίνημα που εμφανίστηκε στα μέσα της δεκαετίας του ’90. Στηρίχθηκε στις νίκες των προηγούμενων δυο κυμάτων του φεμινισμού, αν και άσκησε κριτική σε διάφορες πτυχές τους και επεδίωξε την ολοκλήρωση των όσων έβλεπε ως ημιτελών προσπαθειών για επίτευξη των στόχων του Φεμινισμού</a:t>
            </a:r>
          </a:p>
          <a:p>
            <a:endParaRPr lang="el-GR" dirty="0" smtClean="0"/>
          </a:p>
          <a:p>
            <a:r>
              <a:rPr lang="el-GR" dirty="0" smtClean="0"/>
              <a:t>Τα κύρια θέματα με τα οποία ασχολείται ο σύγχρονος Φεμινισμός τρίτου κύματος, είναι η βία σχετιζόμενη με το φύλο (πχ βιασμός, παρενόχληση, οικογενειακή βία, σεξουαλικός τουρισμός), τα δικαιώματα αναπαραγωγής, θέματα σεξουαλικής απελευθέρωσης, δικαιώματα διαφυλετικών, υποστήριξη </a:t>
            </a:r>
            <a:r>
              <a:rPr lang="el-GR" dirty="0" err="1" smtClean="0"/>
              <a:t>μονογονεϊκών</a:t>
            </a:r>
            <a:r>
              <a:rPr lang="el-GR" dirty="0" smtClean="0"/>
              <a:t> οικογενειών κ.α.</a:t>
            </a:r>
          </a:p>
          <a:p>
            <a:endParaRPr lang="el-GR" dirty="0"/>
          </a:p>
        </p:txBody>
      </p:sp>
    </p:spTree>
  </p:cSld>
  <p:clrMapOvr>
    <a:masterClrMapping/>
  </p:clrMapOvr>
  <p:transition>
    <p:dissolv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z="3600" dirty="0" smtClean="0"/>
              <a:t>3ο κύμα: 1980 – σήμερα: κινήματα διαφορετικότητας, </a:t>
            </a:r>
          </a:p>
          <a:p>
            <a:endParaRPr lang="el-GR" sz="3600" dirty="0" smtClean="0"/>
          </a:p>
          <a:p>
            <a:r>
              <a:rPr lang="el-GR" sz="3600" dirty="0" err="1" smtClean="0"/>
              <a:t>πολυπολιτισμικότητα</a:t>
            </a:r>
            <a:r>
              <a:rPr lang="el-GR" sz="3600" dirty="0" smtClean="0"/>
              <a:t>, παγκοσμιοποίηση </a:t>
            </a:r>
            <a:r>
              <a:rPr lang="el-GR" sz="3600" dirty="0" err="1" smtClean="0"/>
              <a:t>Μεταδομισμός</a:t>
            </a:r>
            <a:r>
              <a:rPr lang="el-GR" sz="3600" dirty="0" smtClean="0"/>
              <a:t> – Μεταμοντερνισμός</a:t>
            </a:r>
          </a:p>
          <a:p>
            <a:endParaRPr lang="el-GR" dirty="0"/>
          </a:p>
        </p:txBody>
      </p:sp>
    </p:spTree>
  </p:cSld>
  <p:clrMapOvr>
    <a:masterClrMapping/>
  </p:clrMapOvr>
  <p:transition>
    <p:dissolv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0" y="0"/>
            <a:ext cx="9144000" cy="6858000"/>
          </a:xfrm>
        </p:spPr>
        <p:txBody>
          <a:bodyPr>
            <a:noAutofit/>
          </a:bodyPr>
          <a:lstStyle/>
          <a:p>
            <a:pPr>
              <a:buNone/>
            </a:pPr>
            <a:r>
              <a:rPr lang="en-US" sz="2300" dirty="0" smtClean="0"/>
              <a:t>     </a:t>
            </a:r>
          </a:p>
          <a:p>
            <a:pPr>
              <a:buNone/>
            </a:pPr>
            <a:endParaRPr lang="en-US" sz="2300" dirty="0" smtClean="0"/>
          </a:p>
          <a:p>
            <a:pPr>
              <a:buNone/>
            </a:pPr>
            <a:r>
              <a:rPr lang="en-US" sz="2300" dirty="0" smtClean="0"/>
              <a:t>     </a:t>
            </a:r>
            <a:r>
              <a:rPr lang="el-GR" sz="2800" dirty="0" smtClean="0"/>
              <a:t>Θίγει τόσο την πολιτική ηγεμονία των λευκών, δυτικών, αστών γυναικών, όσο και την </a:t>
            </a:r>
            <a:r>
              <a:rPr lang="el-GR" sz="2800" dirty="0" err="1" smtClean="0"/>
              <a:t>ουσιοκρατική</a:t>
            </a:r>
            <a:r>
              <a:rPr lang="el-GR" sz="2800" dirty="0" smtClean="0"/>
              <a:t> αντίληψη της γυναικείας ταυτότητας και της θηλυκότητας που χαρακτηρίζει τις προηγούμενες δεκαετίες.  </a:t>
            </a:r>
          </a:p>
          <a:p>
            <a:pPr>
              <a:buNone/>
            </a:pPr>
            <a:r>
              <a:rPr lang="el-GR" sz="2800" dirty="0" smtClean="0"/>
              <a:t>    </a:t>
            </a:r>
          </a:p>
          <a:p>
            <a:pPr>
              <a:buNone/>
            </a:pPr>
            <a:r>
              <a:rPr lang="el-GR" sz="2800" dirty="0" smtClean="0"/>
              <a:t>    Προκρίνει μια προσέγγιση του φύλου και της σεξουαλικότητας που αντιλαμβάνεται τις ταυτότητες ως κατακερματισμένες, πολλαπλές, ασταθείς και ρευστές, </a:t>
            </a:r>
            <a:r>
              <a:rPr lang="el-GR" sz="2800" dirty="0" err="1" smtClean="0"/>
              <a:t>επιτελεστικές</a:t>
            </a:r>
            <a:r>
              <a:rPr lang="el-GR" sz="2800" dirty="0" smtClean="0"/>
              <a:t>, γλωσσικά κωδικοποιημένες και όχι έμφυτα ή κοινωνικά δοσμένες (βιολογικές και κοινωνικός ντετερμινισμός) </a:t>
            </a:r>
          </a:p>
          <a:p>
            <a:endParaRPr lang="el-GR" sz="2800" dirty="0" smtClean="0"/>
          </a:p>
        </p:txBody>
      </p:sp>
    </p:spTree>
  </p:cSld>
  <p:clrMapOvr>
    <a:masterClrMapping/>
  </p:clrMapOvr>
  <p:transition>
    <p:dissolv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642918"/>
            <a:ext cx="8229600" cy="5483245"/>
          </a:xfrm>
        </p:spPr>
        <p:txBody>
          <a:bodyPr>
            <a:normAutofit fontScale="92500" lnSpcReduction="10000"/>
          </a:bodyPr>
          <a:lstStyle/>
          <a:p>
            <a:pPr>
              <a:buNone/>
            </a:pPr>
            <a:r>
              <a:rPr lang="en-US" dirty="0" smtClean="0"/>
              <a:t>    </a:t>
            </a:r>
            <a:r>
              <a:rPr lang="el-GR" dirty="0" smtClean="0"/>
              <a:t>Δίνει έμφαση στο σώμα και στη σεξουαλικότητα ως στοιχεία της υποκειμενικότητας, που το 2ο κύμα είχε παραμερίσει ως τόπους της γυναικείας καταπίεσης.  Η εξάπλωσή του επεκτείνεται σε χώρες εκτός της Δύσης, του λεγόμενου Τρίτου ή Αναπτυσσόμενου Κόσμου (ή, όπως αναφέρεται σήμερα του ‘Παγκόσμιου Νότου’). Από τη δεκαετία του 90 και μετά, παρατηρείται ένας πολλαπλασιασμός και κατακερματισμός των γυναικείων κινημάτων, διεκδικήσεων και πρωτοβουλιών, και των λόγων που αναπτύσσουν.  </a:t>
            </a:r>
            <a:endParaRPr lang="el-GR" dirty="0"/>
          </a:p>
        </p:txBody>
      </p:sp>
    </p:spTree>
  </p:cSld>
  <p:clrMapOvr>
    <a:masterClrMapping/>
  </p:clrMapOvr>
  <p:transition>
    <p:dissolv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Και τι γίνεται στην Ελλάδα;</a:t>
            </a:r>
            <a:endParaRPr lang="el-GR" dirty="0"/>
          </a:p>
        </p:txBody>
      </p:sp>
      <p:sp>
        <p:nvSpPr>
          <p:cNvPr id="3" name="2 - Θέση περιεχομένου"/>
          <p:cNvSpPr>
            <a:spLocks noGrp="1"/>
          </p:cNvSpPr>
          <p:nvPr>
            <p:ph idx="1"/>
          </p:nvPr>
        </p:nvSpPr>
        <p:spPr/>
        <p:txBody>
          <a:bodyPr/>
          <a:lstStyle/>
          <a:p>
            <a:pPr>
              <a:buNone/>
            </a:pPr>
            <a:r>
              <a:rPr lang="el-GR" dirty="0" smtClean="0"/>
              <a:t>   Στο τέλος του 19ου αιώνα και στις αρχές του 20ου εμφανίζεται το ελληνικό γυναικείο κίνημα, και όπως σε όλες τις χώρες της Ευρώπης επικεντρώνεται κατ ́ αρχήν στο δικαίωμα των γυναικών στη μόρφωση. </a:t>
            </a:r>
          </a:p>
          <a:p>
            <a:pPr>
              <a:buNone/>
            </a:pPr>
            <a:r>
              <a:rPr lang="el-GR" dirty="0" smtClean="0"/>
              <a:t>   Οι πρώτες ελληνίδες φεμινίστριες είναι δασκάλες.</a:t>
            </a:r>
            <a:endParaRPr lang="el-GR" dirty="0"/>
          </a:p>
        </p:txBody>
      </p:sp>
    </p:spTree>
  </p:cSld>
  <p:clrMapOvr>
    <a:masterClrMapping/>
  </p:clrMapOvr>
  <p:transition>
    <p:dissolv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Καλλιρόη </a:t>
            </a:r>
            <a:r>
              <a:rPr lang="el-GR" dirty="0" err="1" smtClean="0"/>
              <a:t>Παρρέν</a:t>
            </a:r>
            <a:r>
              <a:rPr lang="el-GR" dirty="0" smtClean="0"/>
              <a:t> (1861-1940)</a:t>
            </a:r>
            <a:endParaRPr lang="el-GR" dirty="0"/>
          </a:p>
        </p:txBody>
      </p:sp>
      <p:sp>
        <p:nvSpPr>
          <p:cNvPr id="3" name="2 - Θέση περιεχομένου"/>
          <p:cNvSpPr>
            <a:spLocks noGrp="1"/>
          </p:cNvSpPr>
          <p:nvPr>
            <p:ph idx="1"/>
          </p:nvPr>
        </p:nvSpPr>
        <p:spPr>
          <a:xfrm>
            <a:off x="285720" y="1500174"/>
            <a:ext cx="8429684" cy="5357826"/>
          </a:xfrm>
        </p:spPr>
        <p:txBody>
          <a:bodyPr>
            <a:noAutofit/>
          </a:bodyPr>
          <a:lstStyle/>
          <a:p>
            <a:pPr>
              <a:buNone/>
            </a:pPr>
            <a:r>
              <a:rPr lang="en-US" sz="2800" dirty="0" smtClean="0"/>
              <a:t>     </a:t>
            </a:r>
            <a:r>
              <a:rPr lang="el-GR" sz="2800" dirty="0" smtClean="0"/>
              <a:t>Γεννήθηκε στο Ρέθυμνο και μεγάλωσε στον Πειραιά, όπου και φοίτησε στη Γαλλική Σχολή των Καλογραιών. Το 1878 παίρνει το πτυχίο της δασκάλας από το Αρσάκειο και στη συνέχεια αναλαμβάνει τη διεύθυνση του ελληνικού Παρθεναγωγείου στην Οδησσό, όπου και συναντά τον κατοπινό σύζυγό της Ιωάννη </a:t>
            </a:r>
            <a:r>
              <a:rPr lang="el-GR" sz="2800" dirty="0" err="1" smtClean="0"/>
              <a:t>Παρρέν</a:t>
            </a:r>
            <a:r>
              <a:rPr lang="el-GR" sz="2800" dirty="0" smtClean="0"/>
              <a:t> (από Γάλλο-Άγγλους γονείς), ο οποίος είναι ο ιδρυτής του Αθηναϊκού Πρακτορείου Ειδήσεων.  Ήταν συγγραφέας, δημοσιογράφος και εκδότρια. </a:t>
            </a:r>
            <a:endParaRPr lang="el-GR" sz="2800" dirty="0"/>
          </a:p>
        </p:txBody>
      </p:sp>
    </p:spTree>
  </p:cSld>
  <p:clrMapOvr>
    <a:masterClrMapping/>
  </p:clrMapOvr>
  <p:transition>
    <p:dissolv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600200"/>
            <a:ext cx="8229600" cy="4900634"/>
          </a:xfrm>
        </p:spPr>
        <p:txBody>
          <a:bodyPr>
            <a:normAutofit lnSpcReduction="10000"/>
          </a:bodyPr>
          <a:lstStyle/>
          <a:p>
            <a:r>
              <a:rPr lang="el-GR" dirty="0" smtClean="0"/>
              <a:t>Το 1888 άρχισε να εκδίδει την εβδομαδιαία εφημερίδα </a:t>
            </a:r>
            <a:r>
              <a:rPr lang="el-GR" i="1" dirty="0" err="1" smtClean="0"/>
              <a:t>Εφημερίς</a:t>
            </a:r>
            <a:r>
              <a:rPr lang="el-GR" i="1" dirty="0" smtClean="0"/>
              <a:t> των Κυριών,</a:t>
            </a:r>
            <a:r>
              <a:rPr lang="el-GR" dirty="0" smtClean="0"/>
              <a:t> που συντάσσονταν αποκλειστικά από γυναίκες και απευθυνόταν σε γυναίκες κυρίως της Αθήνας και του Πειραιά. Στόχος της εφημερίδας ήταν να εισάγει και στην Ελλάδα τους φεμινιστικούς προβληματισμούς που ήδη απασχολούσαν τις γυναίκες των δυτικοευρωπαϊκών κρατών και να αφυπνίσει τις συνειδήσεις των γυναικών της τότε εποχής</a:t>
            </a:r>
          </a:p>
          <a:p>
            <a:endParaRPr lang="el-G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142844" y="214290"/>
            <a:ext cx="8858312" cy="6643710"/>
          </a:xfrm>
        </p:spPr>
        <p:txBody>
          <a:bodyPr>
            <a:normAutofit lnSpcReduction="10000"/>
          </a:bodyPr>
          <a:lstStyle/>
          <a:p>
            <a:r>
              <a:rPr lang="el-GR" dirty="0" smtClean="0"/>
              <a:t>Το 1893 αντιπροσώπευσε τις Ελληνίδες στο Διεθνές φεμινιστικό συνέδριο του Σικάγου και όταν επέστρεψε μετά την επιστροφή ίδρυσε την "Ένωση υπέρ της Χειραφετήσεως των Γυναικών». Το 1911 δημιούργησε το </a:t>
            </a:r>
            <a:r>
              <a:rPr lang="el-GR" i="1" dirty="0" smtClean="0"/>
              <a:t>«Λύκειον των Ελληνίδων»,</a:t>
            </a:r>
            <a:r>
              <a:rPr lang="el-GR" dirty="0" smtClean="0"/>
              <a:t> το οποίο ξεκίνησε κατά την περίοδο των Βαλκανικών Πολέμων την καταγραφή, διδασκαλία και παρουσίαση παραδοσιακών χορών, ενώ η δράση του συνεχίζεται μέχρι και σήμερα. Μετά από δικά της διαβήματα, η κυβέρνηση Θ. Δηλιγιάννη επέτρεψε τη φοίτηση των γυναικών στο Πανεπιστήμιο και το Πολυτεχνείο</a:t>
            </a:r>
          </a:p>
          <a:p>
            <a:r>
              <a:rPr lang="el-GR" dirty="0" smtClean="0"/>
              <a:t>Ελένη Βαρίκα, </a:t>
            </a:r>
            <a:r>
              <a:rPr lang="el-GR" i="1" dirty="0" smtClean="0"/>
              <a:t>Η εξέγερση των κυριών, 1987</a:t>
            </a:r>
            <a:endParaRPr lang="el-GR" i="1"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571472" y="1600200"/>
            <a:ext cx="8115328" cy="4525963"/>
          </a:xfrm>
        </p:spPr>
        <p:txBody>
          <a:bodyPr>
            <a:normAutofit/>
          </a:bodyPr>
          <a:lstStyle/>
          <a:p>
            <a:r>
              <a:rPr lang="el-GR" sz="4400" dirty="0" smtClean="0"/>
              <a:t>ΙΣΤΟΡΙΚΑ ΕΠΕΙΣΟΔΙΑ</a:t>
            </a:r>
          </a:p>
          <a:p>
            <a:endParaRPr lang="el-GR" sz="4400" dirty="0" smtClean="0"/>
          </a:p>
          <a:p>
            <a:pPr>
              <a:buNone/>
            </a:pPr>
            <a:r>
              <a:rPr lang="el-GR" sz="4400" dirty="0" smtClean="0"/>
              <a:t>  Μια γενεαλογία της γυναικείας περιθωριοποίησης, υποτίμησης και </a:t>
            </a:r>
            <a:r>
              <a:rPr lang="el-GR" sz="4400" dirty="0" err="1" smtClean="0"/>
              <a:t>δαιμονοποίησης</a:t>
            </a:r>
            <a:r>
              <a:rPr lang="el-GR" sz="4400" dirty="0" smtClean="0"/>
              <a:t>!</a:t>
            </a:r>
            <a:endParaRPr lang="el-GR" sz="44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a:xfrm>
            <a:off x="0" y="285728"/>
            <a:ext cx="9144000" cy="6572272"/>
          </a:xfrm>
        </p:spPr>
        <p:txBody>
          <a:bodyPr>
            <a:normAutofit/>
          </a:bodyPr>
          <a:lstStyle/>
          <a:p>
            <a:pPr>
              <a:buNone/>
            </a:pPr>
            <a:r>
              <a:rPr lang="el-GR" dirty="0" smtClean="0"/>
              <a:t>    Το δικαίωμα του «εκλέγειν» για τις γυναίκες στην Ελλάδα θεσπίστηκε μόλις το 1930 αλλά  δεν αφορούσε όλες τις ελληνίδες. Μπορούσαν να ψηφίσουν μόνον όσες είχαν κλείσει τα 30 τους χρόνια και είχαν τελειώσει τουλάχιστον το Δημοτικό. Η πρώτη φορά που οι Ελληνίδες άσκησαν το εκλογικό τους δικαίωμα ήταν στις δημοτικές εκλογές της 11ης Φεβρουαρίου 1934. Στους εκλογικούς καταλόγους της Αθήνας γράφτηκαν μόλις 2.655 κυρίες, από τις οποίες ψήφισαν τελικά μόνο 439. </a:t>
            </a:r>
            <a:endParaRPr lang="el-GR" dirty="0"/>
          </a:p>
        </p:txBody>
      </p:sp>
    </p:spTree>
  </p:cSld>
  <p:clrMapOvr>
    <a:masterClrMapping/>
  </p:clrMapOvr>
  <p:transition>
    <p:dissolve/>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500034" y="1714488"/>
            <a:ext cx="8186766" cy="5000660"/>
          </a:xfrm>
        </p:spPr>
        <p:txBody>
          <a:bodyPr>
            <a:normAutofit/>
          </a:bodyPr>
          <a:lstStyle/>
          <a:p>
            <a:pPr>
              <a:buNone/>
            </a:pPr>
            <a:r>
              <a:rPr lang="el-GR" dirty="0" smtClean="0"/>
              <a:t>   </a:t>
            </a:r>
            <a:r>
              <a:rPr lang="el-GR" sz="3700" dirty="0" smtClean="0"/>
              <a:t>Το γυναικείο κίνημα πέτυχε τη μεγαλύτερη νίκη του, όταν στο Σύνταγμα του 1975 καθιερώθηκε η αρχή της ισότητας των δυο φύλων</a:t>
            </a:r>
          </a:p>
          <a:p>
            <a:endParaRPr lang="el-GR" dirty="0"/>
          </a:p>
        </p:txBody>
      </p:sp>
    </p:spTree>
  </p:cSld>
  <p:clrMapOvr>
    <a:masterClrMapping/>
  </p:clrMapOvr>
  <p:transition>
    <p:dissolve/>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δεκαετία του 1960: Τομή</a:t>
            </a:r>
            <a:endParaRPr lang="el-GR" dirty="0"/>
          </a:p>
        </p:txBody>
      </p:sp>
      <p:sp>
        <p:nvSpPr>
          <p:cNvPr id="3" name="2 - Θέση περιεχομένου"/>
          <p:cNvSpPr>
            <a:spLocks noGrp="1"/>
          </p:cNvSpPr>
          <p:nvPr>
            <p:ph idx="1"/>
          </p:nvPr>
        </p:nvSpPr>
        <p:spPr/>
        <p:txBody>
          <a:bodyPr/>
          <a:lstStyle/>
          <a:p>
            <a:pPr>
              <a:buNone/>
            </a:pPr>
            <a:r>
              <a:rPr lang="el-GR" dirty="0" smtClean="0"/>
              <a:t>   Η </a:t>
            </a:r>
            <a:r>
              <a:rPr lang="el-GR" dirty="0" err="1" smtClean="0"/>
              <a:t>δεκ</a:t>
            </a:r>
            <a:r>
              <a:rPr lang="el-GR" dirty="0" smtClean="0"/>
              <a:t>. </a:t>
            </a:r>
            <a:r>
              <a:rPr lang="el-GR" dirty="0"/>
              <a:t>60 περίοδος πολιτικών αναζητήσεων, μαζικών κινητοποιήσεων και θεωρητικών </a:t>
            </a:r>
            <a:r>
              <a:rPr lang="el-GR" dirty="0" smtClean="0"/>
              <a:t>προβληματισμών (</a:t>
            </a:r>
            <a:r>
              <a:rPr lang="el-GR" dirty="0" err="1" smtClean="0"/>
              <a:t>Σκουτέρη</a:t>
            </a:r>
            <a:r>
              <a:rPr lang="el-GR" dirty="0" smtClean="0"/>
              <a:t>-Διδασκάλου</a:t>
            </a:r>
            <a:r>
              <a:rPr lang="el-GR" dirty="0"/>
              <a:t>, 1979, «Η ανθρωπολογία σε κρίση: Σημεία καμπής και θεωρητικά αδιέξοδα»). Κατά τη </a:t>
            </a:r>
            <a:r>
              <a:rPr lang="el-GR" dirty="0" err="1" smtClean="0"/>
              <a:t>δεκ</a:t>
            </a:r>
            <a:r>
              <a:rPr lang="el-GR" dirty="0" smtClean="0"/>
              <a:t>. </a:t>
            </a:r>
            <a:r>
              <a:rPr lang="el-GR" dirty="0"/>
              <a:t>του 60 το δεύτερο κύμα του φεμινιστικού </a:t>
            </a:r>
            <a:r>
              <a:rPr lang="el-GR" dirty="0" smtClean="0"/>
              <a:t>κινήματος. Οι </a:t>
            </a:r>
            <a:r>
              <a:rPr lang="el-GR" dirty="0"/>
              <a:t>φεμινίστριες συνομιλούν με την ανθρωπολογία, επιστήμη ήδη υποψιασμένη για τις ανισότητες…</a:t>
            </a:r>
          </a:p>
          <a:p>
            <a:endParaRPr lang="el-GR" dirty="0"/>
          </a:p>
        </p:txBody>
      </p:sp>
    </p:spTree>
  </p:cSld>
  <p:clrMapOvr>
    <a:masterClrMapping/>
  </p:clrMapOvr>
  <p:transition>
    <p:dissolv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Νέες κατευθύνσεις και προσανατολισμοί</a:t>
            </a:r>
            <a:endParaRPr lang="el-GR" dirty="0"/>
          </a:p>
        </p:txBody>
      </p:sp>
      <p:sp>
        <p:nvSpPr>
          <p:cNvPr id="3" name="2 - Θέση περιεχομένου"/>
          <p:cNvSpPr>
            <a:spLocks noGrp="1"/>
          </p:cNvSpPr>
          <p:nvPr>
            <p:ph idx="1"/>
          </p:nvPr>
        </p:nvSpPr>
        <p:spPr>
          <a:xfrm>
            <a:off x="457200" y="1600200"/>
            <a:ext cx="8229600" cy="5257800"/>
          </a:xfrm>
        </p:spPr>
        <p:txBody>
          <a:bodyPr>
            <a:normAutofit/>
          </a:bodyPr>
          <a:lstStyle/>
          <a:p>
            <a:r>
              <a:rPr lang="el-GR" dirty="0"/>
              <a:t>Το τέλος των συμπαγών θεωρητικών μοντέλων, των μεγάλων θεωριών και της ιστορίας. Ο Β Παγκόσμιος πόλεμος, το τέλος της αυθεντίας και της αντικειμενικότητας της επιστημονικής γνώσης! Το τέλος των καθολικών και οικουμενικών </a:t>
            </a:r>
            <a:r>
              <a:rPr lang="el-GR" dirty="0" smtClean="0"/>
              <a:t>σχημάτων</a:t>
            </a:r>
          </a:p>
          <a:p>
            <a:r>
              <a:rPr lang="en-US" dirty="0" smtClean="0"/>
              <a:t>F. Fukuyama: </a:t>
            </a:r>
            <a:r>
              <a:rPr lang="el-GR" dirty="0" smtClean="0"/>
              <a:t>«Το τέλος της Ιστορίας»</a:t>
            </a:r>
            <a:r>
              <a:rPr lang="en-US" dirty="0" smtClean="0"/>
              <a:t> (“It’s the end of the world as we know it…”)</a:t>
            </a:r>
            <a:endParaRPr lang="el-GR" dirty="0"/>
          </a:p>
          <a:p>
            <a:r>
              <a:rPr lang="el-GR" dirty="0"/>
              <a:t>Ανάδειξη νέων παραμέτρων, νέων αναλυτικών κατηγοριών: χρόνου, τόπου</a:t>
            </a:r>
          </a:p>
          <a:p>
            <a:endParaRPr lang="el-GR" dirty="0"/>
          </a:p>
        </p:txBody>
      </p:sp>
    </p:spTree>
  </p:cSld>
  <p:clrMapOvr>
    <a:masterClrMapping/>
  </p:clrMapOvr>
  <p:transition>
    <p:dissolve/>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Πιθανοί </a:t>
            </a:r>
            <a:r>
              <a:rPr lang="el-GR" dirty="0" err="1" smtClean="0"/>
              <a:t>αλληλοσυσχετισμοί</a:t>
            </a:r>
            <a:endParaRPr lang="el-GR" dirty="0"/>
          </a:p>
        </p:txBody>
      </p:sp>
      <p:sp>
        <p:nvSpPr>
          <p:cNvPr id="3" name="2 - Θέση περιεχομένου"/>
          <p:cNvSpPr>
            <a:spLocks noGrp="1"/>
          </p:cNvSpPr>
          <p:nvPr>
            <p:ph idx="1"/>
          </p:nvPr>
        </p:nvSpPr>
        <p:spPr>
          <a:xfrm>
            <a:off x="457200" y="1600200"/>
            <a:ext cx="8229600" cy="5257800"/>
          </a:xfrm>
        </p:spPr>
        <p:txBody>
          <a:bodyPr>
            <a:normAutofit/>
          </a:bodyPr>
          <a:lstStyle/>
          <a:p>
            <a:r>
              <a:rPr lang="el-GR" dirty="0"/>
              <a:t>Οι φεμινίστριες, οι ζυμώσεις</a:t>
            </a:r>
            <a:r>
              <a:rPr lang="el-GR" dirty="0" smtClean="0"/>
              <a:t>:</a:t>
            </a:r>
          </a:p>
          <a:p>
            <a:pPr>
              <a:buNone/>
            </a:pPr>
            <a:endParaRPr lang="el-GR" dirty="0" smtClean="0"/>
          </a:p>
          <a:p>
            <a:pPr>
              <a:buNone/>
            </a:pPr>
            <a:r>
              <a:rPr lang="el-GR" dirty="0" smtClean="0"/>
              <a:t>    Το </a:t>
            </a:r>
            <a:r>
              <a:rPr lang="el-GR" dirty="0"/>
              <a:t>φύλο δεν μπορεί να ειδωθεί ως μια καθαρή ή μοναδική επιρροή και η </a:t>
            </a:r>
            <a:r>
              <a:rPr lang="el-GR" i="1" dirty="0" err="1"/>
              <a:t>έμφυλη</a:t>
            </a:r>
            <a:r>
              <a:rPr lang="el-GR" i="1" dirty="0"/>
              <a:t> υποκειμενικότητα</a:t>
            </a:r>
            <a:r>
              <a:rPr lang="el-GR" dirty="0"/>
              <a:t> δεν μπορεί να κατανοηθεί με επαρκή τρόπο παρά μόνο ως ένα στοιχείο </a:t>
            </a:r>
            <a:r>
              <a:rPr lang="el-GR" i="1" dirty="0"/>
              <a:t>σύνθετων </a:t>
            </a:r>
            <a:r>
              <a:rPr lang="el-GR" i="1" dirty="0" err="1"/>
              <a:t>αλληλοσυσχετισμών</a:t>
            </a:r>
            <a:r>
              <a:rPr lang="el-GR" dirty="0"/>
              <a:t> με άλλα συστήματα ταυτοποίησης και </a:t>
            </a:r>
            <a:r>
              <a:rPr lang="el-GR" dirty="0" smtClean="0"/>
              <a:t>ιεραρχίας</a:t>
            </a:r>
            <a:r>
              <a:rPr lang="en-US" dirty="0" smtClean="0"/>
              <a:t> (</a:t>
            </a:r>
            <a:r>
              <a:rPr lang="el-GR" dirty="0" smtClean="0"/>
              <a:t>τάξη, εθνική, </a:t>
            </a:r>
            <a:r>
              <a:rPr lang="el-GR" dirty="0" err="1" smtClean="0"/>
              <a:t>εθνοτική</a:t>
            </a:r>
            <a:r>
              <a:rPr lang="el-GR" dirty="0" smtClean="0"/>
              <a:t>, θρησκευτική ταυτότητα) </a:t>
            </a:r>
            <a:endParaRPr lang="el-GR" dirty="0"/>
          </a:p>
          <a:p>
            <a:endParaRPr lang="el-GR" dirty="0"/>
          </a:p>
        </p:txBody>
      </p:sp>
    </p:spTree>
  </p:cSld>
  <p:clrMapOvr>
    <a:masterClrMapping/>
  </p:clrMapOvr>
  <p:transition>
    <p:dissolve/>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052736"/>
          </a:xfrm>
        </p:spPr>
        <p:txBody>
          <a:bodyPr>
            <a:normAutofit/>
          </a:bodyPr>
          <a:lstStyle/>
          <a:p>
            <a:r>
              <a:rPr lang="el-GR" dirty="0" smtClean="0"/>
              <a:t>Το έργο της ανθρωπολογίας</a:t>
            </a:r>
            <a:endParaRPr lang="el-GR" dirty="0"/>
          </a:p>
        </p:txBody>
      </p:sp>
      <p:sp>
        <p:nvSpPr>
          <p:cNvPr id="3" name="2 - Θέση περιεχομένου"/>
          <p:cNvSpPr>
            <a:spLocks noGrp="1"/>
          </p:cNvSpPr>
          <p:nvPr>
            <p:ph idx="1"/>
          </p:nvPr>
        </p:nvSpPr>
        <p:spPr>
          <a:xfrm>
            <a:off x="214282" y="836712"/>
            <a:ext cx="8929718" cy="5688632"/>
          </a:xfrm>
        </p:spPr>
        <p:txBody>
          <a:bodyPr>
            <a:noAutofit/>
          </a:bodyPr>
          <a:lstStyle/>
          <a:p>
            <a:pPr>
              <a:buNone/>
            </a:pPr>
            <a:r>
              <a:rPr lang="el-GR" sz="2800" dirty="0" smtClean="0"/>
              <a:t>    </a:t>
            </a:r>
            <a:r>
              <a:rPr lang="el-GR" sz="2800" dirty="0"/>
              <a:t>Τ</a:t>
            </a:r>
            <a:r>
              <a:rPr lang="el-GR" sz="2800" dirty="0" smtClean="0"/>
              <a:t>ο </a:t>
            </a:r>
            <a:r>
              <a:rPr lang="el-GR" sz="2800" dirty="0"/>
              <a:t>έργο της </a:t>
            </a:r>
            <a:r>
              <a:rPr lang="el-GR" sz="2800" dirty="0" smtClean="0"/>
              <a:t>ανθρωπολογίας προσθέτει </a:t>
            </a:r>
            <a:r>
              <a:rPr lang="el-GR" sz="2800" dirty="0"/>
              <a:t>στην παραδοσιακή μελέτη του πλούτου και της ποικιλομορφίας των ανθρώπινων τρόπων ζωής, το καθήκον της </a:t>
            </a:r>
            <a:r>
              <a:rPr lang="el-GR" sz="2800" b="1" dirty="0"/>
              <a:t>«να εκθέτει, να αναλύει και να επικρίνει την ανθρώπινη ανισότητα και κυριαρχία»</a:t>
            </a:r>
            <a:r>
              <a:rPr lang="el-GR" sz="2800" dirty="0"/>
              <a:t>, να διερευνά την υποτέλεια, την αποδυνάμωση των υποκειμένων (</a:t>
            </a:r>
            <a:r>
              <a:rPr lang="en-US" sz="2800" dirty="0"/>
              <a:t>disempowerment</a:t>
            </a:r>
            <a:r>
              <a:rPr lang="el-GR" sz="2800" dirty="0"/>
              <a:t>), καθώς και την αντίσταση που δημιουργούν το φύλο, η ηλικία, η φυλή, η εθνότητα, η εθνικότητα, η θρησκεία, η </a:t>
            </a:r>
            <a:r>
              <a:rPr lang="el-GR" sz="2800" dirty="0" err="1"/>
              <a:t>κοινωνικο</a:t>
            </a:r>
            <a:r>
              <a:rPr lang="el-GR" sz="2800" dirty="0"/>
              <a:t>-οικονομική τάξη, ή κάστα και άλλα αναγνωρισμένα ή μη γνωρίσματα. Να αναλύει τις επιστημονικές, όσο και τις κοινωνικές και υλικές διαστάσεις της ανισότητας δείχνοντας πως συγκεκριμενοποιείται και αναπαράγεται από τις διάφορες μορφές γνώσης, λόγου και αναπαράστασης.   </a:t>
            </a:r>
          </a:p>
          <a:p>
            <a:pPr algn="just"/>
            <a:endParaRPr lang="el-GR" sz="2800" dirty="0"/>
          </a:p>
        </p:txBody>
      </p:sp>
    </p:spTree>
  </p:cSld>
  <p:clrMapOvr>
    <a:masterClrMapping/>
  </p:clrMapOvr>
  <p:transition>
    <p:dissolve/>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92696"/>
            <a:ext cx="8229600" cy="724942"/>
          </a:xfrm>
        </p:spPr>
        <p:txBody>
          <a:bodyPr>
            <a:normAutofit fontScale="90000"/>
          </a:bodyPr>
          <a:lstStyle/>
          <a:p>
            <a:r>
              <a:rPr lang="el-GR" u="sng" dirty="0" smtClean="0"/>
              <a:t>Προς μια ανθρωπολογία των γυναικών: 1970-1980</a:t>
            </a:r>
            <a:r>
              <a:rPr lang="el-GR" dirty="0" smtClean="0"/>
              <a:t/>
            </a:r>
            <a:br>
              <a:rPr lang="el-GR" dirty="0" smtClean="0"/>
            </a:br>
            <a:endParaRPr lang="el-GR" dirty="0"/>
          </a:p>
        </p:txBody>
      </p:sp>
      <p:sp>
        <p:nvSpPr>
          <p:cNvPr id="3" name="2 - Θέση περιεχομένου"/>
          <p:cNvSpPr>
            <a:spLocks noGrp="1"/>
          </p:cNvSpPr>
          <p:nvPr>
            <p:ph idx="1"/>
          </p:nvPr>
        </p:nvSpPr>
        <p:spPr>
          <a:xfrm>
            <a:off x="457200" y="1600200"/>
            <a:ext cx="8229600" cy="5114948"/>
          </a:xfrm>
        </p:spPr>
        <p:txBody>
          <a:bodyPr>
            <a:normAutofit fontScale="92500" lnSpcReduction="20000"/>
          </a:bodyPr>
          <a:lstStyle/>
          <a:p>
            <a:r>
              <a:rPr lang="el-GR" sz="3300" dirty="0" smtClean="0"/>
              <a:t>Συγκροτήθηκε τη </a:t>
            </a:r>
            <a:r>
              <a:rPr lang="el-GR" sz="3300" dirty="0" err="1" smtClean="0"/>
              <a:t>δεκ</a:t>
            </a:r>
            <a:r>
              <a:rPr lang="el-GR" sz="3300" dirty="0" smtClean="0"/>
              <a:t>. του 70 ως ρεύμα κριτικό προς την ανθρωπολογία. Έντονα επηρεασμένη από τη φεμινιστική κριτική υιοθέτησε τα εξής ερωτήματα:</a:t>
            </a:r>
          </a:p>
          <a:p>
            <a:pPr lvl="0"/>
            <a:r>
              <a:rPr lang="el-GR" sz="3300" dirty="0" smtClean="0"/>
              <a:t>Είναι η υποτέλεια των γυναικών οικουμενική;</a:t>
            </a:r>
          </a:p>
          <a:p>
            <a:pPr lvl="0"/>
            <a:r>
              <a:rPr lang="el-GR" sz="3300" dirty="0" smtClean="0"/>
              <a:t>Σχετίζεται με βιολογικούς παράγοντες, είναι συνεπώς «φυσική»;</a:t>
            </a:r>
          </a:p>
          <a:p>
            <a:pPr lvl="0"/>
            <a:r>
              <a:rPr lang="el-GR" sz="3300" dirty="0" smtClean="0"/>
              <a:t>Ποιες είναι οι διαφορές μεταξύ ανδρών και γυναικών και πως διαμορφώνονται οι μεταξύ τους σχέσεις;  </a:t>
            </a:r>
          </a:p>
          <a:p>
            <a:pPr lvl="0"/>
            <a:r>
              <a:rPr lang="el-GR" sz="3300" dirty="0" smtClean="0"/>
              <a:t>Έργο σταθμός: </a:t>
            </a:r>
            <a:r>
              <a:rPr lang="en-US" sz="3300" dirty="0" err="1" smtClean="0"/>
              <a:t>Rosaldo</a:t>
            </a:r>
            <a:r>
              <a:rPr lang="en-US" sz="3300" dirty="0" smtClean="0"/>
              <a:t> and </a:t>
            </a:r>
            <a:r>
              <a:rPr lang="en-US" sz="3300" dirty="0" err="1" smtClean="0"/>
              <a:t>Lamphere</a:t>
            </a:r>
            <a:r>
              <a:rPr lang="en-US" sz="3300" dirty="0" smtClean="0"/>
              <a:t> (</a:t>
            </a:r>
            <a:r>
              <a:rPr lang="en-US" sz="3300" dirty="0" err="1" smtClean="0"/>
              <a:t>eds</a:t>
            </a:r>
            <a:r>
              <a:rPr lang="en-US" sz="3300" dirty="0" smtClean="0"/>
              <a:t>), 1974, </a:t>
            </a:r>
            <a:r>
              <a:rPr lang="en-US" sz="3300" i="1" dirty="0" smtClean="0"/>
              <a:t>Woman, Culture and Society</a:t>
            </a:r>
            <a:endParaRPr lang="el-GR" sz="3300" i="1" dirty="0" smtClean="0"/>
          </a:p>
          <a:p>
            <a:endParaRPr lang="el-GR" dirty="0"/>
          </a:p>
        </p:txBody>
      </p:sp>
    </p:spTree>
  </p:cSld>
  <p:clrMapOvr>
    <a:masterClrMapping/>
  </p:clrMapOvr>
  <p:transition>
    <p:dissolve/>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Ξαναδιαβάζοντας την ανθρωπολογία…</a:t>
            </a:r>
            <a:endParaRPr lang="el-GR" dirty="0"/>
          </a:p>
        </p:txBody>
      </p:sp>
      <p:sp>
        <p:nvSpPr>
          <p:cNvPr id="3" name="2 - Θέση περιεχομένου"/>
          <p:cNvSpPr>
            <a:spLocks noGrp="1"/>
          </p:cNvSpPr>
          <p:nvPr>
            <p:ph idx="1"/>
          </p:nvPr>
        </p:nvSpPr>
        <p:spPr>
          <a:xfrm>
            <a:off x="457200" y="1600200"/>
            <a:ext cx="8229600" cy="5043510"/>
          </a:xfrm>
        </p:spPr>
        <p:txBody>
          <a:bodyPr>
            <a:normAutofit fontScale="92500" lnSpcReduction="10000"/>
          </a:bodyPr>
          <a:lstStyle/>
          <a:p>
            <a:r>
              <a:rPr lang="el-GR" dirty="0" smtClean="0"/>
              <a:t>Η ανθρωπολογία ως ανδροκρατούμενη, </a:t>
            </a:r>
            <a:r>
              <a:rPr lang="el-GR" dirty="0" err="1" smtClean="0"/>
              <a:t>ανδροκεντρική</a:t>
            </a:r>
            <a:r>
              <a:rPr lang="el-GR" dirty="0" smtClean="0"/>
              <a:t> επιστήμη: </a:t>
            </a:r>
            <a:r>
              <a:rPr lang="en-US" dirty="0" smtClean="0"/>
              <a:t>A</a:t>
            </a:r>
            <a:r>
              <a:rPr lang="el-GR" dirty="0" smtClean="0"/>
              <a:t>. </a:t>
            </a:r>
            <a:r>
              <a:rPr lang="en-US" dirty="0" smtClean="0"/>
              <a:t>Weiner</a:t>
            </a:r>
            <a:r>
              <a:rPr lang="el-GR" dirty="0" smtClean="0"/>
              <a:t> ,1976, </a:t>
            </a:r>
            <a:r>
              <a:rPr lang="en-US" i="1" dirty="0" smtClean="0"/>
              <a:t>Women of Value, Men of </a:t>
            </a:r>
            <a:r>
              <a:rPr lang="en-US" i="1" dirty="0" err="1" smtClean="0"/>
              <a:t>Renoun</a:t>
            </a:r>
            <a:r>
              <a:rPr lang="el-GR" i="1" dirty="0" smtClean="0"/>
              <a:t>: </a:t>
            </a:r>
            <a:r>
              <a:rPr lang="en-US" i="1" dirty="0" smtClean="0"/>
              <a:t>new perspectives  on Trobriand Exchange: </a:t>
            </a:r>
            <a:endParaRPr lang="el-GR" i="1" dirty="0" smtClean="0"/>
          </a:p>
          <a:p>
            <a:pPr>
              <a:buNone/>
            </a:pPr>
            <a:endParaRPr lang="en-US" i="1" dirty="0" smtClean="0"/>
          </a:p>
          <a:p>
            <a:pPr>
              <a:buNone/>
            </a:pPr>
            <a:r>
              <a:rPr lang="en-US" dirty="0" smtClean="0"/>
              <a:t>   </a:t>
            </a:r>
            <a:r>
              <a:rPr lang="el-GR" sz="3500" dirty="0" smtClean="0"/>
              <a:t>«Η περιγραφή του </a:t>
            </a:r>
            <a:r>
              <a:rPr lang="el-GR" sz="3500" dirty="0" err="1" smtClean="0"/>
              <a:t>Μαλινόφσκι</a:t>
            </a:r>
            <a:r>
              <a:rPr lang="el-GR" sz="3500" dirty="0" smtClean="0"/>
              <a:t> ήταν παραπλανητική καθώς αποσιώπησε και υποβάθμισε τις γυναικείες δραστηριότητες και εξίσωσε την κοινωνία και τον πολιτισμό των νησιωτών με τους άνδρες και τις δραστηριότητές τους…»</a:t>
            </a:r>
          </a:p>
          <a:p>
            <a:endParaRPr lang="el-GR" dirty="0"/>
          </a:p>
        </p:txBody>
      </p:sp>
    </p:spTree>
  </p:cSld>
  <p:clrMapOvr>
    <a:masterClrMapping/>
  </p:clrMapOvr>
  <p:transition>
    <p:dissolve/>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Γυναικείες φωνές?</a:t>
            </a:r>
            <a:endParaRPr lang="el-GR" dirty="0"/>
          </a:p>
        </p:txBody>
      </p:sp>
      <p:sp>
        <p:nvSpPr>
          <p:cNvPr id="3" name="2 - Θέση περιεχομένου"/>
          <p:cNvSpPr>
            <a:spLocks noGrp="1"/>
          </p:cNvSpPr>
          <p:nvPr>
            <p:ph idx="1"/>
          </p:nvPr>
        </p:nvSpPr>
        <p:spPr>
          <a:xfrm>
            <a:off x="457200" y="1600200"/>
            <a:ext cx="8229600" cy="5043510"/>
          </a:xfrm>
        </p:spPr>
        <p:txBody>
          <a:bodyPr/>
          <a:lstStyle/>
          <a:p>
            <a:r>
              <a:rPr lang="el-GR" sz="3600" dirty="0" smtClean="0"/>
              <a:t>Αίτημα η αποκατάσταση της φωνής των γυναικών στα εθνογραφικά κείμενα:</a:t>
            </a:r>
          </a:p>
          <a:p>
            <a:endParaRPr lang="el-GR" sz="3600" dirty="0" smtClean="0"/>
          </a:p>
          <a:p>
            <a:pPr>
              <a:buNone/>
            </a:pPr>
            <a:r>
              <a:rPr lang="el-GR" sz="3600" dirty="0" smtClean="0"/>
              <a:t>    Οι γυναίκες ήταν απούσες ως υποκείμενα ή άφωνες (</a:t>
            </a:r>
            <a:r>
              <a:rPr lang="en-US" sz="3600" i="1" dirty="0" smtClean="0"/>
              <a:t>muted group</a:t>
            </a:r>
            <a:r>
              <a:rPr lang="el-GR" sz="3600" i="1" dirty="0" smtClean="0"/>
              <a:t>,</a:t>
            </a:r>
            <a:r>
              <a:rPr lang="el-GR" sz="3600" dirty="0" smtClean="0"/>
              <a:t> </a:t>
            </a:r>
            <a:r>
              <a:rPr lang="en-US" sz="3600" dirty="0" smtClean="0"/>
              <a:t>E &amp; S. </a:t>
            </a:r>
            <a:r>
              <a:rPr lang="en-US" sz="3600" dirty="0" err="1" smtClean="0"/>
              <a:t>Ardener</a:t>
            </a:r>
            <a:r>
              <a:rPr lang="el-GR" sz="3600" dirty="0" smtClean="0"/>
              <a:t>, 1975, 1972)</a:t>
            </a:r>
          </a:p>
          <a:p>
            <a:endParaRPr lang="el-GR" dirty="0"/>
          </a:p>
        </p:txBody>
      </p:sp>
    </p:spTree>
  </p:cSld>
  <p:clrMapOvr>
    <a:masterClrMapping/>
  </p:clrMapOvr>
  <p:transition>
    <p:dissolve/>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24744"/>
            <a:ext cx="8229600" cy="292894"/>
          </a:xfrm>
        </p:spPr>
        <p:txBody>
          <a:bodyPr>
            <a:normAutofit fontScale="90000"/>
          </a:bodyPr>
          <a:lstStyle/>
          <a:p>
            <a:r>
              <a:rPr lang="el-GR" sz="3600" b="1" dirty="0" smtClean="0"/>
              <a:t>Από τις γυναίκες στο φύλο… η συγκρότηση του «κοινωνικού φύλου» ως βασικής σχεσιακής, αναλυτικής κατηγορίας. </a:t>
            </a:r>
            <a:r>
              <a:rPr lang="el-GR" dirty="0" smtClean="0"/>
              <a:t/>
            </a:r>
            <a:br>
              <a:rPr lang="el-GR" dirty="0" smtClean="0"/>
            </a:br>
            <a:endParaRPr lang="el-GR" dirty="0"/>
          </a:p>
        </p:txBody>
      </p:sp>
      <p:sp>
        <p:nvSpPr>
          <p:cNvPr id="3" name="2 - Θέση περιεχομένου"/>
          <p:cNvSpPr>
            <a:spLocks noGrp="1"/>
          </p:cNvSpPr>
          <p:nvPr>
            <p:ph idx="1"/>
          </p:nvPr>
        </p:nvSpPr>
        <p:spPr>
          <a:xfrm>
            <a:off x="142844" y="1988840"/>
            <a:ext cx="8543956" cy="4869160"/>
          </a:xfrm>
        </p:spPr>
        <p:txBody>
          <a:bodyPr>
            <a:normAutofit fontScale="92500" lnSpcReduction="20000"/>
          </a:bodyPr>
          <a:lstStyle/>
          <a:p>
            <a:r>
              <a:rPr lang="el-GR" sz="3300" dirty="0" smtClean="0"/>
              <a:t>Το ενδιαφέρον εστιάζεται στις σχέσεις ανδρών γυναικών και συνεπώς τοποθετεί στην εικόνα και τους άνδρες.</a:t>
            </a:r>
          </a:p>
          <a:p>
            <a:pPr>
              <a:buNone/>
            </a:pPr>
            <a:endParaRPr lang="el-GR" sz="3300" dirty="0" smtClean="0"/>
          </a:p>
          <a:p>
            <a:r>
              <a:rPr lang="el-GR" sz="3300" u="sng" dirty="0" smtClean="0"/>
              <a:t>Προς το τέλος του 80:</a:t>
            </a:r>
            <a:r>
              <a:rPr lang="el-GR" sz="3300" dirty="0" smtClean="0"/>
              <a:t> οι άνδρες και οι γυναίκες δεν είναι φυσικές κατηγορίες αλλά αποτελούν </a:t>
            </a:r>
            <a:r>
              <a:rPr lang="el-GR" sz="3300" i="1" dirty="0" smtClean="0"/>
              <a:t>προϊόντα κοινωνικών, πολιτισμικών και ιστορικών διαδικασιών.</a:t>
            </a:r>
            <a:r>
              <a:rPr lang="el-GR" sz="3300" dirty="0" smtClean="0"/>
              <a:t> Η διαπίστωση αυτή οδήγησε στην αποσύνδεση των </a:t>
            </a:r>
            <a:r>
              <a:rPr lang="el-GR" sz="3300" i="1" dirty="0" smtClean="0"/>
              <a:t>βιολογικών δεδομένων του φύλου</a:t>
            </a:r>
            <a:r>
              <a:rPr lang="el-GR" sz="3300" dirty="0" smtClean="0"/>
              <a:t> (</a:t>
            </a:r>
            <a:r>
              <a:rPr lang="en-US" sz="3300" dirty="0" smtClean="0"/>
              <a:t>sex</a:t>
            </a:r>
            <a:r>
              <a:rPr lang="el-GR" sz="3300" dirty="0" smtClean="0"/>
              <a:t>) από τις κοινωνικές και πολιτισμικές </a:t>
            </a:r>
            <a:r>
              <a:rPr lang="el-GR" sz="3300" dirty="0" err="1" smtClean="0"/>
              <a:t>σημασιοδοτήσεις</a:t>
            </a:r>
            <a:r>
              <a:rPr lang="el-GR" sz="3300" dirty="0" smtClean="0"/>
              <a:t> τους, από το </a:t>
            </a:r>
            <a:r>
              <a:rPr lang="el-GR" sz="3300" i="1" dirty="0" smtClean="0"/>
              <a:t>κοινωνικό φύλο </a:t>
            </a:r>
            <a:r>
              <a:rPr lang="el-GR" sz="3300" dirty="0" smtClean="0"/>
              <a:t>(</a:t>
            </a:r>
            <a:r>
              <a:rPr lang="en-US" sz="3300" dirty="0" smtClean="0"/>
              <a:t>gender</a:t>
            </a:r>
            <a:r>
              <a:rPr lang="el-GR" sz="3300" dirty="0" smtClean="0"/>
              <a:t>).</a:t>
            </a:r>
          </a:p>
          <a:p>
            <a:endParaRPr lang="el-GR"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500042"/>
            <a:ext cx="8229600" cy="6357958"/>
          </a:xfrm>
        </p:spPr>
        <p:txBody>
          <a:bodyPr>
            <a:normAutofit fontScale="92500" lnSpcReduction="10000"/>
          </a:bodyPr>
          <a:lstStyle/>
          <a:p>
            <a:pPr>
              <a:buNone/>
            </a:pPr>
            <a:r>
              <a:rPr lang="el-GR" dirty="0" smtClean="0"/>
              <a:t>   Ο επίσκοπος </a:t>
            </a:r>
            <a:r>
              <a:rPr lang="el-GR" dirty="0" err="1" smtClean="0"/>
              <a:t>Jewel</a:t>
            </a:r>
            <a:r>
              <a:rPr lang="el-GR" dirty="0" smtClean="0"/>
              <a:t> έγραφε το 1559: </a:t>
            </a:r>
          </a:p>
          <a:p>
            <a:pPr>
              <a:buNone/>
            </a:pPr>
            <a:endParaRPr lang="el-GR" dirty="0" smtClean="0"/>
          </a:p>
          <a:p>
            <a:pPr>
              <a:buNone/>
            </a:pPr>
            <a:r>
              <a:rPr lang="el-GR" i="1" dirty="0" smtClean="0"/>
              <a:t>   «Ο αριθμός των μαγισσών και των μάγων έχει αυξηθεί παντού δραματικά. Αυτού του είδους οι άνθρωποι έχουν πληθύνει εκπληκτικά τα τελευταία χρόνια» </a:t>
            </a:r>
          </a:p>
          <a:p>
            <a:pPr>
              <a:buNone/>
            </a:pPr>
            <a:endParaRPr lang="el-GR" dirty="0" smtClean="0"/>
          </a:p>
          <a:p>
            <a:pPr>
              <a:buNone/>
            </a:pPr>
            <a:r>
              <a:rPr lang="el-GR" dirty="0" smtClean="0"/>
              <a:t>    και ο αρχιδικαστής </a:t>
            </a:r>
            <a:r>
              <a:rPr lang="el-GR" dirty="0" err="1" smtClean="0"/>
              <a:t>Anderson</a:t>
            </a:r>
            <a:r>
              <a:rPr lang="el-GR" dirty="0" smtClean="0"/>
              <a:t> ισχυριζόταν το 1602:</a:t>
            </a:r>
          </a:p>
          <a:p>
            <a:pPr>
              <a:buNone/>
            </a:pPr>
            <a:endParaRPr lang="el-GR" dirty="0" smtClean="0"/>
          </a:p>
          <a:p>
            <a:pPr>
              <a:buNone/>
            </a:pPr>
            <a:r>
              <a:rPr lang="el-GR" dirty="0" smtClean="0"/>
              <a:t>   </a:t>
            </a:r>
            <a:r>
              <a:rPr lang="el-GR" i="1" dirty="0" smtClean="0"/>
              <a:t>«Η χώρα είναι γεμάτη μάγισσες. Έχουν κατακλύσει όλα τα μέρη και σύντομα θα κατακυριεύσουν ολόκληρη τη χώρα»</a:t>
            </a:r>
            <a:endParaRPr lang="el-GR" i="1"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r>
            <a:br>
              <a:rPr lang="el-GR" dirty="0" smtClean="0"/>
            </a:br>
            <a:r>
              <a:rPr lang="el-GR" dirty="0" smtClean="0"/>
              <a:t>Δύο διακριτές προσεγγίσεις:</a:t>
            </a:r>
            <a:br>
              <a:rPr lang="el-GR" dirty="0" smtClean="0"/>
            </a:br>
            <a:endParaRPr lang="el-GR" dirty="0"/>
          </a:p>
        </p:txBody>
      </p:sp>
      <p:sp>
        <p:nvSpPr>
          <p:cNvPr id="3" name="2 - Θέση περιεχομένου"/>
          <p:cNvSpPr>
            <a:spLocks noGrp="1"/>
          </p:cNvSpPr>
          <p:nvPr>
            <p:ph idx="1"/>
          </p:nvPr>
        </p:nvSpPr>
        <p:spPr>
          <a:xfrm>
            <a:off x="457200" y="1600200"/>
            <a:ext cx="8229600" cy="5043510"/>
          </a:xfrm>
        </p:spPr>
        <p:txBody>
          <a:bodyPr>
            <a:noAutofit/>
          </a:bodyPr>
          <a:lstStyle/>
          <a:p>
            <a:r>
              <a:rPr lang="el-GR" sz="3600" b="1" dirty="0" smtClean="0"/>
              <a:t>α) Συμβολικές προσεγγίσεις που θεωρούν το φύλο πολιτισμική και κοινωνική κατασκευή</a:t>
            </a:r>
            <a:endParaRPr lang="el-GR" sz="3600" dirty="0" smtClean="0"/>
          </a:p>
          <a:p>
            <a:pPr>
              <a:buNone/>
            </a:pPr>
            <a:endParaRPr lang="el-GR" sz="3600" dirty="0" smtClean="0"/>
          </a:p>
          <a:p>
            <a:r>
              <a:rPr lang="el-GR" sz="3600" b="1" dirty="0" smtClean="0"/>
              <a:t>β)Μαρξιστικές προσεγγίσεις που θεωρούν το φύλο «κοινωνική σχέση» και εξετάζουν την αναπαραγωγή ιδεολογιών και στερεοτύπων μέσα από υλικές συνθήκες</a:t>
            </a:r>
            <a:endParaRPr lang="el-GR" sz="3600" dirty="0" smtClean="0"/>
          </a:p>
          <a:p>
            <a:endParaRPr lang="el-GR" sz="3600" dirty="0"/>
          </a:p>
        </p:txBody>
      </p:sp>
    </p:spTree>
  </p:cSld>
  <p:clrMapOvr>
    <a:masterClrMapping/>
  </p:clrMapOvr>
  <p:transition>
    <p:dissolve/>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u="sng" dirty="0" smtClean="0"/>
              <a:t>1980 </a:t>
            </a:r>
            <a:r>
              <a:rPr lang="el-GR" u="sng" dirty="0" err="1" smtClean="0"/>
              <a:t>εως</a:t>
            </a:r>
            <a:r>
              <a:rPr lang="el-GR" u="sng" dirty="0" smtClean="0"/>
              <a:t> σήμερα… πλήθος αναθεωρήσεων…</a:t>
            </a:r>
            <a:endParaRPr lang="el-GR" dirty="0"/>
          </a:p>
        </p:txBody>
      </p:sp>
      <p:sp>
        <p:nvSpPr>
          <p:cNvPr id="3" name="2 - Θέση περιεχομένου"/>
          <p:cNvSpPr>
            <a:spLocks noGrp="1"/>
          </p:cNvSpPr>
          <p:nvPr>
            <p:ph idx="1"/>
          </p:nvPr>
        </p:nvSpPr>
        <p:spPr>
          <a:xfrm>
            <a:off x="457200" y="1600200"/>
            <a:ext cx="8229600" cy="5257800"/>
          </a:xfrm>
        </p:spPr>
        <p:txBody>
          <a:bodyPr>
            <a:normAutofit lnSpcReduction="10000"/>
          </a:bodyPr>
          <a:lstStyle/>
          <a:p>
            <a:r>
              <a:rPr lang="el-GR" dirty="0" smtClean="0"/>
              <a:t>Από την έννοια της </a:t>
            </a:r>
            <a:r>
              <a:rPr lang="el-GR" i="1" dirty="0" smtClean="0"/>
              <a:t>ταυτότητας</a:t>
            </a:r>
            <a:r>
              <a:rPr lang="el-GR" dirty="0" smtClean="0"/>
              <a:t> στην έννοια της διαφοράς</a:t>
            </a:r>
          </a:p>
          <a:p>
            <a:r>
              <a:rPr lang="el-GR" dirty="0" smtClean="0"/>
              <a:t>Έργο σταθμός: </a:t>
            </a:r>
            <a:r>
              <a:rPr lang="en-US" dirty="0" smtClean="0"/>
              <a:t>M</a:t>
            </a:r>
            <a:r>
              <a:rPr lang="el-GR" dirty="0" smtClean="0"/>
              <a:t>. </a:t>
            </a:r>
            <a:r>
              <a:rPr lang="en-US" dirty="0" err="1" smtClean="0"/>
              <a:t>Strathern</a:t>
            </a:r>
            <a:r>
              <a:rPr lang="el-GR" dirty="0" smtClean="0"/>
              <a:t>, 1988,</a:t>
            </a:r>
            <a:r>
              <a:rPr lang="en-US" i="1" dirty="0" smtClean="0"/>
              <a:t>The Gender of the Gift</a:t>
            </a:r>
            <a:r>
              <a:rPr lang="el-GR" i="1" dirty="0" smtClean="0"/>
              <a:t> </a:t>
            </a:r>
          </a:p>
          <a:p>
            <a:r>
              <a:rPr lang="en-US" dirty="0" smtClean="0"/>
              <a:t>Abu</a:t>
            </a:r>
            <a:r>
              <a:rPr lang="el-GR" dirty="0" smtClean="0"/>
              <a:t>- </a:t>
            </a:r>
            <a:r>
              <a:rPr lang="en-US" dirty="0" err="1" smtClean="0"/>
              <a:t>Lughod</a:t>
            </a:r>
            <a:r>
              <a:rPr lang="el-GR" dirty="0" smtClean="0"/>
              <a:t>, 1986, </a:t>
            </a:r>
            <a:r>
              <a:rPr lang="en-US" i="1" dirty="0" smtClean="0"/>
              <a:t>Veiled Sentiments: Honor and Poetry in a Bedouin Society. </a:t>
            </a:r>
            <a:r>
              <a:rPr lang="el-GR" dirty="0" err="1" smtClean="0"/>
              <a:t>Νεωτερικότητες</a:t>
            </a:r>
            <a:r>
              <a:rPr lang="el-GR" dirty="0" smtClean="0"/>
              <a:t>, φύλο/φεμινισμός, Ισλάμ/Ισλαμισμός</a:t>
            </a:r>
          </a:p>
          <a:p>
            <a:r>
              <a:rPr lang="el-GR" i="1" dirty="0" smtClean="0"/>
              <a:t>Συναίσθημα, σώμα </a:t>
            </a:r>
            <a:r>
              <a:rPr lang="el-GR" dirty="0" smtClean="0"/>
              <a:t>(</a:t>
            </a:r>
            <a:r>
              <a:rPr lang="el-GR" dirty="0" err="1" smtClean="0"/>
              <a:t>αποφυσικοποιείται</a:t>
            </a:r>
            <a:r>
              <a:rPr lang="el-GR" dirty="0" smtClean="0"/>
              <a:t> και </a:t>
            </a:r>
            <a:r>
              <a:rPr lang="el-GR" dirty="0" err="1" smtClean="0"/>
              <a:t>αποδομείται</a:t>
            </a:r>
            <a:r>
              <a:rPr lang="el-GR" dirty="0" smtClean="0"/>
              <a:t> η έννοια του σώματος και η σεξουαλικότητα)</a:t>
            </a:r>
          </a:p>
          <a:p>
            <a:endParaRPr lang="el-GR" dirty="0"/>
          </a:p>
        </p:txBody>
      </p:sp>
    </p:spTree>
  </p:cSld>
  <p:clrMapOvr>
    <a:masterClrMapping/>
  </p:clrMapOvr>
  <p:transition>
    <p:dissolve/>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Μελέτες του ανδρισμού στους Παπούα στη φυλή </a:t>
            </a:r>
            <a:r>
              <a:rPr lang="en-US" dirty="0" err="1" smtClean="0"/>
              <a:t>Sambia</a:t>
            </a:r>
            <a:r>
              <a:rPr lang="en-US" dirty="0" smtClean="0"/>
              <a:t>, </a:t>
            </a:r>
            <a:r>
              <a:rPr lang="el-GR" dirty="0" smtClean="0"/>
              <a:t>Ν. Γουινέα</a:t>
            </a:r>
            <a:endParaRPr lang="el-GR" dirty="0"/>
          </a:p>
        </p:txBody>
      </p:sp>
      <p:sp>
        <p:nvSpPr>
          <p:cNvPr id="3" name="2 - Θέση περιεχομένου"/>
          <p:cNvSpPr>
            <a:spLocks noGrp="1"/>
          </p:cNvSpPr>
          <p:nvPr>
            <p:ph idx="1"/>
          </p:nvPr>
        </p:nvSpPr>
        <p:spPr>
          <a:xfrm>
            <a:off x="457200" y="1600200"/>
            <a:ext cx="8229600" cy="5257800"/>
          </a:xfrm>
        </p:spPr>
        <p:txBody>
          <a:bodyPr/>
          <a:lstStyle/>
          <a:p>
            <a:pPr>
              <a:buNone/>
            </a:pPr>
            <a:r>
              <a:rPr lang="en-US" dirty="0" smtClean="0"/>
              <a:t>Gilbert </a:t>
            </a:r>
            <a:r>
              <a:rPr lang="en-US" dirty="0" err="1" smtClean="0"/>
              <a:t>Herdt</a:t>
            </a:r>
            <a:r>
              <a:rPr lang="en-US" dirty="0" smtClean="0"/>
              <a:t> (1981), </a:t>
            </a:r>
            <a:r>
              <a:rPr lang="en-US" i="1" dirty="0" smtClean="0"/>
              <a:t>The Guardians of the Flutes. Idioms of Masculinity</a:t>
            </a:r>
          </a:p>
          <a:p>
            <a:pPr>
              <a:buNone/>
            </a:pPr>
            <a:r>
              <a:rPr lang="el-GR" dirty="0" smtClean="0"/>
              <a:t>    </a:t>
            </a:r>
            <a:r>
              <a:rPr lang="el-GR" sz="3600" dirty="0" smtClean="0"/>
              <a:t>Για την τελετή μύησης των αγοριών: η μύηση στον ανδρισμό μέσα από θεσμοποιημένες, τελετουργικές, «ομοφυλοφιλικές» πρακτικές. </a:t>
            </a:r>
          </a:p>
          <a:p>
            <a:pPr>
              <a:buNone/>
            </a:pPr>
            <a:r>
              <a:rPr lang="el-GR" sz="3600" dirty="0" smtClean="0"/>
              <a:t>   Πρακτικές αντιφατικές και α-</a:t>
            </a:r>
            <a:r>
              <a:rPr lang="el-GR" sz="3600" dirty="0" err="1" smtClean="0"/>
              <a:t>λογες</a:t>
            </a:r>
            <a:r>
              <a:rPr lang="el-GR" sz="3600" dirty="0" smtClean="0"/>
              <a:t> για το δυτικό βλέμμα… Τελετουργικά ανδρικής μύησης, τελετουργικά πεολειχίας.</a:t>
            </a:r>
            <a:endParaRPr lang="el-GR" sz="3600" dirty="0"/>
          </a:p>
        </p:txBody>
      </p:sp>
    </p:spTree>
  </p:cSld>
  <p:clrMapOvr>
    <a:masterClrMapping/>
  </p:clrMapOvr>
  <p:transition>
    <p:dissolve/>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Θυμάστε τον Γάλλο εθνολόγο?</a:t>
            </a:r>
            <a:endParaRPr lang="el-GR" dirty="0"/>
          </a:p>
        </p:txBody>
      </p:sp>
      <p:sp>
        <p:nvSpPr>
          <p:cNvPr id="3" name="2 - Θέση περιεχομένου"/>
          <p:cNvSpPr>
            <a:spLocks noGrp="1"/>
          </p:cNvSpPr>
          <p:nvPr>
            <p:ph idx="1"/>
          </p:nvPr>
        </p:nvSpPr>
        <p:spPr/>
        <p:txBody>
          <a:bodyPr/>
          <a:lstStyle/>
          <a:p>
            <a:pPr>
              <a:buNone/>
            </a:pPr>
            <a:r>
              <a:rPr lang="el-GR" dirty="0" smtClean="0"/>
              <a:t>Κοινωνία = επικοινωνία </a:t>
            </a:r>
          </a:p>
          <a:p>
            <a:pPr>
              <a:buNone/>
            </a:pPr>
            <a:r>
              <a:rPr lang="el-GR" dirty="0" smtClean="0"/>
              <a:t>(μέσω μηνυμάτων, μέσω αγαθών και μέσω γυναικών)</a:t>
            </a:r>
          </a:p>
          <a:p>
            <a:pPr>
              <a:buNone/>
            </a:pPr>
            <a:endParaRPr lang="el-GR" dirty="0" smtClean="0"/>
          </a:p>
          <a:p>
            <a:pPr>
              <a:buNone/>
            </a:pPr>
            <a:r>
              <a:rPr lang="el-GR" dirty="0" smtClean="0"/>
              <a:t>Κομβικός ο ρόλος των Κοινωνικοποιημένων σεξουαλικών σχέσεων και της κοινωνικοποιημένης συγγένειας</a:t>
            </a:r>
            <a:endParaRPr lang="el-GR" dirty="0"/>
          </a:p>
        </p:txBody>
      </p:sp>
    </p:spTree>
  </p:cSld>
  <p:clrMapOvr>
    <a:masterClrMapping/>
  </p:clrMapOvr>
  <p:transition>
    <p:dissolve/>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285860"/>
            <a:ext cx="8229600" cy="285752"/>
          </a:xfrm>
        </p:spPr>
        <p:txBody>
          <a:bodyPr>
            <a:noAutofit/>
          </a:bodyPr>
          <a:lstStyle/>
          <a:p>
            <a:r>
              <a:rPr lang="en-US" sz="3600" dirty="0" smtClean="0"/>
              <a:t>Claude Levi-Strauss</a:t>
            </a:r>
            <a:br>
              <a:rPr lang="en-US" sz="3600" dirty="0" smtClean="0"/>
            </a:br>
            <a:r>
              <a:rPr lang="el-GR" sz="3600" i="1" dirty="0" smtClean="0"/>
              <a:t>Η ανθρωπολογία και τα προβλήματα του σύγχρονου κόσμου</a:t>
            </a:r>
            <a:r>
              <a:rPr lang="el-GR" sz="3600" dirty="0" smtClean="0"/>
              <a:t> </a:t>
            </a:r>
            <a:br>
              <a:rPr lang="el-GR" sz="3600" dirty="0" smtClean="0"/>
            </a:br>
            <a:r>
              <a:rPr lang="el-GR" sz="3600" dirty="0" smtClean="0"/>
              <a:t>(τεχνητή αναπαραγωγή: παρθένες γυναίκες και ομοφυλόφιλα ζευγάρια)</a:t>
            </a:r>
            <a:endParaRPr lang="el-GR" sz="3600" dirty="0"/>
          </a:p>
        </p:txBody>
      </p:sp>
      <p:sp>
        <p:nvSpPr>
          <p:cNvPr id="3" name="2 - Θέση περιεχομένου"/>
          <p:cNvSpPr>
            <a:spLocks noGrp="1"/>
          </p:cNvSpPr>
          <p:nvPr>
            <p:ph idx="1"/>
          </p:nvPr>
        </p:nvSpPr>
        <p:spPr>
          <a:xfrm>
            <a:off x="457200" y="3214686"/>
            <a:ext cx="8229600" cy="3643314"/>
          </a:xfrm>
        </p:spPr>
        <p:txBody>
          <a:bodyPr>
            <a:normAutofit/>
          </a:bodyPr>
          <a:lstStyle/>
          <a:p>
            <a:r>
              <a:rPr lang="el-GR" dirty="0" smtClean="0"/>
              <a:t>Αναπαραγωγή: φυσική, υπακούει αποκλειστικά σε βιολογικούς, θεϊκούς νόμους και ηθικές επιταγές;</a:t>
            </a:r>
          </a:p>
          <a:p>
            <a:r>
              <a:rPr lang="el-GR" dirty="0" smtClean="0"/>
              <a:t>Μελέτες περίπτωσης: στην Αφρική, στη φυλή Σάμο της Μπουρκίνα Φάσο, στους Ινδιάνους </a:t>
            </a:r>
            <a:r>
              <a:rPr lang="el-GR" dirty="0" err="1" smtClean="0"/>
              <a:t>Τούπι</a:t>
            </a:r>
            <a:r>
              <a:rPr lang="el-GR" dirty="0" smtClean="0"/>
              <a:t>-</a:t>
            </a:r>
            <a:r>
              <a:rPr lang="el-GR" dirty="0" err="1" smtClean="0"/>
              <a:t>Κουαχίμπ</a:t>
            </a:r>
            <a:r>
              <a:rPr lang="el-GR" dirty="0" smtClean="0"/>
              <a:t> της Βραζιλίας, στη φυλή </a:t>
            </a:r>
            <a:r>
              <a:rPr lang="el-GR" dirty="0" err="1" smtClean="0"/>
              <a:t>Νούερ</a:t>
            </a:r>
            <a:r>
              <a:rPr lang="el-GR" dirty="0" smtClean="0"/>
              <a:t> στην Αφρική κα.</a:t>
            </a:r>
            <a:endParaRPr lang="el-GR" dirty="0"/>
          </a:p>
        </p:txBody>
      </p:sp>
    </p:spTree>
  </p:cSld>
  <p:clrMapOvr>
    <a:masterClrMapping/>
  </p:clrMapOvr>
  <p:transition>
    <p:dissolve/>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500042"/>
            <a:ext cx="8229600" cy="5626121"/>
          </a:xfrm>
        </p:spPr>
        <p:txBody>
          <a:bodyPr>
            <a:normAutofit/>
          </a:bodyPr>
          <a:lstStyle/>
          <a:p>
            <a:pPr>
              <a:buNone/>
            </a:pPr>
            <a:r>
              <a:rPr lang="el-GR" dirty="0" smtClean="0"/>
              <a:t>    Η ανθρωπολογία φανερώνει αυτό που εμείς θεωρούμε «φυσιολογικό» βασισμένο στην τάξη των πραγμάτων, περιορίζεται σε καταναγκασμούς και συνήθειες που είναι ίδιον της δικής μας κουλτούρας. Μας βοηθά επομένως να απαλλαγούμε από τις παρωπίδες μας, να καταλάβουμε πως και γιατί άλλες κοινωνίες μπορούν να θεωρούν απλές και αυτονόητες συνήθειες οι οποίες σε εμάς φαίνονται αδιανόητες ή ακόμη και σκανδαλώδεις…</a:t>
            </a:r>
            <a:endParaRPr lang="el-GR" dirty="0"/>
          </a:p>
        </p:txBody>
      </p:sp>
    </p:spTree>
  </p:cSld>
  <p:clrMapOvr>
    <a:masterClrMapping/>
  </p:clrMapOvr>
  <p:transition>
    <p:dissolve/>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285728"/>
            <a:ext cx="8229600" cy="5840435"/>
          </a:xfrm>
        </p:spPr>
        <p:txBody>
          <a:bodyPr>
            <a:normAutofit lnSpcReduction="10000"/>
          </a:bodyPr>
          <a:lstStyle/>
          <a:p>
            <a:pPr>
              <a:buNone/>
            </a:pPr>
            <a:r>
              <a:rPr lang="el-GR" dirty="0" smtClean="0"/>
              <a:t>    Στους πολύ ανυπόμονους νομομαθείς και ηθικολόγους οι ανθρωπολόγοι δίνουν απλόχερα συμβουλές ελευθεροφροσύνης αλλά και σύνεσης. Εξηγούν ότι ακόμη και εκείνες οι πρακτικές που σοκάρουν την πλειοψηφία της κοινής γνώμης –υποβοηθούμενη αναπαραγωγή στην υπηρεσία παρθένων, άγαμων, χήρων γυναικών ή ομοφυλόφιλων ζευγαριών –βρίσκουν το ισοδύναμό τους σε άλλες κοινωνίες που δεν υπολείπονται στην εύρυθμη λειτουργία τους…</a:t>
            </a:r>
            <a:endParaRPr lang="el-GR" dirty="0"/>
          </a:p>
        </p:txBody>
      </p:sp>
    </p:spTree>
  </p:cSld>
  <p:clrMapOvr>
    <a:masterClrMapping/>
  </p:clrMapOvr>
  <p:transition>
    <p:dissolve/>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err="1" smtClean="0"/>
              <a:t>Μεταδομιστικές</a:t>
            </a:r>
            <a:r>
              <a:rPr lang="el-GR" b="1" dirty="0" smtClean="0"/>
              <a:t> αναγνώσεις…</a:t>
            </a:r>
            <a:r>
              <a:rPr lang="el-GR" dirty="0" smtClean="0"/>
              <a:t/>
            </a:r>
            <a:br>
              <a:rPr lang="el-GR" dirty="0" smtClean="0"/>
            </a:br>
            <a:endParaRPr lang="el-GR" dirty="0"/>
          </a:p>
        </p:txBody>
      </p:sp>
      <p:sp>
        <p:nvSpPr>
          <p:cNvPr id="3" name="2 - Θέση περιεχομένου"/>
          <p:cNvSpPr>
            <a:spLocks noGrp="1"/>
          </p:cNvSpPr>
          <p:nvPr>
            <p:ph idx="1"/>
          </p:nvPr>
        </p:nvSpPr>
        <p:spPr>
          <a:xfrm>
            <a:off x="457200" y="1600200"/>
            <a:ext cx="8229600" cy="5257800"/>
          </a:xfrm>
        </p:spPr>
        <p:txBody>
          <a:bodyPr>
            <a:normAutofit fontScale="85000" lnSpcReduction="10000"/>
          </a:bodyPr>
          <a:lstStyle/>
          <a:p>
            <a:r>
              <a:rPr lang="el-GR" sz="3300" dirty="0" smtClean="0"/>
              <a:t>Πέρα από το φύλο/ φύλο και </a:t>
            </a:r>
            <a:r>
              <a:rPr lang="el-GR" sz="3300" dirty="0" err="1" smtClean="0"/>
              <a:t>επιτελεστικότητα</a:t>
            </a:r>
            <a:r>
              <a:rPr lang="el-GR" sz="3300" dirty="0" smtClean="0"/>
              <a:t>, </a:t>
            </a:r>
            <a:r>
              <a:rPr lang="en-US" sz="3300" i="1" dirty="0" smtClean="0"/>
              <a:t>Gender </a:t>
            </a:r>
            <a:r>
              <a:rPr lang="en-US" sz="3300" i="1" dirty="0" err="1" smtClean="0"/>
              <a:t>perfomativity</a:t>
            </a:r>
            <a:r>
              <a:rPr lang="el-GR" sz="3300" i="1" dirty="0" smtClean="0"/>
              <a:t>, </a:t>
            </a:r>
            <a:r>
              <a:rPr lang="el-GR" sz="3300" dirty="0" smtClean="0"/>
              <a:t>(</a:t>
            </a:r>
            <a:r>
              <a:rPr lang="en-US" sz="3300" dirty="0" smtClean="0"/>
              <a:t>Butler</a:t>
            </a:r>
            <a:r>
              <a:rPr lang="el-GR" sz="3300" dirty="0" smtClean="0"/>
              <a:t>, 1990, </a:t>
            </a:r>
            <a:r>
              <a:rPr lang="en-US" sz="3300" i="1" dirty="0" smtClean="0"/>
              <a:t>Gender Trouble</a:t>
            </a:r>
            <a:r>
              <a:rPr lang="el-GR" sz="3300" i="1" dirty="0" smtClean="0"/>
              <a:t>.</a:t>
            </a:r>
            <a:r>
              <a:rPr lang="en-US" sz="3300" i="1" dirty="0" smtClean="0"/>
              <a:t> Feminism and the Subversion of Identity</a:t>
            </a:r>
            <a:r>
              <a:rPr lang="en-US" sz="3300" dirty="0" smtClean="0"/>
              <a:t>).</a:t>
            </a:r>
            <a:r>
              <a:rPr lang="el-GR" sz="3300" dirty="0" smtClean="0"/>
              <a:t> Το φύλο δεν είναι, γίνεται! Το φύλο ένα σύνολο πρακτικών </a:t>
            </a:r>
          </a:p>
          <a:p>
            <a:pPr>
              <a:buNone/>
            </a:pPr>
            <a:endParaRPr lang="el-GR" sz="3300" dirty="0" smtClean="0"/>
          </a:p>
          <a:p>
            <a:r>
              <a:rPr lang="en-US" sz="3300" i="1" dirty="0" smtClean="0"/>
              <a:t>Queer theory</a:t>
            </a:r>
            <a:r>
              <a:rPr lang="el-GR" sz="3300" i="1" dirty="0" smtClean="0"/>
              <a:t>:</a:t>
            </a:r>
            <a:r>
              <a:rPr lang="el-GR" sz="3300" dirty="0" smtClean="0"/>
              <a:t> αποσταθεροποίηση της έννοιας της σταθερής ταυτότητας, αναντιστοιχία φύλου και σεξουαλικότητας (παρενδυσία, σαδομαζοχισμός), διαπολιτισμικές αμφισημίες του φύλου, </a:t>
            </a:r>
            <a:r>
              <a:rPr lang="el-GR" sz="3300" i="1" u="sng" dirty="0" smtClean="0"/>
              <a:t>αμφισβήτηση όχι μόνο του βιολογικού αλλά και του κοινωνικού φύλου. </a:t>
            </a:r>
            <a:r>
              <a:rPr lang="el-GR" sz="3300" u="sng" dirty="0" smtClean="0"/>
              <a:t>Το ζήτημα δεν είναι το φύλο αλλά ο τρόπος που ζει κανείς τη σεξουαλικότητά του και επιτελεί τη σεξουαλική του ταυτότητα.  </a:t>
            </a:r>
          </a:p>
          <a:p>
            <a:endParaRPr lang="el-GR" dirty="0"/>
          </a:p>
        </p:txBody>
      </p:sp>
    </p:spTree>
  </p:cSld>
  <p:clrMapOvr>
    <a:masterClrMapping/>
  </p:clrMapOvr>
  <p:transition>
    <p:dissolve/>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Υπάρχει φεμινιστική εθνογραφία?</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Επίδραση της πολιτισμικής κριτικής: σχέσεις εξουσίας/ηθικής, υποκειμενική θέση του ερευνητή/αυθεντία, αναπαράσταση του άλλου, πλουραλισμός, πολυφωνία, πειραματισμός, </a:t>
            </a:r>
            <a:r>
              <a:rPr lang="el-GR" dirty="0" err="1" smtClean="0"/>
              <a:t>κειμενικότητα</a:t>
            </a:r>
            <a:r>
              <a:rPr lang="el-GR" dirty="0" smtClean="0"/>
              <a:t>. </a:t>
            </a:r>
            <a:r>
              <a:rPr lang="en-US" dirty="0" smtClean="0"/>
              <a:t>Clifford</a:t>
            </a:r>
            <a:r>
              <a:rPr lang="el-GR" dirty="0" smtClean="0"/>
              <a:t> &amp; </a:t>
            </a:r>
            <a:r>
              <a:rPr lang="en-US" dirty="0" smtClean="0"/>
              <a:t>Marcus</a:t>
            </a:r>
            <a:r>
              <a:rPr lang="el-GR" dirty="0" smtClean="0"/>
              <a:t> (1986)</a:t>
            </a:r>
            <a:r>
              <a:rPr lang="en-US" dirty="0" smtClean="0"/>
              <a:t>,</a:t>
            </a:r>
            <a:r>
              <a:rPr lang="en-US" i="1" dirty="0" smtClean="0"/>
              <a:t> Writing Culture</a:t>
            </a:r>
            <a:r>
              <a:rPr lang="el-GR" i="1" dirty="0" smtClean="0"/>
              <a:t>.</a:t>
            </a:r>
            <a:r>
              <a:rPr lang="el-GR" dirty="0" smtClean="0"/>
              <a:t> Αποκλεισμός της φεμινιστικής παράδοσης! Νέο είδος εθνογραφίας?  </a:t>
            </a:r>
            <a:r>
              <a:rPr lang="en-US" dirty="0" smtClean="0"/>
              <a:t>Moore, 1988,</a:t>
            </a:r>
            <a:r>
              <a:rPr lang="en-US" i="1" dirty="0" smtClean="0"/>
              <a:t>Feminism and Anthropology</a:t>
            </a:r>
            <a:r>
              <a:rPr lang="el-GR" i="1" dirty="0" smtClean="0"/>
              <a:t> </a:t>
            </a:r>
            <a:r>
              <a:rPr lang="el-GR" dirty="0" smtClean="0"/>
              <a:t>&amp; </a:t>
            </a:r>
            <a:r>
              <a:rPr lang="en-US" dirty="0" err="1" smtClean="0"/>
              <a:t>Caplan</a:t>
            </a:r>
            <a:r>
              <a:rPr lang="en-US" dirty="0" smtClean="0"/>
              <a:t>, 1993,</a:t>
            </a:r>
            <a:r>
              <a:rPr lang="en-US" i="1" dirty="0" smtClean="0"/>
              <a:t>Gendered Fields. Women, Men and Ethnography.</a:t>
            </a:r>
            <a:endParaRPr lang="el-GR" i="1" dirty="0" smtClean="0"/>
          </a:p>
          <a:p>
            <a:endParaRPr lang="el-GR" dirty="0"/>
          </a:p>
        </p:txBody>
      </p:sp>
    </p:spTree>
  </p:cSld>
  <p:clrMapOvr>
    <a:masterClrMapping/>
  </p:clrMapOvr>
  <p:transition>
    <p:dissolve/>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Για να συνοψίσουμε…</a:t>
            </a:r>
            <a:endParaRPr lang="el-GR" dirty="0"/>
          </a:p>
        </p:txBody>
      </p:sp>
      <p:sp>
        <p:nvSpPr>
          <p:cNvPr id="3" name="2 - Θέση περιεχομένου"/>
          <p:cNvSpPr>
            <a:spLocks noGrp="1"/>
          </p:cNvSpPr>
          <p:nvPr>
            <p:ph idx="1"/>
          </p:nvPr>
        </p:nvSpPr>
        <p:spPr>
          <a:xfrm>
            <a:off x="457200" y="1500174"/>
            <a:ext cx="8229600" cy="5043510"/>
          </a:xfrm>
        </p:spPr>
        <p:txBody>
          <a:bodyPr>
            <a:normAutofit fontScale="92500" lnSpcReduction="10000"/>
          </a:bodyPr>
          <a:lstStyle/>
          <a:p>
            <a:pPr>
              <a:buNone/>
            </a:pPr>
            <a:r>
              <a:rPr lang="el-GR" dirty="0" smtClean="0"/>
              <a:t>   Το φύλο είναι μια </a:t>
            </a:r>
            <a:r>
              <a:rPr lang="el-GR" i="1" dirty="0" smtClean="0"/>
              <a:t>κατηγορία ανισότητας.</a:t>
            </a:r>
            <a:r>
              <a:rPr lang="el-GR" dirty="0" smtClean="0"/>
              <a:t> Ένας από τους τόπους όπου αρθρώνονται λόγοι, πρακτικές και τεχνολογίες εξουσίας , όπου συγκροτούνται ή και νομιμοποιούνται ως «φυσικά γεγονότα» </a:t>
            </a:r>
            <a:r>
              <a:rPr lang="el-GR" i="1" dirty="0" smtClean="0"/>
              <a:t>σχέσεις εξουσίας και ανισότητας.</a:t>
            </a:r>
            <a:r>
              <a:rPr lang="el-GR" dirty="0" smtClean="0"/>
              <a:t> Συναρθρώνεται με πολλές άλλες κοινωνικές, πολιτικές, οικονομικές και πολιτισμικές ανισότητες… Είναι μια </a:t>
            </a:r>
            <a:r>
              <a:rPr lang="el-GR" i="1" dirty="0" smtClean="0"/>
              <a:t>πολιτική και αναλυτική κατηγορία,</a:t>
            </a:r>
            <a:r>
              <a:rPr lang="el-GR" dirty="0" smtClean="0"/>
              <a:t> που συνιστά </a:t>
            </a:r>
            <a:r>
              <a:rPr lang="el-GR" i="1" dirty="0" smtClean="0"/>
              <a:t>μια οπτική</a:t>
            </a:r>
            <a:r>
              <a:rPr lang="el-GR" dirty="0" smtClean="0"/>
              <a:t> μέσα από την οποία μπορούν να διερευνηθούν σχέσεις και ζητήματα της κοινωνικής ζωής και δράσης (</a:t>
            </a:r>
            <a:r>
              <a:rPr lang="el-GR" dirty="0" err="1" smtClean="0"/>
              <a:t>Αστρινάκη</a:t>
            </a:r>
            <a:r>
              <a:rPr lang="el-GR" dirty="0" smtClean="0"/>
              <a:t>, 2011: 99)</a:t>
            </a:r>
            <a:endParaRPr lang="el-GR"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428604"/>
            <a:ext cx="8229600" cy="6143668"/>
          </a:xfrm>
        </p:spPr>
        <p:txBody>
          <a:bodyPr>
            <a:normAutofit/>
          </a:bodyPr>
          <a:lstStyle/>
          <a:p>
            <a:pPr>
              <a:buNone/>
            </a:pPr>
            <a:r>
              <a:rPr lang="el-GR" dirty="0" smtClean="0"/>
              <a:t>    Είναι δύσκολο να υπολογιστεί ο ακριβής αριθμός των γυναικών που εκτελέστηκαν στην Ευρώπη με την κατηγορία της μαγείας. Ο αριθμός των γυναικών που θανατώθηκαν πιθανόν να άγγιξε τις 200.000. Στην Αγγλία περίπου το ένα τέταρτο όλων των ποινικών δικών από τις αρχές του 16ου ως τα τέλη του 17ου αιώνα ήταν δίκες μαγισσών. Στην Αγγλία η μαγεία άρχισε να τιμωρείται με τη θανατική ποινή το 1532. Οι δίκες των μαγισσών άρχισαν να φθίνουν κατά τον 18ο αιώνα… </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a:xfrm>
            <a:off x="457200" y="928670"/>
            <a:ext cx="8229600" cy="5715040"/>
          </a:xfrm>
        </p:spPr>
        <p:txBody>
          <a:bodyPr>
            <a:normAutofit/>
          </a:bodyPr>
          <a:lstStyle/>
          <a:p>
            <a:pPr>
              <a:buNone/>
            </a:pPr>
            <a:r>
              <a:rPr lang="el-GR" dirty="0" smtClean="0"/>
              <a:t>    Η Εκκλησία όριζε το πρόβλημα των μαγισσών, οι γιατροί τις εξέταζαν, τις βασάνιζαν και τις καταδίκαζαν. Οι κατηγορίες </a:t>
            </a:r>
            <a:r>
              <a:rPr lang="el-GR" dirty="0" err="1" smtClean="0"/>
              <a:t>απαγγέλονταν</a:t>
            </a:r>
            <a:r>
              <a:rPr lang="el-GR" dirty="0" smtClean="0"/>
              <a:t> από τους νομικούς και οι ανώτεροι κρατικοί υπάλληλοι οργάνωναν τις εκτελέσεις. Το </a:t>
            </a:r>
            <a:r>
              <a:rPr lang="el-GR" dirty="0" err="1" smtClean="0"/>
              <a:t>Malleus</a:t>
            </a:r>
            <a:r>
              <a:rPr lang="el-GR" dirty="0" smtClean="0"/>
              <a:t> </a:t>
            </a:r>
            <a:r>
              <a:rPr lang="el-GR" dirty="0" err="1" smtClean="0"/>
              <a:t>Maleficarum</a:t>
            </a:r>
            <a:r>
              <a:rPr lang="el-GR" dirty="0" smtClean="0"/>
              <a:t> γράφτηκε από δύο δομινικανούς μοναχούς τους </a:t>
            </a:r>
            <a:r>
              <a:rPr lang="el-GR" dirty="0" err="1" smtClean="0"/>
              <a:t>Κράμερ</a:t>
            </a:r>
            <a:r>
              <a:rPr lang="el-GR" dirty="0" smtClean="0"/>
              <a:t> και </a:t>
            </a:r>
            <a:r>
              <a:rPr lang="el-GR" dirty="0" err="1" smtClean="0"/>
              <a:t>Σπρένγκερ</a:t>
            </a:r>
            <a:r>
              <a:rPr lang="el-GR" dirty="0" smtClean="0"/>
              <a:t>, εκδόθηκε το 1486 και διαδόθηκε σε όλη την Ευρώπη ταχύτατα</a:t>
            </a: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998</TotalTime>
  <Words>4676</Words>
  <Application>Microsoft Office PowerPoint</Application>
  <PresentationFormat>Προβολή στην οθόνη (4:3)</PresentationFormat>
  <Paragraphs>232</Paragraphs>
  <Slides>79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79</vt:i4>
      </vt:variant>
    </vt:vector>
  </HeadingPairs>
  <TitlesOfParts>
    <vt:vector size="80" baseType="lpstr">
      <vt:lpstr>Θέμα του Office</vt:lpstr>
      <vt:lpstr>ΑΝΘΡΩΠΟΛΟΓΙΑ ΤΩΝ ΦΥΛΩΝ</vt:lpstr>
      <vt:lpstr>Οι θεωρητικοί άξονες που θα μας απασχολήσουν…</vt:lpstr>
      <vt:lpstr>Ένα πολυσχιδές πεδίο μελετών</vt:lpstr>
      <vt:lpstr>Μερικά βασικά ζητήματα:</vt:lpstr>
      <vt:lpstr>Ας θέσουμε τον προβληματισμό</vt:lpstr>
      <vt:lpstr>Διαφάνεια 6</vt:lpstr>
      <vt:lpstr>Διαφάνεια 7</vt:lpstr>
      <vt:lpstr>Διαφάνεια 8</vt:lpstr>
      <vt:lpstr>Διαφάνεια 9</vt:lpstr>
      <vt:lpstr>Malleus Maleficarum</vt:lpstr>
      <vt:lpstr>Διαφάνεια 11</vt:lpstr>
      <vt:lpstr>Διαφάνεια 12</vt:lpstr>
      <vt:lpstr>Η συντριπτική πλειοψηφία των κατηγορουμένων ήταν…γυναίκες!</vt:lpstr>
      <vt:lpstr>Έφη Αβδελά,  «Το κυνήγι των μαγισσών»,  Σκούπα για το γυναικείο ζήτημα 5 (1981)</vt:lpstr>
      <vt:lpstr>Freak shows, γυναίκες και τερατογενέσεις</vt:lpstr>
      <vt:lpstr>Διαφάνεια 16</vt:lpstr>
      <vt:lpstr>Τέλη 19ου αιώνα: διαταραγμένη ψυχική υγεία, υποχονδρίαση και γυναικεία υστερία…</vt:lpstr>
      <vt:lpstr>«Θεραπεία» της γυναικείας υστερίας και σανατόρια…   Η περίπτωση της Πηνελόπης Δέλτα</vt:lpstr>
      <vt:lpstr>Ιατρική, Ιατροδικαστική και Ψυχανάλυση: νεωτερικότητα και ανδροκεντρική, αστική ηθική</vt:lpstr>
      <vt:lpstr>Διαφάνεια 20</vt:lpstr>
      <vt:lpstr>Γυναικείος περιηγητισμός στις αρχές του 20ου αι.</vt:lpstr>
      <vt:lpstr>Διαφάνεια 22</vt:lpstr>
      <vt:lpstr>Η κοινωνική ανθρωπολογία αλλάζει τον έμφυλο χάρτη και τις ευρωκεντρικές λογικές…</vt:lpstr>
      <vt:lpstr>Bronislaw Malinowski,  Σεξουαλικότητα και καταπίεση στην πρωτόγονη κοινωνία</vt:lpstr>
      <vt:lpstr>Διαφάνεια 25</vt:lpstr>
      <vt:lpstr>Βασικό ερώτημα:</vt:lpstr>
      <vt:lpstr>Η μητριαρχική κοινωνία:  δημιούργημα και ιδεολογική κατασκευή του 19ου αιώνα στα πλαίσια της εξελικτικής λογικής (θεωρία σταδίων)!</vt:lpstr>
      <vt:lpstr>Διαφάνεια 28</vt:lpstr>
      <vt:lpstr>Μοσούο</vt:lpstr>
      <vt:lpstr>Μινανγκαμπάου</vt:lpstr>
      <vt:lpstr>Ακάν</vt:lpstr>
      <vt:lpstr>Μπριμπρί</vt:lpstr>
      <vt:lpstr>Ναγκοβίσι:  ‘Ελα να φροντίσουμε τον κήπο μας και θα σε αγαπώ για πάντα!</vt:lpstr>
      <vt:lpstr>Τί σημαίνει να είσαι άνδρας? Τι γυναίκα?</vt:lpstr>
      <vt:lpstr>Η πολιτικοποίηση του πολιτισμού</vt:lpstr>
      <vt:lpstr>Διαφάνεια 36</vt:lpstr>
      <vt:lpstr>Για την ιστορία των διεκδικήσεων των δικαιωμάτων της γυναίκας…</vt:lpstr>
      <vt:lpstr>Διαφάνεια 38</vt:lpstr>
      <vt:lpstr>Διαφάνεια 39</vt:lpstr>
      <vt:lpstr>Διαφάνεια 40</vt:lpstr>
      <vt:lpstr>Φεμινισμός πρώτου κύματος:  τέλη 19ου αρχές 20ου αιώνα </vt:lpstr>
      <vt:lpstr>Διαφάνεια 42</vt:lpstr>
      <vt:lpstr>Διαφάνεια 43</vt:lpstr>
      <vt:lpstr>Διαφάνεια 44</vt:lpstr>
      <vt:lpstr>Φεμινισμός δεύτερου κύματος: δεκαετία του 1960</vt:lpstr>
      <vt:lpstr>Διαφάνεια 46</vt:lpstr>
      <vt:lpstr>Σιμόν ντε Μπωβουάρ  (Simone de Beauvoir) (1908-1986) </vt:lpstr>
      <vt:lpstr>Διαφάνεια 48</vt:lpstr>
      <vt:lpstr>Διαφάνεια 49</vt:lpstr>
      <vt:lpstr>Διαφάνεια 50</vt:lpstr>
      <vt:lpstr>Διαφάνεια 51</vt:lpstr>
      <vt:lpstr>Φεμινισμός τρίτου κύματος:  δεκ. 1980-1990 </vt:lpstr>
      <vt:lpstr>Διαφάνεια 53</vt:lpstr>
      <vt:lpstr>Διαφάνεια 54</vt:lpstr>
      <vt:lpstr>Διαφάνεια 55</vt:lpstr>
      <vt:lpstr>Και τι γίνεται στην Ελλάδα;</vt:lpstr>
      <vt:lpstr>Καλλιρόη Παρρέν (1861-1940)</vt:lpstr>
      <vt:lpstr>Διαφάνεια 58</vt:lpstr>
      <vt:lpstr>Διαφάνεια 59</vt:lpstr>
      <vt:lpstr>Διαφάνεια 60</vt:lpstr>
      <vt:lpstr>Διαφάνεια 61</vt:lpstr>
      <vt:lpstr>Η δεκαετία του 1960: Τομή</vt:lpstr>
      <vt:lpstr>Νέες κατευθύνσεις και προσανατολισμοί</vt:lpstr>
      <vt:lpstr>Πιθανοί αλληλοσυσχετισμοί</vt:lpstr>
      <vt:lpstr>Το έργο της ανθρωπολογίας</vt:lpstr>
      <vt:lpstr>Προς μια ανθρωπολογία των γυναικών: 1970-1980 </vt:lpstr>
      <vt:lpstr>Ξαναδιαβάζοντας την ανθρωπολογία…</vt:lpstr>
      <vt:lpstr>Γυναικείες φωνές?</vt:lpstr>
      <vt:lpstr>Από τις γυναίκες στο φύλο… η συγκρότηση του «κοινωνικού φύλου» ως βασικής σχεσιακής, αναλυτικής κατηγορίας.  </vt:lpstr>
      <vt:lpstr> Δύο διακριτές προσεγγίσεις: </vt:lpstr>
      <vt:lpstr>1980 εως σήμερα… πλήθος αναθεωρήσεων…</vt:lpstr>
      <vt:lpstr>Μελέτες του ανδρισμού στους Παπούα στη φυλή Sambia, Ν. Γουινέα</vt:lpstr>
      <vt:lpstr>Θυμάστε τον Γάλλο εθνολόγο?</vt:lpstr>
      <vt:lpstr>Claude Levi-Strauss Η ανθρωπολογία και τα προβλήματα του σύγχρονου κόσμου  (τεχνητή αναπαραγωγή: παρθένες γυναίκες και ομοφυλόφιλα ζευγάρια)</vt:lpstr>
      <vt:lpstr>Διαφάνεια 75</vt:lpstr>
      <vt:lpstr>Διαφάνεια 76</vt:lpstr>
      <vt:lpstr> Μεταδομιστικές αναγνώσεις… </vt:lpstr>
      <vt:lpstr>Υπάρχει φεμινιστική εθνογραφία?</vt:lpstr>
      <vt:lpstr>Για να συνοψίσουμε…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BALIA</dc:creator>
  <cp:lastModifiedBy>Χρήστης</cp:lastModifiedBy>
  <cp:revision>117</cp:revision>
  <dcterms:created xsi:type="dcterms:W3CDTF">2015-02-23T14:50:09Z</dcterms:created>
  <dcterms:modified xsi:type="dcterms:W3CDTF">2020-03-23T10:33:29Z</dcterms:modified>
</cp:coreProperties>
</file>