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450" r:id="rId2"/>
    <p:sldId id="422" r:id="rId3"/>
    <p:sldId id="426" r:id="rId4"/>
    <p:sldId id="425" r:id="rId5"/>
    <p:sldId id="424" r:id="rId6"/>
    <p:sldId id="429" r:id="rId7"/>
    <p:sldId id="427" r:id="rId8"/>
    <p:sldId id="448" r:id="rId9"/>
    <p:sldId id="451" r:id="rId10"/>
    <p:sldId id="45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B2B2B2"/>
    <a:srgbClr val="006600"/>
    <a:srgbClr val="33CC33"/>
    <a:srgbClr val="008000"/>
    <a:srgbClr val="FFFF99"/>
    <a:srgbClr val="CC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1" autoAdjust="0"/>
    <p:restoredTop sz="94660"/>
  </p:normalViewPr>
  <p:slideViewPr>
    <p:cSldViewPr>
      <p:cViewPr varScale="1">
        <p:scale>
          <a:sx n="67" d="100"/>
          <a:sy n="67" d="100"/>
        </p:scale>
        <p:origin x="14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D6A8C2-0649-485E-919E-1280CF228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68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4A7A-A57D-45F1-8F97-B320ABAF3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969C-4933-4417-BBE6-632580FD6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BF8E-C089-4146-A1B8-02AC04D29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6D833-B480-421A-BA5D-847918BE5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D6A44-3ACF-40FD-AE71-2C0CA7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89EC3-04B9-4A71-A0B9-3F87CC946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4F1C-D2A7-4B15-B295-A6481575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96C3-4651-4A46-9C16-5F6B6E0CC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5AD-80C8-4B9E-8B5B-101641238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7EA47-21BC-44D1-84B0-0CC50315F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1AE09-B399-4853-956C-02EBB6BE3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9B709D-CA2C-404D-8449-4725E63DA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2438400"/>
            <a:ext cx="9144001" cy="2057400"/>
          </a:xfrm>
        </p:spPr>
        <p:txBody>
          <a:bodyPr/>
          <a:lstStyle/>
          <a:p>
            <a:pPr algn="ctr" eaLnBrk="1" hangingPunct="1"/>
            <a:r>
              <a:rPr lang="el-GR" sz="2800" dirty="0" smtClean="0">
                <a:solidFill>
                  <a:srgbClr val="C00000"/>
                </a:solidFill>
              </a:rPr>
              <a:t>Κεφάλαιο 11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0000FF"/>
                </a:solidFill>
              </a:rPr>
              <a:t>Ψυκτικοί Κύκλοι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4495800" cy="762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1800" dirty="0" smtClean="0">
                <a:solidFill>
                  <a:srgbClr val="996633"/>
                </a:solidFill>
                <a:latin typeface="Arial" charset="0"/>
              </a:rPr>
              <a:t>Επιμέλεια διαφάνειας</a:t>
            </a:r>
            <a:endParaRPr lang="en-US" sz="1800" dirty="0" smtClean="0">
              <a:solidFill>
                <a:srgbClr val="996633"/>
              </a:solidFill>
              <a:latin typeface="Arial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rgbClr val="996633"/>
                </a:solidFill>
                <a:latin typeface="Arial" charset="0"/>
              </a:rPr>
              <a:t>Mehmet </a:t>
            </a:r>
            <a:r>
              <a:rPr lang="en-US" sz="2000" b="1" dirty="0" err="1" smtClean="0">
                <a:solidFill>
                  <a:srgbClr val="996633"/>
                </a:solidFill>
                <a:latin typeface="Arial" charset="0"/>
              </a:rPr>
              <a:t>Kanoglu</a:t>
            </a:r>
            <a:endParaRPr lang="en-US" sz="1800" b="1" dirty="0" smtClean="0">
              <a:solidFill>
                <a:srgbClr val="996633"/>
              </a:solidFill>
              <a:latin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96235" y="6353175"/>
            <a:ext cx="60451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cs typeface="Times New Roman" pitchFamily="18" charset="0"/>
              </a:rPr>
              <a:t>Copyright </a:t>
            </a:r>
            <a:r>
              <a:rPr lang="en-US" sz="1200" dirty="0" smtClean="0">
                <a:cs typeface="Times New Roman" pitchFamily="18" charset="0"/>
              </a:rPr>
              <a:t>© 2015 </a:t>
            </a:r>
            <a:r>
              <a:rPr lang="en-US" sz="1200" dirty="0">
                <a:cs typeface="Times New Roman" pitchFamily="18" charset="0"/>
              </a:rPr>
              <a:t>The McGraw-Hill Education. </a:t>
            </a:r>
            <a:r>
              <a:rPr lang="el-GR" sz="1200" dirty="0" smtClean="0">
                <a:cs typeface="Times New Roman" pitchFamily="18" charset="0"/>
              </a:rPr>
              <a:t>Με την επιφύλαξη παντός δικαιώματος</a:t>
            </a:r>
            <a:r>
              <a:rPr lang="en-US" sz="1200" dirty="0" smtClean="0">
                <a:cs typeface="Times New Roman" pitchFamily="18" charset="0"/>
              </a:rPr>
              <a:t>.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1" y="685800"/>
            <a:ext cx="7048919" cy="12926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l-GR" sz="2200" b="1" dirty="0" smtClean="0">
                <a:solidFill>
                  <a:schemeClr val="bg2"/>
                </a:solidFill>
              </a:rPr>
              <a:t>Θερμοδυναμική για Μηχανικούς</a:t>
            </a:r>
            <a:endParaRPr lang="tr-TR" sz="2200" b="1" dirty="0" smtClean="0">
              <a:solidFill>
                <a:schemeClr val="bg2"/>
              </a:solidFill>
            </a:endParaRPr>
          </a:p>
          <a:p>
            <a:pPr algn="r"/>
            <a:r>
              <a:rPr lang="tr-TR" sz="2000" b="1" dirty="0" smtClean="0">
                <a:solidFill>
                  <a:schemeClr val="bg2"/>
                </a:solidFill>
              </a:rPr>
              <a:t>8</a:t>
            </a:r>
            <a:r>
              <a:rPr lang="el-GR" sz="2000" b="1" baseline="30000" dirty="0" smtClean="0">
                <a:solidFill>
                  <a:schemeClr val="bg2"/>
                </a:solidFill>
              </a:rPr>
              <a:t>η</a:t>
            </a:r>
            <a:r>
              <a:rPr lang="el-GR" sz="2000" b="1" dirty="0" smtClean="0">
                <a:solidFill>
                  <a:schemeClr val="bg2"/>
                </a:solidFill>
              </a:rPr>
              <a:t> έκδοση</a:t>
            </a:r>
            <a:r>
              <a:rPr lang="en-US" sz="2400" b="1" dirty="0" smtClean="0">
                <a:solidFill>
                  <a:schemeClr val="bg2"/>
                </a:solidFill>
              </a:rPr>
              <a:t/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sz="1800" b="1" dirty="0" err="1" smtClean="0">
                <a:solidFill>
                  <a:schemeClr val="bg2"/>
                </a:solidFill>
              </a:rPr>
              <a:t>Yunus</a:t>
            </a:r>
            <a:r>
              <a:rPr lang="en-US" sz="1800" b="1" dirty="0" smtClean="0">
                <a:solidFill>
                  <a:schemeClr val="bg2"/>
                </a:solidFill>
              </a:rPr>
              <a:t> A. </a:t>
            </a:r>
            <a:r>
              <a:rPr lang="tr-TR" sz="1800" b="1" dirty="0" smtClean="0">
                <a:solidFill>
                  <a:schemeClr val="bg2"/>
                </a:solidFill>
              </a:rPr>
              <a:t>Ç</a:t>
            </a:r>
            <a:r>
              <a:rPr lang="en-US" sz="1800" b="1" dirty="0" err="1" smtClean="0">
                <a:solidFill>
                  <a:schemeClr val="bg2"/>
                </a:solidFill>
              </a:rPr>
              <a:t>engel</a:t>
            </a:r>
            <a:r>
              <a:rPr lang="en-US" sz="1800" b="1" dirty="0" smtClean="0">
                <a:solidFill>
                  <a:schemeClr val="bg2"/>
                </a:solidFill>
              </a:rPr>
              <a:t>, Michael A. Boles</a:t>
            </a:r>
          </a:p>
          <a:p>
            <a:pPr algn="r"/>
            <a:r>
              <a:rPr lang="el-GR" sz="1800" b="1" dirty="0" smtClean="0">
                <a:solidFill>
                  <a:schemeClr val="bg2"/>
                </a:solidFill>
              </a:rPr>
              <a:t>Εκδόσεις </a:t>
            </a:r>
            <a:r>
              <a:rPr lang="el-GR" sz="1800" b="1" dirty="0" err="1" smtClean="0">
                <a:solidFill>
                  <a:schemeClr val="bg2"/>
                </a:solidFill>
              </a:rPr>
              <a:t>Τζιόλα</a:t>
            </a:r>
            <a:r>
              <a:rPr lang="en-US" sz="1800" b="1" dirty="0" smtClean="0">
                <a:solidFill>
                  <a:schemeClr val="bg2"/>
                </a:solidFill>
              </a:rPr>
              <a:t>, </a:t>
            </a:r>
            <a:r>
              <a:rPr lang="en-US" sz="1800" b="1" dirty="0">
                <a:solidFill>
                  <a:schemeClr val="bg2"/>
                </a:solidFill>
              </a:rPr>
              <a:t>20</a:t>
            </a:r>
            <a:r>
              <a:rPr lang="tr-TR" sz="1800" b="1" dirty="0">
                <a:solidFill>
                  <a:schemeClr val="bg2"/>
                </a:solidFill>
              </a:rPr>
              <a:t>15</a:t>
            </a:r>
            <a:endParaRPr lang="en-US" sz="1800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t="15719" r="9422" b="11545"/>
          <a:stretch/>
        </p:blipFill>
        <p:spPr>
          <a:xfrm>
            <a:off x="7162800" y="152400"/>
            <a:ext cx="1828800" cy="232410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48200" y="5257800"/>
            <a:ext cx="44958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1800" kern="0" dirty="0" smtClean="0">
                <a:solidFill>
                  <a:srgbClr val="996633"/>
                </a:solidFill>
                <a:latin typeface="Arial" charset="0"/>
              </a:rPr>
              <a:t>Επιμέλεια ελληνικής έκδοσης </a:t>
            </a:r>
            <a:endParaRPr lang="en-US" sz="1800" kern="0" dirty="0" smtClean="0">
              <a:solidFill>
                <a:srgbClr val="996633"/>
              </a:solidFill>
              <a:latin typeface="Arial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2000" b="1" kern="0" dirty="0" smtClean="0">
                <a:solidFill>
                  <a:srgbClr val="996633"/>
                </a:solidFill>
                <a:latin typeface="Arial" charset="0"/>
              </a:rPr>
              <a:t>Δημήτρης </a:t>
            </a:r>
            <a:r>
              <a:rPr lang="el-GR" sz="2000" b="1" kern="0" dirty="0" err="1" smtClean="0">
                <a:solidFill>
                  <a:srgbClr val="996633"/>
                </a:solidFill>
                <a:latin typeface="Arial" charset="0"/>
              </a:rPr>
              <a:t>Τερτίπης</a:t>
            </a:r>
            <a:endParaRPr lang="en-US" sz="1800" b="1" kern="0" dirty="0" smtClean="0">
              <a:solidFill>
                <a:srgbClr val="9966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4289"/>
            <a:ext cx="627738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81" y="12032"/>
            <a:ext cx="2827366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2359"/>
            <a:ext cx="6277381" cy="46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63DD16-8049-48B8-A2CB-CE9D933F36F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810000" y="265113"/>
            <a:ext cx="51816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Ψυγεία &amp; Αντλίες Θερμότητας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3816096" y="933450"/>
            <a:ext cx="5175504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>
                <a:solidFill>
                  <a:srgbClr val="3333FF"/>
                </a:solidFill>
              </a:rPr>
              <a:t>Η μετάδοση θερμότητας από μια περιοχή χαμηλής θερμοκρασίας προς μια περιοχή υψηλής θερμοκρασίας απαιτεί ειδικές συσκευές, τα </a:t>
            </a:r>
            <a:r>
              <a:rPr lang="el-GR" b="1" dirty="0" smtClean="0">
                <a:solidFill>
                  <a:srgbClr val="3333FF"/>
                </a:solidFill>
              </a:rPr>
              <a:t>ψυγεία</a:t>
            </a:r>
            <a:r>
              <a:rPr lang="en-US" dirty="0" smtClean="0">
                <a:solidFill>
                  <a:srgbClr val="3333FF"/>
                </a:solidFill>
              </a:rPr>
              <a:t>.</a:t>
            </a:r>
            <a:endParaRPr lang="en-US" dirty="0">
              <a:solidFill>
                <a:srgbClr val="3333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Μια άλλη συσκευή που μεταδίδει θερμότητα από ένα μέσο χαμηλής θερμοκρασίας προς ένα άλλο υψηλής θερμοκρασίας είναι η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αντλία θερμότητας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Τα ψυγεία κι οι αντλίες </a:t>
            </a:r>
            <a:r>
              <a:rPr lang="el-GR" dirty="0" err="1" smtClean="0"/>
              <a:t>θερμότητεας</a:t>
            </a:r>
            <a:r>
              <a:rPr lang="el-GR" dirty="0" smtClean="0"/>
              <a:t> είναι πρακτικώς η ίδια συσκευή. Διαφέρουν μόνο ως προς το σκοπό τους.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t="3333" r="7693" b="1111"/>
          <a:stretch/>
        </p:blipFill>
        <p:spPr>
          <a:xfrm>
            <a:off x="152400" y="265113"/>
            <a:ext cx="3560064" cy="5371324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34111" y="5791200"/>
            <a:ext cx="3533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200" dirty="0" smtClean="0"/>
              <a:t>Σκοπός ενός ψυγείου είναι η απαγωγή θερμότητας </a:t>
            </a:r>
            <a:r>
              <a:rPr lang="en-US" sz="1200" i="1" dirty="0" smtClean="0"/>
              <a:t>Q</a:t>
            </a:r>
            <a:r>
              <a:rPr lang="en-US" sz="1200" i="1" baseline="-25000" dirty="0" smtClean="0"/>
              <a:t>L</a:t>
            </a:r>
            <a:r>
              <a:rPr lang="el-GR" sz="1200" dirty="0" smtClean="0"/>
              <a:t> από ένα ψυχρό χώρο, ενώ ο σκοπός μια αντλίας θερμότητας είναι η πρόσδοση θερμότητας </a:t>
            </a:r>
            <a:r>
              <a:rPr lang="en-US" sz="1200" i="1" dirty="0" smtClean="0"/>
              <a:t>Q</a:t>
            </a:r>
            <a:r>
              <a:rPr lang="en-US" sz="1200" i="1" baseline="-25000" dirty="0" smtClean="0"/>
              <a:t>H</a:t>
            </a:r>
            <a:r>
              <a:rPr lang="el-GR" sz="1200" dirty="0" smtClean="0"/>
              <a:t> σε θερμό χώρο.</a:t>
            </a:r>
            <a:endParaRPr lang="en-US" sz="1200" baseline="-250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261437" y="2058088"/>
            <a:ext cx="1434075" cy="633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362F66-3E22-41D4-B3B7-C17EE0A4D2D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04800" y="161925"/>
            <a:ext cx="60198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Ο αντίστροφος κύκλος </a:t>
            </a:r>
            <a:r>
              <a:rPr lang="en-US" sz="2800" b="1" dirty="0" smtClean="0">
                <a:solidFill>
                  <a:srgbClr val="C00000"/>
                </a:solidFill>
              </a:rPr>
              <a:t>Carnot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2080" y="1981200"/>
            <a:ext cx="390133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2080" y="3116262"/>
            <a:ext cx="4025155" cy="97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5787235" y="2528168"/>
            <a:ext cx="32043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600" dirty="0" smtClean="0"/>
              <a:t>Αμφότεροι οι </a:t>
            </a:r>
            <a:r>
              <a:rPr lang="en-US" sz="1600" dirty="0" smtClean="0"/>
              <a:t>COP</a:t>
            </a:r>
            <a:r>
              <a:rPr lang="el-GR" sz="1600" dirty="0" smtClean="0"/>
              <a:t> αυξάνονται όταν μειώνεται η θερμοκρασιακή διαφορά</a:t>
            </a:r>
            <a:r>
              <a:rPr lang="en-US" sz="1600" dirty="0" smtClean="0"/>
              <a:t>, </a:t>
            </a:r>
            <a:r>
              <a:rPr lang="el-GR" sz="1600" dirty="0" smtClean="0"/>
              <a:t>δηλαδή όταν η</a:t>
            </a:r>
            <a:r>
              <a:rPr lang="en-US" sz="1600" dirty="0" smtClean="0"/>
              <a:t> </a:t>
            </a:r>
            <a:r>
              <a:rPr lang="en-US" sz="1600" i="1" dirty="0"/>
              <a:t>T</a:t>
            </a:r>
            <a:r>
              <a:rPr lang="en-US" sz="1600" i="1" baseline="-25000" dirty="0"/>
              <a:t>L</a:t>
            </a:r>
            <a:r>
              <a:rPr lang="en-US" sz="1600" i="1" dirty="0"/>
              <a:t> </a:t>
            </a:r>
            <a:r>
              <a:rPr lang="el-GR" sz="1600" dirty="0" smtClean="0"/>
              <a:t>αυξάνεται ή όταν</a:t>
            </a:r>
            <a:r>
              <a:rPr lang="en-US" sz="1600" dirty="0" smtClean="0"/>
              <a:t> </a:t>
            </a:r>
            <a:r>
              <a:rPr lang="en-US" sz="1600" i="1" dirty="0"/>
              <a:t>T</a:t>
            </a:r>
            <a:r>
              <a:rPr lang="en-US" sz="1600" i="1" baseline="-25000" dirty="0"/>
              <a:t>H</a:t>
            </a:r>
            <a:r>
              <a:rPr lang="en-US" sz="1600" i="1" dirty="0"/>
              <a:t> </a:t>
            </a:r>
            <a:r>
              <a:rPr lang="el-GR" sz="1600" dirty="0" smtClean="0"/>
              <a:t>μειώνεται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304800" y="6858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sz="1600" dirty="0" smtClean="0"/>
              <a:t>Ο αντίστροφος κύκλος </a:t>
            </a:r>
            <a:r>
              <a:rPr lang="en-US" sz="1600" dirty="0" smtClean="0"/>
              <a:t>Carnot</a:t>
            </a:r>
            <a:r>
              <a:rPr lang="el-GR" sz="1600" dirty="0" smtClean="0"/>
              <a:t> είναι ο </a:t>
            </a:r>
            <a:r>
              <a:rPr lang="el-GR" sz="1600" i="1" dirty="0" smtClean="0"/>
              <a:t>πιο αποδοτικός</a:t>
            </a:r>
            <a:r>
              <a:rPr lang="en-US" sz="1600" i="1" dirty="0" smtClean="0"/>
              <a:t> </a:t>
            </a:r>
            <a:r>
              <a:rPr lang="el-GR" sz="1600" dirty="0" smtClean="0"/>
              <a:t>ψυκτικός κύκλος μεταξύ θερμοκρασιών</a:t>
            </a:r>
            <a:r>
              <a:rPr lang="en-US" sz="1600" dirty="0" smtClean="0"/>
              <a:t> </a:t>
            </a:r>
            <a:r>
              <a:rPr lang="en-US" sz="1600" i="1" dirty="0"/>
              <a:t>T</a:t>
            </a:r>
            <a:r>
              <a:rPr lang="en-US" sz="1600" i="1" baseline="-25000" dirty="0"/>
              <a:t>L</a:t>
            </a:r>
            <a:r>
              <a:rPr lang="en-US" sz="1600" i="1" dirty="0"/>
              <a:t> </a:t>
            </a:r>
            <a:r>
              <a:rPr lang="el-GR" sz="1600" dirty="0" smtClean="0"/>
              <a:t>και</a:t>
            </a:r>
            <a:r>
              <a:rPr lang="en-US" sz="1600" i="1" dirty="0" smtClean="0"/>
              <a:t> </a:t>
            </a:r>
            <a:r>
              <a:rPr lang="en-US" sz="1600" i="1" dirty="0"/>
              <a:t>T</a:t>
            </a:r>
            <a:r>
              <a:rPr lang="en-US" sz="1600" i="1" baseline="-25000" dirty="0"/>
              <a:t>H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52400" y="112713"/>
            <a:ext cx="88392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Ο ιδανικός ψυκτικός κύκλος συμπιέσεως ατμών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230880" y="655300"/>
            <a:ext cx="576072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700" b="1" dirty="0" smtClean="0">
                <a:solidFill>
                  <a:srgbClr val="3333FF"/>
                </a:solidFill>
              </a:rPr>
              <a:t>Διεργασίες:</a:t>
            </a:r>
            <a:endParaRPr lang="el-GR" sz="1700" b="1" dirty="0">
              <a:solidFill>
                <a:srgbClr val="3333FF"/>
              </a:solidFill>
            </a:endParaRPr>
          </a:p>
          <a:p>
            <a:r>
              <a:rPr lang="el-GR" sz="1700" dirty="0" smtClean="0"/>
              <a:t>1 – 2: ισεντροπική συμπίεση</a:t>
            </a:r>
          </a:p>
          <a:p>
            <a:r>
              <a:rPr lang="el-GR" sz="1700" dirty="0" smtClean="0"/>
              <a:t>2 – 3: ισοβαρής αποβολή θερμότητας</a:t>
            </a:r>
          </a:p>
          <a:p>
            <a:r>
              <a:rPr lang="el-GR" sz="1700" dirty="0" smtClean="0"/>
              <a:t>3 – 4: </a:t>
            </a:r>
            <a:r>
              <a:rPr lang="el-GR" sz="1700" b="1" dirty="0" err="1" smtClean="0">
                <a:solidFill>
                  <a:srgbClr val="FF0000"/>
                </a:solidFill>
              </a:rPr>
              <a:t>ισενθαλπικός</a:t>
            </a:r>
            <a:r>
              <a:rPr lang="el-GR" sz="1700" dirty="0" smtClean="0"/>
              <a:t> </a:t>
            </a:r>
            <a:r>
              <a:rPr lang="el-GR" sz="1700" dirty="0" smtClean="0"/>
              <a:t>στραγγαλισμός</a:t>
            </a:r>
          </a:p>
          <a:p>
            <a:r>
              <a:rPr lang="el-GR" sz="1700" dirty="0" smtClean="0"/>
              <a:t>4 – 1: ισοβαρής πρόσληψη </a:t>
            </a:r>
            <a:r>
              <a:rPr lang="el-GR" sz="1700" dirty="0" smtClean="0"/>
              <a:t>θερμότητας</a:t>
            </a:r>
          </a:p>
          <a:p>
            <a:endParaRPr lang="el-GR" sz="1700" dirty="0"/>
          </a:p>
          <a:p>
            <a:r>
              <a:rPr lang="el-GR" sz="1700" b="1" dirty="0" smtClean="0"/>
              <a:t>Καταστάσεις</a:t>
            </a:r>
          </a:p>
          <a:p>
            <a:pPr marL="342900" indent="-342900">
              <a:buAutoNum type="arabicPeriod"/>
            </a:pPr>
            <a:r>
              <a:rPr lang="el-GR" sz="1700" b="1" dirty="0" smtClean="0"/>
              <a:t>Κορεσμένος ατμός </a:t>
            </a:r>
            <a:r>
              <a:rPr lang="el-GR" sz="1700" dirty="0" smtClean="0"/>
              <a:t>στη χαμηλή πίεση Ρ1 (ιδανικός κύκλος) ή ελαφρά υπέρθερμος ατμός </a:t>
            </a:r>
            <a:r>
              <a:rPr lang="el-GR" sz="1700" dirty="0"/>
              <a:t>στη χαμηλή πίεση Ρ1 </a:t>
            </a:r>
            <a:r>
              <a:rPr lang="el-GR" sz="1700" dirty="0" smtClean="0"/>
              <a:t>(πραγματικός κύκλος) </a:t>
            </a:r>
          </a:p>
          <a:p>
            <a:pPr marL="342900" indent="-342900">
              <a:buAutoNum type="arabicPeriod"/>
            </a:pPr>
            <a:r>
              <a:rPr lang="el-GR" sz="1700" b="1" dirty="0" smtClean="0"/>
              <a:t>Υπέρθερμος ατμός </a:t>
            </a:r>
            <a:r>
              <a:rPr lang="el-GR" sz="1700" dirty="0" smtClean="0"/>
              <a:t>στην υψηλή πίεση Ρ2</a:t>
            </a:r>
          </a:p>
          <a:p>
            <a:pPr marL="342900" indent="-342900">
              <a:buAutoNum type="arabicPeriod"/>
            </a:pPr>
            <a:r>
              <a:rPr lang="el-GR" sz="1700" b="1" dirty="0" smtClean="0"/>
              <a:t>Κορεσμένο υγρό </a:t>
            </a:r>
            <a:r>
              <a:rPr lang="el-GR" sz="1700" dirty="0" smtClean="0"/>
              <a:t>στην υψηλή πίεση Ρ2 </a:t>
            </a:r>
            <a:r>
              <a:rPr lang="el-GR" sz="1700" dirty="0"/>
              <a:t>(ιδανικός κύκλος) ή ελαφρά </a:t>
            </a:r>
            <a:r>
              <a:rPr lang="el-GR" sz="1700" dirty="0" smtClean="0"/>
              <a:t>συμπιεσμένο υγρό </a:t>
            </a:r>
            <a:r>
              <a:rPr lang="el-GR" sz="1700" dirty="0"/>
              <a:t>στην υψηλή πίεση Ρ2 </a:t>
            </a:r>
            <a:r>
              <a:rPr lang="el-GR" sz="1700" dirty="0" smtClean="0"/>
              <a:t> (πραγματικός </a:t>
            </a:r>
            <a:r>
              <a:rPr lang="el-GR" sz="1700" dirty="0"/>
              <a:t>κύκλος) </a:t>
            </a:r>
            <a:endParaRPr lang="el-GR" sz="1700" dirty="0" smtClean="0"/>
          </a:p>
          <a:p>
            <a:pPr marL="342900" indent="-342900">
              <a:buAutoNum type="arabicPeriod"/>
            </a:pPr>
            <a:r>
              <a:rPr lang="el-GR" sz="1700" dirty="0" smtClean="0"/>
              <a:t>Μίγμα κορεσμένου υγρού και κορεσμένου ατμού (δηλαδή </a:t>
            </a:r>
            <a:r>
              <a:rPr lang="el-GR" sz="1700" b="1" dirty="0" smtClean="0"/>
              <a:t>κορεσμένο μίγμα</a:t>
            </a:r>
            <a:r>
              <a:rPr lang="el-GR" sz="1700" dirty="0" smtClean="0"/>
              <a:t>), στη χαμηλή πίεση Ρ4.</a:t>
            </a:r>
          </a:p>
          <a:p>
            <a:pPr marL="342900" indent="-342900">
              <a:buAutoNum type="arabicPeriod"/>
            </a:pPr>
            <a:endParaRPr lang="el-GR" sz="1700" dirty="0"/>
          </a:p>
          <a:p>
            <a:r>
              <a:rPr lang="el-GR" sz="1700" dirty="0" smtClean="0"/>
              <a:t>Συνθήκες ιδανικού κύκλου:	Ρ1 = Ρ4, Ρ2 = Ρ3</a:t>
            </a:r>
          </a:p>
          <a:p>
            <a:endParaRPr lang="el-GR" sz="1700" dirty="0"/>
          </a:p>
          <a:p>
            <a:r>
              <a:rPr lang="el-GR" sz="1700" dirty="0" smtClean="0"/>
              <a:t>Συνθήκες πραγματικού κύκλου: </a:t>
            </a:r>
            <a:r>
              <a:rPr lang="el-GR" sz="1700" dirty="0"/>
              <a:t>Ρ1 = Ρ4, Ρ2 = </a:t>
            </a:r>
            <a:r>
              <a:rPr lang="el-GR" sz="1700" dirty="0" smtClean="0"/>
              <a:t>Ρ3</a:t>
            </a:r>
          </a:p>
          <a:p>
            <a:r>
              <a:rPr lang="el-GR" sz="1700" dirty="0" smtClean="0"/>
              <a:t>Εκτός αν η εκφώνηση μας δίνει δεδομένα, στα οποία το Ρ3 είναι ελαφρά χαμηλότερο από το Ρ2 και το Ρ1 είναι ελαφρά χαμηλότερο από το Ρ4.</a:t>
            </a:r>
            <a:endParaRPr lang="en-US" sz="17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 b="37004"/>
          <a:stretch/>
        </p:blipFill>
        <p:spPr>
          <a:xfrm>
            <a:off x="152400" y="750887"/>
            <a:ext cx="3048000" cy="553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5821E3-84DB-4F7B-9E2E-4B5E305346F2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034780"/>
            <a:ext cx="3919628" cy="92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179572"/>
            <a:ext cx="3723752" cy="85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76200" y="76200"/>
            <a:ext cx="8991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l-GR" sz="1700" dirty="0" smtClean="0"/>
              <a:t>Ο ιδανικός ψυκτικός κύκλος συμπιέσεως ατμών ενσωματώνει μια μη αντιστρεπτή διεργασία (το στραγγαλισμό), ώστε να είναι ένα ρεαλιστικό μοντέλο για πραγματικά συστήματα.</a:t>
            </a:r>
            <a:endParaRPr lang="en-US" sz="17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799" y="4733635"/>
            <a:ext cx="3664511" cy="59212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 b="37004"/>
          <a:stretch/>
        </p:blipFill>
        <p:spPr>
          <a:xfrm>
            <a:off x="76200" y="1260063"/>
            <a:ext cx="3048000" cy="553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940F0-5B25-4C38-A39A-74B98280384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3505200" y="76200"/>
            <a:ext cx="5562600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Πραγματικός ψυκτικός κύκλος συμπιέσεως </a:t>
            </a:r>
            <a:r>
              <a:rPr lang="el-GR" sz="2400" b="1" dirty="0" err="1" smtClean="0">
                <a:solidFill>
                  <a:srgbClr val="C00000"/>
                </a:solidFill>
              </a:rPr>
              <a:t>αμτών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505200" y="914400"/>
            <a:ext cx="55626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700" dirty="0" smtClean="0"/>
              <a:t>Ο πραγματικός ψυκτικός κύκλος συμπιέσεως ατμών διαφέρει από τον ιδανικό λόγω των </a:t>
            </a:r>
            <a:r>
              <a:rPr lang="el-GR" sz="1700" dirty="0" err="1" smtClean="0"/>
              <a:t>αναντιστρεπτοτήτων</a:t>
            </a:r>
            <a:r>
              <a:rPr lang="el-GR" sz="1700" dirty="0" smtClean="0"/>
              <a:t> που εμφανίζονται στα διάφορα εξαρτήματα, κυρίως λόγω της</a:t>
            </a:r>
            <a:r>
              <a:rPr lang="en-US" sz="1700" dirty="0" smtClean="0"/>
              <a:t> </a:t>
            </a:r>
            <a:r>
              <a:rPr lang="el-GR" sz="1700" dirty="0" smtClean="0">
                <a:solidFill>
                  <a:srgbClr val="3333FF"/>
                </a:solidFill>
              </a:rPr>
              <a:t>τριβής του ρευστού </a:t>
            </a:r>
            <a:r>
              <a:rPr lang="en-US" sz="1700" dirty="0" smtClean="0"/>
              <a:t>(</a:t>
            </a:r>
            <a:r>
              <a:rPr lang="el-GR" sz="1700" dirty="0" smtClean="0"/>
              <a:t>που προκαλεί πτώσεις πίεσης</a:t>
            </a:r>
            <a:r>
              <a:rPr lang="en-US" sz="1700" dirty="0" smtClean="0"/>
              <a:t>) </a:t>
            </a:r>
            <a:r>
              <a:rPr lang="el-GR" sz="1700" dirty="0" smtClean="0"/>
              <a:t>και των</a:t>
            </a:r>
            <a:r>
              <a:rPr lang="en-US" sz="1700" dirty="0" smtClean="0"/>
              <a:t> </a:t>
            </a:r>
            <a:r>
              <a:rPr lang="el-GR" sz="1700" dirty="0" smtClean="0">
                <a:solidFill>
                  <a:srgbClr val="3333FF"/>
                </a:solidFill>
              </a:rPr>
              <a:t>απωλειών θερμότητας προς το περιβάλλον.</a:t>
            </a:r>
            <a:endParaRPr lang="en-US" sz="1700" dirty="0">
              <a:solidFill>
                <a:srgbClr val="CC00CC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505200" y="2514600"/>
            <a:ext cx="5410200" cy="1400175"/>
          </a:xfrm>
          <a:prstGeom prst="rect">
            <a:avLst/>
          </a:prstGeom>
          <a:solidFill>
            <a:srgbClr val="FFCC99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700" b="1" dirty="0" smtClean="0"/>
              <a:t>Διαφορές:</a:t>
            </a:r>
            <a:endParaRPr lang="en-US" sz="1700" b="1" dirty="0"/>
          </a:p>
          <a:p>
            <a:r>
              <a:rPr lang="el-GR" sz="1700" dirty="0" smtClean="0">
                <a:solidFill>
                  <a:srgbClr val="CC00CC"/>
                </a:solidFill>
              </a:rPr>
              <a:t>Μη ισεντροπική συμπίεση</a:t>
            </a:r>
            <a:endParaRPr lang="en-US" sz="1700" dirty="0">
              <a:solidFill>
                <a:srgbClr val="CC00CC"/>
              </a:solidFill>
            </a:endParaRPr>
          </a:p>
          <a:p>
            <a:r>
              <a:rPr lang="el-GR" sz="1700" dirty="0" smtClean="0"/>
              <a:t>Υπέρθερμος ατμός στην έξοδο του </a:t>
            </a:r>
            <a:r>
              <a:rPr lang="el-GR" sz="1700" dirty="0" err="1" smtClean="0"/>
              <a:t>ατμοποιητή</a:t>
            </a:r>
            <a:endParaRPr lang="en-US" sz="1700" dirty="0"/>
          </a:p>
          <a:p>
            <a:r>
              <a:rPr lang="el-GR" sz="1700" dirty="0" smtClean="0">
                <a:solidFill>
                  <a:srgbClr val="CC00CC"/>
                </a:solidFill>
              </a:rPr>
              <a:t>Υπόψυκτο υγρό στην έξοδο του συμπυκνωτή</a:t>
            </a:r>
            <a:endParaRPr lang="en-US" sz="1700" dirty="0">
              <a:solidFill>
                <a:srgbClr val="CC00CC"/>
              </a:solidFill>
            </a:endParaRPr>
          </a:p>
          <a:p>
            <a:r>
              <a:rPr lang="el-GR" sz="1700" dirty="0" smtClean="0"/>
              <a:t>Πτώσεις πίεσης στον </a:t>
            </a:r>
            <a:r>
              <a:rPr lang="el-GR" sz="1700" dirty="0" err="1" smtClean="0"/>
              <a:t>ατμοποιητή</a:t>
            </a:r>
            <a:r>
              <a:rPr lang="el-GR" sz="1700" dirty="0" smtClean="0"/>
              <a:t> και στο συμπυκνωτή</a:t>
            </a:r>
            <a:endParaRPr lang="en-US" sz="1700" dirty="0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3810000" y="4876800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solidFill>
                  <a:srgbClr val="3333FF"/>
                </a:solidFill>
              </a:rPr>
              <a:t>Ο </a:t>
            </a:r>
            <a:r>
              <a:rPr lang="en-US" dirty="0" smtClean="0">
                <a:solidFill>
                  <a:srgbClr val="3333FF"/>
                </a:solidFill>
              </a:rPr>
              <a:t>COP</a:t>
            </a:r>
            <a:r>
              <a:rPr lang="el-GR" dirty="0" smtClean="0">
                <a:solidFill>
                  <a:srgbClr val="3333FF"/>
                </a:solidFill>
              </a:rPr>
              <a:t> ελαττώνεται συνεπεία των </a:t>
            </a:r>
            <a:r>
              <a:rPr lang="el-GR" dirty="0" err="1" smtClean="0">
                <a:solidFill>
                  <a:srgbClr val="3333FF"/>
                </a:solidFill>
              </a:rPr>
              <a:t>αναντιστρεπτοτήτων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r="9140" b="36964"/>
          <a:stretch/>
        </p:blipFill>
        <p:spPr>
          <a:xfrm>
            <a:off x="76199" y="76200"/>
            <a:ext cx="3362325" cy="5934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DD84E9-0E8F-4417-8A61-C271CD9816F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81000" y="395288"/>
            <a:ext cx="4343400" cy="5191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Αντλίες θερμότητας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81000" y="1112838"/>
            <a:ext cx="80772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l-GR" sz="2000" dirty="0" smtClean="0"/>
              <a:t>Η πλέον συνήθης πηγή ενέργειας για τις αντλίες θερμότητας είναι ο ατμοσφαιρικός αέρας</a:t>
            </a:r>
            <a:r>
              <a:rPr lang="en-US" sz="2000" dirty="0" smtClean="0"/>
              <a:t> (</a:t>
            </a:r>
            <a:r>
              <a:rPr lang="el-GR" sz="2000" dirty="0" smtClean="0">
                <a:solidFill>
                  <a:srgbClr val="3333FF"/>
                </a:solidFill>
              </a:rPr>
              <a:t>συστήματα αέρα</a:t>
            </a:r>
            <a:r>
              <a:rPr lang="en-US" sz="2000" dirty="0" smtClean="0"/>
              <a:t>). </a:t>
            </a:r>
            <a:endParaRPr lang="en-US" sz="2000" dirty="0"/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l-GR" sz="2000" dirty="0" smtClean="0">
                <a:solidFill>
                  <a:srgbClr val="CC00CC"/>
                </a:solidFill>
              </a:rPr>
              <a:t>Τα συστήματα νερού συνήθως χρησιμοποιούν νερό από πηγάδια ή από γεωθερμικές πηγές </a:t>
            </a:r>
            <a:r>
              <a:rPr lang="en-US" sz="2000" dirty="0" smtClean="0">
                <a:solidFill>
                  <a:srgbClr val="CC00CC"/>
                </a:solidFill>
              </a:rPr>
              <a:t>(</a:t>
            </a:r>
            <a:r>
              <a:rPr lang="el-GR" sz="2000" dirty="0" smtClean="0">
                <a:solidFill>
                  <a:srgbClr val="3333FF"/>
                </a:solidFill>
              </a:rPr>
              <a:t>γεωθερμικά συστήματα</a:t>
            </a:r>
            <a:r>
              <a:rPr lang="en-US" sz="2000" dirty="0" smtClean="0">
                <a:solidFill>
                  <a:srgbClr val="CC00CC"/>
                </a:solidFill>
              </a:rPr>
              <a:t>)</a:t>
            </a:r>
            <a:r>
              <a:rPr lang="el-GR" sz="2000" dirty="0" smtClean="0">
                <a:solidFill>
                  <a:srgbClr val="CC00CC"/>
                </a:solidFill>
              </a:rPr>
              <a:t>, ώστε οι αντλίες θερμότητας να χρησιμοποιούν τη γη ως πηγή ενέργειας. Τυπικώς αυτά τα συστήματα παρουσιάζουν υψηλότερους</a:t>
            </a:r>
            <a:r>
              <a:rPr lang="en-US" sz="2000" dirty="0" smtClean="0">
                <a:solidFill>
                  <a:srgbClr val="CC00CC"/>
                </a:solidFill>
              </a:rPr>
              <a:t> COP</a:t>
            </a:r>
            <a:r>
              <a:rPr lang="el-GR" sz="2000" dirty="0" smtClean="0">
                <a:solidFill>
                  <a:srgbClr val="CC00CC"/>
                </a:solidFill>
              </a:rPr>
              <a:t>, αλλά είναι πολυπλοκότερα κι ακριβότερα</a:t>
            </a:r>
            <a:r>
              <a:rPr lang="en-US" sz="2000" dirty="0" smtClean="0">
                <a:solidFill>
                  <a:srgbClr val="CC00CC"/>
                </a:solidFill>
              </a:rPr>
              <a:t>.</a:t>
            </a:r>
            <a:endParaRPr lang="en-US" sz="2000" dirty="0">
              <a:solidFill>
                <a:srgbClr val="CC00CC"/>
              </a:solidFill>
            </a:endParaRP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l-GR" sz="2000" dirty="0" smtClean="0"/>
              <a:t>Τόσο η θερμαντική ικανότητα όσο κι η απόδοση των Α/Θ μειώνονται σημαντικά υπό χαμηλές θερμοκρασίες. Επομένως, πολλές Α/Θ χρειάζονται ένα βοηθητικό σύστημα παροχής θερμότητας, όπως μια ηλεκτρική αντίσταση ή ένα λέβητα αερίου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l-GR" sz="2000" dirty="0" smtClean="0">
                <a:solidFill>
                  <a:srgbClr val="CC00CC"/>
                </a:solidFill>
              </a:rPr>
              <a:t>Οι Α/Θ είναι πιο συμφέρουσες σε περιοχές με μεγάλα ψυκτικά φορτία κατά τα την περίοδο ψύξης και σχετικώς χαμηλά θερμικ</a:t>
            </a:r>
            <a:r>
              <a:rPr lang="el-GR" sz="2000" dirty="0">
                <a:solidFill>
                  <a:srgbClr val="CC00CC"/>
                </a:solidFill>
              </a:rPr>
              <a:t>ά</a:t>
            </a:r>
            <a:r>
              <a:rPr lang="el-GR" sz="2000" dirty="0" smtClean="0">
                <a:solidFill>
                  <a:srgbClr val="CC00CC"/>
                </a:solidFill>
              </a:rPr>
              <a:t> φορτία κατά την περίοδο θέρμανσης. Σε τέτοιες περιοχές, οι Α/Θ μπορούν να καλύπτουν πλήρως τις ανάγκες θέρμανσης κτηρίων κατοικίας ή εμπορικών κτηρίων</a:t>
            </a:r>
            <a:r>
              <a:rPr lang="en-US" sz="2000" dirty="0" smtClean="0">
                <a:solidFill>
                  <a:srgbClr val="CC00CC"/>
                </a:solidFill>
              </a:rPr>
              <a:t>.</a:t>
            </a:r>
            <a:endParaRPr lang="en-US" sz="20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7374A6-4A5F-41B6-954B-0D85C1AB6C7A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1551801"/>
            <a:ext cx="8840678" cy="3124200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-27992" y="332024"/>
            <a:ext cx="88406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Μια αντλία θερμότητας μπορεί να χρησιμοποιείται για θέρμανση το χειμώνα και για ψύξη το καλοκαίρι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27738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34" y="6417"/>
            <a:ext cx="2827366" cy="495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" y="2666999"/>
            <a:ext cx="6266954" cy="413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531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</vt:lpstr>
      <vt:lpstr>Default Design</vt:lpstr>
      <vt:lpstr>Κεφάλαιο 11 Ψυκτικοί Κύκλοι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DC-UOIT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Κωνσταντίνος Αθανασίου</cp:lastModifiedBy>
  <cp:revision>953</cp:revision>
  <dcterms:created xsi:type="dcterms:W3CDTF">2007-03-22T19:44:56Z</dcterms:created>
  <dcterms:modified xsi:type="dcterms:W3CDTF">2020-12-18T18:40:39Z</dcterms:modified>
</cp:coreProperties>
</file>