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76" r:id="rId3"/>
    <p:sldId id="377" r:id="rId4"/>
    <p:sldId id="378" r:id="rId5"/>
    <p:sldId id="379" r:id="rId6"/>
    <p:sldId id="380" r:id="rId7"/>
    <p:sldId id="389" r:id="rId8"/>
    <p:sldId id="390" r:id="rId9"/>
    <p:sldId id="381" r:id="rId10"/>
    <p:sldId id="383" r:id="rId11"/>
    <p:sldId id="384" r:id="rId12"/>
    <p:sldId id="385" r:id="rId13"/>
    <p:sldId id="382" r:id="rId14"/>
    <p:sldId id="392" r:id="rId15"/>
    <p:sldId id="388" r:id="rId16"/>
    <p:sldId id="386" r:id="rId17"/>
    <p:sldId id="341"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80" d="100"/>
          <a:sy n="80" d="100"/>
        </p:scale>
        <p:origin x="-100" y="-9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E7A5955-B09B-47B6-A8F1-09195ADE869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34BF13E8-D9CB-46C1-AE19-37F1B18B5E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9DA43AB5-318A-4D95-89FA-F381A23156DA}"/>
              </a:ext>
            </a:extLst>
          </p:cNvPr>
          <p:cNvSpPr>
            <a:spLocks noGrp="1"/>
          </p:cNvSpPr>
          <p:nvPr>
            <p:ph type="dt" sz="half" idx="10"/>
          </p:nvPr>
        </p:nvSpPr>
        <p:spPr/>
        <p:txBody>
          <a:bodyPr/>
          <a:lstStyle/>
          <a:p>
            <a:fld id="{889013D2-10FE-479F-8085-5F0F10B5700D}"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93572E1C-EFE9-4E1D-BF5D-C77C433CF5B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A2CD231B-5CB3-44D6-9600-B66F16C9630E}"/>
              </a:ext>
            </a:extLst>
          </p:cNvPr>
          <p:cNvSpPr>
            <a:spLocks noGrp="1"/>
          </p:cNvSpPr>
          <p:nvPr>
            <p:ph type="sldNum" sz="quarter" idx="12"/>
          </p:nvPr>
        </p:nvSpPr>
        <p:spPr/>
        <p:txBody>
          <a:bodyPr/>
          <a:lstStyle/>
          <a:p>
            <a:fld id="{AB036D7A-D008-4D69-91F0-1068DDF75853}" type="slidenum">
              <a:rPr lang="el-GR" smtClean="0"/>
              <a:pPr/>
              <a:t>‹#›</a:t>
            </a:fld>
            <a:endParaRPr lang="el-GR"/>
          </a:p>
        </p:txBody>
      </p:sp>
    </p:spTree>
    <p:extLst>
      <p:ext uri="{BB962C8B-B14F-4D97-AF65-F5344CB8AC3E}">
        <p14:creationId xmlns:p14="http://schemas.microsoft.com/office/powerpoint/2010/main" xmlns="" val="1816540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1D5396C-E675-4A85-AD4D-637D0F0D26E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8513B385-59C3-4D82-9591-9EB897B8003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1F478EF9-9440-46F1-A8BF-493BD6E0A8CA}"/>
              </a:ext>
            </a:extLst>
          </p:cNvPr>
          <p:cNvSpPr>
            <a:spLocks noGrp="1"/>
          </p:cNvSpPr>
          <p:nvPr>
            <p:ph type="dt" sz="half" idx="10"/>
          </p:nvPr>
        </p:nvSpPr>
        <p:spPr/>
        <p:txBody>
          <a:bodyPr/>
          <a:lstStyle/>
          <a:p>
            <a:fld id="{889013D2-10FE-479F-8085-5F0F10B5700D}"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D828DF57-5AFD-4444-8983-96AFEDB1BCF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C87043D4-6403-46D8-B943-FE3F4F4E4658}"/>
              </a:ext>
            </a:extLst>
          </p:cNvPr>
          <p:cNvSpPr>
            <a:spLocks noGrp="1"/>
          </p:cNvSpPr>
          <p:nvPr>
            <p:ph type="sldNum" sz="quarter" idx="12"/>
          </p:nvPr>
        </p:nvSpPr>
        <p:spPr/>
        <p:txBody>
          <a:bodyPr/>
          <a:lstStyle/>
          <a:p>
            <a:fld id="{AB036D7A-D008-4D69-91F0-1068DDF75853}" type="slidenum">
              <a:rPr lang="el-GR" smtClean="0"/>
              <a:pPr/>
              <a:t>‹#›</a:t>
            </a:fld>
            <a:endParaRPr lang="el-GR"/>
          </a:p>
        </p:txBody>
      </p:sp>
    </p:spTree>
    <p:extLst>
      <p:ext uri="{BB962C8B-B14F-4D97-AF65-F5344CB8AC3E}">
        <p14:creationId xmlns:p14="http://schemas.microsoft.com/office/powerpoint/2010/main" xmlns="" val="431088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236EE540-CA85-471D-9A9D-DB46639FC3F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E629FDB4-55C7-415E-8796-BB6161D2B15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5B31AE5A-3FF8-41DF-A1CA-0D1A9FD6E626}"/>
              </a:ext>
            </a:extLst>
          </p:cNvPr>
          <p:cNvSpPr>
            <a:spLocks noGrp="1"/>
          </p:cNvSpPr>
          <p:nvPr>
            <p:ph type="dt" sz="half" idx="10"/>
          </p:nvPr>
        </p:nvSpPr>
        <p:spPr/>
        <p:txBody>
          <a:bodyPr/>
          <a:lstStyle/>
          <a:p>
            <a:fld id="{889013D2-10FE-479F-8085-5F0F10B5700D}"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6EDB79A6-CA85-4213-ADEC-7D01F3C5325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C0D088B5-E703-4CD9-A697-3F6D8BF44FC4}"/>
              </a:ext>
            </a:extLst>
          </p:cNvPr>
          <p:cNvSpPr>
            <a:spLocks noGrp="1"/>
          </p:cNvSpPr>
          <p:nvPr>
            <p:ph type="sldNum" sz="quarter" idx="12"/>
          </p:nvPr>
        </p:nvSpPr>
        <p:spPr/>
        <p:txBody>
          <a:bodyPr/>
          <a:lstStyle/>
          <a:p>
            <a:fld id="{AB036D7A-D008-4D69-91F0-1068DDF75853}" type="slidenum">
              <a:rPr lang="el-GR" smtClean="0"/>
              <a:pPr/>
              <a:t>‹#›</a:t>
            </a:fld>
            <a:endParaRPr lang="el-GR"/>
          </a:p>
        </p:txBody>
      </p:sp>
    </p:spTree>
    <p:extLst>
      <p:ext uri="{BB962C8B-B14F-4D97-AF65-F5344CB8AC3E}">
        <p14:creationId xmlns:p14="http://schemas.microsoft.com/office/powerpoint/2010/main" xmlns="" val="4091152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3DE4FD2-165B-460A-8A70-76DE7566AD4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EC092085-C79F-4FC2-B4C0-6B97C2B7026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58F96488-AF17-43D2-9568-0DB0490E1E2F}"/>
              </a:ext>
            </a:extLst>
          </p:cNvPr>
          <p:cNvSpPr>
            <a:spLocks noGrp="1"/>
          </p:cNvSpPr>
          <p:nvPr>
            <p:ph type="dt" sz="half" idx="10"/>
          </p:nvPr>
        </p:nvSpPr>
        <p:spPr/>
        <p:txBody>
          <a:bodyPr/>
          <a:lstStyle/>
          <a:p>
            <a:fld id="{889013D2-10FE-479F-8085-5F0F10B5700D}"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CAB3C782-DEC4-4F4A-AE42-3E5FAA8D4C4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BF213AA6-3BF8-4FD6-95FF-4A1AD7D51D2A}"/>
              </a:ext>
            </a:extLst>
          </p:cNvPr>
          <p:cNvSpPr>
            <a:spLocks noGrp="1"/>
          </p:cNvSpPr>
          <p:nvPr>
            <p:ph type="sldNum" sz="quarter" idx="12"/>
          </p:nvPr>
        </p:nvSpPr>
        <p:spPr/>
        <p:txBody>
          <a:bodyPr/>
          <a:lstStyle/>
          <a:p>
            <a:fld id="{AB036D7A-D008-4D69-91F0-1068DDF75853}" type="slidenum">
              <a:rPr lang="el-GR" smtClean="0"/>
              <a:pPr/>
              <a:t>‹#›</a:t>
            </a:fld>
            <a:endParaRPr lang="el-GR"/>
          </a:p>
        </p:txBody>
      </p:sp>
    </p:spTree>
    <p:extLst>
      <p:ext uri="{BB962C8B-B14F-4D97-AF65-F5344CB8AC3E}">
        <p14:creationId xmlns:p14="http://schemas.microsoft.com/office/powerpoint/2010/main" xmlns="" val="2113607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5992FA7-4C61-44EC-9EA5-05ADCF9D5E6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9C4B85A8-450C-426C-8BF7-71632C6C04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DCE63937-9A86-468E-9755-B430D9BCAB67}"/>
              </a:ext>
            </a:extLst>
          </p:cNvPr>
          <p:cNvSpPr>
            <a:spLocks noGrp="1"/>
          </p:cNvSpPr>
          <p:nvPr>
            <p:ph type="dt" sz="half" idx="10"/>
          </p:nvPr>
        </p:nvSpPr>
        <p:spPr/>
        <p:txBody>
          <a:bodyPr/>
          <a:lstStyle/>
          <a:p>
            <a:fld id="{889013D2-10FE-479F-8085-5F0F10B5700D}"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5C21BF19-6A90-4188-9D48-5B425403164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D9C5038E-E43C-4D32-924C-480F3691E1E5}"/>
              </a:ext>
            </a:extLst>
          </p:cNvPr>
          <p:cNvSpPr>
            <a:spLocks noGrp="1"/>
          </p:cNvSpPr>
          <p:nvPr>
            <p:ph type="sldNum" sz="quarter" idx="12"/>
          </p:nvPr>
        </p:nvSpPr>
        <p:spPr/>
        <p:txBody>
          <a:bodyPr/>
          <a:lstStyle/>
          <a:p>
            <a:fld id="{AB036D7A-D008-4D69-91F0-1068DDF75853}" type="slidenum">
              <a:rPr lang="el-GR" smtClean="0"/>
              <a:pPr/>
              <a:t>‹#›</a:t>
            </a:fld>
            <a:endParaRPr lang="el-GR"/>
          </a:p>
        </p:txBody>
      </p:sp>
    </p:spTree>
    <p:extLst>
      <p:ext uri="{BB962C8B-B14F-4D97-AF65-F5344CB8AC3E}">
        <p14:creationId xmlns:p14="http://schemas.microsoft.com/office/powerpoint/2010/main" xmlns="" val="4261876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53F8F61-4CA1-4BDD-B6E7-BCFD032C389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5654AA0D-B51A-4FAB-843A-0D976059AC2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xmlns="" id="{188D38A6-DCA7-47EA-8F23-4AF4A2D21AE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xmlns="" id="{19E9B087-F6DE-4802-80F5-0426EE16CFEF}"/>
              </a:ext>
            </a:extLst>
          </p:cNvPr>
          <p:cNvSpPr>
            <a:spLocks noGrp="1"/>
          </p:cNvSpPr>
          <p:nvPr>
            <p:ph type="dt" sz="half" idx="10"/>
          </p:nvPr>
        </p:nvSpPr>
        <p:spPr/>
        <p:txBody>
          <a:bodyPr/>
          <a:lstStyle/>
          <a:p>
            <a:fld id="{889013D2-10FE-479F-8085-5F0F10B5700D}"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DDCF1170-33DD-4BBD-9D05-1F0BC224AE6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FD9DDEF7-FF11-4AFB-A960-67A816E75E7B}"/>
              </a:ext>
            </a:extLst>
          </p:cNvPr>
          <p:cNvSpPr>
            <a:spLocks noGrp="1"/>
          </p:cNvSpPr>
          <p:nvPr>
            <p:ph type="sldNum" sz="quarter" idx="12"/>
          </p:nvPr>
        </p:nvSpPr>
        <p:spPr/>
        <p:txBody>
          <a:bodyPr/>
          <a:lstStyle/>
          <a:p>
            <a:fld id="{AB036D7A-D008-4D69-91F0-1068DDF75853}" type="slidenum">
              <a:rPr lang="el-GR" smtClean="0"/>
              <a:pPr/>
              <a:t>‹#›</a:t>
            </a:fld>
            <a:endParaRPr lang="el-GR"/>
          </a:p>
        </p:txBody>
      </p:sp>
    </p:spTree>
    <p:extLst>
      <p:ext uri="{BB962C8B-B14F-4D97-AF65-F5344CB8AC3E}">
        <p14:creationId xmlns:p14="http://schemas.microsoft.com/office/powerpoint/2010/main" xmlns="" val="1799334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86A0F7B-73EA-48C3-A338-04FBF09D057B}"/>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0CC444FE-3CC9-40F3-8FDC-6CD98A38AF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C5BE4ED1-845C-46A9-96E9-78508C97D11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xmlns="" id="{6083CFC1-F57F-46E2-BFC5-18018B442F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99AC3E65-1A43-41D9-93BE-E1CF022C716D}"/>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xmlns="" id="{23629734-7481-47C0-A213-0D04835590E0}"/>
              </a:ext>
            </a:extLst>
          </p:cNvPr>
          <p:cNvSpPr>
            <a:spLocks noGrp="1"/>
          </p:cNvSpPr>
          <p:nvPr>
            <p:ph type="dt" sz="half" idx="10"/>
          </p:nvPr>
        </p:nvSpPr>
        <p:spPr/>
        <p:txBody>
          <a:bodyPr/>
          <a:lstStyle/>
          <a:p>
            <a:fld id="{889013D2-10FE-479F-8085-5F0F10B5700D}" type="datetimeFigureOut">
              <a:rPr lang="el-GR" smtClean="0"/>
              <a:pPr/>
              <a:t>18/3/2022</a:t>
            </a:fld>
            <a:endParaRPr lang="el-GR"/>
          </a:p>
        </p:txBody>
      </p:sp>
      <p:sp>
        <p:nvSpPr>
          <p:cNvPr id="8" name="Θέση υποσέλιδου 7">
            <a:extLst>
              <a:ext uri="{FF2B5EF4-FFF2-40B4-BE49-F238E27FC236}">
                <a16:creationId xmlns:a16="http://schemas.microsoft.com/office/drawing/2014/main" xmlns="" id="{89668E66-B978-43D0-9383-D41C4870BCE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9D12D668-E6E3-42CC-A78B-7C41DE904166}"/>
              </a:ext>
            </a:extLst>
          </p:cNvPr>
          <p:cNvSpPr>
            <a:spLocks noGrp="1"/>
          </p:cNvSpPr>
          <p:nvPr>
            <p:ph type="sldNum" sz="quarter" idx="12"/>
          </p:nvPr>
        </p:nvSpPr>
        <p:spPr/>
        <p:txBody>
          <a:bodyPr/>
          <a:lstStyle/>
          <a:p>
            <a:fld id="{AB036D7A-D008-4D69-91F0-1068DDF75853}" type="slidenum">
              <a:rPr lang="el-GR" smtClean="0"/>
              <a:pPr/>
              <a:t>‹#›</a:t>
            </a:fld>
            <a:endParaRPr lang="el-GR"/>
          </a:p>
        </p:txBody>
      </p:sp>
    </p:spTree>
    <p:extLst>
      <p:ext uri="{BB962C8B-B14F-4D97-AF65-F5344CB8AC3E}">
        <p14:creationId xmlns:p14="http://schemas.microsoft.com/office/powerpoint/2010/main" xmlns="" val="3591824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C592AE1-7123-48AD-BD03-DF4ADCEA8E1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D91F6385-E572-45CD-8F3A-E1F46BBB587E}"/>
              </a:ext>
            </a:extLst>
          </p:cNvPr>
          <p:cNvSpPr>
            <a:spLocks noGrp="1"/>
          </p:cNvSpPr>
          <p:nvPr>
            <p:ph type="dt" sz="half" idx="10"/>
          </p:nvPr>
        </p:nvSpPr>
        <p:spPr/>
        <p:txBody>
          <a:bodyPr/>
          <a:lstStyle/>
          <a:p>
            <a:fld id="{889013D2-10FE-479F-8085-5F0F10B5700D}" type="datetimeFigureOut">
              <a:rPr lang="el-GR" smtClean="0"/>
              <a:pPr/>
              <a:t>18/3/2022</a:t>
            </a:fld>
            <a:endParaRPr lang="el-GR"/>
          </a:p>
        </p:txBody>
      </p:sp>
      <p:sp>
        <p:nvSpPr>
          <p:cNvPr id="4" name="Θέση υποσέλιδου 3">
            <a:extLst>
              <a:ext uri="{FF2B5EF4-FFF2-40B4-BE49-F238E27FC236}">
                <a16:creationId xmlns:a16="http://schemas.microsoft.com/office/drawing/2014/main" xmlns="" id="{6483EC5A-13FE-45D6-BC44-BF3950F9C2D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EA57404A-A482-4C3E-8ECA-47CE5E63D546}"/>
              </a:ext>
            </a:extLst>
          </p:cNvPr>
          <p:cNvSpPr>
            <a:spLocks noGrp="1"/>
          </p:cNvSpPr>
          <p:nvPr>
            <p:ph type="sldNum" sz="quarter" idx="12"/>
          </p:nvPr>
        </p:nvSpPr>
        <p:spPr/>
        <p:txBody>
          <a:bodyPr/>
          <a:lstStyle/>
          <a:p>
            <a:fld id="{AB036D7A-D008-4D69-91F0-1068DDF75853}" type="slidenum">
              <a:rPr lang="el-GR" smtClean="0"/>
              <a:pPr/>
              <a:t>‹#›</a:t>
            </a:fld>
            <a:endParaRPr lang="el-GR"/>
          </a:p>
        </p:txBody>
      </p:sp>
    </p:spTree>
    <p:extLst>
      <p:ext uri="{BB962C8B-B14F-4D97-AF65-F5344CB8AC3E}">
        <p14:creationId xmlns:p14="http://schemas.microsoft.com/office/powerpoint/2010/main" xmlns="" val="224411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F1CC5D92-79ED-4C66-A61A-77EADC289690}"/>
              </a:ext>
            </a:extLst>
          </p:cNvPr>
          <p:cNvSpPr>
            <a:spLocks noGrp="1"/>
          </p:cNvSpPr>
          <p:nvPr>
            <p:ph type="dt" sz="half" idx="10"/>
          </p:nvPr>
        </p:nvSpPr>
        <p:spPr/>
        <p:txBody>
          <a:bodyPr/>
          <a:lstStyle/>
          <a:p>
            <a:fld id="{889013D2-10FE-479F-8085-5F0F10B5700D}" type="datetimeFigureOut">
              <a:rPr lang="el-GR" smtClean="0"/>
              <a:pPr/>
              <a:t>18/3/2022</a:t>
            </a:fld>
            <a:endParaRPr lang="el-GR"/>
          </a:p>
        </p:txBody>
      </p:sp>
      <p:sp>
        <p:nvSpPr>
          <p:cNvPr id="3" name="Θέση υποσέλιδου 2">
            <a:extLst>
              <a:ext uri="{FF2B5EF4-FFF2-40B4-BE49-F238E27FC236}">
                <a16:creationId xmlns:a16="http://schemas.microsoft.com/office/drawing/2014/main" xmlns="" id="{07F27D18-2367-46EA-83D9-75EE9C9417B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350CB99F-F365-4779-B6E2-1DDE395B1939}"/>
              </a:ext>
            </a:extLst>
          </p:cNvPr>
          <p:cNvSpPr>
            <a:spLocks noGrp="1"/>
          </p:cNvSpPr>
          <p:nvPr>
            <p:ph type="sldNum" sz="quarter" idx="12"/>
          </p:nvPr>
        </p:nvSpPr>
        <p:spPr/>
        <p:txBody>
          <a:bodyPr/>
          <a:lstStyle/>
          <a:p>
            <a:fld id="{AB036D7A-D008-4D69-91F0-1068DDF75853}" type="slidenum">
              <a:rPr lang="el-GR" smtClean="0"/>
              <a:pPr/>
              <a:t>‹#›</a:t>
            </a:fld>
            <a:endParaRPr lang="el-GR"/>
          </a:p>
        </p:txBody>
      </p:sp>
    </p:spTree>
    <p:extLst>
      <p:ext uri="{BB962C8B-B14F-4D97-AF65-F5344CB8AC3E}">
        <p14:creationId xmlns:p14="http://schemas.microsoft.com/office/powerpoint/2010/main" xmlns="" val="920537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2AA7AC4-2F55-492D-85DB-FE1604D458F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C69CD55A-D150-4F4A-BB4E-0E4DA9B23A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xmlns="" id="{9731C127-316B-490A-983F-DD3D5C506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F25030EE-8522-4089-998F-E8F03DC06C56}"/>
              </a:ext>
            </a:extLst>
          </p:cNvPr>
          <p:cNvSpPr>
            <a:spLocks noGrp="1"/>
          </p:cNvSpPr>
          <p:nvPr>
            <p:ph type="dt" sz="half" idx="10"/>
          </p:nvPr>
        </p:nvSpPr>
        <p:spPr/>
        <p:txBody>
          <a:bodyPr/>
          <a:lstStyle/>
          <a:p>
            <a:fld id="{889013D2-10FE-479F-8085-5F0F10B5700D}"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4BCBD91D-DCA5-457E-B990-BE719327924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0D0FBAF0-EA45-4F5C-B376-F5D8E69BE615}"/>
              </a:ext>
            </a:extLst>
          </p:cNvPr>
          <p:cNvSpPr>
            <a:spLocks noGrp="1"/>
          </p:cNvSpPr>
          <p:nvPr>
            <p:ph type="sldNum" sz="quarter" idx="12"/>
          </p:nvPr>
        </p:nvSpPr>
        <p:spPr/>
        <p:txBody>
          <a:bodyPr/>
          <a:lstStyle/>
          <a:p>
            <a:fld id="{AB036D7A-D008-4D69-91F0-1068DDF75853}" type="slidenum">
              <a:rPr lang="el-GR" smtClean="0"/>
              <a:pPr/>
              <a:t>‹#›</a:t>
            </a:fld>
            <a:endParaRPr lang="el-GR"/>
          </a:p>
        </p:txBody>
      </p:sp>
    </p:spTree>
    <p:extLst>
      <p:ext uri="{BB962C8B-B14F-4D97-AF65-F5344CB8AC3E}">
        <p14:creationId xmlns:p14="http://schemas.microsoft.com/office/powerpoint/2010/main" xmlns="" val="3315711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0BA15A7-587B-4268-B116-D4A096CDB30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5AC547FD-9532-4B94-9BAA-4C6397EA97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0438E9F8-C041-4DC1-BF27-B2A06A157E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DF03EF60-4CBC-4A33-ACF4-65A9CF39EA3D}"/>
              </a:ext>
            </a:extLst>
          </p:cNvPr>
          <p:cNvSpPr>
            <a:spLocks noGrp="1"/>
          </p:cNvSpPr>
          <p:nvPr>
            <p:ph type="dt" sz="half" idx="10"/>
          </p:nvPr>
        </p:nvSpPr>
        <p:spPr/>
        <p:txBody>
          <a:bodyPr/>
          <a:lstStyle/>
          <a:p>
            <a:fld id="{889013D2-10FE-479F-8085-5F0F10B5700D}"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46577395-26CE-445F-8CC3-7A393193033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BA352744-99EB-4166-A553-5EBEFA35887A}"/>
              </a:ext>
            </a:extLst>
          </p:cNvPr>
          <p:cNvSpPr>
            <a:spLocks noGrp="1"/>
          </p:cNvSpPr>
          <p:nvPr>
            <p:ph type="sldNum" sz="quarter" idx="12"/>
          </p:nvPr>
        </p:nvSpPr>
        <p:spPr/>
        <p:txBody>
          <a:bodyPr/>
          <a:lstStyle/>
          <a:p>
            <a:fld id="{AB036D7A-D008-4D69-91F0-1068DDF75853}" type="slidenum">
              <a:rPr lang="el-GR" smtClean="0"/>
              <a:pPr/>
              <a:t>‹#›</a:t>
            </a:fld>
            <a:endParaRPr lang="el-GR"/>
          </a:p>
        </p:txBody>
      </p:sp>
    </p:spTree>
    <p:extLst>
      <p:ext uri="{BB962C8B-B14F-4D97-AF65-F5344CB8AC3E}">
        <p14:creationId xmlns:p14="http://schemas.microsoft.com/office/powerpoint/2010/main" xmlns="" val="883292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2C49FCED-F534-4822-B567-98E9D184C7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C60DFB8A-A9B5-4870-A4F4-8E79173CA8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F84ACD4F-08B0-4F6E-9B2F-78B61A64D5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9013D2-10FE-479F-8085-5F0F10B5700D}"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478F3049-C51F-4C4C-86AD-A4ABD9144A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E65C699D-C3AB-48FC-82B0-F1621FE4E2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036D7A-D008-4D69-91F0-1068DDF75853}" type="slidenum">
              <a:rPr lang="el-GR" smtClean="0"/>
              <a:pPr/>
              <a:t>‹#›</a:t>
            </a:fld>
            <a:endParaRPr lang="el-GR"/>
          </a:p>
        </p:txBody>
      </p:sp>
    </p:spTree>
    <p:extLst>
      <p:ext uri="{BB962C8B-B14F-4D97-AF65-F5344CB8AC3E}">
        <p14:creationId xmlns:p14="http://schemas.microsoft.com/office/powerpoint/2010/main" xmlns="" val="973886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D20ADE9-68F1-4D37-B663-384CEC0B9234}"/>
              </a:ext>
            </a:extLst>
          </p:cNvPr>
          <p:cNvSpPr>
            <a:spLocks noGrp="1"/>
          </p:cNvSpPr>
          <p:nvPr>
            <p:ph type="ctrTitle"/>
          </p:nvPr>
        </p:nvSpPr>
        <p:spPr/>
        <p:txBody>
          <a:bodyPr>
            <a:noAutofit/>
          </a:bodyPr>
          <a:lstStyle/>
          <a:p>
            <a:r>
              <a:rPr lang="el-GR" sz="3200" dirty="0"/>
              <a:t>Η οπτική των ανθρωπίνων δικαιωμάτων και η Διεθνής Σύμβαση για τα δικαιώματα του παιδιού - </a:t>
            </a:r>
            <a:r>
              <a:rPr lang="en-US" sz="3200" dirty="0"/>
              <a:t>VI</a:t>
            </a:r>
            <a:r>
              <a:rPr lang="el-GR" sz="3200" dirty="0"/>
              <a:t>Ι</a:t>
            </a:r>
          </a:p>
        </p:txBody>
      </p:sp>
      <p:sp>
        <p:nvSpPr>
          <p:cNvPr id="3" name="Υπότιτλος 2">
            <a:extLst>
              <a:ext uri="{FF2B5EF4-FFF2-40B4-BE49-F238E27FC236}">
                <a16:creationId xmlns:a16="http://schemas.microsoft.com/office/drawing/2014/main" xmlns="" id="{232D0431-9EB2-4F5B-A304-6E4666E459AE}"/>
              </a:ext>
            </a:extLst>
          </p:cNvPr>
          <p:cNvSpPr>
            <a:spLocks noGrp="1"/>
          </p:cNvSpPr>
          <p:nvPr>
            <p:ph type="subTitle" idx="1"/>
          </p:nvPr>
        </p:nvSpPr>
        <p:spPr/>
        <p:txBody>
          <a:bodyPr/>
          <a:lstStyle/>
          <a:p>
            <a:r>
              <a:rPr lang="el-GR" dirty="0"/>
              <a:t>Χ. </a:t>
            </a:r>
            <a:r>
              <a:rPr lang="el-GR" dirty="0" err="1"/>
              <a:t>Μορφακίδης</a:t>
            </a:r>
            <a:r>
              <a:rPr lang="el-GR" dirty="0"/>
              <a:t>, </a:t>
            </a:r>
            <a:r>
              <a:rPr lang="el-GR" dirty="0" err="1"/>
              <a:t>Επικ</a:t>
            </a:r>
            <a:r>
              <a:rPr lang="el-GR" dirty="0"/>
              <a:t>. Καθηγητής Τμήμα Κοινωνικής Εργασίας Δ.Π.Θ.</a:t>
            </a:r>
          </a:p>
        </p:txBody>
      </p:sp>
    </p:spTree>
    <p:extLst>
      <p:ext uri="{BB962C8B-B14F-4D97-AF65-F5344CB8AC3E}">
        <p14:creationId xmlns:p14="http://schemas.microsoft.com/office/powerpoint/2010/main" xmlns="" val="2131566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9BC4A60-1264-430C-A901-1CD4274B2818}"/>
              </a:ext>
            </a:extLst>
          </p:cNvPr>
          <p:cNvSpPr>
            <a:spLocks noGrp="1"/>
          </p:cNvSpPr>
          <p:nvPr>
            <p:ph type="title"/>
          </p:nvPr>
        </p:nvSpPr>
        <p:spPr/>
        <p:txBody>
          <a:bodyPr/>
          <a:lstStyle/>
          <a:p>
            <a:r>
              <a:rPr lang="el-GR" dirty="0"/>
              <a:t>Η απαγορεύσεις που αφορούν στην παιδική εργασία</a:t>
            </a:r>
          </a:p>
        </p:txBody>
      </p:sp>
      <p:sp>
        <p:nvSpPr>
          <p:cNvPr id="3" name="Θέση περιεχομένου 2">
            <a:extLst>
              <a:ext uri="{FF2B5EF4-FFF2-40B4-BE49-F238E27FC236}">
                <a16:creationId xmlns:a16="http://schemas.microsoft.com/office/drawing/2014/main" xmlns="" id="{F69D0782-A4A8-46B2-8731-41D0BC766A66}"/>
              </a:ext>
            </a:extLst>
          </p:cNvPr>
          <p:cNvSpPr>
            <a:spLocks noGrp="1"/>
          </p:cNvSpPr>
          <p:nvPr>
            <p:ph idx="1"/>
          </p:nvPr>
        </p:nvSpPr>
        <p:spPr/>
        <p:txBody>
          <a:bodyPr>
            <a:normAutofit/>
          </a:bodyPr>
          <a:lstStyle/>
          <a:p>
            <a:pPr marL="0" indent="0">
              <a:buNone/>
            </a:pPr>
            <a:r>
              <a:rPr lang="el-GR" dirty="0"/>
              <a:t> Άρθρο 32</a:t>
            </a:r>
          </a:p>
          <a:p>
            <a:pPr marL="0" indent="0" algn="just">
              <a:lnSpc>
                <a:spcPct val="150000"/>
              </a:lnSpc>
              <a:buNone/>
            </a:pPr>
            <a:r>
              <a:rPr lang="el-GR" dirty="0"/>
              <a:t>      1. Τα Συμβαλλόμενα Κράτη αναγνωρίζουν το δικαίωμα του παιδιού να προστατεύεται από την οικονομική εκμετάλλευση και από την εκτέλεση οποιασδήποτε εργασίας που ενέχει κινδύνους ή που μπορεί να εκθέσει σε  κίνδυνο την εκπαίδευσή του ή να βλάψει την υγεία του ή τη σωματική, πνευματική, ψυχική, ηθική ή κοινωνική ανάπτυξή του.</a:t>
            </a:r>
          </a:p>
          <a:p>
            <a:pPr marL="0" indent="0">
              <a:buNone/>
            </a:pPr>
            <a:endParaRPr lang="el-GR" dirty="0"/>
          </a:p>
        </p:txBody>
      </p:sp>
    </p:spTree>
    <p:extLst>
      <p:ext uri="{BB962C8B-B14F-4D97-AF65-F5344CB8AC3E}">
        <p14:creationId xmlns:p14="http://schemas.microsoft.com/office/powerpoint/2010/main" xmlns="" val="2461631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056D6C8-0C55-4084-97EB-D8F0B5D3D4F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7A3E36FD-E084-4B7E-B07F-FE8BC26A09C4}"/>
              </a:ext>
            </a:extLst>
          </p:cNvPr>
          <p:cNvSpPr>
            <a:spLocks noGrp="1"/>
          </p:cNvSpPr>
          <p:nvPr>
            <p:ph idx="1"/>
          </p:nvPr>
        </p:nvSpPr>
        <p:spPr/>
        <p:txBody>
          <a:bodyPr>
            <a:normAutofit fontScale="92500"/>
          </a:bodyPr>
          <a:lstStyle/>
          <a:p>
            <a:pPr marL="0" indent="0" algn="just">
              <a:lnSpc>
                <a:spcPct val="150000"/>
              </a:lnSpc>
              <a:buNone/>
            </a:pPr>
            <a:r>
              <a:rPr lang="el-GR" dirty="0"/>
              <a:t> 2. Τα Συμβαλλόμενα Κράτη παίρνουν νομοθετικά, διοικητικά, κοινωνικά και εκπαιδευτικά μέτρα για να εξασφαλίσουν την εφαρμογή του παρόντος άρθρου. Για το σκοπό αυτόν, και λαμβάνοντας υπόψη τις σχετικές διατάξεις των άλλων διεθνών οργάνων, τα Συμβαλλόμενα Κράτη ειδικότερα:</a:t>
            </a:r>
          </a:p>
          <a:p>
            <a:pPr marL="0" indent="0" algn="just">
              <a:lnSpc>
                <a:spcPct val="150000"/>
              </a:lnSpc>
              <a:buNone/>
            </a:pPr>
            <a:r>
              <a:rPr lang="el-GR" dirty="0"/>
              <a:t>      α) Ορίζουν ένα κατώτατο όριο ή κατώτατα όρια ηλικίας για την είσοδο στην επαγγελματική απασχόληση.</a:t>
            </a:r>
          </a:p>
          <a:p>
            <a:pPr marL="0" indent="0" algn="just">
              <a:lnSpc>
                <a:spcPct val="150000"/>
              </a:lnSpc>
              <a:buNone/>
            </a:pPr>
            <a:endParaRPr lang="el-GR" dirty="0"/>
          </a:p>
        </p:txBody>
      </p:sp>
    </p:spTree>
    <p:extLst>
      <p:ext uri="{BB962C8B-B14F-4D97-AF65-F5344CB8AC3E}">
        <p14:creationId xmlns:p14="http://schemas.microsoft.com/office/powerpoint/2010/main" xmlns="" val="1742496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1E0A078-A9A8-472D-A829-A831CED06BD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1CDA6463-DF90-4A7E-B132-9BD25E655F49}"/>
              </a:ext>
            </a:extLst>
          </p:cNvPr>
          <p:cNvSpPr>
            <a:spLocks noGrp="1"/>
          </p:cNvSpPr>
          <p:nvPr>
            <p:ph idx="1"/>
          </p:nvPr>
        </p:nvSpPr>
        <p:spPr/>
        <p:txBody>
          <a:bodyPr/>
          <a:lstStyle/>
          <a:p>
            <a:pPr marL="0" indent="0" algn="just">
              <a:lnSpc>
                <a:spcPct val="150000"/>
              </a:lnSpc>
              <a:buNone/>
            </a:pPr>
            <a:r>
              <a:rPr lang="el-GR" dirty="0"/>
              <a:t>     β) Προβλέπουν μία κατάλληλη ρύθμιση των ωραρίων και των συνθηκών εργασίας.</a:t>
            </a:r>
          </a:p>
          <a:p>
            <a:pPr marL="0" indent="0" algn="just">
              <a:lnSpc>
                <a:spcPct val="150000"/>
              </a:lnSpc>
              <a:buNone/>
            </a:pPr>
            <a:r>
              <a:rPr lang="el-GR" dirty="0"/>
              <a:t>      γ) Προβλέπουν κατάλληλες ποινές και άλλες κυρώσεις, για να  εξασφαλίσουν την αποτελεσματική εφαρμογή του παρόντος άρθρου.</a:t>
            </a:r>
          </a:p>
        </p:txBody>
      </p:sp>
    </p:spTree>
    <p:extLst>
      <p:ext uri="{BB962C8B-B14F-4D97-AF65-F5344CB8AC3E}">
        <p14:creationId xmlns:p14="http://schemas.microsoft.com/office/powerpoint/2010/main" xmlns="" val="1224420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288A00D-F144-4845-B69A-02BCF50312A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FFAC85E-2F06-45D1-AFD2-AFB0DB8F8125}"/>
              </a:ext>
            </a:extLst>
          </p:cNvPr>
          <p:cNvSpPr>
            <a:spLocks noGrp="1"/>
          </p:cNvSpPr>
          <p:nvPr>
            <p:ph idx="1"/>
          </p:nvPr>
        </p:nvSpPr>
        <p:spPr/>
        <p:txBody>
          <a:bodyPr/>
          <a:lstStyle/>
          <a:p>
            <a:pPr marL="0" indent="0" algn="just">
              <a:lnSpc>
                <a:spcPct val="150000"/>
              </a:lnSpc>
              <a:buNone/>
            </a:pPr>
            <a:r>
              <a:rPr lang="el-GR" dirty="0"/>
              <a:t> 2. Τα Συμβαλλόμενα Κράτη σέβονται και προάγουν το δικαίωμα του    παιδιού να συμμετέχει πλήρως στην πολιτιστική και καλλιτεχνική ζωή και ενθαρρύνουν την προσφορά κατάλληλων και ίσων ευκαιριών για πολιτιστικές, καλλιτεχνικές και ψυχαγωγικές δραστηριότητες και για δραστηριότητες ελεύθερου χρόνου.</a:t>
            </a:r>
          </a:p>
        </p:txBody>
      </p:sp>
    </p:spTree>
    <p:extLst>
      <p:ext uri="{BB962C8B-B14F-4D97-AF65-F5344CB8AC3E}">
        <p14:creationId xmlns:p14="http://schemas.microsoft.com/office/powerpoint/2010/main" xmlns="" val="1797658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1F5D887-D8C6-41CD-9842-E056D203D7F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F54366E-8A4F-4F17-8F07-8CBD8CD9A6CB}"/>
              </a:ext>
            </a:extLst>
          </p:cNvPr>
          <p:cNvSpPr>
            <a:spLocks noGrp="1"/>
          </p:cNvSpPr>
          <p:nvPr>
            <p:ph idx="1"/>
          </p:nvPr>
        </p:nvSpPr>
        <p:spPr/>
        <p:txBody>
          <a:bodyPr>
            <a:normAutofit fontScale="92500"/>
          </a:bodyPr>
          <a:lstStyle/>
          <a:p>
            <a:pPr marL="0" indent="0" algn="just">
              <a:lnSpc>
                <a:spcPct val="150000"/>
              </a:lnSpc>
              <a:buNone/>
            </a:pPr>
            <a:r>
              <a:rPr lang="el-GR" dirty="0">
                <a:solidFill>
                  <a:srgbClr val="333333"/>
                </a:solidFill>
                <a:latin typeface="Times New Roman" panose="02020603050405020304" pitchFamily="18" charset="0"/>
                <a:ea typeface="Times New Roman" panose="02020603050405020304" pitchFamily="18" charset="0"/>
                <a:cs typeface="Georgia" panose="02040502050405020303" pitchFamily="18" charset="0"/>
              </a:rPr>
              <a:t> - Στον βαθμό που ένα οργανωμένο σύστημα της εκπαίδευσης των νέων – όπως αυτό σχεδιάζεται και υλοποιείται από όσους μετέχουν στην εξουσία – προσεγγίζει τα δικαιώματα μόνον υπό το πρίσμα της ανοχής ή ακόμα και της ενθάρρυνσης στην διατήρηση κάθε ανθρώπινης αδυναμίας, αποστερεί από τους διδασκόμενους την δυνατότητα να ποτισθούν από τις ζείδωρες πηγές της σοφίας των πολιτισμικών αγαθών του παρελθόντος. Με τον τρόπο αυτό ματαιώνεται ο θεμελιώδης σκοπός της παιδείας.</a:t>
            </a:r>
          </a:p>
          <a:p>
            <a:pPr marL="0" indent="0">
              <a:buNone/>
            </a:pPr>
            <a:endParaRPr lang="el-GR" dirty="0"/>
          </a:p>
        </p:txBody>
      </p:sp>
    </p:spTree>
    <p:extLst>
      <p:ext uri="{BB962C8B-B14F-4D97-AF65-F5344CB8AC3E}">
        <p14:creationId xmlns:p14="http://schemas.microsoft.com/office/powerpoint/2010/main" xmlns="" val="101039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01E4192-8FA1-4BCA-B38E-7753ACA54296}"/>
              </a:ext>
            </a:extLst>
          </p:cNvPr>
          <p:cNvSpPr>
            <a:spLocks noGrp="1"/>
          </p:cNvSpPr>
          <p:nvPr>
            <p:ph type="title"/>
          </p:nvPr>
        </p:nvSpPr>
        <p:spPr/>
        <p:txBody>
          <a:bodyPr>
            <a:normAutofit fontScale="90000"/>
          </a:bodyPr>
          <a:lstStyle/>
          <a:p>
            <a:pPr>
              <a:lnSpc>
                <a:spcPct val="100000"/>
              </a:lnSpc>
            </a:pPr>
            <a:r>
              <a:rPr lang="el-GR" dirty="0"/>
              <a:t>Παραδείγματα από </a:t>
            </a:r>
            <a:r>
              <a:rPr lang="el-GR" dirty="0" err="1"/>
              <a:t>αξιακές</a:t>
            </a:r>
            <a:r>
              <a:rPr lang="el-GR" dirty="0"/>
              <a:t> παρακαταθήκες, των οποίων η διδασκαλία τείνει να λησμονηθεί</a:t>
            </a:r>
          </a:p>
        </p:txBody>
      </p:sp>
      <p:sp>
        <p:nvSpPr>
          <p:cNvPr id="3" name="Θέση περιεχομένου 2">
            <a:extLst>
              <a:ext uri="{FF2B5EF4-FFF2-40B4-BE49-F238E27FC236}">
                <a16:creationId xmlns:a16="http://schemas.microsoft.com/office/drawing/2014/main" xmlns="" id="{02623859-27DF-4921-B732-40647618CD1C}"/>
              </a:ext>
            </a:extLst>
          </p:cNvPr>
          <p:cNvSpPr>
            <a:spLocks noGrp="1"/>
          </p:cNvSpPr>
          <p:nvPr>
            <p:ph idx="1"/>
          </p:nvPr>
        </p:nvSpPr>
        <p:spPr/>
        <p:txBody>
          <a:bodyPr>
            <a:normAutofit fontScale="77500" lnSpcReduction="20000"/>
          </a:bodyPr>
          <a:lstStyle/>
          <a:p>
            <a:pPr marL="0" indent="0" algn="just">
              <a:lnSpc>
                <a:spcPct val="170000"/>
              </a:lnSpc>
              <a:buNone/>
            </a:pPr>
            <a:r>
              <a:rPr lang="el-GR" b="1" dirty="0">
                <a:solidFill>
                  <a:srgbClr val="333333"/>
                </a:solidFill>
                <a:latin typeface="Times New Roman" panose="02020603050405020304" pitchFamily="18" charset="0"/>
                <a:ea typeface="Times New Roman" panose="02020603050405020304" pitchFamily="18" charset="0"/>
                <a:cs typeface="Georgia" panose="02040502050405020303" pitchFamily="18" charset="0"/>
              </a:rPr>
              <a:t>   Ο ενάρετος πολίτης – προϋπόθεση για την εκπλήρωση των επιδιώξεων της Σύμβασης.</a:t>
            </a:r>
          </a:p>
          <a:p>
            <a:pPr marL="0" indent="0" algn="just">
              <a:lnSpc>
                <a:spcPct val="170000"/>
              </a:lnSpc>
              <a:buNone/>
            </a:pPr>
            <a:r>
              <a:rPr lang="el-GR" b="1" dirty="0">
                <a:solidFill>
                  <a:srgbClr val="333333"/>
                </a:solidFill>
                <a:latin typeface="Times New Roman" panose="02020603050405020304" pitchFamily="18" charset="0"/>
                <a:ea typeface="Times New Roman" panose="02020603050405020304" pitchFamily="18" charset="0"/>
                <a:cs typeface="Georgia" panose="02040502050405020303" pitchFamily="18" charset="0"/>
              </a:rPr>
              <a:t>- Ό</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σο</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πιο</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μεγάλη</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ε</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ξουσία</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α</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ποκτ</a:t>
            </a:r>
            <a:r>
              <a:rPr lang="el-GR" b="1" dirty="0">
                <a:solidFill>
                  <a:srgbClr val="333333"/>
                </a:solidFill>
                <a:latin typeface="Times New Roman" panose="02020603050405020304" pitchFamily="18" charset="0"/>
                <a:ea typeface="Times New Roman" panose="02020603050405020304" pitchFamily="18" charset="0"/>
                <a:cs typeface="Georgia" panose="02040502050405020303" pitchFamily="18" charset="0"/>
              </a:rPr>
              <a:t>ά</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κάποιος</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τόσο</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πιο</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πολύ</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ο</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φείλει</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να</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διακρίνεται</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και</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στην</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α</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ρετή</a:t>
            </a:r>
            <a:r>
              <a:rPr lang="el-GR" sz="28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a:t>
            </a:r>
          </a:p>
          <a:p>
            <a:pPr marL="0" indent="0">
              <a:lnSpc>
                <a:spcPct val="150000"/>
              </a:lnSpc>
              <a:buNone/>
            </a:pPr>
            <a:r>
              <a:rPr lang="el-GR" sz="28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Λένε πως </a:t>
            </a:r>
            <a:r>
              <a:rPr lang="el-GR"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ά</a:t>
            </a:r>
            <a:r>
              <a:rPr lang="el-GR" sz="2800"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ξιος</a:t>
            </a:r>
            <a:r>
              <a:rPr lang="el-GR" sz="28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ά</a:t>
            </a:r>
            <a:r>
              <a:rPr lang="el-GR" sz="2800"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ρχοντας</a:t>
            </a:r>
            <a:r>
              <a:rPr lang="el-GR" sz="28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ε</a:t>
            </a:r>
            <a:r>
              <a:rPr lang="el-GR" dirty="0">
                <a:solidFill>
                  <a:srgbClr val="333333"/>
                </a:solidFill>
                <a:latin typeface="Times New Roman" panose="02020603050405020304" pitchFamily="18" charset="0"/>
                <a:ea typeface="Times New Roman" panose="02020603050405020304" pitchFamily="18" charset="0"/>
                <a:cs typeface="Georgia" panose="02040502050405020303" pitchFamily="18" charset="0"/>
              </a:rPr>
              <a:t>ί</a:t>
            </a:r>
            <a:r>
              <a:rPr lang="el-GR" sz="2800"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ναι</a:t>
            </a:r>
            <a:r>
              <a:rPr lang="el-GR" sz="28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ό</a:t>
            </a:r>
            <a:r>
              <a:rPr lang="el-GR" sz="2800"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ποιος</a:t>
            </a:r>
            <a:r>
              <a:rPr lang="el-GR" sz="28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κάνει</a:t>
            </a:r>
            <a:r>
              <a:rPr lang="el-GR" sz="28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μεγάλη</a:t>
            </a:r>
            <a:r>
              <a:rPr lang="el-GR" sz="28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μια</a:t>
            </a:r>
            <a:r>
              <a:rPr lang="el-GR" sz="28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μι</a:t>
            </a:r>
            <a:r>
              <a:rPr lang="el-GR" sz="28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κρή χώρα. </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Α</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κόμα</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σημαντικότερο</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ε</a:t>
            </a:r>
            <a:r>
              <a:rPr lang="el-GR" b="1" dirty="0">
                <a:solidFill>
                  <a:srgbClr val="333333"/>
                </a:solidFill>
                <a:latin typeface="Times New Roman" panose="02020603050405020304" pitchFamily="18" charset="0"/>
                <a:ea typeface="Times New Roman" panose="02020603050405020304" pitchFamily="18" charset="0"/>
                <a:cs typeface="Georgia" panose="02040502050405020303" pitchFamily="18" charset="0"/>
              </a:rPr>
              <a:t>ί</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ναι</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α</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ν</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κατορθώσει</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να</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κάνει</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σπουδαία</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μια</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πολιτεία</a:t>
            </a:r>
            <a:r>
              <a:rPr lang="el-GR" sz="2800" b="1"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t>
            </a:r>
            <a:r>
              <a:rPr lang="el-GR" sz="2800" b="1" dirty="0">
                <a:solidFill>
                  <a:srgbClr val="333333"/>
                </a:solidFill>
                <a:effectLst/>
                <a:latin typeface="Georgia" panose="02040502050405020303" pitchFamily="18" charset="0"/>
                <a:ea typeface="Times New Roman" panose="02020603050405020304" pitchFamily="18" charset="0"/>
                <a:cs typeface="Georgia" panose="02040502050405020303" pitchFamily="18" charset="0"/>
              </a:rPr>
              <a:t>φαύλη</a:t>
            </a:r>
            <a:r>
              <a:rPr lang="el-GR" sz="28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a:t>
            </a:r>
          </a:p>
          <a:p>
            <a:pPr marL="0" indent="0">
              <a:lnSpc>
                <a:spcPct val="150000"/>
              </a:lnSpc>
              <a:buNone/>
            </a:pPr>
            <a:r>
              <a:rPr lang="el-GR" sz="16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
            </a:r>
            <a:br>
              <a:rPr lang="el-GR" sz="16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br>
            <a:r>
              <a:rPr lang="el-GR" sz="16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a:t>
            </a:r>
            <a:endParaRPr lang="el-GR" dirty="0"/>
          </a:p>
        </p:txBody>
      </p:sp>
    </p:spTree>
    <p:extLst>
      <p:ext uri="{BB962C8B-B14F-4D97-AF65-F5344CB8AC3E}">
        <p14:creationId xmlns:p14="http://schemas.microsoft.com/office/powerpoint/2010/main" xmlns="" val="3837226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74E39A1-BB1B-419F-81E6-0DDF0B787B2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E2303E59-F138-4C81-9F74-9D8417A7AD37}"/>
              </a:ext>
            </a:extLst>
          </p:cNvPr>
          <p:cNvSpPr>
            <a:spLocks noGrp="1"/>
          </p:cNvSpPr>
          <p:nvPr>
            <p:ph idx="1"/>
          </p:nvPr>
        </p:nvSpPr>
        <p:spPr/>
        <p:txBody>
          <a:bodyPr>
            <a:normAutofit fontScale="85000" lnSpcReduction="20000"/>
          </a:bodyPr>
          <a:lstStyle/>
          <a:p>
            <a:pPr marL="0" indent="0" algn="just">
              <a:lnSpc>
                <a:spcPct val="150000"/>
              </a:lnSpc>
              <a:buNone/>
            </a:pPr>
            <a:r>
              <a:rPr lang="el-GR" dirty="0"/>
              <a:t>     Άρθρο 33</a:t>
            </a:r>
          </a:p>
          <a:p>
            <a:pPr marL="0" indent="0" algn="just">
              <a:lnSpc>
                <a:spcPct val="150000"/>
              </a:lnSpc>
              <a:buNone/>
            </a:pPr>
            <a:r>
              <a:rPr lang="el-GR" dirty="0"/>
              <a:t>    Τα Συμβαλλόμενα Κράτη παίρνουν όλα τα κατάλληλα μέτρα,   συμπεριλαμβανομένων νομοθετικών, διοικητικών, κοινωνικών και   εκπαιδευτικών μέτρων, για να προστατεύσουν τα παιδιά από την παράνομη χρήση ναρκωτικών και ψυχοτρόπων ουσιών, όπως αυτές προσδιορίζονται στις σχετικές διεθνείς συμβάσεις, και για να εμποδίσουν τη χρησιμοποίηση των παιδιών στην παραγωγή και την παράνομη διακίνηση αυτών των ουσιών. </a:t>
            </a:r>
          </a:p>
          <a:p>
            <a:pPr marL="0" indent="0" algn="just">
              <a:lnSpc>
                <a:spcPct val="150000"/>
              </a:lnSpc>
              <a:buNone/>
            </a:pPr>
            <a:r>
              <a:rPr lang="el-GR" dirty="0"/>
              <a:t> </a:t>
            </a:r>
          </a:p>
        </p:txBody>
      </p:sp>
    </p:spTree>
    <p:extLst>
      <p:ext uri="{BB962C8B-B14F-4D97-AF65-F5344CB8AC3E}">
        <p14:creationId xmlns:p14="http://schemas.microsoft.com/office/powerpoint/2010/main" xmlns="" val="2382444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45CB252-B30B-4399-9E39-F11CC71E6E71}"/>
              </a:ext>
            </a:extLst>
          </p:cNvPr>
          <p:cNvSpPr>
            <a:spLocks noGrp="1"/>
          </p:cNvSpPr>
          <p:nvPr>
            <p:ph type="title"/>
          </p:nvPr>
        </p:nvSpPr>
        <p:spPr/>
        <p:txBody>
          <a:bodyPr/>
          <a:lstStyle/>
          <a:p>
            <a:endParaRPr lang="el-GR"/>
          </a:p>
        </p:txBody>
      </p:sp>
      <p:pic>
        <p:nvPicPr>
          <p:cNvPr id="4" name="Θέση περιεχομένου 4">
            <a:extLst>
              <a:ext uri="{FF2B5EF4-FFF2-40B4-BE49-F238E27FC236}">
                <a16:creationId xmlns:a16="http://schemas.microsoft.com/office/drawing/2014/main" xmlns="" id="{096C0451-3E2F-4A40-A46A-E84B06658FC7}"/>
              </a:ext>
            </a:extLst>
          </p:cNvPr>
          <p:cNvPicPr>
            <a:picLocks noGrp="1" noChangeAspect="1"/>
          </p:cNvPicPr>
          <p:nvPr>
            <p:ph idx="1"/>
          </p:nvPr>
        </p:nvPicPr>
        <p:blipFill>
          <a:blip r:embed="rId2"/>
          <a:stretch>
            <a:fillRect/>
          </a:stretch>
        </p:blipFill>
        <p:spPr>
          <a:xfrm>
            <a:off x="3224535" y="3626357"/>
            <a:ext cx="5742930" cy="749873"/>
          </a:xfrm>
        </p:spPr>
      </p:pic>
    </p:spTree>
    <p:extLst>
      <p:ext uri="{BB962C8B-B14F-4D97-AF65-F5344CB8AC3E}">
        <p14:creationId xmlns:p14="http://schemas.microsoft.com/office/powerpoint/2010/main" xmlns="" val="2225633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3F639DC-645A-4E14-8902-5C67E3557FD8}"/>
              </a:ext>
            </a:extLst>
          </p:cNvPr>
          <p:cNvSpPr>
            <a:spLocks noGrp="1"/>
          </p:cNvSpPr>
          <p:nvPr>
            <p:ph type="title"/>
          </p:nvPr>
        </p:nvSpPr>
        <p:spPr/>
        <p:txBody>
          <a:bodyPr/>
          <a:lstStyle/>
          <a:p>
            <a:pPr algn="ctr"/>
            <a:r>
              <a:rPr lang="el-GR" dirty="0"/>
              <a:t>Οι σκοποί της εκπαίδευσης σύμφωνα με την Σύμβαση</a:t>
            </a:r>
          </a:p>
        </p:txBody>
      </p:sp>
      <p:sp>
        <p:nvSpPr>
          <p:cNvPr id="3" name="Θέση περιεχομένου 2">
            <a:extLst>
              <a:ext uri="{FF2B5EF4-FFF2-40B4-BE49-F238E27FC236}">
                <a16:creationId xmlns:a16="http://schemas.microsoft.com/office/drawing/2014/main" xmlns="" id="{4A63BFC4-69E7-4ECF-8649-253E90FD4A52}"/>
              </a:ext>
            </a:extLst>
          </p:cNvPr>
          <p:cNvSpPr>
            <a:spLocks noGrp="1"/>
          </p:cNvSpPr>
          <p:nvPr>
            <p:ph idx="1"/>
          </p:nvPr>
        </p:nvSpPr>
        <p:spPr/>
        <p:txBody>
          <a:bodyPr>
            <a:normAutofit/>
          </a:bodyPr>
          <a:lstStyle/>
          <a:p>
            <a:pPr marL="0" indent="0" algn="just">
              <a:lnSpc>
                <a:spcPct val="150000"/>
              </a:lnSpc>
              <a:buNone/>
            </a:pPr>
            <a:r>
              <a:rPr lang="el-GR" dirty="0"/>
              <a:t>Άρθρο 29 – Σκοποί της εκπαίδευσης</a:t>
            </a:r>
          </a:p>
          <a:p>
            <a:pPr marL="0" indent="0" algn="just">
              <a:lnSpc>
                <a:spcPct val="150000"/>
              </a:lnSpc>
              <a:buNone/>
            </a:pPr>
            <a:r>
              <a:rPr lang="el-GR" dirty="0"/>
              <a:t>    1. Τα Συμβαλλόμενα Κράτη συμφωνούν ότι η εκπαίδευση του παιδιού πρέπει να αποσκοπεί:</a:t>
            </a:r>
          </a:p>
          <a:p>
            <a:pPr marL="0" indent="0" algn="just">
              <a:lnSpc>
                <a:spcPct val="150000"/>
              </a:lnSpc>
              <a:buNone/>
            </a:pPr>
            <a:r>
              <a:rPr lang="el-GR" dirty="0"/>
              <a:t>      α) Στην </a:t>
            </a:r>
            <a:r>
              <a:rPr lang="el-GR" b="1" dirty="0"/>
              <a:t>ανάπτυξη της προσωπικότητας του παιδιού </a:t>
            </a:r>
            <a:r>
              <a:rPr lang="el-GR" dirty="0"/>
              <a:t>και στην πληρέστερη δυνατή ανάπτυξη των </a:t>
            </a:r>
            <a:r>
              <a:rPr lang="el-GR" b="1" dirty="0"/>
              <a:t>χαρισμάτων</a:t>
            </a:r>
            <a:r>
              <a:rPr lang="el-GR" dirty="0"/>
              <a:t> του και των σωματικών και πνευματικών  </a:t>
            </a:r>
            <a:r>
              <a:rPr lang="el-GR" b="1" dirty="0"/>
              <a:t>ικανοτήτων</a:t>
            </a:r>
            <a:r>
              <a:rPr lang="el-GR" dirty="0"/>
              <a:t> του.</a:t>
            </a:r>
          </a:p>
          <a:p>
            <a:pPr marL="0" indent="0" algn="just">
              <a:lnSpc>
                <a:spcPct val="150000"/>
              </a:lnSpc>
              <a:buNone/>
            </a:pPr>
            <a:endParaRPr lang="el-GR" dirty="0"/>
          </a:p>
        </p:txBody>
      </p:sp>
    </p:spTree>
    <p:extLst>
      <p:ext uri="{BB962C8B-B14F-4D97-AF65-F5344CB8AC3E}">
        <p14:creationId xmlns:p14="http://schemas.microsoft.com/office/powerpoint/2010/main" xmlns="" val="1519525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8AD9C0D-27F8-47FD-ABCC-C7076248741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2B5F777A-1509-4D7C-B9A9-0E2D97D8382A}"/>
              </a:ext>
            </a:extLst>
          </p:cNvPr>
          <p:cNvSpPr>
            <a:spLocks noGrp="1"/>
          </p:cNvSpPr>
          <p:nvPr>
            <p:ph idx="1"/>
          </p:nvPr>
        </p:nvSpPr>
        <p:spPr/>
        <p:txBody>
          <a:bodyPr>
            <a:normAutofit fontScale="92500" lnSpcReduction="20000"/>
          </a:bodyPr>
          <a:lstStyle/>
          <a:p>
            <a:pPr marL="0" indent="0" algn="just">
              <a:lnSpc>
                <a:spcPct val="150000"/>
              </a:lnSpc>
              <a:buNone/>
            </a:pPr>
            <a:r>
              <a:rPr lang="el-GR" dirty="0"/>
              <a:t> β) Στην ανάπτυξη του σεβασμού για τα δικαιώματα του ανθρώπου και τις θεμελιώδεις ελευθερίες και για τις αρχές που καθιερώνονται στο Χάρτη των Ηνωμένων Εθνών.</a:t>
            </a:r>
          </a:p>
          <a:p>
            <a:pPr marL="0" indent="0" algn="just">
              <a:lnSpc>
                <a:spcPct val="150000"/>
              </a:lnSpc>
              <a:buNone/>
            </a:pPr>
            <a:r>
              <a:rPr lang="el-GR" dirty="0"/>
              <a:t> γ) Στην ανάπτυξη του </a:t>
            </a:r>
            <a:r>
              <a:rPr lang="el-GR" b="1" dirty="0"/>
              <a:t>σεβασμού για τους γονείς </a:t>
            </a:r>
            <a:r>
              <a:rPr lang="el-GR" dirty="0"/>
              <a:t>του παιδιού, την </a:t>
            </a:r>
            <a:r>
              <a:rPr lang="el-GR" b="1" dirty="0"/>
              <a:t>ταυτότητά του</a:t>
            </a:r>
            <a:r>
              <a:rPr lang="el-GR" dirty="0"/>
              <a:t>, τη </a:t>
            </a:r>
            <a:r>
              <a:rPr lang="el-GR" b="1" dirty="0"/>
              <a:t>γλώσσα του </a:t>
            </a:r>
            <a:r>
              <a:rPr lang="el-GR" dirty="0"/>
              <a:t>και τις </a:t>
            </a:r>
            <a:r>
              <a:rPr lang="el-GR" b="1" dirty="0"/>
              <a:t>πολιτιστικές του αξίες</a:t>
            </a:r>
            <a:r>
              <a:rPr lang="el-GR" dirty="0"/>
              <a:t>, καθώς και του </a:t>
            </a:r>
            <a:r>
              <a:rPr lang="el-GR" b="1" dirty="0"/>
              <a:t>σεβασμού του για τις εθνικές αξίες </a:t>
            </a:r>
            <a:r>
              <a:rPr lang="el-GR" dirty="0"/>
              <a:t>της χώρας στην οποία ζει, της χώρας από την οποία μπορεί να κατάγεται και για τους πολιτισμούς που διαφέρουν από το δικό του.</a:t>
            </a:r>
          </a:p>
          <a:p>
            <a:pPr marL="0" indent="0" algn="just">
              <a:lnSpc>
                <a:spcPct val="150000"/>
              </a:lnSpc>
              <a:buNone/>
            </a:pPr>
            <a:endParaRPr lang="el-GR" dirty="0"/>
          </a:p>
        </p:txBody>
      </p:sp>
    </p:spTree>
    <p:extLst>
      <p:ext uri="{BB962C8B-B14F-4D97-AF65-F5344CB8AC3E}">
        <p14:creationId xmlns:p14="http://schemas.microsoft.com/office/powerpoint/2010/main" xmlns="" val="2901431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25148ED-2F27-4228-81AD-9410C80AD9B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2C31428-5AA2-44CA-902A-A78616DE899B}"/>
              </a:ext>
            </a:extLst>
          </p:cNvPr>
          <p:cNvSpPr>
            <a:spLocks noGrp="1"/>
          </p:cNvSpPr>
          <p:nvPr>
            <p:ph idx="1"/>
          </p:nvPr>
        </p:nvSpPr>
        <p:spPr/>
        <p:txBody>
          <a:bodyPr>
            <a:normAutofit/>
          </a:bodyPr>
          <a:lstStyle/>
          <a:p>
            <a:pPr marL="0" indent="0" algn="just">
              <a:lnSpc>
                <a:spcPct val="150000"/>
              </a:lnSpc>
              <a:buNone/>
            </a:pPr>
            <a:r>
              <a:rPr lang="el-GR" dirty="0"/>
              <a:t> δ) Στην </a:t>
            </a:r>
            <a:r>
              <a:rPr lang="el-GR" b="1" dirty="0"/>
              <a:t>προετοιμασία του παιδιού για μία υπεύθυνη ζωή σε μια ελεύθερη κοινωνία </a:t>
            </a:r>
            <a:r>
              <a:rPr lang="el-GR" dirty="0"/>
              <a:t>μέσα σε πνεύμα κατανόησης, ειρήνης, ανοχής, ισότητας των φύλων και φιλίας ανάμεσα σε όλους τους λαούς και τις εθνικιστικές, εθνικές και θρησκευτικές ομάδες και στα πρόσωπα </a:t>
            </a:r>
            <a:r>
              <a:rPr lang="el-GR" dirty="0" err="1"/>
              <a:t>αυτόχθονης</a:t>
            </a:r>
            <a:r>
              <a:rPr lang="el-GR" dirty="0"/>
              <a:t> καταγωγής.</a:t>
            </a:r>
          </a:p>
          <a:p>
            <a:pPr marL="0" indent="0" algn="just">
              <a:lnSpc>
                <a:spcPct val="150000"/>
              </a:lnSpc>
              <a:buNone/>
            </a:pPr>
            <a:r>
              <a:rPr lang="el-GR" dirty="0"/>
              <a:t>  ε) Στην ανάπτυξη του σεβασμού για το φυσικό περιβάλλον.</a:t>
            </a:r>
          </a:p>
          <a:p>
            <a:pPr marL="0" indent="0" algn="just">
              <a:lnSpc>
                <a:spcPct val="150000"/>
              </a:lnSpc>
              <a:buNone/>
            </a:pPr>
            <a:endParaRPr lang="el-GR" dirty="0"/>
          </a:p>
        </p:txBody>
      </p:sp>
    </p:spTree>
    <p:extLst>
      <p:ext uri="{BB962C8B-B14F-4D97-AF65-F5344CB8AC3E}">
        <p14:creationId xmlns:p14="http://schemas.microsoft.com/office/powerpoint/2010/main" xmlns="" val="3575342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E87C1F3-F2B8-4582-B00A-7287B6D3001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BF2A9A2-619F-4D95-95A0-BB9595BCCDFF}"/>
              </a:ext>
            </a:extLst>
          </p:cNvPr>
          <p:cNvSpPr>
            <a:spLocks noGrp="1"/>
          </p:cNvSpPr>
          <p:nvPr>
            <p:ph idx="1"/>
          </p:nvPr>
        </p:nvSpPr>
        <p:spPr/>
        <p:txBody>
          <a:bodyPr>
            <a:normAutofit lnSpcReduction="10000"/>
          </a:bodyPr>
          <a:lstStyle/>
          <a:p>
            <a:pPr marL="0" indent="0" algn="just">
              <a:lnSpc>
                <a:spcPct val="150000"/>
              </a:lnSpc>
              <a:buNone/>
            </a:pPr>
            <a:r>
              <a:rPr lang="el-GR" dirty="0"/>
              <a:t> 2. Καμία διάταξη του παρόντος άρθρου ή του άρθρου 28 δεν μπορεί να ερμηνευτεί με τρόπο που να θίγει την </a:t>
            </a:r>
            <a:r>
              <a:rPr lang="el-GR" b="1" dirty="0"/>
              <a:t>ελευθερία των φυσικών ή νομικών προσώπων για τη δημιουργία και τη διεύθυνση εκπαιδευτικών ιδρυμάτων</a:t>
            </a:r>
            <a:r>
              <a:rPr lang="el-GR" dirty="0"/>
              <a:t>, υπό τον όρο ότι θα τηρούνται οι εκφρασμένες στην παράγραφο 1 του παρόντος άρθρου αρχές και ότι η παρεχόμενη στα ιδρύματα αυτά εκπαίδευση θα είναι σύμφωνη με τις ελάχιστες προδιαγραφές που θα έχει ορίσει το Κράτος.</a:t>
            </a:r>
          </a:p>
        </p:txBody>
      </p:sp>
    </p:spTree>
    <p:extLst>
      <p:ext uri="{BB962C8B-B14F-4D97-AF65-F5344CB8AC3E}">
        <p14:creationId xmlns:p14="http://schemas.microsoft.com/office/powerpoint/2010/main" xmlns="" val="882897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72F5160-1E7B-4607-AA9C-F1AF1EEF559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B86E202-F631-45AD-9AB5-EDBEBE36309D}"/>
              </a:ext>
            </a:extLst>
          </p:cNvPr>
          <p:cNvSpPr>
            <a:spLocks noGrp="1"/>
          </p:cNvSpPr>
          <p:nvPr>
            <p:ph idx="1"/>
          </p:nvPr>
        </p:nvSpPr>
        <p:spPr/>
        <p:txBody>
          <a:bodyPr>
            <a:normAutofit fontScale="92500" lnSpcReduction="20000"/>
          </a:bodyPr>
          <a:lstStyle/>
          <a:p>
            <a:pPr marL="0" indent="0">
              <a:buNone/>
            </a:pPr>
            <a:r>
              <a:rPr lang="el-GR" dirty="0"/>
              <a:t>      Άρθρο 30</a:t>
            </a:r>
          </a:p>
          <a:p>
            <a:pPr marL="0" indent="0" algn="just">
              <a:lnSpc>
                <a:spcPct val="150000"/>
              </a:lnSpc>
              <a:buNone/>
            </a:pPr>
            <a:r>
              <a:rPr lang="el-GR" dirty="0"/>
              <a:t>      Στα Κράτη όπου υπάρχουν εθνικές, θρησκευτικές ή γλωσσικές μειονότητες ή πρόσωπα </a:t>
            </a:r>
            <a:r>
              <a:rPr lang="el-GR" dirty="0" err="1"/>
              <a:t>αυτόχθονης</a:t>
            </a:r>
            <a:r>
              <a:rPr lang="el-GR" dirty="0"/>
              <a:t> καταγωγής, ένα παιδί αυτόχθονας ή που ανήκει σε μία από αυτές τις μειονότητες δεν μπορεί να στερηθεί το δικαίωμα να έχει τη δική του πολιτιστική ζωή, να πρεσβεύει και να ασκεί τη δική του θρησκεία ή να χρησιμοποιεί τη δική του γλώσσα από κοινού με τα άλλα μέλη της ομάδας του.</a:t>
            </a:r>
          </a:p>
          <a:p>
            <a:pPr marL="0" indent="0" algn="just">
              <a:lnSpc>
                <a:spcPct val="150000"/>
              </a:lnSpc>
              <a:buNone/>
            </a:pPr>
            <a:r>
              <a:rPr lang="el-GR" dirty="0"/>
              <a:t> </a:t>
            </a:r>
          </a:p>
          <a:p>
            <a:pPr marL="0" indent="0">
              <a:buNone/>
            </a:pPr>
            <a:endParaRPr lang="el-GR" dirty="0"/>
          </a:p>
        </p:txBody>
      </p:sp>
    </p:spTree>
    <p:extLst>
      <p:ext uri="{BB962C8B-B14F-4D97-AF65-F5344CB8AC3E}">
        <p14:creationId xmlns:p14="http://schemas.microsoft.com/office/powerpoint/2010/main" xmlns="" val="80873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58093E1-B9D6-45A3-AB66-49AD8C69206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D9F729C-B07F-41F1-B80E-A804F0458586}"/>
              </a:ext>
            </a:extLst>
          </p:cNvPr>
          <p:cNvSpPr>
            <a:spLocks noGrp="1"/>
          </p:cNvSpPr>
          <p:nvPr>
            <p:ph idx="1"/>
          </p:nvPr>
        </p:nvSpPr>
        <p:spPr/>
        <p:txBody>
          <a:bodyPr/>
          <a:lstStyle/>
          <a:p>
            <a:pPr marL="0" indent="0" algn="just">
              <a:lnSpc>
                <a:spcPct val="150000"/>
              </a:lnSpc>
              <a:buNone/>
            </a:pPr>
            <a:r>
              <a:rPr lang="el-GR" dirty="0"/>
              <a:t>   Η αντίληψη περί ανθρωπίνων δικαιωμάτων δεν είναι επιτρεπτό να συνεπάγεται την άρνηση των συλλογικών δικαιωμάτων των εθνών. Δεν επιτρέπεται να φθάνει έως το σημείο να αρνείται στην εθνική συλλογικότητα να ζήσει όπως αυτή επιθυμεί.</a:t>
            </a:r>
          </a:p>
        </p:txBody>
      </p:sp>
    </p:spTree>
    <p:extLst>
      <p:ext uri="{BB962C8B-B14F-4D97-AF65-F5344CB8AC3E}">
        <p14:creationId xmlns:p14="http://schemas.microsoft.com/office/powerpoint/2010/main" xmlns="" val="4271338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DD34EA9-908C-456E-B75D-20423F7BA50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2FE2ECCC-10A2-416D-BF93-B49325A6AE7F}"/>
              </a:ext>
            </a:extLst>
          </p:cNvPr>
          <p:cNvSpPr>
            <a:spLocks noGrp="1"/>
          </p:cNvSpPr>
          <p:nvPr>
            <p:ph idx="1"/>
          </p:nvPr>
        </p:nvSpPr>
        <p:spPr/>
        <p:txBody>
          <a:bodyPr/>
          <a:lstStyle/>
          <a:p>
            <a:pPr marL="0" indent="0" algn="just">
              <a:lnSpc>
                <a:spcPct val="150000"/>
              </a:lnSpc>
              <a:buNone/>
            </a:pPr>
            <a:r>
              <a:rPr lang="el-GR" dirty="0"/>
              <a:t>    Η δημοκρατική κυριαρχία συνίσταται στην κυριότητα μιας ομάδας ανθρώπων να ορίζει τον εαυτό της, το μέλλον της, την ταυτότητά της, το έδαφός της, την υλική και την πνευματική της κληρονομιά.</a:t>
            </a:r>
          </a:p>
          <a:p>
            <a:pPr marL="0" indent="0" algn="just">
              <a:lnSpc>
                <a:spcPct val="150000"/>
              </a:lnSpc>
              <a:buNone/>
            </a:pPr>
            <a:r>
              <a:rPr lang="el-GR" dirty="0"/>
              <a:t>     Όταν η προσέγγιση των ανθρωπίνων δικαιωμάτων γίνεται από την οπτική της αρνήσεως της κυριαρχίας αυτής, καταστρέφει την ιδέα της κληρονομιάς μιας ανθρώπινης ομάδας.</a:t>
            </a:r>
          </a:p>
          <a:p>
            <a:pPr marL="0" indent="0">
              <a:buNone/>
            </a:pPr>
            <a:endParaRPr lang="el-GR" dirty="0"/>
          </a:p>
        </p:txBody>
      </p:sp>
    </p:spTree>
    <p:extLst>
      <p:ext uri="{BB962C8B-B14F-4D97-AF65-F5344CB8AC3E}">
        <p14:creationId xmlns:p14="http://schemas.microsoft.com/office/powerpoint/2010/main" xmlns="" val="770321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2C645A9-FC7C-412F-B747-F651C38266D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9357DE9-1CF6-49AD-8F27-725AE7670933}"/>
              </a:ext>
            </a:extLst>
          </p:cNvPr>
          <p:cNvSpPr>
            <a:spLocks noGrp="1"/>
          </p:cNvSpPr>
          <p:nvPr>
            <p:ph idx="1"/>
          </p:nvPr>
        </p:nvSpPr>
        <p:spPr/>
        <p:txBody>
          <a:bodyPr>
            <a:normAutofit/>
          </a:bodyPr>
          <a:lstStyle/>
          <a:p>
            <a:pPr marL="0" indent="0">
              <a:buNone/>
            </a:pPr>
            <a:r>
              <a:rPr lang="el-GR" dirty="0"/>
              <a:t> Άρθρο 31</a:t>
            </a:r>
          </a:p>
          <a:p>
            <a:pPr marL="0" indent="0" algn="just">
              <a:lnSpc>
                <a:spcPct val="150000"/>
              </a:lnSpc>
              <a:buNone/>
            </a:pPr>
            <a:r>
              <a:rPr lang="el-GR" dirty="0"/>
              <a:t>      1. Τα Συμβαλλόμενα Κράτη αναγνωρίζουν στο παιδί το δικαίωμα στην </a:t>
            </a:r>
            <a:r>
              <a:rPr lang="el-GR" b="1" dirty="0"/>
              <a:t>ανάπαυση</a:t>
            </a:r>
            <a:r>
              <a:rPr lang="el-GR" dirty="0"/>
              <a:t> και στις </a:t>
            </a:r>
            <a:r>
              <a:rPr lang="el-GR" b="1" dirty="0"/>
              <a:t>δραστηριότητες του ελεύθερου χρόνου</a:t>
            </a:r>
            <a:r>
              <a:rPr lang="el-GR" dirty="0"/>
              <a:t>, στην ενασχόληση με ψυχαγωγικά παιχνίδια και δραστηριότητες που είναι κατάλληλες για την ηλικία του και στην ελεύθερη συμμετοχή στην πολιτιστική και καλλιτεχνική ζωή.</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xmlns="" val="319351654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937</Words>
  <Application>Microsoft Office PowerPoint</Application>
  <PresentationFormat>Προσαρμογή</PresentationFormat>
  <Paragraphs>36</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Η οπτική των ανθρωπίνων δικαιωμάτων και η Διεθνής Σύμβαση για τα δικαιώματα του παιδιού - VIΙ</vt:lpstr>
      <vt:lpstr>Οι σκοποί της εκπαίδευσης σύμφωνα με την Σύμβαση</vt:lpstr>
      <vt:lpstr>Διαφάνεια 3</vt:lpstr>
      <vt:lpstr>Διαφάνεια 4</vt:lpstr>
      <vt:lpstr>Διαφάνεια 5</vt:lpstr>
      <vt:lpstr>Διαφάνεια 6</vt:lpstr>
      <vt:lpstr>Διαφάνεια 7</vt:lpstr>
      <vt:lpstr>Διαφάνεια 8</vt:lpstr>
      <vt:lpstr>Διαφάνεια 9</vt:lpstr>
      <vt:lpstr>Η απαγορεύσεις που αφορούν στην παιδική εργασία</vt:lpstr>
      <vt:lpstr>Διαφάνεια 11</vt:lpstr>
      <vt:lpstr>Διαφάνεια 12</vt:lpstr>
      <vt:lpstr>Διαφάνεια 13</vt:lpstr>
      <vt:lpstr>Διαφάνεια 14</vt:lpstr>
      <vt:lpstr>Παραδείγματα από αξιακές παρακαταθήκες, των οποίων η διδασκαλία τείνει να λησμονηθεί</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οπτική των ανθρωπίνων δικαιωμάτων και η Διεθνής Σύμβαση για τα δικαιώματα του παιδιού - VIΙ</dc:title>
  <dc:creator>Χρήστος Μορφακίδης</dc:creator>
  <cp:lastModifiedBy>Chris_Morf</cp:lastModifiedBy>
  <cp:revision>9</cp:revision>
  <dcterms:created xsi:type="dcterms:W3CDTF">2021-04-07T13:23:32Z</dcterms:created>
  <dcterms:modified xsi:type="dcterms:W3CDTF">2022-03-18T05:15:35Z</dcterms:modified>
</cp:coreProperties>
</file>