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entury Gothic" panose="020B0502020202020204" pitchFamily="34" charset="0"/>
      <p:regular r:id="rId21"/>
      <p:bold r:id="rId22"/>
      <p:italic r:id="rId23"/>
      <p:boldItalic r:id="rId24"/>
    </p:embeddedFont>
    <p:embeddedFont>
      <p:font typeface="Lato" panose="020F0502020204030203" pitchFamily="34" charset="0"/>
      <p:regular r:id="rId25"/>
      <p:bold r:id="rId26"/>
      <p:italic r:id="rId27"/>
      <p:boldItalic r:id="rId28"/>
    </p:embeddedFont>
    <p:embeddedFont>
      <p:font typeface="Raleway"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1403c3c5a0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1403c3c5a0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b9a0b074_1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cb9a0b074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1403c3c5a0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1403c3c5a0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1403c3c5a0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1403c3c5a0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23630543_1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723630543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cb9a0b074_1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cb9a0b074_1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d814cf7d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d814cf7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dde1ca6d65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dde1ca6d6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dde1ca6d65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dde1ca6d6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d5b15f0a3_5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d5b15f0a3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1403c3c5a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1403c3c5a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1403c3c5a0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1403c3c5a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23630543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d251bb473_0_6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d251bb473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e965474a9_3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e965474a9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1403c3c5a0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1403c3c5a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1403c3c5a0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1403c3c5a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7.jpg"/><Relationship Id="rId5" Type="http://schemas.openxmlformats.org/officeDocument/2006/relationships/hyperlink" Target="http://www.youtube.com/watch?v=fAxHlLK3Oyk"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hyperlink" Target="https://www.ertecho.gr/radio/trito/show/topografia-ixon/ondemand/300796/topografia-ixon-me-tin-afroditi-kosma-28-01-23/?fbclid=IwAR11OiYK8xZQcbSiVsD5KnuBrxIvwrkEhoiycmdexB8O2MJiLvbzVuFMKRA"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jRkLD8Ln990"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hyperlink" Target="https://soundcloud.com/" TargetMode="External"/><Relationship Id="rId5" Type="http://schemas.openxmlformats.org/officeDocument/2006/relationships/hyperlink" Target="https://freesound.org/"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4.jpg"/><Relationship Id="rId4" Type="http://schemas.openxmlformats.org/officeDocument/2006/relationships/hyperlink" Target="http://www.youtube.com/watch?v=hg96nU6ltL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hyperlink" Target="http://www.youtube.com/watch?v=im8BtWPeCWU"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0dNLAhL46x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Αρχιτεκτονική και </a:t>
            </a: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ήχος</a:t>
            </a:r>
            <a:endParaRPr>
              <a:latin typeface="Century Gothic"/>
              <a:ea typeface="Century Gothic"/>
              <a:cs typeface="Century Gothic"/>
              <a:sym typeface="Century Gothic"/>
            </a:endParaRPr>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latin typeface="Century Gothic"/>
                <a:ea typeface="Century Gothic"/>
                <a:cs typeface="Century Gothic"/>
                <a:sym typeface="Century Gothic"/>
              </a:rPr>
              <a:t>Αιμιλία Καραποστόλη </a:t>
            </a:r>
            <a:endParaRPr sz="2000">
              <a:latin typeface="Century Gothic"/>
              <a:ea typeface="Century Gothic"/>
              <a:cs typeface="Century Gothic"/>
              <a:sym typeface="Century Gothic"/>
            </a:endParaRPr>
          </a:p>
          <a:p>
            <a:pPr marL="0" lvl="0" indent="0" algn="l" rtl="0">
              <a:spcBef>
                <a:spcPts val="0"/>
              </a:spcBef>
              <a:spcAft>
                <a:spcPts val="0"/>
              </a:spcAft>
              <a:buNone/>
            </a:pPr>
            <a:r>
              <a:rPr lang="en" sz="2000">
                <a:latin typeface="Century Gothic"/>
                <a:ea typeface="Century Gothic"/>
                <a:cs typeface="Century Gothic"/>
                <a:sym typeface="Century Gothic"/>
              </a:rPr>
              <a:t>αρχιτέκτονας PhD</a:t>
            </a:r>
            <a:endParaRPr sz="2000" b="1">
              <a:latin typeface="Century Gothic"/>
              <a:ea typeface="Century Gothic"/>
              <a:cs typeface="Century Gothic"/>
              <a:sym typeface="Century Gothic"/>
            </a:endParaRPr>
          </a:p>
        </p:txBody>
      </p:sp>
      <p:sp>
        <p:nvSpPr>
          <p:cNvPr id="74" name="Google Shape;74;p13"/>
          <p:cNvSpPr txBox="1"/>
          <p:nvPr/>
        </p:nvSpPr>
        <p:spPr>
          <a:xfrm>
            <a:off x="6075167" y="3974431"/>
            <a:ext cx="2646600" cy="400079"/>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dirty="0">
                <a:solidFill>
                  <a:schemeClr val="lt1"/>
                </a:solidFill>
                <a:latin typeface="Century Gothic"/>
                <a:ea typeface="Century Gothic"/>
                <a:cs typeface="Century Gothic"/>
                <a:sym typeface="Century Gothic"/>
              </a:rPr>
              <a:t>01/04/2025</a:t>
            </a:r>
            <a:endParaRPr dirty="0">
              <a:solidFill>
                <a:schemeClr val="lt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3"/>
        <p:cNvGrpSpPr/>
        <p:nvPr/>
      </p:nvGrpSpPr>
      <p:grpSpPr>
        <a:xfrm>
          <a:off x="0" y="0"/>
          <a:ext cx="0" cy="0"/>
          <a:chOff x="0" y="0"/>
          <a:chExt cx="0" cy="0"/>
        </a:xfrm>
      </p:grpSpPr>
      <p:sp>
        <p:nvSpPr>
          <p:cNvPr id="144" name="Google Shape;144;p22"/>
          <p:cNvSpPr txBox="1">
            <a:spLocks noGrp="1"/>
          </p:cNvSpPr>
          <p:nvPr>
            <p:ph type="body" idx="4294967295"/>
          </p:nvPr>
        </p:nvSpPr>
        <p:spPr>
          <a:xfrm>
            <a:off x="3306025" y="96325"/>
            <a:ext cx="1433700" cy="3095400"/>
          </a:xfrm>
          <a:prstGeom prst="rect">
            <a:avLst/>
          </a:prstGeom>
        </p:spPr>
        <p:txBody>
          <a:bodyPr spcFirstLastPara="1" wrap="square" lIns="91425" tIns="91425" rIns="91425" bIns="91425" anchor="t" anchorCtr="0">
            <a:noAutofit/>
          </a:bodyPr>
          <a:lstStyle/>
          <a:p>
            <a:pPr marL="0" lvl="0" indent="0" algn="l" rtl="0">
              <a:lnSpc>
                <a:spcPct val="140000"/>
              </a:lnSpc>
              <a:spcBef>
                <a:spcPts val="0"/>
              </a:spcBef>
              <a:spcAft>
                <a:spcPts val="0"/>
              </a:spcAft>
              <a:buClr>
                <a:schemeClr val="dk2"/>
              </a:buClr>
              <a:buSzPts val="1100"/>
              <a:buFont typeface="Arial"/>
              <a:buNone/>
            </a:pPr>
            <a:r>
              <a:rPr lang="en" sz="1200" b="1">
                <a:latin typeface="Century Gothic"/>
                <a:ea typeface="Century Gothic"/>
                <a:cs typeface="Century Gothic"/>
                <a:sym typeface="Century Gothic"/>
              </a:rPr>
              <a:t>7. Schnee - Chollobhat, 2007</a:t>
            </a:r>
            <a:endParaRPr sz="1200" b="1">
              <a:latin typeface="Century Gothic"/>
              <a:ea typeface="Century Gothic"/>
              <a:cs typeface="Century Gothic"/>
              <a:sym typeface="Century Gothic"/>
            </a:endParaRPr>
          </a:p>
          <a:p>
            <a:pPr marL="0" lvl="0" indent="0" algn="l" rtl="0">
              <a:lnSpc>
                <a:spcPct val="140000"/>
              </a:lnSpc>
              <a:spcBef>
                <a:spcPts val="400"/>
              </a:spcBef>
              <a:spcAft>
                <a:spcPts val="0"/>
              </a:spcAft>
              <a:buClr>
                <a:schemeClr val="dk2"/>
              </a:buClr>
              <a:buSzPts val="1100"/>
              <a:buFont typeface="Arial"/>
              <a:buNone/>
            </a:pPr>
            <a:r>
              <a:rPr lang="en" sz="1200">
                <a:latin typeface="Century Gothic"/>
                <a:ea typeface="Century Gothic"/>
                <a:cs typeface="Century Gothic"/>
                <a:sym typeface="Century Gothic"/>
              </a:rPr>
              <a:t>Composed by artist and musician, Daniel Schnee, the highly detailed symbols all inform how the music should be performed.</a:t>
            </a:r>
            <a:endParaRPr sz="1200">
              <a:latin typeface="Century Gothic"/>
              <a:ea typeface="Century Gothic"/>
              <a:cs typeface="Century Gothic"/>
              <a:sym typeface="Century Gothic"/>
            </a:endParaRPr>
          </a:p>
          <a:p>
            <a:pPr marL="0" lvl="0" indent="0" algn="l" rtl="0">
              <a:spcBef>
                <a:spcPts val="0"/>
              </a:spcBef>
              <a:spcAft>
                <a:spcPts val="1600"/>
              </a:spcAft>
              <a:buClr>
                <a:schemeClr val="dk2"/>
              </a:buClr>
              <a:buSzPts val="1100"/>
              <a:buFont typeface="Arial"/>
              <a:buNone/>
            </a:pPr>
            <a:endParaRPr sz="1200">
              <a:latin typeface="Raleway"/>
              <a:ea typeface="Raleway"/>
              <a:cs typeface="Raleway"/>
              <a:sym typeface="Raleway"/>
            </a:endParaRPr>
          </a:p>
        </p:txBody>
      </p:sp>
      <p:sp>
        <p:nvSpPr>
          <p:cNvPr id="145" name="Google Shape;145;p22"/>
          <p:cNvSpPr txBox="1"/>
          <p:nvPr/>
        </p:nvSpPr>
        <p:spPr>
          <a:xfrm>
            <a:off x="4787350" y="3247850"/>
            <a:ext cx="4215300" cy="167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Century Gothic"/>
                <a:ea typeface="Century Gothic"/>
                <a:cs typeface="Century Gothic"/>
                <a:sym typeface="Century Gothic"/>
              </a:rPr>
              <a:t>8. Kwi - Drawing the air</a:t>
            </a:r>
            <a:endParaRPr sz="1200" b="1">
              <a:latin typeface="Century Gothic"/>
              <a:ea typeface="Century Gothic"/>
              <a:cs typeface="Century Gothic"/>
              <a:sym typeface="Century Gothic"/>
            </a:endParaRPr>
          </a:p>
          <a:p>
            <a:pPr marL="0" lvl="0" indent="0" algn="l" rtl="0">
              <a:spcBef>
                <a:spcPts val="0"/>
              </a:spcBef>
              <a:spcAft>
                <a:spcPts val="0"/>
              </a:spcAft>
              <a:buClr>
                <a:schemeClr val="dk2"/>
              </a:buClr>
              <a:buSzPts val="1100"/>
              <a:buFont typeface="Arial"/>
              <a:buNone/>
            </a:pPr>
            <a:endParaRPr sz="1200" b="1">
              <a:latin typeface="Century Gothic"/>
              <a:ea typeface="Century Gothic"/>
              <a:cs typeface="Century Gothic"/>
              <a:sym typeface="Century Gothic"/>
            </a:endParaRPr>
          </a:p>
          <a:p>
            <a:pPr marL="0" lvl="0" indent="0" algn="l" rtl="0">
              <a:spcBef>
                <a:spcPts val="0"/>
              </a:spcBef>
              <a:spcAft>
                <a:spcPts val="0"/>
              </a:spcAft>
              <a:buClr>
                <a:schemeClr val="dk2"/>
              </a:buClr>
              <a:buSzPts val="1100"/>
              <a:buFont typeface="Arial"/>
              <a:buNone/>
            </a:pPr>
            <a:r>
              <a:rPr lang="en" sz="1200">
                <a:latin typeface="Century Gothic"/>
                <a:ea typeface="Century Gothic"/>
                <a:cs typeface="Century Gothic"/>
                <a:sym typeface="Century Gothic"/>
              </a:rPr>
              <a:t>This nature-inspired score is a representation of an electronic piece by composer Slavek Kwi. He explained: "There is nothing to be understood, no comprehension required accessing this work… only intensive listening."</a:t>
            </a:r>
            <a:endParaRPr sz="1200">
              <a:latin typeface="Century Gothic"/>
              <a:ea typeface="Century Gothic"/>
              <a:cs typeface="Century Gothic"/>
              <a:sym typeface="Century Gothic"/>
            </a:endParaRPr>
          </a:p>
          <a:p>
            <a:pPr marL="0" lvl="0" indent="0" algn="l" rtl="0">
              <a:spcBef>
                <a:spcPts val="0"/>
              </a:spcBef>
              <a:spcAft>
                <a:spcPts val="0"/>
              </a:spcAft>
              <a:buNone/>
            </a:pPr>
            <a:endParaRPr sz="1300">
              <a:latin typeface="Century Gothic"/>
              <a:ea typeface="Century Gothic"/>
              <a:cs typeface="Century Gothic"/>
              <a:sym typeface="Century Gothic"/>
            </a:endParaRPr>
          </a:p>
        </p:txBody>
      </p:sp>
      <p:sp>
        <p:nvSpPr>
          <p:cNvPr id="146" name="Google Shape;146;p22"/>
          <p:cNvSpPr txBox="1"/>
          <p:nvPr/>
        </p:nvSpPr>
        <p:spPr>
          <a:xfrm>
            <a:off x="244538" y="4338725"/>
            <a:ext cx="2921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Century Gothic"/>
                <a:ea typeface="Century Gothic"/>
                <a:cs typeface="Century Gothic"/>
                <a:sym typeface="Century Gothic"/>
              </a:rPr>
              <a:t>https://www.npr.org/sections/deceptivecadence/2011/06/14/136822623/music-to-be-heard-and-seen</a:t>
            </a:r>
            <a:endParaRPr sz="1200">
              <a:latin typeface="Century Gothic"/>
              <a:ea typeface="Century Gothic"/>
              <a:cs typeface="Century Gothic"/>
              <a:sym typeface="Century Gothic"/>
            </a:endParaRPr>
          </a:p>
        </p:txBody>
      </p:sp>
      <p:pic>
        <p:nvPicPr>
          <p:cNvPr id="147" name="Google Shape;147;p22"/>
          <p:cNvPicPr preferRelativeResize="0"/>
          <p:nvPr/>
        </p:nvPicPr>
        <p:blipFill>
          <a:blip r:embed="rId3">
            <a:alphaModFix/>
          </a:blip>
          <a:stretch>
            <a:fillRect/>
          </a:stretch>
        </p:blipFill>
        <p:spPr>
          <a:xfrm>
            <a:off x="152400" y="152400"/>
            <a:ext cx="3105983" cy="4186325"/>
          </a:xfrm>
          <a:prstGeom prst="rect">
            <a:avLst/>
          </a:prstGeom>
          <a:noFill/>
          <a:ln>
            <a:noFill/>
          </a:ln>
        </p:spPr>
      </p:pic>
      <p:pic>
        <p:nvPicPr>
          <p:cNvPr id="148" name="Google Shape;148;p22"/>
          <p:cNvPicPr preferRelativeResize="0"/>
          <p:nvPr/>
        </p:nvPicPr>
        <p:blipFill>
          <a:blip r:embed="rId4">
            <a:alphaModFix/>
          </a:blip>
          <a:stretch>
            <a:fillRect/>
          </a:stretch>
        </p:blipFill>
        <p:spPr>
          <a:xfrm>
            <a:off x="4787358" y="152400"/>
            <a:ext cx="4172129" cy="3095450"/>
          </a:xfrm>
          <a:prstGeom prst="rect">
            <a:avLst/>
          </a:prstGeom>
          <a:noFill/>
          <a:ln>
            <a:noFill/>
          </a:ln>
        </p:spPr>
      </p:pic>
      <p:sp>
        <p:nvSpPr>
          <p:cNvPr id="149" name="Google Shape;149;p22"/>
          <p:cNvSpPr txBox="1"/>
          <p:nvPr/>
        </p:nvSpPr>
        <p:spPr>
          <a:xfrm>
            <a:off x="4836200" y="4677425"/>
            <a:ext cx="5088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Century Gothic"/>
                <a:ea typeface="Century Gothic"/>
                <a:cs typeface="Century Gothic"/>
                <a:sym typeface="Century Gothic"/>
              </a:rPr>
              <a:t>https://archive.org/details/sound-creature-from-cappaduff</a:t>
            </a:r>
            <a:endParaRPr sz="1100">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3"/>
        <p:cNvGrpSpPr/>
        <p:nvPr/>
      </p:nvGrpSpPr>
      <p:grpSpPr>
        <a:xfrm>
          <a:off x="0" y="0"/>
          <a:ext cx="0" cy="0"/>
          <a:chOff x="0" y="0"/>
          <a:chExt cx="0" cy="0"/>
        </a:xfrm>
      </p:grpSpPr>
      <p:pic>
        <p:nvPicPr>
          <p:cNvPr id="154" name="Google Shape;154;p23"/>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155" name="Google Shape;155;p23"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56" name="Google Shape;156;p23"/>
          <p:cNvSpPr txBox="1"/>
          <p:nvPr/>
        </p:nvSpPr>
        <p:spPr>
          <a:xfrm>
            <a:off x="2855550" y="687397"/>
            <a:ext cx="34329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chemeClr val="lt2"/>
                </a:solidFill>
                <a:latin typeface="Century Gothic"/>
                <a:ea typeface="Century Gothic"/>
                <a:cs typeface="Century Gothic"/>
                <a:sym typeface="Century Gothic"/>
              </a:rPr>
              <a:t>2. ΑΚΟΥΣΤΙΚΗ</a:t>
            </a:r>
            <a:endParaRPr sz="3000" b="1">
              <a:solidFill>
                <a:schemeClr val="lt2"/>
              </a:solidFill>
              <a:latin typeface="Century Gothic"/>
              <a:ea typeface="Century Gothic"/>
              <a:cs typeface="Century Gothic"/>
              <a:sym typeface="Century Gothic"/>
            </a:endParaRPr>
          </a:p>
        </p:txBody>
      </p:sp>
      <p:sp>
        <p:nvSpPr>
          <p:cNvPr id="157" name="Google Shape;157;p23"/>
          <p:cNvSpPr txBox="1">
            <a:spLocks noGrp="1"/>
          </p:cNvSpPr>
          <p:nvPr>
            <p:ph type="body" idx="4294967295"/>
          </p:nvPr>
        </p:nvSpPr>
        <p:spPr>
          <a:xfrm>
            <a:off x="2691275" y="1377475"/>
            <a:ext cx="3831000" cy="3327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Century Gothic"/>
              <a:buChar char="➔"/>
            </a:pPr>
            <a:r>
              <a:rPr lang="en" sz="1200">
                <a:latin typeface="Century Gothic"/>
                <a:ea typeface="Century Gothic"/>
                <a:cs typeface="Century Gothic"/>
                <a:sym typeface="Century Gothic"/>
              </a:rPr>
              <a:t>Sonic effect / ηχητικό φαινόμενο (φιλοσοφική έννοια, σημειωτική) σχεδιασμένο για να αναλύσει την εμπειρία των καθημερινών ήχων στο πλαίσιο των αρχιτεκτονικών και αστικών  χώρων/ ατμόσφαιρες (Augoyard +Torgue, 2006).</a:t>
            </a:r>
            <a:endParaRPr sz="1200">
              <a:latin typeface="Century Gothic"/>
              <a:ea typeface="Century Gothic"/>
              <a:cs typeface="Century Gothic"/>
              <a:sym typeface="Century Gothic"/>
            </a:endParaRPr>
          </a:p>
          <a:p>
            <a:pPr marL="457200" lvl="0" indent="-317500" algn="l" rtl="0">
              <a:spcBef>
                <a:spcPts val="1000"/>
              </a:spcBef>
              <a:spcAft>
                <a:spcPts val="0"/>
              </a:spcAft>
              <a:buClr>
                <a:schemeClr val="dk1"/>
              </a:buClr>
              <a:buSzPts val="1400"/>
              <a:buFont typeface="Century Gothic"/>
              <a:buChar char="➔"/>
            </a:pPr>
            <a:r>
              <a:rPr lang="en" sz="1200">
                <a:latin typeface="Century Gothic"/>
                <a:ea typeface="Century Gothic"/>
                <a:cs typeface="Century Gothic"/>
                <a:sym typeface="Century Gothic"/>
              </a:rPr>
              <a:t>ηχητικές πρακτικές και ακουστική</a:t>
            </a:r>
            <a:endParaRPr sz="1200">
              <a:latin typeface="Century Gothic"/>
              <a:ea typeface="Century Gothic"/>
              <a:cs typeface="Century Gothic"/>
              <a:sym typeface="Century Gothic"/>
            </a:endParaRPr>
          </a:p>
          <a:p>
            <a:pPr marL="457200" lvl="0" indent="-317500" algn="l" rtl="0">
              <a:spcBef>
                <a:spcPts val="1000"/>
              </a:spcBef>
              <a:spcAft>
                <a:spcPts val="0"/>
              </a:spcAft>
              <a:buClr>
                <a:schemeClr val="dk1"/>
              </a:buClr>
              <a:buSzPts val="1400"/>
              <a:buFont typeface="Century Gothic"/>
              <a:buChar char="➔"/>
            </a:pPr>
            <a:r>
              <a:rPr lang="en" sz="1200">
                <a:latin typeface="Century Gothic"/>
                <a:ea typeface="Century Gothic"/>
                <a:cs typeface="Century Gothic"/>
                <a:sym typeface="Century Gothic"/>
              </a:rPr>
              <a:t>δεν υπαρχει μία μοναδική προσέγγιση του "άκουσε"</a:t>
            </a:r>
            <a:endParaRPr sz="1200">
              <a:latin typeface="Century Gothic"/>
              <a:ea typeface="Century Gothic"/>
              <a:cs typeface="Century Gothic"/>
              <a:sym typeface="Century Gothic"/>
            </a:endParaRPr>
          </a:p>
          <a:p>
            <a:pPr marL="457200" lvl="0" indent="-317500" algn="l" rtl="0">
              <a:spcBef>
                <a:spcPts val="1000"/>
              </a:spcBef>
              <a:spcAft>
                <a:spcPts val="0"/>
              </a:spcAft>
              <a:buClr>
                <a:schemeClr val="dk1"/>
              </a:buClr>
              <a:buSzPts val="1400"/>
              <a:buFont typeface="Century Gothic"/>
              <a:buChar char="➔"/>
            </a:pPr>
            <a:r>
              <a:rPr lang="en" sz="1200">
                <a:latin typeface="Century Gothic"/>
                <a:ea typeface="Century Gothic"/>
                <a:cs typeface="Century Gothic"/>
                <a:sym typeface="Century Gothic"/>
              </a:rPr>
              <a:t>ηχητική ταυτότητα, (ηχητικές) ατμόσφαιρες</a:t>
            </a:r>
            <a:endParaRPr sz="1200">
              <a:latin typeface="Century Gothic"/>
              <a:ea typeface="Century Gothic"/>
              <a:cs typeface="Century Gothic"/>
              <a:sym typeface="Century Gothic"/>
            </a:endParaRPr>
          </a:p>
          <a:p>
            <a:pPr marL="457200" lvl="0" indent="-317500" algn="l" rtl="0">
              <a:spcBef>
                <a:spcPts val="1000"/>
              </a:spcBef>
              <a:spcAft>
                <a:spcPts val="1000"/>
              </a:spcAft>
              <a:buClr>
                <a:schemeClr val="dk1"/>
              </a:buClr>
              <a:buSzPts val="1400"/>
              <a:buFont typeface="Century Gothic"/>
              <a:buChar char="➔"/>
            </a:pPr>
            <a:r>
              <a:rPr lang="en" sz="1200">
                <a:latin typeface="Century Gothic"/>
                <a:ea typeface="Century Gothic"/>
                <a:cs typeface="Century Gothic"/>
                <a:sym typeface="Century Gothic"/>
              </a:rPr>
              <a:t>Σχέσεις μεταξύ ακροατή και ηχητικής πηγες, πλαίσιο</a:t>
            </a:r>
            <a:endParaRPr sz="1200">
              <a:latin typeface="Century Gothic"/>
              <a:ea typeface="Century Gothic"/>
              <a:cs typeface="Century Gothic"/>
              <a:sym typeface="Century Gothic"/>
            </a:endParaRPr>
          </a:p>
        </p:txBody>
      </p:sp>
      <p:pic>
        <p:nvPicPr>
          <p:cNvPr id="158" name="Google Shape;158;p23" descr="From &quot;I Am Sitting In A Room&quot; (Lovely Music, Ltd., 1981)" title="Alvin Lucier - I Am Sitting In A Room">
            <a:hlinkClick r:id="rId5"/>
          </p:cNvPr>
          <p:cNvPicPr preferRelativeResize="0"/>
          <p:nvPr/>
        </p:nvPicPr>
        <p:blipFill>
          <a:blip r:embed="rId6">
            <a:alphaModFix/>
          </a:blip>
          <a:stretch>
            <a:fillRect/>
          </a:stretch>
        </p:blipFill>
        <p:spPr>
          <a:xfrm>
            <a:off x="5946850" y="162725"/>
            <a:ext cx="2952300" cy="1660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2"/>
        <p:cNvGrpSpPr/>
        <p:nvPr/>
      </p:nvGrpSpPr>
      <p:grpSpPr>
        <a:xfrm>
          <a:off x="0" y="0"/>
          <a:ext cx="0" cy="0"/>
          <a:chOff x="0" y="0"/>
          <a:chExt cx="0" cy="0"/>
        </a:xfrm>
      </p:grpSpPr>
      <p:pic>
        <p:nvPicPr>
          <p:cNvPr id="163" name="Google Shape;163;p24"/>
          <p:cNvPicPr preferRelativeResize="0"/>
          <p:nvPr/>
        </p:nvPicPr>
        <p:blipFill>
          <a:blip r:embed="rId3">
            <a:alphaModFix/>
          </a:blip>
          <a:stretch>
            <a:fillRect/>
          </a:stretch>
        </p:blipFill>
        <p:spPr>
          <a:xfrm>
            <a:off x="152400" y="355799"/>
            <a:ext cx="4303027" cy="4153825"/>
          </a:xfrm>
          <a:prstGeom prst="rect">
            <a:avLst/>
          </a:prstGeom>
          <a:noFill/>
          <a:ln>
            <a:noFill/>
          </a:ln>
        </p:spPr>
      </p:pic>
      <p:pic>
        <p:nvPicPr>
          <p:cNvPr id="164" name="Google Shape;164;p24"/>
          <p:cNvPicPr preferRelativeResize="0"/>
          <p:nvPr/>
        </p:nvPicPr>
        <p:blipFill>
          <a:blip r:embed="rId4">
            <a:alphaModFix/>
          </a:blip>
          <a:stretch>
            <a:fillRect/>
          </a:stretch>
        </p:blipFill>
        <p:spPr>
          <a:xfrm>
            <a:off x="4572002" y="408500"/>
            <a:ext cx="4383775" cy="3897878"/>
          </a:xfrm>
          <a:prstGeom prst="rect">
            <a:avLst/>
          </a:prstGeom>
          <a:noFill/>
          <a:ln>
            <a:noFill/>
          </a:ln>
        </p:spPr>
      </p:pic>
      <p:sp>
        <p:nvSpPr>
          <p:cNvPr id="165" name="Google Shape;165;p24"/>
          <p:cNvSpPr txBox="1">
            <a:spLocks noGrp="1"/>
          </p:cNvSpPr>
          <p:nvPr>
            <p:ph type="body" idx="4294967295"/>
          </p:nvPr>
        </p:nvSpPr>
        <p:spPr>
          <a:xfrm>
            <a:off x="360775" y="4620875"/>
            <a:ext cx="8434500" cy="870600"/>
          </a:xfrm>
          <a:prstGeom prst="rect">
            <a:avLst/>
          </a:prstGeom>
        </p:spPr>
        <p:txBody>
          <a:bodyPr spcFirstLastPara="1" wrap="square" lIns="91425" tIns="91425" rIns="91425" bIns="91425" anchor="t" anchorCtr="0">
            <a:noAutofit/>
          </a:bodyPr>
          <a:lstStyle/>
          <a:p>
            <a:pPr marL="0" lvl="0" indent="0" algn="l" rtl="0">
              <a:lnSpc>
                <a:spcPct val="140000"/>
              </a:lnSpc>
              <a:spcBef>
                <a:spcPts val="0"/>
              </a:spcBef>
              <a:spcAft>
                <a:spcPts val="0"/>
              </a:spcAft>
              <a:buClr>
                <a:schemeClr val="dk2"/>
              </a:buClr>
              <a:buSzPts val="1100"/>
              <a:buFont typeface="Arial"/>
              <a:buNone/>
            </a:pPr>
            <a:r>
              <a:rPr lang="en" sz="1200" b="1">
                <a:latin typeface="Century Gothic"/>
                <a:ea typeface="Century Gothic"/>
                <a:cs typeface="Century Gothic"/>
                <a:sym typeface="Century Gothic"/>
              </a:rPr>
              <a:t>9. </a:t>
            </a:r>
            <a:r>
              <a:rPr lang="en" sz="1000">
                <a:solidFill>
                  <a:srgbClr val="222222"/>
                </a:solidFill>
                <a:highlight>
                  <a:srgbClr val="FFFFFF"/>
                </a:highlight>
                <a:latin typeface="Arial"/>
                <a:ea typeface="Arial"/>
                <a:cs typeface="Arial"/>
                <a:sym typeface="Arial"/>
              </a:rPr>
              <a:t>Augoyard, J. F. (2006). </a:t>
            </a:r>
            <a:r>
              <a:rPr lang="en" sz="1000" i="1">
                <a:solidFill>
                  <a:srgbClr val="222222"/>
                </a:solidFill>
                <a:highlight>
                  <a:srgbClr val="FFFFFF"/>
                </a:highlight>
                <a:latin typeface="Arial"/>
                <a:ea typeface="Arial"/>
                <a:cs typeface="Arial"/>
                <a:sym typeface="Arial"/>
              </a:rPr>
              <a:t>Sonic experience: a guide to everyday sounds</a:t>
            </a:r>
            <a:r>
              <a:rPr lang="en" sz="1000">
                <a:solidFill>
                  <a:srgbClr val="222222"/>
                </a:solidFill>
                <a:highlight>
                  <a:srgbClr val="FFFFFF"/>
                </a:highlight>
                <a:latin typeface="Arial"/>
                <a:ea typeface="Arial"/>
                <a:cs typeface="Arial"/>
                <a:sym typeface="Arial"/>
              </a:rPr>
              <a:t>. McGill-Queen's Press-MQUP.</a:t>
            </a:r>
            <a:endParaRPr sz="1200">
              <a:latin typeface="Century Gothic"/>
              <a:ea typeface="Century Gothic"/>
              <a:cs typeface="Century Gothic"/>
              <a:sym typeface="Century Gothic"/>
            </a:endParaRPr>
          </a:p>
          <a:p>
            <a:pPr marL="0" lvl="0" indent="0" algn="l" rtl="0">
              <a:spcBef>
                <a:spcPts val="400"/>
              </a:spcBef>
              <a:spcAft>
                <a:spcPts val="1600"/>
              </a:spcAft>
              <a:buClr>
                <a:schemeClr val="dk2"/>
              </a:buClr>
              <a:buSzPts val="1100"/>
              <a:buFont typeface="Arial"/>
              <a:buNone/>
            </a:pPr>
            <a:endParaRPr sz="1200">
              <a:latin typeface="Raleway"/>
              <a:ea typeface="Raleway"/>
              <a:cs typeface="Raleway"/>
              <a:sym typeface="Raleway"/>
            </a:endParaRPr>
          </a:p>
        </p:txBody>
      </p:sp>
      <p:sp>
        <p:nvSpPr>
          <p:cNvPr id="166" name="Google Shape;166;p24"/>
          <p:cNvSpPr txBox="1"/>
          <p:nvPr/>
        </p:nvSpPr>
        <p:spPr>
          <a:xfrm>
            <a:off x="4526700" y="4306375"/>
            <a:ext cx="47913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Century Gothic"/>
                <a:ea typeface="Century Gothic"/>
                <a:cs typeface="Century Gothic"/>
                <a:sym typeface="Century Gothic"/>
              </a:rPr>
              <a:t>Masking, αντήχηση, βόμβος, επανάληψη, sharawadji, κα </a:t>
            </a:r>
            <a:endParaRPr sz="1300">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0"/>
        <p:cNvGrpSpPr/>
        <p:nvPr/>
      </p:nvGrpSpPr>
      <p:grpSpPr>
        <a:xfrm>
          <a:off x="0" y="0"/>
          <a:ext cx="0" cy="0"/>
          <a:chOff x="0" y="0"/>
          <a:chExt cx="0" cy="0"/>
        </a:xfrm>
      </p:grpSpPr>
      <p:pic>
        <p:nvPicPr>
          <p:cNvPr id="171" name="Google Shape;171;p25"/>
          <p:cNvPicPr preferRelativeResize="0"/>
          <p:nvPr/>
        </p:nvPicPr>
        <p:blipFill>
          <a:blip r:embed="rId3">
            <a:alphaModFix/>
          </a:blip>
          <a:stretch>
            <a:fillRect/>
          </a:stretch>
        </p:blipFill>
        <p:spPr>
          <a:xfrm>
            <a:off x="1932500" y="162725"/>
            <a:ext cx="5454100" cy="4818049"/>
          </a:xfrm>
          <a:prstGeom prst="rect">
            <a:avLst/>
          </a:prstGeom>
          <a:noFill/>
          <a:ln>
            <a:noFill/>
          </a:ln>
        </p:spPr>
      </p:pic>
      <p:pic>
        <p:nvPicPr>
          <p:cNvPr id="172" name="Google Shape;172;p25" descr="Piece of duct tape sticking a note to the slide"/>
          <p:cNvPicPr preferRelativeResize="0"/>
          <p:nvPr/>
        </p:nvPicPr>
        <p:blipFill rotWithShape="1">
          <a:blip r:embed="rId4">
            <a:alphaModFix/>
          </a:blip>
          <a:srcRect l="9244" t="5926" r="2118" b="10011"/>
          <a:stretch/>
        </p:blipFill>
        <p:spPr>
          <a:xfrm rot="154828">
            <a:off x="3690675" y="178088"/>
            <a:ext cx="2072000" cy="736050"/>
          </a:xfrm>
          <a:prstGeom prst="rect">
            <a:avLst/>
          </a:prstGeom>
          <a:noFill/>
          <a:ln>
            <a:noFill/>
          </a:ln>
        </p:spPr>
      </p:pic>
      <p:sp>
        <p:nvSpPr>
          <p:cNvPr id="173" name="Google Shape;173;p25"/>
          <p:cNvSpPr txBox="1"/>
          <p:nvPr/>
        </p:nvSpPr>
        <p:spPr>
          <a:xfrm>
            <a:off x="2365300" y="674988"/>
            <a:ext cx="4588500" cy="762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3000" b="1">
                <a:solidFill>
                  <a:schemeClr val="lt2"/>
                </a:solidFill>
                <a:latin typeface="Century Gothic"/>
                <a:ea typeface="Century Gothic"/>
                <a:cs typeface="Century Gothic"/>
                <a:sym typeface="Century Gothic"/>
              </a:rPr>
              <a:t>3. ΦΥΣΙΚΟ ΗΧΟΤΟΠΙΟ</a:t>
            </a:r>
            <a:endParaRPr sz="3000" b="1">
              <a:solidFill>
                <a:schemeClr val="lt2"/>
              </a:solidFill>
              <a:latin typeface="Century Gothic"/>
              <a:ea typeface="Century Gothic"/>
              <a:cs typeface="Century Gothic"/>
              <a:sym typeface="Century Gothic"/>
            </a:endParaRPr>
          </a:p>
        </p:txBody>
      </p:sp>
      <p:sp>
        <p:nvSpPr>
          <p:cNvPr id="174" name="Google Shape;174;p25"/>
          <p:cNvSpPr txBox="1">
            <a:spLocks noGrp="1"/>
          </p:cNvSpPr>
          <p:nvPr>
            <p:ph type="body" idx="4294967295"/>
          </p:nvPr>
        </p:nvSpPr>
        <p:spPr>
          <a:xfrm>
            <a:off x="2108500" y="1502288"/>
            <a:ext cx="5102100" cy="3509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Century Gothic"/>
              <a:buChar char="➔"/>
            </a:pPr>
            <a:r>
              <a:rPr lang="en" sz="1200">
                <a:solidFill>
                  <a:srgbClr val="353740"/>
                </a:solidFill>
                <a:latin typeface="Century Gothic"/>
                <a:ea typeface="Century Gothic"/>
                <a:cs typeface="Century Gothic"/>
                <a:sym typeface="Century Gothic"/>
              </a:rPr>
              <a:t>Τύποι ηχοτοπίων:  </a:t>
            </a:r>
            <a:r>
              <a:rPr lang="en" sz="1200" b="1">
                <a:solidFill>
                  <a:srgbClr val="353740"/>
                </a:solidFill>
                <a:latin typeface="Century Gothic"/>
                <a:ea typeface="Century Gothic"/>
                <a:cs typeface="Century Gothic"/>
                <a:sym typeface="Century Gothic"/>
              </a:rPr>
              <a:t>Natural</a:t>
            </a:r>
            <a:r>
              <a:rPr lang="en" sz="1200">
                <a:solidFill>
                  <a:srgbClr val="353740"/>
                </a:solidFill>
                <a:latin typeface="Century Gothic"/>
                <a:ea typeface="Century Gothic"/>
                <a:cs typeface="Century Gothic"/>
                <a:sym typeface="Century Gothic"/>
              </a:rPr>
              <a:t> και </a:t>
            </a:r>
            <a:r>
              <a:rPr lang="en" sz="1200" b="1">
                <a:solidFill>
                  <a:srgbClr val="353740"/>
                </a:solidFill>
                <a:latin typeface="Century Gothic"/>
                <a:ea typeface="Century Gothic"/>
                <a:cs typeface="Century Gothic"/>
                <a:sym typeface="Century Gothic"/>
              </a:rPr>
              <a:t>urban                                          </a:t>
            </a:r>
            <a:r>
              <a:rPr lang="en" sz="1200">
                <a:latin typeface="Century Gothic"/>
                <a:ea typeface="Century Gothic"/>
                <a:cs typeface="Century Gothic"/>
                <a:sym typeface="Century Gothic"/>
              </a:rPr>
              <a:t>Η οικολογία του ηχοτοπίου αποτελεί την επιστήμη του ήχου μέσα στο πλαίσιο του τοπίου (B. C. Pijanowski, etc, 2011), μελετά τις ηχητικές σχέσεις μεταξύ ζωντανών οργανισμών, ανθρώπων και άλλων και του περιβάλλοντός τους.</a:t>
            </a:r>
            <a:endParaRPr sz="1200">
              <a:latin typeface="Century Gothic"/>
              <a:ea typeface="Century Gothic"/>
              <a:cs typeface="Century Gothic"/>
              <a:sym typeface="Century Gothic"/>
            </a:endParaRPr>
          </a:p>
          <a:p>
            <a:pPr marL="457200" lvl="0" indent="-317500" algn="l" rtl="0">
              <a:spcBef>
                <a:spcPts val="1600"/>
              </a:spcBef>
              <a:spcAft>
                <a:spcPts val="0"/>
              </a:spcAft>
              <a:buClr>
                <a:schemeClr val="dk1"/>
              </a:buClr>
              <a:buSzPts val="1400"/>
              <a:buFont typeface="Century Gothic"/>
              <a:buChar char="➔"/>
            </a:pPr>
            <a:r>
              <a:rPr lang="en" sz="1200">
                <a:latin typeface="Century Gothic"/>
                <a:ea typeface="Century Gothic"/>
                <a:cs typeface="Century Gothic"/>
                <a:sym typeface="Century Gothic"/>
              </a:rPr>
              <a:t>Σύμφωνα με τον Bernie Krause, το ηχοτοπίο αποτελείται από:</a:t>
            </a:r>
            <a:endParaRPr sz="1200">
              <a:latin typeface="Century Gothic"/>
              <a:ea typeface="Century Gothic"/>
              <a:cs typeface="Century Gothic"/>
              <a:sym typeface="Century Gothic"/>
            </a:endParaRPr>
          </a:p>
          <a:p>
            <a:pPr marL="457200" lvl="0" indent="0" algn="l" rtl="0">
              <a:spcBef>
                <a:spcPts val="1000"/>
              </a:spcBef>
              <a:spcAft>
                <a:spcPts val="0"/>
              </a:spcAft>
              <a:buNone/>
            </a:pPr>
            <a:r>
              <a:rPr lang="en" sz="1200" b="1">
                <a:latin typeface="Century Gothic"/>
                <a:ea typeface="Century Gothic"/>
                <a:cs typeface="Century Gothic"/>
                <a:sym typeface="Century Gothic"/>
              </a:rPr>
              <a:t>Γεωφωνία</a:t>
            </a:r>
            <a:r>
              <a:rPr lang="en" sz="1200">
                <a:latin typeface="Century Gothic"/>
                <a:ea typeface="Century Gothic"/>
                <a:cs typeface="Century Gothic"/>
                <a:sym typeface="Century Gothic"/>
              </a:rPr>
              <a:t> - geophony, γέω - ήχοι σε σχέση με τη γη.</a:t>
            </a:r>
            <a:endParaRPr sz="1200">
              <a:latin typeface="Century Gothic"/>
              <a:ea typeface="Century Gothic"/>
              <a:cs typeface="Century Gothic"/>
              <a:sym typeface="Century Gothic"/>
            </a:endParaRPr>
          </a:p>
          <a:p>
            <a:pPr marL="457200" lvl="0" indent="0" algn="l" rtl="0">
              <a:spcBef>
                <a:spcPts val="1000"/>
              </a:spcBef>
              <a:spcAft>
                <a:spcPts val="0"/>
              </a:spcAft>
              <a:buNone/>
            </a:pPr>
            <a:r>
              <a:rPr lang="en" sz="1200" b="1">
                <a:latin typeface="Century Gothic"/>
                <a:ea typeface="Century Gothic"/>
                <a:cs typeface="Century Gothic"/>
                <a:sym typeface="Century Gothic"/>
              </a:rPr>
              <a:t>Βιοφωνία</a:t>
            </a:r>
            <a:r>
              <a:rPr lang="en" sz="1200">
                <a:latin typeface="Century Gothic"/>
                <a:ea typeface="Century Gothic"/>
                <a:cs typeface="Century Gothic"/>
                <a:sym typeface="Century Gothic"/>
              </a:rPr>
              <a:t> - Biophony, βίο - ζωή, ήχοι από ζώα σε ένα συγκεκριμένο περιβάλλον.</a:t>
            </a:r>
            <a:endParaRPr sz="1200">
              <a:latin typeface="Century Gothic"/>
              <a:ea typeface="Century Gothic"/>
              <a:cs typeface="Century Gothic"/>
              <a:sym typeface="Century Gothic"/>
            </a:endParaRPr>
          </a:p>
          <a:p>
            <a:pPr marL="457200" lvl="0" indent="0" algn="l" rtl="0">
              <a:spcBef>
                <a:spcPts val="1000"/>
              </a:spcBef>
              <a:spcAft>
                <a:spcPts val="1000"/>
              </a:spcAft>
              <a:buNone/>
            </a:pPr>
            <a:r>
              <a:rPr lang="en" sz="1200" b="1">
                <a:latin typeface="Century Gothic"/>
                <a:ea typeface="Century Gothic"/>
                <a:cs typeface="Century Gothic"/>
                <a:sym typeface="Century Gothic"/>
              </a:rPr>
              <a:t>Ανθρωποφωνία</a:t>
            </a:r>
            <a:r>
              <a:rPr lang="en" sz="1200">
                <a:latin typeface="Century Gothic"/>
                <a:ea typeface="Century Gothic"/>
                <a:cs typeface="Century Gothic"/>
                <a:sym typeface="Century Gothic"/>
              </a:rPr>
              <a:t> - anthropophony, ήχοι που προέρχονται από ηλεκτρο μηχανολογικές τεχνολογίες (κυκλοφοριακός θόρυβος) που αντιπροσωπεύουν ανθρώπινες πρακτικές.</a:t>
            </a:r>
            <a:endParaRPr sz="1200">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8"/>
        <p:cNvGrpSpPr/>
        <p:nvPr/>
      </p:nvGrpSpPr>
      <p:grpSpPr>
        <a:xfrm>
          <a:off x="0" y="0"/>
          <a:ext cx="0" cy="0"/>
          <a:chOff x="0" y="0"/>
          <a:chExt cx="0" cy="0"/>
        </a:xfrm>
      </p:grpSpPr>
      <p:pic>
        <p:nvPicPr>
          <p:cNvPr id="179" name="Google Shape;179;p26"/>
          <p:cNvPicPr preferRelativeResize="0"/>
          <p:nvPr/>
        </p:nvPicPr>
        <p:blipFill>
          <a:blip r:embed="rId3">
            <a:alphaModFix/>
          </a:blip>
          <a:stretch>
            <a:fillRect/>
          </a:stretch>
        </p:blipFill>
        <p:spPr>
          <a:xfrm>
            <a:off x="152400" y="152400"/>
            <a:ext cx="8692550" cy="4106000"/>
          </a:xfrm>
          <a:prstGeom prst="rect">
            <a:avLst/>
          </a:prstGeom>
          <a:noFill/>
          <a:ln>
            <a:noFill/>
          </a:ln>
        </p:spPr>
      </p:pic>
      <p:grpSp>
        <p:nvGrpSpPr>
          <p:cNvPr id="180" name="Google Shape;180;p26"/>
          <p:cNvGrpSpPr/>
          <p:nvPr/>
        </p:nvGrpSpPr>
        <p:grpSpPr>
          <a:xfrm>
            <a:off x="6917995" y="181588"/>
            <a:ext cx="1656383" cy="1783564"/>
            <a:chOff x="6803275" y="395363"/>
            <a:chExt cx="2212050" cy="2537076"/>
          </a:xfrm>
        </p:grpSpPr>
        <p:pic>
          <p:nvPicPr>
            <p:cNvPr id="181" name="Google Shape;181;p26"/>
            <p:cNvPicPr preferRelativeResize="0"/>
            <p:nvPr/>
          </p:nvPicPr>
          <p:blipFill>
            <a:blip r:embed="rId4">
              <a:alphaModFix/>
            </a:blip>
            <a:stretch>
              <a:fillRect/>
            </a:stretch>
          </p:blipFill>
          <p:spPr>
            <a:xfrm>
              <a:off x="6803275" y="427445"/>
              <a:ext cx="2212050" cy="2504994"/>
            </a:xfrm>
            <a:prstGeom prst="rect">
              <a:avLst/>
            </a:prstGeom>
            <a:noFill/>
            <a:ln>
              <a:noFill/>
            </a:ln>
          </p:spPr>
        </p:pic>
        <p:pic>
          <p:nvPicPr>
            <p:cNvPr id="182" name="Google Shape;182;p26" descr="Piece of duct tape sticking a note to the slide"/>
            <p:cNvPicPr preferRelativeResize="0"/>
            <p:nvPr/>
          </p:nvPicPr>
          <p:blipFill rotWithShape="1">
            <a:blip r:embed="rId5">
              <a:alphaModFix/>
            </a:blip>
            <a:srcRect l="9244" t="5926" r="2118" b="10011"/>
            <a:stretch/>
          </p:blipFill>
          <p:spPr>
            <a:xfrm rot="154826">
              <a:off x="7370663" y="419419"/>
              <a:ext cx="1077273" cy="382687"/>
            </a:xfrm>
            <a:prstGeom prst="rect">
              <a:avLst/>
            </a:prstGeom>
            <a:noFill/>
            <a:ln>
              <a:noFill/>
            </a:ln>
          </p:spPr>
        </p:pic>
        <p:sp>
          <p:nvSpPr>
            <p:cNvPr id="183" name="Google Shape;183;p26"/>
            <p:cNvSpPr txBox="1"/>
            <p:nvPr/>
          </p:nvSpPr>
          <p:spPr>
            <a:xfrm>
              <a:off x="6944800" y="684231"/>
              <a:ext cx="1929000" cy="20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800"/>
                </a:spcAft>
                <a:buNone/>
              </a:pPr>
              <a:r>
                <a:rPr lang="en" sz="1100" b="1">
                  <a:solidFill>
                    <a:schemeClr val="dk1"/>
                  </a:solidFill>
                  <a:latin typeface="Raleway"/>
                  <a:ea typeface="Raleway"/>
                  <a:cs typeface="Raleway"/>
                  <a:sym typeface="Raleway"/>
                </a:rPr>
                <a:t>https://academy.allaboutbirds.org/features/bird-song-hero/bird-song-hero-tutorial#%2Fbird-song-hero-tutorial</a:t>
              </a:r>
              <a:endParaRPr sz="900" b="1">
                <a:solidFill>
                  <a:schemeClr val="dk1"/>
                </a:solidFill>
                <a:latin typeface="Raleway"/>
                <a:ea typeface="Raleway"/>
                <a:cs typeface="Raleway"/>
                <a:sym typeface="Raleway"/>
              </a:endParaRPr>
            </a:p>
          </p:txBody>
        </p:sp>
      </p:grpSp>
      <p:sp>
        <p:nvSpPr>
          <p:cNvPr id="184" name="Google Shape;184;p26"/>
          <p:cNvSpPr txBox="1">
            <a:spLocks noGrp="1"/>
          </p:cNvSpPr>
          <p:nvPr>
            <p:ph type="body" idx="1"/>
          </p:nvPr>
        </p:nvSpPr>
        <p:spPr>
          <a:xfrm>
            <a:off x="354750" y="4320850"/>
            <a:ext cx="8434500" cy="870600"/>
          </a:xfrm>
          <a:prstGeom prst="rect">
            <a:avLst/>
          </a:prstGeom>
        </p:spPr>
        <p:txBody>
          <a:bodyPr spcFirstLastPara="1" wrap="square" lIns="91425" tIns="91425" rIns="91425" bIns="91425" anchor="t" anchorCtr="0">
            <a:noAutofit/>
          </a:bodyPr>
          <a:lstStyle/>
          <a:p>
            <a:pPr marL="0" lvl="0" indent="0" algn="l" rtl="0">
              <a:lnSpc>
                <a:spcPct val="140000"/>
              </a:lnSpc>
              <a:spcBef>
                <a:spcPts val="0"/>
              </a:spcBef>
              <a:spcAft>
                <a:spcPts val="0"/>
              </a:spcAft>
              <a:buClr>
                <a:schemeClr val="dk2"/>
              </a:buClr>
              <a:buSzPts val="1100"/>
              <a:buFont typeface="Arial"/>
              <a:buNone/>
            </a:pPr>
            <a:r>
              <a:rPr lang="en">
                <a:solidFill>
                  <a:schemeClr val="lt1"/>
                </a:solidFill>
                <a:latin typeface="Century Gothic"/>
                <a:ea typeface="Century Gothic"/>
                <a:cs typeface="Century Gothic"/>
                <a:sym typeface="Century Gothic"/>
              </a:rPr>
              <a:t>10. Everything in its place. A recording from the Sumatran rainforest illustrates the acoustic niche hypothesis, in which different kinds of animals utilize different parts of the sound spectrum. Bats, for instance, call at higher frequencies while orangutans use lower frequency sound. </a:t>
            </a:r>
            <a:r>
              <a:rPr lang="en" i="1">
                <a:solidFill>
                  <a:schemeClr val="lt1"/>
                </a:solidFill>
                <a:latin typeface="Century Gothic"/>
                <a:ea typeface="Century Gothic"/>
                <a:cs typeface="Century Gothic"/>
                <a:sym typeface="Century Gothic"/>
              </a:rPr>
              <a:t>Servick, K. (2014). Eavesdropping on Ecosystems</a:t>
            </a:r>
            <a:endParaRPr sz="1200" i="1">
              <a:solidFill>
                <a:schemeClr val="lt1"/>
              </a:solidFill>
              <a:latin typeface="Century Gothic"/>
              <a:ea typeface="Century Gothic"/>
              <a:cs typeface="Century Gothic"/>
              <a:sym typeface="Century Gothic"/>
            </a:endParaRPr>
          </a:p>
          <a:p>
            <a:pPr marL="0" lvl="0" indent="0" algn="l" rtl="0">
              <a:spcBef>
                <a:spcPts val="400"/>
              </a:spcBef>
              <a:spcAft>
                <a:spcPts val="1600"/>
              </a:spcAft>
              <a:buClr>
                <a:schemeClr val="dk2"/>
              </a:buClr>
              <a:buSzPts val="1100"/>
              <a:buFont typeface="Arial"/>
              <a:buNone/>
            </a:pPr>
            <a:endParaRPr sz="1200">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8"/>
        <p:cNvGrpSpPr/>
        <p:nvPr/>
      </p:nvGrpSpPr>
      <p:grpSpPr>
        <a:xfrm>
          <a:off x="0" y="0"/>
          <a:ext cx="0" cy="0"/>
          <a:chOff x="0" y="0"/>
          <a:chExt cx="0" cy="0"/>
        </a:xfrm>
      </p:grpSpPr>
      <p:pic>
        <p:nvPicPr>
          <p:cNvPr id="189" name="Google Shape;189;p27"/>
          <p:cNvPicPr preferRelativeResize="0"/>
          <p:nvPr/>
        </p:nvPicPr>
        <p:blipFill>
          <a:blip r:embed="rId3">
            <a:alphaModFix/>
          </a:blip>
          <a:stretch>
            <a:fillRect/>
          </a:stretch>
        </p:blipFill>
        <p:spPr>
          <a:xfrm>
            <a:off x="1813075" y="162725"/>
            <a:ext cx="5690001" cy="4818049"/>
          </a:xfrm>
          <a:prstGeom prst="rect">
            <a:avLst/>
          </a:prstGeom>
          <a:noFill/>
          <a:ln>
            <a:noFill/>
          </a:ln>
        </p:spPr>
      </p:pic>
      <p:pic>
        <p:nvPicPr>
          <p:cNvPr id="190" name="Google Shape;190;p27"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91" name="Google Shape;191;p27"/>
          <p:cNvSpPr txBox="1"/>
          <p:nvPr/>
        </p:nvSpPr>
        <p:spPr>
          <a:xfrm>
            <a:off x="3176675" y="494525"/>
            <a:ext cx="31905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900" b="1">
                <a:solidFill>
                  <a:schemeClr val="lt2"/>
                </a:solidFill>
                <a:latin typeface="Century Gothic"/>
                <a:ea typeface="Century Gothic"/>
                <a:cs typeface="Century Gothic"/>
                <a:sym typeface="Century Gothic"/>
              </a:rPr>
              <a:t>4. H ΕΠΙΔΡΑΣΗ ΤΟΥ ΗΧΟΥ</a:t>
            </a:r>
            <a:endParaRPr sz="1900" b="1">
              <a:solidFill>
                <a:schemeClr val="lt2"/>
              </a:solidFill>
              <a:latin typeface="Century Gothic"/>
              <a:ea typeface="Century Gothic"/>
              <a:cs typeface="Century Gothic"/>
              <a:sym typeface="Century Gothic"/>
            </a:endParaRPr>
          </a:p>
        </p:txBody>
      </p:sp>
      <p:sp>
        <p:nvSpPr>
          <p:cNvPr id="192" name="Google Shape;192;p27"/>
          <p:cNvSpPr txBox="1">
            <a:spLocks noGrp="1"/>
          </p:cNvSpPr>
          <p:nvPr>
            <p:ph type="body" idx="4294967295"/>
          </p:nvPr>
        </p:nvSpPr>
        <p:spPr>
          <a:xfrm>
            <a:off x="2430725" y="1257125"/>
            <a:ext cx="4454700" cy="332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aleway"/>
                <a:ea typeface="Raleway"/>
                <a:cs typeface="Raleway"/>
                <a:sym typeface="Raleway"/>
              </a:rPr>
              <a:t>"Say something about music" by Hildegard Westerkamp</a:t>
            </a:r>
            <a:endParaRPr sz="1200" b="1">
              <a:latin typeface="Raleway"/>
              <a:ea typeface="Raleway"/>
              <a:cs typeface="Raleway"/>
              <a:sym typeface="Raleway"/>
            </a:endParaRPr>
          </a:p>
          <a:p>
            <a:pPr marL="0" lvl="0" indent="0" algn="l" rtl="0">
              <a:spcBef>
                <a:spcPts val="1000"/>
              </a:spcBef>
              <a:spcAft>
                <a:spcPts val="0"/>
              </a:spcAft>
              <a:buNone/>
            </a:pPr>
            <a:r>
              <a:rPr lang="en" sz="1200">
                <a:latin typeface="Raleway"/>
                <a:ea typeface="Raleway"/>
                <a:cs typeface="Raleway"/>
                <a:sym typeface="Raleway"/>
              </a:rPr>
              <a:t>I imagine the reader looking at this page. All ear. Listening to these words. Hearing this writing. Listening to the sounds I am making at this moment on this page.</a:t>
            </a:r>
            <a:endParaRPr sz="1200">
              <a:latin typeface="Raleway"/>
              <a:ea typeface="Raleway"/>
              <a:cs typeface="Raleway"/>
              <a:sym typeface="Raleway"/>
            </a:endParaRPr>
          </a:p>
          <a:p>
            <a:pPr marL="0" lvl="0" indent="0" algn="l" rtl="0">
              <a:spcBef>
                <a:spcPts val="1000"/>
              </a:spcBef>
              <a:spcAft>
                <a:spcPts val="0"/>
              </a:spcAft>
              <a:buNone/>
            </a:pPr>
            <a:r>
              <a:rPr lang="en" sz="1200">
                <a:latin typeface="Raleway"/>
                <a:ea typeface="Raleway"/>
                <a:cs typeface="Raleway"/>
                <a:sym typeface="Raleway"/>
              </a:rPr>
              <a:t>I am hearing many words. So many words. Spoken by so many voices. Inside me. I am listening to them. At this moment while they move from inside to outside. Incomprehensibly.</a:t>
            </a:r>
            <a:endParaRPr sz="1200">
              <a:latin typeface="Raleway"/>
              <a:ea typeface="Raleway"/>
              <a:cs typeface="Raleway"/>
              <a:sym typeface="Raleway"/>
            </a:endParaRPr>
          </a:p>
          <a:p>
            <a:pPr marL="0" lvl="0" indent="0" algn="l" rtl="0">
              <a:spcBef>
                <a:spcPts val="1000"/>
              </a:spcBef>
              <a:spcAft>
                <a:spcPts val="0"/>
              </a:spcAft>
              <a:buNone/>
            </a:pPr>
            <a:r>
              <a:rPr lang="en" sz="1200">
                <a:latin typeface="Raleway"/>
                <a:ea typeface="Raleway"/>
                <a:cs typeface="Raleway"/>
                <a:sym typeface="Raleway"/>
              </a:rPr>
              <a:t>I imagine the meeting of these words with those ears. So many meetings in so many places. Words wanting to resonate. Ears wanting to be nourished. In the place where they meet.</a:t>
            </a:r>
            <a:endParaRPr sz="1200">
              <a:latin typeface="Raleway"/>
              <a:ea typeface="Raleway"/>
              <a:cs typeface="Raleway"/>
              <a:sym typeface="Raleway"/>
            </a:endParaRPr>
          </a:p>
          <a:p>
            <a:pPr marL="0" lvl="0" indent="0" algn="l" rtl="0">
              <a:spcBef>
                <a:spcPts val="1000"/>
              </a:spcBef>
              <a:spcAft>
                <a:spcPts val="0"/>
              </a:spcAft>
              <a:buNone/>
            </a:pPr>
            <a:r>
              <a:rPr lang="en" sz="1200">
                <a:latin typeface="Raleway"/>
                <a:ea typeface="Raleway"/>
                <a:cs typeface="Raleway"/>
                <a:sym typeface="Raleway"/>
              </a:rPr>
              <a:t>Listen to the meeting. Is it about music? Is it saying something? (LaBelle &amp; Roden, 1999)</a:t>
            </a:r>
            <a:endParaRPr sz="1200">
              <a:latin typeface="Raleway"/>
              <a:ea typeface="Raleway"/>
              <a:cs typeface="Raleway"/>
              <a:sym typeface="Raleway"/>
            </a:endParaRPr>
          </a:p>
          <a:p>
            <a:pPr marL="457200" lvl="0" indent="-304800" algn="l" rtl="0">
              <a:spcBef>
                <a:spcPts val="1000"/>
              </a:spcBef>
              <a:spcAft>
                <a:spcPts val="1000"/>
              </a:spcAft>
              <a:buClr>
                <a:schemeClr val="dk1"/>
              </a:buClr>
              <a:buSzPts val="1200"/>
              <a:buFont typeface="Raleway"/>
              <a:buChar char="➔"/>
            </a:pPr>
            <a:endParaRPr sz="1200">
              <a:latin typeface="Raleway"/>
              <a:ea typeface="Raleway"/>
              <a:cs typeface="Raleway"/>
              <a:sym typeface="Raleway"/>
            </a:endParaRPr>
          </a:p>
        </p:txBody>
      </p:sp>
      <p:grpSp>
        <p:nvGrpSpPr>
          <p:cNvPr id="193" name="Google Shape;193;p27"/>
          <p:cNvGrpSpPr/>
          <p:nvPr/>
        </p:nvGrpSpPr>
        <p:grpSpPr>
          <a:xfrm>
            <a:off x="6781388" y="2464029"/>
            <a:ext cx="2212050" cy="2537076"/>
            <a:chOff x="6803275" y="395363"/>
            <a:chExt cx="2212050" cy="2537076"/>
          </a:xfrm>
        </p:grpSpPr>
        <p:pic>
          <p:nvPicPr>
            <p:cNvPr id="194" name="Google Shape;194;p27"/>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id="195" name="Google Shape;195;p27" descr="Piece of duct tape sticking a note to the slide"/>
            <p:cNvPicPr preferRelativeResize="0"/>
            <p:nvPr/>
          </p:nvPicPr>
          <p:blipFill rotWithShape="1">
            <a:blip r:embed="rId4">
              <a:alphaModFix/>
            </a:blip>
            <a:srcRect l="9244" t="5926" r="2118" b="10011"/>
            <a:stretch/>
          </p:blipFill>
          <p:spPr>
            <a:xfrm rot="154826">
              <a:off x="7370663" y="419419"/>
              <a:ext cx="1077273" cy="382687"/>
            </a:xfrm>
            <a:prstGeom prst="rect">
              <a:avLst/>
            </a:prstGeom>
            <a:noFill/>
            <a:ln>
              <a:noFill/>
            </a:ln>
          </p:spPr>
        </p:pic>
        <p:sp>
          <p:nvSpPr>
            <p:cNvPr id="196" name="Google Shape;196;p27"/>
            <p:cNvSpPr txBox="1"/>
            <p:nvPr/>
          </p:nvSpPr>
          <p:spPr>
            <a:xfrm>
              <a:off x="6944800" y="684231"/>
              <a:ext cx="1929000" cy="20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b="1">
                  <a:solidFill>
                    <a:schemeClr val="dk1"/>
                  </a:solidFill>
                  <a:latin typeface="Raleway"/>
                  <a:ea typeface="Raleway"/>
                  <a:cs typeface="Raleway"/>
                  <a:sym typeface="Raleway"/>
                </a:rPr>
                <a:t>Tip 00.00-07.30</a:t>
              </a:r>
              <a:endParaRPr b="1">
                <a:solidFill>
                  <a:schemeClr val="dk1"/>
                </a:solidFill>
                <a:latin typeface="Raleway"/>
                <a:ea typeface="Raleway"/>
                <a:cs typeface="Raleway"/>
                <a:sym typeface="Raleway"/>
              </a:endParaRPr>
            </a:p>
            <a:p>
              <a:pPr marL="0" lvl="0" indent="0" algn="l" rtl="0">
                <a:spcBef>
                  <a:spcPts val="800"/>
                </a:spcBef>
                <a:spcAft>
                  <a:spcPts val="0"/>
                </a:spcAft>
                <a:buNone/>
              </a:pPr>
              <a:r>
                <a:rPr lang="en" sz="1200" u="sng">
                  <a:solidFill>
                    <a:schemeClr val="hlink"/>
                  </a:solidFill>
                  <a:latin typeface="Raleway"/>
                  <a:ea typeface="Raleway"/>
                  <a:cs typeface="Raleway"/>
                  <a:sym typeface="Raleway"/>
                  <a:hlinkClick r:id="rId5"/>
                </a:rPr>
                <a:t>https://www.ertecho.gr/radio/trito/show/topografia-ixon/ondemand/300796/topografia-ixon-me-tin-afroditi-kosma-28-01-23/?fbclid=IwAR11OiYK8xZQcbSiVsD5KnuBrxIvwrkEhoiycmdexB8O2MJiLvbzVuFMKRA</a:t>
              </a:r>
              <a:endParaRPr sz="1200">
                <a:solidFill>
                  <a:schemeClr val="dk2"/>
                </a:solidFill>
                <a:latin typeface="Raleway"/>
                <a:ea typeface="Raleway"/>
                <a:cs typeface="Raleway"/>
                <a:sym typeface="Raleway"/>
              </a:endParaRPr>
            </a:p>
            <a:p>
              <a:pPr marL="0" lvl="0" indent="0" algn="l" rtl="0">
                <a:spcBef>
                  <a:spcPts val="800"/>
                </a:spcBef>
                <a:spcAft>
                  <a:spcPts val="800"/>
                </a:spcAft>
                <a:buNone/>
              </a:pPr>
              <a:endParaRPr sz="1200">
                <a:solidFill>
                  <a:schemeClr val="dk2"/>
                </a:solidFill>
                <a:latin typeface="Raleway"/>
                <a:ea typeface="Raleway"/>
                <a:cs typeface="Raleway"/>
                <a:sym typeface="Raleway"/>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8" descr="In this video, we talk about architecture that is experienced not only visually, but with our senses, or what we call, &quot;sensing architecture&quot;. &#10;&#10;Today, we are constantly bombarded with information that is designed to please the eye and to deliver maximum impact within a short amount of time. When we become immersed into this colorful information, our other haptic senses of experiencing the world become desensitized.&#10;&#10;This doesn't only impact our perception and our psychology, but it also has an indirect impact on our our built environment and the way that we experience space. &#10;&#10;In an interview with The New York Times, Zumthor once explained his process: &quot;When I start, my first idea for a building is with the material. I believe architecture is about that. It's not about paper, it's not about forms. It's about space and material.” I'd seen so many of his buildings in photographs and in books, but never in person. &#10;&#10;In the summer of 2016, I went on a trip to Europe with my classmates, and we visited the Saint Benedict Chapel by Peter Zumthor, a small, inconspicuous church on top of a hill.&#10;&#10;I realized that none of the photos did it justice, because what I realized is that his architecture is all about the sensory experience.&#10;&#10;JOIN MY NEWSLETTER:&#10;https://www.damilee.com/newsletter&#10;&#10;MY FAVOURITE TOOLS:&#10;My Youtube Camera Gear: https://kit.co/damilee/my-filming-kit&#10;My Studio Essentials: https://kit.co/damilee/dami-s-studio-essentials&#10;Book Recommendations: https://www.damilee.com/book-recommendations&#10;&#10;INSTAGRAM - https://www.instagram.com/damileearch&#10;TWITTER - https://twitter.com/damileearch&#10;LINKEDIN (plz send me a msg first!) - https://www.linkedin.com/in/damilee&#10;&#10;WHO AM I:&#10;I'm Dami, a licensed Architect living in Vancouver, BC. I make videos about architecture, career, and creativity. &#10;&#10;WEBSITE - https://www.damilee.com&#10;&#10;GET IN TOUCH:&#10;If you’d like to talk, I’d love to hear from you! Commenting on a video or tweeting @damileearch will be the quickest way to get a response from me, but if your question is very long, feel free to email me at hello@damilee.com. I try my best to respond to the emails, but unfortunately, there just aren't enough hours in the day!" title="Experiencing architecture through the senses">
            <a:hlinkClick r:id="rId3"/>
          </p:cNvPr>
          <p:cNvPicPr preferRelativeResize="0"/>
          <p:nvPr/>
        </p:nvPicPr>
        <p:blipFill>
          <a:blip r:embed="rId4">
            <a:alphaModFix/>
          </a:blip>
          <a:stretch>
            <a:fillRect/>
          </a:stretch>
        </p:blipFill>
        <p:spPr>
          <a:xfrm>
            <a:off x="591524" y="274663"/>
            <a:ext cx="8167500" cy="4594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5"/>
        <p:cNvGrpSpPr/>
        <p:nvPr/>
      </p:nvGrpSpPr>
      <p:grpSpPr>
        <a:xfrm>
          <a:off x="0" y="0"/>
          <a:ext cx="0" cy="0"/>
          <a:chOff x="0" y="0"/>
          <a:chExt cx="0" cy="0"/>
        </a:xfrm>
      </p:grpSpPr>
      <p:pic>
        <p:nvPicPr>
          <p:cNvPr id="206" name="Google Shape;206;p29"/>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207" name="Google Shape;207;p29"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208" name="Google Shape;208;p29"/>
          <p:cNvSpPr txBox="1"/>
          <p:nvPr/>
        </p:nvSpPr>
        <p:spPr>
          <a:xfrm>
            <a:off x="2855550" y="687397"/>
            <a:ext cx="34329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chemeClr val="lt2"/>
                </a:solidFill>
                <a:latin typeface="Century Gothic"/>
                <a:ea typeface="Century Gothic"/>
                <a:cs typeface="Century Gothic"/>
                <a:sym typeface="Century Gothic"/>
              </a:rPr>
              <a:t>5. ΤΕΧΝΟΛΟΓΙΑ</a:t>
            </a:r>
            <a:endParaRPr sz="3000" b="1">
              <a:solidFill>
                <a:schemeClr val="lt2"/>
              </a:solidFill>
              <a:latin typeface="Century Gothic"/>
              <a:ea typeface="Century Gothic"/>
              <a:cs typeface="Century Gothic"/>
              <a:sym typeface="Century Gothic"/>
            </a:endParaRPr>
          </a:p>
        </p:txBody>
      </p:sp>
      <p:sp>
        <p:nvSpPr>
          <p:cNvPr id="209" name="Google Shape;209;p29"/>
          <p:cNvSpPr txBox="1">
            <a:spLocks noGrp="1"/>
          </p:cNvSpPr>
          <p:nvPr>
            <p:ph type="body" idx="4294967295"/>
          </p:nvPr>
        </p:nvSpPr>
        <p:spPr>
          <a:xfrm>
            <a:off x="2691275" y="1377475"/>
            <a:ext cx="3831000" cy="2915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Century Gothic"/>
              <a:buChar char="➔"/>
            </a:pPr>
            <a:r>
              <a:rPr lang="en" sz="1200">
                <a:solidFill>
                  <a:srgbClr val="353740"/>
                </a:solidFill>
                <a:latin typeface="Century Gothic"/>
                <a:ea typeface="Century Gothic"/>
                <a:cs typeface="Century Gothic"/>
                <a:sym typeface="Century Gothic"/>
              </a:rPr>
              <a:t>Οι πρόσφατες τεχνολογίες και τεχνικές για τον σχεδιασμό και την δημιουργία ηχοτοπίων, όπως η ηχητική σύνθεση και DAW, digital audio workstations.</a:t>
            </a:r>
            <a:endParaRPr sz="1200">
              <a:solidFill>
                <a:srgbClr val="353740"/>
              </a:solidFill>
              <a:latin typeface="Century Gothic"/>
              <a:ea typeface="Century Gothic"/>
              <a:cs typeface="Century Gothic"/>
              <a:sym typeface="Century Gothic"/>
            </a:endParaRPr>
          </a:p>
          <a:p>
            <a:pPr marL="457200" lvl="0" indent="-304800" algn="l" rtl="0">
              <a:spcBef>
                <a:spcPts val="1600"/>
              </a:spcBef>
              <a:spcAft>
                <a:spcPts val="0"/>
              </a:spcAft>
              <a:buClr>
                <a:srgbClr val="353740"/>
              </a:buClr>
              <a:buSzPts val="1200"/>
              <a:buFont typeface="Century Gothic"/>
              <a:buChar char="➔"/>
            </a:pPr>
            <a:r>
              <a:rPr lang="en" sz="1200">
                <a:solidFill>
                  <a:srgbClr val="353740"/>
                </a:solidFill>
                <a:latin typeface="Century Gothic"/>
                <a:ea typeface="Century Gothic"/>
                <a:cs typeface="Century Gothic"/>
                <a:sym typeface="Century Gothic"/>
              </a:rPr>
              <a:t>εξαγωγή ηχητικού αποσπάσματος στον υπολογιστή (audacity http://www.audacityteam.org/)Adobe Audition - Audio Editing Software‎</a:t>
            </a:r>
            <a:endParaRPr sz="1200">
              <a:solidFill>
                <a:srgbClr val="353740"/>
              </a:solidFill>
              <a:latin typeface="Century Gothic"/>
              <a:ea typeface="Century Gothic"/>
              <a:cs typeface="Century Gothic"/>
              <a:sym typeface="Century Gothic"/>
            </a:endParaRPr>
          </a:p>
          <a:p>
            <a:pPr marL="457200" lvl="0" indent="-304800" algn="l" rtl="0">
              <a:spcBef>
                <a:spcPts val="1600"/>
              </a:spcBef>
              <a:spcAft>
                <a:spcPts val="1600"/>
              </a:spcAft>
              <a:buClr>
                <a:srgbClr val="353740"/>
              </a:buClr>
              <a:buSzPts val="1200"/>
              <a:buFont typeface="Century Gothic"/>
              <a:buChar char="➔"/>
            </a:pPr>
            <a:r>
              <a:rPr lang="en" sz="1200">
                <a:solidFill>
                  <a:srgbClr val="353740"/>
                </a:solidFill>
                <a:latin typeface="Century Gothic"/>
                <a:ea typeface="Century Gothic"/>
                <a:cs typeface="Century Gothic"/>
                <a:sym typeface="Century Gothic"/>
              </a:rPr>
              <a:t>Βιβλιοθήκες ήχων </a:t>
            </a:r>
            <a:r>
              <a:rPr lang="en" sz="1200" u="sng">
                <a:solidFill>
                  <a:schemeClr val="hlink"/>
                </a:solidFill>
                <a:latin typeface="Century Gothic"/>
                <a:ea typeface="Century Gothic"/>
                <a:cs typeface="Century Gothic"/>
                <a:sym typeface="Century Gothic"/>
                <a:hlinkClick r:id="rId5"/>
              </a:rPr>
              <a:t>https://freesound.org/</a:t>
            </a:r>
            <a:r>
              <a:rPr lang="en" sz="1200">
                <a:solidFill>
                  <a:srgbClr val="353740"/>
                </a:solidFill>
                <a:latin typeface="Century Gothic"/>
                <a:ea typeface="Century Gothic"/>
                <a:cs typeface="Century Gothic"/>
                <a:sym typeface="Century Gothic"/>
              </a:rPr>
              <a:t> </a:t>
            </a:r>
            <a:r>
              <a:rPr lang="en" sz="1200" u="sng">
                <a:solidFill>
                  <a:schemeClr val="hlink"/>
                </a:solidFill>
                <a:latin typeface="Century Gothic"/>
                <a:ea typeface="Century Gothic"/>
                <a:cs typeface="Century Gothic"/>
                <a:sym typeface="Century Gothic"/>
                <a:hlinkClick r:id="rId6"/>
              </a:rPr>
              <a:t>https://soundcloud.com/</a:t>
            </a:r>
            <a:r>
              <a:rPr lang="en" sz="1200">
                <a:solidFill>
                  <a:srgbClr val="353740"/>
                </a:solidFill>
                <a:latin typeface="Century Gothic"/>
                <a:ea typeface="Century Gothic"/>
                <a:cs typeface="Century Gothic"/>
                <a:sym typeface="Century Gothic"/>
              </a:rPr>
              <a:t> </a:t>
            </a:r>
            <a:endParaRPr sz="1200">
              <a:solidFill>
                <a:srgbClr val="353740"/>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0"/>
          <p:cNvPicPr preferRelativeResize="0"/>
          <p:nvPr/>
        </p:nvPicPr>
        <p:blipFill>
          <a:blip r:embed="rId3">
            <a:alphaModFix/>
          </a:blip>
          <a:stretch>
            <a:fillRect/>
          </a:stretch>
        </p:blipFill>
        <p:spPr>
          <a:xfrm>
            <a:off x="209975" y="767475"/>
            <a:ext cx="4651098" cy="2975450"/>
          </a:xfrm>
          <a:prstGeom prst="rect">
            <a:avLst/>
          </a:prstGeom>
          <a:noFill/>
          <a:ln>
            <a:noFill/>
          </a:ln>
        </p:spPr>
      </p:pic>
      <p:pic>
        <p:nvPicPr>
          <p:cNvPr id="215" name="Google Shape;215;p30"/>
          <p:cNvPicPr preferRelativeResize="0"/>
          <p:nvPr/>
        </p:nvPicPr>
        <p:blipFill>
          <a:blip r:embed="rId4">
            <a:alphaModFix/>
          </a:blip>
          <a:stretch>
            <a:fillRect/>
          </a:stretch>
        </p:blipFill>
        <p:spPr>
          <a:xfrm>
            <a:off x="5037848" y="767475"/>
            <a:ext cx="3917178" cy="36085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idx="4294967295"/>
          </p:nvPr>
        </p:nvSpPr>
        <p:spPr>
          <a:xfrm>
            <a:off x="474300" y="192075"/>
            <a:ext cx="8195400" cy="2041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0">
                <a:solidFill>
                  <a:srgbClr val="353740"/>
                </a:solidFill>
                <a:highlight>
                  <a:srgbClr val="FFFFFF"/>
                </a:highlight>
                <a:latin typeface="Century Gothic"/>
                <a:ea typeface="Century Gothic"/>
                <a:cs typeface="Century Gothic"/>
                <a:sym typeface="Century Gothic"/>
              </a:rPr>
              <a:t>Σύμφωνα με το OpenAI GPT-3 Playground (</a:t>
            </a:r>
            <a:r>
              <a:rPr lang="en" sz="1200" b="0">
                <a:solidFill>
                  <a:srgbClr val="202123"/>
                </a:solidFill>
                <a:highlight>
                  <a:srgbClr val="FFFFFF"/>
                </a:highlight>
                <a:latin typeface="Century Gothic"/>
                <a:ea typeface="Century Gothic"/>
                <a:cs typeface="Century Gothic"/>
                <a:sym typeface="Century Gothic"/>
              </a:rPr>
              <a:t>Create study notes) υπάρχουν 5 βασικά σημεία που πρέπει να γνωρίζει κανείς όταν μελετά την αρχιτεκτονική και το ηχητικό περιβάλλον:</a:t>
            </a:r>
            <a:endParaRPr sz="1200" b="0">
              <a:solidFill>
                <a:srgbClr val="353740"/>
              </a:solidFill>
              <a:highlight>
                <a:srgbClr val="FFFFFF"/>
              </a:highlight>
              <a:latin typeface="Century Gothic"/>
              <a:ea typeface="Century Gothic"/>
              <a:cs typeface="Century Gothic"/>
              <a:sym typeface="Century Gothic"/>
            </a:endParaRPr>
          </a:p>
          <a:p>
            <a:pPr marL="0" lvl="0" indent="0" algn="l" rtl="0">
              <a:lnSpc>
                <a:spcPct val="115000"/>
              </a:lnSpc>
              <a:spcBef>
                <a:spcPts val="1600"/>
              </a:spcBef>
              <a:spcAft>
                <a:spcPts val="0"/>
              </a:spcAft>
              <a:buNone/>
            </a:pPr>
            <a:r>
              <a:rPr lang="en" sz="1200" b="0">
                <a:solidFill>
                  <a:srgbClr val="353740"/>
                </a:solidFill>
                <a:latin typeface="Century Gothic"/>
                <a:ea typeface="Century Gothic"/>
                <a:cs typeface="Century Gothic"/>
                <a:sym typeface="Century Gothic"/>
              </a:rPr>
              <a:t>1. Αναζητώντας την </a:t>
            </a:r>
            <a:r>
              <a:rPr lang="en" sz="1200">
                <a:solidFill>
                  <a:srgbClr val="353740"/>
                </a:solidFill>
                <a:latin typeface="Century Gothic"/>
                <a:ea typeface="Century Gothic"/>
                <a:cs typeface="Century Gothic"/>
                <a:sym typeface="Century Gothic"/>
              </a:rPr>
              <a:t>σχέση</a:t>
            </a:r>
            <a:r>
              <a:rPr lang="en" sz="1200" b="0">
                <a:solidFill>
                  <a:srgbClr val="353740"/>
                </a:solidFill>
                <a:latin typeface="Century Gothic"/>
                <a:ea typeface="Century Gothic"/>
                <a:cs typeface="Century Gothic"/>
                <a:sym typeface="Century Gothic"/>
              </a:rPr>
              <a:t> μεταξύ </a:t>
            </a:r>
            <a:r>
              <a:rPr lang="en" sz="1200">
                <a:solidFill>
                  <a:srgbClr val="353740"/>
                </a:solidFill>
                <a:latin typeface="Century Gothic"/>
                <a:ea typeface="Century Gothic"/>
                <a:cs typeface="Century Gothic"/>
                <a:sym typeface="Century Gothic"/>
              </a:rPr>
              <a:t>αρχιτεκτονικής</a:t>
            </a:r>
            <a:r>
              <a:rPr lang="en" sz="1200" b="0">
                <a:solidFill>
                  <a:srgbClr val="353740"/>
                </a:solidFill>
                <a:latin typeface="Century Gothic"/>
                <a:ea typeface="Century Gothic"/>
                <a:cs typeface="Century Gothic"/>
                <a:sym typeface="Century Gothic"/>
              </a:rPr>
              <a:t> και </a:t>
            </a:r>
            <a:r>
              <a:rPr lang="en" sz="1200">
                <a:solidFill>
                  <a:srgbClr val="353740"/>
                </a:solidFill>
                <a:latin typeface="Century Gothic"/>
                <a:ea typeface="Century Gothic"/>
                <a:cs typeface="Century Gothic"/>
                <a:sym typeface="Century Gothic"/>
              </a:rPr>
              <a:t>ηχοτοπίου</a:t>
            </a:r>
            <a:r>
              <a:rPr lang="en" sz="1200" b="0">
                <a:solidFill>
                  <a:srgbClr val="353740"/>
                </a:solidFill>
                <a:latin typeface="Century Gothic"/>
                <a:ea typeface="Century Gothic"/>
                <a:cs typeface="Century Gothic"/>
                <a:sym typeface="Century Gothic"/>
              </a:rPr>
              <a:t>. Πώς ο χώρος επηρεάζει το ηχοτοπίο, πως το ηχοτοπίο μπορεί να χρησιμοποιηθεί για να δημιουργήσει μια συγκεκριμένη ατμόσφαιρα;</a:t>
            </a:r>
            <a:endParaRPr sz="1200" b="0">
              <a:solidFill>
                <a:srgbClr val="353740"/>
              </a:solidFill>
              <a:latin typeface="Century Gothic"/>
              <a:ea typeface="Century Gothic"/>
              <a:cs typeface="Century Gothic"/>
              <a:sym typeface="Century Gothic"/>
            </a:endParaRPr>
          </a:p>
          <a:p>
            <a:pPr marL="0" lvl="0" indent="0" algn="l" rtl="0">
              <a:lnSpc>
                <a:spcPct val="115000"/>
              </a:lnSpc>
              <a:spcBef>
                <a:spcPts val="1600"/>
              </a:spcBef>
              <a:spcAft>
                <a:spcPts val="1600"/>
              </a:spcAft>
              <a:buNone/>
            </a:pPr>
            <a:r>
              <a:rPr lang="en" sz="1200" b="0">
                <a:solidFill>
                  <a:srgbClr val="353740"/>
                </a:solidFill>
                <a:latin typeface="Century Gothic"/>
                <a:ea typeface="Century Gothic"/>
                <a:cs typeface="Century Gothic"/>
                <a:sym typeface="Century Gothic"/>
              </a:rPr>
              <a:t>2. H χρήση της ακουστικής στην αρχιτεκτονική: Πώς μπορεί να χρησιμοποιηθεί για τη δημιουργία ενός ηχοτοπίου; Ο ήχος μπορεί να χρησιμοποιηθεί για να εντείνει την εμπειρία του χώρου (αντήχηση, διάχυση και sound masking)  και να δημιουργήσει μια μοναδική ατμόσφαιρα. </a:t>
            </a:r>
            <a:endParaRPr sz="1200">
              <a:latin typeface="Century Gothic"/>
              <a:ea typeface="Century Gothic"/>
              <a:cs typeface="Century Gothic"/>
              <a:sym typeface="Century Gothic"/>
            </a:endParaRPr>
          </a:p>
        </p:txBody>
      </p:sp>
      <p:pic>
        <p:nvPicPr>
          <p:cNvPr id="80" name="Google Shape;80;p14"/>
          <p:cNvPicPr preferRelativeResize="0"/>
          <p:nvPr/>
        </p:nvPicPr>
        <p:blipFill>
          <a:blip r:embed="rId3">
            <a:alphaModFix/>
          </a:blip>
          <a:stretch>
            <a:fillRect/>
          </a:stretch>
        </p:blipFill>
        <p:spPr>
          <a:xfrm>
            <a:off x="376500" y="2174350"/>
            <a:ext cx="3610968" cy="2591401"/>
          </a:xfrm>
          <a:prstGeom prst="rect">
            <a:avLst/>
          </a:prstGeom>
          <a:noFill/>
          <a:ln>
            <a:noFill/>
          </a:ln>
        </p:spPr>
      </p:pic>
      <p:pic>
        <p:nvPicPr>
          <p:cNvPr id="81" name="Google Shape;81;p14"/>
          <p:cNvPicPr preferRelativeResize="0"/>
          <p:nvPr/>
        </p:nvPicPr>
        <p:blipFill>
          <a:blip r:embed="rId4">
            <a:alphaModFix/>
          </a:blip>
          <a:stretch>
            <a:fillRect/>
          </a:stretch>
        </p:blipFill>
        <p:spPr>
          <a:xfrm>
            <a:off x="4265225" y="2233675"/>
            <a:ext cx="4169551" cy="2472750"/>
          </a:xfrm>
          <a:prstGeom prst="rect">
            <a:avLst/>
          </a:prstGeom>
          <a:noFill/>
          <a:ln>
            <a:noFill/>
          </a:ln>
        </p:spPr>
      </p:pic>
      <p:sp>
        <p:nvSpPr>
          <p:cNvPr id="82" name="Google Shape;82;p14"/>
          <p:cNvSpPr txBox="1"/>
          <p:nvPr/>
        </p:nvSpPr>
        <p:spPr>
          <a:xfrm>
            <a:off x="26338" y="4765750"/>
            <a:ext cx="4311300" cy="720300"/>
          </a:xfrm>
          <a:prstGeom prst="rect">
            <a:avLst/>
          </a:prstGeom>
          <a:noFill/>
          <a:ln>
            <a:noFill/>
          </a:ln>
        </p:spPr>
        <p:txBody>
          <a:bodyPr spcFirstLastPara="1" wrap="square" lIns="91425" tIns="91425" rIns="91425" bIns="91425" anchor="t" anchorCtr="0">
            <a:spAutoFit/>
          </a:bodyPr>
          <a:lstStyle/>
          <a:p>
            <a:pPr marL="457200" lvl="0" indent="-279400" algn="l" rtl="0">
              <a:lnSpc>
                <a:spcPct val="130000"/>
              </a:lnSpc>
              <a:spcBef>
                <a:spcPts val="0"/>
              </a:spcBef>
              <a:spcAft>
                <a:spcPts val="0"/>
              </a:spcAft>
              <a:buClr>
                <a:srgbClr val="111111"/>
              </a:buClr>
              <a:buSzPts val="800"/>
              <a:buFont typeface="Century Gothic"/>
              <a:buAutoNum type="arabicPeriod"/>
            </a:pPr>
            <a:r>
              <a:rPr lang="en" sz="800">
                <a:solidFill>
                  <a:srgbClr val="111111"/>
                </a:solidFill>
                <a:highlight>
                  <a:srgbClr val="FFFFFF"/>
                </a:highlight>
                <a:latin typeface="Century Gothic"/>
                <a:ea typeface="Century Gothic"/>
                <a:cs typeface="Century Gothic"/>
                <a:sym typeface="Century Gothic"/>
              </a:rPr>
              <a:t>Truax's (1999) documentation of the Five Village Soundscape study. This diagram (drawn by R. Murray Schafer)</a:t>
            </a:r>
            <a:endParaRPr sz="800">
              <a:solidFill>
                <a:srgbClr val="111111"/>
              </a:solidFill>
              <a:highlight>
                <a:srgbClr val="FFFFFF"/>
              </a:highlight>
              <a:latin typeface="Century Gothic"/>
              <a:ea typeface="Century Gothic"/>
              <a:cs typeface="Century Gothic"/>
              <a:sym typeface="Century Gothic"/>
            </a:endParaRPr>
          </a:p>
          <a:p>
            <a:pPr marL="0" lvl="0" indent="0" algn="l" rtl="0">
              <a:spcBef>
                <a:spcPts val="0"/>
              </a:spcBef>
              <a:spcAft>
                <a:spcPts val="0"/>
              </a:spcAft>
              <a:buNone/>
            </a:pPr>
            <a:endParaRPr>
              <a:latin typeface="Lato"/>
              <a:ea typeface="Lato"/>
              <a:cs typeface="Lato"/>
              <a:sym typeface="Lato"/>
            </a:endParaRPr>
          </a:p>
        </p:txBody>
      </p:sp>
      <p:sp>
        <p:nvSpPr>
          <p:cNvPr id="83" name="Google Shape;83;p14"/>
          <p:cNvSpPr txBox="1"/>
          <p:nvPr/>
        </p:nvSpPr>
        <p:spPr>
          <a:xfrm>
            <a:off x="4327850" y="4765750"/>
            <a:ext cx="4044300" cy="307800"/>
          </a:xfrm>
          <a:prstGeom prst="rect">
            <a:avLst/>
          </a:prstGeom>
          <a:noFill/>
          <a:ln>
            <a:noFill/>
          </a:ln>
        </p:spPr>
        <p:txBody>
          <a:bodyPr spcFirstLastPara="1" wrap="square" lIns="91425" tIns="91425" rIns="91425" bIns="91425" anchor="t" anchorCtr="0">
            <a:spAutoFit/>
          </a:bodyPr>
          <a:lstStyle/>
          <a:p>
            <a:pPr marL="0" lvl="0" indent="0" algn="l" rtl="0">
              <a:lnSpc>
                <a:spcPct val="130000"/>
              </a:lnSpc>
              <a:spcBef>
                <a:spcPts val="0"/>
              </a:spcBef>
              <a:spcAft>
                <a:spcPts val="0"/>
              </a:spcAft>
              <a:buNone/>
            </a:pPr>
            <a:r>
              <a:rPr lang="en" sz="800">
                <a:solidFill>
                  <a:srgbClr val="222222"/>
                </a:solidFill>
                <a:highlight>
                  <a:srgbClr val="FFFFFF"/>
                </a:highlight>
                <a:latin typeface="Century Gothic"/>
                <a:ea typeface="Century Gothic"/>
                <a:cs typeface="Century Gothic"/>
                <a:sym typeface="Century Gothic"/>
              </a:rPr>
              <a:t>2. </a:t>
            </a:r>
            <a:r>
              <a:rPr lang="en" sz="800">
                <a:solidFill>
                  <a:srgbClr val="111111"/>
                </a:solidFill>
                <a:highlight>
                  <a:srgbClr val="FFFFFF"/>
                </a:highlight>
                <a:latin typeface="Century Gothic"/>
                <a:ea typeface="Century Gothic"/>
                <a:cs typeface="Century Gothic"/>
                <a:sym typeface="Century Gothic"/>
              </a:rPr>
              <a:t>Truax's (1999) documentation of the Five Village Soundscape study.</a:t>
            </a: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idx="4294967295"/>
          </p:nvPr>
        </p:nvSpPr>
        <p:spPr>
          <a:xfrm>
            <a:off x="535775" y="194875"/>
            <a:ext cx="8195400" cy="2107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0">
                <a:solidFill>
                  <a:srgbClr val="353740"/>
                </a:solidFill>
                <a:latin typeface="Century Gothic"/>
                <a:ea typeface="Century Gothic"/>
                <a:cs typeface="Century Gothic"/>
                <a:sym typeface="Century Gothic"/>
              </a:rPr>
              <a:t>3. Διαφορετικοί τύποι ηχοτοπίων:  </a:t>
            </a:r>
            <a:r>
              <a:rPr lang="en" sz="1200">
                <a:solidFill>
                  <a:srgbClr val="353740"/>
                </a:solidFill>
                <a:latin typeface="Century Gothic"/>
                <a:ea typeface="Century Gothic"/>
                <a:cs typeface="Century Gothic"/>
                <a:sym typeface="Century Gothic"/>
              </a:rPr>
              <a:t>Natural</a:t>
            </a:r>
            <a:r>
              <a:rPr lang="en" sz="1200" b="0">
                <a:solidFill>
                  <a:srgbClr val="353740"/>
                </a:solidFill>
                <a:latin typeface="Century Gothic"/>
                <a:ea typeface="Century Gothic"/>
                <a:cs typeface="Century Gothic"/>
                <a:sym typeface="Century Gothic"/>
              </a:rPr>
              <a:t> και </a:t>
            </a:r>
            <a:r>
              <a:rPr lang="en" sz="1200">
                <a:solidFill>
                  <a:srgbClr val="353740"/>
                </a:solidFill>
                <a:latin typeface="Century Gothic"/>
                <a:ea typeface="Century Gothic"/>
                <a:cs typeface="Century Gothic"/>
                <a:sym typeface="Century Gothic"/>
              </a:rPr>
              <a:t>urban</a:t>
            </a:r>
            <a:r>
              <a:rPr lang="en" sz="1200" b="0">
                <a:solidFill>
                  <a:srgbClr val="353740"/>
                </a:solidFill>
                <a:latin typeface="Century Gothic"/>
                <a:ea typeface="Century Gothic"/>
                <a:cs typeface="Century Gothic"/>
                <a:sym typeface="Century Gothic"/>
              </a:rPr>
              <a:t> - τα διαφορετικά τους χαρακτηριστικά και οι διαφορετικές προσεγγίσεις. Φυσικοί ήχοι, τεχνητοι ήχοι, ακουστικά υλικά.</a:t>
            </a:r>
            <a:endParaRPr sz="1200" b="0">
              <a:solidFill>
                <a:srgbClr val="353740"/>
              </a:solidFill>
              <a:latin typeface="Century Gothic"/>
              <a:ea typeface="Century Gothic"/>
              <a:cs typeface="Century Gothic"/>
              <a:sym typeface="Century Gothic"/>
            </a:endParaRPr>
          </a:p>
          <a:p>
            <a:pPr marL="0" lvl="0" indent="0" algn="l" rtl="0">
              <a:lnSpc>
                <a:spcPct val="115000"/>
              </a:lnSpc>
              <a:spcBef>
                <a:spcPts val="1600"/>
              </a:spcBef>
              <a:spcAft>
                <a:spcPts val="0"/>
              </a:spcAft>
              <a:buNone/>
            </a:pPr>
            <a:r>
              <a:rPr lang="en" sz="1200" b="0">
                <a:solidFill>
                  <a:srgbClr val="353740"/>
                </a:solidFill>
                <a:latin typeface="Century Gothic"/>
                <a:ea typeface="Century Gothic"/>
                <a:cs typeface="Century Gothic"/>
                <a:sym typeface="Century Gothic"/>
              </a:rPr>
              <a:t>4. H επίδραση του ήχου στους ανθρώπους. Πώς επηρεάζει ο ήχος τις διαθέσεις, τα συναισθήματα και τη συμπεριφορά των ανθρώπων;</a:t>
            </a:r>
            <a:endParaRPr sz="1200" b="0">
              <a:solidFill>
                <a:srgbClr val="353740"/>
              </a:solidFill>
              <a:latin typeface="Century Gothic"/>
              <a:ea typeface="Century Gothic"/>
              <a:cs typeface="Century Gothic"/>
              <a:sym typeface="Century Gothic"/>
            </a:endParaRPr>
          </a:p>
          <a:p>
            <a:pPr marL="0" lvl="0" indent="0" algn="l" rtl="0">
              <a:lnSpc>
                <a:spcPct val="115000"/>
              </a:lnSpc>
              <a:spcBef>
                <a:spcPts val="1600"/>
              </a:spcBef>
              <a:spcAft>
                <a:spcPts val="1600"/>
              </a:spcAft>
              <a:buNone/>
            </a:pPr>
            <a:r>
              <a:rPr lang="en" sz="1200" b="0">
                <a:solidFill>
                  <a:srgbClr val="353740"/>
                </a:solidFill>
                <a:latin typeface="Century Gothic"/>
                <a:ea typeface="Century Gothic"/>
                <a:cs typeface="Century Gothic"/>
                <a:sym typeface="Century Gothic"/>
              </a:rPr>
              <a:t>5. Οι πρόσφατες τεχνολογίες και τεχνικές για τον σχεδιασμό και την δημιουργία ηχοτοπίων, όπως η ηχητική σύνθεση και DAW, digital audio workstations.</a:t>
            </a:r>
            <a:endParaRPr sz="1200">
              <a:latin typeface="Century Gothic"/>
              <a:ea typeface="Century Gothic"/>
              <a:cs typeface="Century Gothic"/>
              <a:sym typeface="Century Gothic"/>
            </a:endParaRPr>
          </a:p>
        </p:txBody>
      </p:sp>
      <p:pic>
        <p:nvPicPr>
          <p:cNvPr id="89" name="Google Shape;89;p15"/>
          <p:cNvPicPr preferRelativeResize="0"/>
          <p:nvPr/>
        </p:nvPicPr>
        <p:blipFill>
          <a:blip r:embed="rId3">
            <a:alphaModFix/>
          </a:blip>
          <a:stretch>
            <a:fillRect/>
          </a:stretch>
        </p:blipFill>
        <p:spPr>
          <a:xfrm>
            <a:off x="726195" y="2302225"/>
            <a:ext cx="1933074" cy="2766577"/>
          </a:xfrm>
          <a:prstGeom prst="rect">
            <a:avLst/>
          </a:prstGeom>
          <a:noFill/>
          <a:ln>
            <a:noFill/>
          </a:ln>
        </p:spPr>
      </p:pic>
      <p:pic>
        <p:nvPicPr>
          <p:cNvPr id="90" name="Google Shape;90;p15" title="Hildegard Westerkamp - Kits Beach Soundwalk (1989)">
            <a:hlinkClick r:id="rId4"/>
          </p:cNvPr>
          <p:cNvPicPr preferRelativeResize="0"/>
          <p:nvPr/>
        </p:nvPicPr>
        <p:blipFill>
          <a:blip r:embed="rId5">
            <a:alphaModFix/>
          </a:blip>
          <a:stretch>
            <a:fillRect/>
          </a:stretch>
        </p:blipFill>
        <p:spPr>
          <a:xfrm>
            <a:off x="3709598" y="2378500"/>
            <a:ext cx="4647155" cy="2614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6"/>
          <p:cNvPicPr preferRelativeResize="0"/>
          <p:nvPr/>
        </p:nvPicPr>
        <p:blipFill>
          <a:blip r:embed="rId3">
            <a:alphaModFix/>
          </a:blip>
          <a:stretch>
            <a:fillRect/>
          </a:stretch>
        </p:blipFill>
        <p:spPr>
          <a:xfrm>
            <a:off x="632600" y="152400"/>
            <a:ext cx="7341476" cy="4838700"/>
          </a:xfrm>
          <a:prstGeom prst="rect">
            <a:avLst/>
          </a:prstGeom>
          <a:noFill/>
          <a:ln>
            <a:noFill/>
          </a:ln>
        </p:spPr>
      </p:pic>
      <p:sp>
        <p:nvSpPr>
          <p:cNvPr id="96" name="Google Shape;96;p16"/>
          <p:cNvSpPr txBox="1"/>
          <p:nvPr/>
        </p:nvSpPr>
        <p:spPr>
          <a:xfrm>
            <a:off x="1457300" y="4683300"/>
            <a:ext cx="6441600" cy="307800"/>
          </a:xfrm>
          <a:prstGeom prst="rect">
            <a:avLst/>
          </a:prstGeom>
          <a:noFill/>
          <a:ln>
            <a:noFill/>
          </a:ln>
        </p:spPr>
        <p:txBody>
          <a:bodyPr spcFirstLastPara="1" wrap="square" lIns="91425" tIns="91425" rIns="91425" bIns="91425" anchor="t" anchorCtr="0">
            <a:spAutoFit/>
          </a:bodyPr>
          <a:lstStyle/>
          <a:p>
            <a:pPr marL="0" lvl="0" indent="0" algn="l" rtl="0">
              <a:lnSpc>
                <a:spcPct val="130000"/>
              </a:lnSpc>
              <a:spcBef>
                <a:spcPts val="0"/>
              </a:spcBef>
              <a:spcAft>
                <a:spcPts val="0"/>
              </a:spcAft>
              <a:buNone/>
            </a:pPr>
            <a:r>
              <a:rPr lang="en" sz="800">
                <a:solidFill>
                  <a:srgbClr val="222222"/>
                </a:solidFill>
                <a:highlight>
                  <a:srgbClr val="FFFFFF"/>
                </a:highlight>
                <a:latin typeface="Century Gothic"/>
                <a:ea typeface="Century Gothic"/>
                <a:cs typeface="Century Gothic"/>
                <a:sym typeface="Century Gothic"/>
              </a:rPr>
              <a:t>3. </a:t>
            </a:r>
            <a:r>
              <a:rPr lang="en" sz="800">
                <a:solidFill>
                  <a:srgbClr val="111111"/>
                </a:solidFill>
                <a:highlight>
                  <a:srgbClr val="FFFFFF"/>
                </a:highlight>
                <a:latin typeface="Century Gothic"/>
                <a:ea typeface="Century Gothic"/>
                <a:cs typeface="Century Gothic"/>
                <a:sym typeface="Century Gothic"/>
              </a:rPr>
              <a:t>Schafer, R. M. (1993). The soundscape: Our sonic environment and the tuning of the world. Simon and Schuster.</a:t>
            </a:r>
            <a:endParaRPr>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0"/>
        <p:cNvGrpSpPr/>
        <p:nvPr/>
      </p:nvGrpSpPr>
      <p:grpSpPr>
        <a:xfrm>
          <a:off x="0" y="0"/>
          <a:ext cx="0" cy="0"/>
          <a:chOff x="0" y="0"/>
          <a:chExt cx="0" cy="0"/>
        </a:xfrm>
      </p:grpSpPr>
      <p:pic>
        <p:nvPicPr>
          <p:cNvPr id="101" name="Google Shape;101;p17"/>
          <p:cNvPicPr preferRelativeResize="0"/>
          <p:nvPr/>
        </p:nvPicPr>
        <p:blipFill>
          <a:blip r:embed="rId3">
            <a:alphaModFix/>
          </a:blip>
          <a:stretch>
            <a:fillRect/>
          </a:stretch>
        </p:blipFill>
        <p:spPr>
          <a:xfrm>
            <a:off x="365850" y="325451"/>
            <a:ext cx="3843751" cy="4352790"/>
          </a:xfrm>
          <a:prstGeom prst="rect">
            <a:avLst/>
          </a:prstGeom>
          <a:noFill/>
          <a:ln>
            <a:noFill/>
          </a:ln>
        </p:spPr>
      </p:pic>
      <p:pic>
        <p:nvPicPr>
          <p:cNvPr id="102" name="Google Shape;102;p17" descr="Piece of duct tape sticking a note to the slide"/>
          <p:cNvPicPr preferRelativeResize="0"/>
          <p:nvPr/>
        </p:nvPicPr>
        <p:blipFill rotWithShape="1">
          <a:blip r:embed="rId4">
            <a:alphaModFix/>
          </a:blip>
          <a:srcRect l="9244" t="5926" r="2118" b="10011"/>
          <a:stretch/>
        </p:blipFill>
        <p:spPr>
          <a:xfrm rot="154828">
            <a:off x="910675" y="209001"/>
            <a:ext cx="2072000" cy="736050"/>
          </a:xfrm>
          <a:prstGeom prst="rect">
            <a:avLst/>
          </a:prstGeom>
          <a:noFill/>
          <a:ln>
            <a:noFill/>
          </a:ln>
        </p:spPr>
      </p:pic>
      <p:sp>
        <p:nvSpPr>
          <p:cNvPr id="103" name="Google Shape;103;p17"/>
          <p:cNvSpPr txBox="1"/>
          <p:nvPr/>
        </p:nvSpPr>
        <p:spPr>
          <a:xfrm>
            <a:off x="776700" y="762397"/>
            <a:ext cx="34329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chemeClr val="lt2"/>
                </a:solidFill>
                <a:latin typeface="Century Gothic"/>
                <a:ea typeface="Century Gothic"/>
                <a:cs typeface="Century Gothic"/>
                <a:sym typeface="Century Gothic"/>
              </a:rPr>
              <a:t>1. ΗΧΟΤΟΠΙΟ</a:t>
            </a:r>
            <a:endParaRPr sz="3000" b="1">
              <a:solidFill>
                <a:schemeClr val="lt2"/>
              </a:solidFill>
              <a:latin typeface="Century Gothic"/>
              <a:ea typeface="Century Gothic"/>
              <a:cs typeface="Century Gothic"/>
              <a:sym typeface="Century Gothic"/>
            </a:endParaRPr>
          </a:p>
        </p:txBody>
      </p:sp>
      <p:sp>
        <p:nvSpPr>
          <p:cNvPr id="104" name="Google Shape;104;p17"/>
          <p:cNvSpPr txBox="1">
            <a:spLocks noGrp="1"/>
          </p:cNvSpPr>
          <p:nvPr>
            <p:ph type="body" idx="4294967295"/>
          </p:nvPr>
        </p:nvSpPr>
        <p:spPr>
          <a:xfrm>
            <a:off x="468525" y="1417350"/>
            <a:ext cx="3638400" cy="27681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entury Gothic"/>
              <a:buChar char="➔"/>
            </a:pPr>
            <a:r>
              <a:rPr lang="en" sz="1200" b="1">
                <a:solidFill>
                  <a:schemeClr val="dk1"/>
                </a:solidFill>
                <a:latin typeface="Century Gothic"/>
                <a:ea typeface="Century Gothic"/>
                <a:cs typeface="Century Gothic"/>
                <a:sym typeface="Century Gothic"/>
              </a:rPr>
              <a:t>Το ηχοτοπίο είναι οποιοδήποτε ηχητικό πεδίο μελέτης</a:t>
            </a:r>
            <a:endParaRPr sz="1200" b="1">
              <a:solidFill>
                <a:schemeClr val="dk1"/>
              </a:solidFill>
              <a:latin typeface="Century Gothic"/>
              <a:ea typeface="Century Gothic"/>
              <a:cs typeface="Century Gothic"/>
              <a:sym typeface="Century Gothic"/>
            </a:endParaRPr>
          </a:p>
          <a:p>
            <a:pPr marL="457200" lvl="0" indent="-304800" algn="l" rtl="0">
              <a:spcBef>
                <a:spcPts val="1000"/>
              </a:spcBef>
              <a:spcAft>
                <a:spcPts val="0"/>
              </a:spcAft>
              <a:buClr>
                <a:schemeClr val="dk1"/>
              </a:buClr>
              <a:buSzPts val="1200"/>
              <a:buFont typeface="Century Gothic"/>
              <a:buChar char="➔"/>
            </a:pPr>
            <a:r>
              <a:rPr lang="en" sz="1200" b="1">
                <a:solidFill>
                  <a:schemeClr val="dk1"/>
                </a:solidFill>
                <a:latin typeface="Century Gothic"/>
                <a:ea typeface="Century Gothic"/>
                <a:cs typeface="Century Gothic"/>
                <a:sym typeface="Century Gothic"/>
              </a:rPr>
              <a:t>Μπορούμε να απομονώσουμε ένα ηχητικό περιβάλλον για μελέτη όπως μελετάμε τα χαρακτηριστικά ενός τοπίου (Schafer, 1994).</a:t>
            </a:r>
            <a:endParaRPr sz="1200" b="1">
              <a:solidFill>
                <a:schemeClr val="dk1"/>
              </a:solidFill>
              <a:latin typeface="Century Gothic"/>
              <a:ea typeface="Century Gothic"/>
              <a:cs typeface="Century Gothic"/>
              <a:sym typeface="Century Gothic"/>
            </a:endParaRPr>
          </a:p>
          <a:p>
            <a:pPr marL="457200" lvl="0" indent="-304800" algn="l" rtl="0">
              <a:spcBef>
                <a:spcPts val="1000"/>
              </a:spcBef>
              <a:spcAft>
                <a:spcPts val="0"/>
              </a:spcAft>
              <a:buClr>
                <a:schemeClr val="dk1"/>
              </a:buClr>
              <a:buSzPts val="1200"/>
              <a:buFont typeface="Century Gothic"/>
              <a:buChar char="➔"/>
            </a:pPr>
            <a:r>
              <a:rPr lang="en" sz="1200" b="1">
                <a:solidFill>
                  <a:schemeClr val="dk1"/>
                </a:solidFill>
                <a:latin typeface="Century Gothic"/>
                <a:ea typeface="Century Gothic"/>
                <a:cs typeface="Century Gothic"/>
                <a:sym typeface="Century Gothic"/>
              </a:rPr>
              <a:t>Αυτό που κάνουν οι μελετητές των ηχοτοπίων είναι να ανακαλύψουν τα σημαντικά χαρακτηριστικά του ηχοτοπίου</a:t>
            </a:r>
            <a:endParaRPr sz="1200" b="1">
              <a:solidFill>
                <a:schemeClr val="dk1"/>
              </a:solidFill>
              <a:latin typeface="Century Gothic"/>
              <a:ea typeface="Century Gothic"/>
              <a:cs typeface="Century Gothic"/>
              <a:sym typeface="Century Gothic"/>
            </a:endParaRPr>
          </a:p>
          <a:p>
            <a:pPr marL="457200" lvl="0" indent="-304800" algn="l" rtl="0">
              <a:spcBef>
                <a:spcPts val="1000"/>
              </a:spcBef>
              <a:spcAft>
                <a:spcPts val="1000"/>
              </a:spcAft>
              <a:buClr>
                <a:schemeClr val="dk1"/>
              </a:buClr>
              <a:buSzPts val="1200"/>
              <a:buFont typeface="Century Gothic"/>
              <a:buChar char="➔"/>
            </a:pPr>
            <a:r>
              <a:rPr lang="en" sz="1300" b="1">
                <a:solidFill>
                  <a:schemeClr val="dk1"/>
                </a:solidFill>
                <a:latin typeface="Century Gothic"/>
                <a:ea typeface="Century Gothic"/>
                <a:cs typeface="Century Gothic"/>
                <a:sym typeface="Century Gothic"/>
              </a:rPr>
              <a:t>ΗΧΟΙ ΣΤΟ ΠΡΟΣΚΗΝΙΟ - ΠΑΡΑΣΚΗΝΙΟ</a:t>
            </a:r>
            <a:endParaRPr sz="1300" b="1">
              <a:solidFill>
                <a:schemeClr val="dk1"/>
              </a:solidFill>
              <a:latin typeface="Century Gothic"/>
              <a:ea typeface="Century Gothic"/>
              <a:cs typeface="Century Gothic"/>
              <a:sym typeface="Century Gothic"/>
            </a:endParaRPr>
          </a:p>
        </p:txBody>
      </p:sp>
      <p:pic>
        <p:nvPicPr>
          <p:cNvPr id="105" name="Google Shape;105;p17" title="R. Murray Schafer Listen (greek subs)">
            <a:hlinkClick r:id="rId5"/>
          </p:cNvPr>
          <p:cNvPicPr preferRelativeResize="0"/>
          <p:nvPr/>
        </p:nvPicPr>
        <p:blipFill>
          <a:blip r:embed="rId6">
            <a:alphaModFix/>
          </a:blip>
          <a:stretch>
            <a:fillRect/>
          </a:stretch>
        </p:blipFill>
        <p:spPr>
          <a:xfrm>
            <a:off x="4313425" y="501825"/>
            <a:ext cx="4572000" cy="3429000"/>
          </a:xfrm>
          <a:prstGeom prst="rect">
            <a:avLst/>
          </a:prstGeom>
          <a:noFill/>
          <a:ln>
            <a:noFill/>
          </a:ln>
        </p:spPr>
      </p:pic>
      <p:sp>
        <p:nvSpPr>
          <p:cNvPr id="106" name="Google Shape;106;p17"/>
          <p:cNvSpPr txBox="1"/>
          <p:nvPr/>
        </p:nvSpPr>
        <p:spPr>
          <a:xfrm>
            <a:off x="3971950" y="4097725"/>
            <a:ext cx="4695300" cy="7941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1000"/>
              </a:spcAft>
              <a:buNone/>
            </a:pPr>
            <a:r>
              <a:rPr lang="en" sz="1200" b="1">
                <a:solidFill>
                  <a:schemeClr val="dk1"/>
                </a:solidFill>
                <a:highlight>
                  <a:schemeClr val="dk2"/>
                </a:highlight>
                <a:latin typeface="Century Gothic"/>
                <a:ea typeface="Century Gothic"/>
                <a:cs typeface="Century Gothic"/>
                <a:sym typeface="Century Gothic"/>
              </a:rPr>
              <a:t>μουσικη σύνθεση = ηχοτοπίο, radio program/podcast = ηχοτοπίο ή ένα οποιοδήποτε ηχητικό περιβάλλον = ηχοτοπίο</a:t>
            </a:r>
            <a:endParaRPr>
              <a:highlight>
                <a:schemeClr val="dk2"/>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283100" y="712150"/>
            <a:ext cx="5043900" cy="417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200" b="0" u="sng">
                <a:solidFill>
                  <a:schemeClr val="accent5"/>
                </a:solidFill>
                <a:latin typeface="Century Gothic"/>
                <a:ea typeface="Century Gothic"/>
                <a:cs typeface="Century Gothic"/>
                <a:sym typeface="Century Gothic"/>
              </a:rPr>
              <a:t>A. Keynote SOUNDS</a:t>
            </a:r>
            <a:endParaRPr sz="1200" b="0" u="sng">
              <a:solidFill>
                <a:schemeClr val="accent5"/>
              </a:solidFill>
              <a:latin typeface="Century Gothic"/>
              <a:ea typeface="Century Gothic"/>
              <a:cs typeface="Century Gothic"/>
              <a:sym typeface="Century Gothic"/>
            </a:endParaRPr>
          </a:p>
          <a:p>
            <a:pPr marL="0" lvl="0" indent="0" algn="l" rtl="0">
              <a:spcBef>
                <a:spcPts val="1000"/>
              </a:spcBef>
              <a:spcAft>
                <a:spcPts val="0"/>
              </a:spcAft>
              <a:buClr>
                <a:schemeClr val="dk2"/>
              </a:buClr>
              <a:buSzPts val="1100"/>
              <a:buFont typeface="Arial"/>
              <a:buNone/>
            </a:pPr>
            <a:r>
              <a:rPr lang="en" sz="1200" b="0">
                <a:solidFill>
                  <a:schemeClr val="accent5"/>
                </a:solidFill>
                <a:latin typeface="Century Gothic"/>
                <a:ea typeface="Century Gothic"/>
                <a:cs typeface="Century Gothic"/>
                <a:sym typeface="Century Gothic"/>
              </a:rPr>
              <a:t>Ο όρος </a:t>
            </a:r>
            <a:r>
              <a:rPr lang="en" sz="1200">
                <a:solidFill>
                  <a:schemeClr val="accent5"/>
                </a:solidFill>
                <a:latin typeface="Century Gothic"/>
                <a:ea typeface="Century Gothic"/>
                <a:cs typeface="Century Gothic"/>
                <a:sym typeface="Century Gothic"/>
              </a:rPr>
              <a:t>keynote sounds</a:t>
            </a:r>
            <a:r>
              <a:rPr lang="en" sz="1200" b="0">
                <a:solidFill>
                  <a:schemeClr val="accent5"/>
                </a:solidFill>
                <a:latin typeface="Century Gothic"/>
                <a:ea typeface="Century Gothic"/>
                <a:cs typeface="Century Gothic"/>
                <a:sym typeface="Century Gothic"/>
              </a:rPr>
              <a:t> είναι μουσικής προέλευσης και προσδιορίζει το κλειδί ή την τονικότητα μιας συγκεκριμένης μουσικής σύνθεσης. Παρέχει το θεμελιώδη τόνο γύρω από τον οποίο η σύνθεση μπορεί να εξελιχθεί ή και να αναπτυχθεί μέσα από άλλες σχετικές τονικότητες. (Schafer, 1994).</a:t>
            </a:r>
            <a:endParaRPr sz="1200" b="0">
              <a:solidFill>
                <a:schemeClr val="accent5"/>
              </a:solidFill>
              <a:latin typeface="Century Gothic"/>
              <a:ea typeface="Century Gothic"/>
              <a:cs typeface="Century Gothic"/>
              <a:sym typeface="Century Gothic"/>
            </a:endParaRPr>
          </a:p>
          <a:p>
            <a:pPr marL="0" lvl="0" indent="0" algn="l" rtl="0">
              <a:spcBef>
                <a:spcPts val="1000"/>
              </a:spcBef>
              <a:spcAft>
                <a:spcPts val="0"/>
              </a:spcAft>
              <a:buNone/>
            </a:pPr>
            <a:r>
              <a:rPr lang="en" sz="1200" b="0">
                <a:solidFill>
                  <a:schemeClr val="accent5"/>
                </a:solidFill>
                <a:latin typeface="Century Gothic"/>
                <a:ea typeface="Century Gothic"/>
                <a:cs typeface="Century Gothic"/>
                <a:sym typeface="Century Gothic"/>
              </a:rPr>
              <a:t>Πχ ο ήχος της θάλασσας για μια παραθαλάσσια κοινότητα ή ο ήχος των μηχανών εσωτερικής καύσης ή ο βόμβος στη σύγχρονη πόλη  (Truax, 2001). </a:t>
            </a:r>
            <a:endParaRPr sz="1200" b="0">
              <a:solidFill>
                <a:schemeClr val="accent5"/>
              </a:solidFill>
              <a:latin typeface="Century Gothic"/>
              <a:ea typeface="Century Gothic"/>
              <a:cs typeface="Century Gothic"/>
              <a:sym typeface="Century Gothic"/>
            </a:endParaRPr>
          </a:p>
          <a:p>
            <a:pPr marL="0" lvl="0" indent="0" algn="l" rtl="0">
              <a:spcBef>
                <a:spcPts val="1000"/>
              </a:spcBef>
              <a:spcAft>
                <a:spcPts val="0"/>
              </a:spcAft>
              <a:buClr>
                <a:schemeClr val="dk2"/>
              </a:buClr>
              <a:buSzPts val="1100"/>
              <a:buFont typeface="Arial"/>
              <a:buNone/>
            </a:pPr>
            <a:endParaRPr sz="1200" b="0">
              <a:solidFill>
                <a:schemeClr val="accent5"/>
              </a:solidFill>
              <a:latin typeface="Century Gothic"/>
              <a:ea typeface="Century Gothic"/>
              <a:cs typeface="Century Gothic"/>
              <a:sym typeface="Century Gothic"/>
            </a:endParaRPr>
          </a:p>
          <a:p>
            <a:pPr marL="0" lvl="0" indent="0" algn="l" rtl="0">
              <a:spcBef>
                <a:spcPts val="1000"/>
              </a:spcBef>
              <a:spcAft>
                <a:spcPts val="0"/>
              </a:spcAft>
              <a:buClr>
                <a:schemeClr val="dk2"/>
              </a:buClr>
              <a:buSzPts val="1100"/>
              <a:buFont typeface="Arial"/>
              <a:buNone/>
            </a:pPr>
            <a:r>
              <a:rPr lang="en" sz="1200" b="0" u="sng">
                <a:solidFill>
                  <a:schemeClr val="accent5"/>
                </a:solidFill>
                <a:latin typeface="Century Gothic"/>
                <a:ea typeface="Century Gothic"/>
                <a:cs typeface="Century Gothic"/>
                <a:sym typeface="Century Gothic"/>
              </a:rPr>
              <a:t>B. Ηχητικά σήματα </a:t>
            </a:r>
            <a:r>
              <a:rPr lang="en" sz="1200" u="sng">
                <a:solidFill>
                  <a:schemeClr val="accent5"/>
                </a:solidFill>
                <a:latin typeface="Century Gothic"/>
                <a:ea typeface="Century Gothic"/>
                <a:cs typeface="Century Gothic"/>
                <a:sym typeface="Century Gothic"/>
              </a:rPr>
              <a:t>SOUND Signals</a:t>
            </a:r>
            <a:r>
              <a:rPr lang="en" sz="1200" b="0" u="sng">
                <a:solidFill>
                  <a:schemeClr val="accent5"/>
                </a:solidFill>
                <a:latin typeface="Century Gothic"/>
                <a:ea typeface="Century Gothic"/>
                <a:cs typeface="Century Gothic"/>
                <a:sym typeface="Century Gothic"/>
              </a:rPr>
              <a:t> </a:t>
            </a:r>
            <a:endParaRPr sz="1200" b="0" u="sng">
              <a:solidFill>
                <a:schemeClr val="accent5"/>
              </a:solidFill>
              <a:latin typeface="Century Gothic"/>
              <a:ea typeface="Century Gothic"/>
              <a:cs typeface="Century Gothic"/>
              <a:sym typeface="Century Gothic"/>
            </a:endParaRPr>
          </a:p>
          <a:p>
            <a:pPr marL="0" lvl="0" indent="0" algn="l" rtl="0">
              <a:spcBef>
                <a:spcPts val="1000"/>
              </a:spcBef>
              <a:spcAft>
                <a:spcPts val="0"/>
              </a:spcAft>
              <a:buClr>
                <a:schemeClr val="dk2"/>
              </a:buClr>
              <a:buSzPts val="1100"/>
              <a:buFont typeface="Arial"/>
              <a:buNone/>
            </a:pPr>
            <a:r>
              <a:rPr lang="en" sz="1200" b="0">
                <a:solidFill>
                  <a:schemeClr val="accent5"/>
                </a:solidFill>
                <a:latin typeface="Century Gothic"/>
                <a:ea typeface="Century Gothic"/>
                <a:cs typeface="Century Gothic"/>
                <a:sym typeface="Century Gothic"/>
              </a:rPr>
              <a:t>είναι τα ηχητικά γεγονότα που μεταφέρουν συγκεκριμένες πληροφορίες και είναι απαραίτητο να διαδοθούν άμεσα, έχοντας δημιουργηθεί αποκλειστικά γι αυτήν τη χρήση. (Εκμετσόγλου, 2014). Στις σπουδές των ηχοτοπίων, τα ηχητικά σήματα αναλύονται σε σχέση με το AMBIENT/ KEYNOTE context.</a:t>
            </a:r>
            <a:endParaRPr sz="1200" b="0">
              <a:solidFill>
                <a:schemeClr val="accent5"/>
              </a:solidFill>
              <a:latin typeface="Century Gothic"/>
              <a:ea typeface="Century Gothic"/>
              <a:cs typeface="Century Gothic"/>
              <a:sym typeface="Century Gothic"/>
            </a:endParaRPr>
          </a:p>
          <a:p>
            <a:pPr marL="0" lvl="0" indent="0" algn="l" rtl="0">
              <a:spcBef>
                <a:spcPts val="1000"/>
              </a:spcBef>
              <a:spcAft>
                <a:spcPts val="0"/>
              </a:spcAft>
              <a:buClr>
                <a:schemeClr val="dk2"/>
              </a:buClr>
              <a:buSzPts val="1100"/>
              <a:buFont typeface="Arial"/>
              <a:buNone/>
            </a:pPr>
            <a:r>
              <a:rPr lang="en" sz="1200" b="0">
                <a:solidFill>
                  <a:schemeClr val="accent5"/>
                </a:solidFill>
                <a:latin typeface="Century Gothic"/>
                <a:ea typeface="Century Gothic"/>
                <a:cs typeface="Century Gothic"/>
                <a:sym typeface="Century Gothic"/>
              </a:rPr>
              <a:t>πχ. Κόρνες, σφυρίχτρες, σειρήνες, κτλ.</a:t>
            </a:r>
            <a:endParaRPr sz="1200" b="0">
              <a:solidFill>
                <a:schemeClr val="accent5"/>
              </a:solidFill>
              <a:latin typeface="Century Gothic"/>
              <a:ea typeface="Century Gothic"/>
              <a:cs typeface="Century Gothic"/>
              <a:sym typeface="Century Gothic"/>
            </a:endParaRPr>
          </a:p>
          <a:p>
            <a:pPr marL="0" lvl="0" indent="0" algn="l" rtl="0">
              <a:spcBef>
                <a:spcPts val="1000"/>
              </a:spcBef>
              <a:spcAft>
                <a:spcPts val="1000"/>
              </a:spcAft>
              <a:buNone/>
            </a:pPr>
            <a:endParaRPr sz="1200">
              <a:solidFill>
                <a:schemeClr val="accent5"/>
              </a:solidFill>
            </a:endParaRPr>
          </a:p>
        </p:txBody>
      </p:sp>
      <p:grpSp>
        <p:nvGrpSpPr>
          <p:cNvPr id="112" name="Google Shape;112;p18"/>
          <p:cNvGrpSpPr/>
          <p:nvPr/>
        </p:nvGrpSpPr>
        <p:grpSpPr>
          <a:xfrm>
            <a:off x="5764317" y="712160"/>
            <a:ext cx="3207472" cy="3678760"/>
            <a:chOff x="6803275" y="395363"/>
            <a:chExt cx="2212050" cy="2537076"/>
          </a:xfrm>
        </p:grpSpPr>
        <p:pic>
          <p:nvPicPr>
            <p:cNvPr id="113" name="Google Shape;113;p18"/>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id="114" name="Google Shape;114;p18" descr="Piece of duct tape sticking a note to the slide"/>
            <p:cNvPicPr preferRelativeResize="0"/>
            <p:nvPr/>
          </p:nvPicPr>
          <p:blipFill rotWithShape="1">
            <a:blip r:embed="rId4">
              <a:alphaModFix/>
            </a:blip>
            <a:srcRect l="9244" t="5926" r="2118" b="10011"/>
            <a:stretch/>
          </p:blipFill>
          <p:spPr>
            <a:xfrm rot="154826">
              <a:off x="7370663" y="419419"/>
              <a:ext cx="1077273" cy="382687"/>
            </a:xfrm>
            <a:prstGeom prst="rect">
              <a:avLst/>
            </a:prstGeom>
            <a:noFill/>
            <a:ln>
              <a:noFill/>
            </a:ln>
          </p:spPr>
        </p:pic>
        <p:sp>
          <p:nvSpPr>
            <p:cNvPr id="115" name="Google Shape;115;p18"/>
            <p:cNvSpPr txBox="1"/>
            <p:nvPr/>
          </p:nvSpPr>
          <p:spPr>
            <a:xfrm>
              <a:off x="6944800" y="559110"/>
              <a:ext cx="1929000" cy="20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solidFill>
                  <a:schemeClr val="dk1"/>
                </a:solidFill>
                <a:latin typeface="Century Gothic"/>
                <a:ea typeface="Century Gothic"/>
                <a:cs typeface="Century Gothic"/>
                <a:sym typeface="Century Gothic"/>
              </a:endParaRPr>
            </a:p>
            <a:p>
              <a:pPr marL="0" lvl="0" indent="0" algn="l" rtl="0">
                <a:spcBef>
                  <a:spcPts val="800"/>
                </a:spcBef>
                <a:spcAft>
                  <a:spcPts val="0"/>
                </a:spcAft>
                <a:buClr>
                  <a:schemeClr val="dk2"/>
                </a:buClr>
                <a:buSzPts val="1100"/>
                <a:buFont typeface="Arial"/>
                <a:buNone/>
              </a:pPr>
              <a:r>
                <a:rPr lang="en" b="1">
                  <a:solidFill>
                    <a:schemeClr val="dk1"/>
                  </a:solidFill>
                  <a:latin typeface="Century Gothic"/>
                  <a:ea typeface="Century Gothic"/>
                  <a:cs typeface="Century Gothic"/>
                  <a:sym typeface="Century Gothic"/>
                </a:rPr>
                <a:t>C. Ηχόσημα SOUNDMARKS</a:t>
              </a:r>
              <a:endParaRPr b="1">
                <a:solidFill>
                  <a:schemeClr val="dk1"/>
                </a:solidFill>
                <a:latin typeface="Century Gothic"/>
                <a:ea typeface="Century Gothic"/>
                <a:cs typeface="Century Gothic"/>
                <a:sym typeface="Century Gothic"/>
              </a:endParaRPr>
            </a:p>
            <a:p>
              <a:pPr marL="0" lvl="0" indent="0" algn="l" rtl="0">
                <a:spcBef>
                  <a:spcPts val="800"/>
                </a:spcBef>
                <a:spcAft>
                  <a:spcPts val="0"/>
                </a:spcAft>
                <a:buClr>
                  <a:schemeClr val="dk2"/>
                </a:buClr>
                <a:buSzPts val="1100"/>
                <a:buFont typeface="Arial"/>
                <a:buNone/>
              </a:pPr>
              <a:r>
                <a:rPr lang="en">
                  <a:solidFill>
                    <a:schemeClr val="dk1"/>
                  </a:solidFill>
                  <a:latin typeface="Century Gothic"/>
                  <a:ea typeface="Century Gothic"/>
                  <a:cs typeface="Century Gothic"/>
                  <a:sym typeface="Century Gothic"/>
                </a:rPr>
                <a:t>σε αντιστοιχία με τα τοπόσημα, και αποδίδονται σε χαρακτηριστικά ηχητικά γεγονότα που έχουν άμεση συνέργεια με το συγκεκριμένο τόπο</a:t>
              </a:r>
              <a:endParaRPr>
                <a:solidFill>
                  <a:schemeClr val="dk1"/>
                </a:solidFill>
                <a:latin typeface="Century Gothic"/>
                <a:ea typeface="Century Gothic"/>
                <a:cs typeface="Century Gothic"/>
                <a:sym typeface="Century Gothic"/>
              </a:endParaRPr>
            </a:p>
            <a:p>
              <a:pPr marL="0" lvl="0" indent="0" algn="l" rtl="0">
                <a:spcBef>
                  <a:spcPts val="800"/>
                </a:spcBef>
                <a:spcAft>
                  <a:spcPts val="0"/>
                </a:spcAft>
                <a:buClr>
                  <a:schemeClr val="dk2"/>
                </a:buClr>
                <a:buSzPts val="1100"/>
                <a:buFont typeface="Arial"/>
                <a:buNone/>
              </a:pPr>
              <a:r>
                <a:rPr lang="en">
                  <a:solidFill>
                    <a:schemeClr val="dk1"/>
                  </a:solidFill>
                  <a:latin typeface="Century Gothic"/>
                  <a:ea typeface="Century Gothic"/>
                  <a:cs typeface="Century Gothic"/>
                  <a:sym typeface="Century Gothic"/>
                </a:rPr>
                <a:t>London soundmark: Big Ben</a:t>
              </a:r>
              <a:endParaRPr>
                <a:solidFill>
                  <a:schemeClr val="dk1"/>
                </a:solidFill>
                <a:latin typeface="Century Gothic"/>
                <a:ea typeface="Century Gothic"/>
                <a:cs typeface="Century Gothic"/>
                <a:sym typeface="Century Gothic"/>
              </a:endParaRPr>
            </a:p>
            <a:p>
              <a:pPr marL="0" lvl="0" indent="0" algn="l" rtl="0">
                <a:spcBef>
                  <a:spcPts val="800"/>
                </a:spcBef>
                <a:spcAft>
                  <a:spcPts val="0"/>
                </a:spcAft>
                <a:buClr>
                  <a:schemeClr val="dk2"/>
                </a:buClr>
                <a:buSzPts val="1100"/>
                <a:buFont typeface="Arial"/>
                <a:buNone/>
              </a:pPr>
              <a:r>
                <a:rPr lang="en" sz="1200" b="1">
                  <a:solidFill>
                    <a:schemeClr val="dk1"/>
                  </a:solidFill>
                  <a:latin typeface="Century Gothic"/>
                  <a:ea typeface="Century Gothic"/>
                  <a:cs typeface="Century Gothic"/>
                  <a:sym typeface="Century Gothic"/>
                </a:rPr>
                <a:t>https://99percentinvisible.org/episode/separation-anxiety/</a:t>
              </a:r>
              <a:endParaRPr sz="1200" b="1">
                <a:solidFill>
                  <a:schemeClr val="dk1"/>
                </a:solidFill>
                <a:latin typeface="Century Gothic"/>
                <a:ea typeface="Century Gothic"/>
                <a:cs typeface="Century Gothic"/>
                <a:sym typeface="Century Gothic"/>
              </a:endParaRPr>
            </a:p>
            <a:p>
              <a:pPr marL="0" lvl="0" indent="0" algn="l" rtl="0">
                <a:spcBef>
                  <a:spcPts val="800"/>
                </a:spcBef>
                <a:spcAft>
                  <a:spcPts val="800"/>
                </a:spcAft>
                <a:buNone/>
              </a:pPr>
              <a:r>
                <a:rPr lang="en" sz="1200" b="1">
                  <a:solidFill>
                    <a:schemeClr val="dk1"/>
                  </a:solidFill>
                  <a:latin typeface="Century Gothic"/>
                  <a:ea typeface="Century Gothic"/>
                  <a:cs typeface="Century Gothic"/>
                  <a:sym typeface="Century Gothic"/>
                </a:rPr>
                <a:t>https://www.researchcatalogue.net/view/251049/251050</a:t>
              </a:r>
              <a:endParaRPr sz="1200" b="1">
                <a:solidFill>
                  <a:schemeClr val="dk1"/>
                </a:solidFill>
                <a:latin typeface="Century Gothic"/>
                <a:ea typeface="Century Gothic"/>
                <a:cs typeface="Century Gothic"/>
                <a:sym typeface="Century Gothic"/>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9"/>
          <p:cNvPicPr preferRelativeResize="0"/>
          <p:nvPr/>
        </p:nvPicPr>
        <p:blipFill>
          <a:blip r:embed="rId3">
            <a:alphaModFix/>
          </a:blip>
          <a:stretch>
            <a:fillRect/>
          </a:stretch>
        </p:blipFill>
        <p:spPr>
          <a:xfrm>
            <a:off x="3403775" y="0"/>
            <a:ext cx="3638349" cy="5143500"/>
          </a:xfrm>
          <a:prstGeom prst="rect">
            <a:avLst/>
          </a:prstGeom>
          <a:noFill/>
          <a:ln>
            <a:noFill/>
          </a:ln>
        </p:spPr>
      </p:pic>
      <p:sp>
        <p:nvSpPr>
          <p:cNvPr id="121" name="Google Shape;121;p19"/>
          <p:cNvSpPr txBox="1">
            <a:spLocks noGrp="1"/>
          </p:cNvSpPr>
          <p:nvPr>
            <p:ph type="title"/>
          </p:nvPr>
        </p:nvSpPr>
        <p:spPr>
          <a:xfrm>
            <a:off x="7087800" y="202800"/>
            <a:ext cx="2012700" cy="494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dk2"/>
                </a:solidFill>
                <a:latin typeface="Century Gothic"/>
                <a:ea typeface="Century Gothic"/>
                <a:cs typeface="Century Gothic"/>
                <a:sym typeface="Century Gothic"/>
              </a:rPr>
              <a:t>Soundscape design</a:t>
            </a:r>
            <a:endParaRPr sz="1800">
              <a:solidFill>
                <a:schemeClr val="dk2"/>
              </a:solidFill>
              <a:latin typeface="Century Gothic"/>
              <a:ea typeface="Century Gothic"/>
              <a:cs typeface="Century Gothic"/>
              <a:sym typeface="Century Gothic"/>
            </a:endParaRPr>
          </a:p>
          <a:p>
            <a:pPr marL="0" lvl="0" indent="0" algn="l" rtl="0">
              <a:spcBef>
                <a:spcPts val="0"/>
              </a:spcBef>
              <a:spcAft>
                <a:spcPts val="0"/>
              </a:spcAft>
              <a:buClr>
                <a:schemeClr val="dk2"/>
              </a:buClr>
              <a:buSzPts val="1100"/>
              <a:buFont typeface="Arial"/>
              <a:buNone/>
            </a:pPr>
            <a:endParaRPr sz="1900" b="0">
              <a:solidFill>
                <a:schemeClr val="dk2"/>
              </a:solidFill>
              <a:latin typeface="Century Gothic"/>
              <a:ea typeface="Century Gothic"/>
              <a:cs typeface="Century Gothic"/>
              <a:sym typeface="Century Gothic"/>
            </a:endParaRPr>
          </a:p>
          <a:p>
            <a:pPr marL="0" lvl="0" indent="0" algn="l" rtl="0">
              <a:spcBef>
                <a:spcPts val="0"/>
              </a:spcBef>
              <a:spcAft>
                <a:spcPts val="0"/>
              </a:spcAft>
              <a:buClr>
                <a:schemeClr val="dk2"/>
              </a:buClr>
              <a:buSzPts val="1100"/>
              <a:buFont typeface="Arial"/>
              <a:buNone/>
            </a:pPr>
            <a:r>
              <a:rPr lang="en" sz="1500" b="0">
                <a:solidFill>
                  <a:schemeClr val="dk2"/>
                </a:solidFill>
                <a:latin typeface="Century Gothic"/>
                <a:ea typeface="Century Gothic"/>
                <a:cs typeface="Century Gothic"/>
                <a:sym typeface="Century Gothic"/>
              </a:rPr>
              <a:t>Σε αντίθεση με το πιο παραδοσιακό μουσικό πεντάγραμμο, με κάθε γραμμή και κάθε κενό να αντιπροσωπεύει ένα διαφορετικό τονικό ύψος και χρονική διάρκεια, μια </a:t>
            </a:r>
            <a:r>
              <a:rPr lang="en" sz="1500">
                <a:solidFill>
                  <a:schemeClr val="dk2"/>
                </a:solidFill>
                <a:latin typeface="Century Gothic"/>
                <a:ea typeface="Century Gothic"/>
                <a:cs typeface="Century Gothic"/>
                <a:sym typeface="Century Gothic"/>
              </a:rPr>
              <a:t>γραφική παρτιτούρα</a:t>
            </a:r>
            <a:r>
              <a:rPr lang="en" sz="1500" b="0">
                <a:solidFill>
                  <a:schemeClr val="dk2"/>
                </a:solidFill>
                <a:latin typeface="Century Gothic"/>
                <a:ea typeface="Century Gothic"/>
                <a:cs typeface="Century Gothic"/>
                <a:sym typeface="Century Gothic"/>
              </a:rPr>
              <a:t> είναι ένας εναλλακτικός τρόπος σημειογραφίας ενός μουσικού κομματιού.</a:t>
            </a:r>
            <a:endParaRPr sz="1500" b="0">
              <a:solidFill>
                <a:schemeClr val="dk2"/>
              </a:solidFill>
              <a:latin typeface="Century Gothic"/>
              <a:ea typeface="Century Gothic"/>
              <a:cs typeface="Century Gothic"/>
              <a:sym typeface="Century Gothic"/>
            </a:endParaRPr>
          </a:p>
          <a:p>
            <a:pPr marL="0" lvl="0" indent="0" algn="l" rtl="0">
              <a:spcBef>
                <a:spcPts val="0"/>
              </a:spcBef>
              <a:spcAft>
                <a:spcPts val="0"/>
              </a:spcAft>
              <a:buNone/>
            </a:pPr>
            <a:endParaRPr sz="2400" b="0">
              <a:solidFill>
                <a:schemeClr val="dk2"/>
              </a:solidFill>
            </a:endParaRPr>
          </a:p>
        </p:txBody>
      </p:sp>
      <p:pic>
        <p:nvPicPr>
          <p:cNvPr id="122" name="Google Shape;122;p19"/>
          <p:cNvPicPr preferRelativeResize="0"/>
          <p:nvPr/>
        </p:nvPicPr>
        <p:blipFill>
          <a:blip r:embed="rId4">
            <a:alphaModFix/>
          </a:blip>
          <a:stretch>
            <a:fillRect/>
          </a:stretch>
        </p:blipFill>
        <p:spPr>
          <a:xfrm>
            <a:off x="0" y="0"/>
            <a:ext cx="3638349"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283100" y="712150"/>
            <a:ext cx="5043900" cy="1151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b="0">
                <a:solidFill>
                  <a:schemeClr val="dk1"/>
                </a:solidFill>
                <a:latin typeface="Century Gothic"/>
                <a:ea typeface="Century Gothic"/>
                <a:cs typeface="Century Gothic"/>
                <a:sym typeface="Century Gothic"/>
              </a:rPr>
              <a:t>Cathy Berberian έγραψε την ‘Stripsody’ το 1966 για την δική της φωνή – χρησιμοποίησε απεικονίσεις από ήχους των βιβλίων κόμιξ.</a:t>
            </a:r>
            <a:endParaRPr sz="1700">
              <a:solidFill>
                <a:srgbClr val="302C43"/>
              </a:solidFill>
              <a:latin typeface="Arial"/>
              <a:ea typeface="Arial"/>
              <a:cs typeface="Arial"/>
              <a:sym typeface="Arial"/>
            </a:endParaRPr>
          </a:p>
          <a:p>
            <a:pPr marL="0" lvl="0" indent="0" algn="l" rtl="0">
              <a:spcBef>
                <a:spcPts val="1200"/>
              </a:spcBef>
              <a:spcAft>
                <a:spcPts val="0"/>
              </a:spcAft>
              <a:buNone/>
            </a:pPr>
            <a:endParaRPr sz="1200" b="0" u="sng">
              <a:solidFill>
                <a:schemeClr val="accent5"/>
              </a:solidFill>
              <a:latin typeface="Century Gothic"/>
              <a:ea typeface="Century Gothic"/>
              <a:cs typeface="Century Gothic"/>
              <a:sym typeface="Century Gothic"/>
            </a:endParaRPr>
          </a:p>
          <a:p>
            <a:pPr marL="0" lvl="0" indent="0" algn="l" rtl="0">
              <a:spcBef>
                <a:spcPts val="1000"/>
              </a:spcBef>
              <a:spcAft>
                <a:spcPts val="1000"/>
              </a:spcAft>
              <a:buNone/>
            </a:pPr>
            <a:endParaRPr sz="1200">
              <a:solidFill>
                <a:schemeClr val="accent5"/>
              </a:solidFill>
            </a:endParaRPr>
          </a:p>
        </p:txBody>
      </p:sp>
      <p:pic>
        <p:nvPicPr>
          <p:cNvPr id="128" name="Google Shape;128;p20" descr="By Cathy Berberian &#10; &#10;Video: John Knap &#10;www.jasperina.net &#10; &#10;With special thanks to Polderbits Software &#10;www.polderbits.com" title="Cathy Berberian | Stripsody">
            <a:hlinkClick r:id="rId3"/>
          </p:cNvPr>
          <p:cNvPicPr preferRelativeResize="0"/>
          <p:nvPr/>
        </p:nvPicPr>
        <p:blipFill>
          <a:blip r:embed="rId4">
            <a:alphaModFix/>
          </a:blip>
          <a:stretch>
            <a:fillRect/>
          </a:stretch>
        </p:blipFill>
        <p:spPr>
          <a:xfrm>
            <a:off x="283100" y="2015650"/>
            <a:ext cx="4794175" cy="2696725"/>
          </a:xfrm>
          <a:prstGeom prst="rect">
            <a:avLst/>
          </a:prstGeom>
          <a:noFill/>
          <a:ln>
            <a:noFill/>
          </a:ln>
        </p:spPr>
      </p:pic>
      <p:pic>
        <p:nvPicPr>
          <p:cNvPr id="129" name="Google Shape;129;p20"/>
          <p:cNvPicPr preferRelativeResize="0"/>
          <p:nvPr/>
        </p:nvPicPr>
        <p:blipFill>
          <a:blip r:embed="rId5">
            <a:alphaModFix/>
          </a:blip>
          <a:stretch>
            <a:fillRect/>
          </a:stretch>
        </p:blipFill>
        <p:spPr>
          <a:xfrm>
            <a:off x="5327000" y="768325"/>
            <a:ext cx="3634405" cy="2696725"/>
          </a:xfrm>
          <a:prstGeom prst="rect">
            <a:avLst/>
          </a:prstGeom>
          <a:noFill/>
          <a:ln>
            <a:noFill/>
          </a:ln>
        </p:spPr>
      </p:pic>
      <p:sp>
        <p:nvSpPr>
          <p:cNvPr id="130" name="Google Shape;130;p20"/>
          <p:cNvSpPr txBox="1"/>
          <p:nvPr/>
        </p:nvSpPr>
        <p:spPr>
          <a:xfrm>
            <a:off x="5327000" y="3648200"/>
            <a:ext cx="6441600" cy="307800"/>
          </a:xfrm>
          <a:prstGeom prst="rect">
            <a:avLst/>
          </a:prstGeom>
          <a:noFill/>
          <a:ln>
            <a:noFill/>
          </a:ln>
        </p:spPr>
        <p:txBody>
          <a:bodyPr spcFirstLastPara="1" wrap="square" lIns="91425" tIns="91425" rIns="91425" bIns="91425" anchor="t" anchorCtr="0">
            <a:spAutoFit/>
          </a:bodyPr>
          <a:lstStyle/>
          <a:p>
            <a:pPr marL="0" lvl="0" indent="0" algn="l" rtl="0">
              <a:lnSpc>
                <a:spcPct val="130000"/>
              </a:lnSpc>
              <a:spcBef>
                <a:spcPts val="0"/>
              </a:spcBef>
              <a:spcAft>
                <a:spcPts val="0"/>
              </a:spcAft>
              <a:buNone/>
            </a:pPr>
            <a:r>
              <a:rPr lang="en" sz="800">
                <a:solidFill>
                  <a:srgbClr val="222222"/>
                </a:solidFill>
                <a:highlight>
                  <a:srgbClr val="FFFFFF"/>
                </a:highlight>
                <a:latin typeface="Century Gothic"/>
                <a:ea typeface="Century Gothic"/>
                <a:cs typeface="Century Gothic"/>
                <a:sym typeface="Century Gothic"/>
              </a:rPr>
              <a:t>4. C. Berberian (1966) Stripsody</a:t>
            </a:r>
            <a:endParaRPr>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4"/>
        <p:cNvGrpSpPr/>
        <p:nvPr/>
      </p:nvGrpSpPr>
      <p:grpSpPr>
        <a:xfrm>
          <a:off x="0" y="0"/>
          <a:ext cx="0" cy="0"/>
          <a:chOff x="0" y="0"/>
          <a:chExt cx="0" cy="0"/>
        </a:xfrm>
      </p:grpSpPr>
      <p:sp>
        <p:nvSpPr>
          <p:cNvPr id="135" name="Google Shape;135;p21"/>
          <p:cNvSpPr txBox="1">
            <a:spLocks noGrp="1"/>
          </p:cNvSpPr>
          <p:nvPr>
            <p:ph type="body" idx="4294967295"/>
          </p:nvPr>
        </p:nvSpPr>
        <p:spPr>
          <a:xfrm>
            <a:off x="152400" y="4491125"/>
            <a:ext cx="2087400" cy="474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2"/>
              </a:buClr>
              <a:buSzPts val="1100"/>
              <a:buFont typeface="Arial"/>
              <a:buNone/>
            </a:pPr>
            <a:r>
              <a:rPr lang="en" sz="1200">
                <a:latin typeface="Raleway"/>
                <a:ea typeface="Raleway"/>
                <a:cs typeface="Raleway"/>
                <a:sym typeface="Raleway"/>
              </a:rPr>
              <a:t>5. Ligeti - Artikulation, 1958</a:t>
            </a:r>
            <a:endParaRPr sz="1200">
              <a:latin typeface="Raleway"/>
              <a:ea typeface="Raleway"/>
              <a:cs typeface="Raleway"/>
              <a:sym typeface="Raleway"/>
            </a:endParaRPr>
          </a:p>
        </p:txBody>
      </p:sp>
      <p:pic>
        <p:nvPicPr>
          <p:cNvPr id="136" name="Google Shape;136;p21"/>
          <p:cNvPicPr preferRelativeResize="0"/>
          <p:nvPr/>
        </p:nvPicPr>
        <p:blipFill>
          <a:blip r:embed="rId3">
            <a:alphaModFix/>
          </a:blip>
          <a:stretch>
            <a:fillRect/>
          </a:stretch>
        </p:blipFill>
        <p:spPr>
          <a:xfrm>
            <a:off x="152400" y="652375"/>
            <a:ext cx="5173974" cy="3838749"/>
          </a:xfrm>
          <a:prstGeom prst="rect">
            <a:avLst/>
          </a:prstGeom>
          <a:noFill/>
          <a:ln>
            <a:noFill/>
          </a:ln>
        </p:spPr>
      </p:pic>
      <p:pic>
        <p:nvPicPr>
          <p:cNvPr id="137" name="Google Shape;137;p21"/>
          <p:cNvPicPr preferRelativeResize="0"/>
          <p:nvPr/>
        </p:nvPicPr>
        <p:blipFill>
          <a:blip r:embed="rId4">
            <a:alphaModFix/>
          </a:blip>
          <a:stretch>
            <a:fillRect/>
          </a:stretch>
        </p:blipFill>
        <p:spPr>
          <a:xfrm>
            <a:off x="5478774" y="152400"/>
            <a:ext cx="3512826" cy="4734678"/>
          </a:xfrm>
          <a:prstGeom prst="rect">
            <a:avLst/>
          </a:prstGeom>
          <a:noFill/>
          <a:ln>
            <a:noFill/>
          </a:ln>
        </p:spPr>
      </p:pic>
      <p:sp>
        <p:nvSpPr>
          <p:cNvPr id="138" name="Google Shape;138;p21"/>
          <p:cNvSpPr txBox="1"/>
          <p:nvPr/>
        </p:nvSpPr>
        <p:spPr>
          <a:xfrm>
            <a:off x="7261795" y="4363250"/>
            <a:ext cx="18822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Century Gothic"/>
                <a:ea typeface="Century Gothic"/>
                <a:cs typeface="Century Gothic"/>
                <a:sym typeface="Century Gothic"/>
              </a:rPr>
              <a:t>6. Smith - </a:t>
            </a:r>
            <a:endParaRPr sz="1300">
              <a:latin typeface="Century Gothic"/>
              <a:ea typeface="Century Gothic"/>
              <a:cs typeface="Century Gothic"/>
              <a:sym typeface="Century Gothic"/>
            </a:endParaRPr>
          </a:p>
          <a:p>
            <a:pPr marL="0" lvl="0" indent="0" algn="l" rtl="0">
              <a:spcBef>
                <a:spcPts val="0"/>
              </a:spcBef>
              <a:spcAft>
                <a:spcPts val="0"/>
              </a:spcAft>
              <a:buNone/>
            </a:pPr>
            <a:r>
              <a:rPr lang="en" sz="1300">
                <a:latin typeface="Century Gothic"/>
                <a:ea typeface="Century Gothic"/>
                <a:cs typeface="Century Gothic"/>
                <a:sym typeface="Century Gothic"/>
              </a:rPr>
              <a:t>Luminous Axis, 2006</a:t>
            </a:r>
            <a:endParaRPr sz="1300">
              <a:latin typeface="Century Gothic"/>
              <a:ea typeface="Century Gothic"/>
              <a:cs typeface="Century Gothic"/>
              <a:sym typeface="Century Gothic"/>
            </a:endParaRPr>
          </a:p>
        </p:txBody>
      </p:sp>
      <p:sp>
        <p:nvSpPr>
          <p:cNvPr id="139" name="Google Shape;139;p21"/>
          <p:cNvSpPr txBox="1"/>
          <p:nvPr/>
        </p:nvSpPr>
        <p:spPr>
          <a:xfrm>
            <a:off x="5478775" y="224100"/>
            <a:ext cx="1532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Century Gothic"/>
                <a:ea typeface="Century Gothic"/>
                <a:cs typeface="Century Gothic"/>
                <a:sym typeface="Century Gothic"/>
              </a:rPr>
              <a:t>http://www.lisamezzacappa.com/duo_projects.html</a:t>
            </a:r>
            <a:endParaRPr sz="1200">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1231</Words>
  <Application>Microsoft Office PowerPoint</Application>
  <PresentationFormat>Προβολή στην οθόνη (16:9)</PresentationFormat>
  <Paragraphs>77</Paragraphs>
  <Slides>18</Slides>
  <Notes>18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18</vt:i4>
      </vt:variant>
    </vt:vector>
  </HeadingPairs>
  <TitlesOfParts>
    <vt:vector size="23" baseType="lpstr">
      <vt:lpstr>Century Gothic</vt:lpstr>
      <vt:lpstr>Lato</vt:lpstr>
      <vt:lpstr>Raleway</vt:lpstr>
      <vt:lpstr>Arial</vt:lpstr>
      <vt:lpstr>Swiss</vt:lpstr>
      <vt:lpstr>Αρχιτεκτονική και  ήχος</vt:lpstr>
      <vt:lpstr>Σύμφωνα με το OpenAI GPT-3 Playground (Create study notes) υπάρχουν 5 βασικά σημεία που πρέπει να γνωρίζει κανείς όταν μελετά την αρχιτεκτονική και το ηχητικό περιβάλλον: 1. Αναζητώντας την σχέση μεταξύ αρχιτεκτονικής και ηχοτοπίου. Πώς ο χώρος επηρεάζει το ηχοτοπίο, πως το ηχοτοπίο μπορεί να χρησιμοποιηθεί για να δημιουργήσει μια συγκεκριμένη ατμόσφαιρα; 2. H χρήση της ακουστικής στην αρχιτεκτονική: Πώς μπορεί να χρησιμοποιηθεί για τη δημιουργία ενός ηχοτοπίου; Ο ήχος μπορεί να χρησιμοποιηθεί για να εντείνει την εμπειρία του χώρου (αντήχηση, διάχυση και sound masking)  και να δημιουργήσει μια μοναδική ατμόσφαιρα. </vt:lpstr>
      <vt:lpstr>3. Διαφορετικοί τύποι ηχοτοπίων:  Natural και urban - τα διαφορετικά τους χαρακτηριστικά και οι διαφορετικές προσεγγίσεις. Φυσικοί ήχοι, τεχνητοι ήχοι, ακουστικά υλικά. 4. H επίδραση του ήχου στους ανθρώπους. Πώς επηρεάζει ο ήχος τις διαθέσεις, τα συναισθήματα και τη συμπεριφορά των ανθρώπων; 5. Οι πρόσφατες τεχνολογίες και τεχνικές για τον σχεδιασμό και την δημιουργία ηχοτοπίων, όπως η ηχητική σύνθεση και DAW, digital audio workstations.</vt:lpstr>
      <vt:lpstr>Παρουσίαση του PowerPoint</vt:lpstr>
      <vt:lpstr>Παρουσίαση του PowerPoint</vt:lpstr>
      <vt:lpstr>A. Keynote SOUNDS Ο όρος keynote sounds είναι μουσικής προέλευσης και προσδιορίζει το κλειδί ή την τονικότητα μιας συγκεκριμένης μουσικής σύνθεσης. Παρέχει το θεμελιώδη τόνο γύρω από τον οποίο η σύνθεση μπορεί να εξελιχθεί ή και να αναπτυχθεί μέσα από άλλες σχετικές τονικότητες. (Schafer, 1994). Πχ ο ήχος της θάλασσας για μια παραθαλάσσια κοινότητα ή ο ήχος των μηχανών εσωτερικής καύσης ή ο βόμβος στη σύγχρονη πόλη  (Truax, 2001).   B. Ηχητικά σήματα SOUND Signals  είναι τα ηχητικά γεγονότα που μεταφέρουν συγκεκριμένες πληροφορίες και είναι απαραίτητο να διαδοθούν άμεσα, έχοντας δημιουργηθεί αποκλειστικά γι αυτήν τη χρήση. (Εκμετσόγλου, 2014). Στις σπουδές των ηχοτοπίων, τα ηχητικά σήματα αναλύονται σε σχέση με το AMBIENT/ KEYNOTE context. πχ. Κόρνες, σφυρίχτρες, σειρήνες, κτλ. </vt:lpstr>
      <vt:lpstr>Soundscape design  Σε αντίθεση με το πιο παραδοσιακό μουσικό πεντάγραμμο, με κάθε γραμμή και κάθε κενό να αντιπροσωπεύει ένα διαφορετικό τονικό ύψος και χρονική διάρκεια, μια γραφική παρτιτούρα είναι ένας εναλλακτικός τρόπος σημειογραφίας ενός μουσικού κομματιού. </vt:lpstr>
      <vt:lpstr>Cathy Berberian έγραψε την ‘Stripsody’ το 1966 για την δική της φωνή – χρησιμοποίησε απεικονίσεις από ήχους των βιβλίων κόμιξ.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aimilia karapostoli</cp:lastModifiedBy>
  <cp:revision>1</cp:revision>
  <dcterms:modified xsi:type="dcterms:W3CDTF">2025-04-01T14:50:30Z</dcterms:modified>
</cp:coreProperties>
</file>