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316" r:id="rId2"/>
    <p:sldId id="256" r:id="rId3"/>
    <p:sldId id="269" r:id="rId4"/>
    <p:sldId id="271" r:id="rId5"/>
    <p:sldId id="272" r:id="rId6"/>
    <p:sldId id="275" r:id="rId7"/>
    <p:sldId id="274" r:id="rId8"/>
    <p:sldId id="273" r:id="rId9"/>
    <p:sldId id="357" r:id="rId10"/>
    <p:sldId id="270" r:id="rId11"/>
    <p:sldId id="356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542E"/>
    <a:srgbClr val="FF5050"/>
    <a:srgbClr val="FC55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3"/>
  </p:normalViewPr>
  <p:slideViewPr>
    <p:cSldViewPr>
      <p:cViewPr varScale="1">
        <p:scale>
          <a:sx n="71" d="100"/>
          <a:sy n="71" d="100"/>
        </p:scale>
        <p:origin x="114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24298A-57F1-4DE1-A745-B1FC52C62C75}" type="datetimeFigureOut">
              <a:rPr lang="el-GR" smtClean="0"/>
              <a:t>7/4/2022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D35768-232B-4E61-BB2F-C291AA922B7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81831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803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0F226E1-4FA0-4320-AFCA-3E54BB6765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703BA8CA-9E87-4A9C-B480-08F1D04DAB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F6BC79D-D146-4896-AD4C-EDCAE71B3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7F7A6CD-3ADD-4733-AEB0-68F671061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85F77FF-8E9D-41CA-86B6-71B298D8B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160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81E9105-1844-4808-B475-15E69D0BE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7F7E5BEC-2B03-4094-9864-EF89A2EB0F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0BC499E-0B54-4921-96DB-4EB6D3D5C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8855811-3449-4B2D-9FA8-66F130BA3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620CC83-BC00-4F6C-A63C-8D9AA1882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63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2E3B7D1D-1DB1-4789-AEA3-E6573145B7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2B9F63C6-E426-4B4D-BD51-08318AB9D0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BAFA271-B328-4976-8E58-53274F880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43BA8AF-1AE1-4FB8-9440-3DB83A23E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47D5E16-181D-4DD7-88DC-F70AD593D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9979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earning Objectiv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8988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991411B-656E-4613-A605-F3034CB1E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D0F5A21-FB32-4490-A82D-DCE65FCC1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0ACB402-8C62-4851-9F37-6D206B4FD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D819DFB-38F8-4FC7-AA6D-4B0815C91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53D149A-A9CA-444A-AA37-5C7316324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22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8EB3302-1DCB-486B-8088-332CB8502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45B0F69-221F-483B-B0FB-3C9D95774A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9BE540A-4A4D-4A94-8171-07C7780EC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F5ED8A1-9C37-4A2D-A242-87FDE486A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77B605C-26FC-4182-84EE-41F63C5AF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046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4DBFC37-FE2A-4D71-BA78-DBB5CAE8D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8ADD61B-28B8-44C2-BFE8-572628CCFE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0872310-B3A6-4687-BC1A-309FB35EE6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B6B19F7-5721-4E3A-9667-4D858AFA2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C7FEB08D-A184-49BB-921C-0FBA7CFF9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8551AC6-59D8-423C-A974-A46FCDADD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478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D9ADA8B-F7D5-4E19-ABA8-9515199CA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1630D9DF-95FA-4E8E-B3EF-C92932F589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4611F5C-BB7E-400C-B61F-6D40EBED7F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1FEE4E7E-0EA5-4A40-8C25-A7B3118728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DC007D87-2091-478F-B257-64530922DE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44CBED7E-6BA9-4AA5-BDDE-E33BAC854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D7365BF3-DC09-42C1-A3B4-C36B9718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E5612EB9-6227-40D4-9B57-2E5F16E8A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724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7B5CCD3-D4DA-4723-81E2-5BE1DEDFC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66C13F1B-C871-49CD-8C59-590090DEC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733D77D6-6575-4151-B466-FCAFB4D47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4C9C1F65-33BB-4696-B746-E972E07F0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123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E257AC16-AC95-490B-92A9-AAA58875A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8323AF0C-56CD-430E-82FA-14FD0CA80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0CD23AF2-7242-42D4-B324-00DA18F5F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22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F32641B-EA76-477B-81BB-252DC7D00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41B274E-AB8A-4C9A-8CDF-4DD92B1A3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0D0D0C2B-1607-4C60-A7B9-3CE5C44458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AC39488-AA30-443E-9A9F-57A3B6FFA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D15BE47-A3B0-412B-B3D9-AC08D8D4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72A5B7D6-DF06-4DA6-930F-3471206EA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850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8B2360D-A5B0-452D-8B86-36266D0BC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0FE9C985-A16D-4787-8886-1A9B66FAD9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9CB0CD86-FBDA-4217-B9EB-BF67226D65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5B82DF8-D241-45E6-9D9B-15C2B2535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115630A-3D40-4444-BD29-27649A0AE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A8ACE01-3A00-4350-ACC9-3E97B3EA7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258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585CE903-8A1A-4DB6-92F9-BFFA8C3CE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5D3360C-EE7C-489D-AA09-08358480B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66216C2-5FE3-4F80-8EBE-43E7614177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9D91873-10BB-4C16-A573-30313E8ED7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F06B90A-0F85-4B32-8BE2-F601199E5F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0D31130-2068-4D46-A940-A16629EAD80E}"/>
              </a:ext>
            </a:extLst>
          </p:cNvPr>
          <p:cNvPicPr/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Τίτλος 1">
            <a:extLst>
              <a:ext uri="{FF2B5EF4-FFF2-40B4-BE49-F238E27FC236}">
                <a16:creationId xmlns:a16="http://schemas.microsoft.com/office/drawing/2014/main" id="{828013E2-F0AC-466F-948E-3BBD5625BC48}"/>
              </a:ext>
            </a:extLst>
          </p:cNvPr>
          <p:cNvSpPr txBox="1">
            <a:spLocks/>
          </p:cNvSpPr>
          <p:nvPr userDrawn="1"/>
        </p:nvSpPr>
        <p:spPr>
          <a:xfrm>
            <a:off x="7162800" y="228602"/>
            <a:ext cx="3562350" cy="549274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1500" dirty="0"/>
              <a:t>©</a:t>
            </a:r>
            <a:r>
              <a:rPr lang="en-US" sz="1500" dirty="0"/>
              <a:t> </a:t>
            </a:r>
            <a:r>
              <a:rPr lang="el-GR" sz="1500" dirty="0"/>
              <a:t>Εκδόσεις Κριτική</a:t>
            </a:r>
          </a:p>
        </p:txBody>
      </p:sp>
    </p:spTree>
    <p:extLst>
      <p:ext uri="{BB962C8B-B14F-4D97-AF65-F5344CB8AC3E}">
        <p14:creationId xmlns:p14="http://schemas.microsoft.com/office/powerpoint/2010/main" val="870486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68552E82-306C-4F15-A8EB-AFFB073DA4F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94578" y="1089002"/>
            <a:ext cx="3364123" cy="4679995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0" name="Rectangle 2">
            <a:extLst>
              <a:ext uri="{FF2B5EF4-FFF2-40B4-BE49-F238E27FC236}">
                <a16:creationId xmlns:a16="http://schemas.microsoft.com/office/drawing/2014/main" id="{455D4FA0-2C4C-4642-A8CA-CDA14EA8FA57}"/>
              </a:ext>
            </a:extLst>
          </p:cNvPr>
          <p:cNvSpPr txBox="1">
            <a:spLocks noChangeArrowheads="1"/>
          </p:cNvSpPr>
          <p:nvPr/>
        </p:nvSpPr>
        <p:spPr>
          <a:xfrm>
            <a:off x="3958701" y="1905000"/>
            <a:ext cx="4953000" cy="2438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10000"/>
              </a:lnSpc>
            </a:pPr>
            <a:r>
              <a:rPr lang="en-US" altLang="el-GR" sz="2200" dirty="0"/>
              <a:t>R</a:t>
            </a:r>
            <a:r>
              <a:rPr lang="el-GR" altLang="el-GR" sz="2200" dirty="0"/>
              <a:t>.</a:t>
            </a:r>
            <a:r>
              <a:rPr lang="en-US" altLang="el-GR" sz="2200" dirty="0"/>
              <a:t> Hague</a:t>
            </a:r>
            <a:r>
              <a:rPr lang="el-GR" altLang="el-GR" sz="2200" dirty="0"/>
              <a:t>, </a:t>
            </a:r>
            <a:r>
              <a:rPr lang="en-US" altLang="el-GR" sz="2200" dirty="0"/>
              <a:t>M</a:t>
            </a:r>
            <a:r>
              <a:rPr lang="el-GR" altLang="el-GR" sz="2200" dirty="0"/>
              <a:t>.</a:t>
            </a:r>
            <a:r>
              <a:rPr lang="en-US" altLang="el-GR" sz="2200" dirty="0"/>
              <a:t> Harrop, J</a:t>
            </a:r>
            <a:r>
              <a:rPr lang="el-GR" altLang="el-GR" sz="2200" dirty="0"/>
              <a:t>.</a:t>
            </a:r>
            <a:r>
              <a:rPr lang="en-US" altLang="el-GR" sz="2200" dirty="0"/>
              <a:t> McCormick</a:t>
            </a:r>
            <a:br>
              <a:rPr lang="en-US" altLang="el-GR" sz="3900" dirty="0"/>
            </a:br>
            <a:r>
              <a:rPr lang="el-GR" altLang="el-GR" sz="3600" i="1" dirty="0"/>
              <a:t>Συγκριτική πολιτική </a:t>
            </a:r>
          </a:p>
          <a:p>
            <a:pPr algn="ctr">
              <a:lnSpc>
                <a:spcPct val="110000"/>
              </a:lnSpc>
            </a:pPr>
            <a:r>
              <a:rPr lang="el-GR" altLang="el-GR" sz="3600" i="1" dirty="0"/>
              <a:t>και διακυβέρνηση</a:t>
            </a:r>
          </a:p>
          <a:p>
            <a:pPr algn="ctr">
              <a:lnSpc>
                <a:spcPct val="150000"/>
              </a:lnSpc>
            </a:pPr>
            <a:r>
              <a:rPr lang="el-GR" altLang="el-GR" sz="2800" dirty="0"/>
              <a:t>3η έκδοση </a:t>
            </a:r>
            <a:endParaRPr lang="en-US" altLang="el-GR" sz="2800" b="1" dirty="0"/>
          </a:p>
        </p:txBody>
      </p:sp>
      <p:pic>
        <p:nvPicPr>
          <p:cNvPr id="42" name="Εικόνα 41">
            <a:extLst>
              <a:ext uri="{FF2B5EF4-FFF2-40B4-BE49-F238E27FC236}">
                <a16:creationId xmlns:a16="http://schemas.microsoft.com/office/drawing/2014/main" id="{3DB3211B-3F2D-40C2-9CA3-B8A8650604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11635" y="5941841"/>
            <a:ext cx="1969179" cy="64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5872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Δημόσια πολιτική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>
                <a:solidFill>
                  <a:srgbClr val="D4542E"/>
                </a:solidFill>
              </a:rPr>
              <a:t>Απολυταρχικά κράτη</a:t>
            </a:r>
            <a:endParaRPr lang="en-GB" b="1" dirty="0">
              <a:solidFill>
                <a:srgbClr val="D4542E"/>
              </a:solidFill>
            </a:endParaRPr>
          </a:p>
          <a:p>
            <a:pPr marL="0" indent="0">
              <a:buNone/>
            </a:pPr>
            <a:endParaRPr lang="en-GB" sz="1000" dirty="0"/>
          </a:p>
          <a:p>
            <a:pPr marL="0" indent="0">
              <a:buNone/>
            </a:pPr>
            <a:endParaRPr lang="en-GB" sz="2000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179955"/>
            <a:ext cx="5943600" cy="4509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6939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>
            <a:extLst>
              <a:ext uri="{FF2B5EF4-FFF2-40B4-BE49-F238E27FC236}">
                <a16:creationId xmlns:a16="http://schemas.microsoft.com/office/drawing/2014/main" id="{5F291A26-A144-4436-9BFA-6AB4DECBF474}"/>
              </a:ext>
            </a:extLst>
          </p:cNvPr>
          <p:cNvSpPr txBox="1"/>
          <p:nvPr/>
        </p:nvSpPr>
        <p:spPr>
          <a:xfrm>
            <a:off x="1027113" y="2362200"/>
            <a:ext cx="7010400" cy="14773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l-GR" dirty="0">
                <a:cs typeface="Arial" charset="0"/>
              </a:rPr>
              <a:t>Απαγορεύεται η αναδημοσίευση ή αναπαραγωγή του παρόντος έργου με οποιονδήποτε τρόπο χωρίς γραπτή άδεια του εκδότη, σύμφωνα με το Ν. 2121/1993 και τη Διεθνή Σύμβαση της Βέρνης </a:t>
            </a:r>
          </a:p>
          <a:p>
            <a:pPr algn="ctr">
              <a:defRPr/>
            </a:pPr>
            <a:r>
              <a:rPr lang="el-GR" dirty="0">
                <a:cs typeface="Arial" charset="0"/>
              </a:rPr>
              <a:t>(που έχει κυρωθεί με τον Ν. 100/1975)</a:t>
            </a:r>
          </a:p>
        </p:txBody>
      </p:sp>
    </p:spTree>
    <p:extLst>
      <p:ext uri="{BB962C8B-B14F-4D97-AF65-F5344CB8AC3E}">
        <p14:creationId xmlns:p14="http://schemas.microsoft.com/office/powerpoint/2010/main" val="1398632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2245809"/>
            <a:ext cx="6858000" cy="1564716"/>
          </a:xfrm>
        </p:spPr>
        <p:txBody>
          <a:bodyPr>
            <a:normAutofit/>
          </a:bodyPr>
          <a:lstStyle/>
          <a:p>
            <a:pPr algn="l"/>
            <a:r>
              <a:rPr lang="el-GR" sz="4200" dirty="0">
                <a:ea typeface="Calibri"/>
                <a:cs typeface="Helvetica" panose="020B0604020202020204" pitchFamily="34" charset="0"/>
              </a:rPr>
              <a:t>ΚΕΦΑΛΑΙΟ</a:t>
            </a:r>
            <a:r>
              <a:rPr lang="en-GB" sz="4200" dirty="0">
                <a:ea typeface="Calibri"/>
                <a:cs typeface="Helvetica" panose="020B0604020202020204" pitchFamily="34" charset="0"/>
              </a:rPr>
              <a:t> 19</a:t>
            </a:r>
            <a:br>
              <a:rPr lang="en-GB" sz="4200" dirty="0">
                <a:ea typeface="Calibri"/>
                <a:cs typeface="Helvetica" panose="020B0604020202020204" pitchFamily="34" charset="0"/>
              </a:rPr>
            </a:br>
            <a:r>
              <a:rPr lang="el-GR" sz="4200" dirty="0">
                <a:ea typeface="Calibri"/>
                <a:cs typeface="Helvetica" panose="020B0604020202020204" pitchFamily="34" charset="0"/>
              </a:rPr>
              <a:t>Δημόσια πολιτική</a:t>
            </a:r>
            <a:endParaRPr lang="en-GB" sz="4200" dirty="0">
              <a:cs typeface="Helvetica" panose="020B0604020202020204" pitchFamily="34" charset="0"/>
            </a:endParaRPr>
          </a:p>
        </p:txBody>
      </p:sp>
      <p:sp>
        <p:nvSpPr>
          <p:cNvPr id="7" name="Freeform 14">
            <a:extLst>
              <a:ext uri="{FF2B5EF4-FFF2-40B4-BE49-F238E27FC236}">
                <a16:creationId xmlns:a16="http://schemas.microsoft.com/office/drawing/2014/main" id="{C66F2F30-5DC0-44A0-BFA6-E12F46ED1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440464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 21">
            <a:extLst>
              <a:ext uri="{FF2B5EF4-FFF2-40B4-BE49-F238E27FC236}">
                <a16:creationId xmlns:a16="http://schemas.microsoft.com/office/drawing/2014/main" id="{85872F57-7F42-4F97-8391-DDC8D0054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23379" y="0"/>
            <a:ext cx="5320620" cy="2130952"/>
          </a:xfrm>
          <a:custGeom>
            <a:avLst/>
            <a:gdLst>
              <a:gd name="connsiteX0" fmla="*/ 4417853 w 7094160"/>
              <a:gd name="connsiteY0" fmla="*/ 0 h 2130952"/>
              <a:gd name="connsiteX1" fmla="*/ 7094160 w 7094160"/>
              <a:gd name="connsiteY1" fmla="*/ 0 h 2130952"/>
              <a:gd name="connsiteX2" fmla="*/ 7094160 w 7094160"/>
              <a:gd name="connsiteY2" fmla="*/ 2130552 h 2130952"/>
              <a:gd name="connsiteX3" fmla="*/ 5920619 w 7094160"/>
              <a:gd name="connsiteY3" fmla="*/ 2130552 h 2130952"/>
              <a:gd name="connsiteX4" fmla="*/ 5920619 w 7094160"/>
              <a:gd name="connsiteY4" fmla="*/ 2130952 h 2130952"/>
              <a:gd name="connsiteX5" fmla="*/ 2729249 w 7094160"/>
              <a:gd name="connsiteY5" fmla="*/ 2130952 h 2130952"/>
              <a:gd name="connsiteX6" fmla="*/ 2574304 w 7094160"/>
              <a:gd name="connsiteY6" fmla="*/ 2130952 h 2130952"/>
              <a:gd name="connsiteX7" fmla="*/ 0 w 7094160"/>
              <a:gd name="connsiteY7" fmla="*/ 2130952 h 2130952"/>
              <a:gd name="connsiteX8" fmla="*/ 983648 w 7094160"/>
              <a:gd name="connsiteY8" fmla="*/ 1 h 2130952"/>
              <a:gd name="connsiteX9" fmla="*/ 4417853 w 7094160"/>
              <a:gd name="connsiteY9" fmla="*/ 1 h 21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94160" h="2130952">
                <a:moveTo>
                  <a:pt x="4417853" y="0"/>
                </a:moveTo>
                <a:lnTo>
                  <a:pt x="7094160" y="0"/>
                </a:lnTo>
                <a:lnTo>
                  <a:pt x="7094160" y="2130552"/>
                </a:lnTo>
                <a:lnTo>
                  <a:pt x="5920619" y="2130552"/>
                </a:lnTo>
                <a:lnTo>
                  <a:pt x="5920619" y="2130952"/>
                </a:lnTo>
                <a:lnTo>
                  <a:pt x="2729249" y="2130952"/>
                </a:lnTo>
                <a:lnTo>
                  <a:pt x="2574304" y="2130952"/>
                </a:lnTo>
                <a:lnTo>
                  <a:pt x="0" y="2130952"/>
                </a:lnTo>
                <a:lnTo>
                  <a:pt x="983648" y="1"/>
                </a:lnTo>
                <a:lnTo>
                  <a:pt x="4417853" y="1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04DC2037-48A0-4F22-B9D4-8EAEBC780A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12290" y="4682920"/>
            <a:ext cx="3392097" cy="2175080"/>
          </a:xfrm>
          <a:custGeom>
            <a:avLst/>
            <a:gdLst>
              <a:gd name="connsiteX0" fmla="*/ 3515449 w 4522796"/>
              <a:gd name="connsiteY0" fmla="*/ 0 h 2175080"/>
              <a:gd name="connsiteX1" fmla="*/ 0 w 4522796"/>
              <a:gd name="connsiteY1" fmla="*/ 0 h 2175080"/>
              <a:gd name="connsiteX2" fmla="*/ 0 w 4522796"/>
              <a:gd name="connsiteY2" fmla="*/ 2175080 h 2175080"/>
              <a:gd name="connsiteX3" fmla="*/ 4522796 w 4522796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2175080">
                <a:moveTo>
                  <a:pt x="3515449" y="0"/>
                </a:moveTo>
                <a:lnTo>
                  <a:pt x="0" y="0"/>
                </a:lnTo>
                <a:lnTo>
                  <a:pt x="0" y="2175080"/>
                </a:lnTo>
                <a:lnTo>
                  <a:pt x="4522796" y="217508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13" name="Freeform 22">
            <a:extLst>
              <a:ext uri="{FF2B5EF4-FFF2-40B4-BE49-F238E27FC236}">
                <a16:creationId xmlns:a16="http://schemas.microsoft.com/office/drawing/2014/main" id="{0006CBFD-ADA0-43D1-9332-9C34CA1C76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00107" y="4682920"/>
            <a:ext cx="4443893" cy="2175080"/>
          </a:xfrm>
          <a:custGeom>
            <a:avLst/>
            <a:gdLst>
              <a:gd name="connsiteX0" fmla="*/ 1007347 w 5925190"/>
              <a:gd name="connsiteY0" fmla="*/ 0 h 2175080"/>
              <a:gd name="connsiteX1" fmla="*/ 5925190 w 5925190"/>
              <a:gd name="connsiteY1" fmla="*/ 0 h 2175080"/>
              <a:gd name="connsiteX2" fmla="*/ 5925190 w 5925190"/>
              <a:gd name="connsiteY2" fmla="*/ 2175080 h 2175080"/>
              <a:gd name="connsiteX3" fmla="*/ 0 w 5925190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5080">
                <a:moveTo>
                  <a:pt x="1007347" y="0"/>
                </a:moveTo>
                <a:lnTo>
                  <a:pt x="5925190" y="0"/>
                </a:lnTo>
                <a:lnTo>
                  <a:pt x="5925190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 25">
            <a:extLst>
              <a:ext uri="{FF2B5EF4-FFF2-40B4-BE49-F238E27FC236}">
                <a16:creationId xmlns:a16="http://schemas.microsoft.com/office/drawing/2014/main" id="{2B931666-F28F-45F3-A074-66D2272D5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2920"/>
            <a:ext cx="5335901" cy="2175080"/>
          </a:xfrm>
          <a:custGeom>
            <a:avLst/>
            <a:gdLst>
              <a:gd name="connsiteX0" fmla="*/ 0 w 7114535"/>
              <a:gd name="connsiteY0" fmla="*/ 0 h 2175080"/>
              <a:gd name="connsiteX1" fmla="*/ 1189345 w 7114535"/>
              <a:gd name="connsiteY1" fmla="*/ 0 h 2175080"/>
              <a:gd name="connsiteX2" fmla="*/ 7114535 w 7114535"/>
              <a:gd name="connsiteY2" fmla="*/ 0 h 2175080"/>
              <a:gd name="connsiteX3" fmla="*/ 6107188 w 7114535"/>
              <a:gd name="connsiteY3" fmla="*/ 2175080 h 2175080"/>
              <a:gd name="connsiteX4" fmla="*/ 1189345 w 7114535"/>
              <a:gd name="connsiteY4" fmla="*/ 2175080 h 2175080"/>
              <a:gd name="connsiteX5" fmla="*/ 0 w 7114535"/>
              <a:gd name="connsiteY5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4535" h="2175080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107188" y="2175080"/>
                </a:lnTo>
                <a:lnTo>
                  <a:pt x="1189345" y="2175080"/>
                </a:lnTo>
                <a:lnTo>
                  <a:pt x="0" y="2175080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601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0022" y="365760"/>
            <a:ext cx="7025402" cy="1188720"/>
          </a:xfrm>
        </p:spPr>
        <p:txBody>
          <a:bodyPr>
            <a:normAutofit/>
          </a:bodyPr>
          <a:lstStyle/>
          <a:p>
            <a:r>
              <a:rPr lang="el-GR" dirty="0"/>
              <a:t>Δημόσια πολιτική</a:t>
            </a:r>
            <a:endParaRPr lang="en-GB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23075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0"/>
            <a:ext cx="9144000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728740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0022" y="2176272"/>
            <a:ext cx="7522978" cy="4041648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el-GR" sz="1600" b="1" dirty="0"/>
              <a:t>Επισκόπηση</a:t>
            </a:r>
            <a:endParaRPr lang="en-GB" sz="1600" b="1" dirty="0"/>
          </a:p>
          <a:p>
            <a:pPr marL="0" indent="0">
              <a:buNone/>
            </a:pPr>
            <a:endParaRPr lang="en-GB" sz="1600" dirty="0"/>
          </a:p>
          <a:p>
            <a:pPr>
              <a:buClr>
                <a:srgbClr val="D4542E"/>
              </a:buClr>
              <a:buFont typeface="Arial" panose="020B0604020202020204" pitchFamily="34" charset="0"/>
              <a:buChar char="●"/>
            </a:pPr>
            <a:r>
              <a:rPr lang="el-GR" sz="1600" dirty="0"/>
              <a:t>Η μελέτη της δημόσιας πολιτικής σχετίζεται με την κατανόηση του τι πράττουν (και δεν πράττουν) οι κυβερνήσεις, και του θεσμικού πλαισίου εντός του οποίου λειτουργούν.  </a:t>
            </a:r>
            <a:endParaRPr lang="en-US" sz="1600" dirty="0"/>
          </a:p>
          <a:p>
            <a:pPr>
              <a:buClr>
                <a:srgbClr val="D4542E"/>
              </a:buClr>
              <a:buFont typeface="Arial" panose="020B0604020202020204" pitchFamily="34" charset="0"/>
              <a:buChar char="●"/>
            </a:pPr>
            <a:r>
              <a:rPr lang="el-GR" sz="1600" dirty="0"/>
              <a:t>Είναι πάντα υπαρκτός ο κίνδυνος να φανταστεί κανείς ότι η διαμόρφωση της πολιτικής αποτελεί μια ορθολογική διαδικασία με σαφώς προσδιορισμένους στόχους. Τα μοντέλα της βαθμιαίας προσέγγισης και εφαρμογής και του κάδου απορριμμάτων παρέχουν μια χρήσιμη δόση ρεαλισμού. </a:t>
            </a:r>
            <a:endParaRPr lang="en-US" sz="1600" dirty="0">
              <a:highlight>
                <a:srgbClr val="FFFF00"/>
              </a:highlight>
            </a:endParaRPr>
          </a:p>
          <a:p>
            <a:pPr>
              <a:buClr>
                <a:srgbClr val="D4542E"/>
              </a:buClr>
              <a:buFont typeface="Arial" panose="020B0604020202020204" pitchFamily="34" charset="0"/>
              <a:buChar char="●"/>
            </a:pPr>
            <a:r>
              <a:rPr lang="el-GR" sz="1600" dirty="0"/>
              <a:t>Οι κυβερνήσεις έχουν πολλά εργαλεία άσκησης πολιτικής, τα οποία χωρίζονται σε τρεις γενικές κατηγορίες: μαστίγια, καρότα και νουθεσίες.  </a:t>
            </a:r>
            <a:endParaRPr lang="en-US" sz="1600" dirty="0"/>
          </a:p>
          <a:p>
            <a:pPr>
              <a:buClr>
                <a:srgbClr val="D4542E"/>
              </a:buClr>
              <a:buFont typeface="Arial" panose="020B0604020202020204" pitchFamily="34" charset="0"/>
              <a:buChar char="●"/>
            </a:pPr>
            <a:r>
              <a:rPr lang="el-GR" sz="1600" dirty="0"/>
              <a:t>Η διαίρεση της πολιτικής διαδικασίας σε επιμέρους στάδια, από αυτό της αφετηρίας μέχρι αυτό του απολογισμού, βοηθά στην ανάλυση και σύγκριση των πολιτικών.  </a:t>
            </a:r>
            <a:endParaRPr lang="en-US" sz="1600" dirty="0"/>
          </a:p>
          <a:p>
            <a:pPr>
              <a:buClr>
                <a:srgbClr val="D4542E"/>
              </a:buClr>
              <a:buFont typeface="Arial" panose="020B0604020202020204" pitchFamily="34" charset="0"/>
              <a:buChar char="●"/>
            </a:pPr>
            <a:r>
              <a:rPr lang="el-GR" sz="1600" dirty="0"/>
              <a:t>Η μελέτη της διάχυσης και σύγκλισης πολιτικών βοηθά να ερμηνεύσουμε την κοινή κατεύθυνση που ακολουθούν οι πολιτικές σε διάφορες χώρες.  </a:t>
            </a:r>
            <a:endParaRPr lang="en-US" sz="1600" dirty="0"/>
          </a:p>
          <a:p>
            <a:pPr>
              <a:buClr>
                <a:srgbClr val="D4542E"/>
              </a:buClr>
              <a:buFont typeface="Arial" panose="020B0604020202020204" pitchFamily="34" charset="0"/>
              <a:buChar char="●"/>
            </a:pPr>
            <a:r>
              <a:rPr lang="el-GR" sz="1600" dirty="0"/>
              <a:t>Σε όλους σχεδόν τους τομείς, υπάρχουν θεμελιώδεις διαφορές ανάμεσα στα δημοκρατικά και τα απολυταρχικά κράτη.  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92528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Δημόσια πολιτική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b="1" dirty="0">
                <a:solidFill>
                  <a:srgbClr val="D4542E"/>
                </a:solidFill>
              </a:rPr>
              <a:t>Μοντέλα της πολιτικής διαδικασίας</a:t>
            </a:r>
            <a:endParaRPr lang="en-GB" sz="1000" dirty="0"/>
          </a:p>
          <a:p>
            <a:pPr marL="0" indent="0">
              <a:buNone/>
            </a:pPr>
            <a:r>
              <a:rPr lang="el-GR" sz="2000" b="1" dirty="0">
                <a:solidFill>
                  <a:srgbClr val="D4542E"/>
                </a:solidFill>
              </a:rPr>
              <a:t>Δημόσια πολιτική</a:t>
            </a:r>
            <a:r>
              <a:rPr lang="en-US" sz="2000" dirty="0"/>
              <a:t>: </a:t>
            </a:r>
            <a:r>
              <a:rPr lang="el-GR" sz="2000" dirty="0"/>
              <a:t>Οι θέσεις που υιοθετούν και οι πράξεις που κάνουν (ή αποφεύγουν) οι κυβερνήσεις κατά την αντιμετώπιση των αναγκών της κοινωνίας. </a:t>
            </a:r>
          </a:p>
          <a:p>
            <a:pPr marL="0" indent="0">
              <a:buNone/>
            </a:pPr>
            <a:r>
              <a:rPr lang="el-GR" sz="2000" b="1" dirty="0">
                <a:solidFill>
                  <a:srgbClr val="D4542E"/>
                </a:solidFill>
              </a:rPr>
              <a:t>Ανάλυση πολιτικής</a:t>
            </a:r>
            <a:r>
              <a:rPr lang="en-US" sz="2000" dirty="0"/>
              <a:t>: </a:t>
            </a:r>
            <a:r>
              <a:rPr lang="el-GR" sz="2000" dirty="0"/>
              <a:t>Η συστηματική μελέτη του περιεχομένου και αντίκτυπου της δημόσιας πολιτικής.  </a:t>
            </a:r>
            <a:endParaRPr lang="en-US" sz="2000" dirty="0"/>
          </a:p>
          <a:p>
            <a:pPr marL="0" indent="0">
              <a:buNone/>
            </a:pPr>
            <a:r>
              <a:rPr lang="el-GR" sz="2000" b="1" dirty="0">
                <a:solidFill>
                  <a:srgbClr val="D4542E"/>
                </a:solidFill>
              </a:rPr>
              <a:t>Ορθολογικό μοντέλο</a:t>
            </a:r>
            <a:r>
              <a:rPr lang="en-US" sz="2000" dirty="0"/>
              <a:t>: </a:t>
            </a:r>
            <a:r>
              <a:rPr lang="el-GR" sz="2000" dirty="0"/>
              <a:t>Προσέγγιση της δημόσιας πολιτικής, που βασίζεται στον μεθοδικό προσδιορισμό των πιο πρόσφορων μέσων για την επίτευξη συγκεκριμένων στόχων.  </a:t>
            </a:r>
            <a:endParaRPr lang="en-US" sz="2000" dirty="0"/>
          </a:p>
          <a:p>
            <a:pPr marL="0" indent="0">
              <a:buNone/>
            </a:pPr>
            <a:r>
              <a:rPr lang="el-GR" sz="2000" b="1" dirty="0">
                <a:solidFill>
                  <a:srgbClr val="D4542E"/>
                </a:solidFill>
              </a:rPr>
              <a:t>Ανάλυση κόστους - οφέλους</a:t>
            </a:r>
            <a:r>
              <a:rPr lang="en-US" sz="2000" dirty="0"/>
              <a:t>: </a:t>
            </a:r>
            <a:r>
              <a:rPr lang="el-GR" sz="2000" dirty="0"/>
              <a:t>Η προσπάθεια λήψης αποφάσεων με βάση τη συστηματική εξέταση του σχετικού κόστους και οφέλους των εναλλακτικών επιλογών.  </a:t>
            </a:r>
            <a:endParaRPr lang="en-US" sz="2000" dirty="0"/>
          </a:p>
          <a:p>
            <a:pPr marL="0" indent="0">
              <a:buNone/>
            </a:pPr>
            <a:r>
              <a:rPr lang="el-GR" sz="2000" b="1" dirty="0">
                <a:solidFill>
                  <a:srgbClr val="D4542E"/>
                </a:solidFill>
              </a:rPr>
              <a:t>Μοντέλο της βαθμιαίας προσέγγισης και εφαρμογής</a:t>
            </a:r>
            <a:r>
              <a:rPr lang="en-US" sz="2000" dirty="0"/>
              <a:t>: </a:t>
            </a:r>
            <a:r>
              <a:rPr lang="el-GR" sz="2000" dirty="0"/>
              <a:t>Προσέγγιση της χάραξης πολιτικής, κατά την οποία η εξέλιξη της πολιτικής έχει τη μορφή μικρών αλλαγών που συμφωνούνται κατόπιν διαπραγματεύσεων με τα ενδιαφερόμενα μέρη. </a:t>
            </a:r>
            <a:endParaRPr lang="en-US" sz="2000" dirty="0"/>
          </a:p>
          <a:p>
            <a:pPr marL="0" indent="0">
              <a:buNone/>
            </a:pPr>
            <a:r>
              <a:rPr lang="el-GR" sz="2000" b="1" dirty="0">
                <a:solidFill>
                  <a:srgbClr val="D4542E"/>
                </a:solidFill>
              </a:rPr>
              <a:t>Μοντέλο κάδου απορριμμάτων</a:t>
            </a:r>
            <a:r>
              <a:rPr lang="en-US" sz="2000" dirty="0"/>
              <a:t>: </a:t>
            </a:r>
            <a:r>
              <a:rPr lang="el-GR" sz="2000" dirty="0"/>
              <a:t>Προσέγγιση της χάραξης πολιτικής, που εστιάζει στον κατακερματισμένο, ρευστό και ανοργάνωτο χαρακτήρα της.  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92517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Δημόσια πολιτική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b="1" dirty="0">
                <a:solidFill>
                  <a:srgbClr val="D4542E"/>
                </a:solidFill>
              </a:rPr>
              <a:t>Μοντέλα της πολιτικής διαδικασίας</a:t>
            </a:r>
            <a:endParaRPr lang="en-GB" sz="1000" dirty="0"/>
          </a:p>
          <a:p>
            <a:pPr marL="0" indent="0">
              <a:buNone/>
            </a:pPr>
            <a:endParaRPr lang="en-GB" sz="1000" dirty="0"/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209799"/>
            <a:ext cx="6553200" cy="4375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385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Δημόσια πολιτική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dirty="0">
                <a:solidFill>
                  <a:srgbClr val="D4542E"/>
                </a:solidFill>
              </a:rPr>
              <a:t>Ο κύκλος της πολιτικής</a:t>
            </a:r>
            <a:endParaRPr lang="en-GB" b="1" dirty="0">
              <a:solidFill>
                <a:srgbClr val="D4542E"/>
              </a:solidFill>
            </a:endParaRPr>
          </a:p>
          <a:p>
            <a:pPr marL="0" indent="0">
              <a:buNone/>
            </a:pPr>
            <a:endParaRPr lang="en-GB" sz="1000" dirty="0"/>
          </a:p>
          <a:p>
            <a:pPr marL="0" indent="0">
              <a:buNone/>
            </a:pPr>
            <a:endParaRPr lang="en-GB" sz="2000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2" y="2209800"/>
            <a:ext cx="5676898" cy="4445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614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Δημόσια πολιτική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b="1" dirty="0">
                <a:solidFill>
                  <a:srgbClr val="D4542E"/>
                </a:solidFill>
              </a:rPr>
              <a:t>Ο κύκλος της πολιτικής</a:t>
            </a:r>
            <a:endParaRPr lang="en-GB" sz="1000" dirty="0"/>
          </a:p>
          <a:p>
            <a:pPr marL="0" indent="0">
              <a:buNone/>
            </a:pPr>
            <a:r>
              <a:rPr lang="el-GR" sz="2000" b="1" dirty="0">
                <a:solidFill>
                  <a:srgbClr val="D4542E"/>
                </a:solidFill>
              </a:rPr>
              <a:t>Πολιτικοί επιχειρηματίες</a:t>
            </a:r>
            <a:r>
              <a:rPr lang="en-US" sz="2000" dirty="0"/>
              <a:t>: </a:t>
            </a:r>
            <a:r>
              <a:rPr lang="el-GR" sz="2000" dirty="0"/>
              <a:t>Πρόσωπα που υποστηρίζουν νέες προτάσεις ή ιδέες, προβάλλοντας το ζήτημα που τους απασχολεί, διαμορφώνοντας το πλαίσιο της συζήτησης ή δείχνοντας ότι παλιές ιδέες μπορούν να εφαρμοστούν με νέους τρόπους.  </a:t>
            </a:r>
            <a:endParaRPr lang="en-US" sz="2000" dirty="0"/>
          </a:p>
          <a:p>
            <a:pPr marL="0" indent="0">
              <a:buNone/>
            </a:pPr>
            <a:r>
              <a:rPr lang="el-GR" sz="2000" b="1" dirty="0">
                <a:solidFill>
                  <a:srgbClr val="D4542E"/>
                </a:solidFill>
              </a:rPr>
              <a:t>Εφαρμογή από την κορυφή</a:t>
            </a:r>
            <a:r>
              <a:rPr lang="en-US" sz="2000" dirty="0"/>
              <a:t>: </a:t>
            </a:r>
            <a:r>
              <a:rPr lang="el-GR" sz="2000" dirty="0"/>
              <a:t>Θεωρεί ότι καθήκον της εφαρμογής της πολιτικής είναι να εξασφαλίζει ότι η εκτέλεση των πολιτικών φέρνει τα αποτελέσματα και επιτυγχάνει τους στόχους που έχουν προκαθορίσει οι αρμόδιοι για τη χάραξή τους.  </a:t>
            </a:r>
            <a:endParaRPr lang="en-US" sz="2000" dirty="0"/>
          </a:p>
          <a:p>
            <a:pPr marL="0" indent="0">
              <a:buNone/>
            </a:pPr>
            <a:r>
              <a:rPr lang="el-GR" sz="2000" b="1" dirty="0">
                <a:solidFill>
                  <a:srgbClr val="D4542E"/>
                </a:solidFill>
              </a:rPr>
              <a:t>Εφαρμογή από τη βάση</a:t>
            </a:r>
            <a:r>
              <a:rPr lang="en-US" sz="2000" dirty="0"/>
              <a:t>: </a:t>
            </a:r>
            <a:r>
              <a:rPr lang="el-GR" sz="2000" dirty="0"/>
              <a:t>Θεωρεί ότι ο ρόλος αυτών που είναι επιφορτισμένοι με την πρακτική εφαρμογή της πολιτικής είναι να ανταποκρίνονται στις τοπικές και στις μεταβαλλόμενες συνθήκες.  </a:t>
            </a:r>
            <a:endParaRPr lang="en-US" sz="2000" dirty="0"/>
          </a:p>
          <a:p>
            <a:pPr marL="0" indent="0">
              <a:buNone/>
            </a:pPr>
            <a:r>
              <a:rPr lang="el-GR" sz="2000" b="1" dirty="0">
                <a:solidFill>
                  <a:srgbClr val="D4542E"/>
                </a:solidFill>
              </a:rPr>
              <a:t>Παραγόμενα της πολιτικής</a:t>
            </a:r>
            <a:r>
              <a:rPr lang="en-US" sz="2000" dirty="0"/>
              <a:t>: </a:t>
            </a:r>
            <a:r>
              <a:rPr lang="el-GR" sz="2000" dirty="0"/>
              <a:t>Οι δράσεις της κυβέρνησης, που είναι σχετικά εύκολο να προσδιοριστούν και να μετρηθούν.  </a:t>
            </a:r>
            <a:endParaRPr lang="en-US" sz="2000" dirty="0"/>
          </a:p>
          <a:p>
            <a:pPr marL="0" indent="0">
              <a:buNone/>
            </a:pPr>
            <a:r>
              <a:rPr lang="el-GR" sz="2000" b="1" dirty="0">
                <a:solidFill>
                  <a:srgbClr val="D4542E"/>
                </a:solidFill>
              </a:rPr>
              <a:t>Αποτελέσματα της πολιτικής</a:t>
            </a:r>
            <a:r>
              <a:rPr lang="en-US" sz="2000" dirty="0"/>
              <a:t>: </a:t>
            </a:r>
            <a:r>
              <a:rPr lang="el-GR" sz="2000" dirty="0"/>
              <a:t>Τα επιτεύγματα της κυβέρνησης, που είναι δύσκολο να επιβεβαιωθούν και να μετρηθούν.  </a:t>
            </a:r>
            <a:r>
              <a:rPr lang="en-U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92527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Δημόσια πολιτική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803775"/>
          </a:xfrm>
        </p:spPr>
        <p:txBody>
          <a:bodyPr/>
          <a:lstStyle/>
          <a:p>
            <a:pPr marL="0" indent="0">
              <a:buNone/>
            </a:pPr>
            <a:r>
              <a:rPr lang="el-GR" b="1" dirty="0">
                <a:solidFill>
                  <a:srgbClr val="D4542E"/>
                </a:solidFill>
              </a:rPr>
              <a:t>Διάχυση και σύγκλιση της δημόσιας πολιτικής</a:t>
            </a:r>
            <a:endParaRPr lang="en-GB" b="1" dirty="0">
              <a:solidFill>
                <a:srgbClr val="D4542E"/>
              </a:solidFill>
            </a:endParaRPr>
          </a:p>
          <a:p>
            <a:pPr marL="0" indent="0">
              <a:buNone/>
            </a:pPr>
            <a:endParaRPr lang="en-GB" sz="1000" dirty="0"/>
          </a:p>
          <a:p>
            <a:pPr marL="0" indent="0">
              <a:buNone/>
            </a:pPr>
            <a:r>
              <a:rPr lang="el-GR" sz="2000" b="1" dirty="0">
                <a:solidFill>
                  <a:srgbClr val="D4542E"/>
                </a:solidFill>
              </a:rPr>
              <a:t>Πολιτική διάχυση</a:t>
            </a:r>
            <a:r>
              <a:rPr lang="en-US" sz="2000" dirty="0"/>
              <a:t>: </a:t>
            </a:r>
            <a:r>
              <a:rPr lang="el-GR" sz="2000" dirty="0"/>
              <a:t>Η τάση των πολιτικών προγραμμάτων να διαχέονται σε διαφορετικές χώρες. </a:t>
            </a:r>
            <a:endParaRPr lang="en-US" sz="2000" dirty="0"/>
          </a:p>
          <a:p>
            <a:pPr marL="0" indent="0">
              <a:buNone/>
            </a:pPr>
            <a:r>
              <a:rPr lang="el-GR" sz="2000" b="1" dirty="0">
                <a:solidFill>
                  <a:srgbClr val="D4542E"/>
                </a:solidFill>
              </a:rPr>
              <a:t>Πολιτική σύγκλιση</a:t>
            </a:r>
            <a:r>
              <a:rPr lang="en-US" sz="2000" dirty="0"/>
              <a:t>: </a:t>
            </a:r>
            <a:r>
              <a:rPr lang="el-GR" sz="2000" dirty="0"/>
              <a:t>Η τάση των πολιτικών σε διαφορετικές χώρες να γίνονται όλο και πιο ομοιόμορφες. </a:t>
            </a:r>
            <a:endParaRPr lang="en-US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l-GR" sz="2000" dirty="0"/>
              <a:t>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el-GR" sz="2000" dirty="0"/>
              <a:t>                                                                                           </a:t>
            </a:r>
            <a:r>
              <a:rPr lang="el-GR" sz="1600" dirty="0"/>
              <a:t>Συνεχίζεται…</a:t>
            </a:r>
            <a:endParaRPr lang="en-GB" sz="1600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 rotWithShape="1">
          <a:blip r:embed="rId2"/>
          <a:srcRect b="38479"/>
          <a:stretch/>
        </p:blipFill>
        <p:spPr>
          <a:xfrm>
            <a:off x="762000" y="3733801"/>
            <a:ext cx="50292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590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25369"/>
            <a:ext cx="7886700" cy="1325563"/>
          </a:xfrm>
        </p:spPr>
        <p:txBody>
          <a:bodyPr/>
          <a:lstStyle/>
          <a:p>
            <a:r>
              <a:rPr lang="el-GR" dirty="0"/>
              <a:t>Δημόσια πολιτική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803775"/>
          </a:xfrm>
        </p:spPr>
        <p:txBody>
          <a:bodyPr/>
          <a:lstStyle/>
          <a:p>
            <a:pPr marL="0" indent="0">
              <a:buNone/>
            </a:pPr>
            <a:r>
              <a:rPr lang="el-GR" b="1" dirty="0">
                <a:solidFill>
                  <a:srgbClr val="D4542E"/>
                </a:solidFill>
              </a:rPr>
              <a:t>Διάχυση και σύγκλιση της δημόσιας πολιτικής</a:t>
            </a:r>
            <a:endParaRPr lang="en-GB" b="1" dirty="0">
              <a:solidFill>
                <a:srgbClr val="D4542E"/>
              </a:solidFill>
            </a:endParaRPr>
          </a:p>
          <a:p>
            <a:pPr marL="0" indent="0">
              <a:buNone/>
            </a:pPr>
            <a:endParaRPr lang="en-GB" sz="1000" dirty="0"/>
          </a:p>
          <a:p>
            <a:pPr marL="0" indent="0">
              <a:buNone/>
            </a:pPr>
            <a:r>
              <a:rPr lang="el-GR" sz="2000" b="1" dirty="0">
                <a:solidFill>
                  <a:srgbClr val="D4542E"/>
                </a:solidFill>
              </a:rPr>
              <a:t>Πολιτική διάχυση</a:t>
            </a:r>
            <a:r>
              <a:rPr lang="en-US" sz="2000" dirty="0"/>
              <a:t>: </a:t>
            </a:r>
            <a:r>
              <a:rPr lang="el-GR" sz="2000" dirty="0"/>
              <a:t>Η τάση των πολιτικών προγραμμάτων να διαχέονται σε διαφορετικές χώρες. </a:t>
            </a:r>
            <a:endParaRPr lang="en-US" sz="2000" dirty="0"/>
          </a:p>
          <a:p>
            <a:pPr marL="0" indent="0">
              <a:buNone/>
            </a:pPr>
            <a:r>
              <a:rPr lang="el-GR" sz="2000" b="1" dirty="0">
                <a:solidFill>
                  <a:srgbClr val="D4542E"/>
                </a:solidFill>
              </a:rPr>
              <a:t>Πολιτική σύγκλιση</a:t>
            </a:r>
            <a:r>
              <a:rPr lang="en-US" sz="2000" dirty="0"/>
              <a:t>: </a:t>
            </a:r>
            <a:r>
              <a:rPr lang="el-GR" sz="2000" dirty="0"/>
              <a:t>Η τάση των πολιτικών σε διαφορετικές χώρες να γίνονται όλο και πιο ομοιόμορφες. </a:t>
            </a:r>
            <a:endParaRPr lang="en-US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l-GR" sz="2000" dirty="0"/>
              <a:t>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el-GR" sz="2000" dirty="0"/>
              <a:t>                                                                                           </a:t>
            </a:r>
            <a:endParaRPr lang="en-GB" sz="1600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 rotWithShape="1">
          <a:blip r:embed="rId2"/>
          <a:srcRect b="94873"/>
          <a:stretch/>
        </p:blipFill>
        <p:spPr>
          <a:xfrm>
            <a:off x="762000" y="3733801"/>
            <a:ext cx="5029200" cy="228599"/>
          </a:xfrm>
          <a:prstGeom prst="rect">
            <a:avLst/>
          </a:prstGeom>
        </p:spPr>
      </p:pic>
      <p:pic>
        <p:nvPicPr>
          <p:cNvPr id="5" name="Εικόνα 4"/>
          <p:cNvPicPr>
            <a:picLocks noChangeAspect="1"/>
          </p:cNvPicPr>
          <p:nvPr/>
        </p:nvPicPr>
        <p:blipFill rotWithShape="1">
          <a:blip r:embed="rId2"/>
          <a:srcRect t="61529" b="-2545"/>
          <a:stretch/>
        </p:blipFill>
        <p:spPr>
          <a:xfrm>
            <a:off x="762000" y="3962400"/>
            <a:ext cx="50292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143956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609</Words>
  <Application>Microsoft Office PowerPoint</Application>
  <PresentationFormat>Προβολή στην οθόνη (4:3)</PresentationFormat>
  <Paragraphs>61</Paragraphs>
  <Slides>11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Θέμα του Office</vt:lpstr>
      <vt:lpstr>Παρουσίαση του PowerPoint</vt:lpstr>
      <vt:lpstr>ΚΕΦΑΛΑΙΟ 19 Δημόσια πολιτική</vt:lpstr>
      <vt:lpstr>Δημόσια πολιτική</vt:lpstr>
      <vt:lpstr>Δημόσια πολιτική</vt:lpstr>
      <vt:lpstr>Δημόσια πολιτική</vt:lpstr>
      <vt:lpstr>Δημόσια πολιτική</vt:lpstr>
      <vt:lpstr>Δημόσια πολιτική</vt:lpstr>
      <vt:lpstr>Δημόσια πολιτική</vt:lpstr>
      <vt:lpstr>Δημόσια πολιτική</vt:lpstr>
      <vt:lpstr>Δημόσια πολιτική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ΜΑΓΔΑ ΚΑΡΑΒΙΩΤΗ</dc:creator>
  <cp:lastModifiedBy>anastassios chardas</cp:lastModifiedBy>
  <cp:revision>5</cp:revision>
  <dcterms:created xsi:type="dcterms:W3CDTF">2020-10-16T13:22:29Z</dcterms:created>
  <dcterms:modified xsi:type="dcterms:W3CDTF">2022-04-07T15:47:48Z</dcterms:modified>
</cp:coreProperties>
</file>