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90" r:id="rId3"/>
    <p:sldId id="291" r:id="rId4"/>
    <p:sldId id="292" r:id="rId5"/>
    <p:sldId id="293" r:id="rId6"/>
    <p:sldId id="325" r:id="rId7"/>
    <p:sldId id="256" r:id="rId8"/>
    <p:sldId id="257" r:id="rId9"/>
    <p:sldId id="282" r:id="rId10"/>
    <p:sldId id="258" r:id="rId11"/>
    <p:sldId id="283" r:id="rId12"/>
    <p:sldId id="284" r:id="rId13"/>
    <p:sldId id="285" r:id="rId14"/>
    <p:sldId id="286" r:id="rId15"/>
    <p:sldId id="260" r:id="rId16"/>
    <p:sldId id="259" r:id="rId17"/>
    <p:sldId id="261" r:id="rId18"/>
    <p:sldId id="262"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276" r:id="rId33"/>
    <p:sldId id="277" r:id="rId34"/>
    <p:sldId id="278" r:id="rId35"/>
    <p:sldId id="279" r:id="rId36"/>
    <p:sldId id="280" r:id="rId37"/>
    <p:sldId id="281" r:id="rId38"/>
    <p:sldId id="287" r:id="rId39"/>
    <p:sldId id="294" r:id="rId40"/>
    <p:sldId id="295" r:id="rId41"/>
    <p:sldId id="296" r:id="rId42"/>
    <p:sldId id="300" r:id="rId43"/>
    <p:sldId id="301" r:id="rId44"/>
    <p:sldId id="302" r:id="rId45"/>
    <p:sldId id="297" r:id="rId46"/>
    <p:sldId id="298" r:id="rId47"/>
    <p:sldId id="299"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20" r:id="rId64"/>
    <p:sldId id="318" r:id="rId65"/>
    <p:sldId id="319" r:id="rId66"/>
    <p:sldId id="321" r:id="rId67"/>
    <p:sldId id="322" r:id="rId68"/>
    <p:sldId id="323" r:id="rId69"/>
    <p:sldId id="324" r:id="rId7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4BEEB7A-DAF9-4A34-8833-10C2C46AC440}" type="datetimeFigureOut">
              <a:rPr lang="el-GR" smtClean="0"/>
              <a:pPr/>
              <a:t>20/10/2014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3F78091-D286-426E-BFE0-CF245A5DB72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BEEB7A-DAF9-4A34-8833-10C2C46AC440}" type="datetimeFigureOut">
              <a:rPr lang="el-GR" smtClean="0"/>
              <a:pPr/>
              <a:t>20/10/2014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F78091-D286-426E-BFE0-CF245A5DB72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hyperlink" Target="http://math.fullerton.edu/mathews/n2003/hornermod.html" TargetMode="External"/><Relationship Id="rId2" Type="http://schemas.openxmlformats.org/officeDocument/2006/relationships/hyperlink" Target="../EXAMPLES%20(version%201).xls" TargetMode="External"/><Relationship Id="rId1" Type="http://schemas.openxmlformats.org/officeDocument/2006/relationships/slideLayout" Target="../slideLayouts/slideLayout7.xml"/><Relationship Id="rId4" Type="http://schemas.openxmlformats.org/officeDocument/2006/relationships/hyperlink" Target="http://www.cargalmathbooks.com/8%20Horner's%20Algorithm%20.pdf"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hyperlink" Target="http://pballew.blogspot.com/2009/02/synthetic-divison-by-quadratic.html" TargetMode="Externa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Quadratic_convergence" TargetMode="External"/><Relationship Id="rId2" Type="http://schemas.openxmlformats.org/officeDocument/2006/relationships/hyperlink" Target="../EXAMPLES%20(version%201).xls" TargetMode="External"/><Relationship Id="rId1" Type="http://schemas.openxmlformats.org/officeDocument/2006/relationships/slideLayout" Target="../slideLayouts/slideLayout7.xml"/><Relationship Id="rId5" Type="http://schemas.openxmlformats.org/officeDocument/2006/relationships/hyperlink" Target="http://en.wikipedia.org/wiki/Secant_method" TargetMode="External"/><Relationship Id="rId4" Type="http://schemas.openxmlformats.org/officeDocument/2006/relationships/hyperlink" Target="http://en.wikipedia.org/wiki/Newton%27s_method"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15 - TextBox"/>
          <p:cNvSpPr txBox="1"/>
          <p:nvPr/>
        </p:nvSpPr>
        <p:spPr>
          <a:xfrm>
            <a:off x="2555776" y="4869160"/>
            <a:ext cx="312906" cy="369332"/>
          </a:xfrm>
          <a:prstGeom prst="rect">
            <a:avLst/>
          </a:prstGeom>
          <a:noFill/>
        </p:spPr>
        <p:txBody>
          <a:bodyPr wrap="none" rtlCol="0">
            <a:spAutoFit/>
          </a:bodyPr>
          <a:lstStyle/>
          <a:p>
            <a:r>
              <a:rPr lang="en-US" dirty="0" smtClean="0"/>
              <a:t>h</a:t>
            </a:r>
            <a:endParaRPr lang="el-GR" dirty="0"/>
          </a:p>
        </p:txBody>
      </p:sp>
      <p:sp>
        <p:nvSpPr>
          <p:cNvPr id="2" name="1 - Τίτλος"/>
          <p:cNvSpPr>
            <a:spLocks noGrp="1"/>
          </p:cNvSpPr>
          <p:nvPr>
            <p:ph type="ctrTitle"/>
          </p:nvPr>
        </p:nvSpPr>
        <p:spPr>
          <a:xfrm>
            <a:off x="755576" y="188640"/>
            <a:ext cx="7772400" cy="506487"/>
          </a:xfrm>
        </p:spPr>
        <p:txBody>
          <a:bodyPr/>
          <a:lstStyle/>
          <a:p>
            <a:r>
              <a:rPr lang="el-GR" sz="2400" dirty="0" smtClean="0"/>
              <a:t>Μέθοδος του </a:t>
            </a:r>
            <a:r>
              <a:rPr lang="en-US" sz="2400" dirty="0" err="1" smtClean="0"/>
              <a:t>Steffensen</a:t>
            </a:r>
            <a:endParaRPr lang="el-GR" sz="2400" dirty="0"/>
          </a:p>
        </p:txBody>
      </p:sp>
      <p:grpSp>
        <p:nvGrpSpPr>
          <p:cNvPr id="3" name="12 - Ομάδα"/>
          <p:cNvGrpSpPr/>
          <p:nvPr/>
        </p:nvGrpSpPr>
        <p:grpSpPr>
          <a:xfrm>
            <a:off x="827584" y="-603448"/>
            <a:ext cx="9289032" cy="6165304"/>
            <a:chOff x="5076056" y="188640"/>
            <a:chExt cx="4536504" cy="3456384"/>
          </a:xfrm>
        </p:grpSpPr>
        <p:cxnSp>
          <p:nvCxnSpPr>
            <p:cNvPr id="5" name="4 - Ευθύγραμμο βέλος σύνδεσης"/>
            <p:cNvCxnSpPr/>
            <p:nvPr/>
          </p:nvCxnSpPr>
          <p:spPr>
            <a:xfrm flipV="1">
              <a:off x="5508104" y="1772816"/>
              <a:ext cx="0" cy="187220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6 - Ευθύγραμμο βέλος σύνδεσης"/>
            <p:cNvCxnSpPr/>
            <p:nvPr/>
          </p:nvCxnSpPr>
          <p:spPr>
            <a:xfrm>
              <a:off x="5076056" y="3356992"/>
              <a:ext cx="3384376" cy="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7 - Τόξο"/>
            <p:cNvSpPr/>
            <p:nvPr/>
          </p:nvSpPr>
          <p:spPr>
            <a:xfrm rot="10800000">
              <a:off x="5724128" y="188640"/>
              <a:ext cx="3888432" cy="3384376"/>
            </a:xfrm>
            <a:prstGeom prst="arc">
              <a:avLst>
                <a:gd name="adj1" fmla="val 16200000"/>
                <a:gd name="adj2" fmla="val 20843251"/>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0" name="9 - Ευθεία γραμμή σύνδεσης"/>
            <p:cNvCxnSpPr/>
            <p:nvPr/>
          </p:nvCxnSpPr>
          <p:spPr>
            <a:xfrm>
              <a:off x="5868144" y="2564904"/>
              <a:ext cx="0" cy="79208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 Ευθεία γραμμή σύνδεσης"/>
            <p:cNvCxnSpPr/>
            <p:nvPr/>
          </p:nvCxnSpPr>
          <p:spPr>
            <a:xfrm>
              <a:off x="6084168" y="2852936"/>
              <a:ext cx="0" cy="504056"/>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13 - TextBox"/>
          <p:cNvSpPr txBox="1"/>
          <p:nvPr/>
        </p:nvSpPr>
        <p:spPr>
          <a:xfrm>
            <a:off x="1835696" y="3429000"/>
            <a:ext cx="603050" cy="369332"/>
          </a:xfrm>
          <a:prstGeom prst="rect">
            <a:avLst/>
          </a:prstGeom>
          <a:noFill/>
        </p:spPr>
        <p:txBody>
          <a:bodyPr wrap="none" rtlCol="0">
            <a:spAutoFit/>
          </a:bodyPr>
          <a:lstStyle/>
          <a:p>
            <a:r>
              <a:rPr lang="en-US" dirty="0" smtClean="0"/>
              <a:t>f(</a:t>
            </a:r>
            <a:r>
              <a:rPr lang="en-US" dirty="0" err="1" smtClean="0"/>
              <a:t>x</a:t>
            </a:r>
            <a:r>
              <a:rPr lang="en-US" baseline="-25000" dirty="0" err="1" smtClean="0"/>
              <a:t>n</a:t>
            </a:r>
            <a:r>
              <a:rPr lang="en-US" dirty="0" smtClean="0"/>
              <a:t>)</a:t>
            </a:r>
            <a:endParaRPr lang="el-GR" dirty="0"/>
          </a:p>
        </p:txBody>
      </p:sp>
      <p:sp>
        <p:nvSpPr>
          <p:cNvPr id="15" name="14 - TextBox"/>
          <p:cNvSpPr txBox="1"/>
          <p:nvPr/>
        </p:nvSpPr>
        <p:spPr>
          <a:xfrm>
            <a:off x="2843808" y="3933056"/>
            <a:ext cx="865943" cy="369332"/>
          </a:xfrm>
          <a:prstGeom prst="rect">
            <a:avLst/>
          </a:prstGeom>
          <a:noFill/>
        </p:spPr>
        <p:txBody>
          <a:bodyPr wrap="none" rtlCol="0">
            <a:spAutoFit/>
          </a:bodyPr>
          <a:lstStyle/>
          <a:p>
            <a:r>
              <a:rPr lang="en-US" dirty="0" smtClean="0"/>
              <a:t>f(</a:t>
            </a:r>
            <a:r>
              <a:rPr lang="en-US" dirty="0" err="1" smtClean="0"/>
              <a:t>x</a:t>
            </a:r>
            <a:r>
              <a:rPr lang="en-US" baseline="-25000" dirty="0" err="1" smtClean="0"/>
              <a:t>n</a:t>
            </a:r>
            <a:r>
              <a:rPr lang="en-US" dirty="0" err="1" smtClean="0"/>
              <a:t>+h</a:t>
            </a:r>
            <a:r>
              <a:rPr lang="en-US" dirty="0" smtClean="0"/>
              <a:t>)</a:t>
            </a:r>
            <a:endParaRPr lang="el-GR" dirty="0"/>
          </a:p>
        </p:txBody>
      </p:sp>
      <p:cxnSp>
        <p:nvCxnSpPr>
          <p:cNvPr id="18" name="17 - Ευθύγραμμο βέλος σύνδεσης"/>
          <p:cNvCxnSpPr>
            <a:stCxn id="16" idx="1"/>
          </p:cNvCxnSpPr>
          <p:nvPr/>
        </p:nvCxnSpPr>
        <p:spPr>
          <a:xfrm flipH="1">
            <a:off x="2483768" y="5053826"/>
            <a:ext cx="72008" cy="313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 Ευθύγραμμο βέλος σύνδεσης"/>
          <p:cNvCxnSpPr>
            <a:stCxn id="16" idx="3"/>
            <a:endCxn id="16" idx="3"/>
          </p:cNvCxnSpPr>
          <p:nvPr/>
        </p:nvCxnSpPr>
        <p:spPr>
          <a:xfrm>
            <a:off x="2868682" y="5053826"/>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20 - TextBox"/>
          <p:cNvSpPr txBox="1"/>
          <p:nvPr/>
        </p:nvSpPr>
        <p:spPr>
          <a:xfrm>
            <a:off x="2195736" y="5085184"/>
            <a:ext cx="432048" cy="369332"/>
          </a:xfrm>
          <a:prstGeom prst="rect">
            <a:avLst/>
          </a:prstGeom>
          <a:noFill/>
        </p:spPr>
        <p:txBody>
          <a:bodyPr wrap="square" rtlCol="0">
            <a:spAutoFit/>
          </a:bodyPr>
          <a:lstStyle/>
          <a:p>
            <a:r>
              <a:rPr lang="en-US" dirty="0" err="1" smtClean="0"/>
              <a:t>x</a:t>
            </a:r>
            <a:r>
              <a:rPr lang="en-US" baseline="-25000" dirty="0" err="1" smtClean="0"/>
              <a:t>n</a:t>
            </a:r>
            <a:endParaRPr lang="el-GR" dirty="0"/>
          </a:p>
        </p:txBody>
      </p:sp>
      <p:sp>
        <p:nvSpPr>
          <p:cNvPr id="22" name="21 - TextBox"/>
          <p:cNvSpPr txBox="1"/>
          <p:nvPr/>
        </p:nvSpPr>
        <p:spPr>
          <a:xfrm>
            <a:off x="2843808" y="5085184"/>
            <a:ext cx="647934" cy="369332"/>
          </a:xfrm>
          <a:prstGeom prst="rect">
            <a:avLst/>
          </a:prstGeom>
          <a:noFill/>
        </p:spPr>
        <p:txBody>
          <a:bodyPr wrap="none" rtlCol="0">
            <a:spAutoFit/>
          </a:bodyPr>
          <a:lstStyle/>
          <a:p>
            <a:r>
              <a:rPr lang="en-US" dirty="0" err="1" smtClean="0"/>
              <a:t>x</a:t>
            </a:r>
            <a:r>
              <a:rPr lang="en-US" baseline="-25000" dirty="0" err="1" smtClean="0"/>
              <a:t>n</a:t>
            </a:r>
            <a:r>
              <a:rPr lang="en-US" dirty="0" err="1" smtClean="0"/>
              <a:t>+h</a:t>
            </a:r>
            <a:endParaRPr lang="el-GR" dirty="0"/>
          </a:p>
        </p:txBody>
      </p:sp>
      <p:sp>
        <p:nvSpPr>
          <p:cNvPr id="23" name="22 - TextBox"/>
          <p:cNvSpPr txBox="1"/>
          <p:nvPr/>
        </p:nvSpPr>
        <p:spPr>
          <a:xfrm>
            <a:off x="3347864" y="1484784"/>
            <a:ext cx="5354158" cy="923330"/>
          </a:xfrm>
          <a:prstGeom prst="rect">
            <a:avLst/>
          </a:prstGeom>
          <a:noFill/>
        </p:spPr>
        <p:txBody>
          <a:bodyPr wrap="none" rtlCol="0">
            <a:spAutoFit/>
          </a:bodyPr>
          <a:lstStyle/>
          <a:p>
            <a:r>
              <a:rPr lang="el-GR" dirty="0" smtClean="0"/>
              <a:t>Προσέγγιση της </a:t>
            </a:r>
            <a:r>
              <a:rPr lang="en-US" dirty="0" smtClean="0"/>
              <a:t>f ’(x)  </a:t>
            </a:r>
            <a:r>
              <a:rPr lang="el-GR" dirty="0" smtClean="0"/>
              <a:t>με τη συνάρτηση </a:t>
            </a:r>
            <a:r>
              <a:rPr lang="en-US" dirty="0" smtClean="0"/>
              <a:t>g(x), </a:t>
            </a:r>
            <a:r>
              <a:rPr lang="el-GR" dirty="0" smtClean="0"/>
              <a:t>όπου,</a:t>
            </a:r>
          </a:p>
          <a:p>
            <a:endParaRPr lang="el-GR" dirty="0"/>
          </a:p>
          <a:p>
            <a:r>
              <a:rPr lang="en-US" dirty="0" smtClean="0"/>
              <a:t>g(x)= {f(</a:t>
            </a:r>
            <a:r>
              <a:rPr lang="en-US" dirty="0" err="1" smtClean="0"/>
              <a:t>x+h</a:t>
            </a:r>
            <a:r>
              <a:rPr lang="en-US" dirty="0" smtClean="0"/>
              <a:t>)-f(x)}/h</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4" name="3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288032">
                <a:tc>
                  <a:txBody>
                    <a:bodyPr/>
                    <a:lstStyle/>
                    <a:p>
                      <a:pPr algn="ctr"/>
                      <a:r>
                        <a:rPr lang="el-GR" sz="2400" dirty="0" smtClean="0"/>
                        <a:t>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r h="370840">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bl>
          </a:graphicData>
        </a:graphic>
      </p:graphicFrame>
      <p:cxnSp>
        <p:nvCxnSpPr>
          <p:cNvPr id="6" name="5 - Καμπύλη γραμμή σύνδεσης"/>
          <p:cNvCxnSpPr/>
          <p:nvPr/>
        </p:nvCxnSpPr>
        <p:spPr>
          <a:xfrm rot="5400000">
            <a:off x="323528" y="2276872"/>
            <a:ext cx="3600400" cy="2016224"/>
          </a:xfrm>
          <a:prstGeom prst="curvedConnector3">
            <a:avLst>
              <a:gd name="adj1" fmla="val -22675"/>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4" name="3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288032">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r h="370840">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bl>
          </a:graphicData>
        </a:graphic>
      </p:graphicFrame>
      <p:cxnSp>
        <p:nvCxnSpPr>
          <p:cNvPr id="5" name="4 - Καμπύλη γραμμή σύνδεσης"/>
          <p:cNvCxnSpPr/>
          <p:nvPr/>
        </p:nvCxnSpPr>
        <p:spPr>
          <a:xfrm rot="5400000">
            <a:off x="1151620" y="2384884"/>
            <a:ext cx="3672408" cy="1728192"/>
          </a:xfrm>
          <a:prstGeom prst="curvedConnector3">
            <a:avLst>
              <a:gd name="adj1" fmla="val -13588"/>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4" name="3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288032">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r h="370840">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bl>
          </a:graphicData>
        </a:graphic>
      </p:graphicFrame>
      <p:cxnSp>
        <p:nvCxnSpPr>
          <p:cNvPr id="6" name="5 - Καμπύλη γραμμή σύνδεσης"/>
          <p:cNvCxnSpPr/>
          <p:nvPr/>
        </p:nvCxnSpPr>
        <p:spPr>
          <a:xfrm rot="5400000">
            <a:off x="1799692" y="2456892"/>
            <a:ext cx="3960440" cy="1440160"/>
          </a:xfrm>
          <a:prstGeom prst="curvedConnector3">
            <a:avLst>
              <a:gd name="adj1" fmla="val -15358"/>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4" name="3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288032">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endParaRPr lang="el-GR" sz="2400" dirty="0"/>
                    </a:p>
                  </a:txBody>
                  <a:tcPr/>
                </a:tc>
                <a:tc>
                  <a:txBody>
                    <a:bodyPr/>
                    <a:lstStyle/>
                    <a:p>
                      <a:pPr algn="ct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r h="370840">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bl>
          </a:graphicData>
        </a:graphic>
      </p:graphicFrame>
      <p:cxnSp>
        <p:nvCxnSpPr>
          <p:cNvPr id="5" name="4 - Καμπύλη γραμμή σύνδεσης"/>
          <p:cNvCxnSpPr/>
          <p:nvPr/>
        </p:nvCxnSpPr>
        <p:spPr>
          <a:xfrm rot="5400000">
            <a:off x="2663788" y="2672916"/>
            <a:ext cx="3888432" cy="936104"/>
          </a:xfrm>
          <a:prstGeom prst="curvedConnector3">
            <a:avLst>
              <a:gd name="adj1" fmla="val -9694"/>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4" name="3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288032">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r h="370840">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bl>
          </a:graphicData>
        </a:graphic>
      </p:graphicFrame>
      <p:cxnSp>
        <p:nvCxnSpPr>
          <p:cNvPr id="5" name="4 - Καμπύλη γραμμή σύνδεσης"/>
          <p:cNvCxnSpPr/>
          <p:nvPr/>
        </p:nvCxnSpPr>
        <p:spPr>
          <a:xfrm rot="5400000">
            <a:off x="3347864" y="2996952"/>
            <a:ext cx="3960440" cy="36004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lvl="0" indent="-342900">
              <a:spcBef>
                <a:spcPct val="20000"/>
              </a:spcBef>
              <a:buFont typeface="Arial" pitchFamily="34" charset="0"/>
              <a:buChar char="•"/>
            </a:pPr>
            <a:r>
              <a:rPr lang="el-GR" sz="2800" dirty="0" smtClean="0">
                <a:solidFill>
                  <a:srgbClr val="C00000"/>
                </a:solidFill>
              </a:rPr>
              <a:t>Τοποθετείται ο σταθερός όρος του διαιρέτη στο τελευταίο κελί του πίνακα</a:t>
            </a:r>
            <a:endParaRPr kumimoji="0" lang="el-GR" sz="2800" b="0" i="0" u="none" strike="noStrike" kern="1200" cap="none" spc="0" normalizeH="0" baseline="0" noProof="0" dirty="0" smtClean="0">
              <a:ln>
                <a:noFill/>
              </a:ln>
              <a:solidFill>
                <a:srgbClr val="C0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4" name="3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288032">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r h="370840">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endParaRPr lang="el-GR"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4" name="3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cxnSp>
        <p:nvCxnSpPr>
          <p:cNvPr id="6" name="5 - Καμπύλη γραμμή σύνδεσης"/>
          <p:cNvCxnSpPr/>
          <p:nvPr/>
        </p:nvCxnSpPr>
        <p:spPr>
          <a:xfrm rot="5400000">
            <a:off x="5508104" y="2564904"/>
            <a:ext cx="3744416" cy="2448272"/>
          </a:xfrm>
          <a:prstGeom prst="curvedConnector3">
            <a:avLst>
              <a:gd name="adj1" fmla="val 124013"/>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p>
          <a:p>
            <a:pPr marL="342900" indent="-342900">
              <a:spcBef>
                <a:spcPct val="20000"/>
              </a:spcBef>
              <a:buFont typeface="Arial" pitchFamily="34" charset="0"/>
              <a:buChar char="•"/>
            </a:pPr>
            <a:r>
              <a:rPr lang="el-GR" sz="2800" dirty="0" smtClean="0">
                <a:solidFill>
                  <a:srgbClr val="C00000"/>
                </a:solidFill>
              </a:rPr>
              <a:t>Στο πρώτο κελί της τρίτης γραμμής τοποθετείστε τον συντελεστή του </a:t>
            </a:r>
            <a:r>
              <a:rPr lang="el-GR" sz="2800" dirty="0" err="1" smtClean="0">
                <a:solidFill>
                  <a:srgbClr val="C00000"/>
                </a:solidFill>
              </a:rPr>
              <a:t>μεγιστοβάθμιου</a:t>
            </a:r>
            <a:r>
              <a:rPr lang="el-GR" sz="2800" dirty="0" smtClean="0">
                <a:solidFill>
                  <a:srgbClr val="C00000"/>
                </a:solidFill>
              </a:rPr>
              <a:t> όρου</a:t>
            </a:r>
            <a:endParaRPr lang="el-GR" sz="2800" dirty="0">
              <a:solidFill>
                <a:srgbClr val="C00000"/>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4" name="3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p>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6" name="5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solidFill>
                            <a:srgbClr val="C00000"/>
                          </a:solidFill>
                        </a:rPr>
                        <a:t>3</a:t>
                      </a:r>
                      <a:endParaRPr lang="el-GR" sz="2400" dirty="0">
                        <a:solidFill>
                          <a:srgbClr val="C00000"/>
                        </a:solidFill>
                      </a:endParaRPr>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17 - Ομάδα"/>
          <p:cNvGrpSpPr/>
          <p:nvPr/>
        </p:nvGrpSpPr>
        <p:grpSpPr>
          <a:xfrm>
            <a:off x="323528" y="260648"/>
            <a:ext cx="8496944" cy="4824536"/>
            <a:chOff x="323528" y="260648"/>
            <a:chExt cx="8496944" cy="4824536"/>
          </a:xfrm>
        </p:grpSpPr>
        <p:sp>
          <p:nvSpPr>
            <p:cNvPr id="2"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p>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4" name="3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grpSp>
        <p:nvGrpSpPr>
          <p:cNvPr id="19" name="18 - Ομάδα"/>
          <p:cNvGrpSpPr/>
          <p:nvPr/>
        </p:nvGrpSpPr>
        <p:grpSpPr>
          <a:xfrm>
            <a:off x="611560" y="4509120"/>
            <a:ext cx="5976664" cy="2088232"/>
            <a:chOff x="611560" y="4509120"/>
            <a:chExt cx="5976664" cy="2088232"/>
          </a:xfrm>
        </p:grpSpPr>
        <p:sp>
          <p:nvSpPr>
            <p:cNvPr id="5" name="4 - Έλλειψη"/>
            <p:cNvSpPr/>
            <p:nvPr/>
          </p:nvSpPr>
          <p:spPr>
            <a:xfrm>
              <a:off x="611560" y="5949280"/>
              <a:ext cx="936104"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sp>
          <p:nvSpPr>
            <p:cNvPr id="6" name="5 - Έλλειψη"/>
            <p:cNvSpPr/>
            <p:nvPr/>
          </p:nvSpPr>
          <p:spPr>
            <a:xfrm>
              <a:off x="5724128" y="5085184"/>
              <a:ext cx="864096"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cxnSp>
          <p:nvCxnSpPr>
            <p:cNvPr id="8" name="7 - Shape"/>
            <p:cNvCxnSpPr>
              <a:stCxn id="5" idx="0"/>
            </p:cNvCxnSpPr>
            <p:nvPr/>
          </p:nvCxnSpPr>
          <p:spPr>
            <a:xfrm rot="5400000" flipH="1" flipV="1">
              <a:off x="1205626" y="4455114"/>
              <a:ext cx="1368152" cy="162018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 Shape"/>
            <p:cNvCxnSpPr>
              <a:stCxn id="6" idx="0"/>
            </p:cNvCxnSpPr>
            <p:nvPr/>
          </p:nvCxnSpPr>
          <p:spPr>
            <a:xfrm rot="16200000" flipV="1">
              <a:off x="4572000" y="3501008"/>
              <a:ext cx="576064" cy="259228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 Έλλειψη"/>
            <p:cNvSpPr/>
            <p:nvPr/>
          </p:nvSpPr>
          <p:spPr>
            <a:xfrm>
              <a:off x="2627784" y="4509120"/>
              <a:ext cx="108012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3</a:t>
              </a:r>
              <a:r>
                <a:rPr lang="en-US" dirty="0" smtClean="0"/>
                <a:t>x3=9</a:t>
              </a:r>
              <a:endParaRPr lang="el-GR" dirty="0"/>
            </a:p>
          </p:txBody>
        </p:sp>
      </p:gr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txBox="1">
            <a:spLocks/>
          </p:cNvSpPr>
          <p:nvPr/>
        </p:nvSpPr>
        <p:spPr bwMode="auto">
          <a:xfrm>
            <a:off x="755576" y="188640"/>
            <a:ext cx="7772400" cy="5064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l-GR" sz="2400" b="0" i="0" u="none" strike="noStrike" kern="0" cap="none" spc="0" normalizeH="0" baseline="0" noProof="0" smtClean="0">
                <a:ln>
                  <a:noFill/>
                </a:ln>
                <a:solidFill>
                  <a:schemeClr val="tx2"/>
                </a:solidFill>
                <a:effectLst/>
                <a:uLnTx/>
                <a:uFillTx/>
                <a:latin typeface="+mj-lt"/>
                <a:ea typeface="+mj-ea"/>
                <a:cs typeface="+mj-cs"/>
              </a:rPr>
              <a:t>Μέθοδος του </a:t>
            </a:r>
            <a:r>
              <a:rPr kumimoji="0" lang="en-US" sz="2400" b="0" i="0" u="none" strike="noStrike" kern="0" cap="none" spc="0" normalizeH="0" baseline="0" noProof="0" smtClean="0">
                <a:ln>
                  <a:noFill/>
                </a:ln>
                <a:solidFill>
                  <a:schemeClr val="tx2"/>
                </a:solidFill>
                <a:effectLst/>
                <a:uLnTx/>
                <a:uFillTx/>
                <a:latin typeface="+mj-lt"/>
                <a:ea typeface="+mj-ea"/>
                <a:cs typeface="+mj-cs"/>
              </a:rPr>
              <a:t>Steffensen</a:t>
            </a:r>
            <a:endParaRPr kumimoji="0" lang="el-GR" sz="2400" b="0" i="0" u="none" strike="noStrike" kern="0" cap="none" spc="0" normalizeH="0" baseline="0" noProof="0" dirty="0">
              <a:ln>
                <a:noFill/>
              </a:ln>
              <a:solidFill>
                <a:schemeClr val="tx2"/>
              </a:solidFill>
              <a:effectLst/>
              <a:uLnTx/>
              <a:uFillTx/>
              <a:latin typeface="+mj-lt"/>
              <a:ea typeface="+mj-ea"/>
              <a:cs typeface="+mj-cs"/>
            </a:endParaRPr>
          </a:p>
        </p:txBody>
      </p:sp>
      <p:grpSp>
        <p:nvGrpSpPr>
          <p:cNvPr id="2" name="14 - Ομάδα"/>
          <p:cNvGrpSpPr/>
          <p:nvPr/>
        </p:nvGrpSpPr>
        <p:grpSpPr>
          <a:xfrm>
            <a:off x="827584" y="-603448"/>
            <a:ext cx="9289032" cy="6165304"/>
            <a:chOff x="827584" y="-603448"/>
            <a:chExt cx="9289032" cy="6165304"/>
          </a:xfrm>
        </p:grpSpPr>
        <p:grpSp>
          <p:nvGrpSpPr>
            <p:cNvPr id="4" name="3 - Ομάδα"/>
            <p:cNvGrpSpPr/>
            <p:nvPr/>
          </p:nvGrpSpPr>
          <p:grpSpPr>
            <a:xfrm>
              <a:off x="827584" y="-603448"/>
              <a:ext cx="9289032" cy="6165304"/>
              <a:chOff x="5076056" y="188640"/>
              <a:chExt cx="4536504" cy="3456384"/>
            </a:xfrm>
          </p:grpSpPr>
          <p:cxnSp>
            <p:nvCxnSpPr>
              <p:cNvPr id="5" name="4 - Ευθύγραμμο βέλος σύνδεσης"/>
              <p:cNvCxnSpPr/>
              <p:nvPr/>
            </p:nvCxnSpPr>
            <p:spPr>
              <a:xfrm flipV="1">
                <a:off x="5508104" y="1772816"/>
                <a:ext cx="0" cy="187220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5 - Ευθύγραμμο βέλος σύνδεσης"/>
              <p:cNvCxnSpPr/>
              <p:nvPr/>
            </p:nvCxnSpPr>
            <p:spPr>
              <a:xfrm>
                <a:off x="5076056" y="3356992"/>
                <a:ext cx="3384376" cy="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6 - Τόξο"/>
              <p:cNvSpPr/>
              <p:nvPr/>
            </p:nvSpPr>
            <p:spPr>
              <a:xfrm rot="10800000">
                <a:off x="5724128" y="188640"/>
                <a:ext cx="3888432" cy="3384376"/>
              </a:xfrm>
              <a:prstGeom prst="arc">
                <a:avLst>
                  <a:gd name="adj1" fmla="val 16200000"/>
                  <a:gd name="adj2" fmla="val 20843251"/>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8" name="7 - Ευθεία γραμμή σύνδεσης"/>
              <p:cNvCxnSpPr/>
              <p:nvPr/>
            </p:nvCxnSpPr>
            <p:spPr>
              <a:xfrm>
                <a:off x="5868144" y="2564904"/>
                <a:ext cx="0" cy="79208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a:off x="6084168" y="2852936"/>
                <a:ext cx="0" cy="504056"/>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9 - TextBox"/>
            <p:cNvSpPr txBox="1"/>
            <p:nvPr/>
          </p:nvSpPr>
          <p:spPr>
            <a:xfrm>
              <a:off x="1835696" y="3429000"/>
              <a:ext cx="603050" cy="369332"/>
            </a:xfrm>
            <a:prstGeom prst="rect">
              <a:avLst/>
            </a:prstGeom>
            <a:noFill/>
          </p:spPr>
          <p:txBody>
            <a:bodyPr wrap="none" rtlCol="0">
              <a:spAutoFit/>
            </a:bodyPr>
            <a:lstStyle/>
            <a:p>
              <a:r>
                <a:rPr lang="en-US" dirty="0" smtClean="0"/>
                <a:t>f(</a:t>
              </a:r>
              <a:r>
                <a:rPr lang="en-US" dirty="0" err="1" smtClean="0"/>
                <a:t>x</a:t>
              </a:r>
              <a:r>
                <a:rPr lang="en-US" baseline="-25000" dirty="0" err="1" smtClean="0"/>
                <a:t>n</a:t>
              </a:r>
              <a:r>
                <a:rPr lang="en-US" dirty="0" smtClean="0"/>
                <a:t>)</a:t>
              </a:r>
              <a:endParaRPr lang="el-GR" dirty="0"/>
            </a:p>
          </p:txBody>
        </p:sp>
        <p:sp>
          <p:nvSpPr>
            <p:cNvPr id="11" name="10 - TextBox"/>
            <p:cNvSpPr txBox="1"/>
            <p:nvPr/>
          </p:nvSpPr>
          <p:spPr>
            <a:xfrm>
              <a:off x="2843808" y="3933056"/>
              <a:ext cx="865943" cy="369332"/>
            </a:xfrm>
            <a:prstGeom prst="rect">
              <a:avLst/>
            </a:prstGeom>
            <a:noFill/>
          </p:spPr>
          <p:txBody>
            <a:bodyPr wrap="none" rtlCol="0">
              <a:spAutoFit/>
            </a:bodyPr>
            <a:lstStyle/>
            <a:p>
              <a:r>
                <a:rPr lang="en-US" dirty="0" smtClean="0"/>
                <a:t>f(</a:t>
              </a:r>
              <a:r>
                <a:rPr lang="en-US" dirty="0" err="1" smtClean="0"/>
                <a:t>x</a:t>
              </a:r>
              <a:r>
                <a:rPr lang="en-US" baseline="-25000" dirty="0" err="1" smtClean="0"/>
                <a:t>n</a:t>
              </a:r>
              <a:r>
                <a:rPr lang="en-US" dirty="0" err="1" smtClean="0"/>
                <a:t>+h</a:t>
              </a:r>
              <a:r>
                <a:rPr lang="en-US" dirty="0" smtClean="0"/>
                <a:t>)</a:t>
              </a:r>
              <a:endParaRPr lang="el-GR" dirty="0"/>
            </a:p>
          </p:txBody>
        </p:sp>
        <p:sp>
          <p:nvSpPr>
            <p:cNvPr id="12" name="11 - TextBox"/>
            <p:cNvSpPr txBox="1"/>
            <p:nvPr/>
          </p:nvSpPr>
          <p:spPr>
            <a:xfrm>
              <a:off x="2195736" y="5085184"/>
              <a:ext cx="432048" cy="369332"/>
            </a:xfrm>
            <a:prstGeom prst="rect">
              <a:avLst/>
            </a:prstGeom>
            <a:noFill/>
          </p:spPr>
          <p:txBody>
            <a:bodyPr wrap="square" rtlCol="0">
              <a:spAutoFit/>
            </a:bodyPr>
            <a:lstStyle/>
            <a:p>
              <a:r>
                <a:rPr lang="en-US" dirty="0" err="1" smtClean="0"/>
                <a:t>x</a:t>
              </a:r>
              <a:r>
                <a:rPr lang="en-US" baseline="-25000" dirty="0" err="1" smtClean="0"/>
                <a:t>n</a:t>
              </a:r>
              <a:endParaRPr lang="el-GR" dirty="0"/>
            </a:p>
          </p:txBody>
        </p:sp>
        <p:sp>
          <p:nvSpPr>
            <p:cNvPr id="13" name="12 - TextBox"/>
            <p:cNvSpPr txBox="1"/>
            <p:nvPr/>
          </p:nvSpPr>
          <p:spPr>
            <a:xfrm>
              <a:off x="2843808" y="5085184"/>
              <a:ext cx="647934" cy="369332"/>
            </a:xfrm>
            <a:prstGeom prst="rect">
              <a:avLst/>
            </a:prstGeom>
            <a:noFill/>
          </p:spPr>
          <p:txBody>
            <a:bodyPr wrap="none" rtlCol="0">
              <a:spAutoFit/>
            </a:bodyPr>
            <a:lstStyle/>
            <a:p>
              <a:r>
                <a:rPr lang="en-US" dirty="0" err="1" smtClean="0"/>
                <a:t>x</a:t>
              </a:r>
              <a:r>
                <a:rPr lang="en-US" baseline="-25000" dirty="0" err="1" smtClean="0"/>
                <a:t>n</a:t>
              </a:r>
              <a:r>
                <a:rPr lang="en-US" dirty="0" err="1" smtClean="0"/>
                <a:t>+h</a:t>
              </a:r>
              <a:endParaRPr lang="el-GR" dirty="0"/>
            </a:p>
          </p:txBody>
        </p:sp>
      </p:grpSp>
      <p:sp>
        <p:nvSpPr>
          <p:cNvPr id="14" name="13 - TextBox"/>
          <p:cNvSpPr txBox="1"/>
          <p:nvPr/>
        </p:nvSpPr>
        <p:spPr>
          <a:xfrm>
            <a:off x="3347864" y="1484784"/>
            <a:ext cx="5506123" cy="1754326"/>
          </a:xfrm>
          <a:prstGeom prst="rect">
            <a:avLst/>
          </a:prstGeom>
          <a:noFill/>
        </p:spPr>
        <p:txBody>
          <a:bodyPr wrap="none" rtlCol="0">
            <a:spAutoFit/>
          </a:bodyPr>
          <a:lstStyle/>
          <a:p>
            <a:r>
              <a:rPr lang="el-GR" dirty="0" smtClean="0"/>
              <a:t>Προσέγγιση της </a:t>
            </a:r>
            <a:r>
              <a:rPr lang="en-US" dirty="0" smtClean="0"/>
              <a:t>f ’(x)  </a:t>
            </a:r>
            <a:r>
              <a:rPr lang="el-GR" dirty="0" smtClean="0"/>
              <a:t>με τη συνάρτηση </a:t>
            </a:r>
            <a:r>
              <a:rPr lang="en-US" dirty="0" smtClean="0"/>
              <a:t>g(x), </a:t>
            </a:r>
            <a:r>
              <a:rPr lang="el-GR" dirty="0" smtClean="0"/>
              <a:t>όπου,</a:t>
            </a:r>
          </a:p>
          <a:p>
            <a:endParaRPr lang="el-GR" dirty="0"/>
          </a:p>
          <a:p>
            <a:r>
              <a:rPr lang="en-US" dirty="0" smtClean="0"/>
              <a:t>g(x)= {f(</a:t>
            </a:r>
            <a:r>
              <a:rPr lang="en-US" dirty="0" err="1" smtClean="0"/>
              <a:t>x+h</a:t>
            </a:r>
            <a:r>
              <a:rPr lang="en-US" dirty="0" smtClean="0"/>
              <a:t>)-f(x)}/h</a:t>
            </a:r>
          </a:p>
          <a:p>
            <a:endParaRPr lang="en-US" dirty="0"/>
          </a:p>
          <a:p>
            <a:r>
              <a:rPr lang="el-GR" dirty="0" smtClean="0"/>
              <a:t>Για  ορίσματα ίσα με την τιμή της συνάρτησης στο </a:t>
            </a:r>
            <a:r>
              <a:rPr lang="en-US" dirty="0" err="1" smtClean="0"/>
              <a:t>x</a:t>
            </a:r>
            <a:r>
              <a:rPr lang="en-US" baseline="-25000" dirty="0" err="1" smtClean="0"/>
              <a:t>n</a:t>
            </a:r>
            <a:endParaRPr lang="en-US" baseline="-25000" dirty="0" smtClean="0"/>
          </a:p>
          <a:p>
            <a:r>
              <a:rPr lang="en-US" dirty="0" smtClean="0"/>
              <a:t>(  f(x)=h  )</a:t>
            </a: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p>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solidFill>
                    <a:srgbClr val="C00000"/>
                  </a:solidFill>
                </a:rPr>
                <a:t>Τοποθετείστε το γινόμενο στο δεύτερο κελί της δεύτερης γραμμής</a:t>
              </a:r>
              <a:endParaRPr lang="el-GR" sz="2800" dirty="0">
                <a:solidFill>
                  <a:srgbClr val="C00000"/>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grpSp>
        <p:nvGrpSpPr>
          <p:cNvPr id="6" name="5 - Ομάδα"/>
          <p:cNvGrpSpPr/>
          <p:nvPr/>
        </p:nvGrpSpPr>
        <p:grpSpPr>
          <a:xfrm>
            <a:off x="611560" y="4509120"/>
            <a:ext cx="5976664" cy="2088232"/>
            <a:chOff x="611560" y="4509120"/>
            <a:chExt cx="5976664" cy="2088232"/>
          </a:xfrm>
        </p:grpSpPr>
        <p:sp>
          <p:nvSpPr>
            <p:cNvPr id="7" name="6 - Έλλειψη"/>
            <p:cNvSpPr/>
            <p:nvPr/>
          </p:nvSpPr>
          <p:spPr>
            <a:xfrm>
              <a:off x="611560" y="5949280"/>
              <a:ext cx="936104"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sp>
          <p:nvSpPr>
            <p:cNvPr id="8" name="7 - Έλλειψη"/>
            <p:cNvSpPr/>
            <p:nvPr/>
          </p:nvSpPr>
          <p:spPr>
            <a:xfrm>
              <a:off x="5724128" y="5085184"/>
              <a:ext cx="864096"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cxnSp>
          <p:nvCxnSpPr>
            <p:cNvPr id="9" name="8 - Shape"/>
            <p:cNvCxnSpPr>
              <a:stCxn id="7" idx="0"/>
            </p:cNvCxnSpPr>
            <p:nvPr/>
          </p:nvCxnSpPr>
          <p:spPr>
            <a:xfrm rot="5400000" flipH="1" flipV="1">
              <a:off x="1205626" y="4455114"/>
              <a:ext cx="1368152" cy="162018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 Shape"/>
            <p:cNvCxnSpPr>
              <a:stCxn id="8" idx="0"/>
            </p:cNvCxnSpPr>
            <p:nvPr/>
          </p:nvCxnSpPr>
          <p:spPr>
            <a:xfrm rot="16200000" flipV="1">
              <a:off x="4572000" y="3501008"/>
              <a:ext cx="576064" cy="259228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 Έλλειψη"/>
            <p:cNvSpPr/>
            <p:nvPr/>
          </p:nvSpPr>
          <p:spPr>
            <a:xfrm>
              <a:off x="2627784" y="4509120"/>
              <a:ext cx="108012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3</a:t>
              </a:r>
              <a:r>
                <a:rPr lang="en-US" dirty="0" smtClean="0"/>
                <a:t>x3=9</a:t>
              </a:r>
              <a:endParaRPr lang="el-GR" dirty="0"/>
            </a:p>
          </p:txBody>
        </p:sp>
      </p:gr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Τοποθετούνται οι συντελεστές στην πρώτη γραμμή </a:t>
              </a:r>
            </a:p>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p>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grpSp>
        <p:nvGrpSpPr>
          <p:cNvPr id="14" name="13 - Ομάδα"/>
          <p:cNvGrpSpPr/>
          <p:nvPr/>
        </p:nvGrpSpPr>
        <p:grpSpPr>
          <a:xfrm>
            <a:off x="611560" y="4509120"/>
            <a:ext cx="5976664" cy="2088232"/>
            <a:chOff x="611560" y="4509120"/>
            <a:chExt cx="5976664" cy="2088232"/>
          </a:xfrm>
        </p:grpSpPr>
        <p:grpSp>
          <p:nvGrpSpPr>
            <p:cNvPr id="6" name="5 - Ομάδα"/>
            <p:cNvGrpSpPr/>
            <p:nvPr/>
          </p:nvGrpSpPr>
          <p:grpSpPr>
            <a:xfrm>
              <a:off x="611560" y="4509120"/>
              <a:ext cx="5976664" cy="2088232"/>
              <a:chOff x="611560" y="4509120"/>
              <a:chExt cx="5976664" cy="2088232"/>
            </a:xfrm>
          </p:grpSpPr>
          <p:sp>
            <p:nvSpPr>
              <p:cNvPr id="7" name="6 - Έλλειψη"/>
              <p:cNvSpPr/>
              <p:nvPr/>
            </p:nvSpPr>
            <p:spPr>
              <a:xfrm>
                <a:off x="611560" y="5949280"/>
                <a:ext cx="936104"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sp>
            <p:nvSpPr>
              <p:cNvPr id="8" name="7 - Έλλειψη"/>
              <p:cNvSpPr/>
              <p:nvPr/>
            </p:nvSpPr>
            <p:spPr>
              <a:xfrm>
                <a:off x="5724128" y="5085184"/>
                <a:ext cx="864096"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cxnSp>
            <p:nvCxnSpPr>
              <p:cNvPr id="9" name="8 - Shape"/>
              <p:cNvCxnSpPr>
                <a:stCxn id="7" idx="0"/>
              </p:cNvCxnSpPr>
              <p:nvPr/>
            </p:nvCxnSpPr>
            <p:spPr>
              <a:xfrm rot="5400000" flipH="1" flipV="1">
                <a:off x="1205626" y="4455114"/>
                <a:ext cx="1368152" cy="162018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 Shape"/>
              <p:cNvCxnSpPr>
                <a:stCxn id="8" idx="0"/>
              </p:cNvCxnSpPr>
              <p:nvPr/>
            </p:nvCxnSpPr>
            <p:spPr>
              <a:xfrm rot="16200000" flipV="1">
                <a:off x="4572000" y="3501008"/>
                <a:ext cx="576064" cy="259228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 Έλλειψη"/>
              <p:cNvSpPr/>
              <p:nvPr/>
            </p:nvSpPr>
            <p:spPr>
              <a:xfrm>
                <a:off x="2627784" y="4509120"/>
                <a:ext cx="108012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3</a:t>
                </a:r>
                <a:r>
                  <a:rPr lang="en-US" dirty="0" smtClean="0"/>
                  <a:t>x3=9</a:t>
                </a:r>
                <a:endParaRPr lang="el-GR" dirty="0"/>
              </a:p>
            </p:txBody>
          </p:sp>
        </p:grpSp>
        <p:cxnSp>
          <p:nvCxnSpPr>
            <p:cNvPr id="13" name="12 - Shape"/>
            <p:cNvCxnSpPr>
              <a:stCxn id="11" idx="2"/>
            </p:cNvCxnSpPr>
            <p:nvPr/>
          </p:nvCxnSpPr>
          <p:spPr>
            <a:xfrm rot="10800000" flipV="1">
              <a:off x="1979712" y="4797152"/>
              <a:ext cx="648072" cy="936104"/>
            </a:xfrm>
            <a:prstGeom prst="curvedConnector2">
              <a:avLst/>
            </a:prstGeom>
            <a:ln w="22225">
              <a:solidFill>
                <a:schemeClr val="accent1">
                  <a:shade val="95000"/>
                  <a:satMod val="10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11 - Ομάδα"/>
          <p:cNvGrpSpPr/>
          <p:nvPr/>
        </p:nvGrpSpPr>
        <p:grpSpPr>
          <a:xfrm>
            <a:off x="323528" y="260648"/>
            <a:ext cx="8496944" cy="4824536"/>
            <a:chOff x="323528" y="260648"/>
            <a:chExt cx="8496944" cy="4824536"/>
          </a:xfrm>
        </p:grpSpPr>
        <p:sp>
          <p:nvSpPr>
            <p:cNvPr id="1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p>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15" name="1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grpSp>
        <p:nvGrpSpPr>
          <p:cNvPr id="16" name="15 - Ομάδα"/>
          <p:cNvGrpSpPr/>
          <p:nvPr/>
        </p:nvGrpSpPr>
        <p:grpSpPr>
          <a:xfrm>
            <a:off x="611560" y="4509120"/>
            <a:ext cx="5976664" cy="2088232"/>
            <a:chOff x="611560" y="4509120"/>
            <a:chExt cx="5976664" cy="2088232"/>
          </a:xfrm>
        </p:grpSpPr>
        <p:grpSp>
          <p:nvGrpSpPr>
            <p:cNvPr id="17" name="5 - Ομάδα"/>
            <p:cNvGrpSpPr/>
            <p:nvPr/>
          </p:nvGrpSpPr>
          <p:grpSpPr>
            <a:xfrm>
              <a:off x="611560" y="4509120"/>
              <a:ext cx="5976664" cy="2088232"/>
              <a:chOff x="611560" y="4509120"/>
              <a:chExt cx="5976664" cy="2088232"/>
            </a:xfrm>
          </p:grpSpPr>
          <p:sp>
            <p:nvSpPr>
              <p:cNvPr id="19" name="6 - Έλλειψη"/>
              <p:cNvSpPr/>
              <p:nvPr/>
            </p:nvSpPr>
            <p:spPr>
              <a:xfrm>
                <a:off x="611560" y="5949280"/>
                <a:ext cx="936104"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sp>
            <p:nvSpPr>
              <p:cNvPr id="20" name="19 - Έλλειψη"/>
              <p:cNvSpPr/>
              <p:nvPr/>
            </p:nvSpPr>
            <p:spPr>
              <a:xfrm>
                <a:off x="5724128" y="5085184"/>
                <a:ext cx="864096"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cxnSp>
            <p:nvCxnSpPr>
              <p:cNvPr id="21" name="20 - Shape"/>
              <p:cNvCxnSpPr/>
              <p:nvPr/>
            </p:nvCxnSpPr>
            <p:spPr>
              <a:xfrm rot="5400000" flipH="1" flipV="1">
                <a:off x="1205626" y="4455114"/>
                <a:ext cx="1368152" cy="162018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 Shape"/>
              <p:cNvCxnSpPr>
                <a:stCxn id="20" idx="0"/>
              </p:cNvCxnSpPr>
              <p:nvPr/>
            </p:nvCxnSpPr>
            <p:spPr>
              <a:xfrm rot="16200000" flipV="1">
                <a:off x="4572000" y="3501008"/>
                <a:ext cx="576064" cy="259228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22 - Έλλειψη"/>
              <p:cNvSpPr/>
              <p:nvPr/>
            </p:nvSpPr>
            <p:spPr>
              <a:xfrm>
                <a:off x="2627784" y="4509120"/>
                <a:ext cx="108012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3</a:t>
                </a:r>
                <a:r>
                  <a:rPr lang="en-US" dirty="0" smtClean="0"/>
                  <a:t>x3=9</a:t>
                </a:r>
                <a:endParaRPr lang="el-GR" dirty="0"/>
              </a:p>
            </p:txBody>
          </p:sp>
        </p:grpSp>
        <p:cxnSp>
          <p:nvCxnSpPr>
            <p:cNvPr id="18" name="17 - Shape"/>
            <p:cNvCxnSpPr>
              <a:stCxn id="23" idx="2"/>
            </p:cNvCxnSpPr>
            <p:nvPr/>
          </p:nvCxnSpPr>
          <p:spPr>
            <a:xfrm rot="10800000" flipV="1">
              <a:off x="1979712" y="4797152"/>
              <a:ext cx="648072" cy="936104"/>
            </a:xfrm>
            <a:prstGeom prst="curvedConnector2">
              <a:avLst/>
            </a:prstGeom>
            <a:ln w="22225">
              <a:solidFill>
                <a:schemeClr val="accent1">
                  <a:shade val="95000"/>
                  <a:satMod val="10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p>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solidFill>
                    <a:srgbClr val="C00000"/>
                  </a:solidFill>
                </a:rPr>
                <a:t>Γράψτε το άθροισμα των δυο αριθμών της δεύτερης στήλης στο ελεύθερο κελί της τρίτης γραμμής</a:t>
              </a:r>
              <a:endParaRPr lang="el-GR" sz="2800" dirty="0">
                <a:solidFill>
                  <a:srgbClr val="C00000"/>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grpSp>
        <p:nvGrpSpPr>
          <p:cNvPr id="6" name="5 - Ομάδα"/>
          <p:cNvGrpSpPr/>
          <p:nvPr/>
        </p:nvGrpSpPr>
        <p:grpSpPr>
          <a:xfrm>
            <a:off x="611560" y="4509120"/>
            <a:ext cx="5976664" cy="2088232"/>
            <a:chOff x="611560" y="4509120"/>
            <a:chExt cx="5976664" cy="2088232"/>
          </a:xfrm>
        </p:grpSpPr>
        <p:grpSp>
          <p:nvGrpSpPr>
            <p:cNvPr id="7" name="5 - Ομάδα"/>
            <p:cNvGrpSpPr/>
            <p:nvPr/>
          </p:nvGrpSpPr>
          <p:grpSpPr>
            <a:xfrm>
              <a:off x="611560" y="4509120"/>
              <a:ext cx="5976664" cy="2088232"/>
              <a:chOff x="611560" y="4509120"/>
              <a:chExt cx="5976664" cy="2088232"/>
            </a:xfrm>
          </p:grpSpPr>
          <p:sp>
            <p:nvSpPr>
              <p:cNvPr id="9" name="6 - Έλλειψη"/>
              <p:cNvSpPr/>
              <p:nvPr/>
            </p:nvSpPr>
            <p:spPr>
              <a:xfrm>
                <a:off x="611560" y="5949280"/>
                <a:ext cx="936104"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sp>
            <p:nvSpPr>
              <p:cNvPr id="10" name="9 - Έλλειψη"/>
              <p:cNvSpPr/>
              <p:nvPr/>
            </p:nvSpPr>
            <p:spPr>
              <a:xfrm>
                <a:off x="5724128" y="5085184"/>
                <a:ext cx="864096"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cxnSp>
            <p:nvCxnSpPr>
              <p:cNvPr id="11" name="10 - Shape"/>
              <p:cNvCxnSpPr/>
              <p:nvPr/>
            </p:nvCxnSpPr>
            <p:spPr>
              <a:xfrm rot="5400000" flipH="1" flipV="1">
                <a:off x="1205626" y="4455114"/>
                <a:ext cx="1368152" cy="162018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 Shape"/>
              <p:cNvCxnSpPr>
                <a:stCxn id="10" idx="0"/>
              </p:cNvCxnSpPr>
              <p:nvPr/>
            </p:nvCxnSpPr>
            <p:spPr>
              <a:xfrm rot="16200000" flipV="1">
                <a:off x="4572000" y="3501008"/>
                <a:ext cx="576064" cy="259228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 Έλλειψη"/>
              <p:cNvSpPr/>
              <p:nvPr/>
            </p:nvSpPr>
            <p:spPr>
              <a:xfrm>
                <a:off x="2627784" y="4509120"/>
                <a:ext cx="108012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3</a:t>
                </a:r>
                <a:r>
                  <a:rPr lang="en-US" dirty="0" smtClean="0"/>
                  <a:t>x3=9</a:t>
                </a:r>
                <a:endParaRPr lang="el-GR" dirty="0"/>
              </a:p>
            </p:txBody>
          </p:sp>
        </p:grpSp>
        <p:cxnSp>
          <p:nvCxnSpPr>
            <p:cNvPr id="8" name="7 - Shape"/>
            <p:cNvCxnSpPr>
              <a:stCxn id="13" idx="2"/>
            </p:cNvCxnSpPr>
            <p:nvPr/>
          </p:nvCxnSpPr>
          <p:spPr>
            <a:xfrm rot="10800000" flipV="1">
              <a:off x="1979712" y="4797152"/>
              <a:ext cx="648072" cy="936104"/>
            </a:xfrm>
            <a:prstGeom prst="curvedConnector2">
              <a:avLst/>
            </a:prstGeom>
            <a:ln w="22225">
              <a:solidFill>
                <a:schemeClr val="accent1">
                  <a:shade val="95000"/>
                  <a:satMod val="10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p>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t>Γράψτε το άθροισμα των δυο αριθμών της δεύτερης στήλης στο ελεύθερο κελί της τρίτης γραμμής</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grpSp>
        <p:nvGrpSpPr>
          <p:cNvPr id="6" name="5 - Ομάδα"/>
          <p:cNvGrpSpPr/>
          <p:nvPr/>
        </p:nvGrpSpPr>
        <p:grpSpPr>
          <a:xfrm>
            <a:off x="611560" y="4509120"/>
            <a:ext cx="5976664" cy="2088232"/>
            <a:chOff x="611560" y="4509120"/>
            <a:chExt cx="5976664" cy="2088232"/>
          </a:xfrm>
        </p:grpSpPr>
        <p:grpSp>
          <p:nvGrpSpPr>
            <p:cNvPr id="7" name="5 - Ομάδα"/>
            <p:cNvGrpSpPr/>
            <p:nvPr/>
          </p:nvGrpSpPr>
          <p:grpSpPr>
            <a:xfrm>
              <a:off x="611560" y="4509120"/>
              <a:ext cx="5976664" cy="2088232"/>
              <a:chOff x="611560" y="4509120"/>
              <a:chExt cx="5976664" cy="2088232"/>
            </a:xfrm>
          </p:grpSpPr>
          <p:sp>
            <p:nvSpPr>
              <p:cNvPr id="9" name="6 - Έλλειψη"/>
              <p:cNvSpPr/>
              <p:nvPr/>
            </p:nvSpPr>
            <p:spPr>
              <a:xfrm>
                <a:off x="611560" y="5949280"/>
                <a:ext cx="936104"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sp>
            <p:nvSpPr>
              <p:cNvPr id="10" name="9 - Έλλειψη"/>
              <p:cNvSpPr/>
              <p:nvPr/>
            </p:nvSpPr>
            <p:spPr>
              <a:xfrm>
                <a:off x="5724128" y="5085184"/>
                <a:ext cx="864096"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cxnSp>
            <p:nvCxnSpPr>
              <p:cNvPr id="11" name="10 - Shape"/>
              <p:cNvCxnSpPr/>
              <p:nvPr/>
            </p:nvCxnSpPr>
            <p:spPr>
              <a:xfrm rot="5400000" flipH="1" flipV="1">
                <a:off x="1205626" y="4455114"/>
                <a:ext cx="1368152" cy="162018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 Shape"/>
              <p:cNvCxnSpPr>
                <a:stCxn id="10" idx="0"/>
              </p:cNvCxnSpPr>
              <p:nvPr/>
            </p:nvCxnSpPr>
            <p:spPr>
              <a:xfrm rot="16200000" flipV="1">
                <a:off x="4572000" y="3501008"/>
                <a:ext cx="576064" cy="259228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 Έλλειψη"/>
              <p:cNvSpPr/>
              <p:nvPr/>
            </p:nvSpPr>
            <p:spPr>
              <a:xfrm>
                <a:off x="2627784" y="4509120"/>
                <a:ext cx="108012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3</a:t>
                </a:r>
                <a:r>
                  <a:rPr lang="en-US" dirty="0" smtClean="0"/>
                  <a:t>x3=9</a:t>
                </a:r>
                <a:endParaRPr lang="el-GR" dirty="0"/>
              </a:p>
            </p:txBody>
          </p:sp>
        </p:grpSp>
        <p:cxnSp>
          <p:nvCxnSpPr>
            <p:cNvPr id="8" name="7 - Shape"/>
            <p:cNvCxnSpPr>
              <a:stCxn id="13" idx="2"/>
            </p:cNvCxnSpPr>
            <p:nvPr/>
          </p:nvCxnSpPr>
          <p:spPr>
            <a:xfrm rot="10800000" flipV="1">
              <a:off x="1979712" y="4797152"/>
              <a:ext cx="648072" cy="936104"/>
            </a:xfrm>
            <a:prstGeom prst="curvedConnector2">
              <a:avLst/>
            </a:prstGeom>
            <a:ln w="22225">
              <a:solidFill>
                <a:schemeClr val="accent1">
                  <a:shade val="95000"/>
                  <a:satMod val="10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Τοποθετείται ο σταθερός όρος του διαιρέτη στο τελευταίο κελί του πίνακα</a:t>
              </a:r>
            </a:p>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t>Γράψτε το άθροισμα των δυο αριθμών της δεύτερης στήλης στο ελεύθερο κελί της τρίτης γραμμής</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solidFill>
                            <a:srgbClr val="C00000"/>
                          </a:solidFill>
                        </a:rPr>
                        <a:t>3</a:t>
                      </a:r>
                      <a:endParaRPr lang="el-GR" sz="2400" dirty="0">
                        <a:solidFill>
                          <a:srgbClr val="C00000"/>
                        </a:solidFill>
                      </a:endParaRPr>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grpSp>
        <p:nvGrpSpPr>
          <p:cNvPr id="6" name="5 - Ομάδα"/>
          <p:cNvGrpSpPr/>
          <p:nvPr/>
        </p:nvGrpSpPr>
        <p:grpSpPr>
          <a:xfrm>
            <a:off x="611560" y="4509120"/>
            <a:ext cx="5976664" cy="2088232"/>
            <a:chOff x="611560" y="4509120"/>
            <a:chExt cx="5976664" cy="2088232"/>
          </a:xfrm>
        </p:grpSpPr>
        <p:grpSp>
          <p:nvGrpSpPr>
            <p:cNvPr id="7" name="5 - Ομάδα"/>
            <p:cNvGrpSpPr/>
            <p:nvPr/>
          </p:nvGrpSpPr>
          <p:grpSpPr>
            <a:xfrm>
              <a:off x="611560" y="4509120"/>
              <a:ext cx="5976664" cy="2088232"/>
              <a:chOff x="611560" y="4509120"/>
              <a:chExt cx="5976664" cy="2088232"/>
            </a:xfrm>
          </p:grpSpPr>
          <p:sp>
            <p:nvSpPr>
              <p:cNvPr id="9" name="6 - Έλλειψη"/>
              <p:cNvSpPr/>
              <p:nvPr/>
            </p:nvSpPr>
            <p:spPr>
              <a:xfrm>
                <a:off x="611560" y="5949280"/>
                <a:ext cx="936104"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sp>
            <p:nvSpPr>
              <p:cNvPr id="10" name="9 - Έλλειψη"/>
              <p:cNvSpPr/>
              <p:nvPr/>
            </p:nvSpPr>
            <p:spPr>
              <a:xfrm>
                <a:off x="5724128" y="5085184"/>
                <a:ext cx="864096"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cxnSp>
            <p:nvCxnSpPr>
              <p:cNvPr id="11" name="10 - Shape"/>
              <p:cNvCxnSpPr/>
              <p:nvPr/>
            </p:nvCxnSpPr>
            <p:spPr>
              <a:xfrm rot="5400000" flipH="1" flipV="1">
                <a:off x="1205626" y="4455114"/>
                <a:ext cx="1368152" cy="162018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 Shape"/>
              <p:cNvCxnSpPr>
                <a:stCxn id="10" idx="0"/>
              </p:cNvCxnSpPr>
              <p:nvPr/>
            </p:nvCxnSpPr>
            <p:spPr>
              <a:xfrm rot="16200000" flipV="1">
                <a:off x="4572000" y="3501008"/>
                <a:ext cx="576064" cy="259228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 Έλλειψη"/>
              <p:cNvSpPr/>
              <p:nvPr/>
            </p:nvSpPr>
            <p:spPr>
              <a:xfrm>
                <a:off x="2627784" y="4509120"/>
                <a:ext cx="108012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3</a:t>
                </a:r>
                <a:r>
                  <a:rPr lang="en-US" dirty="0" smtClean="0"/>
                  <a:t>x3=9</a:t>
                </a:r>
                <a:endParaRPr lang="el-GR" dirty="0"/>
              </a:p>
            </p:txBody>
          </p:sp>
        </p:grpSp>
        <p:cxnSp>
          <p:nvCxnSpPr>
            <p:cNvPr id="8" name="7 - Shape"/>
            <p:cNvCxnSpPr>
              <a:stCxn id="13" idx="2"/>
            </p:cNvCxnSpPr>
            <p:nvPr/>
          </p:nvCxnSpPr>
          <p:spPr>
            <a:xfrm rot="10800000" flipV="1">
              <a:off x="1979712" y="4797152"/>
              <a:ext cx="648072" cy="936104"/>
            </a:xfrm>
            <a:prstGeom prst="curvedConnector2">
              <a:avLst/>
            </a:prstGeom>
            <a:ln w="22225">
              <a:solidFill>
                <a:schemeClr val="accent1">
                  <a:shade val="95000"/>
                  <a:satMod val="10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t>Γράψτε το άθροισμα των δυο αριθμών της δεύτερης στήλης στο ελεύθερο κελί της τρίτης γραμμής</a:t>
              </a:r>
            </a:p>
            <a:p>
              <a:pPr marL="342900" indent="-342900">
                <a:spcBef>
                  <a:spcPct val="20000"/>
                </a:spcBef>
                <a:buFont typeface="Arial" pitchFamily="34" charset="0"/>
                <a:buChar char="•"/>
              </a:pPr>
              <a:r>
                <a:rPr lang="el-GR" sz="2800" dirty="0" smtClean="0">
                  <a:solidFill>
                    <a:srgbClr val="C00000"/>
                  </a:solidFill>
                </a:rPr>
                <a:t>Επαναλάβετε τη διαδικασία στις λοιπές στήλες</a:t>
              </a:r>
              <a:endParaRPr lang="el-GR" sz="2800" dirty="0">
                <a:solidFill>
                  <a:srgbClr val="C00000"/>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t>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grpSp>
        <p:nvGrpSpPr>
          <p:cNvPr id="6" name="5 - Ομάδα"/>
          <p:cNvGrpSpPr/>
          <p:nvPr/>
        </p:nvGrpSpPr>
        <p:grpSpPr>
          <a:xfrm>
            <a:off x="611560" y="4509120"/>
            <a:ext cx="5976664" cy="2088232"/>
            <a:chOff x="611560" y="4509120"/>
            <a:chExt cx="5976664" cy="2088232"/>
          </a:xfrm>
        </p:grpSpPr>
        <p:grpSp>
          <p:nvGrpSpPr>
            <p:cNvPr id="7" name="5 - Ομάδα"/>
            <p:cNvGrpSpPr/>
            <p:nvPr/>
          </p:nvGrpSpPr>
          <p:grpSpPr>
            <a:xfrm>
              <a:off x="611560" y="4509120"/>
              <a:ext cx="5976664" cy="2088232"/>
              <a:chOff x="611560" y="4509120"/>
              <a:chExt cx="5976664" cy="2088232"/>
            </a:xfrm>
          </p:grpSpPr>
          <p:sp>
            <p:nvSpPr>
              <p:cNvPr id="9" name="6 - Έλλειψη"/>
              <p:cNvSpPr/>
              <p:nvPr/>
            </p:nvSpPr>
            <p:spPr>
              <a:xfrm>
                <a:off x="611560" y="5949280"/>
                <a:ext cx="936104"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sp>
            <p:nvSpPr>
              <p:cNvPr id="10" name="9 - Έλλειψη"/>
              <p:cNvSpPr/>
              <p:nvPr/>
            </p:nvSpPr>
            <p:spPr>
              <a:xfrm>
                <a:off x="5724128" y="5085184"/>
                <a:ext cx="864096"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smtClean="0"/>
                  <a:t>3</a:t>
                </a:r>
                <a:endParaRPr lang="el-GR" sz="2400" dirty="0"/>
              </a:p>
            </p:txBody>
          </p:sp>
          <p:cxnSp>
            <p:nvCxnSpPr>
              <p:cNvPr id="11" name="10 - Shape"/>
              <p:cNvCxnSpPr/>
              <p:nvPr/>
            </p:nvCxnSpPr>
            <p:spPr>
              <a:xfrm rot="5400000" flipH="1" flipV="1">
                <a:off x="1205626" y="4455114"/>
                <a:ext cx="1368152" cy="162018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 Shape"/>
              <p:cNvCxnSpPr>
                <a:stCxn id="10" idx="0"/>
              </p:cNvCxnSpPr>
              <p:nvPr/>
            </p:nvCxnSpPr>
            <p:spPr>
              <a:xfrm rot="16200000" flipV="1">
                <a:off x="4572000" y="3501008"/>
                <a:ext cx="576064" cy="259228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 Έλλειψη"/>
              <p:cNvSpPr/>
              <p:nvPr/>
            </p:nvSpPr>
            <p:spPr>
              <a:xfrm>
                <a:off x="2627784" y="4509120"/>
                <a:ext cx="108012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3</a:t>
                </a:r>
                <a:r>
                  <a:rPr lang="en-US" dirty="0" smtClean="0"/>
                  <a:t>x3=9</a:t>
                </a:r>
                <a:endParaRPr lang="el-GR" dirty="0"/>
              </a:p>
            </p:txBody>
          </p:sp>
        </p:grpSp>
        <p:cxnSp>
          <p:nvCxnSpPr>
            <p:cNvPr id="8" name="7 - Shape"/>
            <p:cNvCxnSpPr>
              <a:stCxn id="13" idx="2"/>
            </p:cNvCxnSpPr>
            <p:nvPr/>
          </p:nvCxnSpPr>
          <p:spPr>
            <a:xfrm rot="10800000" flipV="1">
              <a:off x="1979712" y="4797152"/>
              <a:ext cx="648072" cy="936104"/>
            </a:xfrm>
            <a:prstGeom prst="curvedConnector2">
              <a:avLst/>
            </a:prstGeom>
            <a:ln w="22225">
              <a:solidFill>
                <a:schemeClr val="accent1">
                  <a:shade val="95000"/>
                  <a:satMod val="10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t>Γράψτε το άθροισμα των δυο αριθμών της δεύτερης στήλης στο ελεύθερο κελί της τρίτης γραμμής</a:t>
              </a:r>
            </a:p>
            <a:p>
              <a:pPr marL="342900" indent="-342900">
                <a:spcBef>
                  <a:spcPct val="20000"/>
                </a:spcBef>
                <a:buFont typeface="Arial" pitchFamily="34" charset="0"/>
                <a:buChar char="•"/>
              </a:pPr>
              <a:r>
                <a:rPr lang="el-GR" sz="2800" dirty="0" smtClean="0"/>
                <a:t>Επαναλάβετε τη διαδικασία στις λοιπές στήλες</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9</a:t>
                      </a: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t>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t>Γράψτε το άθροισμα των δυο αριθμών της δεύτερης στήλης στο ελεύθερο κελί της τρίτης γραμμής</a:t>
              </a:r>
            </a:p>
            <a:p>
              <a:pPr marL="342900" indent="-342900">
                <a:spcBef>
                  <a:spcPct val="20000"/>
                </a:spcBef>
                <a:buFont typeface="Arial" pitchFamily="34" charset="0"/>
                <a:buChar char="•"/>
              </a:pPr>
              <a:r>
                <a:rPr lang="el-GR" sz="2800" dirty="0" smtClean="0"/>
                <a:t>Επαναλάβετε τη διαδικασία στις λοιπές στήλες</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9</a:t>
                      </a:r>
                      <a:endParaRPr lang="el-GR" sz="2400" dirty="0"/>
                    </a:p>
                  </a:txBody>
                  <a:tcPr/>
                </a:tc>
                <a:tc>
                  <a:txBody>
                    <a:bodyPr/>
                    <a:lstStyle/>
                    <a:p>
                      <a:pPr algn="ctr"/>
                      <a:endParaRPr lang="el-GR" sz="240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t>3</a:t>
                      </a:r>
                      <a:endParaRPr lang="el-GR" sz="2400" dirty="0"/>
                    </a:p>
                  </a:txBody>
                  <a:tcPr/>
                </a:tc>
                <a:tc>
                  <a:txBody>
                    <a:bodyPr/>
                    <a:lstStyle/>
                    <a:p>
                      <a:pPr algn="ctr"/>
                      <a:r>
                        <a:rPr lang="el-GR" sz="2400" dirty="0" smtClean="0"/>
                        <a:t>13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t>Γράψτε το άθροισμα των δυο αριθμών της δεύτερης στήλης στο ελεύθερο κελί της τρίτης γραμμής</a:t>
              </a:r>
            </a:p>
            <a:p>
              <a:pPr marL="342900" indent="-342900">
                <a:spcBef>
                  <a:spcPct val="20000"/>
                </a:spcBef>
                <a:buFont typeface="Arial" pitchFamily="34" charset="0"/>
                <a:buChar char="•"/>
              </a:pPr>
              <a:r>
                <a:rPr lang="el-GR" sz="2800" dirty="0" smtClean="0"/>
                <a:t>Επαναλάβετε τη διαδικασία στις λοιπές στήλες</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39</a:t>
                      </a: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t>3</a:t>
                      </a:r>
                      <a:endParaRPr lang="el-GR" sz="2400" dirty="0"/>
                    </a:p>
                  </a:txBody>
                  <a:tcPr/>
                </a:tc>
                <a:tc>
                  <a:txBody>
                    <a:bodyPr/>
                    <a:lstStyle/>
                    <a:p>
                      <a:pPr algn="ctr"/>
                      <a:r>
                        <a:rPr lang="el-GR" sz="2400" dirty="0" smtClean="0"/>
                        <a:t>13</a:t>
                      </a:r>
                      <a:endParaRPr lang="el-GR" sz="2400" dirty="0"/>
                    </a:p>
                  </a:txBody>
                  <a:tcPr/>
                </a:tc>
                <a:tc>
                  <a:txBody>
                    <a:bodyPr/>
                    <a:lstStyle/>
                    <a:p>
                      <a:pPr algn="ct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txBox="1">
            <a:spLocks/>
          </p:cNvSpPr>
          <p:nvPr/>
        </p:nvSpPr>
        <p:spPr bwMode="auto">
          <a:xfrm>
            <a:off x="755576" y="188640"/>
            <a:ext cx="7772400" cy="5064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l-GR" sz="2400" b="0" i="0" u="none" strike="noStrike" kern="0" cap="none" spc="0" normalizeH="0" baseline="0" noProof="0" smtClean="0">
                <a:ln>
                  <a:noFill/>
                </a:ln>
                <a:solidFill>
                  <a:schemeClr val="tx2"/>
                </a:solidFill>
                <a:effectLst/>
                <a:uLnTx/>
                <a:uFillTx/>
                <a:latin typeface="+mj-lt"/>
                <a:ea typeface="+mj-ea"/>
                <a:cs typeface="+mj-cs"/>
              </a:rPr>
              <a:t>Μέθοδος του </a:t>
            </a:r>
            <a:r>
              <a:rPr kumimoji="0" lang="en-US" sz="2400" b="0" i="0" u="none" strike="noStrike" kern="0" cap="none" spc="0" normalizeH="0" baseline="0" noProof="0" smtClean="0">
                <a:ln>
                  <a:noFill/>
                </a:ln>
                <a:solidFill>
                  <a:schemeClr val="tx2"/>
                </a:solidFill>
                <a:effectLst/>
                <a:uLnTx/>
                <a:uFillTx/>
                <a:latin typeface="+mj-lt"/>
                <a:ea typeface="+mj-ea"/>
                <a:cs typeface="+mj-cs"/>
              </a:rPr>
              <a:t>Steffensen</a:t>
            </a:r>
            <a:endParaRPr kumimoji="0" lang="el-GR" sz="2400" b="0" i="0" u="none" strike="noStrike" kern="0" cap="none" spc="0" normalizeH="0" baseline="0" noProof="0" dirty="0">
              <a:ln>
                <a:noFill/>
              </a:ln>
              <a:solidFill>
                <a:schemeClr val="tx2"/>
              </a:solidFill>
              <a:effectLst/>
              <a:uLnTx/>
              <a:uFillTx/>
              <a:latin typeface="+mj-lt"/>
              <a:ea typeface="+mj-ea"/>
              <a:cs typeface="+mj-cs"/>
            </a:endParaRPr>
          </a:p>
        </p:txBody>
      </p:sp>
      <p:sp>
        <p:nvSpPr>
          <p:cNvPr id="10" name="9 - TextBox"/>
          <p:cNvSpPr txBox="1"/>
          <p:nvPr/>
        </p:nvSpPr>
        <p:spPr>
          <a:xfrm>
            <a:off x="3347864" y="1484784"/>
            <a:ext cx="4051045" cy="1477328"/>
          </a:xfrm>
          <a:prstGeom prst="rect">
            <a:avLst/>
          </a:prstGeom>
          <a:noFill/>
        </p:spPr>
        <p:txBody>
          <a:bodyPr wrap="none" rtlCol="0">
            <a:spAutoFit/>
          </a:bodyPr>
          <a:lstStyle/>
          <a:p>
            <a:r>
              <a:rPr lang="en-US" dirty="0" smtClean="0"/>
              <a:t>H  g(x)= {f(</a:t>
            </a:r>
            <a:r>
              <a:rPr lang="en-US" dirty="0" err="1" smtClean="0"/>
              <a:t>x+h</a:t>
            </a:r>
            <a:r>
              <a:rPr lang="en-US" dirty="0" smtClean="0"/>
              <a:t>)-f(x)}/h </a:t>
            </a:r>
            <a:r>
              <a:rPr lang="el-GR" dirty="0" smtClean="0"/>
              <a:t>στο σημείο </a:t>
            </a:r>
            <a:r>
              <a:rPr lang="en-US" dirty="0" err="1" smtClean="0"/>
              <a:t>x</a:t>
            </a:r>
            <a:r>
              <a:rPr lang="en-US" baseline="-25000" dirty="0" err="1" smtClean="0"/>
              <a:t>n</a:t>
            </a:r>
            <a:r>
              <a:rPr lang="en-US" baseline="-25000" dirty="0" smtClean="0"/>
              <a:t> </a:t>
            </a:r>
            <a:endParaRPr lang="en-US" dirty="0" smtClean="0"/>
          </a:p>
          <a:p>
            <a:endParaRPr lang="en-US" dirty="0"/>
          </a:p>
          <a:p>
            <a:r>
              <a:rPr lang="el-GR" dirty="0" smtClean="0"/>
              <a:t>γίνεται </a:t>
            </a:r>
          </a:p>
          <a:p>
            <a:endParaRPr lang="el-GR" dirty="0"/>
          </a:p>
          <a:p>
            <a:r>
              <a:rPr lang="en-US" dirty="0" smtClean="0"/>
              <a:t>g(</a:t>
            </a:r>
            <a:r>
              <a:rPr lang="en-US" dirty="0" err="1" smtClean="0"/>
              <a:t>x</a:t>
            </a:r>
            <a:r>
              <a:rPr lang="en-US" baseline="-25000" dirty="0" err="1" smtClean="0"/>
              <a:t>n</a:t>
            </a:r>
            <a:r>
              <a:rPr lang="en-US" dirty="0" smtClean="0"/>
              <a:t>) = {f(</a:t>
            </a:r>
            <a:r>
              <a:rPr lang="en-US" dirty="0"/>
              <a:t>(</a:t>
            </a:r>
            <a:r>
              <a:rPr lang="en-US" dirty="0" err="1" smtClean="0"/>
              <a:t>x</a:t>
            </a:r>
            <a:r>
              <a:rPr lang="en-US" baseline="-25000" dirty="0" err="1" smtClean="0"/>
              <a:t>n</a:t>
            </a:r>
            <a:r>
              <a:rPr lang="en-US" dirty="0" smtClean="0"/>
              <a:t>)+f(</a:t>
            </a:r>
            <a:r>
              <a:rPr lang="en-US" dirty="0" err="1" smtClean="0"/>
              <a:t>x</a:t>
            </a:r>
            <a:r>
              <a:rPr lang="en-US" baseline="-25000" dirty="0" err="1" smtClean="0"/>
              <a:t>n</a:t>
            </a:r>
            <a:r>
              <a:rPr lang="en-US" dirty="0" smtClean="0"/>
              <a:t>))-f(</a:t>
            </a:r>
            <a:r>
              <a:rPr lang="en-US" dirty="0" err="1" smtClean="0"/>
              <a:t>x</a:t>
            </a:r>
            <a:r>
              <a:rPr lang="en-US" baseline="-25000" dirty="0" err="1"/>
              <a:t>n</a:t>
            </a:r>
            <a:r>
              <a:rPr lang="en-US" dirty="0" smtClean="0"/>
              <a:t>)}/f(</a:t>
            </a:r>
            <a:r>
              <a:rPr lang="en-US" dirty="0" err="1" smtClean="0"/>
              <a:t>x</a:t>
            </a:r>
            <a:r>
              <a:rPr lang="en-US" baseline="-25000" dirty="0" err="1" smtClean="0"/>
              <a:t>n</a:t>
            </a:r>
            <a:r>
              <a:rPr lang="en-US" dirty="0" smtClean="0"/>
              <a:t>)</a:t>
            </a:r>
            <a:endParaRPr lang="el-GR" dirty="0"/>
          </a:p>
        </p:txBody>
      </p:sp>
      <p:grpSp>
        <p:nvGrpSpPr>
          <p:cNvPr id="2" name="11 - Ομάδα"/>
          <p:cNvGrpSpPr/>
          <p:nvPr/>
        </p:nvGrpSpPr>
        <p:grpSpPr>
          <a:xfrm>
            <a:off x="827584" y="-603448"/>
            <a:ext cx="9289032" cy="6165304"/>
            <a:chOff x="827584" y="-603448"/>
            <a:chExt cx="9289032" cy="6165304"/>
          </a:xfrm>
        </p:grpSpPr>
        <p:grpSp>
          <p:nvGrpSpPr>
            <p:cNvPr id="4" name="3 - Ομάδα"/>
            <p:cNvGrpSpPr/>
            <p:nvPr/>
          </p:nvGrpSpPr>
          <p:grpSpPr>
            <a:xfrm>
              <a:off x="827584" y="-603448"/>
              <a:ext cx="9289032" cy="6165304"/>
              <a:chOff x="5076056" y="188640"/>
              <a:chExt cx="4536504" cy="3456384"/>
            </a:xfrm>
          </p:grpSpPr>
          <p:cxnSp>
            <p:nvCxnSpPr>
              <p:cNvPr id="18" name="17 - Ευθύγραμμο βέλος σύνδεσης"/>
              <p:cNvCxnSpPr/>
              <p:nvPr/>
            </p:nvCxnSpPr>
            <p:spPr>
              <a:xfrm flipV="1">
                <a:off x="5508104" y="1772816"/>
                <a:ext cx="0" cy="187220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18 - Ευθύγραμμο βέλος σύνδεσης"/>
              <p:cNvCxnSpPr/>
              <p:nvPr/>
            </p:nvCxnSpPr>
            <p:spPr>
              <a:xfrm>
                <a:off x="5076056" y="3356992"/>
                <a:ext cx="3384376" cy="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19 - Τόξο"/>
              <p:cNvSpPr/>
              <p:nvPr/>
            </p:nvSpPr>
            <p:spPr>
              <a:xfrm rot="10800000">
                <a:off x="5724128" y="188640"/>
                <a:ext cx="3888432" cy="3384376"/>
              </a:xfrm>
              <a:prstGeom prst="arc">
                <a:avLst>
                  <a:gd name="adj1" fmla="val 16200000"/>
                  <a:gd name="adj2" fmla="val 20843251"/>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21" name="20 - Ευθεία γραμμή σύνδεσης"/>
              <p:cNvCxnSpPr/>
              <p:nvPr/>
            </p:nvCxnSpPr>
            <p:spPr>
              <a:xfrm>
                <a:off x="5868144" y="2564904"/>
                <a:ext cx="0" cy="79208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 Ευθεία γραμμή σύνδεσης"/>
              <p:cNvCxnSpPr/>
              <p:nvPr/>
            </p:nvCxnSpPr>
            <p:spPr>
              <a:xfrm>
                <a:off x="6084168" y="2852936"/>
                <a:ext cx="0" cy="504056"/>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13 - TextBox"/>
            <p:cNvSpPr txBox="1"/>
            <p:nvPr/>
          </p:nvSpPr>
          <p:spPr>
            <a:xfrm>
              <a:off x="1835696" y="3429000"/>
              <a:ext cx="603050" cy="369332"/>
            </a:xfrm>
            <a:prstGeom prst="rect">
              <a:avLst/>
            </a:prstGeom>
            <a:noFill/>
          </p:spPr>
          <p:txBody>
            <a:bodyPr wrap="none" rtlCol="0">
              <a:spAutoFit/>
            </a:bodyPr>
            <a:lstStyle/>
            <a:p>
              <a:r>
                <a:rPr lang="en-US" dirty="0" smtClean="0"/>
                <a:t>f(</a:t>
              </a:r>
              <a:r>
                <a:rPr lang="en-US" dirty="0" err="1" smtClean="0"/>
                <a:t>x</a:t>
              </a:r>
              <a:r>
                <a:rPr lang="en-US" baseline="-25000" dirty="0" err="1" smtClean="0"/>
                <a:t>n</a:t>
              </a:r>
              <a:r>
                <a:rPr lang="en-US" dirty="0" smtClean="0"/>
                <a:t>)</a:t>
              </a:r>
              <a:endParaRPr lang="el-GR" dirty="0"/>
            </a:p>
          </p:txBody>
        </p:sp>
        <p:sp>
          <p:nvSpPr>
            <p:cNvPr id="15" name="14 - TextBox"/>
            <p:cNvSpPr txBox="1"/>
            <p:nvPr/>
          </p:nvSpPr>
          <p:spPr>
            <a:xfrm>
              <a:off x="2843808" y="3933056"/>
              <a:ext cx="865943" cy="369332"/>
            </a:xfrm>
            <a:prstGeom prst="rect">
              <a:avLst/>
            </a:prstGeom>
            <a:noFill/>
          </p:spPr>
          <p:txBody>
            <a:bodyPr wrap="none" rtlCol="0">
              <a:spAutoFit/>
            </a:bodyPr>
            <a:lstStyle/>
            <a:p>
              <a:r>
                <a:rPr lang="en-US" dirty="0" smtClean="0"/>
                <a:t>f(</a:t>
              </a:r>
              <a:r>
                <a:rPr lang="en-US" dirty="0" err="1" smtClean="0"/>
                <a:t>x</a:t>
              </a:r>
              <a:r>
                <a:rPr lang="en-US" baseline="-25000" dirty="0" err="1" smtClean="0"/>
                <a:t>n</a:t>
              </a:r>
              <a:r>
                <a:rPr lang="en-US" dirty="0" err="1" smtClean="0"/>
                <a:t>+h</a:t>
              </a:r>
              <a:r>
                <a:rPr lang="en-US" dirty="0" smtClean="0"/>
                <a:t>)</a:t>
              </a:r>
              <a:endParaRPr lang="el-GR" dirty="0"/>
            </a:p>
          </p:txBody>
        </p:sp>
        <p:sp>
          <p:nvSpPr>
            <p:cNvPr id="16" name="15 - TextBox"/>
            <p:cNvSpPr txBox="1"/>
            <p:nvPr/>
          </p:nvSpPr>
          <p:spPr>
            <a:xfrm>
              <a:off x="2195736" y="5085184"/>
              <a:ext cx="432048" cy="369332"/>
            </a:xfrm>
            <a:prstGeom prst="rect">
              <a:avLst/>
            </a:prstGeom>
            <a:noFill/>
          </p:spPr>
          <p:txBody>
            <a:bodyPr wrap="square" rtlCol="0">
              <a:spAutoFit/>
            </a:bodyPr>
            <a:lstStyle/>
            <a:p>
              <a:r>
                <a:rPr lang="en-US" dirty="0" err="1" smtClean="0"/>
                <a:t>x</a:t>
              </a:r>
              <a:r>
                <a:rPr lang="en-US" baseline="-25000" dirty="0" err="1" smtClean="0"/>
                <a:t>n</a:t>
              </a:r>
              <a:endParaRPr lang="el-GR" dirty="0"/>
            </a:p>
          </p:txBody>
        </p:sp>
        <p:sp>
          <p:nvSpPr>
            <p:cNvPr id="17" name="16 - TextBox"/>
            <p:cNvSpPr txBox="1"/>
            <p:nvPr/>
          </p:nvSpPr>
          <p:spPr>
            <a:xfrm>
              <a:off x="2843808" y="5085184"/>
              <a:ext cx="647934" cy="369332"/>
            </a:xfrm>
            <a:prstGeom prst="rect">
              <a:avLst/>
            </a:prstGeom>
            <a:noFill/>
          </p:spPr>
          <p:txBody>
            <a:bodyPr wrap="none" rtlCol="0">
              <a:spAutoFit/>
            </a:bodyPr>
            <a:lstStyle/>
            <a:p>
              <a:r>
                <a:rPr lang="en-US" dirty="0" err="1" smtClean="0"/>
                <a:t>x</a:t>
              </a:r>
              <a:r>
                <a:rPr lang="en-US" baseline="-25000" dirty="0" err="1" smtClean="0"/>
                <a:t>n</a:t>
              </a:r>
              <a:r>
                <a:rPr lang="en-US" dirty="0" err="1" smtClean="0"/>
                <a:t>+h</a:t>
              </a:r>
              <a:endParaRPr lang="el-GR" dirty="0"/>
            </a:p>
          </p:txBody>
        </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t>Γράψτε το άθροισμα των δυο αριθμών της δεύτερης στήλης στο ελεύθερο κελί της τρίτης γραμμής</a:t>
              </a:r>
            </a:p>
            <a:p>
              <a:pPr marL="342900" indent="-342900">
                <a:spcBef>
                  <a:spcPct val="20000"/>
                </a:spcBef>
                <a:buFont typeface="Arial" pitchFamily="34" charset="0"/>
                <a:buChar char="•"/>
              </a:pPr>
              <a:r>
                <a:rPr lang="el-GR" sz="2800" dirty="0" smtClean="0"/>
                <a:t>Επαναλάβετε τη διαδικασία στις λοιπές στήλες</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39</a:t>
                      </a: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t>3</a:t>
                      </a:r>
                      <a:endParaRPr lang="el-GR" sz="2400" dirty="0"/>
                    </a:p>
                  </a:txBody>
                  <a:tcPr/>
                </a:tc>
                <a:tc>
                  <a:txBody>
                    <a:bodyPr/>
                    <a:lstStyle/>
                    <a:p>
                      <a:pPr algn="ctr"/>
                      <a:r>
                        <a:rPr lang="el-GR" sz="2400" dirty="0" smtClean="0"/>
                        <a:t>13</a:t>
                      </a:r>
                      <a:endParaRPr lang="el-GR" sz="2400" dirty="0"/>
                    </a:p>
                  </a:txBody>
                  <a:tcPr/>
                </a:tc>
                <a:tc>
                  <a:txBody>
                    <a:bodyPr/>
                    <a:lstStyle/>
                    <a:p>
                      <a:pPr algn="ctr"/>
                      <a:r>
                        <a:rPr lang="el-GR" sz="2400" dirty="0" smtClean="0"/>
                        <a:t>46</a:t>
                      </a: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t>Γράψτε το άθροισμα των δυο αριθμών της δεύτερης στήλης στο ελεύθερο κελί της τρίτης γραμμής</a:t>
              </a:r>
            </a:p>
            <a:p>
              <a:pPr marL="342900" indent="-342900">
                <a:spcBef>
                  <a:spcPct val="20000"/>
                </a:spcBef>
                <a:buFont typeface="Arial" pitchFamily="34" charset="0"/>
                <a:buChar char="•"/>
              </a:pPr>
              <a:r>
                <a:rPr lang="el-GR" sz="2800" dirty="0" smtClean="0"/>
                <a:t>Επαναλάβετε τη διαδικασία στις λοιπές στήλες</a:t>
              </a:r>
              <a:endParaRPr lang="el-GR" sz="2800" dirty="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39</a:t>
                      </a:r>
                      <a:endParaRPr lang="el-GR" sz="2400" dirty="0"/>
                    </a:p>
                  </a:txBody>
                  <a:tcPr/>
                </a:tc>
                <a:tc>
                  <a:txBody>
                    <a:bodyPr/>
                    <a:lstStyle/>
                    <a:p>
                      <a:pPr algn="ctr"/>
                      <a:r>
                        <a:rPr lang="el-GR" sz="2400" dirty="0" smtClean="0"/>
                        <a:t>138</a:t>
                      </a: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t>3</a:t>
                      </a:r>
                      <a:endParaRPr lang="el-GR" sz="2400" dirty="0"/>
                    </a:p>
                  </a:txBody>
                  <a:tcPr/>
                </a:tc>
                <a:tc>
                  <a:txBody>
                    <a:bodyPr/>
                    <a:lstStyle/>
                    <a:p>
                      <a:pPr algn="ctr"/>
                      <a:r>
                        <a:rPr lang="el-GR" sz="2400" dirty="0" smtClean="0"/>
                        <a:t>13</a:t>
                      </a:r>
                      <a:endParaRPr lang="el-GR" sz="2400" dirty="0"/>
                    </a:p>
                  </a:txBody>
                  <a:tcPr/>
                </a:tc>
                <a:tc>
                  <a:txBody>
                    <a:bodyPr/>
                    <a:lstStyle/>
                    <a:p>
                      <a:pPr algn="ctr"/>
                      <a:r>
                        <a:rPr lang="el-GR" sz="2400" dirty="0" smtClean="0"/>
                        <a:t>46</a:t>
                      </a:r>
                      <a:endParaRPr lang="el-GR" sz="2400" dirty="0"/>
                    </a:p>
                  </a:txBody>
                  <a:tcPr/>
                </a:tc>
                <a:tc>
                  <a:txBody>
                    <a:bodyPr/>
                    <a:lstStyle/>
                    <a:p>
                      <a:pPr algn="ct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Στο πρώτο κελί της τρίτης γραμμής τοποθετείστε τον συντελεστή του </a:t>
              </a:r>
              <a:r>
                <a:rPr lang="el-GR" sz="2800" dirty="0" err="1" smtClean="0"/>
                <a:t>μεγιστοβάθμιου</a:t>
              </a:r>
              <a:r>
                <a:rPr lang="el-GR" sz="2800" dirty="0" smtClean="0"/>
                <a:t> όρου</a:t>
              </a:r>
              <a:endParaRPr lang="en-US" sz="2800" dirty="0" smtClean="0"/>
            </a:p>
            <a:p>
              <a:pPr marL="342900" indent="-342900">
                <a:spcBef>
                  <a:spcPct val="20000"/>
                </a:spcBef>
                <a:buFont typeface="Arial" pitchFamily="34" charset="0"/>
                <a:buChar char="•"/>
              </a:pPr>
              <a:r>
                <a:rPr lang="el-GR" sz="2800" dirty="0" smtClean="0"/>
                <a:t>Τοποθετείστε το γινόμενο στο δεύτερο κελί της δεύτερης γραμμής</a:t>
              </a:r>
            </a:p>
            <a:p>
              <a:pPr marL="342900" indent="-342900">
                <a:spcBef>
                  <a:spcPct val="20000"/>
                </a:spcBef>
                <a:buFont typeface="Arial" pitchFamily="34" charset="0"/>
                <a:buChar char="•"/>
              </a:pPr>
              <a:r>
                <a:rPr lang="el-GR" sz="2800" dirty="0" smtClean="0"/>
                <a:t>Γράψτε το άθροισμα των δυο αριθμών της δεύτερης στήλης στο ελεύθερο κελί της τρίτης γραμμής</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39</a:t>
                      </a:r>
                      <a:endParaRPr lang="el-GR" sz="2400" dirty="0"/>
                    </a:p>
                  </a:txBody>
                  <a:tcPr/>
                </a:tc>
                <a:tc>
                  <a:txBody>
                    <a:bodyPr/>
                    <a:lstStyle/>
                    <a:p>
                      <a:pPr algn="ctr"/>
                      <a:r>
                        <a:rPr lang="el-GR" sz="2400" dirty="0" smtClean="0"/>
                        <a:t>138</a:t>
                      </a: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t>3</a:t>
                      </a:r>
                      <a:endParaRPr lang="el-GR" sz="2400" dirty="0"/>
                    </a:p>
                  </a:txBody>
                  <a:tcPr/>
                </a:tc>
                <a:tc>
                  <a:txBody>
                    <a:bodyPr/>
                    <a:lstStyle/>
                    <a:p>
                      <a:pPr algn="ctr"/>
                      <a:r>
                        <a:rPr lang="el-GR" sz="2400" dirty="0" smtClean="0"/>
                        <a:t>13</a:t>
                      </a:r>
                      <a:endParaRPr lang="el-GR" sz="2400" dirty="0"/>
                    </a:p>
                  </a:txBody>
                  <a:tcPr/>
                </a:tc>
                <a:tc>
                  <a:txBody>
                    <a:bodyPr/>
                    <a:lstStyle/>
                    <a:p>
                      <a:pPr algn="ctr"/>
                      <a:r>
                        <a:rPr lang="el-GR" sz="2400" dirty="0" smtClean="0"/>
                        <a:t>46</a:t>
                      </a:r>
                      <a:endParaRPr lang="el-GR" sz="2400" dirty="0"/>
                    </a:p>
                  </a:txBody>
                  <a:tcPr/>
                </a:tc>
                <a:tc>
                  <a:txBody>
                    <a:bodyPr/>
                    <a:lstStyle/>
                    <a:p>
                      <a:pPr algn="ctr"/>
                      <a:r>
                        <a:rPr lang="el-GR" sz="2400" dirty="0" smtClean="0"/>
                        <a:t>133</a:t>
                      </a: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solidFill>
                    <a:srgbClr val="C00000"/>
                  </a:solidFill>
                </a:rPr>
                <a:t>Το πηλίκο είναι :</a:t>
              </a:r>
              <a:r>
                <a:rPr lang="en-US" sz="2800" dirty="0" smtClean="0">
                  <a:solidFill>
                    <a:srgbClr val="C00000"/>
                  </a:solidFill>
                </a:rPr>
                <a:t> P</a:t>
              </a:r>
              <a:r>
                <a:rPr lang="en-US" sz="2800" baseline="-25000" dirty="0" smtClean="0">
                  <a:solidFill>
                    <a:srgbClr val="C00000"/>
                  </a:solidFill>
                </a:rPr>
                <a:t>3</a:t>
              </a:r>
              <a:r>
                <a:rPr lang="en-US" sz="2800" dirty="0" smtClean="0">
                  <a:solidFill>
                    <a:srgbClr val="C00000"/>
                  </a:solidFill>
                </a:rPr>
                <a:t>(x)= 3x</a:t>
              </a:r>
              <a:r>
                <a:rPr lang="en-US" sz="2800" baseline="30000" dirty="0" smtClean="0">
                  <a:solidFill>
                    <a:srgbClr val="C00000"/>
                  </a:solidFill>
                </a:rPr>
                <a:t>3</a:t>
              </a:r>
              <a:r>
                <a:rPr lang="en-US" sz="2800" dirty="0" smtClean="0">
                  <a:solidFill>
                    <a:srgbClr val="C00000"/>
                  </a:solidFill>
                </a:rPr>
                <a:t>+3x</a:t>
              </a:r>
              <a:r>
                <a:rPr lang="en-US" sz="2800" baseline="30000" dirty="0" smtClean="0">
                  <a:solidFill>
                    <a:srgbClr val="C00000"/>
                  </a:solidFill>
                </a:rPr>
                <a:t>2</a:t>
              </a:r>
              <a:r>
                <a:rPr lang="en-US" sz="2800" dirty="0" smtClean="0">
                  <a:solidFill>
                    <a:srgbClr val="C00000"/>
                  </a:solidFill>
                </a:rPr>
                <a:t> +13x +46</a:t>
              </a:r>
              <a:endParaRPr lang="el-GR" sz="2800" dirty="0" smtClean="0">
                <a:solidFill>
                  <a:srgbClr val="C00000"/>
                </a:solidFill>
              </a:endParaRPr>
            </a:p>
            <a:p>
              <a:pPr marL="342900" indent="-342900">
                <a:spcBef>
                  <a:spcPct val="20000"/>
                </a:spcBef>
                <a:buFont typeface="Arial" pitchFamily="34" charset="0"/>
                <a:buChar char="•"/>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39</a:t>
                      </a:r>
                      <a:endParaRPr lang="el-GR" sz="2400" dirty="0"/>
                    </a:p>
                  </a:txBody>
                  <a:tcPr/>
                </a:tc>
                <a:tc>
                  <a:txBody>
                    <a:bodyPr/>
                    <a:lstStyle/>
                    <a:p>
                      <a:pPr algn="ctr"/>
                      <a:r>
                        <a:rPr lang="el-GR" sz="2400" dirty="0" smtClean="0"/>
                        <a:t>138</a:t>
                      </a: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t>3</a:t>
                      </a:r>
                      <a:endParaRPr lang="el-GR" sz="2400" dirty="0"/>
                    </a:p>
                  </a:txBody>
                  <a:tcPr/>
                </a:tc>
                <a:tc>
                  <a:txBody>
                    <a:bodyPr/>
                    <a:lstStyle/>
                    <a:p>
                      <a:pPr algn="ctr"/>
                      <a:r>
                        <a:rPr lang="el-GR" sz="2400" dirty="0" smtClean="0"/>
                        <a:t>13</a:t>
                      </a:r>
                      <a:endParaRPr lang="el-GR" sz="2400" dirty="0"/>
                    </a:p>
                  </a:txBody>
                  <a:tcPr/>
                </a:tc>
                <a:tc>
                  <a:txBody>
                    <a:bodyPr/>
                    <a:lstStyle/>
                    <a:p>
                      <a:pPr algn="ctr"/>
                      <a:r>
                        <a:rPr lang="el-GR" sz="2400" dirty="0" smtClean="0"/>
                        <a:t>46</a:t>
                      </a:r>
                      <a:endParaRPr lang="el-GR" sz="2400" dirty="0"/>
                    </a:p>
                  </a:txBody>
                  <a:tcPr/>
                </a:tc>
                <a:tc>
                  <a:txBody>
                    <a:bodyPr/>
                    <a:lstStyle/>
                    <a:p>
                      <a:pPr algn="ctr"/>
                      <a:r>
                        <a:rPr lang="el-GR" sz="2400" dirty="0" smtClean="0"/>
                        <a:t>133</a:t>
                      </a: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Το πηλίκο είναι :</a:t>
              </a:r>
              <a:r>
                <a:rPr lang="en-US" sz="2800" dirty="0" smtClean="0"/>
                <a:t> P</a:t>
              </a:r>
              <a:r>
                <a:rPr lang="en-US" sz="2800" baseline="-25000" dirty="0" smtClean="0"/>
                <a:t>3</a:t>
              </a:r>
              <a:r>
                <a:rPr lang="en-US" sz="2800" dirty="0" smtClean="0"/>
                <a:t>(x)= 3x</a:t>
              </a:r>
              <a:r>
                <a:rPr lang="en-US" sz="2800" baseline="30000" dirty="0" smtClean="0"/>
                <a:t>3</a:t>
              </a:r>
              <a:r>
                <a:rPr lang="en-US" sz="2800" dirty="0" smtClean="0"/>
                <a:t>+3x</a:t>
              </a:r>
              <a:r>
                <a:rPr lang="en-US" sz="2800" baseline="30000" dirty="0" smtClean="0"/>
                <a:t>2</a:t>
              </a:r>
              <a:r>
                <a:rPr lang="en-US" sz="2800" dirty="0" smtClean="0"/>
                <a:t> +13x +46</a:t>
              </a:r>
            </a:p>
            <a:p>
              <a:pPr marL="342900" indent="-342900">
                <a:spcBef>
                  <a:spcPct val="20000"/>
                </a:spcBef>
                <a:buFont typeface="Arial" pitchFamily="34" charset="0"/>
                <a:buChar char="•"/>
              </a:pPr>
              <a:r>
                <a:rPr lang="en-US" sz="2800" dirty="0" smtClean="0">
                  <a:solidFill>
                    <a:srgbClr val="C00000"/>
                  </a:solidFill>
                </a:rPr>
                <a:t>To </a:t>
              </a:r>
              <a:r>
                <a:rPr lang="el-GR" sz="2800" dirty="0" smtClean="0">
                  <a:solidFill>
                    <a:srgbClr val="C00000"/>
                  </a:solidFill>
                </a:rPr>
                <a:t>υπόλοιπο είναι: υ(</a:t>
              </a:r>
              <a:r>
                <a:rPr lang="en-US" sz="2800" dirty="0" smtClean="0">
                  <a:solidFill>
                    <a:srgbClr val="C00000"/>
                  </a:solidFill>
                </a:rPr>
                <a:t>x) = 133</a:t>
              </a:r>
              <a:endParaRPr lang="el-GR" sz="2800" dirty="0" smtClean="0">
                <a:solidFill>
                  <a:srgbClr val="C00000"/>
                </a:solidFill>
              </a:endParaRPr>
            </a:p>
            <a:p>
              <a:pPr marL="342900" indent="-342900">
                <a:spcBef>
                  <a:spcPct val="20000"/>
                </a:spcBef>
                <a:buFont typeface="Arial" pitchFamily="34" charset="0"/>
                <a:buChar char="•"/>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graphicFrame>
        <p:nvGraphicFramePr>
          <p:cNvPr id="5" name="4 - Πίνακας"/>
          <p:cNvGraphicFramePr>
            <a:graphicFrameLocks noGrp="1"/>
          </p:cNvGraphicFramePr>
          <p:nvPr/>
        </p:nvGraphicFramePr>
        <p:xfrm>
          <a:off x="539552" y="5157192"/>
          <a:ext cx="6096000" cy="13716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r>
                        <a:rPr lang="el-GR" sz="2400" dirty="0" smtClean="0"/>
                        <a:t>3</a:t>
                      </a:r>
                      <a:endParaRPr lang="el-GR" sz="2400" dirty="0"/>
                    </a:p>
                  </a:txBody>
                  <a:tcPr/>
                </a:tc>
                <a:tc>
                  <a:txBody>
                    <a:bodyPr/>
                    <a:lstStyle/>
                    <a:p>
                      <a:pPr algn="ctr"/>
                      <a:r>
                        <a:rPr lang="el-GR" sz="2400" dirty="0" smtClean="0"/>
                        <a:t>-6</a:t>
                      </a:r>
                      <a:endParaRPr lang="el-GR" sz="2400" dirty="0"/>
                    </a:p>
                  </a:txBody>
                  <a:tcPr/>
                </a:tc>
                <a:tc>
                  <a:txBody>
                    <a:bodyPr/>
                    <a:lstStyle/>
                    <a:p>
                      <a:pPr algn="ctr"/>
                      <a:r>
                        <a:rPr lang="el-GR" sz="2400" dirty="0" smtClean="0"/>
                        <a:t>4</a:t>
                      </a:r>
                      <a:endParaRPr lang="el-GR" sz="2400" dirty="0"/>
                    </a:p>
                  </a:txBody>
                  <a:tcPr/>
                </a:tc>
                <a:tc>
                  <a:txBody>
                    <a:bodyPr/>
                    <a:lstStyle/>
                    <a:p>
                      <a:pPr algn="ctr"/>
                      <a:r>
                        <a:rPr lang="el-GR" sz="2400" dirty="0" smtClean="0"/>
                        <a:t>7</a:t>
                      </a:r>
                      <a:endParaRPr lang="el-GR" sz="2400" dirty="0"/>
                    </a:p>
                  </a:txBody>
                  <a:tcPr/>
                </a:tc>
                <a:tc>
                  <a:txBody>
                    <a:bodyPr/>
                    <a:lstStyle/>
                    <a:p>
                      <a:pPr algn="ctr"/>
                      <a:r>
                        <a:rPr lang="el-GR" sz="2400" dirty="0" smtClean="0"/>
                        <a:t>-5</a:t>
                      </a:r>
                      <a:endParaRPr lang="el-GR" sz="2400" dirty="0"/>
                    </a:p>
                  </a:txBody>
                  <a:tcPr/>
                </a:tc>
                <a:tc>
                  <a:txBody>
                    <a:bodyPr/>
                    <a:lstStyle/>
                    <a:p>
                      <a:pPr algn="ctr"/>
                      <a:r>
                        <a:rPr lang="el-GR" sz="2400" dirty="0" smtClean="0"/>
                        <a:t>3</a:t>
                      </a:r>
                      <a:endParaRPr lang="el-GR" sz="2400" dirty="0"/>
                    </a:p>
                  </a:txBody>
                  <a:tcPr/>
                </a:tc>
              </a:tr>
              <a:tr h="370840">
                <a:tc>
                  <a:txBody>
                    <a:bodyPr/>
                    <a:lstStyle/>
                    <a:p>
                      <a:pPr algn="ct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9</a:t>
                      </a:r>
                      <a:endParaRPr lang="el-GR" sz="2400" dirty="0"/>
                    </a:p>
                  </a:txBody>
                  <a:tcPr/>
                </a:tc>
                <a:tc>
                  <a:txBody>
                    <a:bodyPr/>
                    <a:lstStyle/>
                    <a:p>
                      <a:pPr algn="ctr"/>
                      <a:r>
                        <a:rPr lang="el-GR" sz="2400" dirty="0" smtClean="0"/>
                        <a:t>39</a:t>
                      </a:r>
                      <a:endParaRPr lang="el-GR" sz="2400" dirty="0"/>
                    </a:p>
                  </a:txBody>
                  <a:tcPr/>
                </a:tc>
                <a:tc>
                  <a:txBody>
                    <a:bodyPr/>
                    <a:lstStyle/>
                    <a:p>
                      <a:pPr algn="ctr"/>
                      <a:r>
                        <a:rPr lang="el-GR" sz="2400" dirty="0" smtClean="0"/>
                        <a:t>138</a:t>
                      </a:r>
                      <a:endParaRPr lang="el-GR" sz="2400" dirty="0"/>
                    </a:p>
                  </a:txBody>
                  <a:tcPr/>
                </a:tc>
                <a:tc>
                  <a:txBody>
                    <a:bodyPr/>
                    <a:lstStyle/>
                    <a:p>
                      <a:pPr algn="ctr"/>
                      <a:endParaRPr lang="el-GR" sz="2400" dirty="0"/>
                    </a:p>
                  </a:txBody>
                  <a:tcPr>
                    <a:noFill/>
                  </a:tcPr>
                </a:tc>
              </a:tr>
              <a:tr h="370840">
                <a:tc>
                  <a:txBody>
                    <a:bodyPr/>
                    <a:lstStyle/>
                    <a:p>
                      <a:pPr algn="ctr"/>
                      <a:r>
                        <a:rPr lang="el-GR" sz="2400" dirty="0" smtClean="0"/>
                        <a:t>3</a:t>
                      </a:r>
                      <a:endParaRPr lang="el-GR" sz="2400" dirty="0"/>
                    </a:p>
                  </a:txBody>
                  <a:tcPr/>
                </a:tc>
                <a:tc>
                  <a:txBody>
                    <a:bodyPr/>
                    <a:lstStyle/>
                    <a:p>
                      <a:pPr algn="ctr"/>
                      <a:r>
                        <a:rPr lang="el-GR" sz="2400" dirty="0" smtClean="0"/>
                        <a:t>3</a:t>
                      </a:r>
                      <a:endParaRPr lang="el-GR" sz="2400" dirty="0"/>
                    </a:p>
                  </a:txBody>
                  <a:tcPr/>
                </a:tc>
                <a:tc>
                  <a:txBody>
                    <a:bodyPr/>
                    <a:lstStyle/>
                    <a:p>
                      <a:pPr algn="ctr"/>
                      <a:r>
                        <a:rPr lang="el-GR" sz="2400" dirty="0" smtClean="0"/>
                        <a:t>13</a:t>
                      </a:r>
                      <a:endParaRPr lang="el-GR" sz="2400" dirty="0"/>
                    </a:p>
                  </a:txBody>
                  <a:tcPr/>
                </a:tc>
                <a:tc>
                  <a:txBody>
                    <a:bodyPr/>
                    <a:lstStyle/>
                    <a:p>
                      <a:pPr algn="ctr"/>
                      <a:r>
                        <a:rPr lang="el-GR" sz="2400" dirty="0" smtClean="0"/>
                        <a:t>46</a:t>
                      </a:r>
                      <a:endParaRPr lang="el-GR" sz="2400" dirty="0"/>
                    </a:p>
                  </a:txBody>
                  <a:tcPr/>
                </a:tc>
                <a:tc>
                  <a:txBody>
                    <a:bodyPr/>
                    <a:lstStyle/>
                    <a:p>
                      <a:pPr algn="ctr"/>
                      <a:r>
                        <a:rPr lang="el-GR" sz="2400" dirty="0" smtClean="0"/>
                        <a:t>133</a:t>
                      </a:r>
                      <a:endParaRPr lang="el-GR" sz="2400" dirty="0"/>
                    </a:p>
                  </a:txBody>
                  <a:tcPr/>
                </a:tc>
                <a:tc>
                  <a:txBody>
                    <a:bodyPr/>
                    <a:lstStyle/>
                    <a:p>
                      <a:pPr algn="ctr"/>
                      <a:endParaRPr lang="el-GR" sz="2400"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5 - Ομάδα"/>
          <p:cNvGrpSpPr/>
          <p:nvPr/>
        </p:nvGrpSpPr>
        <p:grpSpPr>
          <a:xfrm>
            <a:off x="323528" y="260648"/>
            <a:ext cx="8496944" cy="4824536"/>
            <a:chOff x="323528" y="260648"/>
            <a:chExt cx="8496944" cy="4824536"/>
          </a:xfrm>
        </p:grpSpPr>
        <p:sp>
          <p:nvSpPr>
            <p:cNvPr id="7"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ΕΡΩΤΗΣΗ</a:t>
              </a:r>
              <a:endParaRPr lang="en-US" sz="2800" dirty="0" smtClean="0"/>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8"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spTree>
  </p:cSld>
  <p:clrMapOvr>
    <a:masterClrMapping/>
  </p:clrMapOvr>
  <p:transition>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ΕΡΩΤΗΣΗ</a:t>
              </a:r>
              <a:endParaRPr lang="en-US" sz="2800" dirty="0" smtClean="0"/>
            </a:p>
            <a:p>
              <a:pPr marL="342900" indent="-342900">
                <a:spcBef>
                  <a:spcPct val="20000"/>
                </a:spcBef>
                <a:buFont typeface="Arial" pitchFamily="34" charset="0"/>
                <a:buChar char="•"/>
              </a:pPr>
              <a:r>
                <a:rPr lang="el-GR" sz="2800" dirty="0">
                  <a:solidFill>
                    <a:srgbClr val="C00000"/>
                  </a:solidFill>
                </a:rPr>
                <a:t>Έ</a:t>
              </a:r>
              <a:r>
                <a:rPr lang="el-GR" sz="2800" dirty="0" smtClean="0">
                  <a:solidFill>
                    <a:srgbClr val="C00000"/>
                  </a:solidFill>
                </a:rPr>
                <a:t>στω διαιρετέος το </a:t>
              </a:r>
              <a:r>
                <a:rPr lang="en-US" sz="2800" dirty="0" smtClean="0">
                  <a:solidFill>
                    <a:srgbClr val="C00000"/>
                  </a:solidFill>
                </a:rPr>
                <a:t>p(x)= 3,23x</a:t>
              </a:r>
              <a:r>
                <a:rPr lang="en-US" sz="2800" baseline="30000" dirty="0" smtClean="0">
                  <a:solidFill>
                    <a:srgbClr val="C00000"/>
                  </a:solidFill>
                </a:rPr>
                <a:t>2</a:t>
              </a:r>
              <a:r>
                <a:rPr lang="en-US" sz="2800" dirty="0" smtClean="0">
                  <a:solidFill>
                    <a:srgbClr val="C00000"/>
                  </a:solidFill>
                </a:rPr>
                <a:t> – 4,5x + 12,1</a:t>
              </a: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spTree>
  </p:cSld>
  <p:clrMapOvr>
    <a:masterClrMapping/>
  </p:clrMapOvr>
  <p:transition>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ΕΡΩΤΗΣΗ</a:t>
              </a:r>
              <a:endParaRPr lang="en-US" sz="2800" dirty="0" smtClean="0"/>
            </a:p>
            <a:p>
              <a:pPr marL="342900" indent="-342900">
                <a:spcBef>
                  <a:spcPct val="20000"/>
                </a:spcBef>
                <a:buFont typeface="Arial" pitchFamily="34" charset="0"/>
                <a:buChar char="•"/>
              </a:pPr>
              <a:r>
                <a:rPr lang="el-GR" sz="2800" dirty="0"/>
                <a:t>Έ</a:t>
              </a:r>
              <a:r>
                <a:rPr lang="el-GR" sz="2800" dirty="0" smtClean="0"/>
                <a:t>στω διαιρετέος το </a:t>
              </a:r>
              <a:r>
                <a:rPr lang="en-US" sz="2800" dirty="0" smtClean="0"/>
                <a:t>p(x)= 3,23x</a:t>
              </a:r>
              <a:r>
                <a:rPr lang="en-US" sz="2800" baseline="30000" dirty="0" smtClean="0"/>
                <a:t>2</a:t>
              </a:r>
              <a:r>
                <a:rPr lang="en-US" sz="2800" dirty="0" smtClean="0"/>
                <a:t> – 4,5x + 12,1</a:t>
              </a:r>
            </a:p>
            <a:p>
              <a:pPr marL="342900" indent="-342900">
                <a:spcBef>
                  <a:spcPct val="20000"/>
                </a:spcBef>
                <a:buFont typeface="Arial" pitchFamily="34" charset="0"/>
                <a:buChar char="•"/>
              </a:pPr>
              <a:r>
                <a:rPr lang="el-GR" sz="2800" dirty="0" smtClean="0">
                  <a:solidFill>
                    <a:srgbClr val="C00000"/>
                  </a:solidFill>
                </a:rPr>
                <a:t>Πώς εφαρμόζεται το σχήμα </a:t>
              </a:r>
              <a:r>
                <a:rPr lang="en-US" sz="2800" dirty="0" smtClean="0">
                  <a:solidFill>
                    <a:srgbClr val="C00000"/>
                  </a:solidFill>
                </a:rPr>
                <a:t>Horner </a:t>
              </a:r>
              <a:r>
                <a:rPr lang="el-GR" sz="2800" dirty="0" smtClean="0">
                  <a:solidFill>
                    <a:srgbClr val="C00000"/>
                  </a:solidFill>
                </a:rPr>
                <a:t>όταν ο διαιρέτης είναι (2</a:t>
              </a:r>
              <a:r>
                <a:rPr lang="en-US" sz="2800" dirty="0" smtClean="0">
                  <a:solidFill>
                    <a:srgbClr val="C00000"/>
                  </a:solidFill>
                </a:rPr>
                <a:t>x-7)</a:t>
              </a: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spTree>
  </p:cSld>
  <p:clrMapOvr>
    <a:masterClrMapping/>
  </p:clrMapOvr>
  <p:transition>
    <p:fade thruBlk="1"/>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 Ομάδα"/>
          <p:cNvGrpSpPr/>
          <p:nvPr/>
        </p:nvGrpSpPr>
        <p:grpSpPr>
          <a:xfrm>
            <a:off x="323528" y="260648"/>
            <a:ext cx="8496944" cy="4824536"/>
            <a:chOff x="323528" y="260648"/>
            <a:chExt cx="8496944" cy="4824536"/>
          </a:xfrm>
        </p:grpSpPr>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ΠΑΡΑΠΟΜΠΕΣ:</a:t>
              </a:r>
            </a:p>
            <a:p>
              <a:pPr marL="342900" indent="-342900">
                <a:spcBef>
                  <a:spcPct val="20000"/>
                </a:spcBef>
                <a:buFont typeface="Arial" pitchFamily="34" charset="0"/>
                <a:buChar char="•"/>
              </a:pPr>
              <a:r>
                <a:rPr lang="en-US" sz="2800" dirty="0" smtClean="0">
                  <a:hlinkClick r:id="rId2" action="ppaction://hlinkfile"/>
                </a:rPr>
                <a:t>..\EXAMPLES (version 1).</a:t>
              </a:r>
              <a:r>
                <a:rPr lang="en-US" sz="2800" dirty="0" err="1" smtClean="0">
                  <a:hlinkClick r:id="rId2" action="ppaction://hlinkfile"/>
                </a:rPr>
                <a:t>xls</a:t>
              </a:r>
              <a:endParaRPr lang="el-GR" sz="2800" dirty="0" smtClean="0"/>
            </a:p>
            <a:p>
              <a:pPr marL="342900" indent="-342900">
                <a:spcBef>
                  <a:spcPct val="20000"/>
                </a:spcBef>
                <a:buFont typeface="Arial" pitchFamily="34" charset="0"/>
                <a:buChar char="•"/>
              </a:pPr>
              <a:r>
                <a:rPr lang="en-US" sz="2800" dirty="0" smtClean="0">
                  <a:solidFill>
                    <a:srgbClr val="C00000"/>
                  </a:solidFill>
                  <a:hlinkClick r:id="rId3"/>
                </a:rPr>
                <a:t>http://math.fullerton.edu/mathews/n2003/hornermod.html</a:t>
              </a:r>
              <a:endParaRPr lang="el-GR" sz="2800" dirty="0" smtClean="0">
                <a:solidFill>
                  <a:srgbClr val="C00000"/>
                </a:solidFill>
              </a:endParaRPr>
            </a:p>
            <a:p>
              <a:pPr marL="342900" indent="-342900">
                <a:spcBef>
                  <a:spcPct val="20000"/>
                </a:spcBef>
                <a:buFont typeface="Arial" pitchFamily="34" charset="0"/>
                <a:buChar char="•"/>
              </a:pPr>
              <a:r>
                <a:rPr lang="en-US" sz="2800" dirty="0" smtClean="0">
                  <a:solidFill>
                    <a:srgbClr val="C00000"/>
                  </a:solidFill>
                  <a:hlinkClick r:id="rId4"/>
                </a:rPr>
                <a:t>http://www.cargalmathbooks.com/8%20Horner's%20Algorithm%20.pdf</a:t>
              </a:r>
              <a:endParaRPr lang="el-GR" sz="2800" dirty="0" smtClean="0">
                <a:solidFill>
                  <a:srgbClr val="C00000"/>
                </a:solidFill>
              </a:endParaRPr>
            </a:p>
            <a:p>
              <a:pPr marL="342900" indent="-342900">
                <a:spcBef>
                  <a:spcPct val="20000"/>
                </a:spcBef>
                <a:buFont typeface="Arial" pitchFamily="34" charset="0"/>
                <a:buChar char="•"/>
              </a:pP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endParaRPr lang="el-GR" sz="2800" dirty="0" smtClean="0"/>
          </a:p>
          <a:p>
            <a:pPr marL="342900" indent="-342900">
              <a:spcBef>
                <a:spcPct val="20000"/>
              </a:spcBef>
              <a:buFont typeface="Arial" pitchFamily="34" charset="0"/>
              <a:buChar char="•"/>
            </a:pPr>
            <a:r>
              <a:rPr lang="el-GR" sz="2800" dirty="0" smtClean="0"/>
              <a:t>Επειδή </a:t>
            </a:r>
            <a:r>
              <a:rPr lang="en-US" sz="2800" dirty="0" smtClean="0"/>
              <a:t>deg</a:t>
            </a:r>
            <a:r>
              <a:rPr lang="el-GR" sz="2800" dirty="0" smtClean="0"/>
              <a:t>δ(</a:t>
            </a:r>
            <a:r>
              <a:rPr lang="en-US" sz="2800" dirty="0" smtClean="0"/>
              <a:t>x)</a:t>
            </a:r>
            <a:r>
              <a:rPr lang="el-GR" sz="2800" dirty="0" smtClean="0"/>
              <a:t> </a:t>
            </a:r>
            <a:r>
              <a:rPr lang="en-US" sz="2800" dirty="0" smtClean="0"/>
              <a:t> =2 , </a:t>
            </a:r>
            <a:r>
              <a:rPr lang="el-GR" sz="2800" dirty="0" smtClean="0"/>
              <a:t>κατασκευάζεται ο πίνακας</a:t>
            </a:r>
          </a:p>
          <a:p>
            <a:pPr marL="342900" indent="-342900">
              <a:spcBef>
                <a:spcPct val="20000"/>
              </a:spcBef>
              <a:buFont typeface="Arial" pitchFamily="34" charset="0"/>
              <a:buChar char="•"/>
            </a:pP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l-GR" dirty="0"/>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dirty="0"/>
                    </a:p>
                  </a:txBody>
                  <a:tcPr/>
                </a:tc>
              </a:tr>
            </a:tbl>
          </a:graphicData>
        </a:graphic>
      </p:graphicFrame>
      <p:cxnSp>
        <p:nvCxnSpPr>
          <p:cNvPr id="5" name="4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txBox="1">
            <a:spLocks/>
          </p:cNvSpPr>
          <p:nvPr/>
        </p:nvSpPr>
        <p:spPr bwMode="auto">
          <a:xfrm>
            <a:off x="755576" y="188640"/>
            <a:ext cx="7772400" cy="5064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l-GR" sz="2400" b="0" i="0" u="none" strike="noStrike" kern="0" cap="none" spc="0" normalizeH="0" baseline="0" noProof="0" dirty="0" smtClean="0">
                <a:ln>
                  <a:noFill/>
                </a:ln>
                <a:solidFill>
                  <a:schemeClr val="tx2"/>
                </a:solidFill>
                <a:effectLst/>
                <a:uLnTx/>
                <a:uFillTx/>
                <a:latin typeface="+mj-lt"/>
                <a:ea typeface="+mj-ea"/>
                <a:cs typeface="+mj-cs"/>
              </a:rPr>
              <a:t>Μέθοδος του </a:t>
            </a:r>
            <a:r>
              <a:rPr kumimoji="0" lang="en-US" sz="2400" b="0" i="0" u="none" strike="noStrike" kern="0" cap="none" spc="0" normalizeH="0" baseline="0" noProof="0" dirty="0" err="1" smtClean="0">
                <a:ln>
                  <a:noFill/>
                </a:ln>
                <a:solidFill>
                  <a:schemeClr val="tx2"/>
                </a:solidFill>
                <a:effectLst/>
                <a:uLnTx/>
                <a:uFillTx/>
                <a:latin typeface="+mj-lt"/>
                <a:ea typeface="+mj-ea"/>
                <a:cs typeface="+mj-cs"/>
              </a:rPr>
              <a:t>Steffensen</a:t>
            </a:r>
            <a:endParaRPr kumimoji="0" lang="el-GR" sz="2400" b="0" i="0" u="none" strike="noStrike" kern="0" cap="none" spc="0" normalizeH="0" baseline="0" noProof="0" dirty="0">
              <a:ln>
                <a:noFill/>
              </a:ln>
              <a:solidFill>
                <a:schemeClr val="tx2"/>
              </a:solidFill>
              <a:effectLst/>
              <a:uLnTx/>
              <a:uFillTx/>
              <a:latin typeface="+mj-lt"/>
              <a:ea typeface="+mj-ea"/>
              <a:cs typeface="+mj-cs"/>
            </a:endParaRPr>
          </a:p>
        </p:txBody>
      </p:sp>
      <p:grpSp>
        <p:nvGrpSpPr>
          <p:cNvPr id="2" name="3 - Ομάδα"/>
          <p:cNvGrpSpPr/>
          <p:nvPr/>
        </p:nvGrpSpPr>
        <p:grpSpPr>
          <a:xfrm>
            <a:off x="827584" y="-603448"/>
            <a:ext cx="9289032" cy="6165304"/>
            <a:chOff x="827584" y="-603448"/>
            <a:chExt cx="9289032" cy="6165304"/>
          </a:xfrm>
        </p:grpSpPr>
        <p:grpSp>
          <p:nvGrpSpPr>
            <p:cNvPr id="4" name="4 - Ομάδα"/>
            <p:cNvGrpSpPr/>
            <p:nvPr/>
          </p:nvGrpSpPr>
          <p:grpSpPr>
            <a:xfrm>
              <a:off x="827584" y="-603448"/>
              <a:ext cx="9289032" cy="6165304"/>
              <a:chOff x="5076056" y="188640"/>
              <a:chExt cx="4536504" cy="3456384"/>
            </a:xfrm>
          </p:grpSpPr>
          <p:cxnSp>
            <p:nvCxnSpPr>
              <p:cNvPr id="10" name="9 - Ευθύγραμμο βέλος σύνδεσης"/>
              <p:cNvCxnSpPr/>
              <p:nvPr/>
            </p:nvCxnSpPr>
            <p:spPr>
              <a:xfrm flipV="1">
                <a:off x="5508104" y="1772816"/>
                <a:ext cx="0" cy="187220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10 - Ευθύγραμμο βέλος σύνδεσης"/>
              <p:cNvCxnSpPr/>
              <p:nvPr/>
            </p:nvCxnSpPr>
            <p:spPr>
              <a:xfrm>
                <a:off x="5076056" y="3356992"/>
                <a:ext cx="3384376" cy="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11 - Τόξο"/>
              <p:cNvSpPr/>
              <p:nvPr/>
            </p:nvSpPr>
            <p:spPr>
              <a:xfrm rot="10800000">
                <a:off x="5724128" y="188640"/>
                <a:ext cx="3888432" cy="3384376"/>
              </a:xfrm>
              <a:prstGeom prst="arc">
                <a:avLst>
                  <a:gd name="adj1" fmla="val 16200000"/>
                  <a:gd name="adj2" fmla="val 20843251"/>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3" name="12 - Ευθεία γραμμή σύνδεσης"/>
              <p:cNvCxnSpPr/>
              <p:nvPr/>
            </p:nvCxnSpPr>
            <p:spPr>
              <a:xfrm>
                <a:off x="5868144" y="2564904"/>
                <a:ext cx="0" cy="79208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 Ευθεία γραμμή σύνδεσης"/>
              <p:cNvCxnSpPr/>
              <p:nvPr/>
            </p:nvCxnSpPr>
            <p:spPr>
              <a:xfrm>
                <a:off x="6084168" y="2852936"/>
                <a:ext cx="0" cy="504056"/>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5 - TextBox"/>
            <p:cNvSpPr txBox="1"/>
            <p:nvPr/>
          </p:nvSpPr>
          <p:spPr>
            <a:xfrm>
              <a:off x="1835696" y="3429000"/>
              <a:ext cx="603050" cy="369332"/>
            </a:xfrm>
            <a:prstGeom prst="rect">
              <a:avLst/>
            </a:prstGeom>
            <a:noFill/>
          </p:spPr>
          <p:txBody>
            <a:bodyPr wrap="none" rtlCol="0">
              <a:spAutoFit/>
            </a:bodyPr>
            <a:lstStyle/>
            <a:p>
              <a:r>
                <a:rPr lang="en-US" dirty="0" smtClean="0"/>
                <a:t>f(</a:t>
              </a:r>
              <a:r>
                <a:rPr lang="en-US" dirty="0" err="1" smtClean="0"/>
                <a:t>x</a:t>
              </a:r>
              <a:r>
                <a:rPr lang="en-US" baseline="-25000" dirty="0" err="1" smtClean="0"/>
                <a:t>n</a:t>
              </a:r>
              <a:r>
                <a:rPr lang="en-US" dirty="0" smtClean="0"/>
                <a:t>)</a:t>
              </a:r>
              <a:endParaRPr lang="el-GR" dirty="0"/>
            </a:p>
          </p:txBody>
        </p:sp>
        <p:sp>
          <p:nvSpPr>
            <p:cNvPr id="7" name="6 - TextBox"/>
            <p:cNvSpPr txBox="1"/>
            <p:nvPr/>
          </p:nvSpPr>
          <p:spPr>
            <a:xfrm>
              <a:off x="2843808" y="3933056"/>
              <a:ext cx="865943" cy="369332"/>
            </a:xfrm>
            <a:prstGeom prst="rect">
              <a:avLst/>
            </a:prstGeom>
            <a:noFill/>
          </p:spPr>
          <p:txBody>
            <a:bodyPr wrap="none" rtlCol="0">
              <a:spAutoFit/>
            </a:bodyPr>
            <a:lstStyle/>
            <a:p>
              <a:r>
                <a:rPr lang="en-US" dirty="0" smtClean="0"/>
                <a:t>f(</a:t>
              </a:r>
              <a:r>
                <a:rPr lang="en-US" dirty="0" err="1" smtClean="0"/>
                <a:t>x</a:t>
              </a:r>
              <a:r>
                <a:rPr lang="en-US" baseline="-25000" dirty="0" err="1" smtClean="0"/>
                <a:t>n</a:t>
              </a:r>
              <a:r>
                <a:rPr lang="en-US" dirty="0" err="1" smtClean="0"/>
                <a:t>+h</a:t>
              </a:r>
              <a:r>
                <a:rPr lang="en-US" dirty="0" smtClean="0"/>
                <a:t>)</a:t>
              </a:r>
              <a:endParaRPr lang="el-GR" dirty="0"/>
            </a:p>
          </p:txBody>
        </p:sp>
        <p:sp>
          <p:nvSpPr>
            <p:cNvPr id="8" name="7 - TextBox"/>
            <p:cNvSpPr txBox="1"/>
            <p:nvPr/>
          </p:nvSpPr>
          <p:spPr>
            <a:xfrm>
              <a:off x="2195736" y="5085184"/>
              <a:ext cx="432048" cy="369332"/>
            </a:xfrm>
            <a:prstGeom prst="rect">
              <a:avLst/>
            </a:prstGeom>
            <a:noFill/>
          </p:spPr>
          <p:txBody>
            <a:bodyPr wrap="square" rtlCol="0">
              <a:spAutoFit/>
            </a:bodyPr>
            <a:lstStyle/>
            <a:p>
              <a:r>
                <a:rPr lang="en-US" dirty="0" err="1" smtClean="0"/>
                <a:t>x</a:t>
              </a:r>
              <a:r>
                <a:rPr lang="en-US" baseline="-25000" dirty="0" err="1" smtClean="0"/>
                <a:t>n</a:t>
              </a:r>
              <a:endParaRPr lang="el-GR" dirty="0"/>
            </a:p>
          </p:txBody>
        </p:sp>
        <p:sp>
          <p:nvSpPr>
            <p:cNvPr id="9" name="8 - TextBox"/>
            <p:cNvSpPr txBox="1"/>
            <p:nvPr/>
          </p:nvSpPr>
          <p:spPr>
            <a:xfrm>
              <a:off x="2843808" y="5085184"/>
              <a:ext cx="647934" cy="369332"/>
            </a:xfrm>
            <a:prstGeom prst="rect">
              <a:avLst/>
            </a:prstGeom>
            <a:noFill/>
          </p:spPr>
          <p:txBody>
            <a:bodyPr wrap="none" rtlCol="0">
              <a:spAutoFit/>
            </a:bodyPr>
            <a:lstStyle/>
            <a:p>
              <a:r>
                <a:rPr lang="en-US" dirty="0" err="1" smtClean="0"/>
                <a:t>x</a:t>
              </a:r>
              <a:r>
                <a:rPr lang="en-US" baseline="-25000" dirty="0" err="1" smtClean="0"/>
                <a:t>n</a:t>
              </a:r>
              <a:r>
                <a:rPr lang="en-US" dirty="0" err="1" smtClean="0"/>
                <a:t>+h</a:t>
              </a:r>
              <a:endParaRPr lang="el-GR" dirty="0"/>
            </a:p>
          </p:txBody>
        </p:sp>
      </p:grpSp>
      <p:sp>
        <p:nvSpPr>
          <p:cNvPr id="15" name="14 - TextBox"/>
          <p:cNvSpPr txBox="1"/>
          <p:nvPr/>
        </p:nvSpPr>
        <p:spPr>
          <a:xfrm>
            <a:off x="3419872" y="1628800"/>
            <a:ext cx="5620321" cy="646331"/>
          </a:xfrm>
          <a:prstGeom prst="rect">
            <a:avLst/>
          </a:prstGeom>
          <a:noFill/>
        </p:spPr>
        <p:txBody>
          <a:bodyPr wrap="none" rtlCol="0">
            <a:spAutoFit/>
          </a:bodyPr>
          <a:lstStyle/>
          <a:p>
            <a:r>
              <a:rPr lang="el-GR" dirty="0" smtClean="0"/>
              <a:t>Τέλος, ο </a:t>
            </a:r>
            <a:r>
              <a:rPr lang="en-US" dirty="0" err="1" smtClean="0"/>
              <a:t>Steffensen</a:t>
            </a:r>
            <a:r>
              <a:rPr lang="en-US" dirty="0" smtClean="0"/>
              <a:t> </a:t>
            </a:r>
            <a:r>
              <a:rPr lang="el-GR" dirty="0" smtClean="0"/>
              <a:t>αντικαθιστά στον</a:t>
            </a:r>
            <a:r>
              <a:rPr lang="en-US" dirty="0" smtClean="0"/>
              <a:t> </a:t>
            </a:r>
            <a:r>
              <a:rPr lang="el-GR" dirty="0" smtClean="0"/>
              <a:t>τύπο των </a:t>
            </a:r>
            <a:endParaRPr lang="en-US" dirty="0" smtClean="0"/>
          </a:p>
          <a:p>
            <a:r>
              <a:rPr lang="en-US" dirty="0" smtClean="0"/>
              <a:t>Newton – </a:t>
            </a:r>
            <a:r>
              <a:rPr lang="en-US" dirty="0" err="1" smtClean="0"/>
              <a:t>Raphson</a:t>
            </a:r>
            <a:r>
              <a:rPr lang="en-US" dirty="0" smtClean="0"/>
              <a:t>  </a:t>
            </a:r>
            <a:r>
              <a:rPr lang="el-GR" dirty="0" smtClean="0"/>
              <a:t>την κλίση της συνάρτησης στο </a:t>
            </a:r>
            <a:r>
              <a:rPr lang="en-US" dirty="0" err="1" smtClean="0"/>
              <a:t>x</a:t>
            </a:r>
            <a:r>
              <a:rPr lang="en-US" baseline="-25000" dirty="0" err="1" smtClean="0"/>
              <a:t>n</a:t>
            </a:r>
            <a:endParaRPr lang="el-GR" dirty="0"/>
          </a:p>
        </p:txBody>
      </p:sp>
      <p:sp>
        <p:nvSpPr>
          <p:cNvPr id="16" name="15 - TextBox"/>
          <p:cNvSpPr txBox="1"/>
          <p:nvPr/>
        </p:nvSpPr>
        <p:spPr>
          <a:xfrm>
            <a:off x="3419872" y="3068960"/>
            <a:ext cx="4211409" cy="923330"/>
          </a:xfrm>
          <a:prstGeom prst="rect">
            <a:avLst/>
          </a:prstGeom>
          <a:noFill/>
        </p:spPr>
        <p:txBody>
          <a:bodyPr wrap="none" rtlCol="0">
            <a:spAutoFit/>
          </a:bodyPr>
          <a:lstStyle/>
          <a:p>
            <a:r>
              <a:rPr lang="en-US" dirty="0" smtClean="0"/>
              <a:t>x</a:t>
            </a:r>
            <a:r>
              <a:rPr lang="en-US" baseline="-25000" dirty="0" smtClean="0"/>
              <a:t>n+1</a:t>
            </a:r>
            <a:r>
              <a:rPr lang="en-US" dirty="0" smtClean="0"/>
              <a:t> = </a:t>
            </a:r>
            <a:r>
              <a:rPr lang="en-US" dirty="0" err="1" smtClean="0"/>
              <a:t>x</a:t>
            </a:r>
            <a:r>
              <a:rPr lang="en-US" baseline="-25000" dirty="0" err="1" smtClean="0"/>
              <a:t>n</a:t>
            </a:r>
            <a:r>
              <a:rPr lang="en-US" dirty="0" smtClean="0"/>
              <a:t> – f(</a:t>
            </a:r>
            <a:r>
              <a:rPr lang="en-US" dirty="0" err="1" smtClean="0"/>
              <a:t>x</a:t>
            </a:r>
            <a:r>
              <a:rPr lang="en-US" baseline="-25000" dirty="0" err="1" smtClean="0"/>
              <a:t>n</a:t>
            </a:r>
            <a:r>
              <a:rPr lang="en-US" dirty="0" smtClean="0"/>
              <a:t> ) / {f((</a:t>
            </a:r>
            <a:r>
              <a:rPr lang="en-US" dirty="0" err="1" smtClean="0"/>
              <a:t>x</a:t>
            </a:r>
            <a:r>
              <a:rPr lang="en-US" baseline="-25000" dirty="0" err="1" smtClean="0"/>
              <a:t>n</a:t>
            </a:r>
            <a:r>
              <a:rPr lang="en-US" dirty="0" smtClean="0"/>
              <a:t>)+f(</a:t>
            </a:r>
            <a:r>
              <a:rPr lang="en-US" dirty="0" err="1" smtClean="0"/>
              <a:t>x</a:t>
            </a:r>
            <a:r>
              <a:rPr lang="en-US" baseline="-25000" dirty="0" err="1" smtClean="0"/>
              <a:t>n</a:t>
            </a:r>
            <a:r>
              <a:rPr lang="en-US" dirty="0" smtClean="0"/>
              <a:t>))-f(</a:t>
            </a:r>
            <a:r>
              <a:rPr lang="en-US" dirty="0" err="1" smtClean="0"/>
              <a:t>x</a:t>
            </a:r>
            <a:r>
              <a:rPr lang="en-US" baseline="-25000" dirty="0" err="1" smtClean="0"/>
              <a:t>n</a:t>
            </a:r>
            <a:r>
              <a:rPr lang="en-US" dirty="0" smtClean="0"/>
              <a:t>)}/f(</a:t>
            </a:r>
            <a:r>
              <a:rPr lang="en-US" dirty="0" err="1" smtClean="0"/>
              <a:t>x</a:t>
            </a:r>
            <a:r>
              <a:rPr lang="en-US" baseline="-25000" dirty="0" err="1" smtClean="0"/>
              <a:t>n</a:t>
            </a:r>
            <a:r>
              <a:rPr lang="en-US" dirty="0" smtClean="0"/>
              <a:t>)</a:t>
            </a:r>
          </a:p>
          <a:p>
            <a:endParaRPr lang="en-US" dirty="0" smtClean="0"/>
          </a:p>
          <a:p>
            <a:r>
              <a:rPr lang="en-US" dirty="0" smtClean="0"/>
              <a:t>       = </a:t>
            </a:r>
            <a:r>
              <a:rPr lang="en-US" dirty="0" err="1" smtClean="0"/>
              <a:t>x</a:t>
            </a:r>
            <a:r>
              <a:rPr lang="en-US" baseline="-25000" dirty="0" err="1" smtClean="0"/>
              <a:t>n</a:t>
            </a:r>
            <a:r>
              <a:rPr lang="en-US" dirty="0" smtClean="0"/>
              <a:t> – f</a:t>
            </a:r>
            <a:r>
              <a:rPr lang="en-US" baseline="30000" dirty="0" smtClean="0"/>
              <a:t>2</a:t>
            </a:r>
            <a:r>
              <a:rPr lang="en-US" dirty="0" smtClean="0"/>
              <a:t>(</a:t>
            </a:r>
            <a:r>
              <a:rPr lang="en-US" dirty="0" err="1" smtClean="0"/>
              <a:t>x</a:t>
            </a:r>
            <a:r>
              <a:rPr lang="en-US" baseline="-25000" dirty="0" err="1" smtClean="0"/>
              <a:t>n</a:t>
            </a:r>
            <a:r>
              <a:rPr lang="en-US" dirty="0" smtClean="0"/>
              <a:t> ) / {f((</a:t>
            </a:r>
            <a:r>
              <a:rPr lang="en-US" dirty="0" err="1" smtClean="0"/>
              <a:t>x</a:t>
            </a:r>
            <a:r>
              <a:rPr lang="en-US" baseline="-25000" dirty="0" err="1" smtClean="0"/>
              <a:t>n</a:t>
            </a:r>
            <a:r>
              <a:rPr lang="en-US" dirty="0" smtClean="0"/>
              <a:t>)+f(</a:t>
            </a:r>
            <a:r>
              <a:rPr lang="en-US" dirty="0" err="1" smtClean="0"/>
              <a:t>x</a:t>
            </a:r>
            <a:r>
              <a:rPr lang="en-US" baseline="-25000" dirty="0" err="1" smtClean="0"/>
              <a:t>n</a:t>
            </a:r>
            <a:r>
              <a:rPr lang="en-US" dirty="0" smtClean="0"/>
              <a:t>))-f(</a:t>
            </a:r>
            <a:r>
              <a:rPr lang="en-US" dirty="0" err="1" smtClean="0"/>
              <a:t>x</a:t>
            </a:r>
            <a:r>
              <a:rPr lang="en-US" baseline="-25000" dirty="0" err="1" smtClean="0"/>
              <a:t>n</a:t>
            </a:r>
            <a:r>
              <a:rPr lang="en-US" dirty="0" smtClean="0"/>
              <a:t>)}</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5"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endParaRPr lang="el-GR" sz="2800" dirty="0" smtClean="0"/>
          </a:p>
          <a:p>
            <a:pPr marL="342900" indent="-342900">
              <a:spcBef>
                <a:spcPct val="20000"/>
              </a:spcBef>
              <a:buFont typeface="Arial" pitchFamily="34" charset="0"/>
              <a:buChar char="•"/>
            </a:pPr>
            <a:r>
              <a:rPr lang="el-GR" sz="2800" dirty="0" smtClean="0"/>
              <a:t>Επειδή </a:t>
            </a:r>
            <a:r>
              <a:rPr lang="en-US" sz="2800" dirty="0" smtClean="0"/>
              <a:t>deg</a:t>
            </a:r>
            <a:r>
              <a:rPr lang="el-GR" sz="2800" dirty="0" smtClean="0"/>
              <a:t>δ(</a:t>
            </a:r>
            <a:r>
              <a:rPr lang="en-US" sz="2800" dirty="0" smtClean="0"/>
              <a:t>x)</a:t>
            </a:r>
            <a:r>
              <a:rPr lang="el-GR" sz="2800" dirty="0" smtClean="0"/>
              <a:t> </a:t>
            </a:r>
            <a:r>
              <a:rPr lang="en-US" sz="2800" dirty="0" smtClean="0"/>
              <a:t> =2 , </a:t>
            </a:r>
            <a:r>
              <a:rPr lang="el-GR" sz="2800" dirty="0" smtClean="0"/>
              <a:t>κατασκευάζεται ο πίνακας</a:t>
            </a:r>
          </a:p>
          <a:p>
            <a:pPr marL="342900" indent="-342900">
              <a:spcBef>
                <a:spcPct val="20000"/>
              </a:spcBef>
              <a:buFont typeface="Arial" pitchFamily="34" charset="0"/>
              <a:buChar char="•"/>
            </a:pPr>
            <a:r>
              <a:rPr lang="el-GR" sz="2800" dirty="0" smtClean="0"/>
              <a:t>Οι  τέσσερεις συντελεστές του Δ(</a:t>
            </a:r>
            <a:r>
              <a:rPr lang="en-US" sz="2800" dirty="0" smtClean="0"/>
              <a:t>x)</a:t>
            </a:r>
            <a:r>
              <a:rPr lang="el-GR" sz="2800" dirty="0" smtClean="0"/>
              <a:t> τοποθετούνται στο αριστερό της 1</a:t>
            </a:r>
            <a:r>
              <a:rPr lang="el-GR" sz="2800" baseline="30000" dirty="0" smtClean="0"/>
              <a:t>ης</a:t>
            </a:r>
            <a:r>
              <a:rPr lang="el-GR" sz="2800" dirty="0" smtClean="0"/>
              <a:t> γραμμής.</a:t>
            </a:r>
          </a:p>
          <a:p>
            <a:pPr marL="342900" indent="-342900">
              <a:spcBef>
                <a:spcPct val="20000"/>
              </a:spcBef>
              <a:buFont typeface="Arial" pitchFamily="34" charset="0"/>
              <a:buChar char="•"/>
            </a:pPr>
            <a:endParaRPr lang="el-GR" sz="2800" dirty="0" smtClean="0"/>
          </a:p>
          <a:p>
            <a:pPr marL="342900" indent="-342900">
              <a:spcBef>
                <a:spcPct val="20000"/>
              </a:spcBef>
              <a:buFont typeface="Arial" pitchFamily="34" charset="0"/>
              <a:buChar char="•"/>
            </a:pP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6" name="5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l-GR" dirty="0"/>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dirty="0"/>
                    </a:p>
                  </a:txBody>
                  <a:tcPr/>
                </a:tc>
              </a:tr>
            </a:tbl>
          </a:graphicData>
        </a:graphic>
      </p:graphicFrame>
      <p:cxnSp>
        <p:nvCxnSpPr>
          <p:cNvPr id="7" name="6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endParaRPr lang="el-GR" sz="2800" dirty="0" smtClean="0"/>
          </a:p>
          <a:p>
            <a:pPr marL="342900" indent="-342900">
              <a:spcBef>
                <a:spcPct val="20000"/>
              </a:spcBef>
              <a:buFont typeface="Arial" pitchFamily="34" charset="0"/>
              <a:buChar char="•"/>
            </a:pPr>
            <a:r>
              <a:rPr lang="el-GR" sz="2800" dirty="0" smtClean="0"/>
              <a:t>Επειδή </a:t>
            </a:r>
            <a:r>
              <a:rPr lang="en-US" sz="2800" dirty="0" smtClean="0"/>
              <a:t>deg</a:t>
            </a:r>
            <a:r>
              <a:rPr lang="el-GR" sz="2800" dirty="0" smtClean="0"/>
              <a:t>δ(</a:t>
            </a:r>
            <a:r>
              <a:rPr lang="en-US" sz="2800" dirty="0" smtClean="0"/>
              <a:t>x)</a:t>
            </a:r>
            <a:r>
              <a:rPr lang="el-GR" sz="2800" dirty="0" smtClean="0"/>
              <a:t> </a:t>
            </a:r>
            <a:r>
              <a:rPr lang="en-US" sz="2800" dirty="0" smtClean="0"/>
              <a:t> =2 , </a:t>
            </a:r>
            <a:r>
              <a:rPr lang="el-GR" sz="2800" dirty="0" smtClean="0"/>
              <a:t>κατασκευάζεται ο πίνακας</a:t>
            </a:r>
          </a:p>
          <a:p>
            <a:pPr marL="342900" indent="-342900">
              <a:spcBef>
                <a:spcPct val="20000"/>
              </a:spcBef>
              <a:buFont typeface="Arial" pitchFamily="34" charset="0"/>
              <a:buChar char="•"/>
            </a:pPr>
            <a:r>
              <a:rPr lang="el-GR" sz="2800" dirty="0" smtClean="0"/>
              <a:t>Οι  τέσσερεις συντελεστές του Δ(</a:t>
            </a:r>
            <a:r>
              <a:rPr lang="en-US" sz="2800" dirty="0" smtClean="0"/>
              <a:t>x)</a:t>
            </a:r>
            <a:r>
              <a:rPr lang="el-GR" sz="2800" dirty="0" smtClean="0"/>
              <a:t> τοποθετούνται στο αριστερό της 1</a:t>
            </a:r>
            <a:r>
              <a:rPr lang="el-GR" sz="2800" baseline="30000" dirty="0" smtClean="0"/>
              <a:t>ης</a:t>
            </a:r>
            <a:r>
              <a:rPr lang="el-GR" sz="2800" dirty="0" smtClean="0"/>
              <a:t> γραμμής.</a:t>
            </a:r>
          </a:p>
          <a:p>
            <a:pPr marL="342900" indent="-342900">
              <a:spcBef>
                <a:spcPct val="20000"/>
              </a:spcBef>
              <a:buFont typeface="Arial" pitchFamily="34" charset="0"/>
              <a:buChar char="•"/>
            </a:pP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l-GR" dirty="0"/>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r>
                        <a:rPr lang="el-GR" dirty="0" smtClean="0"/>
                        <a:t>-42</a:t>
                      </a:r>
                      <a:endParaRPr lang="el-GR" dirty="0"/>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dirty="0"/>
                    </a:p>
                  </a:txBody>
                  <a:tcPr/>
                </a:tc>
              </a:tr>
            </a:tbl>
          </a:graphicData>
        </a:graphic>
      </p:graphicFrame>
      <p:cxnSp>
        <p:nvCxnSpPr>
          <p:cNvPr id="6" name="5 - Καμπύλη γραμμή σύνδεσης"/>
          <p:cNvCxnSpPr/>
          <p:nvPr/>
        </p:nvCxnSpPr>
        <p:spPr>
          <a:xfrm>
            <a:off x="4355976" y="1556792"/>
            <a:ext cx="3528392" cy="3312368"/>
          </a:xfrm>
          <a:prstGeom prst="curvedConnector3">
            <a:avLst>
              <a:gd name="adj1" fmla="val 12296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endParaRPr lang="el-GR" sz="2800" dirty="0" smtClean="0"/>
          </a:p>
          <a:p>
            <a:pPr marL="342900" indent="-342900">
              <a:spcBef>
                <a:spcPct val="20000"/>
              </a:spcBef>
              <a:buFont typeface="Arial" pitchFamily="34" charset="0"/>
              <a:buChar char="•"/>
            </a:pPr>
            <a:r>
              <a:rPr lang="el-GR" sz="2800" dirty="0" smtClean="0"/>
              <a:t>Επειδή </a:t>
            </a:r>
            <a:r>
              <a:rPr lang="en-US" sz="2800" dirty="0" smtClean="0"/>
              <a:t>deg</a:t>
            </a:r>
            <a:r>
              <a:rPr lang="el-GR" sz="2800" dirty="0" smtClean="0"/>
              <a:t>δ(</a:t>
            </a:r>
            <a:r>
              <a:rPr lang="en-US" sz="2800" dirty="0" smtClean="0"/>
              <a:t>x)</a:t>
            </a:r>
            <a:r>
              <a:rPr lang="el-GR" sz="2800" dirty="0" smtClean="0"/>
              <a:t> </a:t>
            </a:r>
            <a:r>
              <a:rPr lang="en-US" sz="2800" dirty="0" smtClean="0"/>
              <a:t> =2 , </a:t>
            </a:r>
            <a:r>
              <a:rPr lang="el-GR" sz="2800" dirty="0" smtClean="0"/>
              <a:t>κατασκευάζεται ο πίνακας</a:t>
            </a:r>
          </a:p>
          <a:p>
            <a:pPr marL="342900" indent="-342900">
              <a:spcBef>
                <a:spcPct val="20000"/>
              </a:spcBef>
              <a:buFont typeface="Arial" pitchFamily="34" charset="0"/>
              <a:buChar char="•"/>
            </a:pPr>
            <a:r>
              <a:rPr lang="el-GR" sz="2800" dirty="0" smtClean="0"/>
              <a:t>Οι  τέσσερεις συντελεστές του Δ(</a:t>
            </a:r>
            <a:r>
              <a:rPr lang="en-US" sz="2800" dirty="0" smtClean="0"/>
              <a:t>x)</a:t>
            </a:r>
            <a:r>
              <a:rPr lang="el-GR" sz="2800" dirty="0" smtClean="0"/>
              <a:t> τοποθετούνται στο αριστερό της 1</a:t>
            </a:r>
            <a:r>
              <a:rPr lang="el-GR" sz="2800" baseline="30000" dirty="0" smtClean="0"/>
              <a:t>ης</a:t>
            </a:r>
            <a:r>
              <a:rPr lang="el-GR" sz="2800" dirty="0" smtClean="0"/>
              <a:t> γραμμής.</a:t>
            </a:r>
          </a:p>
          <a:p>
            <a:pPr marL="342900" indent="-342900">
              <a:spcBef>
                <a:spcPct val="20000"/>
              </a:spcBef>
              <a:buFont typeface="Arial" pitchFamily="34" charset="0"/>
              <a:buChar char="•"/>
            </a:pP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l-GR" dirty="0"/>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r>
                        <a:rPr lang="el-GR" dirty="0" smtClean="0"/>
                        <a:t>0</a:t>
                      </a:r>
                      <a:endParaRPr lang="el-GR" dirty="0"/>
                    </a:p>
                  </a:txBody>
                  <a:tcPr/>
                </a:tc>
                <a:tc>
                  <a:txBody>
                    <a:bodyPr/>
                    <a:lstStyle/>
                    <a:p>
                      <a:r>
                        <a:rPr lang="el-GR" dirty="0" smtClean="0"/>
                        <a:t>-42</a:t>
                      </a:r>
                      <a:endParaRPr lang="el-GR" dirty="0"/>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dirty="0"/>
                    </a:p>
                  </a:txBody>
                  <a:tcPr/>
                </a:tc>
              </a:tr>
            </a:tbl>
          </a:graphicData>
        </a:graphic>
      </p:graphicFrame>
      <p:cxnSp>
        <p:nvCxnSpPr>
          <p:cNvPr id="5" name="4 - Καμπύλη γραμμή σύνδεσης"/>
          <p:cNvCxnSpPr/>
          <p:nvPr/>
        </p:nvCxnSpPr>
        <p:spPr>
          <a:xfrm rot="16200000" flipH="1">
            <a:off x="3671900" y="1880828"/>
            <a:ext cx="3312368" cy="252028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endParaRPr lang="el-GR" sz="2800" dirty="0" smtClean="0"/>
          </a:p>
          <a:p>
            <a:pPr marL="342900" indent="-342900">
              <a:spcBef>
                <a:spcPct val="20000"/>
              </a:spcBef>
              <a:buFont typeface="Arial" pitchFamily="34" charset="0"/>
              <a:buChar char="•"/>
            </a:pPr>
            <a:r>
              <a:rPr lang="el-GR" sz="2800" dirty="0" smtClean="0"/>
              <a:t>Επειδή </a:t>
            </a:r>
            <a:r>
              <a:rPr lang="en-US" sz="2800" dirty="0" smtClean="0"/>
              <a:t>deg</a:t>
            </a:r>
            <a:r>
              <a:rPr lang="el-GR" sz="2800" dirty="0" smtClean="0"/>
              <a:t>δ(</a:t>
            </a:r>
            <a:r>
              <a:rPr lang="en-US" sz="2800" dirty="0" smtClean="0"/>
              <a:t>x)</a:t>
            </a:r>
            <a:r>
              <a:rPr lang="el-GR" sz="2800" dirty="0" smtClean="0"/>
              <a:t> </a:t>
            </a:r>
            <a:r>
              <a:rPr lang="en-US" sz="2800" dirty="0" smtClean="0"/>
              <a:t> =2 , </a:t>
            </a:r>
            <a:r>
              <a:rPr lang="el-GR" sz="2800" dirty="0" smtClean="0"/>
              <a:t>κατασκευάζεται ο πίνακας</a:t>
            </a:r>
          </a:p>
          <a:p>
            <a:pPr marL="342900" indent="-342900">
              <a:spcBef>
                <a:spcPct val="20000"/>
              </a:spcBef>
              <a:buFont typeface="Arial" pitchFamily="34" charset="0"/>
              <a:buChar char="•"/>
            </a:pPr>
            <a:r>
              <a:rPr lang="el-GR" sz="2800" dirty="0" smtClean="0"/>
              <a:t>Οι  τέσσερεις συντελεστές του Δ(</a:t>
            </a:r>
            <a:r>
              <a:rPr lang="en-US" sz="2800" dirty="0" smtClean="0"/>
              <a:t>x)</a:t>
            </a:r>
            <a:r>
              <a:rPr lang="el-GR" sz="2800" dirty="0" smtClean="0"/>
              <a:t> τοποθετούνται στο αριστερό της 1</a:t>
            </a:r>
            <a:r>
              <a:rPr lang="el-GR" sz="2800" baseline="30000" dirty="0" smtClean="0"/>
              <a:t>ης</a:t>
            </a:r>
            <a:r>
              <a:rPr lang="el-GR" sz="2800" dirty="0" smtClean="0"/>
              <a:t> γραμμής.</a:t>
            </a:r>
          </a:p>
          <a:p>
            <a:pPr marL="342900" indent="-342900">
              <a:spcBef>
                <a:spcPct val="20000"/>
              </a:spcBef>
              <a:buFont typeface="Arial" pitchFamily="34" charset="0"/>
              <a:buChar char="•"/>
            </a:pP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l-GR" dirty="0"/>
                    </a:p>
                  </a:txBody>
                  <a:tcPr/>
                </a:tc>
                <a:tc>
                  <a:txBody>
                    <a:bodyPr/>
                    <a:lstStyle/>
                    <a:p>
                      <a:endParaRPr lang="el-GR"/>
                    </a:p>
                  </a:txBody>
                  <a:tcPr/>
                </a:tc>
                <a:tc>
                  <a:txBody>
                    <a:bodyPr/>
                    <a:lstStyle/>
                    <a:p>
                      <a:endParaRPr lang="el-GR"/>
                    </a:p>
                  </a:txBody>
                  <a:tcPr/>
                </a:tc>
                <a:tc>
                  <a:txBody>
                    <a:bodyPr/>
                    <a:lstStyle/>
                    <a:p>
                      <a:r>
                        <a:rPr lang="el-GR" dirty="0" smtClean="0"/>
                        <a:t>-12</a:t>
                      </a:r>
                      <a:endParaRPr lang="el-GR" dirty="0"/>
                    </a:p>
                  </a:txBody>
                  <a:tcPr/>
                </a:tc>
                <a:tc>
                  <a:txBody>
                    <a:bodyPr/>
                    <a:lstStyle/>
                    <a:p>
                      <a:r>
                        <a:rPr lang="el-GR" dirty="0" smtClean="0"/>
                        <a:t>0</a:t>
                      </a:r>
                      <a:endParaRPr lang="el-GR" dirty="0"/>
                    </a:p>
                  </a:txBody>
                  <a:tcPr/>
                </a:tc>
                <a:tc>
                  <a:txBody>
                    <a:bodyPr/>
                    <a:lstStyle/>
                    <a:p>
                      <a:r>
                        <a:rPr lang="el-GR" dirty="0" smtClean="0"/>
                        <a:t>-42</a:t>
                      </a:r>
                      <a:endParaRPr lang="el-GR" dirty="0"/>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dirty="0"/>
                    </a:p>
                  </a:txBody>
                  <a:tcPr/>
                </a:tc>
              </a:tr>
            </a:tbl>
          </a:graphicData>
        </a:graphic>
      </p:graphicFrame>
      <p:cxnSp>
        <p:nvCxnSpPr>
          <p:cNvPr id="5" name="4 - Καμπύλη γραμμή σύνδεσης"/>
          <p:cNvCxnSpPr/>
          <p:nvPr/>
        </p:nvCxnSpPr>
        <p:spPr>
          <a:xfrm rot="16200000" flipH="1">
            <a:off x="2915816" y="1844824"/>
            <a:ext cx="3312368" cy="2016224"/>
          </a:xfrm>
          <a:prstGeom prst="curvedConnector3">
            <a:avLst>
              <a:gd name="adj1" fmla="val -1922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endParaRPr lang="el-GR" sz="2800" dirty="0" smtClean="0"/>
          </a:p>
          <a:p>
            <a:pPr marL="342900" indent="-342900">
              <a:spcBef>
                <a:spcPct val="20000"/>
              </a:spcBef>
              <a:buFont typeface="Arial" pitchFamily="34" charset="0"/>
              <a:buChar char="•"/>
            </a:pPr>
            <a:r>
              <a:rPr lang="el-GR" sz="2800" dirty="0" smtClean="0"/>
              <a:t>Επειδή </a:t>
            </a:r>
            <a:r>
              <a:rPr lang="en-US" sz="2800" dirty="0" smtClean="0"/>
              <a:t>deg</a:t>
            </a:r>
            <a:r>
              <a:rPr lang="el-GR" sz="2800" dirty="0" smtClean="0"/>
              <a:t>δ(</a:t>
            </a:r>
            <a:r>
              <a:rPr lang="en-US" sz="2800" dirty="0" smtClean="0"/>
              <a:t>x)</a:t>
            </a:r>
            <a:r>
              <a:rPr lang="el-GR" sz="2800" dirty="0" smtClean="0"/>
              <a:t> </a:t>
            </a:r>
            <a:r>
              <a:rPr lang="en-US" sz="2800" dirty="0" smtClean="0"/>
              <a:t> =2 , </a:t>
            </a:r>
            <a:r>
              <a:rPr lang="el-GR" sz="2800" dirty="0" smtClean="0"/>
              <a:t>κατασκευάζεται ο πίνακας</a:t>
            </a:r>
          </a:p>
          <a:p>
            <a:pPr marL="342900" indent="-342900">
              <a:spcBef>
                <a:spcPct val="20000"/>
              </a:spcBef>
              <a:buFont typeface="Arial" pitchFamily="34" charset="0"/>
              <a:buChar char="•"/>
            </a:pPr>
            <a:r>
              <a:rPr lang="el-GR" sz="2800" dirty="0" smtClean="0"/>
              <a:t>Οι  τέσσερεις συντελεστές του Δ(</a:t>
            </a:r>
            <a:r>
              <a:rPr lang="en-US" sz="2800" dirty="0" smtClean="0"/>
              <a:t>x)</a:t>
            </a:r>
            <a:r>
              <a:rPr lang="el-GR" sz="2800" dirty="0" smtClean="0"/>
              <a:t> τοποθετούνται στο αριστερό της 1</a:t>
            </a:r>
            <a:r>
              <a:rPr lang="el-GR" sz="2800" baseline="30000" dirty="0" smtClean="0"/>
              <a:t>ης</a:t>
            </a:r>
            <a:r>
              <a:rPr lang="el-GR" sz="2800" dirty="0" smtClean="0"/>
              <a:t> γραμμής.</a:t>
            </a:r>
          </a:p>
          <a:p>
            <a:pPr marL="342900" indent="-342900">
              <a:spcBef>
                <a:spcPct val="20000"/>
              </a:spcBef>
              <a:buFont typeface="Arial" pitchFamily="34" charset="0"/>
              <a:buChar char="•"/>
            </a:pP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l-GR" dirty="0"/>
                    </a:p>
                  </a:txBody>
                  <a:tcPr/>
                </a:tc>
                <a:tc>
                  <a:txBody>
                    <a:bodyPr/>
                    <a:lstStyle/>
                    <a:p>
                      <a:endParaRPr lang="el-GR"/>
                    </a:p>
                  </a:txBody>
                  <a:tcPr/>
                </a:tc>
                <a:tc>
                  <a:txBody>
                    <a:bodyPr/>
                    <a:lstStyle/>
                    <a:p>
                      <a:r>
                        <a:rPr lang="el-GR" dirty="0" smtClean="0"/>
                        <a:t>1</a:t>
                      </a:r>
                      <a:endParaRPr lang="el-GR" dirty="0"/>
                    </a:p>
                  </a:txBody>
                  <a:tcPr/>
                </a:tc>
                <a:tc>
                  <a:txBody>
                    <a:bodyPr/>
                    <a:lstStyle/>
                    <a:p>
                      <a:r>
                        <a:rPr lang="el-GR" dirty="0" smtClean="0"/>
                        <a:t>-12</a:t>
                      </a:r>
                      <a:endParaRPr lang="el-GR" dirty="0"/>
                    </a:p>
                  </a:txBody>
                  <a:tcPr/>
                </a:tc>
                <a:tc>
                  <a:txBody>
                    <a:bodyPr/>
                    <a:lstStyle/>
                    <a:p>
                      <a:r>
                        <a:rPr lang="el-GR" dirty="0" smtClean="0"/>
                        <a:t>0</a:t>
                      </a:r>
                      <a:endParaRPr lang="el-GR" dirty="0"/>
                    </a:p>
                  </a:txBody>
                  <a:tcPr/>
                </a:tc>
                <a:tc>
                  <a:txBody>
                    <a:bodyPr/>
                    <a:lstStyle/>
                    <a:p>
                      <a:r>
                        <a:rPr lang="el-GR" dirty="0" smtClean="0"/>
                        <a:t>-42</a:t>
                      </a:r>
                      <a:endParaRPr lang="el-GR" dirty="0"/>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dirty="0"/>
                    </a:p>
                  </a:txBody>
                  <a:tcPr/>
                </a:tc>
              </a:tr>
            </a:tbl>
          </a:graphicData>
        </a:graphic>
      </p:graphicFrame>
      <p:cxnSp>
        <p:nvCxnSpPr>
          <p:cNvPr id="5" name="4 - Καμπύλη γραμμή σύνδεσης"/>
          <p:cNvCxnSpPr/>
          <p:nvPr/>
        </p:nvCxnSpPr>
        <p:spPr>
          <a:xfrm rot="16200000" flipH="1">
            <a:off x="2087724" y="2312876"/>
            <a:ext cx="3384376" cy="1584176"/>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7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9" name="4 - Υπότιτλος"/>
          <p:cNvSpPr txBox="1">
            <a:spLocks/>
          </p:cNvSpPr>
          <p:nvPr/>
        </p:nvSpPr>
        <p:spPr>
          <a:xfrm>
            <a:off x="323528" y="1052736"/>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endParaRPr lang="el-GR" sz="2800" dirty="0" smtClean="0"/>
          </a:p>
          <a:p>
            <a:pPr marL="342900" indent="-342900">
              <a:spcBef>
                <a:spcPct val="20000"/>
              </a:spcBef>
              <a:buFont typeface="Arial" pitchFamily="34" charset="0"/>
              <a:buChar char="•"/>
            </a:pPr>
            <a:r>
              <a:rPr lang="el-GR" sz="2800" dirty="0" smtClean="0"/>
              <a:t>Επειδή </a:t>
            </a:r>
            <a:r>
              <a:rPr lang="en-US" sz="2800" dirty="0" smtClean="0"/>
              <a:t>deg</a:t>
            </a:r>
            <a:r>
              <a:rPr lang="el-GR" sz="2800" dirty="0" smtClean="0"/>
              <a:t>δ(</a:t>
            </a:r>
            <a:r>
              <a:rPr lang="en-US" sz="2800" dirty="0" smtClean="0"/>
              <a:t>x)</a:t>
            </a:r>
            <a:r>
              <a:rPr lang="el-GR" sz="2800" dirty="0" smtClean="0"/>
              <a:t> </a:t>
            </a:r>
            <a:r>
              <a:rPr lang="en-US" sz="2800" dirty="0" smtClean="0"/>
              <a:t> =2 , </a:t>
            </a:r>
            <a:r>
              <a:rPr lang="el-GR" sz="2800" dirty="0" smtClean="0"/>
              <a:t>κατασκευάζεται ο πίνακας</a:t>
            </a:r>
          </a:p>
          <a:p>
            <a:pPr marL="342900" indent="-342900">
              <a:spcBef>
                <a:spcPct val="20000"/>
              </a:spcBef>
              <a:buFont typeface="Arial" pitchFamily="34" charset="0"/>
              <a:buChar char="•"/>
            </a:pPr>
            <a:r>
              <a:rPr lang="el-GR" sz="2800" dirty="0" smtClean="0"/>
              <a:t>Οι  τέσσερεις συντελεστές του Δ(</a:t>
            </a:r>
            <a:r>
              <a:rPr lang="en-US" sz="2800" dirty="0" smtClean="0"/>
              <a:t>x)</a:t>
            </a:r>
            <a:r>
              <a:rPr lang="el-GR" sz="2800" dirty="0" smtClean="0"/>
              <a:t> τοποθετούνται στο αριστερό της 1</a:t>
            </a:r>
            <a:r>
              <a:rPr lang="el-GR" sz="2800" baseline="30000" dirty="0" smtClean="0"/>
              <a:t>ης</a:t>
            </a:r>
            <a:r>
              <a:rPr lang="el-GR" sz="2800" dirty="0" smtClean="0"/>
              <a:t> γραμμής.</a:t>
            </a:r>
          </a:p>
          <a:p>
            <a:pPr marL="342900" indent="-342900">
              <a:spcBef>
                <a:spcPct val="20000"/>
              </a:spcBef>
              <a:buFont typeface="Arial" pitchFamily="34" charset="0"/>
              <a:buChar char="•"/>
            </a:pPr>
            <a:r>
              <a:rPr lang="el-GR" sz="2800" dirty="0" smtClean="0"/>
              <a:t>Οι αντίθετοι των συντελεστών των όρων του δ(</a:t>
            </a:r>
            <a:r>
              <a:rPr lang="en-US" sz="2800" dirty="0" smtClean="0"/>
              <a:t>x) </a:t>
            </a:r>
            <a:r>
              <a:rPr lang="el-GR" sz="2800" dirty="0" smtClean="0"/>
              <a:t>τοποθετούνται με ως εξής:</a:t>
            </a:r>
          </a:p>
          <a:p>
            <a:pPr marL="342900" indent="-342900">
              <a:spcBef>
                <a:spcPct val="20000"/>
              </a:spcBef>
              <a:buFont typeface="Arial" pitchFamily="34" charset="0"/>
              <a:buChar char="•"/>
            </a:pP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10" name="9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l-GR" dirty="0"/>
                    </a:p>
                  </a:txBody>
                  <a:tcPr/>
                </a:tc>
                <a:tc>
                  <a:txBody>
                    <a:bodyPr/>
                    <a:lstStyle/>
                    <a:p>
                      <a:endParaRPr lang="el-GR"/>
                    </a:p>
                  </a:txBody>
                  <a:tcPr/>
                </a:tc>
                <a:tc>
                  <a:txBody>
                    <a:bodyPr/>
                    <a:lstStyle/>
                    <a:p>
                      <a:r>
                        <a:rPr lang="el-GR" dirty="0" smtClean="0"/>
                        <a:t>1</a:t>
                      </a:r>
                      <a:endParaRPr lang="el-GR" dirty="0"/>
                    </a:p>
                  </a:txBody>
                  <a:tcPr/>
                </a:tc>
                <a:tc>
                  <a:txBody>
                    <a:bodyPr/>
                    <a:lstStyle/>
                    <a:p>
                      <a:r>
                        <a:rPr lang="el-GR" dirty="0" smtClean="0"/>
                        <a:t>-12</a:t>
                      </a:r>
                      <a:endParaRPr lang="el-GR" dirty="0"/>
                    </a:p>
                  </a:txBody>
                  <a:tcPr/>
                </a:tc>
                <a:tc>
                  <a:txBody>
                    <a:bodyPr/>
                    <a:lstStyle/>
                    <a:p>
                      <a:r>
                        <a:rPr lang="el-GR" dirty="0" smtClean="0"/>
                        <a:t>0</a:t>
                      </a:r>
                      <a:endParaRPr lang="el-GR" dirty="0"/>
                    </a:p>
                  </a:txBody>
                  <a:tcPr/>
                </a:tc>
                <a:tc>
                  <a:txBody>
                    <a:bodyPr/>
                    <a:lstStyle/>
                    <a:p>
                      <a:r>
                        <a:rPr lang="el-GR" dirty="0" smtClean="0"/>
                        <a:t>-42</a:t>
                      </a:r>
                      <a:endParaRPr lang="el-GR" dirty="0"/>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dirty="0"/>
                    </a:p>
                  </a:txBody>
                  <a:tcPr/>
                </a:tc>
              </a:tr>
            </a:tbl>
          </a:graphicData>
        </a:graphic>
      </p:graphicFrame>
      <p:cxnSp>
        <p:nvCxnSpPr>
          <p:cNvPr id="12" name="11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endParaRPr lang="el-GR" sz="2800" dirty="0" smtClean="0"/>
          </a:p>
          <a:p>
            <a:pPr marL="342900" indent="-342900">
              <a:spcBef>
                <a:spcPct val="20000"/>
              </a:spcBef>
              <a:buFont typeface="Arial" pitchFamily="34" charset="0"/>
              <a:buChar char="•"/>
            </a:pPr>
            <a:r>
              <a:rPr lang="el-GR" sz="2800" dirty="0" smtClean="0"/>
              <a:t>Επειδή </a:t>
            </a:r>
            <a:r>
              <a:rPr lang="en-US" sz="2800" dirty="0" smtClean="0"/>
              <a:t>deg</a:t>
            </a:r>
            <a:r>
              <a:rPr lang="el-GR" sz="2800" dirty="0" smtClean="0"/>
              <a:t>δ(</a:t>
            </a:r>
            <a:r>
              <a:rPr lang="en-US" sz="2800" dirty="0" smtClean="0"/>
              <a:t>x)</a:t>
            </a:r>
            <a:r>
              <a:rPr lang="el-GR" sz="2800" dirty="0" smtClean="0"/>
              <a:t> </a:t>
            </a:r>
            <a:r>
              <a:rPr lang="en-US" sz="2800" dirty="0" smtClean="0"/>
              <a:t> =2 , </a:t>
            </a:r>
            <a:r>
              <a:rPr lang="el-GR" sz="2800" dirty="0" smtClean="0"/>
              <a:t>κατασκευάζεται ο πίνακας</a:t>
            </a:r>
          </a:p>
          <a:p>
            <a:pPr marL="342900" indent="-342900">
              <a:spcBef>
                <a:spcPct val="20000"/>
              </a:spcBef>
              <a:buFont typeface="Arial" pitchFamily="34" charset="0"/>
              <a:buChar char="•"/>
            </a:pPr>
            <a:r>
              <a:rPr lang="el-GR" sz="2800" dirty="0" smtClean="0"/>
              <a:t>Οι  τέσσερεις συντελεστές του Δ(</a:t>
            </a:r>
            <a:r>
              <a:rPr lang="en-US" sz="2800" dirty="0" smtClean="0"/>
              <a:t>x)</a:t>
            </a:r>
            <a:r>
              <a:rPr lang="el-GR" sz="2800" dirty="0" smtClean="0"/>
              <a:t> τοποθετούνται στο αριστερό της 1</a:t>
            </a:r>
            <a:r>
              <a:rPr lang="el-GR" sz="2800" baseline="30000" dirty="0" smtClean="0"/>
              <a:t>ης</a:t>
            </a:r>
            <a:r>
              <a:rPr lang="el-GR" sz="2800" dirty="0" smtClean="0"/>
              <a:t> γραμμής.</a:t>
            </a:r>
          </a:p>
          <a:p>
            <a:pPr marL="342900" indent="-342900">
              <a:spcBef>
                <a:spcPct val="20000"/>
              </a:spcBef>
              <a:buFont typeface="Arial" pitchFamily="34" charset="0"/>
              <a:buChar char="•"/>
            </a:pPr>
            <a:r>
              <a:rPr lang="el-GR" sz="2800" dirty="0" smtClean="0"/>
              <a:t>Οι αντίθετοι των συντελεστών των όρων του δ(</a:t>
            </a:r>
            <a:r>
              <a:rPr lang="en-US" sz="2800" dirty="0" smtClean="0"/>
              <a:t>x) </a:t>
            </a:r>
            <a:r>
              <a:rPr lang="el-GR" sz="2800" dirty="0" smtClean="0"/>
              <a:t>τοποθετούνται με ως εξής:</a:t>
            </a:r>
          </a:p>
          <a:p>
            <a:pPr marL="342900" indent="-342900">
              <a:spcBef>
                <a:spcPct val="20000"/>
              </a:spcBef>
              <a:buFont typeface="Arial" pitchFamily="34" charset="0"/>
              <a:buChar char="•"/>
            </a:pP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endParaRPr lang="el-GR"/>
                    </a:p>
                  </a:txBody>
                  <a:tcPr/>
                </a:tc>
                <a:tc>
                  <a:txBody>
                    <a:bodyPr/>
                    <a:lstStyle/>
                    <a:p>
                      <a:pPr algn="ctr"/>
                      <a:endParaRPr lang="el-GR"/>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cxnSp>
        <p:nvCxnSpPr>
          <p:cNvPr id="5" name="4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r>
              <a:rPr lang="el-GR" sz="2800" dirty="0" smtClean="0">
                <a:solidFill>
                  <a:srgbClr val="C00000"/>
                </a:solidFill>
              </a:rPr>
              <a:t>Εισάγεται ο συντελεστής του </a:t>
            </a:r>
            <a:r>
              <a:rPr lang="el-GR" sz="2800" dirty="0" err="1" smtClean="0">
                <a:solidFill>
                  <a:srgbClr val="C00000"/>
                </a:solidFill>
              </a:rPr>
              <a:t>μεγιστοβάθμιου</a:t>
            </a:r>
            <a:r>
              <a:rPr lang="el-GR" sz="2800" dirty="0" smtClean="0">
                <a:solidFill>
                  <a:srgbClr val="C00000"/>
                </a:solidFill>
              </a:rPr>
              <a:t> όρου του Δ(</a:t>
            </a:r>
            <a:r>
              <a:rPr lang="en-US" sz="2800" dirty="0" smtClean="0">
                <a:solidFill>
                  <a:srgbClr val="C00000"/>
                </a:solidFill>
              </a:rPr>
              <a:t>x</a:t>
            </a:r>
            <a:r>
              <a:rPr lang="el-GR" sz="2800" dirty="0" smtClean="0">
                <a:solidFill>
                  <a:srgbClr val="C00000"/>
                </a:solidFill>
              </a:rPr>
              <a:t>) στο κελί της τελευταίας γραμμής (της ίδιας στήλης).</a:t>
            </a: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endParaRPr lang="el-GR"/>
                    </a:p>
                  </a:txBody>
                  <a:tcPr/>
                </a:tc>
                <a:tc>
                  <a:txBody>
                    <a:bodyPr/>
                    <a:lstStyle/>
                    <a:p>
                      <a:pPr algn="ctr"/>
                      <a:endParaRPr lang="el-GR"/>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a:p>
                  </a:txBody>
                  <a:tcPr/>
                </a:tc>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cxnSp>
        <p:nvCxnSpPr>
          <p:cNvPr id="5" name="4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r>
              <a:rPr lang="el-GR" sz="2800" dirty="0" smtClean="0"/>
              <a:t>Εισάγεται ο συντελεστής του </a:t>
            </a:r>
            <a:r>
              <a:rPr lang="el-GR" sz="2800" dirty="0" err="1" smtClean="0"/>
              <a:t>μεγιστοβάθμιου</a:t>
            </a:r>
            <a:r>
              <a:rPr lang="el-GR" sz="2800" dirty="0" smtClean="0"/>
              <a:t> όρου του Δ(</a:t>
            </a:r>
            <a:r>
              <a:rPr lang="en-US" sz="2800" dirty="0" smtClean="0"/>
              <a:t>x</a:t>
            </a:r>
            <a:r>
              <a:rPr lang="el-GR" sz="2800" dirty="0" smtClean="0"/>
              <a:t>) στο κελί της τελευταίας γραμμής (της ίδιας στήλης).</a:t>
            </a:r>
          </a:p>
          <a:p>
            <a:pPr marL="342900" indent="-342900">
              <a:spcBef>
                <a:spcPct val="20000"/>
              </a:spcBef>
              <a:buFont typeface="Arial" pitchFamily="34" charset="0"/>
              <a:buChar char="•"/>
            </a:pPr>
            <a:r>
              <a:rPr lang="el-GR" sz="2800" dirty="0" smtClean="0">
                <a:solidFill>
                  <a:srgbClr val="C00000"/>
                </a:solidFill>
              </a:rPr>
              <a:t>Εκτελούνται οι πολλαπλασιασμοί (όπως στο σχήμα </a:t>
            </a:r>
            <a:r>
              <a:rPr lang="en-US" sz="2800" dirty="0" smtClean="0">
                <a:solidFill>
                  <a:srgbClr val="C00000"/>
                </a:solidFill>
              </a:rPr>
              <a:t>Horner:</a:t>
            </a: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r>
                        <a:rPr lang="el-GR" dirty="0" smtClean="0"/>
                        <a:t>3</a:t>
                      </a:r>
                      <a:endParaRPr lang="el-GR" dirty="0"/>
                    </a:p>
                  </a:txBody>
                  <a:tcPr/>
                </a:tc>
                <a:tc>
                  <a:txBody>
                    <a:bodyPr/>
                    <a:lstStyle/>
                    <a:p>
                      <a:pPr algn="ctr"/>
                      <a:endParaRPr lang="el-GR"/>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cxnSp>
        <p:nvCxnSpPr>
          <p:cNvPr id="5" name="4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r>
              <a:rPr lang="el-GR" sz="2800" dirty="0" smtClean="0"/>
              <a:t>Εκτελούνται οι πολλαπλασιασμοί (όπως στο σχήμα </a:t>
            </a:r>
            <a:r>
              <a:rPr lang="en-US" sz="2800" dirty="0" smtClean="0"/>
              <a:t>Horner:</a:t>
            </a:r>
            <a:endParaRPr lang="el-GR" sz="2800" dirty="0" smtClean="0"/>
          </a:p>
          <a:p>
            <a:pPr marL="342900" indent="-342900">
              <a:spcBef>
                <a:spcPct val="20000"/>
              </a:spcBef>
              <a:buFont typeface="Arial" pitchFamily="34" charset="0"/>
              <a:buChar char="•"/>
            </a:pPr>
            <a:r>
              <a:rPr lang="el-GR" sz="2800" dirty="0" smtClean="0">
                <a:solidFill>
                  <a:srgbClr val="C00000"/>
                </a:solidFill>
              </a:rPr>
              <a:t>Εκτελείται η πρόσθεση:</a:t>
            </a: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r>
                        <a:rPr lang="el-GR" dirty="0" smtClean="0"/>
                        <a:t>3</a:t>
                      </a:r>
                      <a:endParaRPr lang="el-GR" dirty="0"/>
                    </a:p>
                  </a:txBody>
                  <a:tcPr/>
                </a:tc>
                <a:tc>
                  <a:txBody>
                    <a:bodyPr/>
                    <a:lstStyle/>
                    <a:p>
                      <a:pPr algn="ctr"/>
                      <a:endParaRPr lang="el-GR"/>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cxnSp>
        <p:nvCxnSpPr>
          <p:cNvPr id="5" name="4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txBox="1">
            <a:spLocks/>
          </p:cNvSpPr>
          <p:nvPr/>
        </p:nvSpPr>
        <p:spPr bwMode="auto">
          <a:xfrm>
            <a:off x="755576" y="188640"/>
            <a:ext cx="7772400" cy="5064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l-GR" sz="2400" b="0" i="0" u="none" strike="noStrike" kern="0" cap="none" spc="0" normalizeH="0" baseline="0" noProof="0" dirty="0" smtClean="0">
                <a:ln>
                  <a:noFill/>
                </a:ln>
                <a:solidFill>
                  <a:schemeClr val="tx2"/>
                </a:solidFill>
                <a:effectLst/>
                <a:uLnTx/>
                <a:uFillTx/>
                <a:latin typeface="+mj-lt"/>
                <a:ea typeface="+mj-ea"/>
                <a:cs typeface="+mj-cs"/>
              </a:rPr>
              <a:t>Μέθοδος του </a:t>
            </a:r>
            <a:r>
              <a:rPr kumimoji="0" lang="en-US" sz="2400" b="0" i="0" u="none" strike="noStrike" kern="0" cap="none" spc="0" normalizeH="0" baseline="0" noProof="0" dirty="0" err="1" smtClean="0">
                <a:ln>
                  <a:noFill/>
                </a:ln>
                <a:solidFill>
                  <a:schemeClr val="tx2"/>
                </a:solidFill>
                <a:effectLst/>
                <a:uLnTx/>
                <a:uFillTx/>
                <a:latin typeface="+mj-lt"/>
                <a:ea typeface="+mj-ea"/>
                <a:cs typeface="+mj-cs"/>
              </a:rPr>
              <a:t>Steffensen</a:t>
            </a:r>
            <a:endParaRPr kumimoji="0" lang="el-GR" sz="2400" b="0" i="0" u="none" strike="noStrike" kern="0" cap="none" spc="0" normalizeH="0" baseline="0" noProof="0" dirty="0">
              <a:ln>
                <a:noFill/>
              </a:ln>
              <a:solidFill>
                <a:schemeClr val="tx2"/>
              </a:solidFill>
              <a:effectLst/>
              <a:uLnTx/>
              <a:uFillTx/>
              <a:latin typeface="+mj-lt"/>
              <a:ea typeface="+mj-ea"/>
              <a:cs typeface="+mj-cs"/>
            </a:endParaRPr>
          </a:p>
        </p:txBody>
      </p:sp>
      <p:sp>
        <p:nvSpPr>
          <p:cNvPr id="3" name="2 - TextBox"/>
          <p:cNvSpPr txBox="1"/>
          <p:nvPr/>
        </p:nvSpPr>
        <p:spPr>
          <a:xfrm>
            <a:off x="467544" y="1484784"/>
            <a:ext cx="8208912" cy="2308324"/>
          </a:xfrm>
          <a:prstGeom prst="rect">
            <a:avLst/>
          </a:prstGeom>
          <a:noFill/>
        </p:spPr>
        <p:txBody>
          <a:bodyPr wrap="square" rtlCol="0">
            <a:spAutoFit/>
          </a:bodyPr>
          <a:lstStyle/>
          <a:p>
            <a:r>
              <a:rPr lang="el-GR" dirty="0" smtClean="0"/>
              <a:t>ΕΡΩΤΗΣΗ:</a:t>
            </a:r>
          </a:p>
          <a:p>
            <a:endParaRPr lang="el-GR" dirty="0" smtClean="0"/>
          </a:p>
          <a:p>
            <a:pPr marL="342900" indent="-342900">
              <a:buAutoNum type="arabicPeriod"/>
            </a:pPr>
            <a:r>
              <a:rPr lang="el-GR" dirty="0" smtClean="0"/>
              <a:t>Η Μέθοδος </a:t>
            </a:r>
            <a:r>
              <a:rPr lang="en-US" dirty="0" err="1" smtClean="0"/>
              <a:t>Steffensen</a:t>
            </a:r>
            <a:r>
              <a:rPr lang="en-US" dirty="0" smtClean="0"/>
              <a:t> </a:t>
            </a:r>
            <a:r>
              <a:rPr lang="el-GR" dirty="0" smtClean="0"/>
              <a:t>βελτιώνει τη μέθοδο </a:t>
            </a:r>
            <a:r>
              <a:rPr lang="en-US" dirty="0" smtClean="0"/>
              <a:t>Newton – </a:t>
            </a:r>
            <a:r>
              <a:rPr lang="en-US" dirty="0" err="1" smtClean="0"/>
              <a:t>Raphson</a:t>
            </a:r>
            <a:r>
              <a:rPr lang="el-GR" dirty="0" smtClean="0"/>
              <a:t>;</a:t>
            </a:r>
          </a:p>
          <a:p>
            <a:pPr marL="342900" indent="-342900">
              <a:buAutoNum type="arabicPeriod"/>
            </a:pPr>
            <a:r>
              <a:rPr lang="el-GR" dirty="0" smtClean="0"/>
              <a:t>Τι σφάλμα εισάγει η μέθοδος;</a:t>
            </a:r>
          </a:p>
          <a:p>
            <a:pPr marL="342900" indent="-342900">
              <a:buAutoNum type="arabicPeriod"/>
            </a:pPr>
            <a:r>
              <a:rPr lang="el-GR" dirty="0" smtClean="0"/>
              <a:t>Πότε δεν συγκλίνει η μέθοδος;</a:t>
            </a:r>
          </a:p>
          <a:p>
            <a:pPr marL="342900" indent="-342900">
              <a:buAutoNum type="arabicPeriod"/>
            </a:pPr>
            <a:r>
              <a:rPr lang="el-GR" dirty="0" smtClean="0"/>
              <a:t>Τι πρέπει να προσέξουμε για να αποφύγουμε σφάλματα;</a:t>
            </a:r>
          </a:p>
          <a:p>
            <a:pPr marL="342900" indent="-342900">
              <a:buAutoNum type="arabicPeriod"/>
            </a:pPr>
            <a:r>
              <a:rPr lang="el-GR" dirty="0" smtClean="0"/>
              <a:t>Να εφαρμόσετε τις μεθόδους </a:t>
            </a:r>
            <a:r>
              <a:rPr lang="en-US" dirty="0" err="1" smtClean="0"/>
              <a:t>Steffensen</a:t>
            </a:r>
            <a:r>
              <a:rPr lang="en-US" dirty="0" smtClean="0"/>
              <a:t> </a:t>
            </a:r>
            <a:r>
              <a:rPr lang="el-GR" dirty="0" smtClean="0"/>
              <a:t>και </a:t>
            </a:r>
            <a:r>
              <a:rPr lang="en-US" dirty="0" smtClean="0"/>
              <a:t>Newton – </a:t>
            </a:r>
            <a:r>
              <a:rPr lang="en-US" dirty="0" err="1" smtClean="0"/>
              <a:t>Raphson</a:t>
            </a:r>
            <a:r>
              <a:rPr lang="el-GR" dirty="0" smtClean="0"/>
              <a:t> και να σημειώσετε τις παρατηρήσεις σας</a:t>
            </a:r>
            <a:endParaRPr lang="el-G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r>
              <a:rPr lang="el-GR" sz="2800" dirty="0" smtClean="0"/>
              <a:t>Εκτελείται η πρόσθεση:</a:t>
            </a:r>
          </a:p>
          <a:p>
            <a:pPr marL="342900" indent="-342900">
              <a:spcBef>
                <a:spcPct val="20000"/>
              </a:spcBef>
              <a:buFont typeface="Arial" pitchFamily="34" charset="0"/>
              <a:buChar char="•"/>
            </a:pPr>
            <a:r>
              <a:rPr lang="el-GR" sz="2800" dirty="0" smtClean="0">
                <a:solidFill>
                  <a:srgbClr val="C00000"/>
                </a:solidFill>
              </a:rPr>
              <a:t>Επαναλαμβάνεται η διαδικασία:</a:t>
            </a: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r>
                        <a:rPr lang="el-GR" dirty="0" smtClean="0"/>
                        <a:t>3</a:t>
                      </a:r>
                      <a:endParaRPr lang="el-GR" dirty="0"/>
                    </a:p>
                  </a:txBody>
                  <a:tcPr/>
                </a:tc>
                <a:tc>
                  <a:txBody>
                    <a:bodyPr/>
                    <a:lstStyle/>
                    <a:p>
                      <a:pPr algn="ctr"/>
                      <a:r>
                        <a:rPr lang="el-GR" dirty="0" smtClean="0"/>
                        <a:t>-39</a:t>
                      </a:r>
                      <a:endParaRPr lang="el-GR" dirty="0"/>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endParaRPr lang="el-GR" dirty="0"/>
                    </a:p>
                  </a:txBody>
                  <a:tcPr/>
                </a:tc>
              </a:tr>
              <a:tr h="370840">
                <a:tc>
                  <a:txBody>
                    <a:bodyPr/>
                    <a:lstStyle/>
                    <a:p>
                      <a:pPr algn="ctr"/>
                      <a:endParaRPr lang="el-GR"/>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r>
                        <a:rPr lang="el-GR" dirty="0" smtClean="0"/>
                        <a:t>16</a:t>
                      </a:r>
                      <a:endParaRPr lang="el-GR" dirty="0"/>
                    </a:p>
                  </a:txBody>
                  <a:tcPr/>
                </a:tc>
                <a:tc>
                  <a:txBody>
                    <a:bodyPr/>
                    <a:lstStyle/>
                    <a:p>
                      <a:pPr algn="ctr"/>
                      <a:endParaRPr lang="el-GR" dirty="0"/>
                    </a:p>
                  </a:txBody>
                  <a:tcPr/>
                </a:tc>
              </a:tr>
            </a:tbl>
          </a:graphicData>
        </a:graphic>
      </p:graphicFrame>
      <p:cxnSp>
        <p:nvCxnSpPr>
          <p:cNvPr id="5" name="4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r>
              <a:rPr lang="el-GR" sz="2800" dirty="0" smtClean="0"/>
              <a:t>Εκτελείται η πρόσθεση:</a:t>
            </a:r>
          </a:p>
          <a:p>
            <a:pPr marL="342900" indent="-342900">
              <a:spcBef>
                <a:spcPct val="20000"/>
              </a:spcBef>
              <a:buFont typeface="Arial" pitchFamily="34" charset="0"/>
              <a:buChar char="•"/>
            </a:pPr>
            <a:r>
              <a:rPr lang="el-GR" sz="2800" dirty="0" smtClean="0">
                <a:solidFill>
                  <a:srgbClr val="C00000"/>
                </a:solidFill>
              </a:rPr>
              <a:t>Επαναλαμβάνεται η διαδικασία:</a:t>
            </a: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r>
                        <a:rPr lang="el-GR" dirty="0" smtClean="0"/>
                        <a:t>3</a:t>
                      </a:r>
                      <a:endParaRPr lang="el-GR" dirty="0"/>
                    </a:p>
                  </a:txBody>
                  <a:tcPr/>
                </a:tc>
                <a:tc>
                  <a:txBody>
                    <a:bodyPr/>
                    <a:lstStyle/>
                    <a:p>
                      <a:pPr algn="ctr"/>
                      <a:r>
                        <a:rPr lang="el-GR" dirty="0" smtClean="0"/>
                        <a:t>-39</a:t>
                      </a:r>
                      <a:endParaRPr lang="el-GR" dirty="0"/>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endParaRPr lang="el-GR" dirty="0"/>
                    </a:p>
                  </a:txBody>
                  <a:tcPr/>
                </a:tc>
              </a:tr>
              <a:tr h="370840">
                <a:tc>
                  <a:txBody>
                    <a:bodyPr/>
                    <a:lstStyle/>
                    <a:p>
                      <a:pPr algn="ctr"/>
                      <a:endParaRPr lang="el-GR"/>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r>
                        <a:rPr lang="el-GR" dirty="0" smtClean="0"/>
                        <a:t>16</a:t>
                      </a:r>
                      <a:endParaRPr lang="el-GR" dirty="0"/>
                    </a:p>
                  </a:txBody>
                  <a:tcPr/>
                </a:tc>
                <a:tc>
                  <a:txBody>
                    <a:bodyPr/>
                    <a:lstStyle/>
                    <a:p>
                      <a:pPr algn="ctr"/>
                      <a:r>
                        <a:rPr lang="el-GR" dirty="0" smtClean="0"/>
                        <a:t>-81</a:t>
                      </a:r>
                      <a:endParaRPr lang="el-GR" dirty="0"/>
                    </a:p>
                  </a:txBody>
                  <a:tcPr/>
                </a:tc>
              </a:tr>
            </a:tbl>
          </a:graphicData>
        </a:graphic>
      </p:graphicFrame>
      <p:cxnSp>
        <p:nvCxnSpPr>
          <p:cNvPr id="5" name="4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r>
              <a:rPr lang="el-GR" sz="2800" dirty="0" smtClean="0"/>
              <a:t>Επειδή το πλήθος των αριθμών στα αριστερά της μαύρης γραμμής είναι 2, το υπόλοιπο είναι βαθμού 1. </a:t>
            </a: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r>
                        <a:rPr lang="el-GR" dirty="0" smtClean="0"/>
                        <a:t>3</a:t>
                      </a:r>
                      <a:endParaRPr lang="el-GR" dirty="0"/>
                    </a:p>
                  </a:txBody>
                  <a:tcPr/>
                </a:tc>
                <a:tc>
                  <a:txBody>
                    <a:bodyPr/>
                    <a:lstStyle/>
                    <a:p>
                      <a:pPr algn="ctr"/>
                      <a:r>
                        <a:rPr lang="el-GR" dirty="0" smtClean="0"/>
                        <a:t>-39</a:t>
                      </a:r>
                      <a:endParaRPr lang="el-GR" dirty="0"/>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endParaRPr lang="el-GR" dirty="0"/>
                    </a:p>
                  </a:txBody>
                  <a:tcPr/>
                </a:tc>
              </a:tr>
              <a:tr h="370840">
                <a:tc>
                  <a:txBody>
                    <a:bodyPr/>
                    <a:lstStyle/>
                    <a:p>
                      <a:pPr algn="ctr"/>
                      <a:endParaRPr lang="el-GR"/>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r>
                        <a:rPr lang="el-GR" dirty="0" smtClean="0"/>
                        <a:t>16</a:t>
                      </a:r>
                      <a:endParaRPr lang="el-GR" dirty="0"/>
                    </a:p>
                  </a:txBody>
                  <a:tcPr/>
                </a:tc>
                <a:tc>
                  <a:txBody>
                    <a:bodyPr/>
                    <a:lstStyle/>
                    <a:p>
                      <a:pPr algn="ctr"/>
                      <a:r>
                        <a:rPr lang="el-GR" dirty="0" smtClean="0"/>
                        <a:t>-81</a:t>
                      </a:r>
                      <a:endParaRPr lang="el-GR" dirty="0"/>
                    </a:p>
                  </a:txBody>
                  <a:tcPr/>
                </a:tc>
              </a:tr>
            </a:tbl>
          </a:graphicData>
        </a:graphic>
      </p:graphicFrame>
      <p:cxnSp>
        <p:nvCxnSpPr>
          <p:cNvPr id="6" name="5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6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r>
              <a:rPr lang="el-GR" sz="2800" dirty="0" smtClean="0"/>
              <a:t>Επειδή το πλήθος των αριθμών στα αριστερά της μαύρης γραμμής είναι 2, το υπόλοιπο είναι βαθμού 1. </a:t>
            </a: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r>
                        <a:rPr lang="el-GR" dirty="0" smtClean="0"/>
                        <a:t>3</a:t>
                      </a:r>
                      <a:endParaRPr lang="el-GR" dirty="0"/>
                    </a:p>
                  </a:txBody>
                  <a:tcPr/>
                </a:tc>
                <a:tc>
                  <a:txBody>
                    <a:bodyPr/>
                    <a:lstStyle/>
                    <a:p>
                      <a:pPr algn="ctr"/>
                      <a:r>
                        <a:rPr lang="el-GR" dirty="0" smtClean="0"/>
                        <a:t>-39</a:t>
                      </a:r>
                      <a:endParaRPr lang="el-GR" dirty="0"/>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endParaRPr lang="el-GR" dirty="0"/>
                    </a:p>
                  </a:txBody>
                  <a:tcPr/>
                </a:tc>
              </a:tr>
              <a:tr h="370840">
                <a:tc>
                  <a:txBody>
                    <a:bodyPr/>
                    <a:lstStyle/>
                    <a:p>
                      <a:pPr algn="ctr"/>
                      <a:endParaRPr lang="el-GR"/>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r>
                        <a:rPr lang="el-GR" dirty="0" smtClean="0"/>
                        <a:t>16</a:t>
                      </a:r>
                      <a:endParaRPr lang="el-GR" dirty="0"/>
                    </a:p>
                  </a:txBody>
                  <a:tcPr/>
                </a:tc>
                <a:tc>
                  <a:txBody>
                    <a:bodyPr/>
                    <a:lstStyle/>
                    <a:p>
                      <a:pPr algn="ctr"/>
                      <a:r>
                        <a:rPr lang="el-GR" dirty="0" smtClean="0"/>
                        <a:t>-81</a:t>
                      </a:r>
                      <a:endParaRPr lang="el-GR" dirty="0"/>
                    </a:p>
                  </a:txBody>
                  <a:tcPr/>
                </a:tc>
              </a:tr>
            </a:tbl>
          </a:graphicData>
        </a:graphic>
      </p:graphicFrame>
      <p:cxnSp>
        <p:nvCxnSpPr>
          <p:cNvPr id="5" name="4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4"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r>
              <a:rPr lang="el-GR" sz="2800" dirty="0" smtClean="0"/>
              <a:t>Επειδή το πλήθος των αριθμών στα αριστερά της μαύρης γραμμής είναι 2, το υπόλοιπο είναι βαθμού 1.</a:t>
            </a:r>
          </a:p>
          <a:p>
            <a:pPr marL="342900" indent="-342900">
              <a:spcBef>
                <a:spcPct val="20000"/>
              </a:spcBef>
              <a:buFont typeface="Arial" pitchFamily="34" charset="0"/>
              <a:buChar char="•"/>
            </a:pPr>
            <a:r>
              <a:rPr lang="el-GR" sz="2800" dirty="0" smtClean="0"/>
              <a:t>Από δεξιά χωρίζουμε δυο όρους οπότε το πηλίκο είναι π(</a:t>
            </a:r>
            <a:r>
              <a:rPr lang="en-US" sz="2800" dirty="0" smtClean="0"/>
              <a:t>x)=x-13</a:t>
            </a:r>
            <a:r>
              <a:rPr lang="el-GR" sz="2800" dirty="0" smtClean="0"/>
              <a:t>  </a:t>
            </a: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5" name="4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r>
                        <a:rPr lang="el-GR" dirty="0" smtClean="0"/>
                        <a:t>3</a:t>
                      </a:r>
                      <a:endParaRPr lang="el-GR" dirty="0"/>
                    </a:p>
                  </a:txBody>
                  <a:tcPr/>
                </a:tc>
                <a:tc>
                  <a:txBody>
                    <a:bodyPr/>
                    <a:lstStyle/>
                    <a:p>
                      <a:pPr algn="ctr"/>
                      <a:r>
                        <a:rPr lang="el-GR" dirty="0" smtClean="0"/>
                        <a:t>-39</a:t>
                      </a:r>
                      <a:endParaRPr lang="el-GR" dirty="0"/>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endParaRPr lang="el-GR" dirty="0"/>
                    </a:p>
                  </a:txBody>
                  <a:tcPr/>
                </a:tc>
              </a:tr>
              <a:tr h="370840">
                <a:tc>
                  <a:txBody>
                    <a:bodyPr/>
                    <a:lstStyle/>
                    <a:p>
                      <a:pPr algn="ctr"/>
                      <a:endParaRPr lang="el-GR"/>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r>
                        <a:rPr lang="el-GR" dirty="0" smtClean="0"/>
                        <a:t>16</a:t>
                      </a:r>
                      <a:endParaRPr lang="el-GR" dirty="0"/>
                    </a:p>
                  </a:txBody>
                  <a:tcPr/>
                </a:tc>
                <a:tc>
                  <a:txBody>
                    <a:bodyPr/>
                    <a:lstStyle/>
                    <a:p>
                      <a:pPr algn="ctr"/>
                      <a:r>
                        <a:rPr lang="el-GR" dirty="0" smtClean="0"/>
                        <a:t>-81</a:t>
                      </a:r>
                      <a:endParaRPr lang="el-GR" dirty="0"/>
                    </a:p>
                  </a:txBody>
                  <a:tcPr/>
                </a:tc>
              </a:tr>
            </a:tbl>
          </a:graphicData>
        </a:graphic>
      </p:graphicFrame>
      <p:cxnSp>
        <p:nvCxnSpPr>
          <p:cNvPr id="6" name="5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6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Σύνθεση</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buFont typeface="Arial" pitchFamily="34" charset="0"/>
              <a:buChar char="•"/>
            </a:pPr>
            <a:r>
              <a:rPr lang="el-GR" sz="2800" dirty="0" smtClean="0"/>
              <a:t>Έστω ότι Δ</a:t>
            </a:r>
            <a:r>
              <a:rPr lang="en-US" sz="2800" dirty="0" smtClean="0"/>
              <a:t>(x) = x</a:t>
            </a:r>
            <a:r>
              <a:rPr lang="en-US" sz="2800" baseline="30000" dirty="0" smtClean="0"/>
              <a:t>3</a:t>
            </a:r>
            <a:r>
              <a:rPr lang="en-US" sz="2800" dirty="0" smtClean="0"/>
              <a:t>-12x</a:t>
            </a:r>
            <a:r>
              <a:rPr lang="en-US" sz="2800" baseline="30000" dirty="0" smtClean="0"/>
              <a:t>2</a:t>
            </a:r>
            <a:r>
              <a:rPr lang="en-US" sz="2800" dirty="0" smtClean="0"/>
              <a:t> -42   </a:t>
            </a:r>
            <a:r>
              <a:rPr lang="el-GR" sz="2800" dirty="0" smtClean="0"/>
              <a:t>και δ(</a:t>
            </a:r>
            <a:r>
              <a:rPr lang="en-US" sz="2800" dirty="0" smtClean="0"/>
              <a:t>x</a:t>
            </a:r>
            <a:r>
              <a:rPr lang="el-GR" sz="2800" dirty="0" smtClean="0"/>
              <a:t>)=</a:t>
            </a:r>
            <a:r>
              <a:rPr lang="en-US" sz="2800" dirty="0" smtClean="0"/>
              <a:t> x</a:t>
            </a:r>
            <a:r>
              <a:rPr lang="el-GR" sz="2800" baseline="30000" dirty="0" smtClean="0"/>
              <a:t>2</a:t>
            </a:r>
            <a:r>
              <a:rPr lang="el-GR" sz="2800" dirty="0" smtClean="0"/>
              <a:t> +</a:t>
            </a:r>
            <a:r>
              <a:rPr lang="en-US" sz="2800" dirty="0" smtClean="0"/>
              <a:t>x</a:t>
            </a:r>
            <a:r>
              <a:rPr lang="el-GR" sz="2800" dirty="0" smtClean="0"/>
              <a:t> -3</a:t>
            </a:r>
          </a:p>
          <a:p>
            <a:pPr marL="342900" indent="-342900">
              <a:spcBef>
                <a:spcPct val="20000"/>
              </a:spcBef>
              <a:buFont typeface="Arial" pitchFamily="34" charset="0"/>
              <a:buChar char="•"/>
            </a:pPr>
            <a:r>
              <a:rPr lang="el-GR" sz="2800" dirty="0" smtClean="0"/>
              <a:t>Επειδή το πλήθος των αριθμών στα αριστερά της μαύρης γραμμής είναι 2, το υπόλοιπο είναι βαθμού 1.</a:t>
            </a:r>
          </a:p>
          <a:p>
            <a:pPr marL="342900" indent="-342900">
              <a:spcBef>
                <a:spcPct val="20000"/>
              </a:spcBef>
              <a:buFont typeface="Arial" pitchFamily="34" charset="0"/>
              <a:buChar char="•"/>
            </a:pPr>
            <a:r>
              <a:rPr lang="el-GR" sz="2800" dirty="0" smtClean="0"/>
              <a:t>Από δεξιά χωρίζουμε δυο όρους οπότε το πηλίκο είναι π(</a:t>
            </a:r>
            <a:r>
              <a:rPr lang="en-US" sz="2800" dirty="0" smtClean="0"/>
              <a:t>x)=x-13</a:t>
            </a:r>
            <a:r>
              <a:rPr lang="el-GR" sz="2800" dirty="0" smtClean="0"/>
              <a:t>  </a:t>
            </a:r>
            <a:endParaRPr lang="en-US" sz="2800" dirty="0" smtClean="0"/>
          </a:p>
          <a:p>
            <a:pPr marL="342900" indent="-342900">
              <a:spcBef>
                <a:spcPct val="20000"/>
              </a:spcBef>
              <a:buFont typeface="Arial" pitchFamily="34" charset="0"/>
              <a:buChar char="•"/>
            </a:pPr>
            <a:r>
              <a:rPr lang="en-US" sz="2800" dirty="0" smtClean="0">
                <a:solidFill>
                  <a:srgbClr val="C00000"/>
                </a:solidFill>
              </a:rPr>
              <a:t>To </a:t>
            </a:r>
            <a:r>
              <a:rPr lang="el-GR" sz="2800" dirty="0" smtClean="0">
                <a:solidFill>
                  <a:srgbClr val="C00000"/>
                </a:solidFill>
              </a:rPr>
              <a:t>υπόλοιπο είναι</a:t>
            </a:r>
            <a:r>
              <a:rPr lang="en-US" sz="2800" dirty="0" smtClean="0">
                <a:solidFill>
                  <a:srgbClr val="C00000"/>
                </a:solidFill>
              </a:rPr>
              <a:t> </a:t>
            </a:r>
            <a:r>
              <a:rPr lang="el-GR" sz="2800" dirty="0" smtClean="0">
                <a:solidFill>
                  <a:srgbClr val="C00000"/>
                </a:solidFill>
              </a:rPr>
              <a:t>υ(</a:t>
            </a:r>
            <a:r>
              <a:rPr lang="en-US" sz="2800" dirty="0" smtClean="0">
                <a:solidFill>
                  <a:srgbClr val="C00000"/>
                </a:solidFill>
              </a:rPr>
              <a:t>x) = </a:t>
            </a:r>
            <a:r>
              <a:rPr lang="el-GR" sz="2800" dirty="0" smtClean="0">
                <a:solidFill>
                  <a:srgbClr val="C00000"/>
                </a:solidFill>
              </a:rPr>
              <a:t>(16</a:t>
            </a:r>
            <a:r>
              <a:rPr lang="en-US" sz="2800" dirty="0" smtClean="0">
                <a:solidFill>
                  <a:srgbClr val="C00000"/>
                </a:solidFill>
              </a:rPr>
              <a:t>x-81)/(x</a:t>
            </a:r>
            <a:r>
              <a:rPr lang="en-US" sz="2800" baseline="30000" dirty="0" smtClean="0">
                <a:solidFill>
                  <a:srgbClr val="C00000"/>
                </a:solidFill>
              </a:rPr>
              <a:t>2</a:t>
            </a:r>
            <a:r>
              <a:rPr lang="en-US" sz="2800" dirty="0" smtClean="0">
                <a:solidFill>
                  <a:srgbClr val="C00000"/>
                </a:solidFill>
              </a:rPr>
              <a:t>+x-3)</a:t>
            </a:r>
            <a:endParaRPr lang="el-GR" sz="2800" dirty="0" smtClean="0">
              <a:solidFill>
                <a:srgbClr val="C00000"/>
              </a:solidFill>
            </a:endParaRPr>
          </a:p>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4" name="3 - Πίνακας"/>
          <p:cNvGraphicFramePr>
            <a:graphicFrameLocks noGrp="1"/>
          </p:cNvGraphicFramePr>
          <p:nvPr/>
        </p:nvGraphicFramePr>
        <p:xfrm>
          <a:off x="2339752" y="4941168"/>
          <a:ext cx="6096000" cy="148336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-12</a:t>
                      </a:r>
                      <a:endParaRPr lang="el-GR" dirty="0"/>
                    </a:p>
                  </a:txBody>
                  <a:tcPr/>
                </a:tc>
                <a:tc>
                  <a:txBody>
                    <a:bodyPr/>
                    <a:lstStyle/>
                    <a:p>
                      <a:pPr algn="ctr"/>
                      <a:r>
                        <a:rPr lang="el-GR" dirty="0" smtClean="0"/>
                        <a:t>0</a:t>
                      </a:r>
                      <a:endParaRPr lang="el-GR" dirty="0"/>
                    </a:p>
                  </a:txBody>
                  <a:tcPr/>
                </a:tc>
                <a:tc>
                  <a:txBody>
                    <a:bodyPr/>
                    <a:lstStyle/>
                    <a:p>
                      <a:pPr algn="ctr"/>
                      <a:r>
                        <a:rPr lang="el-GR" dirty="0" smtClean="0"/>
                        <a:t>-42</a:t>
                      </a:r>
                      <a:endParaRPr lang="el-GR" dirty="0"/>
                    </a:p>
                  </a:txBody>
                  <a:tcPr/>
                </a:tc>
              </a:tr>
              <a:tr h="370840">
                <a:tc>
                  <a:txBody>
                    <a:bodyPr/>
                    <a:lstStyle/>
                    <a:p>
                      <a:pPr algn="ctr"/>
                      <a:endParaRPr lang="el-GR" dirty="0"/>
                    </a:p>
                  </a:txBody>
                  <a:tcPr/>
                </a:tc>
                <a:tc>
                  <a:txBody>
                    <a:bodyPr/>
                    <a:lstStyle/>
                    <a:p>
                      <a:pPr algn="ctr"/>
                      <a:r>
                        <a:rPr lang="el-GR"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r>
                        <a:rPr lang="el-GR" dirty="0" smtClean="0"/>
                        <a:t>3</a:t>
                      </a:r>
                      <a:endParaRPr lang="el-GR" dirty="0"/>
                    </a:p>
                  </a:txBody>
                  <a:tcPr/>
                </a:tc>
                <a:tc>
                  <a:txBody>
                    <a:bodyPr/>
                    <a:lstStyle/>
                    <a:p>
                      <a:pPr algn="ctr"/>
                      <a:r>
                        <a:rPr lang="el-GR" dirty="0" smtClean="0"/>
                        <a:t>-39</a:t>
                      </a:r>
                      <a:endParaRPr lang="el-GR" dirty="0"/>
                    </a:p>
                  </a:txBody>
                  <a:tcPr/>
                </a:tc>
              </a:tr>
              <a:tr h="370840">
                <a:tc>
                  <a:txBody>
                    <a:bodyPr/>
                    <a:lstStyle/>
                    <a:p>
                      <a:pPr algn="ctr"/>
                      <a:r>
                        <a:rPr lang="el-GR"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endParaRPr lang="el-GR" dirty="0"/>
                    </a:p>
                  </a:txBody>
                  <a:tcPr/>
                </a:tc>
              </a:tr>
              <a:tr h="370840">
                <a:tc>
                  <a:txBody>
                    <a:bodyPr/>
                    <a:lstStyle/>
                    <a:p>
                      <a:pPr algn="ctr"/>
                      <a:endParaRPr lang="el-GR"/>
                    </a:p>
                  </a:txBody>
                  <a:tcPr/>
                </a:tc>
                <a:tc>
                  <a:txBody>
                    <a:bodyPr/>
                    <a:lstStyle/>
                    <a:p>
                      <a:pPr algn="ctr"/>
                      <a:endParaRPr lang="el-GR" dirty="0"/>
                    </a:p>
                  </a:txBody>
                  <a:tcPr/>
                </a:tc>
                <a:tc>
                  <a:txBody>
                    <a:bodyPr/>
                    <a:lstStyle/>
                    <a:p>
                      <a:pPr algn="ctr"/>
                      <a:r>
                        <a:rPr lang="el-GR" dirty="0" smtClean="0"/>
                        <a:t>1</a:t>
                      </a:r>
                      <a:endParaRPr lang="el-GR" dirty="0"/>
                    </a:p>
                  </a:txBody>
                  <a:tcPr/>
                </a:tc>
                <a:tc>
                  <a:txBody>
                    <a:bodyPr/>
                    <a:lstStyle/>
                    <a:p>
                      <a:pPr algn="ctr"/>
                      <a:r>
                        <a:rPr lang="el-GR" dirty="0" smtClean="0"/>
                        <a:t>-13</a:t>
                      </a:r>
                      <a:endParaRPr lang="el-GR" dirty="0"/>
                    </a:p>
                  </a:txBody>
                  <a:tcPr/>
                </a:tc>
                <a:tc>
                  <a:txBody>
                    <a:bodyPr/>
                    <a:lstStyle/>
                    <a:p>
                      <a:pPr algn="ctr"/>
                      <a:r>
                        <a:rPr lang="el-GR" dirty="0" smtClean="0"/>
                        <a:t>16</a:t>
                      </a:r>
                      <a:endParaRPr lang="el-GR" dirty="0"/>
                    </a:p>
                  </a:txBody>
                  <a:tcPr>
                    <a:solidFill>
                      <a:srgbClr val="FFC000"/>
                    </a:solidFill>
                  </a:tcPr>
                </a:tc>
                <a:tc>
                  <a:txBody>
                    <a:bodyPr/>
                    <a:lstStyle/>
                    <a:p>
                      <a:pPr algn="ctr"/>
                      <a:r>
                        <a:rPr lang="el-GR" dirty="0" smtClean="0"/>
                        <a:t>-81</a:t>
                      </a:r>
                      <a:endParaRPr lang="el-GR" dirty="0"/>
                    </a:p>
                  </a:txBody>
                  <a:tcPr>
                    <a:solidFill>
                      <a:srgbClr val="FFC000"/>
                    </a:solidFill>
                  </a:tcPr>
                </a:tc>
              </a:tr>
            </a:tbl>
          </a:graphicData>
        </a:graphic>
      </p:graphicFrame>
      <p:cxnSp>
        <p:nvCxnSpPr>
          <p:cNvPr id="5" name="4 - Ευθεία γραμμή σύνδεσης"/>
          <p:cNvCxnSpPr/>
          <p:nvPr/>
        </p:nvCxnSpPr>
        <p:spPr>
          <a:xfrm>
            <a:off x="4355976" y="4941168"/>
            <a:ext cx="0" cy="1512168"/>
          </a:xfrm>
          <a:prstGeom prst="line">
            <a:avLst/>
          </a:prstGeom>
          <a:ln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 Ευθεία γραμμή σύνδεσης"/>
          <p:cNvCxnSpPr/>
          <p:nvPr/>
        </p:nvCxnSpPr>
        <p:spPr>
          <a:xfrm>
            <a:off x="2339752" y="6093296"/>
            <a:ext cx="6120680" cy="0"/>
          </a:xfrm>
          <a:prstGeom prst="line">
            <a:avLst/>
          </a:prstGeom>
          <a:ln w="25400" cmpd="sng"/>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τετραγωνικές μορφές</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5" name="4 - Υπότιτλος"/>
          <p:cNvSpPr txBox="1">
            <a:spLocks/>
          </p:cNvSpPr>
          <p:nvPr/>
        </p:nvSpPr>
        <p:spPr>
          <a:xfrm>
            <a:off x="323528" y="980728"/>
            <a:ext cx="8496944" cy="4032448"/>
          </a:xfrm>
          <a:prstGeom prst="rect">
            <a:avLst/>
          </a:prstGeom>
        </p:spPr>
        <p:txBody>
          <a:bodyPr>
            <a:normAutofit/>
          </a:bodyPr>
          <a:lstStyle/>
          <a:p>
            <a:pPr marL="342900" indent="-342900">
              <a:spcBef>
                <a:spcPct val="20000"/>
              </a:spcBef>
            </a:pPr>
            <a:endParaRPr lang="el-GR" sz="2800" dirty="0" smtClean="0"/>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11560" y="1124744"/>
            <a:ext cx="7920880" cy="1231106"/>
          </a:xfrm>
          <a:prstGeom prst="rect">
            <a:avLst/>
          </a:prstGeom>
        </p:spPr>
        <p:txBody>
          <a:bodyPr wrap="square">
            <a:spAutoFit/>
          </a:bodyPr>
          <a:lstStyle/>
          <a:p>
            <a:r>
              <a:rPr lang="el-GR" sz="2000" b="1" dirty="0" smtClean="0"/>
              <a:t>ΠΑΡΑΠΟΜΠΕΣ:</a:t>
            </a:r>
            <a:r>
              <a:rPr lang="el-GR" dirty="0" smtClean="0"/>
              <a:t> </a:t>
            </a:r>
            <a:endParaRPr lang="el-GR" dirty="0" smtClean="0">
              <a:hlinkClick r:id="rId2"/>
            </a:endParaRPr>
          </a:p>
          <a:p>
            <a:endParaRPr lang="el-GR" dirty="0" smtClean="0">
              <a:hlinkClick r:id="rId2"/>
            </a:endParaRPr>
          </a:p>
          <a:p>
            <a:r>
              <a:rPr lang="en-US" dirty="0" smtClean="0">
                <a:hlinkClick r:id="rId2"/>
              </a:rPr>
              <a:t>http://pballew.blogspot.com/2009/02/synthetic-divison-by-quadratic.html</a:t>
            </a:r>
            <a:endParaRPr lang="el-GR" dirty="0" smtClean="0"/>
          </a:p>
          <a:p>
            <a:endParaRPr lang="el-GR" dirty="0"/>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l-GR" sz="2800" dirty="0" smtClean="0">
                <a:latin typeface="+mj-lt"/>
                <a:ea typeface="+mj-ea"/>
                <a:cs typeface="+mj-cs"/>
              </a:rPr>
              <a:t>Επέκταση της Διαίρεσης με τετραγωνικές μορφές</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4" name="3 - Ορθογώνιο"/>
          <p:cNvSpPr/>
          <p:nvPr/>
        </p:nvSpPr>
        <p:spPr>
          <a:xfrm>
            <a:off x="683568" y="2420888"/>
            <a:ext cx="7272808" cy="1200329"/>
          </a:xfrm>
          <a:prstGeom prst="rect">
            <a:avLst/>
          </a:prstGeom>
        </p:spPr>
        <p:txBody>
          <a:bodyPr wrap="square">
            <a:spAutoFit/>
          </a:bodyPr>
          <a:lstStyle/>
          <a:p>
            <a:r>
              <a:rPr lang="en-US" dirty="0" smtClean="0"/>
              <a:t>Divide x</a:t>
            </a:r>
            <a:r>
              <a:rPr lang="en-US" baseline="30000" dirty="0" smtClean="0"/>
              <a:t>4</a:t>
            </a:r>
            <a:r>
              <a:rPr lang="en-US" dirty="0" smtClean="0"/>
              <a:t> + 8x</a:t>
            </a:r>
            <a:r>
              <a:rPr lang="en-US" baseline="30000" dirty="0" smtClean="0"/>
              <a:t>3</a:t>
            </a:r>
            <a:r>
              <a:rPr lang="en-US" dirty="0" smtClean="0"/>
              <a:t>+ 15x</a:t>
            </a:r>
            <a:r>
              <a:rPr lang="en-US" baseline="30000" dirty="0" smtClean="0"/>
              <a:t>2</a:t>
            </a:r>
            <a:r>
              <a:rPr lang="en-US" dirty="0" smtClean="0"/>
              <a:t> + 4x + 1 </a:t>
            </a:r>
          </a:p>
          <a:p>
            <a:r>
              <a:rPr lang="en-US" dirty="0" smtClean="0"/>
              <a:t>by x</a:t>
            </a:r>
            <a:r>
              <a:rPr lang="en-US" baseline="30000" dirty="0" smtClean="0"/>
              <a:t>2</a:t>
            </a:r>
            <a:r>
              <a:rPr lang="en-US" dirty="0" smtClean="0"/>
              <a:t> + 3x + 2, </a:t>
            </a:r>
          </a:p>
          <a:p>
            <a:r>
              <a:rPr lang="en-US" dirty="0" smtClean="0"/>
              <a:t>using synthetic division: </a:t>
            </a:r>
            <a:br>
              <a:rPr lang="en-US" dirty="0" smtClean="0"/>
            </a:br>
            <a:endParaRPr lang="el-GR" dirty="0"/>
          </a:p>
        </p:txBody>
      </p:sp>
      <p:graphicFrame>
        <p:nvGraphicFramePr>
          <p:cNvPr id="6" name="5 - Πίνακας"/>
          <p:cNvGraphicFramePr>
            <a:graphicFrameLocks noGrp="1"/>
          </p:cNvGraphicFramePr>
          <p:nvPr/>
        </p:nvGraphicFramePr>
        <p:xfrm>
          <a:off x="971600" y="3717032"/>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t>-3</a:t>
                      </a: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a:p>
                  </a:txBody>
                  <a:tcPr/>
                </a:tc>
                <a:tc>
                  <a:txBody>
                    <a:bodyPr/>
                    <a:lstStyle/>
                    <a:p>
                      <a:pPr algn="ctr"/>
                      <a:endParaRPr lang="el-GR"/>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-2</a:t>
                      </a:r>
                      <a:endParaRPr lang="el-GR" dirty="0" smtClean="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t>-3</a:t>
                      </a: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a:p>
                  </a:txBody>
                  <a:tcPr/>
                </a:tc>
                <a:tc>
                  <a:txBody>
                    <a:bodyPr/>
                    <a:lstStyle/>
                    <a:p>
                      <a:pPr algn="ctr"/>
                      <a:endParaRPr lang="el-GR"/>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-2</a:t>
                      </a:r>
                      <a:endParaRPr lang="el-GR" dirty="0" smtClean="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t>-3</a:t>
                      </a: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r>
                        <a:rPr lang="en-US" dirty="0" smtClean="0"/>
                        <a:t>-3</a:t>
                      </a:r>
                      <a:endParaRPr lang="el-GR" dirty="0"/>
                    </a:p>
                  </a:txBody>
                  <a:tcPr/>
                </a:tc>
                <a:tc>
                  <a:txBody>
                    <a:bodyPr/>
                    <a:lstStyle/>
                    <a:p>
                      <a:pPr algn="ctr"/>
                      <a:endParaRPr lang="el-GR"/>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-2</a:t>
                      </a:r>
                      <a:endParaRPr lang="el-GR" dirty="0" smtClean="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dirty="0"/>
                    </a:p>
                  </a:txBody>
                  <a:tcPr/>
                </a:tc>
                <a:tc>
                  <a:txBody>
                    <a:bodyPr/>
                    <a:lstStyle/>
                    <a:p>
                      <a:pPr algn="ctr"/>
                      <a:r>
                        <a:rPr lang="en-US" dirty="0" smtClean="0"/>
                        <a:t>-2</a:t>
                      </a:r>
                      <a:endParaRPr lang="el-GR" dirty="0"/>
                    </a:p>
                  </a:txBody>
                  <a:tcPr/>
                </a:tc>
                <a:tc>
                  <a:txBody>
                    <a:bodyPr/>
                    <a:lstStyle/>
                    <a:p>
                      <a:pPr algn="ctr"/>
                      <a:endParaRPr lang="el-GR" dirty="0"/>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95536" y="476672"/>
            <a:ext cx="8352928" cy="4493538"/>
          </a:xfrm>
          <a:prstGeom prst="rect">
            <a:avLst/>
          </a:prstGeom>
          <a:noFill/>
        </p:spPr>
        <p:txBody>
          <a:bodyPr wrap="square" rtlCol="0">
            <a:spAutoFit/>
          </a:bodyPr>
          <a:lstStyle/>
          <a:p>
            <a:r>
              <a:rPr lang="el-GR" dirty="0" smtClean="0"/>
              <a:t>ΠΑΡΑΠΟΜΠΕΣ</a:t>
            </a:r>
          </a:p>
          <a:p>
            <a:r>
              <a:rPr lang="en-US" dirty="0" smtClean="0">
                <a:hlinkClick r:id="rId2" action="ppaction://hlinkfile"/>
              </a:rPr>
              <a:t>..\EXAMPLES (version 1).</a:t>
            </a:r>
            <a:r>
              <a:rPr lang="en-US" dirty="0" err="1" smtClean="0">
                <a:hlinkClick r:id="rId2" action="ppaction://hlinkfile"/>
              </a:rPr>
              <a:t>xls</a:t>
            </a:r>
            <a:endParaRPr lang="en-US" dirty="0" smtClean="0"/>
          </a:p>
          <a:p>
            <a:endParaRPr lang="en-US" dirty="0" smtClean="0"/>
          </a:p>
          <a:p>
            <a:pPr algn="just"/>
            <a:r>
              <a:rPr lang="en-US" sz="1400" dirty="0" smtClean="0"/>
              <a:t>The main advantage of </a:t>
            </a:r>
            <a:r>
              <a:rPr lang="en-US" sz="1400" dirty="0" err="1" smtClean="0"/>
              <a:t>Steffensen's</a:t>
            </a:r>
            <a:r>
              <a:rPr lang="en-US" sz="1400" dirty="0" smtClean="0"/>
              <a:t> method is that it has </a:t>
            </a:r>
            <a:r>
              <a:rPr lang="en-US" sz="1400" dirty="0" smtClean="0">
                <a:hlinkClick r:id="rId3" tooltip="Quadratic convergence"/>
              </a:rPr>
              <a:t>quadratic convergence</a:t>
            </a:r>
            <a:r>
              <a:rPr lang="en-US" sz="1400" dirty="0" smtClean="0"/>
              <a:t> like </a:t>
            </a:r>
            <a:r>
              <a:rPr lang="en-US" sz="1400" dirty="0" smtClean="0">
                <a:hlinkClick r:id="rId4" tooltip="Newton's method"/>
              </a:rPr>
              <a:t>Newton's method</a:t>
            </a:r>
            <a:r>
              <a:rPr lang="en-US" sz="1400" dirty="0" smtClean="0"/>
              <a:t> – that is, both methods find roots to an equation  just as 'quickly'. In this case </a:t>
            </a:r>
            <a:r>
              <a:rPr lang="en-US" sz="1400" i="1" dirty="0" smtClean="0"/>
              <a:t>quickly</a:t>
            </a:r>
            <a:r>
              <a:rPr lang="en-US" sz="1400" dirty="0" smtClean="0"/>
              <a:t> means that for both methods, the number of correct digits in the answer doubles with each step. But the formula for Newton's method requires a separate function for the derivative; </a:t>
            </a:r>
            <a:r>
              <a:rPr lang="en-US" sz="1400" dirty="0" err="1" smtClean="0"/>
              <a:t>Steffensen's</a:t>
            </a:r>
            <a:r>
              <a:rPr lang="en-US" sz="1400" dirty="0" smtClean="0"/>
              <a:t> method does not. So </a:t>
            </a:r>
            <a:r>
              <a:rPr lang="en-US" sz="1400" dirty="0" err="1" smtClean="0"/>
              <a:t>Steffensen's</a:t>
            </a:r>
            <a:r>
              <a:rPr lang="en-US" sz="1400" dirty="0" smtClean="0"/>
              <a:t> method can be programmed for a generic function, as long as that function meets the constraints mentioned above.</a:t>
            </a:r>
          </a:p>
          <a:p>
            <a:pPr algn="just"/>
            <a:r>
              <a:rPr lang="en-US" sz="1400" dirty="0" smtClean="0"/>
              <a:t>The price for the quick convergence is the double function evaluation: both  and  must be calculated, which might be time-consuming if  is a complicated function. For comparison, the </a:t>
            </a:r>
            <a:r>
              <a:rPr lang="en-US" sz="1400" dirty="0" smtClean="0">
                <a:hlinkClick r:id="rId5" tooltip="Secant method"/>
              </a:rPr>
              <a:t>secant method</a:t>
            </a:r>
            <a:r>
              <a:rPr lang="en-US" sz="1400" dirty="0" smtClean="0"/>
              <a:t> needs only one function evaluation per step, so with two function evaluations the secant method can do two steps, and two steps of the secant method increase the number of correct digits by a factor of 1.6 . The equally time-consuming single step of </a:t>
            </a:r>
            <a:r>
              <a:rPr lang="en-US" sz="1400" dirty="0" err="1" smtClean="0"/>
              <a:t>Steffensen's</a:t>
            </a:r>
            <a:r>
              <a:rPr lang="en-US" sz="1400" dirty="0" smtClean="0"/>
              <a:t> (or Newton's) method increases the correct digits by a factor of 2 – only slightly better.</a:t>
            </a:r>
          </a:p>
          <a:p>
            <a:pPr algn="just"/>
            <a:r>
              <a:rPr lang="en-US" sz="1400" dirty="0" smtClean="0"/>
              <a:t>Similar to </a:t>
            </a:r>
            <a:r>
              <a:rPr lang="en-US" sz="1400" dirty="0" smtClean="0">
                <a:hlinkClick r:id="rId4" tooltip="Newton's method"/>
              </a:rPr>
              <a:t>Newton's method</a:t>
            </a:r>
            <a:r>
              <a:rPr lang="en-US" sz="1400" dirty="0" smtClean="0"/>
              <a:t> and most other </a:t>
            </a:r>
            <a:r>
              <a:rPr lang="en-US" sz="1400" dirty="0" err="1" smtClean="0">
                <a:hlinkClick r:id="rId3" tooltip="Quadratic convergence"/>
              </a:rPr>
              <a:t>quadratically</a:t>
            </a:r>
            <a:r>
              <a:rPr lang="en-US" sz="1400" dirty="0" smtClean="0">
                <a:hlinkClick r:id="rId3" tooltip="Quadratic convergence"/>
              </a:rPr>
              <a:t> convergent</a:t>
            </a:r>
            <a:r>
              <a:rPr lang="en-US" sz="1400" dirty="0" smtClean="0"/>
              <a:t> algorithms, the crucial weakness in </a:t>
            </a:r>
            <a:r>
              <a:rPr lang="en-US" sz="1400" dirty="0" err="1" smtClean="0"/>
              <a:t>Steffensen's</a:t>
            </a:r>
            <a:r>
              <a:rPr lang="en-US" sz="1400" dirty="0" smtClean="0"/>
              <a:t> method is the choice of the starting value  . If the value of  is not 'close enough' to the actual solution  , the method may fail and the sequence of values  may either flip flop between two extremes, or diverge to infinity (possibly both!).</a:t>
            </a:r>
          </a:p>
          <a:p>
            <a:endParaRPr lang="el-GR" dirty="0" smtClean="0"/>
          </a:p>
          <a:p>
            <a:endParaRPr lang="el-GR" dirty="0" smtClean="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t>-3</a:t>
                      </a: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r>
                        <a:rPr lang="en-US" dirty="0" smtClean="0"/>
                        <a:t>-3</a:t>
                      </a:r>
                      <a:endParaRPr lang="el-GR" dirty="0"/>
                    </a:p>
                  </a:txBody>
                  <a:tcPr/>
                </a:tc>
                <a:tc>
                  <a:txBody>
                    <a:bodyPr/>
                    <a:lstStyle/>
                    <a:p>
                      <a:pPr algn="ctr"/>
                      <a:endParaRPr lang="el-GR"/>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-2</a:t>
                      </a:r>
                      <a:endParaRPr lang="el-GR" dirty="0" smtClean="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dirty="0"/>
                    </a:p>
                  </a:txBody>
                  <a:tcPr/>
                </a:tc>
                <a:tc>
                  <a:txBody>
                    <a:bodyPr/>
                    <a:lstStyle/>
                    <a:p>
                      <a:pPr algn="ctr"/>
                      <a:r>
                        <a:rPr lang="en-US" dirty="0" smtClean="0"/>
                        <a:t>-2</a:t>
                      </a:r>
                      <a:endParaRPr lang="el-GR" dirty="0"/>
                    </a:p>
                  </a:txBody>
                  <a:tcPr/>
                </a:tc>
                <a:tc>
                  <a:txBody>
                    <a:bodyPr/>
                    <a:lstStyle/>
                    <a:p>
                      <a:pPr algn="ctr"/>
                      <a:endParaRPr lang="el-GR" dirty="0"/>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5</a:t>
                      </a:r>
                      <a:endParaRPr lang="el-GR" dirty="0"/>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solidFill>
                            <a:srgbClr val="FF0000"/>
                          </a:solidFill>
                        </a:rPr>
                        <a:t>-3</a:t>
                      </a:r>
                      <a:endParaRPr lang="el-GR" dirty="0">
                        <a:solidFill>
                          <a:srgbClr val="FF0000"/>
                        </a:solidFill>
                      </a:endParaRP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r>
                        <a:rPr lang="en-US" dirty="0" smtClean="0"/>
                        <a:t>-3</a:t>
                      </a:r>
                      <a:endParaRPr lang="el-GR" dirty="0"/>
                    </a:p>
                  </a:txBody>
                  <a:tcPr/>
                </a:tc>
                <a:tc>
                  <a:txBody>
                    <a:bodyPr/>
                    <a:lstStyle/>
                    <a:p>
                      <a:pPr algn="ctr"/>
                      <a:endParaRPr lang="el-GR" dirty="0"/>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-2</a:t>
                      </a:r>
                      <a:endParaRPr lang="el-GR" dirty="0" smtClean="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dirty="0"/>
                    </a:p>
                  </a:txBody>
                  <a:tcPr/>
                </a:tc>
                <a:tc>
                  <a:txBody>
                    <a:bodyPr/>
                    <a:lstStyle/>
                    <a:p>
                      <a:pPr algn="ctr"/>
                      <a:r>
                        <a:rPr lang="en-US" dirty="0" smtClean="0"/>
                        <a:t>-2</a:t>
                      </a:r>
                      <a:endParaRPr lang="el-GR" dirty="0"/>
                    </a:p>
                  </a:txBody>
                  <a:tcPr/>
                </a:tc>
                <a:tc>
                  <a:txBody>
                    <a:bodyPr/>
                    <a:lstStyle/>
                    <a:p>
                      <a:pPr algn="ctr"/>
                      <a:endParaRPr lang="el-GR" dirty="0"/>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solidFill>
                            <a:srgbClr val="FF0000"/>
                          </a:solidFill>
                        </a:rPr>
                        <a:t>5</a:t>
                      </a:r>
                      <a:endParaRPr lang="el-GR" dirty="0">
                        <a:solidFill>
                          <a:srgbClr val="FF0000"/>
                        </a:solidFill>
                      </a:endParaRPr>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solidFill>
                            <a:srgbClr val="FF0000"/>
                          </a:solidFill>
                        </a:rPr>
                        <a:t>-3</a:t>
                      </a:r>
                      <a:endParaRPr lang="el-GR" dirty="0">
                        <a:solidFill>
                          <a:srgbClr val="FF0000"/>
                        </a:solidFill>
                      </a:endParaRP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r>
                        <a:rPr lang="en-US" dirty="0" smtClean="0"/>
                        <a:t>-3</a:t>
                      </a:r>
                      <a:endParaRPr lang="el-GR" dirty="0"/>
                    </a:p>
                  </a:txBody>
                  <a:tcPr/>
                </a:tc>
                <a:tc>
                  <a:txBody>
                    <a:bodyPr/>
                    <a:lstStyle/>
                    <a:p>
                      <a:pPr algn="ctr"/>
                      <a:r>
                        <a:rPr lang="en-US" dirty="0" smtClean="0">
                          <a:solidFill>
                            <a:srgbClr val="FF0000"/>
                          </a:solidFill>
                        </a:rPr>
                        <a:t>-15</a:t>
                      </a:r>
                      <a:endParaRPr lang="el-GR" dirty="0">
                        <a:solidFill>
                          <a:srgbClr val="FF0000"/>
                        </a:solidFill>
                      </a:endParaRPr>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-2</a:t>
                      </a:r>
                      <a:endParaRPr lang="el-GR" dirty="0" smtClean="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dirty="0"/>
                    </a:p>
                  </a:txBody>
                  <a:tcPr/>
                </a:tc>
                <a:tc>
                  <a:txBody>
                    <a:bodyPr/>
                    <a:lstStyle/>
                    <a:p>
                      <a:pPr algn="ctr"/>
                      <a:r>
                        <a:rPr lang="en-US" dirty="0" smtClean="0"/>
                        <a:t>-2</a:t>
                      </a:r>
                      <a:endParaRPr lang="el-GR" dirty="0"/>
                    </a:p>
                  </a:txBody>
                  <a:tcPr/>
                </a:tc>
                <a:tc>
                  <a:txBody>
                    <a:bodyPr/>
                    <a:lstStyle/>
                    <a:p>
                      <a:pPr algn="ctr"/>
                      <a:endParaRPr lang="el-GR" dirty="0"/>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solidFill>
                            <a:srgbClr val="FF0000"/>
                          </a:solidFill>
                        </a:rPr>
                        <a:t>5</a:t>
                      </a:r>
                      <a:endParaRPr lang="el-GR" dirty="0">
                        <a:solidFill>
                          <a:srgbClr val="FF0000"/>
                        </a:solidFill>
                      </a:endParaRPr>
                    </a:p>
                  </a:txBody>
                  <a:tcPr/>
                </a:tc>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tc>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solidFill>
                            <a:schemeClr val="tx1"/>
                          </a:solidFill>
                        </a:rPr>
                        <a:t>-3</a:t>
                      </a:r>
                      <a:endParaRPr lang="el-GR" dirty="0">
                        <a:solidFill>
                          <a:schemeClr val="tx1"/>
                        </a:solidFill>
                      </a:endParaRP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r>
                        <a:rPr lang="en-US" dirty="0" smtClean="0"/>
                        <a:t>-3</a:t>
                      </a:r>
                      <a:endParaRPr lang="el-GR" dirty="0"/>
                    </a:p>
                  </a:txBody>
                  <a:tcPr/>
                </a:tc>
                <a:tc>
                  <a:txBody>
                    <a:bodyPr/>
                    <a:lstStyle/>
                    <a:p>
                      <a:pPr algn="ctr"/>
                      <a:r>
                        <a:rPr lang="en-US" dirty="0" smtClean="0">
                          <a:solidFill>
                            <a:schemeClr val="tx1"/>
                          </a:solidFill>
                        </a:rPr>
                        <a:t>-15</a:t>
                      </a:r>
                      <a:endParaRPr lang="el-GR" dirty="0">
                        <a:solidFill>
                          <a:schemeClr val="tx1"/>
                        </a:solidFill>
                      </a:endParaRPr>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-2</a:t>
                      </a:r>
                      <a:endParaRPr lang="el-GR" dirty="0" smtClean="0">
                        <a:solidFill>
                          <a:srgbClr val="FF0000"/>
                        </a:solidFill>
                      </a:endParaRPr>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dirty="0"/>
                    </a:p>
                  </a:txBody>
                  <a:tcPr/>
                </a:tc>
                <a:tc>
                  <a:txBody>
                    <a:bodyPr/>
                    <a:lstStyle/>
                    <a:p>
                      <a:pPr algn="ctr"/>
                      <a:r>
                        <a:rPr lang="en-US" dirty="0" smtClean="0"/>
                        <a:t>-2</a:t>
                      </a:r>
                      <a:endParaRPr lang="el-GR" dirty="0"/>
                    </a:p>
                  </a:txBody>
                  <a:tcPr/>
                </a:tc>
                <a:tc>
                  <a:txBody>
                    <a:bodyPr/>
                    <a:lstStyle/>
                    <a:p>
                      <a:pPr algn="ctr"/>
                      <a:r>
                        <a:rPr lang="en-US" dirty="0" smtClean="0">
                          <a:solidFill>
                            <a:srgbClr val="FF0000"/>
                          </a:solidFill>
                        </a:rPr>
                        <a:t>-10</a:t>
                      </a:r>
                      <a:endParaRPr lang="el-GR" dirty="0">
                        <a:solidFill>
                          <a:srgbClr val="FF0000"/>
                        </a:solidFill>
                      </a:endParaRPr>
                    </a:p>
                  </a:txBody>
                  <a:tcPr/>
                </a:tc>
                <a:tc>
                  <a:txBody>
                    <a:bodyPr/>
                    <a:lstStyle/>
                    <a:p>
                      <a:pPr algn="ctr"/>
                      <a:endParaRPr lang="el-GR" dirty="0"/>
                    </a:p>
                  </a:txBody>
                  <a:tcPr/>
                </a:tc>
              </a:tr>
              <a:tr h="370840">
                <a:tc>
                  <a:txBody>
                    <a:bodyPr/>
                    <a:lstStyle/>
                    <a:p>
                      <a:pPr algn="ctr"/>
                      <a:endParaRPr lang="el-G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solidFill>
                            <a:srgbClr val="FF0000"/>
                          </a:solidFill>
                        </a:rPr>
                        <a:t>5</a:t>
                      </a:r>
                      <a:endParaRPr lang="el-GR" dirty="0">
                        <a:solidFill>
                          <a:srgbClr val="FF0000"/>
                        </a:solidFill>
                      </a:endParaRPr>
                    </a:p>
                  </a:txBody>
                  <a:tcPr/>
                </a:tc>
                <a:tc>
                  <a:txBody>
                    <a:bodyPr/>
                    <a:lstStyle/>
                    <a:p>
                      <a:pPr algn="ctr"/>
                      <a:r>
                        <a:rPr lang="en-US" dirty="0" smtClean="0">
                          <a:solidFill>
                            <a:schemeClr val="tx1"/>
                          </a:solidFill>
                        </a:rPr>
                        <a:t>-2</a:t>
                      </a:r>
                      <a:endParaRPr lang="el-GR" dirty="0">
                        <a:solidFill>
                          <a:schemeClr val="tx1"/>
                        </a:solidFill>
                      </a:endParaRPr>
                    </a:p>
                  </a:txBody>
                  <a:tcPr/>
                </a:tc>
                <a:tc>
                  <a:txBody>
                    <a:bodyPr/>
                    <a:lstStyle/>
                    <a:p>
                      <a:pPr algn="ctr"/>
                      <a:endParaRPr lang="el-GR" dirty="0"/>
                    </a:p>
                  </a:txBody>
                  <a:tcPr/>
                </a:tc>
                <a:tc>
                  <a:txBody>
                    <a:bodyPr/>
                    <a:lstStyle/>
                    <a:p>
                      <a:pPr algn="ctr"/>
                      <a:endParaRPr lang="el-GR" dirty="0"/>
                    </a:p>
                  </a:txBody>
                  <a:tcPr/>
                </a:tc>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solidFill>
                            <a:schemeClr val="tx1"/>
                          </a:solidFill>
                        </a:rPr>
                        <a:t>-3</a:t>
                      </a:r>
                      <a:endParaRPr lang="el-GR" dirty="0">
                        <a:solidFill>
                          <a:schemeClr val="tx1"/>
                        </a:solidFill>
                      </a:endParaRP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r>
                        <a:rPr lang="en-US" dirty="0" smtClean="0"/>
                        <a:t>-3</a:t>
                      </a:r>
                      <a:endParaRPr lang="el-GR" dirty="0"/>
                    </a:p>
                  </a:txBody>
                  <a:tcPr/>
                </a:tc>
                <a:tc>
                  <a:txBody>
                    <a:bodyPr/>
                    <a:lstStyle/>
                    <a:p>
                      <a:pPr algn="ctr"/>
                      <a:r>
                        <a:rPr lang="en-US" dirty="0" smtClean="0">
                          <a:solidFill>
                            <a:schemeClr val="tx1"/>
                          </a:solidFill>
                        </a:rPr>
                        <a:t>-15</a:t>
                      </a:r>
                      <a:endParaRPr lang="el-GR" dirty="0">
                        <a:solidFill>
                          <a:schemeClr val="tx1"/>
                        </a:solidFill>
                      </a:endParaRPr>
                    </a:p>
                  </a:txBody>
                  <a:tcPr/>
                </a:tc>
                <a:tc>
                  <a:txBody>
                    <a:bodyPr/>
                    <a:lstStyle/>
                    <a:p>
                      <a:pPr algn="ctr"/>
                      <a:endParaRPr lang="el-GR"/>
                    </a:p>
                  </a:txBody>
                  <a:tcPr/>
                </a:tc>
                <a:tc>
                  <a:txBody>
                    <a:bodyPr/>
                    <a:lstStyle/>
                    <a:p>
                      <a:pPr algn="ctr"/>
                      <a:endParaRPr lang="el-GR"/>
                    </a:p>
                  </a:txBody>
                  <a:tcPr/>
                </a:tc>
              </a:tr>
              <a:tr h="370840">
                <a:tc>
                  <a:txBody>
                    <a:bodyPr/>
                    <a:lstStyle/>
                    <a:p>
                      <a:pPr algn="ct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-2</a:t>
                      </a:r>
                      <a:endParaRPr lang="el-GR" dirty="0" smtClean="0"/>
                    </a:p>
                  </a:txBody>
                  <a:tcPr/>
                </a:tc>
                <a:tc>
                  <a:txBody>
                    <a:bodyPr/>
                    <a:lstStyle/>
                    <a:p>
                      <a:pPr algn="ctr"/>
                      <a:endParaRPr lang="el-GR" dirty="0"/>
                    </a:p>
                  </a:txBody>
                  <a:tcPr>
                    <a:solidFill>
                      <a:schemeClr val="tx1">
                        <a:lumMod val="50000"/>
                        <a:lumOff val="50000"/>
                      </a:schemeClr>
                    </a:solidFill>
                  </a:tcPr>
                </a:tc>
                <a:tc>
                  <a:txBody>
                    <a:bodyPr/>
                    <a:lstStyle/>
                    <a:p>
                      <a:pPr algn="ctr"/>
                      <a:endParaRPr lang="el-GR" dirty="0"/>
                    </a:p>
                  </a:txBody>
                  <a:tcPr/>
                </a:tc>
                <a:tc>
                  <a:txBody>
                    <a:bodyPr/>
                    <a:lstStyle/>
                    <a:p>
                      <a:pPr algn="ctr"/>
                      <a:endParaRPr lang="el-GR" dirty="0"/>
                    </a:p>
                  </a:txBody>
                  <a:tcPr/>
                </a:tc>
                <a:tc>
                  <a:txBody>
                    <a:bodyPr/>
                    <a:lstStyle/>
                    <a:p>
                      <a:pPr algn="ctr"/>
                      <a:r>
                        <a:rPr lang="en-US" dirty="0" smtClean="0"/>
                        <a:t>-2</a:t>
                      </a:r>
                      <a:endParaRPr lang="el-GR" dirty="0"/>
                    </a:p>
                  </a:txBody>
                  <a:tcPr/>
                </a:tc>
                <a:tc>
                  <a:txBody>
                    <a:bodyPr/>
                    <a:lstStyle/>
                    <a:p>
                      <a:pPr algn="ctr"/>
                      <a:r>
                        <a:rPr lang="en-US" dirty="0" smtClean="0"/>
                        <a:t>-10</a:t>
                      </a:r>
                      <a:endParaRPr lang="el-GR" dirty="0"/>
                    </a:p>
                  </a:txBody>
                  <a:tcPr/>
                </a:tc>
                <a:tc>
                  <a:txBody>
                    <a:bodyPr/>
                    <a:lstStyle/>
                    <a:p>
                      <a:pPr algn="ctr"/>
                      <a:endParaRPr lang="el-GR"/>
                    </a:p>
                  </a:txBody>
                  <a:tcPr/>
                </a:tc>
              </a:tr>
              <a:tr h="370840">
                <a:tc>
                  <a:txBody>
                    <a:bodyPr/>
                    <a:lstStyle/>
                    <a:p>
                      <a:pPr algn="ctr"/>
                      <a:endParaRPr lang="el-GR"/>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solidFill>
                            <a:schemeClr val="tx1"/>
                          </a:solidFill>
                        </a:rPr>
                        <a:t>5</a:t>
                      </a:r>
                      <a:endParaRPr lang="el-GR" dirty="0">
                        <a:solidFill>
                          <a:schemeClr val="tx1"/>
                        </a:solidFill>
                      </a:endParaRPr>
                    </a:p>
                  </a:txBody>
                  <a:tcPr/>
                </a:tc>
                <a:tc>
                  <a:txBody>
                    <a:bodyPr/>
                    <a:lstStyle/>
                    <a:p>
                      <a:pPr algn="ctr"/>
                      <a:r>
                        <a:rPr lang="en-US" dirty="0" smtClean="0">
                          <a:solidFill>
                            <a:srgbClr val="FF0000"/>
                          </a:solidFill>
                        </a:rPr>
                        <a:t>-2</a:t>
                      </a:r>
                      <a:endParaRPr lang="el-GR" dirty="0">
                        <a:solidFill>
                          <a:srgbClr val="FF0000"/>
                        </a:solidFill>
                      </a:endParaRPr>
                    </a:p>
                  </a:txBody>
                  <a:tcPr/>
                </a:tc>
                <a:tc>
                  <a:txBody>
                    <a:bodyPr/>
                    <a:lstStyle/>
                    <a:p>
                      <a:pPr algn="ctr"/>
                      <a:endParaRPr lang="el-GR" dirty="0"/>
                    </a:p>
                  </a:txBody>
                  <a:tcPr/>
                </a:tc>
                <a:tc>
                  <a:txBody>
                    <a:bodyPr/>
                    <a:lstStyle/>
                    <a:p>
                      <a:pPr algn="ctr"/>
                      <a:endParaRPr lang="el-GR" dirty="0"/>
                    </a:p>
                  </a:txBody>
                  <a:tcPr/>
                </a:tc>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solidFill>
                            <a:srgbClr val="FF0000"/>
                          </a:solidFill>
                        </a:rPr>
                        <a:t>-3</a:t>
                      </a:r>
                      <a:endParaRPr lang="el-GR" dirty="0">
                        <a:solidFill>
                          <a:srgbClr val="FF0000"/>
                        </a:solidFill>
                      </a:endParaRPr>
                    </a:p>
                  </a:txBody>
                  <a:tcPr/>
                </a:tc>
                <a:tc>
                  <a:txBody>
                    <a:bodyPr/>
                    <a:lstStyle/>
                    <a:p>
                      <a:pPr algn="ctr"/>
                      <a:endParaRPr lang="el-GR" dirty="0">
                        <a:solidFill>
                          <a:schemeClr val="tx1"/>
                        </a:solidFill>
                      </a:endParaRPr>
                    </a:p>
                  </a:txBody>
                  <a:tcPr/>
                </a:tc>
                <a:tc>
                  <a:txBody>
                    <a:bodyPr/>
                    <a:lstStyle/>
                    <a:p>
                      <a:pPr algn="ctr"/>
                      <a:endParaRPr lang="el-GR" dirty="0">
                        <a:solidFill>
                          <a:schemeClr val="tx1"/>
                        </a:solidFill>
                      </a:endParaRPr>
                    </a:p>
                  </a:txBody>
                  <a:tcPr>
                    <a:solidFill>
                      <a:schemeClr val="tx1">
                        <a:lumMod val="50000"/>
                        <a:lumOff val="50000"/>
                      </a:schemeClr>
                    </a:solidFill>
                  </a:tcPr>
                </a:tc>
                <a:tc>
                  <a:txBody>
                    <a:bodyPr/>
                    <a:lstStyle/>
                    <a:p>
                      <a:pPr algn="ctr"/>
                      <a:endParaRPr lang="el-GR" dirty="0">
                        <a:solidFill>
                          <a:schemeClr val="tx1"/>
                        </a:solidFill>
                      </a:endParaRPr>
                    </a:p>
                  </a:txBody>
                  <a:tcPr/>
                </a:tc>
                <a:tc>
                  <a:txBody>
                    <a:bodyPr/>
                    <a:lstStyle/>
                    <a:p>
                      <a:pPr algn="ctr"/>
                      <a:r>
                        <a:rPr lang="en-US" dirty="0" smtClean="0">
                          <a:solidFill>
                            <a:schemeClr val="tx1"/>
                          </a:solidFill>
                        </a:rPr>
                        <a:t>-3</a:t>
                      </a:r>
                      <a:endParaRPr lang="el-GR" dirty="0">
                        <a:solidFill>
                          <a:schemeClr val="tx1"/>
                        </a:solidFill>
                      </a:endParaRPr>
                    </a:p>
                  </a:txBody>
                  <a:tcPr/>
                </a:tc>
                <a:tc>
                  <a:txBody>
                    <a:bodyPr/>
                    <a:lstStyle/>
                    <a:p>
                      <a:pPr algn="ctr"/>
                      <a:r>
                        <a:rPr lang="en-US" dirty="0" smtClean="0">
                          <a:solidFill>
                            <a:schemeClr val="tx1"/>
                          </a:solidFill>
                        </a:rPr>
                        <a:t>-15</a:t>
                      </a:r>
                      <a:endParaRPr lang="el-GR" dirty="0">
                        <a:solidFill>
                          <a:schemeClr val="tx1"/>
                        </a:solidFill>
                      </a:endParaRPr>
                    </a:p>
                  </a:txBody>
                  <a:tcPr/>
                </a:tc>
                <a:tc>
                  <a:txBody>
                    <a:bodyPr/>
                    <a:lstStyle/>
                    <a:p>
                      <a:pPr algn="ctr"/>
                      <a:r>
                        <a:rPr lang="en-US" dirty="0" smtClean="0">
                          <a:solidFill>
                            <a:srgbClr val="FF0000"/>
                          </a:solidFill>
                        </a:rPr>
                        <a:t>6</a:t>
                      </a:r>
                      <a:endParaRPr lang="el-GR" dirty="0">
                        <a:solidFill>
                          <a:srgbClr val="FF0000"/>
                        </a:solidFill>
                      </a:endParaRPr>
                    </a:p>
                  </a:txBody>
                  <a:tcPr/>
                </a:tc>
                <a:tc>
                  <a:txBody>
                    <a:bodyPr/>
                    <a:lstStyle/>
                    <a:p>
                      <a:pPr algn="ctr"/>
                      <a:endParaRPr lang="el-GR"/>
                    </a:p>
                  </a:txBody>
                  <a:tcPr/>
                </a:tc>
              </a:tr>
              <a:tr h="370840">
                <a:tc>
                  <a:txBody>
                    <a:bodyPr/>
                    <a:lstStyle/>
                    <a:p>
                      <a:pPr algn="ctr"/>
                      <a:endParaRPr lang="el-GR"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-2</a:t>
                      </a:r>
                      <a:endParaRPr lang="el-GR" dirty="0" smtClean="0">
                        <a:solidFill>
                          <a:schemeClr val="tx1"/>
                        </a:solidFill>
                      </a:endParaRPr>
                    </a:p>
                  </a:txBody>
                  <a:tcPr/>
                </a:tc>
                <a:tc>
                  <a:txBody>
                    <a:bodyPr/>
                    <a:lstStyle/>
                    <a:p>
                      <a:pPr algn="ctr"/>
                      <a:endParaRPr lang="el-GR" dirty="0">
                        <a:solidFill>
                          <a:schemeClr val="tx1"/>
                        </a:solidFill>
                      </a:endParaRPr>
                    </a:p>
                  </a:txBody>
                  <a:tcPr>
                    <a:solidFill>
                      <a:schemeClr val="tx1">
                        <a:lumMod val="50000"/>
                        <a:lumOff val="50000"/>
                      </a:schemeClr>
                    </a:solidFill>
                  </a:tcPr>
                </a:tc>
                <a:tc>
                  <a:txBody>
                    <a:bodyPr/>
                    <a:lstStyle/>
                    <a:p>
                      <a:pPr algn="ctr"/>
                      <a:endParaRPr lang="el-GR" dirty="0">
                        <a:solidFill>
                          <a:schemeClr val="tx1"/>
                        </a:solidFill>
                      </a:endParaRPr>
                    </a:p>
                  </a:txBody>
                  <a:tcPr/>
                </a:tc>
                <a:tc>
                  <a:txBody>
                    <a:bodyPr/>
                    <a:lstStyle/>
                    <a:p>
                      <a:pPr algn="ctr"/>
                      <a:endParaRPr lang="el-GR" dirty="0">
                        <a:solidFill>
                          <a:schemeClr val="tx1"/>
                        </a:solidFill>
                      </a:endParaRPr>
                    </a:p>
                  </a:txBody>
                  <a:tcPr/>
                </a:tc>
                <a:tc>
                  <a:txBody>
                    <a:bodyPr/>
                    <a:lstStyle/>
                    <a:p>
                      <a:pPr algn="ctr"/>
                      <a:r>
                        <a:rPr lang="en-US" dirty="0" smtClean="0">
                          <a:solidFill>
                            <a:schemeClr val="tx1"/>
                          </a:solidFill>
                        </a:rPr>
                        <a:t>-2</a:t>
                      </a:r>
                      <a:endParaRPr lang="el-GR" dirty="0">
                        <a:solidFill>
                          <a:schemeClr val="tx1"/>
                        </a:solidFill>
                      </a:endParaRPr>
                    </a:p>
                  </a:txBody>
                  <a:tcPr/>
                </a:tc>
                <a:tc>
                  <a:txBody>
                    <a:bodyPr/>
                    <a:lstStyle/>
                    <a:p>
                      <a:pPr algn="ctr"/>
                      <a:r>
                        <a:rPr lang="en-US" dirty="0" smtClean="0">
                          <a:solidFill>
                            <a:schemeClr val="tx1"/>
                          </a:solidFill>
                        </a:rPr>
                        <a:t>-10</a:t>
                      </a:r>
                      <a:endParaRPr lang="el-GR" dirty="0">
                        <a:solidFill>
                          <a:schemeClr val="tx1"/>
                        </a:solidFill>
                      </a:endParaRPr>
                    </a:p>
                  </a:txBody>
                  <a:tcPr/>
                </a:tc>
                <a:tc>
                  <a:txBody>
                    <a:bodyPr/>
                    <a:lstStyle/>
                    <a:p>
                      <a:pPr algn="ctr"/>
                      <a:endParaRPr lang="el-GR"/>
                    </a:p>
                  </a:txBody>
                  <a:tcPr/>
                </a:tc>
              </a:tr>
              <a:tr h="370840">
                <a:tc>
                  <a:txBody>
                    <a:bodyPr/>
                    <a:lstStyle/>
                    <a:p>
                      <a:pPr algn="ctr"/>
                      <a:endParaRPr lang="el-GR">
                        <a:solidFill>
                          <a:schemeClr val="tx1"/>
                        </a:solidFill>
                      </a:endParaRPr>
                    </a:p>
                  </a:txBody>
                  <a:tcPr/>
                </a:tc>
                <a:tc>
                  <a:txBody>
                    <a:bodyPr/>
                    <a:lstStyle/>
                    <a:p>
                      <a:pPr algn="ctr"/>
                      <a:endParaRPr lang="el-GR" dirty="0">
                        <a:solidFill>
                          <a:schemeClr val="tx1"/>
                        </a:solidFill>
                      </a:endParaRPr>
                    </a:p>
                  </a:txBody>
                  <a:tcPr/>
                </a:tc>
                <a:tc>
                  <a:txBody>
                    <a:bodyPr/>
                    <a:lstStyle/>
                    <a:p>
                      <a:pPr algn="ctr"/>
                      <a:endParaRPr lang="el-GR" dirty="0">
                        <a:solidFill>
                          <a:schemeClr val="tx1"/>
                        </a:solidFill>
                      </a:endParaRPr>
                    </a:p>
                  </a:txBody>
                  <a:tcPr>
                    <a:solidFill>
                      <a:schemeClr val="tx1">
                        <a:lumMod val="50000"/>
                        <a:lumOff val="50000"/>
                      </a:schemeClr>
                    </a:solidFill>
                  </a:tcPr>
                </a:tc>
                <a:tc>
                  <a:txBody>
                    <a:bodyPr/>
                    <a:lstStyle/>
                    <a:p>
                      <a:pPr algn="ctr"/>
                      <a:r>
                        <a:rPr lang="en-US" dirty="0" smtClean="0">
                          <a:solidFill>
                            <a:schemeClr val="tx1"/>
                          </a:solidFill>
                        </a:rPr>
                        <a:t>1</a:t>
                      </a:r>
                      <a:endParaRPr lang="el-GR" dirty="0">
                        <a:solidFill>
                          <a:schemeClr val="tx1"/>
                        </a:solidFill>
                      </a:endParaRPr>
                    </a:p>
                  </a:txBody>
                  <a:tcPr/>
                </a:tc>
                <a:tc>
                  <a:txBody>
                    <a:bodyPr/>
                    <a:lstStyle/>
                    <a:p>
                      <a:pPr algn="ctr"/>
                      <a:r>
                        <a:rPr lang="en-US" dirty="0" smtClean="0">
                          <a:solidFill>
                            <a:schemeClr val="tx1"/>
                          </a:solidFill>
                        </a:rPr>
                        <a:t>5</a:t>
                      </a:r>
                      <a:endParaRPr lang="el-GR" dirty="0">
                        <a:solidFill>
                          <a:schemeClr val="tx1"/>
                        </a:solidFill>
                      </a:endParaRPr>
                    </a:p>
                  </a:txBody>
                  <a:tcPr/>
                </a:tc>
                <a:tc>
                  <a:txBody>
                    <a:bodyPr/>
                    <a:lstStyle/>
                    <a:p>
                      <a:pPr algn="ctr"/>
                      <a:r>
                        <a:rPr lang="en-US" dirty="0" smtClean="0">
                          <a:solidFill>
                            <a:srgbClr val="FF0000"/>
                          </a:solidFill>
                        </a:rPr>
                        <a:t>-2</a:t>
                      </a:r>
                      <a:endParaRPr lang="el-GR" dirty="0">
                        <a:solidFill>
                          <a:srgbClr val="FF0000"/>
                        </a:solidFill>
                      </a:endParaRPr>
                    </a:p>
                  </a:txBody>
                  <a:tcPr/>
                </a:tc>
                <a:tc>
                  <a:txBody>
                    <a:bodyPr/>
                    <a:lstStyle/>
                    <a:p>
                      <a:pPr algn="ctr"/>
                      <a:endParaRPr lang="el-GR" dirty="0">
                        <a:solidFill>
                          <a:schemeClr val="tx1"/>
                        </a:solidFill>
                      </a:endParaRPr>
                    </a:p>
                  </a:txBody>
                  <a:tcPr/>
                </a:tc>
                <a:tc>
                  <a:txBody>
                    <a:bodyPr/>
                    <a:lstStyle/>
                    <a:p>
                      <a:pPr algn="ctr"/>
                      <a:endParaRPr lang="el-GR" dirty="0"/>
                    </a:p>
                  </a:txBody>
                  <a:tcPr/>
                </a:tc>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solidFill>
                            <a:schemeClr val="tx1"/>
                          </a:solidFill>
                        </a:rPr>
                        <a:t>-3</a:t>
                      </a:r>
                      <a:endParaRPr lang="el-GR" dirty="0">
                        <a:solidFill>
                          <a:schemeClr val="tx1"/>
                        </a:solidFill>
                      </a:endParaRPr>
                    </a:p>
                  </a:txBody>
                  <a:tcPr/>
                </a:tc>
                <a:tc>
                  <a:txBody>
                    <a:bodyPr/>
                    <a:lstStyle/>
                    <a:p>
                      <a:pPr algn="ctr"/>
                      <a:endParaRPr lang="el-GR" dirty="0">
                        <a:solidFill>
                          <a:schemeClr val="tx1"/>
                        </a:solidFill>
                      </a:endParaRPr>
                    </a:p>
                  </a:txBody>
                  <a:tcPr/>
                </a:tc>
                <a:tc>
                  <a:txBody>
                    <a:bodyPr/>
                    <a:lstStyle/>
                    <a:p>
                      <a:pPr algn="ctr"/>
                      <a:endParaRPr lang="el-GR" dirty="0">
                        <a:solidFill>
                          <a:schemeClr val="tx1"/>
                        </a:solidFill>
                      </a:endParaRPr>
                    </a:p>
                  </a:txBody>
                  <a:tcPr>
                    <a:solidFill>
                      <a:schemeClr val="tx1">
                        <a:lumMod val="50000"/>
                        <a:lumOff val="50000"/>
                      </a:schemeClr>
                    </a:solidFill>
                  </a:tcPr>
                </a:tc>
                <a:tc>
                  <a:txBody>
                    <a:bodyPr/>
                    <a:lstStyle/>
                    <a:p>
                      <a:pPr algn="ctr"/>
                      <a:endParaRPr lang="el-GR" dirty="0">
                        <a:solidFill>
                          <a:schemeClr val="tx1"/>
                        </a:solidFill>
                      </a:endParaRPr>
                    </a:p>
                  </a:txBody>
                  <a:tcPr/>
                </a:tc>
                <a:tc>
                  <a:txBody>
                    <a:bodyPr/>
                    <a:lstStyle/>
                    <a:p>
                      <a:pPr algn="ctr"/>
                      <a:r>
                        <a:rPr lang="en-US" dirty="0" smtClean="0">
                          <a:solidFill>
                            <a:schemeClr val="tx1"/>
                          </a:solidFill>
                        </a:rPr>
                        <a:t>-3</a:t>
                      </a:r>
                      <a:endParaRPr lang="el-GR" dirty="0">
                        <a:solidFill>
                          <a:schemeClr val="tx1"/>
                        </a:solidFill>
                      </a:endParaRPr>
                    </a:p>
                  </a:txBody>
                  <a:tcPr/>
                </a:tc>
                <a:tc>
                  <a:txBody>
                    <a:bodyPr/>
                    <a:lstStyle/>
                    <a:p>
                      <a:pPr algn="ctr"/>
                      <a:r>
                        <a:rPr lang="en-US" dirty="0" smtClean="0">
                          <a:solidFill>
                            <a:schemeClr val="tx1"/>
                          </a:solidFill>
                        </a:rPr>
                        <a:t>-15</a:t>
                      </a:r>
                      <a:endParaRPr lang="el-GR" dirty="0">
                        <a:solidFill>
                          <a:schemeClr val="tx1"/>
                        </a:solidFill>
                      </a:endParaRPr>
                    </a:p>
                  </a:txBody>
                  <a:tcPr/>
                </a:tc>
                <a:tc>
                  <a:txBody>
                    <a:bodyPr/>
                    <a:lstStyle/>
                    <a:p>
                      <a:pPr algn="ctr"/>
                      <a:r>
                        <a:rPr lang="en-US" dirty="0" smtClean="0">
                          <a:solidFill>
                            <a:schemeClr val="tx1"/>
                          </a:solidFill>
                        </a:rPr>
                        <a:t>6</a:t>
                      </a:r>
                      <a:endParaRPr lang="el-GR" dirty="0">
                        <a:solidFill>
                          <a:schemeClr val="tx1"/>
                        </a:solidFill>
                      </a:endParaRPr>
                    </a:p>
                  </a:txBody>
                  <a:tcPr/>
                </a:tc>
                <a:tc>
                  <a:txBody>
                    <a:bodyPr/>
                    <a:lstStyle/>
                    <a:p>
                      <a:pPr algn="ctr"/>
                      <a:endParaRPr lang="el-GR"/>
                    </a:p>
                  </a:txBody>
                  <a:tcPr/>
                </a:tc>
              </a:tr>
              <a:tr h="370840">
                <a:tc>
                  <a:txBody>
                    <a:bodyPr/>
                    <a:lstStyle/>
                    <a:p>
                      <a:pPr algn="ctr"/>
                      <a:endParaRPr lang="el-GR"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-2</a:t>
                      </a:r>
                      <a:endParaRPr lang="el-GR" dirty="0" smtClean="0">
                        <a:solidFill>
                          <a:schemeClr val="tx1"/>
                        </a:solidFill>
                      </a:endParaRPr>
                    </a:p>
                  </a:txBody>
                  <a:tcPr/>
                </a:tc>
                <a:tc>
                  <a:txBody>
                    <a:bodyPr/>
                    <a:lstStyle/>
                    <a:p>
                      <a:pPr algn="ctr"/>
                      <a:endParaRPr lang="el-GR" dirty="0">
                        <a:solidFill>
                          <a:schemeClr val="tx1"/>
                        </a:solidFill>
                      </a:endParaRPr>
                    </a:p>
                  </a:txBody>
                  <a:tcPr>
                    <a:solidFill>
                      <a:schemeClr val="tx1">
                        <a:lumMod val="50000"/>
                        <a:lumOff val="50000"/>
                      </a:schemeClr>
                    </a:solidFill>
                  </a:tcPr>
                </a:tc>
                <a:tc>
                  <a:txBody>
                    <a:bodyPr/>
                    <a:lstStyle/>
                    <a:p>
                      <a:pPr algn="ctr"/>
                      <a:endParaRPr lang="el-GR" dirty="0">
                        <a:solidFill>
                          <a:schemeClr val="tx1"/>
                        </a:solidFill>
                      </a:endParaRPr>
                    </a:p>
                  </a:txBody>
                  <a:tcPr/>
                </a:tc>
                <a:tc>
                  <a:txBody>
                    <a:bodyPr/>
                    <a:lstStyle/>
                    <a:p>
                      <a:pPr algn="ctr"/>
                      <a:endParaRPr lang="el-GR" dirty="0">
                        <a:solidFill>
                          <a:schemeClr val="tx1"/>
                        </a:solidFill>
                      </a:endParaRPr>
                    </a:p>
                  </a:txBody>
                  <a:tcPr/>
                </a:tc>
                <a:tc>
                  <a:txBody>
                    <a:bodyPr/>
                    <a:lstStyle/>
                    <a:p>
                      <a:pPr algn="ctr"/>
                      <a:r>
                        <a:rPr lang="en-US" dirty="0" smtClean="0">
                          <a:solidFill>
                            <a:schemeClr val="tx1"/>
                          </a:solidFill>
                        </a:rPr>
                        <a:t>-2</a:t>
                      </a:r>
                      <a:endParaRPr lang="el-GR" dirty="0">
                        <a:solidFill>
                          <a:schemeClr val="tx1"/>
                        </a:solidFill>
                      </a:endParaRPr>
                    </a:p>
                  </a:txBody>
                  <a:tcPr/>
                </a:tc>
                <a:tc>
                  <a:txBody>
                    <a:bodyPr/>
                    <a:lstStyle/>
                    <a:p>
                      <a:pPr algn="ctr"/>
                      <a:r>
                        <a:rPr lang="en-US" dirty="0" smtClean="0">
                          <a:solidFill>
                            <a:schemeClr val="tx1"/>
                          </a:solidFill>
                        </a:rPr>
                        <a:t>-10</a:t>
                      </a:r>
                      <a:endParaRPr lang="el-GR" dirty="0">
                        <a:solidFill>
                          <a:schemeClr val="tx1"/>
                        </a:solidFill>
                      </a:endParaRPr>
                    </a:p>
                  </a:txBody>
                  <a:tcPr/>
                </a:tc>
                <a:tc>
                  <a:txBody>
                    <a:bodyPr/>
                    <a:lstStyle/>
                    <a:p>
                      <a:pPr algn="ctr"/>
                      <a:r>
                        <a:rPr lang="en-US" dirty="0" smtClean="0"/>
                        <a:t>4</a:t>
                      </a:r>
                      <a:endParaRPr lang="el-GR" dirty="0"/>
                    </a:p>
                  </a:txBody>
                  <a:tcPr/>
                </a:tc>
              </a:tr>
              <a:tr h="370840">
                <a:tc>
                  <a:txBody>
                    <a:bodyPr/>
                    <a:lstStyle/>
                    <a:p>
                      <a:pPr algn="ctr"/>
                      <a:endParaRPr lang="el-GR">
                        <a:solidFill>
                          <a:schemeClr val="tx1"/>
                        </a:solidFill>
                      </a:endParaRPr>
                    </a:p>
                  </a:txBody>
                  <a:tcPr/>
                </a:tc>
                <a:tc>
                  <a:txBody>
                    <a:bodyPr/>
                    <a:lstStyle/>
                    <a:p>
                      <a:pPr algn="ctr"/>
                      <a:endParaRPr lang="el-GR" dirty="0">
                        <a:solidFill>
                          <a:schemeClr val="tx1"/>
                        </a:solidFill>
                      </a:endParaRPr>
                    </a:p>
                  </a:txBody>
                  <a:tcPr/>
                </a:tc>
                <a:tc>
                  <a:txBody>
                    <a:bodyPr/>
                    <a:lstStyle/>
                    <a:p>
                      <a:pPr algn="ctr"/>
                      <a:endParaRPr lang="el-GR" dirty="0">
                        <a:solidFill>
                          <a:schemeClr val="tx1"/>
                        </a:solidFill>
                      </a:endParaRPr>
                    </a:p>
                  </a:txBody>
                  <a:tcPr>
                    <a:solidFill>
                      <a:schemeClr val="tx1">
                        <a:lumMod val="50000"/>
                        <a:lumOff val="50000"/>
                      </a:schemeClr>
                    </a:solidFill>
                  </a:tcPr>
                </a:tc>
                <a:tc>
                  <a:txBody>
                    <a:bodyPr/>
                    <a:lstStyle/>
                    <a:p>
                      <a:pPr algn="ctr"/>
                      <a:r>
                        <a:rPr lang="en-US" dirty="0" smtClean="0">
                          <a:solidFill>
                            <a:schemeClr val="tx1"/>
                          </a:solidFill>
                        </a:rPr>
                        <a:t>1</a:t>
                      </a:r>
                      <a:endParaRPr lang="el-GR" dirty="0">
                        <a:solidFill>
                          <a:schemeClr val="tx1"/>
                        </a:solidFill>
                      </a:endParaRPr>
                    </a:p>
                  </a:txBody>
                  <a:tcPr/>
                </a:tc>
                <a:tc>
                  <a:txBody>
                    <a:bodyPr/>
                    <a:lstStyle/>
                    <a:p>
                      <a:pPr algn="ctr"/>
                      <a:r>
                        <a:rPr lang="en-US" dirty="0" smtClean="0">
                          <a:solidFill>
                            <a:schemeClr val="tx1"/>
                          </a:solidFill>
                        </a:rPr>
                        <a:t>5</a:t>
                      </a:r>
                      <a:endParaRPr lang="el-GR" dirty="0">
                        <a:solidFill>
                          <a:schemeClr val="tx1"/>
                        </a:solidFill>
                      </a:endParaRPr>
                    </a:p>
                  </a:txBody>
                  <a:tcPr/>
                </a:tc>
                <a:tc>
                  <a:txBody>
                    <a:bodyPr/>
                    <a:lstStyle/>
                    <a:p>
                      <a:pPr algn="ctr"/>
                      <a:r>
                        <a:rPr lang="en-US" dirty="0" smtClean="0">
                          <a:solidFill>
                            <a:schemeClr val="tx1"/>
                          </a:solidFill>
                        </a:rPr>
                        <a:t>-2</a:t>
                      </a:r>
                      <a:endParaRPr lang="el-GR" dirty="0">
                        <a:solidFill>
                          <a:schemeClr val="tx1"/>
                        </a:solidFill>
                      </a:endParaRPr>
                    </a:p>
                  </a:txBody>
                  <a:tcPr/>
                </a:tc>
                <a:tc>
                  <a:txBody>
                    <a:bodyPr/>
                    <a:lstStyle/>
                    <a:p>
                      <a:pPr algn="ctr"/>
                      <a:r>
                        <a:rPr lang="en-US" dirty="0" smtClean="0">
                          <a:solidFill>
                            <a:srgbClr val="FF0000"/>
                          </a:solidFill>
                        </a:rPr>
                        <a:t>0</a:t>
                      </a:r>
                      <a:endParaRPr lang="el-GR" dirty="0">
                        <a:solidFill>
                          <a:srgbClr val="FF0000"/>
                        </a:solidFill>
                      </a:endParaRPr>
                    </a:p>
                  </a:txBody>
                  <a:tcPr/>
                </a:tc>
                <a:tc>
                  <a:txBody>
                    <a:bodyPr/>
                    <a:lstStyle/>
                    <a:p>
                      <a:pPr algn="ctr"/>
                      <a:endParaRPr lang="el-GR" dirty="0"/>
                    </a:p>
                  </a:txBody>
                  <a:tcPr/>
                </a:tc>
              </a:tr>
            </a:tbl>
          </a:graphicData>
        </a:graphic>
      </p:graphicFrame>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397000"/>
          <a:ext cx="6138132" cy="1483360"/>
        </p:xfrm>
        <a:graphic>
          <a:graphicData uri="http://schemas.openxmlformats.org/drawingml/2006/table">
            <a:tbl>
              <a:tblPr firstRow="1" bandRow="1">
                <a:tableStyleId>{5C22544A-7EE6-4342-B048-85BDC9FD1C3A}</a:tableStyleId>
              </a:tblPr>
              <a:tblGrid>
                <a:gridCol w="694682"/>
                <a:gridCol w="694682"/>
                <a:gridCol w="208280"/>
                <a:gridCol w="922636"/>
                <a:gridCol w="995266"/>
                <a:gridCol w="876942"/>
                <a:gridCol w="936104"/>
                <a:gridCol w="809540"/>
              </a:tblGrid>
              <a:tr h="370840">
                <a:tc>
                  <a:txBody>
                    <a:bodyPr/>
                    <a:lstStyle/>
                    <a:p>
                      <a:pPr algn="ctr"/>
                      <a:endParaRPr lang="el-GR" dirty="0"/>
                    </a:p>
                  </a:txBody>
                  <a:tcPr/>
                </a:tc>
                <a:tc>
                  <a:txBody>
                    <a:bodyPr/>
                    <a:lstStyle/>
                    <a:p>
                      <a:pPr algn="ctr"/>
                      <a:endParaRPr lang="el-GR" dirty="0"/>
                    </a:p>
                  </a:txBody>
                  <a:tcPr/>
                </a:tc>
                <a:tc>
                  <a:txBody>
                    <a:bodyPr/>
                    <a:lstStyle/>
                    <a:p>
                      <a:pPr algn="ctr"/>
                      <a:endParaRPr lang="el-GR" dirty="0"/>
                    </a:p>
                  </a:txBody>
                  <a:tcPr>
                    <a:solidFill>
                      <a:schemeClr val="tx1">
                        <a:lumMod val="50000"/>
                        <a:lumOff val="50000"/>
                      </a:schemeClr>
                    </a:solidFill>
                  </a:tcPr>
                </a:tc>
                <a:tc>
                  <a:txBody>
                    <a:bodyPr/>
                    <a:lstStyle/>
                    <a:p>
                      <a:pPr algn="ctr"/>
                      <a:r>
                        <a:rPr lang="en-US" dirty="0" smtClean="0"/>
                        <a:t>1</a:t>
                      </a:r>
                      <a:endParaRPr lang="el-GR" dirty="0"/>
                    </a:p>
                  </a:txBody>
                  <a:tcPr/>
                </a:tc>
                <a:tc>
                  <a:txBody>
                    <a:bodyPr/>
                    <a:lstStyle/>
                    <a:p>
                      <a:pPr algn="ctr"/>
                      <a:r>
                        <a:rPr lang="en-US" dirty="0" smtClean="0"/>
                        <a:t>8</a:t>
                      </a:r>
                      <a:endParaRPr lang="el-GR" dirty="0"/>
                    </a:p>
                  </a:txBody>
                  <a:tcPr/>
                </a:tc>
                <a:tc>
                  <a:txBody>
                    <a:bodyPr/>
                    <a:lstStyle/>
                    <a:p>
                      <a:pPr algn="ctr"/>
                      <a:r>
                        <a:rPr lang="en-US" dirty="0" smtClean="0"/>
                        <a:t>15</a:t>
                      </a:r>
                      <a:endParaRPr lang="el-GR" dirty="0"/>
                    </a:p>
                  </a:txBody>
                  <a:tcPr/>
                </a:tc>
                <a:tc>
                  <a:txBody>
                    <a:bodyPr/>
                    <a:lstStyle/>
                    <a:p>
                      <a:pPr algn="ctr"/>
                      <a:r>
                        <a:rPr lang="en-US" dirty="0" smtClean="0"/>
                        <a:t>4</a:t>
                      </a:r>
                      <a:endParaRPr lang="el-GR" dirty="0"/>
                    </a:p>
                  </a:txBody>
                  <a:tcPr/>
                </a:tc>
                <a:tc>
                  <a:txBody>
                    <a:bodyPr/>
                    <a:lstStyle/>
                    <a:p>
                      <a:pPr algn="ctr"/>
                      <a:r>
                        <a:rPr lang="en-US" dirty="0" smtClean="0"/>
                        <a:t>1</a:t>
                      </a:r>
                      <a:endParaRPr lang="el-GR" dirty="0"/>
                    </a:p>
                  </a:txBody>
                  <a:tcPr/>
                </a:tc>
              </a:tr>
              <a:tr h="370840">
                <a:tc>
                  <a:txBody>
                    <a:bodyPr/>
                    <a:lstStyle/>
                    <a:p>
                      <a:pPr algn="ctr"/>
                      <a:r>
                        <a:rPr lang="en-US" dirty="0" smtClean="0">
                          <a:solidFill>
                            <a:schemeClr val="tx1"/>
                          </a:solidFill>
                        </a:rPr>
                        <a:t>-3</a:t>
                      </a:r>
                      <a:endParaRPr lang="el-GR" dirty="0">
                        <a:solidFill>
                          <a:schemeClr val="tx1"/>
                        </a:solidFill>
                      </a:endParaRPr>
                    </a:p>
                  </a:txBody>
                  <a:tcPr/>
                </a:tc>
                <a:tc>
                  <a:txBody>
                    <a:bodyPr/>
                    <a:lstStyle/>
                    <a:p>
                      <a:pPr algn="ctr"/>
                      <a:endParaRPr lang="el-GR" dirty="0">
                        <a:solidFill>
                          <a:schemeClr val="tx1"/>
                        </a:solidFill>
                      </a:endParaRPr>
                    </a:p>
                  </a:txBody>
                  <a:tcPr/>
                </a:tc>
                <a:tc>
                  <a:txBody>
                    <a:bodyPr/>
                    <a:lstStyle/>
                    <a:p>
                      <a:pPr algn="ctr"/>
                      <a:endParaRPr lang="el-GR" dirty="0">
                        <a:solidFill>
                          <a:schemeClr val="tx1"/>
                        </a:solidFill>
                      </a:endParaRPr>
                    </a:p>
                  </a:txBody>
                  <a:tcPr>
                    <a:solidFill>
                      <a:schemeClr val="tx1">
                        <a:lumMod val="50000"/>
                        <a:lumOff val="50000"/>
                      </a:schemeClr>
                    </a:solidFill>
                  </a:tcPr>
                </a:tc>
                <a:tc>
                  <a:txBody>
                    <a:bodyPr/>
                    <a:lstStyle/>
                    <a:p>
                      <a:pPr algn="ctr"/>
                      <a:endParaRPr lang="el-GR" dirty="0">
                        <a:solidFill>
                          <a:schemeClr val="tx1"/>
                        </a:solidFill>
                      </a:endParaRPr>
                    </a:p>
                  </a:txBody>
                  <a:tcPr/>
                </a:tc>
                <a:tc>
                  <a:txBody>
                    <a:bodyPr/>
                    <a:lstStyle/>
                    <a:p>
                      <a:pPr algn="ctr"/>
                      <a:r>
                        <a:rPr lang="en-US" dirty="0" smtClean="0">
                          <a:solidFill>
                            <a:schemeClr val="tx1"/>
                          </a:solidFill>
                        </a:rPr>
                        <a:t>-3</a:t>
                      </a:r>
                      <a:endParaRPr lang="el-GR" dirty="0">
                        <a:solidFill>
                          <a:schemeClr val="tx1"/>
                        </a:solidFill>
                      </a:endParaRPr>
                    </a:p>
                  </a:txBody>
                  <a:tcPr/>
                </a:tc>
                <a:tc>
                  <a:txBody>
                    <a:bodyPr/>
                    <a:lstStyle/>
                    <a:p>
                      <a:pPr algn="ctr"/>
                      <a:r>
                        <a:rPr lang="en-US" dirty="0" smtClean="0">
                          <a:solidFill>
                            <a:schemeClr val="tx1"/>
                          </a:solidFill>
                        </a:rPr>
                        <a:t>-15</a:t>
                      </a:r>
                      <a:endParaRPr lang="el-GR" dirty="0">
                        <a:solidFill>
                          <a:schemeClr val="tx1"/>
                        </a:solidFill>
                      </a:endParaRPr>
                    </a:p>
                  </a:txBody>
                  <a:tcPr/>
                </a:tc>
                <a:tc>
                  <a:txBody>
                    <a:bodyPr/>
                    <a:lstStyle/>
                    <a:p>
                      <a:pPr algn="ctr"/>
                      <a:r>
                        <a:rPr lang="en-US" dirty="0" smtClean="0">
                          <a:solidFill>
                            <a:schemeClr val="tx1"/>
                          </a:solidFill>
                        </a:rPr>
                        <a:t>6</a:t>
                      </a:r>
                      <a:endParaRPr lang="el-GR" dirty="0">
                        <a:solidFill>
                          <a:schemeClr val="tx1"/>
                        </a:solidFill>
                      </a:endParaRPr>
                    </a:p>
                  </a:txBody>
                  <a:tcPr/>
                </a:tc>
                <a:tc>
                  <a:txBody>
                    <a:bodyPr/>
                    <a:lstStyle/>
                    <a:p>
                      <a:pPr algn="ctr"/>
                      <a:endParaRPr lang="el-GR"/>
                    </a:p>
                  </a:txBody>
                  <a:tcPr/>
                </a:tc>
              </a:tr>
              <a:tr h="370840">
                <a:tc>
                  <a:txBody>
                    <a:bodyPr/>
                    <a:lstStyle/>
                    <a:p>
                      <a:pPr algn="ctr"/>
                      <a:endParaRPr lang="el-GR"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-2</a:t>
                      </a:r>
                      <a:endParaRPr lang="el-GR" dirty="0" smtClean="0">
                        <a:solidFill>
                          <a:schemeClr val="tx1"/>
                        </a:solidFill>
                      </a:endParaRPr>
                    </a:p>
                  </a:txBody>
                  <a:tcPr/>
                </a:tc>
                <a:tc>
                  <a:txBody>
                    <a:bodyPr/>
                    <a:lstStyle/>
                    <a:p>
                      <a:pPr algn="ctr"/>
                      <a:endParaRPr lang="el-GR" dirty="0">
                        <a:solidFill>
                          <a:schemeClr val="tx1"/>
                        </a:solidFill>
                      </a:endParaRPr>
                    </a:p>
                  </a:txBody>
                  <a:tcPr>
                    <a:solidFill>
                      <a:schemeClr val="tx1">
                        <a:lumMod val="50000"/>
                        <a:lumOff val="50000"/>
                      </a:schemeClr>
                    </a:solidFill>
                  </a:tcPr>
                </a:tc>
                <a:tc>
                  <a:txBody>
                    <a:bodyPr/>
                    <a:lstStyle/>
                    <a:p>
                      <a:pPr algn="ctr"/>
                      <a:endParaRPr lang="el-GR" dirty="0">
                        <a:solidFill>
                          <a:schemeClr val="tx1"/>
                        </a:solidFill>
                      </a:endParaRPr>
                    </a:p>
                  </a:txBody>
                  <a:tcPr/>
                </a:tc>
                <a:tc>
                  <a:txBody>
                    <a:bodyPr/>
                    <a:lstStyle/>
                    <a:p>
                      <a:pPr algn="ctr"/>
                      <a:endParaRPr lang="el-GR" dirty="0">
                        <a:solidFill>
                          <a:schemeClr val="tx1"/>
                        </a:solidFill>
                      </a:endParaRPr>
                    </a:p>
                  </a:txBody>
                  <a:tcPr/>
                </a:tc>
                <a:tc>
                  <a:txBody>
                    <a:bodyPr/>
                    <a:lstStyle/>
                    <a:p>
                      <a:pPr algn="ctr"/>
                      <a:r>
                        <a:rPr lang="en-US" dirty="0" smtClean="0">
                          <a:solidFill>
                            <a:schemeClr val="tx1"/>
                          </a:solidFill>
                        </a:rPr>
                        <a:t>-2</a:t>
                      </a:r>
                      <a:endParaRPr lang="el-GR" dirty="0">
                        <a:solidFill>
                          <a:schemeClr val="tx1"/>
                        </a:solidFill>
                      </a:endParaRPr>
                    </a:p>
                  </a:txBody>
                  <a:tcPr/>
                </a:tc>
                <a:tc>
                  <a:txBody>
                    <a:bodyPr/>
                    <a:lstStyle/>
                    <a:p>
                      <a:pPr algn="ctr"/>
                      <a:r>
                        <a:rPr lang="en-US" dirty="0" smtClean="0">
                          <a:solidFill>
                            <a:schemeClr val="tx1"/>
                          </a:solidFill>
                        </a:rPr>
                        <a:t>-10</a:t>
                      </a:r>
                      <a:endParaRPr lang="el-GR" dirty="0">
                        <a:solidFill>
                          <a:schemeClr val="tx1"/>
                        </a:solidFill>
                      </a:endParaRPr>
                    </a:p>
                  </a:txBody>
                  <a:tcPr/>
                </a:tc>
                <a:tc>
                  <a:txBody>
                    <a:bodyPr/>
                    <a:lstStyle/>
                    <a:p>
                      <a:pPr algn="ctr"/>
                      <a:r>
                        <a:rPr lang="en-US" dirty="0" smtClean="0"/>
                        <a:t>4</a:t>
                      </a:r>
                      <a:endParaRPr lang="el-GR" dirty="0"/>
                    </a:p>
                  </a:txBody>
                  <a:tcPr/>
                </a:tc>
              </a:tr>
              <a:tr h="370840">
                <a:tc>
                  <a:txBody>
                    <a:bodyPr/>
                    <a:lstStyle/>
                    <a:p>
                      <a:pPr algn="ctr"/>
                      <a:endParaRPr lang="el-GR">
                        <a:solidFill>
                          <a:schemeClr val="tx1"/>
                        </a:solidFill>
                      </a:endParaRPr>
                    </a:p>
                  </a:txBody>
                  <a:tcPr/>
                </a:tc>
                <a:tc>
                  <a:txBody>
                    <a:bodyPr/>
                    <a:lstStyle/>
                    <a:p>
                      <a:pPr algn="ctr"/>
                      <a:endParaRPr lang="el-GR" dirty="0">
                        <a:solidFill>
                          <a:schemeClr val="tx1"/>
                        </a:solidFill>
                      </a:endParaRPr>
                    </a:p>
                  </a:txBody>
                  <a:tcPr/>
                </a:tc>
                <a:tc>
                  <a:txBody>
                    <a:bodyPr/>
                    <a:lstStyle/>
                    <a:p>
                      <a:pPr algn="ctr"/>
                      <a:endParaRPr lang="el-GR" dirty="0">
                        <a:solidFill>
                          <a:schemeClr val="tx1"/>
                        </a:solidFill>
                      </a:endParaRPr>
                    </a:p>
                  </a:txBody>
                  <a:tcPr>
                    <a:solidFill>
                      <a:schemeClr val="tx1">
                        <a:lumMod val="50000"/>
                        <a:lumOff val="50000"/>
                      </a:schemeClr>
                    </a:solidFill>
                  </a:tcPr>
                </a:tc>
                <a:tc>
                  <a:txBody>
                    <a:bodyPr/>
                    <a:lstStyle/>
                    <a:p>
                      <a:pPr algn="ctr"/>
                      <a:r>
                        <a:rPr lang="en-US" dirty="0" smtClean="0">
                          <a:solidFill>
                            <a:schemeClr val="tx1"/>
                          </a:solidFill>
                        </a:rPr>
                        <a:t>1</a:t>
                      </a:r>
                      <a:endParaRPr lang="el-GR" dirty="0">
                        <a:solidFill>
                          <a:schemeClr val="tx1"/>
                        </a:solidFill>
                      </a:endParaRPr>
                    </a:p>
                  </a:txBody>
                  <a:tcPr/>
                </a:tc>
                <a:tc>
                  <a:txBody>
                    <a:bodyPr/>
                    <a:lstStyle/>
                    <a:p>
                      <a:pPr algn="ctr"/>
                      <a:r>
                        <a:rPr lang="en-US" dirty="0" smtClean="0">
                          <a:solidFill>
                            <a:schemeClr val="tx1"/>
                          </a:solidFill>
                        </a:rPr>
                        <a:t>5</a:t>
                      </a:r>
                      <a:endParaRPr lang="el-GR" dirty="0">
                        <a:solidFill>
                          <a:schemeClr val="tx1"/>
                        </a:solidFill>
                      </a:endParaRPr>
                    </a:p>
                  </a:txBody>
                  <a:tcPr/>
                </a:tc>
                <a:tc>
                  <a:txBody>
                    <a:bodyPr/>
                    <a:lstStyle/>
                    <a:p>
                      <a:pPr algn="ctr"/>
                      <a:r>
                        <a:rPr lang="en-US" dirty="0" smtClean="0">
                          <a:solidFill>
                            <a:schemeClr val="tx1"/>
                          </a:solidFill>
                        </a:rPr>
                        <a:t>-2</a:t>
                      </a:r>
                      <a:endParaRPr lang="el-GR" dirty="0">
                        <a:solidFill>
                          <a:schemeClr val="tx1"/>
                        </a:solidFill>
                      </a:endParaRPr>
                    </a:p>
                  </a:txBody>
                  <a:tcPr/>
                </a:tc>
                <a:tc>
                  <a:txBody>
                    <a:bodyPr/>
                    <a:lstStyle/>
                    <a:p>
                      <a:pPr algn="ctr"/>
                      <a:endParaRPr lang="el-GR" dirty="0">
                        <a:solidFill>
                          <a:schemeClr val="tx1"/>
                        </a:solidFill>
                      </a:endParaRPr>
                    </a:p>
                  </a:txBody>
                  <a:tcPr>
                    <a:solidFill>
                      <a:srgbClr val="FFC000"/>
                    </a:solidFill>
                  </a:tcPr>
                </a:tc>
                <a:tc>
                  <a:txBody>
                    <a:bodyPr/>
                    <a:lstStyle/>
                    <a:p>
                      <a:pPr algn="ctr"/>
                      <a:r>
                        <a:rPr lang="en-US" dirty="0" smtClean="0">
                          <a:solidFill>
                            <a:srgbClr val="FF0000"/>
                          </a:solidFill>
                        </a:rPr>
                        <a:t>5</a:t>
                      </a:r>
                      <a:endParaRPr lang="el-GR" dirty="0">
                        <a:solidFill>
                          <a:srgbClr val="FF0000"/>
                        </a:solidFill>
                      </a:endParaRPr>
                    </a:p>
                  </a:txBody>
                  <a:tcPr>
                    <a:solidFill>
                      <a:srgbClr val="FFC000"/>
                    </a:solidFill>
                  </a:tcPr>
                </a:tc>
              </a:tr>
            </a:tbl>
          </a:graphicData>
        </a:graphic>
      </p:graphicFrame>
      <p:sp>
        <p:nvSpPr>
          <p:cNvPr id="3" name="2 - TextBox"/>
          <p:cNvSpPr txBox="1"/>
          <p:nvPr/>
        </p:nvSpPr>
        <p:spPr>
          <a:xfrm>
            <a:off x="1547664" y="3789040"/>
            <a:ext cx="2020233" cy="369332"/>
          </a:xfrm>
          <a:prstGeom prst="rect">
            <a:avLst/>
          </a:prstGeom>
          <a:noFill/>
        </p:spPr>
        <p:txBody>
          <a:bodyPr wrap="none" rtlCol="0">
            <a:spAutoFit/>
          </a:bodyPr>
          <a:lstStyle/>
          <a:p>
            <a:r>
              <a:rPr lang="el-GR" dirty="0" smtClean="0"/>
              <a:t>Πηλίκο  =  </a:t>
            </a:r>
            <a:r>
              <a:rPr lang="en-US" dirty="0" smtClean="0"/>
              <a:t>x</a:t>
            </a:r>
            <a:r>
              <a:rPr lang="en-US" baseline="30000" dirty="0" smtClean="0"/>
              <a:t>2 +</a:t>
            </a:r>
            <a:r>
              <a:rPr lang="en-US" dirty="0" smtClean="0"/>
              <a:t> 5x - 2</a:t>
            </a:r>
            <a:endParaRPr lang="el-GR" dirty="0"/>
          </a:p>
        </p:txBody>
      </p:sp>
      <p:sp>
        <p:nvSpPr>
          <p:cNvPr id="4" name="3 - TextBox"/>
          <p:cNvSpPr txBox="1"/>
          <p:nvPr/>
        </p:nvSpPr>
        <p:spPr>
          <a:xfrm>
            <a:off x="1547664" y="4293096"/>
            <a:ext cx="1980799" cy="369332"/>
          </a:xfrm>
          <a:prstGeom prst="rect">
            <a:avLst/>
          </a:prstGeom>
          <a:noFill/>
        </p:spPr>
        <p:txBody>
          <a:bodyPr wrap="none" rtlCol="0">
            <a:spAutoFit/>
          </a:bodyPr>
          <a:lstStyle/>
          <a:p>
            <a:r>
              <a:rPr lang="el-GR" dirty="0" smtClean="0"/>
              <a:t>υπόλοιπο  =  </a:t>
            </a:r>
            <a:r>
              <a:rPr lang="en-US" dirty="0" smtClean="0"/>
              <a:t>0x + 5</a:t>
            </a:r>
            <a:endParaRPr lang="el-G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403648" y="1196753"/>
            <a:ext cx="5454352" cy="2308324"/>
          </a:xfrm>
          <a:prstGeom prst="rect">
            <a:avLst/>
          </a:prstGeom>
        </p:spPr>
        <p:txBody>
          <a:bodyPr wrap="square">
            <a:spAutoFit/>
          </a:bodyPr>
          <a:lstStyle/>
          <a:p>
            <a:r>
              <a:rPr lang="en-US" dirty="0" smtClean="0"/>
              <a:t>Big Idea..... Gauss proved that all polynomials with real valued coefficients can be factored into a product of linear factors (like x-a) and irreducible quadratic factors (</a:t>
            </a:r>
            <a:r>
              <a:rPr lang="en-US" dirty="0" err="1" smtClean="0"/>
              <a:t>qudratics</a:t>
            </a:r>
            <a:r>
              <a:rPr lang="en-US" dirty="0" smtClean="0"/>
              <a:t> that don't have real roots, and hence can't be factored over the </a:t>
            </a:r>
            <a:r>
              <a:rPr lang="en-US" dirty="0" err="1" smtClean="0"/>
              <a:t>reals</a:t>
            </a:r>
            <a:r>
              <a:rPr lang="en-US" dirty="0" smtClean="0"/>
              <a:t>). So we can factor any real valued polynomial with nothing bigger than quadratic division.... </a:t>
            </a:r>
            <a:br>
              <a:rPr lang="en-US" dirty="0" smtClean="0"/>
            </a:br>
            <a:endParaRPr lang="el-G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683568" y="260648"/>
            <a:ext cx="7772400" cy="578495"/>
          </a:xfrm>
        </p:spPr>
        <p:txBody>
          <a:bodyPr>
            <a:normAutofit/>
          </a:bodyPr>
          <a:lstStyle/>
          <a:p>
            <a:pPr algn="r"/>
            <a:r>
              <a:rPr lang="el-GR" sz="2800" dirty="0" smtClean="0"/>
              <a:t>Διαίρεση Πολυωνύμων</a:t>
            </a:r>
            <a:endParaRPr lang="el-GR" sz="2800" dirty="0"/>
          </a:p>
        </p:txBody>
      </p:sp>
      <p:sp>
        <p:nvSpPr>
          <p:cNvPr id="5" name="4 - Υπότιτλος"/>
          <p:cNvSpPr>
            <a:spLocks noGrp="1"/>
          </p:cNvSpPr>
          <p:nvPr>
            <p:ph type="subTitle" idx="1"/>
          </p:nvPr>
        </p:nvSpPr>
        <p:spPr>
          <a:xfrm>
            <a:off x="323528" y="1052736"/>
            <a:ext cx="8496944" cy="5544616"/>
          </a:xfrm>
        </p:spPr>
        <p:txBody>
          <a:bodyPr>
            <a:normAutofit/>
          </a:bodyPr>
          <a:lstStyle/>
          <a:p>
            <a:pPr algn="l">
              <a:buFont typeface="Arial" pitchFamily="34" charset="0"/>
              <a:buChar char="•"/>
            </a:pPr>
            <a:r>
              <a:rPr lang="el-GR" sz="2800" dirty="0" smtClean="0"/>
              <a:t>Ο αλγόριθμος της διαίρεσης</a:t>
            </a:r>
          </a:p>
          <a:p>
            <a:pPr algn="l">
              <a:buFont typeface="Arial" pitchFamily="34" charset="0"/>
              <a:buChar char="•"/>
            </a:pPr>
            <a:r>
              <a:rPr lang="el-GR" sz="2800" dirty="0" smtClean="0">
                <a:solidFill>
                  <a:schemeClr val="tx1"/>
                </a:solidFill>
              </a:rPr>
              <a:t>Δ(</a:t>
            </a:r>
            <a:r>
              <a:rPr lang="en-US" sz="2800" dirty="0" smtClean="0">
                <a:solidFill>
                  <a:schemeClr val="tx1"/>
                </a:solidFill>
              </a:rPr>
              <a:t>x</a:t>
            </a:r>
            <a:r>
              <a:rPr lang="el-GR" sz="2800" dirty="0" smtClean="0">
                <a:solidFill>
                  <a:schemeClr val="tx1"/>
                </a:solidFill>
              </a:rPr>
              <a:t>)</a:t>
            </a:r>
            <a:r>
              <a:rPr lang="el-GR" sz="2800" dirty="0" smtClean="0"/>
              <a:t> </a:t>
            </a:r>
            <a:r>
              <a:rPr lang="el-GR" sz="2800" dirty="0" smtClean="0">
                <a:solidFill>
                  <a:schemeClr val="tx1"/>
                </a:solidFill>
              </a:rPr>
              <a:t>δ(</a:t>
            </a:r>
            <a:r>
              <a:rPr lang="en-US" sz="2800" dirty="0" smtClean="0">
                <a:solidFill>
                  <a:schemeClr val="tx1"/>
                </a:solidFill>
              </a:rPr>
              <a:t>x</a:t>
            </a:r>
            <a:r>
              <a:rPr lang="el-GR" sz="2800" dirty="0" smtClean="0">
                <a:solidFill>
                  <a:schemeClr val="tx1"/>
                </a:solidFill>
              </a:rPr>
              <a:t>)</a:t>
            </a:r>
            <a:r>
              <a:rPr lang="el-GR" sz="2800" dirty="0" smtClean="0"/>
              <a:t> </a:t>
            </a:r>
            <a:r>
              <a:rPr lang="el-GR" sz="2800" dirty="0" smtClean="0">
                <a:solidFill>
                  <a:schemeClr val="tx1"/>
                </a:solidFill>
              </a:rPr>
              <a:t>π(</a:t>
            </a:r>
            <a:r>
              <a:rPr lang="en-US" sz="2800" dirty="0" smtClean="0">
                <a:solidFill>
                  <a:schemeClr val="tx1"/>
                </a:solidFill>
              </a:rPr>
              <a:t>x</a:t>
            </a:r>
            <a:r>
              <a:rPr lang="el-GR" sz="2800" dirty="0" smtClean="0">
                <a:solidFill>
                  <a:schemeClr val="tx1"/>
                </a:solidFill>
              </a:rPr>
              <a:t>)</a:t>
            </a:r>
            <a:r>
              <a:rPr lang="el-GR" sz="2800" dirty="0" smtClean="0"/>
              <a:t> + </a:t>
            </a:r>
            <a:r>
              <a:rPr lang="el-GR" sz="2800" dirty="0" smtClean="0">
                <a:solidFill>
                  <a:schemeClr val="tx1"/>
                </a:solidFill>
              </a:rPr>
              <a:t>υ(</a:t>
            </a:r>
            <a:r>
              <a:rPr lang="en-US" sz="2800" dirty="0" smtClean="0">
                <a:solidFill>
                  <a:schemeClr val="tx1"/>
                </a:solidFill>
              </a:rPr>
              <a:t>x</a:t>
            </a:r>
            <a:r>
              <a:rPr lang="el-GR" sz="2800" dirty="0" smtClean="0">
                <a:solidFill>
                  <a:schemeClr val="tx1"/>
                </a:solidFill>
              </a:rPr>
              <a:t>)</a:t>
            </a:r>
          </a:p>
          <a:p>
            <a:pPr algn="l">
              <a:buFont typeface="Arial" pitchFamily="34" charset="0"/>
              <a:buChar char="•"/>
            </a:pPr>
            <a:r>
              <a:rPr lang="el-GR" sz="2800" dirty="0" smtClean="0"/>
              <a:t>Όπου </a:t>
            </a:r>
            <a:r>
              <a:rPr lang="en-US" sz="2800" dirty="0" smtClean="0"/>
              <a:t>deg</a:t>
            </a:r>
            <a:r>
              <a:rPr lang="el-GR" sz="2800" dirty="0" smtClean="0">
                <a:solidFill>
                  <a:schemeClr val="tx1"/>
                </a:solidFill>
              </a:rPr>
              <a:t>υ(</a:t>
            </a:r>
            <a:r>
              <a:rPr lang="en-US" sz="2800" dirty="0" smtClean="0">
                <a:solidFill>
                  <a:schemeClr val="tx1"/>
                </a:solidFill>
              </a:rPr>
              <a:t>x</a:t>
            </a:r>
            <a:r>
              <a:rPr lang="el-GR" sz="2800" dirty="0" smtClean="0">
                <a:solidFill>
                  <a:schemeClr val="tx1"/>
                </a:solidFill>
              </a:rPr>
              <a:t>)</a:t>
            </a:r>
            <a:r>
              <a:rPr lang="en-US" sz="2800" dirty="0" smtClean="0"/>
              <a:t> ≤ deg</a:t>
            </a:r>
            <a:r>
              <a:rPr lang="el-GR" sz="2800" dirty="0" smtClean="0">
                <a:solidFill>
                  <a:schemeClr val="tx1"/>
                </a:solidFill>
              </a:rPr>
              <a:t>δ(</a:t>
            </a:r>
            <a:r>
              <a:rPr lang="en-US" sz="2800" dirty="0" smtClean="0">
                <a:solidFill>
                  <a:schemeClr val="tx1"/>
                </a:solidFill>
              </a:rPr>
              <a:t>x</a:t>
            </a:r>
            <a:r>
              <a:rPr lang="el-GR" sz="2800" dirty="0" smtClean="0">
                <a:solidFill>
                  <a:schemeClr val="tx1"/>
                </a:solidFill>
              </a:rPr>
              <a:t>)</a:t>
            </a:r>
            <a:endParaRPr lang="en-US" sz="2800" dirty="0" smtClean="0">
              <a:solidFill>
                <a:schemeClr val="tx1"/>
              </a:solidFill>
            </a:endParaRPr>
          </a:p>
          <a:p>
            <a:pPr algn="l">
              <a:buFont typeface="Arial" pitchFamily="34" charset="0"/>
              <a:buChar char="•"/>
            </a:pPr>
            <a:r>
              <a:rPr lang="el-GR" sz="2800" dirty="0" smtClean="0">
                <a:solidFill>
                  <a:schemeClr val="tx1"/>
                </a:solidFill>
              </a:rPr>
              <a:t>Όταν το Δ</a:t>
            </a:r>
            <a:r>
              <a:rPr lang="el-GR" sz="2800" dirty="0" smtClean="0"/>
              <a:t>(</a:t>
            </a:r>
            <a:r>
              <a:rPr lang="en-US" sz="2800" dirty="0" smtClean="0"/>
              <a:t>x</a:t>
            </a:r>
            <a:r>
              <a:rPr lang="el-GR" sz="2800" dirty="0" smtClean="0"/>
              <a:t>)  είναι </a:t>
            </a:r>
            <a:r>
              <a:rPr lang="el-GR" sz="2800" dirty="0" err="1" smtClean="0"/>
              <a:t>πολυωνυμική</a:t>
            </a:r>
            <a:r>
              <a:rPr lang="el-GR" sz="2800" dirty="0" smtClean="0"/>
              <a:t> συνάρτηση</a:t>
            </a:r>
            <a:r>
              <a:rPr lang="en-US" sz="2800" dirty="0" smtClean="0"/>
              <a:t> p=p(x)</a:t>
            </a:r>
            <a:r>
              <a:rPr lang="el-GR" sz="2800" dirty="0" smtClean="0"/>
              <a:t> με </a:t>
            </a:r>
            <a:r>
              <a:rPr lang="en-US" sz="2800" dirty="0" err="1" smtClean="0"/>
              <a:t>degp</a:t>
            </a:r>
            <a:r>
              <a:rPr lang="en-US" sz="2800" dirty="0" smtClean="0"/>
              <a:t>(x)=n</a:t>
            </a:r>
            <a:endParaRPr lang="el-GR" sz="2800" dirty="0" smtClean="0"/>
          </a:p>
          <a:p>
            <a:pPr algn="l">
              <a:buFont typeface="Arial" pitchFamily="34" charset="0"/>
              <a:buChar char="•"/>
            </a:pPr>
            <a:r>
              <a:rPr lang="el-GR" sz="2800" dirty="0" smtClean="0"/>
              <a:t>και δ(</a:t>
            </a:r>
            <a:r>
              <a:rPr lang="en-US" sz="2800" dirty="0" smtClean="0"/>
              <a:t>x</a:t>
            </a:r>
            <a:r>
              <a:rPr lang="el-GR" sz="2800" dirty="0" smtClean="0"/>
              <a:t>) είναι  διώνυμο με </a:t>
            </a:r>
            <a:r>
              <a:rPr lang="en-US" sz="2800" dirty="0" smtClean="0"/>
              <a:t>deg</a:t>
            </a:r>
            <a:r>
              <a:rPr lang="el-GR" sz="2800" dirty="0" smtClean="0"/>
              <a:t>δ</a:t>
            </a:r>
            <a:r>
              <a:rPr lang="en-US" sz="2800" dirty="0" smtClean="0"/>
              <a:t>(x)=1</a:t>
            </a:r>
            <a:r>
              <a:rPr lang="el-GR" sz="2800" dirty="0" smtClean="0"/>
              <a:t>,</a:t>
            </a:r>
            <a:endParaRPr lang="el-GR" sz="2800" dirty="0" smtClean="0">
              <a:solidFill>
                <a:schemeClr val="tx1"/>
              </a:solidFill>
            </a:endParaRPr>
          </a:p>
          <a:p>
            <a:pPr algn="l">
              <a:buFont typeface="Arial" pitchFamily="34" charset="0"/>
              <a:buChar char="•"/>
            </a:pPr>
            <a:endParaRPr lang="el-GR" sz="2800"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3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3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30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30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30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30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30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30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30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30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 Υπότιτλος"/>
          <p:cNvSpPr txBox="1">
            <a:spLocks/>
          </p:cNvSpPr>
          <p:nvPr/>
        </p:nvSpPr>
        <p:spPr>
          <a:xfrm>
            <a:off x="323528" y="1052736"/>
            <a:ext cx="8496944" cy="4248472"/>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solidFill>
                  <a:srgbClr val="C00000"/>
                </a:solidFill>
              </a:rPr>
              <a:t>Όταν ο διαιρέτης είναι διώνυμο 1</a:t>
            </a:r>
            <a:r>
              <a:rPr lang="el-GR" sz="2800" baseline="30000" noProof="0" dirty="0" smtClean="0">
                <a:solidFill>
                  <a:srgbClr val="C00000"/>
                </a:solidFill>
              </a:rPr>
              <a:t>ου</a:t>
            </a:r>
            <a:r>
              <a:rPr lang="el-GR" sz="2800" noProof="0" dirty="0" smtClean="0">
                <a:solidFill>
                  <a:srgbClr val="C00000"/>
                </a:solidFill>
              </a:rPr>
              <a:t> βαθμού, η </a:t>
            </a:r>
            <a:r>
              <a:rPr lang="en-US" sz="2800" noProof="0" dirty="0" smtClean="0">
                <a:solidFill>
                  <a:srgbClr val="C00000"/>
                </a:solidFill>
              </a:rPr>
              <a:t>synthetic division </a:t>
            </a:r>
            <a:r>
              <a:rPr lang="el-GR" sz="2800" noProof="0" dirty="0" smtClean="0">
                <a:solidFill>
                  <a:srgbClr val="C00000"/>
                </a:solidFill>
              </a:rPr>
              <a:t>καλείται σχήμα </a:t>
            </a:r>
            <a:r>
              <a:rPr lang="en-US" sz="2800" noProof="0" dirty="0" smtClean="0">
                <a:solidFill>
                  <a:srgbClr val="C00000"/>
                </a:solidFill>
              </a:rPr>
              <a:t>Horner</a:t>
            </a:r>
            <a:endParaRPr lang="el-GR" sz="2800" noProof="0" dirty="0" smtClean="0">
              <a:solidFill>
                <a:srgbClr val="C00000"/>
              </a:solidFill>
            </a:endParaRPr>
          </a:p>
          <a:p>
            <a:pPr marL="342900" lvl="0" indent="-342900">
              <a:spcBef>
                <a:spcPct val="20000"/>
              </a:spcBef>
              <a:buFont typeface="Arial" pitchFamily="34" charset="0"/>
              <a:buChar char="•"/>
            </a:pPr>
            <a:r>
              <a:rPr lang="el-GR" sz="2800" noProof="0" dirty="0" smtClean="0">
                <a:solidFill>
                  <a:srgbClr val="C00000"/>
                </a:solidFill>
              </a:rPr>
              <a:t>Δίνεται το </a:t>
            </a:r>
            <a:r>
              <a:rPr lang="en-US" sz="2800" noProof="0" dirty="0" smtClean="0">
                <a:solidFill>
                  <a:srgbClr val="C00000"/>
                </a:solidFill>
              </a:rPr>
              <a:t>p(x)= 3x</a:t>
            </a:r>
            <a:r>
              <a:rPr lang="en-US" sz="2800" baseline="30000" noProof="0" dirty="0" smtClean="0">
                <a:solidFill>
                  <a:srgbClr val="C00000"/>
                </a:solidFill>
              </a:rPr>
              <a:t>4</a:t>
            </a:r>
            <a:r>
              <a:rPr lang="en-US" sz="2800" noProof="0" dirty="0" smtClean="0">
                <a:solidFill>
                  <a:srgbClr val="C00000"/>
                </a:solidFill>
              </a:rPr>
              <a:t>- 6x</a:t>
            </a:r>
            <a:r>
              <a:rPr lang="en-US" sz="2800" baseline="30000" noProof="0" dirty="0" smtClean="0">
                <a:solidFill>
                  <a:srgbClr val="C00000"/>
                </a:solidFill>
              </a:rPr>
              <a:t>3</a:t>
            </a:r>
            <a:r>
              <a:rPr lang="en-US" sz="2800" noProof="0" dirty="0" smtClean="0">
                <a:solidFill>
                  <a:srgbClr val="C00000"/>
                </a:solidFill>
              </a:rPr>
              <a:t>+4x</a:t>
            </a:r>
            <a:r>
              <a:rPr lang="en-US" sz="2800" baseline="30000" noProof="0" dirty="0" smtClean="0">
                <a:solidFill>
                  <a:srgbClr val="C00000"/>
                </a:solidFill>
              </a:rPr>
              <a:t>2</a:t>
            </a:r>
            <a:r>
              <a:rPr lang="en-US" sz="2800" noProof="0" dirty="0" smtClean="0">
                <a:solidFill>
                  <a:srgbClr val="C00000"/>
                </a:solidFill>
              </a:rPr>
              <a:t>+7x-5 </a:t>
            </a:r>
            <a:r>
              <a:rPr lang="el-GR" sz="2800" noProof="0" dirty="0" smtClean="0">
                <a:solidFill>
                  <a:srgbClr val="C00000"/>
                </a:solidFill>
              </a:rPr>
              <a:t>και ζητείται να εφαρμοστεί ο αλγόριθμος της διαίρεσης με το δ(</a:t>
            </a:r>
            <a:r>
              <a:rPr lang="en-US" sz="2800" noProof="0" dirty="0" smtClean="0">
                <a:solidFill>
                  <a:srgbClr val="C00000"/>
                </a:solidFill>
              </a:rPr>
              <a:t>x)=x-3</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Διαίρεση με Διαδικασία Σύνθεσης / 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8" name="7 - Πίνακας"/>
          <p:cNvGraphicFramePr>
            <a:graphicFrameLocks noGrp="1"/>
          </p:cNvGraphicFramePr>
          <p:nvPr/>
        </p:nvGraphicFramePr>
        <p:xfrm>
          <a:off x="539552" y="5445224"/>
          <a:ext cx="6096000" cy="111252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l-GR" dirty="0"/>
                    </a:p>
                  </a:txBody>
                  <a:tcPr/>
                </a:tc>
                <a:tc>
                  <a:txBody>
                    <a:bodyPr/>
                    <a:lstStyle/>
                    <a:p>
                      <a:endParaRPr lang="el-GR"/>
                    </a:p>
                  </a:txBody>
                  <a:tcPr/>
                </a:tc>
                <a:tc>
                  <a:txBody>
                    <a:bodyPr/>
                    <a:lstStyle/>
                    <a:p>
                      <a:endParaRPr lang="el-GR"/>
                    </a:p>
                  </a:txBody>
                  <a:tcPr/>
                </a:tc>
                <a:tc>
                  <a:txBody>
                    <a:bodyPr/>
                    <a:lstStyle/>
                    <a:p>
                      <a:endParaRPr lang="el-GR" dirty="0"/>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dirty="0"/>
                    </a:p>
                  </a:txBody>
                  <a:tcPr>
                    <a:noFill/>
                  </a:tcPr>
                </a:tc>
              </a:tr>
              <a:tr h="370840">
                <a:tc>
                  <a:txBody>
                    <a:bodyPr/>
                    <a:lstStyle/>
                    <a:p>
                      <a:endParaRPr lang="el-GR"/>
                    </a:p>
                  </a:txBody>
                  <a:tcPr/>
                </a:tc>
                <a:tc>
                  <a:txBody>
                    <a:bodyPr/>
                    <a:lstStyle/>
                    <a:p>
                      <a:endParaRPr lang="el-GR" dirty="0"/>
                    </a:p>
                  </a:txBody>
                  <a:tcPr/>
                </a:tc>
                <a:tc>
                  <a:txBody>
                    <a:bodyPr/>
                    <a:lstStyle/>
                    <a:p>
                      <a:endParaRPr lang="el-GR" dirty="0"/>
                    </a:p>
                  </a:txBody>
                  <a:tcPr/>
                </a:tc>
                <a:tc>
                  <a:txBody>
                    <a:bodyPr/>
                    <a:lstStyle/>
                    <a:p>
                      <a:endParaRPr lang="el-GR"/>
                    </a:p>
                  </a:txBody>
                  <a:tcPr/>
                </a:tc>
                <a:tc>
                  <a:txBody>
                    <a:bodyPr/>
                    <a:lstStyle/>
                    <a:p>
                      <a:endParaRPr lang="el-GR" dirty="0"/>
                    </a:p>
                  </a:txBody>
                  <a:tcPr/>
                </a:tc>
                <a:tc>
                  <a:txBody>
                    <a:bodyPr/>
                    <a:lstStyle/>
                    <a:p>
                      <a:endParaRPr lang="el-GR" dirty="0"/>
                    </a:p>
                  </a:txBody>
                  <a:tcPr>
                    <a:noFill/>
                  </a:tcPr>
                </a:tc>
              </a:tr>
            </a:tbl>
          </a:graphicData>
        </a:graphic>
      </p:graphicFrame>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 Υπότιτλος"/>
          <p:cNvSpPr txBox="1">
            <a:spLocks/>
          </p:cNvSpPr>
          <p:nvPr/>
        </p:nvSpPr>
        <p:spPr>
          <a:xfrm>
            <a:off x="323528" y="1052736"/>
            <a:ext cx="8496944" cy="4248472"/>
          </a:xfrm>
          <a:prstGeom prst="rect">
            <a:avLst/>
          </a:prstGeom>
        </p:spPr>
        <p:txBody>
          <a:bodyPr>
            <a:normAutofit/>
          </a:bodyPr>
          <a:lstStyle/>
          <a:p>
            <a:pPr marL="342900" lvl="0" indent="-342900">
              <a:spcBef>
                <a:spcPct val="20000"/>
              </a:spcBef>
              <a:buFont typeface="Arial" pitchFamily="34" charset="0"/>
              <a:buChar char="•"/>
            </a:pPr>
            <a:r>
              <a:rPr lang="el-GR" sz="2800" noProof="0" dirty="0" smtClean="0"/>
              <a:t>Δίνεται το </a:t>
            </a:r>
            <a:r>
              <a:rPr lang="en-US" sz="2800" noProof="0" dirty="0" smtClean="0"/>
              <a:t>p(x)= 3x</a:t>
            </a:r>
            <a:r>
              <a:rPr lang="en-US" sz="2800" baseline="30000" noProof="0" dirty="0" smtClean="0"/>
              <a:t>4</a:t>
            </a:r>
            <a:r>
              <a:rPr lang="en-US" sz="2800" noProof="0" dirty="0" smtClean="0"/>
              <a:t>- 6x</a:t>
            </a:r>
            <a:r>
              <a:rPr lang="en-US" sz="2800" baseline="30000" noProof="0" dirty="0" smtClean="0"/>
              <a:t>3</a:t>
            </a:r>
            <a:r>
              <a:rPr lang="en-US" sz="2800" noProof="0" dirty="0" smtClean="0"/>
              <a:t>+4x</a:t>
            </a:r>
            <a:r>
              <a:rPr lang="en-US" sz="2800" baseline="30000" noProof="0" dirty="0" smtClean="0"/>
              <a:t>2</a:t>
            </a:r>
            <a:r>
              <a:rPr lang="en-US" sz="2800" noProof="0" dirty="0" smtClean="0"/>
              <a:t>+7x-5 </a:t>
            </a:r>
            <a:r>
              <a:rPr lang="el-GR" sz="2800" noProof="0" dirty="0" smtClean="0"/>
              <a:t>και ζητείται να εφαρμοστεί ο αλγόριθμος της διαίρεσης με το δ(</a:t>
            </a:r>
            <a:r>
              <a:rPr lang="en-US" sz="2800" noProof="0" dirty="0" smtClean="0"/>
              <a:t>x)=x-3</a:t>
            </a:r>
          </a:p>
          <a:p>
            <a:pPr marL="342900" lvl="0" indent="-342900">
              <a:spcBef>
                <a:spcPct val="20000"/>
              </a:spcBef>
              <a:buFont typeface="Arial" pitchFamily="34" charset="0"/>
              <a:buChar char="•"/>
            </a:pPr>
            <a:r>
              <a:rPr kumimoji="0" lang="el-GR" sz="2800" b="0" i="0" u="none" strike="noStrike" kern="1200" cap="none" spc="0" normalizeH="0" baseline="0" noProof="0" dirty="0" smtClean="0">
                <a:ln>
                  <a:noFill/>
                </a:ln>
                <a:solidFill>
                  <a:srgbClr val="C00000"/>
                </a:solidFill>
                <a:effectLst/>
                <a:uLnTx/>
                <a:uFillTx/>
                <a:latin typeface="+mn-lt"/>
                <a:ea typeface="+mn-ea"/>
                <a:cs typeface="+mn-cs"/>
              </a:rPr>
              <a:t>Τοποθετούνται οι συντελεστές στην πρώτη γραμμή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3 - Τίτλος"/>
          <p:cNvSpPr txBox="1">
            <a:spLocks/>
          </p:cNvSpPr>
          <p:nvPr/>
        </p:nvSpPr>
        <p:spPr>
          <a:xfrm>
            <a:off x="683568" y="260648"/>
            <a:ext cx="7772400" cy="578495"/>
          </a:xfrm>
          <a:prstGeom prst="rect">
            <a:avLst/>
          </a:prstGeom>
        </p:spPr>
        <p:txBody>
          <a:bodyP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l-GR" sz="2800" b="0" i="0" u="none" strike="noStrike" kern="1200" cap="none" spc="0" normalizeH="0" baseline="0" noProof="0" dirty="0" smtClean="0">
                <a:ln>
                  <a:noFill/>
                </a:ln>
                <a:solidFill>
                  <a:schemeClr val="tx1"/>
                </a:solidFill>
                <a:effectLst/>
                <a:uLnTx/>
                <a:uFillTx/>
                <a:latin typeface="+mj-lt"/>
                <a:ea typeface="+mj-ea"/>
                <a:cs typeface="+mj-cs"/>
              </a:rPr>
              <a:t>Σχήμα </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Horner</a:t>
            </a:r>
            <a:endParaRPr kumimoji="0" lang="el-GR" sz="2800" b="0" i="0" u="none" strike="noStrike" kern="1200" cap="none" spc="0" normalizeH="0" baseline="0" noProof="0" dirty="0" smtClean="0">
              <a:ln>
                <a:noFill/>
              </a:ln>
              <a:solidFill>
                <a:schemeClr val="tx1"/>
              </a:solidFill>
              <a:effectLst/>
              <a:uLnTx/>
              <a:uFillTx/>
              <a:latin typeface="+mj-lt"/>
              <a:ea typeface="+mj-ea"/>
              <a:cs typeface="+mj-cs"/>
            </a:endParaRPr>
          </a:p>
        </p:txBody>
      </p:sp>
      <p:graphicFrame>
        <p:nvGraphicFramePr>
          <p:cNvPr id="4" name="3 - Πίνακας"/>
          <p:cNvGraphicFramePr>
            <a:graphicFrameLocks noGrp="1"/>
          </p:cNvGraphicFramePr>
          <p:nvPr/>
        </p:nvGraphicFramePr>
        <p:xfrm>
          <a:off x="539552" y="5445224"/>
          <a:ext cx="6096000" cy="111252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l-GR" dirty="0"/>
                    </a:p>
                  </a:txBody>
                  <a:tcPr/>
                </a:tc>
                <a:tc>
                  <a:txBody>
                    <a:bodyPr/>
                    <a:lstStyle/>
                    <a:p>
                      <a:endParaRPr lang="el-GR"/>
                    </a:p>
                  </a:txBody>
                  <a:tcPr/>
                </a:tc>
                <a:tc>
                  <a:txBody>
                    <a:bodyPr/>
                    <a:lstStyle/>
                    <a:p>
                      <a:endParaRPr lang="el-GR"/>
                    </a:p>
                  </a:txBody>
                  <a:tcPr/>
                </a:tc>
                <a:tc>
                  <a:txBody>
                    <a:bodyPr/>
                    <a:lstStyle/>
                    <a:p>
                      <a:endParaRPr lang="el-GR" dirty="0"/>
                    </a:p>
                  </a:txBody>
                  <a:tcPr/>
                </a:tc>
                <a:tc>
                  <a:txBody>
                    <a:bodyPr/>
                    <a:lstStyle/>
                    <a:p>
                      <a:endParaRPr lang="el-GR"/>
                    </a:p>
                  </a:txBody>
                  <a:tcPr/>
                </a:tc>
                <a:tc>
                  <a:txBody>
                    <a:bodyPr/>
                    <a:lstStyle/>
                    <a:p>
                      <a:endParaRPr lang="el-GR"/>
                    </a:p>
                  </a:txBody>
                  <a:tcPr/>
                </a:tc>
              </a:tr>
              <a:tr h="370840">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a:p>
                  </a:txBody>
                  <a:tcPr/>
                </a:tc>
                <a:tc>
                  <a:txBody>
                    <a:bodyPr/>
                    <a:lstStyle/>
                    <a:p>
                      <a:endParaRPr lang="el-GR" dirty="0"/>
                    </a:p>
                  </a:txBody>
                  <a:tcPr>
                    <a:noFill/>
                  </a:tcPr>
                </a:tc>
              </a:tr>
              <a:tr h="370840">
                <a:tc>
                  <a:txBody>
                    <a:bodyPr/>
                    <a:lstStyle/>
                    <a:p>
                      <a:endParaRPr lang="el-GR"/>
                    </a:p>
                  </a:txBody>
                  <a:tcPr/>
                </a:tc>
                <a:tc>
                  <a:txBody>
                    <a:bodyPr/>
                    <a:lstStyle/>
                    <a:p>
                      <a:endParaRPr lang="el-GR" dirty="0"/>
                    </a:p>
                  </a:txBody>
                  <a:tcPr/>
                </a:tc>
                <a:tc>
                  <a:txBody>
                    <a:bodyPr/>
                    <a:lstStyle/>
                    <a:p>
                      <a:endParaRPr lang="el-GR" dirty="0"/>
                    </a:p>
                  </a:txBody>
                  <a:tcPr/>
                </a:tc>
                <a:tc>
                  <a:txBody>
                    <a:bodyPr/>
                    <a:lstStyle/>
                    <a:p>
                      <a:endParaRPr lang="el-GR"/>
                    </a:p>
                  </a:txBody>
                  <a:tcPr/>
                </a:tc>
                <a:tc>
                  <a:txBody>
                    <a:bodyPr/>
                    <a:lstStyle/>
                    <a:p>
                      <a:endParaRPr lang="el-GR" dirty="0"/>
                    </a:p>
                  </a:txBody>
                  <a:tcPr/>
                </a:tc>
                <a:tc>
                  <a:txBody>
                    <a:bodyPr/>
                    <a:lstStyle/>
                    <a:p>
                      <a:endParaRPr lang="el-GR" dirty="0"/>
                    </a:p>
                  </a:txBody>
                  <a:tcP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656</TotalTime>
  <Words>2992</Words>
  <Application>Microsoft Office PowerPoint</Application>
  <PresentationFormat>Προβολή στην οθόνη (4:3)</PresentationFormat>
  <Paragraphs>779</Paragraphs>
  <Slides>69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69</vt:i4>
      </vt:variant>
    </vt:vector>
  </HeadingPairs>
  <TitlesOfParts>
    <vt:vector size="70" baseType="lpstr">
      <vt:lpstr>Θέμα του Office</vt:lpstr>
      <vt:lpstr>Μέθοδος του Steffensen</vt:lpstr>
      <vt:lpstr>Διαφάνεια 2</vt:lpstr>
      <vt:lpstr>Διαφάνεια 3</vt:lpstr>
      <vt:lpstr>Διαφάνεια 4</vt:lpstr>
      <vt:lpstr>Διαφάνεια 5</vt:lpstr>
      <vt:lpstr>Διαφάνεια 6</vt:lpstr>
      <vt:lpstr>Διαίρεση Πολυωνύμων</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lpstr>Διαφάνεια 48</vt:lpstr>
      <vt:lpstr>Διαφάνεια 49</vt:lpstr>
      <vt:lpstr>Διαφάνεια 50</vt:lpstr>
      <vt:lpstr>Διαφάνεια 51</vt:lpstr>
      <vt:lpstr>Διαφάνεια 52</vt:lpstr>
      <vt:lpstr>Διαφάνεια 53</vt:lpstr>
      <vt:lpstr>Διαφάνεια 54</vt:lpstr>
      <vt:lpstr>Διαφάνεια 55</vt:lpstr>
      <vt:lpstr>Διαφάνεια 56</vt:lpstr>
      <vt:lpstr>Διαφάνεια 57</vt:lpstr>
      <vt:lpstr>Διαφάνεια 58</vt:lpstr>
      <vt:lpstr>Διαφάνεια 59</vt:lpstr>
      <vt:lpstr>Διαφάνεια 60</vt:lpstr>
      <vt:lpstr>Διαφάνεια 61</vt:lpstr>
      <vt:lpstr>Διαφάνεια 62</vt:lpstr>
      <vt:lpstr>Διαφάνεια 63</vt:lpstr>
      <vt:lpstr>Διαφάνεια 64</vt:lpstr>
      <vt:lpstr>Διαφάνεια 65</vt:lpstr>
      <vt:lpstr>Διαφάνεια 66</vt:lpstr>
      <vt:lpstr>Διαφάνεια 67</vt:lpstr>
      <vt:lpstr>Διαφάνεια 68</vt:lpstr>
      <vt:lpstr>Διαφάνεια 69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Σχήμα Horner</dc:title>
  <dc:creator>user</dc:creator>
  <cp:lastModifiedBy>user</cp:lastModifiedBy>
  <cp:revision>17</cp:revision>
  <dcterms:created xsi:type="dcterms:W3CDTF">2011-11-26T12:24:42Z</dcterms:created>
  <dcterms:modified xsi:type="dcterms:W3CDTF">2014-10-20T12:06:14Z</dcterms:modified>
</cp:coreProperties>
</file>