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57" r:id="rId4"/>
    <p:sldId id="258" r:id="rId5"/>
    <p:sldId id="259" r:id="rId6"/>
    <p:sldId id="262" r:id="rId7"/>
    <p:sldId id="263" r:id="rId8"/>
    <p:sldId id="260" r:id="rId9"/>
    <p:sldId id="261" r:id="rId10"/>
    <p:sldId id="265" r:id="rId11"/>
    <p:sldId id="267" r:id="rId12"/>
    <p:sldId id="268" r:id="rId13"/>
    <p:sldId id="269" r:id="rId14"/>
    <p:sldId id="271" r:id="rId15"/>
    <p:sldId id="270" r:id="rId16"/>
    <p:sldId id="272" r:id="rId17"/>
    <p:sldId id="273" r:id="rId18"/>
    <p:sldId id="275" r:id="rId19"/>
    <p:sldId id="274" r:id="rId20"/>
    <p:sldId id="276" r:id="rId21"/>
    <p:sldId id="277" r:id="rId22"/>
    <p:sldId id="278" r:id="rId23"/>
    <p:sldId id="279" r:id="rId24"/>
    <p:sldId id="287" r:id="rId25"/>
    <p:sldId id="281" r:id="rId26"/>
    <p:sldId id="282" r:id="rId27"/>
    <p:sldId id="285" r:id="rId28"/>
    <p:sldId id="283" r:id="rId29"/>
    <p:sldId id="286" r:id="rId30"/>
    <p:sldId id="288"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310428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67074EA-0264-4EB1-8593-8C1E7B591798}" type="datetimeFigureOut">
              <a:rPr lang="el-GR" smtClean="0"/>
              <a:t>12/5/2022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24254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715499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95652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9578084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1016705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17586310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030755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4165398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527902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958358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67074EA-0264-4EB1-8593-8C1E7B591798}" type="datetimeFigureOut">
              <a:rPr lang="el-GR" smtClean="0"/>
              <a:t>12/5/2022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2339794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67074EA-0264-4EB1-8593-8C1E7B591798}" type="datetimeFigureOut">
              <a:rPr lang="el-GR" smtClean="0"/>
              <a:t>12/5/2022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699501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07935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1756326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567074EA-0264-4EB1-8593-8C1E7B591798}" type="datetimeFigureOut">
              <a:rPr lang="el-GR" smtClean="0"/>
              <a:t>12/5/2022</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2604100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67074EA-0264-4EB1-8593-8C1E7B591798}" type="datetimeFigureOut">
              <a:rPr lang="el-GR" smtClean="0"/>
              <a:t>12/5/2022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A353D847-7BDD-47D1-BB56-6AD5F17D20F3}" type="slidenum">
              <a:rPr lang="el-GR" smtClean="0"/>
              <a:t>‹#›</a:t>
            </a:fld>
            <a:endParaRPr lang="el-GR"/>
          </a:p>
        </p:txBody>
      </p:sp>
    </p:spTree>
    <p:extLst>
      <p:ext uri="{BB962C8B-B14F-4D97-AF65-F5344CB8AC3E}">
        <p14:creationId xmlns:p14="http://schemas.microsoft.com/office/powerpoint/2010/main" val="3648539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67074EA-0264-4EB1-8593-8C1E7B591798}" type="datetimeFigureOut">
              <a:rPr lang="el-GR" smtClean="0"/>
              <a:t>12/5/2022</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353D847-7BDD-47D1-BB56-6AD5F17D20F3}" type="slidenum">
              <a:rPr lang="el-GR" smtClean="0"/>
              <a:t>‹#›</a:t>
            </a:fld>
            <a:endParaRPr lang="el-GR"/>
          </a:p>
        </p:txBody>
      </p:sp>
    </p:spTree>
    <p:extLst>
      <p:ext uri="{BB962C8B-B14F-4D97-AF65-F5344CB8AC3E}">
        <p14:creationId xmlns:p14="http://schemas.microsoft.com/office/powerpoint/2010/main" val="1939731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ABD14A-7FAD-4A33-925D-CB1AB57A64B3}"/>
              </a:ext>
            </a:extLst>
          </p:cNvPr>
          <p:cNvSpPr>
            <a:spLocks noGrp="1"/>
          </p:cNvSpPr>
          <p:nvPr>
            <p:ph type="ctrTitle"/>
          </p:nvPr>
        </p:nvSpPr>
        <p:spPr>
          <a:xfrm>
            <a:off x="1154955" y="1219201"/>
            <a:ext cx="8825658" cy="1564640"/>
          </a:xfrm>
        </p:spPr>
        <p:txBody>
          <a:bodyPr/>
          <a:lstStyle/>
          <a:p>
            <a:pPr algn="ctr"/>
            <a:r>
              <a:rPr lang="el-GR" sz="4000" dirty="0"/>
              <a:t>ΠΡΟΣΤΑΣΙΑ ΠΕΛΑΤΩΝ ΕΝΕΡΓΕΙΑΣ ΣΤΗΝ ΕΝΕΡΓΕΙΑΚΗ ΚΡΙΣΗ </a:t>
            </a:r>
          </a:p>
        </p:txBody>
      </p:sp>
      <p:sp>
        <p:nvSpPr>
          <p:cNvPr id="3" name="Υπότιτλος 2">
            <a:extLst>
              <a:ext uri="{FF2B5EF4-FFF2-40B4-BE49-F238E27FC236}">
                <a16:creationId xmlns:a16="http://schemas.microsoft.com/office/drawing/2014/main" id="{0BC48D5D-F604-4E37-88C7-DBD2BCB1FF2E}"/>
              </a:ext>
            </a:extLst>
          </p:cNvPr>
          <p:cNvSpPr>
            <a:spLocks noGrp="1"/>
          </p:cNvSpPr>
          <p:nvPr>
            <p:ph type="subTitle" idx="1"/>
          </p:nvPr>
        </p:nvSpPr>
        <p:spPr>
          <a:xfrm>
            <a:off x="1154955" y="3017520"/>
            <a:ext cx="8825658" cy="1168400"/>
          </a:xfrm>
        </p:spPr>
        <p:txBody>
          <a:bodyPr/>
          <a:lstStyle/>
          <a:p>
            <a:r>
              <a:rPr lang="el-GR" dirty="0"/>
              <a:t>ΑΡΓΑΛΙΑΣ ΠΑΝΑΓΙΩΤΗΣ </a:t>
            </a:r>
          </a:p>
          <a:p>
            <a:r>
              <a:rPr lang="el-GR" dirty="0"/>
              <a:t>ΔΙΚΗΓΟΡΟΣ ΔΝ</a:t>
            </a:r>
          </a:p>
        </p:txBody>
      </p:sp>
    </p:spTree>
    <p:extLst>
      <p:ext uri="{BB962C8B-B14F-4D97-AF65-F5344CB8AC3E}">
        <p14:creationId xmlns:p14="http://schemas.microsoft.com/office/powerpoint/2010/main" val="2394027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937E4C-F35B-4176-840E-DBDCC6530503}"/>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605214DB-CEF9-4A64-B307-9B3C371886FF}"/>
              </a:ext>
            </a:extLst>
          </p:cNvPr>
          <p:cNvSpPr>
            <a:spLocks noGrp="1"/>
          </p:cNvSpPr>
          <p:nvPr>
            <p:ph idx="1"/>
          </p:nvPr>
        </p:nvSpPr>
        <p:spPr>
          <a:xfrm>
            <a:off x="838200" y="1825625"/>
            <a:ext cx="10515600" cy="4667250"/>
          </a:xfrm>
        </p:spPr>
        <p:txBody>
          <a:bodyPr>
            <a:normAutofit lnSpcReduction="10000"/>
          </a:bodyPr>
          <a:lstStyle/>
          <a:p>
            <a:pPr>
              <a:lnSpc>
                <a:spcPct val="160000"/>
              </a:lnSpc>
              <a:spcBef>
                <a:spcPts val="0"/>
              </a:spcBef>
            </a:pPr>
            <a:r>
              <a:rPr lang="el-GR" b="1" dirty="0"/>
              <a:t>Δεύτερο ζήτημα </a:t>
            </a:r>
          </a:p>
          <a:p>
            <a:pPr algn="just">
              <a:lnSpc>
                <a:spcPct val="160000"/>
              </a:lnSpc>
              <a:spcBef>
                <a:spcPts val="0"/>
              </a:spcBef>
            </a:pPr>
            <a:r>
              <a:rPr lang="el-GR" dirty="0"/>
              <a:t>Παρατηρήθηκε και παρατηρείται το φαινόμενο ο μηχανισμός αναπροσαρμογής να ενεργοποιείται σε σχεδόν μόνιμη βάση με κατεύθυνση τη χρέωση προσαύξησης προμήθειας  </a:t>
            </a:r>
          </a:p>
          <a:p>
            <a:pPr algn="just">
              <a:lnSpc>
                <a:spcPct val="160000"/>
              </a:lnSpc>
              <a:spcBef>
                <a:spcPts val="0"/>
              </a:spcBef>
            </a:pPr>
            <a:r>
              <a:rPr lang="el-GR" dirty="0"/>
              <a:t>Για το λόγο αυτό, τόσο κατά το προσυμβατικό στάδιο όσο και κατά την εξέλιξη της συμβατικής σχέσης, οι Προμηθευτές φέρουν επαυξημένη ευθύνη για τη διασφάλιση της αναγκαίας διαφάνειας και </a:t>
            </a:r>
            <a:r>
              <a:rPr lang="el-GR" dirty="0" err="1"/>
              <a:t>επαληθευσιμότητας</a:t>
            </a:r>
            <a:r>
              <a:rPr lang="el-GR" dirty="0"/>
              <a:t> των ανταγωνιστικών χρεώσεων, καθώς και για την κατανόηση από πλευράς του καταναλωτή του βαθμού της έκθεσής του στη διακύμανση των τιμών στη πολυσύνθετη αγορά της ηλεκτρικής ενέργειας.</a:t>
            </a:r>
          </a:p>
        </p:txBody>
      </p:sp>
    </p:spTree>
    <p:extLst>
      <p:ext uri="{BB962C8B-B14F-4D97-AF65-F5344CB8AC3E}">
        <p14:creationId xmlns:p14="http://schemas.microsoft.com/office/powerpoint/2010/main" val="1612020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809B89-9C18-452C-B8E1-9260BF01E805}"/>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7B7E7F40-3A79-43E6-9A2A-3874EC056622}"/>
              </a:ext>
            </a:extLst>
          </p:cNvPr>
          <p:cNvSpPr>
            <a:spLocks noGrp="1"/>
          </p:cNvSpPr>
          <p:nvPr>
            <p:ph idx="1"/>
          </p:nvPr>
        </p:nvSpPr>
        <p:spPr/>
        <p:txBody>
          <a:bodyPr>
            <a:normAutofit lnSpcReduction="10000"/>
          </a:bodyPr>
          <a:lstStyle/>
          <a:p>
            <a:pPr algn="just">
              <a:lnSpc>
                <a:spcPct val="150000"/>
              </a:lnSpc>
              <a:spcBef>
                <a:spcPts val="0"/>
              </a:spcBef>
            </a:pPr>
            <a:r>
              <a:rPr lang="el-GR" sz="1800" dirty="0">
                <a:latin typeface="Calibri" panose="020F0502020204030204" pitchFamily="34" charset="0"/>
                <a:ea typeface="Calibri" panose="020F0502020204030204" pitchFamily="34" charset="0"/>
                <a:cs typeface="Times New Roman" panose="02020603050405020304" pitchFamily="18" charset="0"/>
              </a:rPr>
              <a:t>Η</a:t>
            </a:r>
            <a:r>
              <a:rPr lang="el-GR" sz="1800" dirty="0">
                <a:effectLst/>
                <a:latin typeface="Calibri" panose="020F0502020204030204" pitchFamily="34" charset="0"/>
                <a:ea typeface="Calibri" panose="020F0502020204030204" pitchFamily="34" charset="0"/>
                <a:cs typeface="Times New Roman" panose="02020603050405020304" pitchFamily="18" charset="0"/>
              </a:rPr>
              <a:t> Οδηγία 2009/72 στο Παράρτημα Α παρ. 1 στοιχ. β, οι πελάτες «</a:t>
            </a:r>
            <a:r>
              <a:rPr lang="el-GR" sz="1800" i="1" dirty="0">
                <a:effectLst/>
                <a:latin typeface="Calibri" panose="020F0502020204030204" pitchFamily="34" charset="0"/>
                <a:ea typeface="Calibri" panose="020F0502020204030204" pitchFamily="34" charset="0"/>
                <a:cs typeface="Times New Roman" panose="02020603050405020304" pitchFamily="18" charset="0"/>
              </a:rPr>
              <a:t>ειδοποιούνται δεόντως σχετικά με οποιαδήποτε πρόθεση τροποποίησης των συμβατικών όρων και ενημερώνονται σχετικά με το δικαίωμα λύσης της σύμβασης όταν τους απευθύνεται η σχετική ειδοποίηση. Οι φορείς παροχής υπηρεσιών ειδοποιούν τους συνδρομητές τους απευθείας για οποιαδήποτε αύξηση τελών, την κατάλληλη χρονική στιγμή </a:t>
            </a:r>
            <a:r>
              <a:rPr lang="el-GR" sz="1800" b="1" i="1" dirty="0">
                <a:effectLst/>
                <a:latin typeface="Calibri" panose="020F0502020204030204" pitchFamily="34" charset="0"/>
                <a:ea typeface="Calibri" panose="020F0502020204030204" pitchFamily="34" charset="0"/>
                <a:cs typeface="Times New Roman" panose="02020603050405020304" pitchFamily="18" charset="0"/>
              </a:rPr>
              <a:t>και το αργότερο μία κανονική χρονική περίοδο χρέωσης μετά τη χρονική στιγμή κατά την οποία η αύξηση τίθεται σε ισχύ με τρόπο διαφανή και κατανοητό.</a:t>
            </a:r>
            <a:r>
              <a:rPr lang="el-GR" sz="1800" i="1" dirty="0">
                <a:effectLst/>
                <a:latin typeface="Calibri" panose="020F0502020204030204" pitchFamily="34" charset="0"/>
                <a:ea typeface="Calibri" panose="020F0502020204030204" pitchFamily="34" charset="0"/>
                <a:cs typeface="Times New Roman" panose="02020603050405020304" pitchFamily="18" charset="0"/>
              </a:rPr>
              <a:t> Τα κράτη μέλη διασφαλίζουν ότι οι πελάτες παραμένουν ελεύθεροι να λύσουν τις αντίστοιχες συμβάσεις, εάν δεν αποδέχονται τους νέους όρους οι οποίοι τους έχουν κοινοποιηθεί από το φορέα παροχής υπηρεσιών ηλεκτρικής ενεργείας</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l-GR" dirty="0"/>
          </a:p>
        </p:txBody>
      </p:sp>
    </p:spTree>
    <p:extLst>
      <p:ext uri="{BB962C8B-B14F-4D97-AF65-F5344CB8AC3E}">
        <p14:creationId xmlns:p14="http://schemas.microsoft.com/office/powerpoint/2010/main" val="517938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16CDB7-1410-44A9-BDCA-28E253C89C22}"/>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7D6C6CB5-0208-4604-8A58-65152F28E494}"/>
              </a:ext>
            </a:extLst>
          </p:cNvPr>
          <p:cNvSpPr>
            <a:spLocks noGrp="1"/>
          </p:cNvSpPr>
          <p:nvPr>
            <p:ph idx="1"/>
          </p:nvPr>
        </p:nvSpPr>
        <p:spPr/>
        <p:txBody>
          <a:bodyPr>
            <a:normAutofit/>
          </a:bodyPr>
          <a:lstStyle/>
          <a:p>
            <a:pPr algn="just">
              <a:lnSpc>
                <a:spcPct val="150000"/>
              </a:lnSpc>
              <a:spcBef>
                <a:spcPts val="0"/>
              </a:spcBef>
            </a:pPr>
            <a:r>
              <a:rPr lang="el-GR" dirty="0"/>
              <a:t>Η ανωτέρω Οδηγία ενσωματώθηκε στην ελληνική έννομη τάξη με τον Ν. 4001/2011, ο οποίος στο άρθρο 51 ορίζει ότι ο Κώδικας Προμήθειας δύναται να ορίζει τη διαδικασία τροποποίησης των όρων της Σύμβασης Προμήθειας, συμπεριλαμβανομένων και των τιμολογίων προμήθειας και τα δικαιώματα του καταναλωτή σε περίπτωση μονομερούς τροποποίησης των όρων της Σύμβασης από τον Προμηθευτή.</a:t>
            </a:r>
          </a:p>
        </p:txBody>
      </p:sp>
    </p:spTree>
    <p:extLst>
      <p:ext uri="{BB962C8B-B14F-4D97-AF65-F5344CB8AC3E}">
        <p14:creationId xmlns:p14="http://schemas.microsoft.com/office/powerpoint/2010/main" val="2448275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EF3375-5628-457B-9161-DC94A3A1DC78}"/>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92135E00-6194-4AD9-9753-9620B4FB9CAB}"/>
              </a:ext>
            </a:extLst>
          </p:cNvPr>
          <p:cNvSpPr>
            <a:spLocks noGrp="1"/>
          </p:cNvSpPr>
          <p:nvPr>
            <p:ph idx="1"/>
          </p:nvPr>
        </p:nvSpPr>
        <p:spPr>
          <a:xfrm>
            <a:off x="838200" y="1825624"/>
            <a:ext cx="10515600" cy="4504055"/>
          </a:xfrm>
        </p:spPr>
        <p:txBody>
          <a:bodyPr>
            <a:normAutofit/>
          </a:bodyPr>
          <a:lstStyle/>
          <a:p>
            <a:pPr algn="just">
              <a:lnSpc>
                <a:spcPct val="15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ΚΠΗΕ Άρθρο 30</a:t>
            </a:r>
          </a:p>
          <a:p>
            <a:pPr algn="just">
              <a:lnSpc>
                <a:spcPct val="15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Εάν υπάρχει η δυνατότητα μονομερούς τροποποίησης ο προμηθευτής έχει υποχρεώσει να ενημερώσει τον μικρό πελάτη 60 ημέρες πριν την έναρξη ισχύος της τροποποίησης των όρων. </a:t>
            </a:r>
          </a:p>
          <a:p>
            <a:pPr algn="just">
              <a:lnSpc>
                <a:spcPct val="15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Η συγκεκριμένη διαδικασία θα πρέπει να πραγματοποιηθεί με αποστολή ατομικής επιστολής, η οποία θα έχει ως ελάχιστο περιεχόμενο: </a:t>
            </a:r>
          </a:p>
          <a:p>
            <a:pPr algn="just">
              <a:lnSpc>
                <a:spcPct val="15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α. Πλήρη και αναλυτική αναφορά των όρων της Σύμβασης Προμήθειας ή των Χρεώσεων Προμήθειας που τροποποιούνται. </a:t>
            </a:r>
          </a:p>
          <a:p>
            <a:pPr algn="just">
              <a:lnSpc>
                <a:spcPct val="15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β. Υπόμνηση στον Πελάτη του δικαιώματος καταγγελίας της Σύμβασης Προμήθειας σύμφωνα με τα οριζόμενα στο άρθρο 21 του Κώδικα Προμήθειας και συνοπτική αναφορά των σχετικών διαδικασιών.</a:t>
            </a:r>
            <a:endParaRPr lang="el-GR"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314092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4ED468-FC11-446A-B79A-7794A7F3B2AA}"/>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0444C916-D688-4024-B3EC-B24793E540B3}"/>
              </a:ext>
            </a:extLst>
          </p:cNvPr>
          <p:cNvSpPr>
            <a:spLocks noGrp="1"/>
          </p:cNvSpPr>
          <p:nvPr>
            <p:ph idx="1"/>
          </p:nvPr>
        </p:nvSpPr>
        <p:spPr/>
        <p:txBody>
          <a:bodyPr>
            <a:normAutofit fontScale="77500" lnSpcReduction="20000"/>
          </a:bodyPr>
          <a:lstStyle/>
          <a:p>
            <a:pPr algn="just"/>
            <a:r>
              <a:rPr lang="el-GR" sz="2800" dirty="0">
                <a:effectLst/>
                <a:latin typeface="Calibri" panose="020F0502020204030204" pitchFamily="34" charset="0"/>
                <a:ea typeface="Calibri" panose="020F0502020204030204" pitchFamily="34" charset="0"/>
                <a:cs typeface="Times New Roman" panose="02020603050405020304" pitchFamily="18" charset="0"/>
              </a:rPr>
              <a:t>Η ενημέρωση του πελάτη πραγματοποιείται κατά κανόνα με επιστολή 60 ημέρες πριν την ισχύ της προτεινόμενης τροποποίησης. </a:t>
            </a:r>
          </a:p>
          <a:p>
            <a:pPr algn="just"/>
            <a:r>
              <a:rPr lang="el-GR" sz="2800" dirty="0">
                <a:effectLst/>
                <a:latin typeface="Calibri" panose="020F0502020204030204" pitchFamily="34" charset="0"/>
                <a:ea typeface="Calibri" panose="020F0502020204030204" pitchFamily="34" charset="0"/>
                <a:cs typeface="Times New Roman" panose="02020603050405020304" pitchFamily="18" charset="0"/>
              </a:rPr>
              <a:t>Ωστόσο, ο προμηθευτής μπορεί να επιλέγει διαφορετικό τρόπο ενημέρωσης σε δύο περιπτώσεις, </a:t>
            </a:r>
          </a:p>
          <a:p>
            <a:pPr algn="just"/>
            <a:r>
              <a:rPr lang="el-GR" sz="2800" dirty="0">
                <a:effectLst/>
                <a:latin typeface="Calibri" panose="020F0502020204030204" pitchFamily="34" charset="0"/>
                <a:ea typeface="Calibri" panose="020F0502020204030204" pitchFamily="34" charset="0"/>
                <a:cs typeface="Times New Roman" panose="02020603050405020304" pitchFamily="18" charset="0"/>
              </a:rPr>
              <a:t>α) εάν συναινέσει ο πελάτης η ανωτέρω ενημέρωση μπορεί να πραγματοποιηθεί με εναλλακτικούς τρόπους π.χ. τηλεφωνικά, με ηλεκτρονικό ταχυδρομείο, μέσω σύντομης ειδοποίησης η οποία περιλαμβάνεται στο Λογαριασμό Κατανάλωσης ή αποστέλλεται ηλεκτρονικά, παραπέμποντας στην ιστοσελίδα του Προμηθευτή για πλήρη ενημέρωση επί του περιεχομένου της τροποποίησης, </a:t>
            </a:r>
          </a:p>
          <a:p>
            <a:pPr algn="just"/>
            <a:r>
              <a:rPr lang="el-GR" sz="2800" dirty="0">
                <a:effectLst/>
                <a:latin typeface="Calibri" panose="020F0502020204030204" pitchFamily="34" charset="0"/>
                <a:ea typeface="Calibri" panose="020F0502020204030204" pitchFamily="34" charset="0"/>
                <a:cs typeface="Times New Roman" panose="02020603050405020304" pitchFamily="18" charset="0"/>
              </a:rPr>
              <a:t>β)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κατ` εξαίρεση, η ενημέρωση σχετικά με τροποποίηση των Χρεώσεων Προμήθειας δύναται να λαμβάνει χώρα με τον πρώτο Λογαριασμό Κατανάλωσης που ακολουθεί την τροποποίηση</a:t>
            </a:r>
            <a:endParaRPr lang="el-GR" dirty="0"/>
          </a:p>
        </p:txBody>
      </p:sp>
    </p:spTree>
    <p:extLst>
      <p:ext uri="{BB962C8B-B14F-4D97-AF65-F5344CB8AC3E}">
        <p14:creationId xmlns:p14="http://schemas.microsoft.com/office/powerpoint/2010/main" val="2864726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63D5ED-37A3-4CF3-8F5F-D0AF5D875665}"/>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E3C966B4-5EE9-4471-B767-1F81638BD1E0}"/>
              </a:ext>
            </a:extLst>
          </p:cNvPr>
          <p:cNvSpPr>
            <a:spLocks noGrp="1"/>
          </p:cNvSpPr>
          <p:nvPr>
            <p:ph idx="1"/>
          </p:nvPr>
        </p:nvSpPr>
        <p:spPr/>
        <p:txBody>
          <a:bodyPr>
            <a:normAutofit fontScale="85000" lnSpcReduction="10000"/>
          </a:bodyPr>
          <a:lstStyle/>
          <a:p>
            <a:pPr algn="just">
              <a:lnSpc>
                <a:spcPct val="160000"/>
              </a:lnSpc>
              <a:spcBef>
                <a:spcPts val="0"/>
              </a:spcBef>
            </a:pPr>
            <a:r>
              <a:rPr lang="el-GR" sz="1800" dirty="0">
                <a:effectLst/>
                <a:latin typeface="Calibri" panose="020F0502020204030204" pitchFamily="34" charset="0"/>
                <a:ea typeface="Calibri" panose="020F0502020204030204" pitchFamily="34" charset="0"/>
                <a:cs typeface="Times New Roman" panose="02020603050405020304" pitchFamily="18" charset="0"/>
              </a:rPr>
              <a:t>Σύμφωνα, όμως, με την ισχύουσα Οδηγία 2019/944 (άρθρο 10 παρ. 4), που αντικατέστησε την Οδηγία 2009/72, από την 01.01.2021 «</a:t>
            </a:r>
            <a:r>
              <a:rPr lang="el-GR" sz="1800" i="1" dirty="0">
                <a:effectLst/>
                <a:latin typeface="Calibri" panose="020F0502020204030204" pitchFamily="34" charset="0"/>
                <a:ea typeface="Calibri" panose="020F0502020204030204" pitchFamily="34" charset="0"/>
                <a:cs typeface="Times New Roman" panose="02020603050405020304" pitchFamily="18" charset="0"/>
              </a:rPr>
              <a:t>Οι τελικοί πελάτες ειδοποιούνται δεόντως σχετικά με οποιαδήποτε πρόθεση τροποποίησης των συμβατικών όρων και ενημερώνονται σχετικά με το δικαίωμα τερματισμού της σύμβασης όταν τους απευθύνεται η σχετική ειδοποίηση. Οι προμηθευτές ειδοποιούν τους τελικούς πελάτες τους με διαφανή και κατανοητό τρόπο απευθείας για οποιαδήποτε προσαρμογή της τιμής προμήθειας και για τους λόγους και τις προϋποθέσεις της προσαρμογής, καθώς και το πεδίο εφαρμογής της προσαρμογής, την κατάλληλη χρονική στιγμή και το αργότερο δύο εβδομάδες, και όταν πρόκειται για οικιακούς καταναλωτές, έναν μήνα, </a:t>
            </a:r>
            <a:r>
              <a:rPr lang="el-GR" sz="1800" b="1" i="1" dirty="0">
                <a:effectLst/>
                <a:latin typeface="Calibri" panose="020F0502020204030204" pitchFamily="34" charset="0"/>
                <a:ea typeface="Calibri" panose="020F0502020204030204" pitchFamily="34" charset="0"/>
                <a:cs typeface="Times New Roman" panose="02020603050405020304" pitchFamily="18" charset="0"/>
              </a:rPr>
              <a:t>πριν τη χρονική στιγμή κατά την οποία η προσαρμογή τίθεται σε ισχύ</a:t>
            </a:r>
            <a:r>
              <a:rPr lang="el-GR" sz="1800" i="1" dirty="0">
                <a:effectLst/>
                <a:latin typeface="Calibri" panose="020F0502020204030204" pitchFamily="34" charset="0"/>
                <a:ea typeface="Calibri" panose="020F0502020204030204" pitchFamily="34" charset="0"/>
                <a:cs typeface="Times New Roman" panose="02020603050405020304" pitchFamily="18" charset="0"/>
              </a:rPr>
              <a:t>. Τα κράτη μέλη διασφαλίζουν ότι οι τελικοί πελάτες παραμένουν ελεύθεροι να </a:t>
            </a:r>
            <a:r>
              <a:rPr lang="el-GR" sz="1900" i="1" dirty="0">
                <a:effectLst/>
                <a:latin typeface="Calibri" panose="020F0502020204030204" pitchFamily="34" charset="0"/>
                <a:ea typeface="Calibri" panose="020F0502020204030204" pitchFamily="34" charset="0"/>
                <a:cs typeface="Calibri" panose="020F0502020204030204" pitchFamily="34" charset="0"/>
              </a:rPr>
              <a:t>τερματίσουν τις αντίστοιχες συμβάσεις, εάν δεν αποδέχονται τους νέους συμβατικούς όρους ή τις προσαρμογές της τιμής προμήθειας που τους έχουν κοινοποιηθεί από τον προμηθευτή</a:t>
            </a:r>
            <a:r>
              <a:rPr lang="el-GR" sz="1900" dirty="0">
                <a:effectLst/>
                <a:latin typeface="Calibri" panose="020F0502020204030204" pitchFamily="34" charset="0"/>
                <a:ea typeface="Calibri" panose="020F0502020204030204" pitchFamily="34" charset="0"/>
                <a:cs typeface="Calibri" panose="020F0502020204030204" pitchFamily="34" charset="0"/>
              </a:rPr>
              <a:t>.».</a:t>
            </a:r>
            <a:r>
              <a:rPr lang="el-GR" sz="1900" dirty="0">
                <a:effectLst/>
                <a:latin typeface="Calibri" panose="020F0502020204030204" pitchFamily="34" charset="0"/>
                <a:cs typeface="Calibri" panose="020F0502020204030204" pitchFamily="34" charset="0"/>
              </a:rPr>
              <a:t> </a:t>
            </a:r>
            <a:endParaRPr lang="el-GR" sz="19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3217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FF4D97-4DBA-4634-B73A-94293EF23B7E}"/>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FBBC778F-1816-4B2C-9792-25D7D3DA9974}"/>
              </a:ext>
            </a:extLst>
          </p:cNvPr>
          <p:cNvSpPr>
            <a:spLocks noGrp="1"/>
          </p:cNvSpPr>
          <p:nvPr>
            <p:ph idx="1"/>
          </p:nvPr>
        </p:nvSpPr>
        <p:spPr/>
        <p:txBody>
          <a:bodyPr/>
          <a:lstStyle/>
          <a:p>
            <a:pPr algn="just"/>
            <a:r>
              <a:rPr lang="el-GR" dirty="0"/>
              <a:t>Αν και η Οδηγία 2019/944 θεωρεί το διάστημα ενός μηνός ως επαρκές διάστημα ειδοποίησης του οικιακού πελάτη, ο Κώδικας επιμηκύνει την περίοδο προγνωστοποίησης σε εξήντα ημέρες</a:t>
            </a:r>
          </a:p>
          <a:p>
            <a:pPr algn="just"/>
            <a:r>
              <a:rPr lang="el-GR" dirty="0"/>
              <a:t>Σε περίπτωση που η ατομική ενημέρωση δεν διενεργείται με διακριτή επιστολή (που δύναται να αποστέλλεται είτε αυτοτελώς είτε συνοδεύοντας τον λογαριασμό κατανάλωσης) ή με εμφανές πεδίο στον λογαριασμό κατανάλωσης, θεωρείται ότι ο Προμηθευτής παραβιάζει τον Κώδικα, με εξαίρεση την περίπτωση που δύναται να αποδείξει ότι ο πελάτης συναίνεσε στον εναλλακτικό τρόπο ειδοποίησής του.</a:t>
            </a:r>
          </a:p>
        </p:txBody>
      </p:sp>
    </p:spTree>
    <p:extLst>
      <p:ext uri="{BB962C8B-B14F-4D97-AF65-F5344CB8AC3E}">
        <p14:creationId xmlns:p14="http://schemas.microsoft.com/office/powerpoint/2010/main" val="1218894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4B1221-3726-4707-9AE5-CBC97D8B862D}"/>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7DBF81CD-C3DD-4DE2-A8DE-167CDD9054F9}"/>
              </a:ext>
            </a:extLst>
          </p:cNvPr>
          <p:cNvSpPr>
            <a:spLocks noGrp="1"/>
          </p:cNvSpPr>
          <p:nvPr>
            <p:ph idx="1"/>
          </p:nvPr>
        </p:nvSpPr>
        <p:spPr/>
        <p:txBody>
          <a:bodyPr>
            <a:normAutofit lnSpcReduction="10000"/>
          </a:bodyPr>
          <a:lstStyle/>
          <a:p>
            <a:pPr algn="just">
              <a:lnSpc>
                <a:spcPct val="150000"/>
              </a:lnSpc>
              <a:spcBef>
                <a:spcPts val="0"/>
              </a:spcBef>
            </a:pPr>
            <a:r>
              <a:rPr lang="el-GR" dirty="0"/>
              <a:t>Η ενημέρωση «σε ειδικό πεδίο του Λογαριασμού Κατανάλωσης» θεωρείται εφάμιλλη της ειδοποίησης μέσω επιστολής με την αυτονόητη προϋπόθεση ότι διασφαλίζεται κατά τρόπο ισοδύναμο ο επιδιωκόμενος σκοπός, δηλαδή η λήψη γνώσης του πελάτη. </a:t>
            </a:r>
          </a:p>
          <a:p>
            <a:pPr algn="just">
              <a:lnSpc>
                <a:spcPct val="150000"/>
              </a:lnSpc>
              <a:spcBef>
                <a:spcPts val="0"/>
              </a:spcBef>
            </a:pPr>
            <a:r>
              <a:rPr lang="el-GR" dirty="0"/>
              <a:t>Έτσι, οι Προμηθευτές που αξιοποιούν αυτήν την εναλλακτική οφείλουν να μεριμνούν ώστε η θέση του εν λόγω πεδίου εντός του λογαριασμού και τα μορφολογικά χαρακτηριστικά (βλ. γραμματοσειρά) να μην καταλήγουν να ακυρώνουν την πρακτική αποτελεσματικότητα του δικαιώματος του καταναλωτή. </a:t>
            </a:r>
          </a:p>
          <a:p>
            <a:endParaRPr lang="el-GR" dirty="0"/>
          </a:p>
        </p:txBody>
      </p:sp>
    </p:spTree>
    <p:extLst>
      <p:ext uri="{BB962C8B-B14F-4D97-AF65-F5344CB8AC3E}">
        <p14:creationId xmlns:p14="http://schemas.microsoft.com/office/powerpoint/2010/main" val="1514732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215BA7-CED8-4558-A91C-D293C617675E}"/>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BF1D27B5-250E-4027-9A55-871CCB300EF8}"/>
              </a:ext>
            </a:extLst>
          </p:cNvPr>
          <p:cNvSpPr>
            <a:spLocks noGrp="1"/>
          </p:cNvSpPr>
          <p:nvPr>
            <p:ph idx="1"/>
          </p:nvPr>
        </p:nvSpPr>
        <p:spPr/>
        <p:txBody>
          <a:bodyPr>
            <a:normAutofit/>
          </a:bodyPr>
          <a:lstStyle/>
          <a:p>
            <a:pPr algn="just">
              <a:lnSpc>
                <a:spcPct val="150000"/>
              </a:lnSpc>
              <a:spcBef>
                <a:spcPts val="0"/>
              </a:spcBef>
            </a:pPr>
            <a:r>
              <a:rPr lang="el-GR" dirty="0"/>
              <a:t>Η σήμανση της επικείμενης αλλαγής στο «περιθώριο» του λογαριασμού, δηλαδή σε σημείο του λογαριασμού, όπου ο μέσος καταναλωτής ευλόγως δεν ανατρέχει κατά τη συνήθη επισκόπηση των χρεώσεών του, καθώς και η χρήση μη ευανάγνωστων γραφικών χαρακτήρων («ψιλά γράμματα»), συνιστούν πρακτικές που εν τέλει αντιστρατεύονται την εκπλήρωση της υποχρέωσης προηγούμενης ειδοποίησης.</a:t>
            </a:r>
          </a:p>
          <a:p>
            <a:pPr marL="0" indent="0">
              <a:buNone/>
            </a:pPr>
            <a:endParaRPr lang="el-GR" dirty="0"/>
          </a:p>
        </p:txBody>
      </p:sp>
    </p:spTree>
    <p:extLst>
      <p:ext uri="{BB962C8B-B14F-4D97-AF65-F5344CB8AC3E}">
        <p14:creationId xmlns:p14="http://schemas.microsoft.com/office/powerpoint/2010/main" val="24379417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E8F470-61F0-44E8-925B-E9A5F74E7875}"/>
              </a:ext>
            </a:extLst>
          </p:cNvPr>
          <p:cNvSpPr>
            <a:spLocks noGrp="1"/>
          </p:cNvSpPr>
          <p:nvPr>
            <p:ph type="title"/>
          </p:nvPr>
        </p:nvSpPr>
        <p:spPr/>
        <p:txBody>
          <a:bodyPr/>
          <a:lstStyle/>
          <a:p>
            <a:r>
              <a:rPr lang="el-GR" dirty="0"/>
              <a:t>ΤΡΟΠΟΠΟΙΗΣΗ ΟΡΩΝ ΑΠΟ ΤΗΝ ΠΛΕΥΡΑ ΤΟΥ ΠΡΟΜΗΘΕΥΤΗ </a:t>
            </a:r>
          </a:p>
        </p:txBody>
      </p:sp>
      <p:sp>
        <p:nvSpPr>
          <p:cNvPr id="3" name="Θέση περιεχομένου 2">
            <a:extLst>
              <a:ext uri="{FF2B5EF4-FFF2-40B4-BE49-F238E27FC236}">
                <a16:creationId xmlns:a16="http://schemas.microsoft.com/office/drawing/2014/main" id="{E9A77544-F7A3-4A5F-ABF1-1D537EE28C33}"/>
              </a:ext>
            </a:extLst>
          </p:cNvPr>
          <p:cNvSpPr>
            <a:spLocks noGrp="1"/>
          </p:cNvSpPr>
          <p:nvPr>
            <p:ph idx="1"/>
          </p:nvPr>
        </p:nvSpPr>
        <p:spPr/>
        <p:txBody>
          <a:bodyPr/>
          <a:lstStyle/>
          <a:p>
            <a:pPr algn="just">
              <a:lnSpc>
                <a:spcPct val="150000"/>
              </a:lnSpc>
              <a:spcBef>
                <a:spcPts val="0"/>
              </a:spcBef>
            </a:pPr>
            <a:r>
              <a:rPr lang="el-GR" dirty="0"/>
              <a:t>Η εν λόγω γενικού χαρακτήρα υποχρέωση καλύπτει όλες τις μείζονος σημασίας τροποποιήσεις της σύμβασης. Ως τέτοιες αναντίρρητα θεωρούνται οι τροποποιήσεις ως προς την τιμολόγηση (τροποποίηση του τιμολογίου από σταθερό σε κυμαινόμενο, τροποποίηση της μεθοδολογίας τιμολόγησης κλπ.).</a:t>
            </a:r>
          </a:p>
          <a:p>
            <a:endParaRPr lang="el-GR" dirty="0"/>
          </a:p>
        </p:txBody>
      </p:sp>
    </p:spTree>
    <p:extLst>
      <p:ext uri="{BB962C8B-B14F-4D97-AF65-F5344CB8AC3E}">
        <p14:creationId xmlns:p14="http://schemas.microsoft.com/office/powerpoint/2010/main" val="30732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D281C8-42D8-4493-9E8A-7CE0AAE01439}"/>
              </a:ext>
            </a:extLst>
          </p:cNvPr>
          <p:cNvSpPr>
            <a:spLocks noGrp="1"/>
          </p:cNvSpPr>
          <p:nvPr>
            <p:ph type="title"/>
          </p:nvPr>
        </p:nvSpPr>
        <p:spPr/>
        <p:txBody>
          <a:bodyPr/>
          <a:lstStyle/>
          <a:p>
            <a:r>
              <a:rPr lang="el-GR" dirty="0"/>
              <a:t>ΔΙΑΓΡΑΜΜΑ ΠΑΡΟΥΣΙΑΣΗΣ </a:t>
            </a:r>
          </a:p>
        </p:txBody>
      </p:sp>
      <p:sp>
        <p:nvSpPr>
          <p:cNvPr id="3" name="Θέση περιεχομένου 2">
            <a:extLst>
              <a:ext uri="{FF2B5EF4-FFF2-40B4-BE49-F238E27FC236}">
                <a16:creationId xmlns:a16="http://schemas.microsoft.com/office/drawing/2014/main" id="{3EF1FC1F-F8D8-4733-83C9-86E1E3FFCDF9}"/>
              </a:ext>
            </a:extLst>
          </p:cNvPr>
          <p:cNvSpPr>
            <a:spLocks noGrp="1"/>
          </p:cNvSpPr>
          <p:nvPr>
            <p:ph idx="1"/>
          </p:nvPr>
        </p:nvSpPr>
        <p:spPr>
          <a:xfrm>
            <a:off x="838200" y="1825624"/>
            <a:ext cx="10515600" cy="4483735"/>
          </a:xfrm>
        </p:spPr>
        <p:txBody>
          <a:bodyPr/>
          <a:lstStyle/>
          <a:p>
            <a:r>
              <a:rPr lang="el-GR" dirty="0"/>
              <a:t>ΑΝΑΛΥΣΗ ΡΗΤΡΑΣ ΑΝΑΠΡΟΣΑΡΜΟΓΗΣ </a:t>
            </a:r>
          </a:p>
          <a:p>
            <a:r>
              <a:rPr lang="el-GR" dirty="0"/>
              <a:t>ΑΝΑΛΥΣΗ ΔΙΚΑΙΩΜΑΤΟΣ ΜΟΝΟΜΕΡΟΥΣ ΤΡΟΠΟΠΟΙΗΣΗΣ ΤΟΥ ΠΡΟΜΗΘΕΥΤΗ</a:t>
            </a:r>
          </a:p>
          <a:p>
            <a:r>
              <a:rPr lang="el-GR" dirty="0"/>
              <a:t>ΠΡΟΣΤΑΣΙΑ ΟΙΚΙΑΚΩΝ ΠΕΛΑΤΩΝ ΚΑΙ ΠΟΛΥ ΜΙΚΡΩΝ ΟΝΤΟΤΗΤΩΝ </a:t>
            </a:r>
          </a:p>
          <a:p>
            <a:r>
              <a:rPr lang="el-GR" dirty="0"/>
              <a:t>ΠΡΟΣΤΑΣΙΑ ΤΕΛΙΚΩΝ ΠΕΛΑΤΩΝ </a:t>
            </a:r>
          </a:p>
          <a:p>
            <a:r>
              <a:rPr lang="el-GR" dirty="0"/>
              <a:t>ΣΥΜΠΕΡΑΣΜΑΤΑ </a:t>
            </a:r>
          </a:p>
        </p:txBody>
      </p:sp>
    </p:spTree>
    <p:extLst>
      <p:ext uri="{BB962C8B-B14F-4D97-AF65-F5344CB8AC3E}">
        <p14:creationId xmlns:p14="http://schemas.microsoft.com/office/powerpoint/2010/main" val="1044227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644789-72F4-4A26-B39D-D40EBC698C8D}"/>
              </a:ext>
            </a:extLst>
          </p:cNvPr>
          <p:cNvSpPr>
            <a:spLocks noGrp="1"/>
          </p:cNvSpPr>
          <p:nvPr>
            <p:ph type="title"/>
          </p:nvPr>
        </p:nvSpPr>
        <p:spPr/>
        <p:txBody>
          <a:bodyPr/>
          <a:lstStyle/>
          <a:p>
            <a:r>
              <a:rPr lang="el-GR" dirty="0"/>
              <a:t>ΠΡΟΣΤΑΣΙΑ ΟΙΚΙΑΚΩΝ ΠΕΛΑΤΩΝ ΚΑΙ ΠΟΛΥ ΜΙΚΡΩΝ ΟΝΤΟΤΗΤΩΝ </a:t>
            </a:r>
          </a:p>
        </p:txBody>
      </p:sp>
      <p:sp>
        <p:nvSpPr>
          <p:cNvPr id="3" name="Θέση περιεχομένου 2">
            <a:extLst>
              <a:ext uri="{FF2B5EF4-FFF2-40B4-BE49-F238E27FC236}">
                <a16:creationId xmlns:a16="http://schemas.microsoft.com/office/drawing/2014/main" id="{E8ACA9E2-CB0C-4240-B3CB-363C30846D29}"/>
              </a:ext>
            </a:extLst>
          </p:cNvPr>
          <p:cNvSpPr>
            <a:spLocks noGrp="1"/>
          </p:cNvSpPr>
          <p:nvPr>
            <p:ph idx="1"/>
          </p:nvPr>
        </p:nvSpPr>
        <p:spPr/>
        <p:txBody>
          <a:bodyPr>
            <a:normAutofit/>
          </a:bodyPr>
          <a:lstStyle/>
          <a:p>
            <a:pPr algn="just"/>
            <a:r>
              <a:rPr lang="el-GR" dirty="0"/>
              <a:t>Ποιοι θεωρούνται οικιακοί πελάτες και καταναλωτές </a:t>
            </a:r>
          </a:p>
          <a:p>
            <a:pPr algn="just"/>
            <a:r>
              <a:rPr lang="el-GR" dirty="0"/>
              <a:t>Οικιακοί πελάτες χρησιμοποιούν την ενέργεια για προσωπική τους χρήση και όχι για επαγγελματικούς σκοπούς και σύμφωνα με τον Ν. 2251/1994 μόνο για τις καταχρηστικές ρήτρες οι </a:t>
            </a:r>
            <a:endParaRPr lang="en-US" dirty="0"/>
          </a:p>
          <a:p>
            <a:pPr algn="just"/>
            <a:r>
              <a:rPr lang="el-GR" dirty="0"/>
              <a:t>Πολύ μικρές οντότητες. Πολύ μικρές οντότητες είναι οι οντότητες οι οποίες κατά την ημερομηνία του ισολογισμού τους δεν υπερβαίνουν τα όρια δύο τουλάχιστον από τα ακόλουθα τρία κριτήρια:</a:t>
            </a:r>
          </a:p>
          <a:p>
            <a:pPr algn="just"/>
            <a:r>
              <a:rPr lang="el-GR" dirty="0"/>
              <a:t>α) Σύνολο ενεργητικού (περιουσιακών στοιχείων): 350.000 ευρώ.</a:t>
            </a:r>
          </a:p>
          <a:p>
            <a:pPr algn="just"/>
            <a:r>
              <a:rPr lang="el-GR" dirty="0"/>
              <a:t>β) Καθαρό ύψος κύκλου εργασιών: 700.000 ευρώ.</a:t>
            </a:r>
          </a:p>
          <a:p>
            <a:pPr algn="just"/>
            <a:r>
              <a:rPr lang="el-GR" dirty="0"/>
              <a:t>γ) Μέσος όρος απασχολουμένων κατά τη διάρκεια της περιόδου: 10 άτομα.</a:t>
            </a:r>
          </a:p>
        </p:txBody>
      </p:sp>
    </p:spTree>
    <p:extLst>
      <p:ext uri="{BB962C8B-B14F-4D97-AF65-F5344CB8AC3E}">
        <p14:creationId xmlns:p14="http://schemas.microsoft.com/office/powerpoint/2010/main" val="600897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4D507C-58D0-4C7B-828B-DD71767CDAD5}"/>
              </a:ext>
            </a:extLst>
          </p:cNvPr>
          <p:cNvSpPr>
            <a:spLocks noGrp="1"/>
          </p:cNvSpPr>
          <p:nvPr>
            <p:ph type="title"/>
          </p:nvPr>
        </p:nvSpPr>
        <p:spPr/>
        <p:txBody>
          <a:bodyPr/>
          <a:lstStyle/>
          <a:p>
            <a:r>
              <a:rPr lang="el-GR" dirty="0"/>
              <a:t>ΠΡΟΣΤΑΣΙΑ ΟΙΚΙΑΚΩΝ ΠΕΛΑΤΩΝ ΚΑΙ ΠΟΛΥ ΜΙΚΡΩΝ ΟΝΤΟΤΗΤΩΝ </a:t>
            </a:r>
          </a:p>
        </p:txBody>
      </p:sp>
      <p:sp>
        <p:nvSpPr>
          <p:cNvPr id="3" name="Θέση περιεχομένου 2">
            <a:extLst>
              <a:ext uri="{FF2B5EF4-FFF2-40B4-BE49-F238E27FC236}">
                <a16:creationId xmlns:a16="http://schemas.microsoft.com/office/drawing/2014/main" id="{4BBC7F42-8FA5-4331-9285-4FCA3E1EED85}"/>
              </a:ext>
            </a:extLst>
          </p:cNvPr>
          <p:cNvSpPr>
            <a:spLocks noGrp="1"/>
          </p:cNvSpPr>
          <p:nvPr>
            <p:ph idx="1"/>
          </p:nvPr>
        </p:nvSpPr>
        <p:spPr/>
        <p:txBody>
          <a:bodyPr/>
          <a:lstStyle/>
          <a:p>
            <a:r>
              <a:rPr lang="el-GR" dirty="0"/>
              <a:t>ΟΔΗΓΙΑ 93/13 ΣΕ ΣΥΝΔΥΑΣΜΟ ΜΕ ΤΟ Ν. 2251/1994</a:t>
            </a:r>
          </a:p>
          <a:p>
            <a:pPr algn="just">
              <a:lnSpc>
                <a:spcPct val="150000"/>
              </a:lnSpc>
              <a:spcBef>
                <a:spcPts val="0"/>
              </a:spcBef>
            </a:pPr>
            <a:r>
              <a:rPr lang="el-GR" dirty="0"/>
              <a:t>Προστασία του καταναλωτή λόγω της ασθενέστερης θέσης του</a:t>
            </a:r>
          </a:p>
          <a:p>
            <a:pPr algn="just">
              <a:lnSpc>
                <a:spcPct val="150000"/>
              </a:lnSpc>
              <a:spcBef>
                <a:spcPts val="0"/>
              </a:spcBef>
            </a:pPr>
            <a:r>
              <a:rPr lang="el-GR" dirty="0"/>
              <a:t>Όροι που δεν έχουν αποτελέσει αντικείμενο διαπραγμάτευσης </a:t>
            </a:r>
          </a:p>
          <a:p>
            <a:pPr algn="just">
              <a:lnSpc>
                <a:spcPct val="150000"/>
              </a:lnSpc>
              <a:spcBef>
                <a:spcPts val="0"/>
              </a:spcBef>
            </a:pPr>
            <a:r>
              <a:rPr lang="el-GR" dirty="0"/>
              <a:t>Θεωρείται πάντοτε ότι η ρήτρα δεν αποτέλεσε αντικείμενο ατομικής διαπραγμάτευσης, όταν έχει συνταχθεί εκ των προτέρων και όταν ο καταναλωτής, εκ των πραγμάτων, δε μπόρεσε να επηρεάσει το περιεχόμενό της, ιδίως στα πλαίσια μιας σύμβασης προσχωρήσεως.</a:t>
            </a:r>
          </a:p>
        </p:txBody>
      </p:sp>
    </p:spTree>
    <p:extLst>
      <p:ext uri="{BB962C8B-B14F-4D97-AF65-F5344CB8AC3E}">
        <p14:creationId xmlns:p14="http://schemas.microsoft.com/office/powerpoint/2010/main" val="2744617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57E3D4-9F7E-431A-9F78-32A4349BACCA}"/>
              </a:ext>
            </a:extLst>
          </p:cNvPr>
          <p:cNvSpPr>
            <a:spLocks noGrp="1"/>
          </p:cNvSpPr>
          <p:nvPr>
            <p:ph type="title"/>
          </p:nvPr>
        </p:nvSpPr>
        <p:spPr/>
        <p:txBody>
          <a:bodyPr/>
          <a:lstStyle/>
          <a:p>
            <a:r>
              <a:rPr lang="el-GR" dirty="0"/>
              <a:t>ΠΡΟΣΤΑΣΙΑ ΟΙΚΙΑΚΩΝ ΠΕΛΑΤΩΝ ΚΑΙ ΠΟΛΥ ΜΙΚΡΩΝ ΟΝΤΟΤΗΤΩΝ </a:t>
            </a:r>
          </a:p>
        </p:txBody>
      </p:sp>
      <p:sp>
        <p:nvSpPr>
          <p:cNvPr id="3" name="Θέση περιεχομένου 2">
            <a:extLst>
              <a:ext uri="{FF2B5EF4-FFF2-40B4-BE49-F238E27FC236}">
                <a16:creationId xmlns:a16="http://schemas.microsoft.com/office/drawing/2014/main" id="{31BF857F-87BC-4170-BA15-606C62202AED}"/>
              </a:ext>
            </a:extLst>
          </p:cNvPr>
          <p:cNvSpPr>
            <a:spLocks noGrp="1"/>
          </p:cNvSpPr>
          <p:nvPr>
            <p:ph idx="1"/>
          </p:nvPr>
        </p:nvSpPr>
        <p:spPr/>
        <p:txBody>
          <a:bodyPr/>
          <a:lstStyle/>
          <a:p>
            <a:pPr algn="just"/>
            <a:r>
              <a:rPr lang="el-GR" dirty="0"/>
              <a:t>Ρήτρα σύμβασης που δεν απετέλεσε αντικείμενο ατομικής διαπραγμάτευσης, θεωρείται καταχρηστική όταν παρά την απαίτηση καλής πίστης, δημιουργεί εις βάρος του καταναλωτή σημαντική ανισορροπία ανάμεσα στα δικαιώματα και τις υποχρεώσεις των μερών, τα απορρέοντα από τη σύμβαση. </a:t>
            </a:r>
          </a:p>
          <a:p>
            <a:pPr algn="just"/>
            <a:r>
              <a:rPr lang="el-GR" dirty="0"/>
              <a:t>Παρέχεται επίσης παράρτημα που περιλαμβάνει ενδεικτικό κατάλογο ρητρών που δύνανται να θεωρηθούν καταχρηστικές. Το παράρτημα περιέχει ενδεικτικό και μη εξαντλητικό κατάλογο ρητρών που είναι δυνατόν να κηρυχθούν καταχρηστικές.</a:t>
            </a:r>
          </a:p>
        </p:txBody>
      </p:sp>
    </p:spTree>
    <p:extLst>
      <p:ext uri="{BB962C8B-B14F-4D97-AF65-F5344CB8AC3E}">
        <p14:creationId xmlns:p14="http://schemas.microsoft.com/office/powerpoint/2010/main" val="2552055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ADFFEB-6C4F-4773-BDD1-C8D23120869D}"/>
              </a:ext>
            </a:extLst>
          </p:cNvPr>
          <p:cNvSpPr>
            <a:spLocks noGrp="1"/>
          </p:cNvSpPr>
          <p:nvPr>
            <p:ph type="title"/>
          </p:nvPr>
        </p:nvSpPr>
        <p:spPr/>
        <p:txBody>
          <a:bodyPr/>
          <a:lstStyle/>
          <a:p>
            <a:r>
              <a:rPr lang="el-GR" dirty="0"/>
              <a:t>ΠΡΟΣΤΑΣΙΑ ΟΙΚΙΑΚΩΝ ΠΕΛΑΤΩΝ ΚΑΙ ΠΟΛΥ ΜΙΚΡΩΝ ΟΝΤΟΤΗΤΩΝ </a:t>
            </a:r>
          </a:p>
        </p:txBody>
      </p:sp>
      <p:sp>
        <p:nvSpPr>
          <p:cNvPr id="3" name="Θέση περιεχομένου 2">
            <a:extLst>
              <a:ext uri="{FF2B5EF4-FFF2-40B4-BE49-F238E27FC236}">
                <a16:creationId xmlns:a16="http://schemas.microsoft.com/office/drawing/2014/main" id="{DE9FA370-0700-4D8E-908C-4DC7BBA02232}"/>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Στην περίπτωση που οι συγκεκριμένες ρήτρες αναφέρονται στην τιμής της παροχής η Οδηγία εφαρμόζεται εάν αυτές δεν εξηγήθηκαν στους καταναλωτές με σαφή και κατανοητό τρόπο. Με άλλα λόγια η διαφανής και κατανοητή εμφάνιση των ανωτέρων όρων και ρητρών καθιστά αυτές νόμιμες.</a:t>
            </a:r>
          </a:p>
          <a:p>
            <a:pPr algn="just">
              <a:lnSpc>
                <a:spcPct val="150000"/>
              </a:lnSpc>
              <a:spcBef>
                <a:spcPts val="0"/>
              </a:spcBef>
            </a:pPr>
            <a:r>
              <a:rPr lang="el-GR" dirty="0"/>
              <a:t>Οι καταχρηστικές ρήτρες θεωρούνται άκυρες </a:t>
            </a:r>
          </a:p>
          <a:p>
            <a:pPr algn="just">
              <a:lnSpc>
                <a:spcPct val="150000"/>
              </a:lnSpc>
              <a:spcBef>
                <a:spcPts val="0"/>
              </a:spcBef>
            </a:pPr>
            <a:r>
              <a:rPr lang="el-GR" dirty="0"/>
              <a:t>Η ιδιαιτερότητα της συγκεκριμένης οδηγίας συνίσταται στην υποχρέωση των εθνικών δικαστηρίων να ελέγχουν αυτεπάγγελτα την καταχρηστικότητα των ρητρών χωρίς να τίθεται ως προϋπόθεση η επίκληση και προβολή της καταχρηστικότητας της ρήτρας από τον διάδικο σύμφωνα με τους κανόνες της πολιτικής δικονομίας των κρατών μελών </a:t>
            </a:r>
          </a:p>
          <a:p>
            <a:pPr algn="just">
              <a:lnSpc>
                <a:spcPct val="150000"/>
              </a:lnSpc>
              <a:spcBef>
                <a:spcPts val="0"/>
              </a:spcBef>
            </a:pPr>
            <a:endParaRPr lang="el-GR" dirty="0"/>
          </a:p>
        </p:txBody>
      </p:sp>
    </p:spTree>
    <p:extLst>
      <p:ext uri="{BB962C8B-B14F-4D97-AF65-F5344CB8AC3E}">
        <p14:creationId xmlns:p14="http://schemas.microsoft.com/office/powerpoint/2010/main" val="5706520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ECBEEF-AF5E-8983-07DF-4984808DE683}"/>
              </a:ext>
            </a:extLst>
          </p:cNvPr>
          <p:cNvSpPr>
            <a:spLocks noGrp="1"/>
          </p:cNvSpPr>
          <p:nvPr>
            <p:ph type="title"/>
          </p:nvPr>
        </p:nvSpPr>
        <p:spPr/>
        <p:txBody>
          <a:bodyPr/>
          <a:lstStyle/>
          <a:p>
            <a:r>
              <a:rPr lang="el-GR" dirty="0"/>
              <a:t>ΠΡΟΣΤΑΣΙΑ ΟΙΚΙΑΚΩΝ ΠΕΛΑΤΩΝ ΚΑΙ ΠΟΛΥ ΜΙΚΡΩΝ ΟΝΤΟΤΗΤΩΝ </a:t>
            </a:r>
          </a:p>
        </p:txBody>
      </p:sp>
      <p:sp>
        <p:nvSpPr>
          <p:cNvPr id="3" name="Θέση περιεχομένου 2">
            <a:extLst>
              <a:ext uri="{FF2B5EF4-FFF2-40B4-BE49-F238E27FC236}">
                <a16:creationId xmlns:a16="http://schemas.microsoft.com/office/drawing/2014/main" id="{42A69D30-845F-DC39-1A0E-BDECBEDD5A73}"/>
              </a:ext>
            </a:extLst>
          </p:cNvPr>
          <p:cNvSpPr>
            <a:spLocks noGrp="1"/>
          </p:cNvSpPr>
          <p:nvPr>
            <p:ph idx="1"/>
          </p:nvPr>
        </p:nvSpPr>
        <p:spPr/>
        <p:txBody>
          <a:bodyPr>
            <a:normAutofit fontScale="92500"/>
          </a:bodyPr>
          <a:lstStyle/>
          <a:p>
            <a:pPr algn="just">
              <a:lnSpc>
                <a:spcPct val="150000"/>
              </a:lnSpc>
              <a:spcBef>
                <a:spcPts val="0"/>
              </a:spcBef>
            </a:pPr>
            <a:r>
              <a:rPr lang="el-GR" dirty="0"/>
              <a:t>Οι</a:t>
            </a:r>
            <a:r>
              <a:rPr lang="en-US" dirty="0"/>
              <a:t> </a:t>
            </a:r>
            <a:r>
              <a:rPr lang="el-GR" dirty="0"/>
              <a:t>διατάξεις των άρθρων 9γ επ. του ν. 2251/1994 (ΦΕΚ Α 191) όπως ισχύει, ορίζουν ότι απαγορεύεται ως αθέμιτη, η παραπλανητική πρακτική της παράλειψης ουσιωδών πληροφοριών σχετικά με τον καθορισμό του τιμήματος, τις οποίες χρειάζεται ο μέσος καταναλωτής για να λάβει τεκμηριωμένη απόφαση συναλλαγής, με αποτέλεσμα να λάβει απόφαση συναλλαγής την οποία πιθανόν, χωρίς αυτές, δεν θα ελάμβανε. </a:t>
            </a:r>
          </a:p>
          <a:p>
            <a:pPr algn="just">
              <a:lnSpc>
                <a:spcPct val="150000"/>
              </a:lnSpc>
              <a:spcBef>
                <a:spcPts val="0"/>
              </a:spcBef>
            </a:pPr>
            <a:r>
              <a:rPr lang="el-GR" dirty="0"/>
              <a:t>Επισημαίνεται ότι, σε περίπτωση εφαρμογής αθέμιτων εμπορικών πρακτικών, κάθε καταναλωτής έχει δικαίωμα αποζημίωσης, καθώς και τη δυνατότητα επίκλησης των διατάξεων για την ακυρώσιμη δικαιοπραξία</a:t>
            </a:r>
          </a:p>
          <a:p>
            <a:endParaRPr lang="el-GR" dirty="0"/>
          </a:p>
        </p:txBody>
      </p:sp>
    </p:spTree>
    <p:extLst>
      <p:ext uri="{BB962C8B-B14F-4D97-AF65-F5344CB8AC3E}">
        <p14:creationId xmlns:p14="http://schemas.microsoft.com/office/powerpoint/2010/main" val="334216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D5D158-109D-46EE-8482-BF016A48A33D}"/>
              </a:ext>
            </a:extLst>
          </p:cNvPr>
          <p:cNvSpPr>
            <a:spLocks noGrp="1"/>
          </p:cNvSpPr>
          <p:nvPr>
            <p:ph type="title"/>
          </p:nvPr>
        </p:nvSpPr>
        <p:spPr/>
        <p:txBody>
          <a:bodyPr/>
          <a:lstStyle/>
          <a:p>
            <a:r>
              <a:rPr lang="el-GR" dirty="0"/>
              <a:t>ΠΡΟΣΤΑΣΙΑ ΤΕΛΙΚΩΝ ΠΕΛΑΤΩΝ  </a:t>
            </a:r>
          </a:p>
        </p:txBody>
      </p:sp>
      <p:sp>
        <p:nvSpPr>
          <p:cNvPr id="3" name="Θέση περιεχομένου 2">
            <a:extLst>
              <a:ext uri="{FF2B5EF4-FFF2-40B4-BE49-F238E27FC236}">
                <a16:creationId xmlns:a16="http://schemas.microsoft.com/office/drawing/2014/main" id="{4C96D13E-B38F-449C-8288-E120A829D912}"/>
              </a:ext>
            </a:extLst>
          </p:cNvPr>
          <p:cNvSpPr>
            <a:spLocks noGrp="1"/>
          </p:cNvSpPr>
          <p:nvPr>
            <p:ph idx="1"/>
          </p:nvPr>
        </p:nvSpPr>
        <p:spPr/>
        <p:txBody>
          <a:bodyPr>
            <a:normAutofit lnSpcReduction="10000"/>
          </a:bodyPr>
          <a:lstStyle/>
          <a:p>
            <a:pPr algn="just"/>
            <a:r>
              <a:rPr lang="el-GR" dirty="0"/>
              <a:t>Οδηγία 2019/944 και Κώδικας Προμήθειας</a:t>
            </a:r>
          </a:p>
          <a:p>
            <a:pPr algn="just"/>
            <a:r>
              <a:rPr lang="el-GR" dirty="0"/>
              <a:t>Επίκληση της Οδηγίας 2019/944 σχετικά με τη μονομερή τροποποίηση </a:t>
            </a:r>
          </a:p>
          <a:p>
            <a:pPr algn="just"/>
            <a:r>
              <a:rPr lang="el-GR" dirty="0"/>
              <a:t>Δυο ζητήματα – Η Οδηγία 2019/944 δεν αναφέρεται στην αναπροσαρμογή. Ωστόσο αποτελεί  τροποποίηση όρου τιμολόγησης ο μηχανισμός αναπροσαρμογής </a:t>
            </a:r>
          </a:p>
          <a:p>
            <a:pPr algn="just"/>
            <a:r>
              <a:rPr lang="el-GR" dirty="0"/>
              <a:t>Η δυνατότητα τροποποίησης με την αποστολή λογαριασμού μετά την τροποποίηση είναι συμβατή με την διάταξη της Οδηγίας η οποία κάνει λόγο μόνο για ενημέρωση πριν την τροποποίηση?</a:t>
            </a:r>
          </a:p>
          <a:p>
            <a:pPr algn="just"/>
            <a:r>
              <a:rPr lang="el-GR" dirty="0"/>
              <a:t>Μπορεί να γίνει επίκληση της ενώπιον τω εθνικών δικαστηρίων για να ισχυριστούμε ότι η διάταξη του ΚΠΗΕ με λογαριασμό μετά την τροποποίηση θα πρέπει να παραμεριστεί?</a:t>
            </a:r>
          </a:p>
          <a:p>
            <a:pPr marL="0" indent="0" algn="just">
              <a:buNone/>
            </a:pPr>
            <a:endParaRPr lang="el-GR" dirty="0"/>
          </a:p>
          <a:p>
            <a:pPr algn="just"/>
            <a:endParaRPr lang="el-GR" dirty="0"/>
          </a:p>
        </p:txBody>
      </p:sp>
    </p:spTree>
    <p:extLst>
      <p:ext uri="{BB962C8B-B14F-4D97-AF65-F5344CB8AC3E}">
        <p14:creationId xmlns:p14="http://schemas.microsoft.com/office/powerpoint/2010/main" val="2417969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6B8C4C-8506-4859-92BA-090D6B97B904}"/>
              </a:ext>
            </a:extLst>
          </p:cNvPr>
          <p:cNvSpPr>
            <a:spLocks noGrp="1"/>
          </p:cNvSpPr>
          <p:nvPr>
            <p:ph type="title"/>
          </p:nvPr>
        </p:nvSpPr>
        <p:spPr/>
        <p:txBody>
          <a:bodyPr/>
          <a:lstStyle/>
          <a:p>
            <a:r>
              <a:rPr lang="el-GR" dirty="0"/>
              <a:t>ΠΡΟΣΤΑΣΙΑ ΠΕΛΑΤΩΝ </a:t>
            </a:r>
          </a:p>
        </p:txBody>
      </p:sp>
      <p:sp>
        <p:nvSpPr>
          <p:cNvPr id="3" name="Θέση περιεχομένου 2">
            <a:extLst>
              <a:ext uri="{FF2B5EF4-FFF2-40B4-BE49-F238E27FC236}">
                <a16:creationId xmlns:a16="http://schemas.microsoft.com/office/drawing/2014/main" id="{C37D69E9-65AA-4296-8C7A-F46FEC4C169A}"/>
              </a:ext>
            </a:extLst>
          </p:cNvPr>
          <p:cNvSpPr>
            <a:spLocks noGrp="1"/>
          </p:cNvSpPr>
          <p:nvPr>
            <p:ph idx="1"/>
          </p:nvPr>
        </p:nvSpPr>
        <p:spPr>
          <a:xfrm>
            <a:off x="838200" y="1825624"/>
            <a:ext cx="10515600" cy="4819016"/>
          </a:xfrm>
        </p:spPr>
        <p:txBody>
          <a:bodyPr>
            <a:normAutofit fontScale="92500" lnSpcReduction="10000"/>
          </a:bodyPr>
          <a:lstStyle/>
          <a:p>
            <a:r>
              <a:rPr lang="el-GR" dirty="0"/>
              <a:t>Οι οικιακοί πελάτες και καταναλωτές απευθύνονται στον Συνήγορο του Καταναλωτή </a:t>
            </a:r>
          </a:p>
          <a:p>
            <a:r>
              <a:rPr lang="el-GR" dirty="0"/>
              <a:t>Στη ΡΑΕ (τμήμα καταγγελιών) και στην πλατφόρμα της </a:t>
            </a:r>
          </a:p>
          <a:p>
            <a:r>
              <a:rPr lang="el-GR" dirty="0"/>
              <a:t>Αίτηση ασφαλιστικών μέτρων με αίτημα προσωρινής διαταγής για να μην διακοπεί η ηλεκτροδότηση  (όλοι οι πελάτες)</a:t>
            </a:r>
          </a:p>
          <a:p>
            <a:r>
              <a:rPr lang="el-GR" dirty="0"/>
              <a:t>Προσοχή ο Κώδικας Προμήθειας αναφέρει στο άρθρο 40 </a:t>
            </a:r>
          </a:p>
          <a:p>
            <a:pPr algn="just"/>
            <a:r>
              <a:rPr lang="el-GR" dirty="0"/>
              <a:t>Ο Προμηθευτής δεν δύναται να υποβάλει εντολή απενεργοποίησης μετρητή φορτίου ή να καταγγείλει Σύμβαση Προμήθειας, με την υποβολή δήλωσης παύσης εκπροσώπησης, λόγω υπερημερίας Πελάτη ως προς την εξόφληση ληξιπρόθεσμων οφειλών, εάν οι εν λόγω οφειλές αμφισβητούνται από τον Πελάτη, και προς τούτο έχει προσφύγει ενώπιον αρμόδιας αρχής ή δικαστηρίου και έχει λάβει </a:t>
            </a:r>
            <a:r>
              <a:rPr lang="el-GR" b="1" dirty="0"/>
              <a:t>προσωρινή διαταγή</a:t>
            </a:r>
            <a:r>
              <a:rPr lang="el-GR" dirty="0"/>
              <a:t> ή αναστολή εκτέλεσης της απενεργοποίησης του μετρητή του ή παύσης εκπροσώπησης, αντίστοιχα. Σε περίπτωση που κριθεί αβάσιμη η αμφισβήτηση εκ μέρους του Πελάτη, η οφειλή βαρύνεται με το νόμιμο τόκο υπερημερίας. Εφόσον εκκρεμεί η ως άνω διαφορά, ο Προμηθευτής δύναται να αρνηθεί την ανανέωση της Σύμβασης Προμήθειας. </a:t>
            </a:r>
          </a:p>
          <a:p>
            <a:endParaRPr lang="el-GR" dirty="0"/>
          </a:p>
        </p:txBody>
      </p:sp>
    </p:spTree>
    <p:extLst>
      <p:ext uri="{BB962C8B-B14F-4D97-AF65-F5344CB8AC3E}">
        <p14:creationId xmlns:p14="http://schemas.microsoft.com/office/powerpoint/2010/main" val="992936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FB091E-F493-4F1D-8E39-D4E1311539E4}"/>
              </a:ext>
            </a:extLst>
          </p:cNvPr>
          <p:cNvSpPr>
            <a:spLocks noGrp="1"/>
          </p:cNvSpPr>
          <p:nvPr>
            <p:ph type="title"/>
          </p:nvPr>
        </p:nvSpPr>
        <p:spPr/>
        <p:txBody>
          <a:bodyPr/>
          <a:lstStyle/>
          <a:p>
            <a:r>
              <a:rPr lang="el-GR" dirty="0"/>
              <a:t>ΠΡΟΣΤΑΣΙΑ ΠΕΛΑΤΩΝ</a:t>
            </a:r>
          </a:p>
        </p:txBody>
      </p:sp>
      <p:sp>
        <p:nvSpPr>
          <p:cNvPr id="3" name="Θέση περιεχομένου 2">
            <a:extLst>
              <a:ext uri="{FF2B5EF4-FFF2-40B4-BE49-F238E27FC236}">
                <a16:creationId xmlns:a16="http://schemas.microsoft.com/office/drawing/2014/main" id="{A6DA067C-1A4D-48C1-B480-0899E7B05494}"/>
              </a:ext>
            </a:extLst>
          </p:cNvPr>
          <p:cNvSpPr>
            <a:spLocks noGrp="1"/>
          </p:cNvSpPr>
          <p:nvPr>
            <p:ph idx="1"/>
          </p:nvPr>
        </p:nvSpPr>
        <p:spPr/>
        <p:txBody>
          <a:bodyPr/>
          <a:lstStyle/>
          <a:p>
            <a:pPr algn="just">
              <a:lnSpc>
                <a:spcPct val="150000"/>
              </a:lnSpc>
              <a:spcBef>
                <a:spcPts val="0"/>
              </a:spcBef>
            </a:pPr>
            <a:r>
              <a:rPr lang="el-GR" dirty="0"/>
              <a:t>Προστασία του πελάτη - καταναλωτή</a:t>
            </a:r>
          </a:p>
          <a:p>
            <a:pPr algn="just">
              <a:lnSpc>
                <a:spcPct val="150000"/>
              </a:lnSpc>
              <a:spcBef>
                <a:spcPts val="0"/>
              </a:spcBef>
            </a:pPr>
            <a:r>
              <a:rPr lang="el-GR" dirty="0"/>
              <a:t>Σημαντικό ρόλο για την προστασία του καταναλωτή διαδραματίζει η ενημέρωση του καταναλωτή κατά το προσυμβατικό στάδιο</a:t>
            </a:r>
          </a:p>
          <a:p>
            <a:pPr algn="just">
              <a:lnSpc>
                <a:spcPct val="150000"/>
              </a:lnSpc>
              <a:spcBef>
                <a:spcPts val="0"/>
              </a:spcBef>
            </a:pPr>
            <a:r>
              <a:rPr lang="el-GR" dirty="0"/>
              <a:t>Προσοχή – το δικαίωμα κάθε καταναλωτή για πρόσβαση σε πλήρη και κατανοητή πληροφόρηση ισχυροποιείται διότι το βάρος απόδειξης κατανέμεται εξολοκλήρου στον προμηθευτή </a:t>
            </a:r>
          </a:p>
          <a:p>
            <a:endParaRPr lang="el-GR" dirty="0"/>
          </a:p>
        </p:txBody>
      </p:sp>
    </p:spTree>
    <p:extLst>
      <p:ext uri="{BB962C8B-B14F-4D97-AF65-F5344CB8AC3E}">
        <p14:creationId xmlns:p14="http://schemas.microsoft.com/office/powerpoint/2010/main" val="3260667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F081ED-F831-4B1C-A40E-08920F746C53}"/>
              </a:ext>
            </a:extLst>
          </p:cNvPr>
          <p:cNvSpPr>
            <a:spLocks noGrp="1"/>
          </p:cNvSpPr>
          <p:nvPr>
            <p:ph type="title"/>
          </p:nvPr>
        </p:nvSpPr>
        <p:spPr/>
        <p:txBody>
          <a:bodyPr>
            <a:normAutofit/>
          </a:bodyPr>
          <a:lstStyle/>
          <a:p>
            <a:r>
              <a:rPr lang="el-GR" dirty="0"/>
              <a:t>ΣΥΜΠΕΡΑΣΜΑΤΑ </a:t>
            </a:r>
          </a:p>
        </p:txBody>
      </p:sp>
      <p:sp>
        <p:nvSpPr>
          <p:cNvPr id="3" name="Θέση περιεχομένου 2">
            <a:extLst>
              <a:ext uri="{FF2B5EF4-FFF2-40B4-BE49-F238E27FC236}">
                <a16:creationId xmlns:a16="http://schemas.microsoft.com/office/drawing/2014/main" id="{1ED5BF6B-9E3A-4B64-BCE1-FADC86F9556E}"/>
              </a:ext>
            </a:extLst>
          </p:cNvPr>
          <p:cNvSpPr>
            <a:spLocks noGrp="1"/>
          </p:cNvSpPr>
          <p:nvPr>
            <p:ph idx="1"/>
          </p:nvPr>
        </p:nvSpPr>
        <p:spPr/>
        <p:txBody>
          <a:bodyPr>
            <a:normAutofit fontScale="92500" lnSpcReduction="20000"/>
          </a:bodyPr>
          <a:lstStyle/>
          <a:p>
            <a:pPr algn="just"/>
            <a:r>
              <a:rPr lang="el-GR" dirty="0"/>
              <a:t>Για την προστασία επικαλούμαστε τους παρακάτω ουσιαστικού δίκαιου ισχυρισμούς εν συνδυασμώ με το Δίκαιο της ΕΕ και το Εθνικό Δίκαιο</a:t>
            </a:r>
          </a:p>
          <a:p>
            <a:pPr algn="just"/>
            <a:r>
              <a:rPr lang="el-GR" dirty="0"/>
              <a:t>Η ρήτρα αναπροσαρμογής είναι καταχρηστική και άκυρη ακόμα και εάν αφορά την τιμή της παροχής διότι δεν παρουσιάζεται με σαφή και κατανοητό τρόπο – ακυρότητα του όρου- δεν πληρώνουμε τη ρήτρα αναπροσαρμογής – η καταχρηστικότητα του όρου εξετάζεται αυτεπάγγελτα από τα εθνικά δικαστήρια </a:t>
            </a:r>
          </a:p>
          <a:p>
            <a:pPr algn="just"/>
            <a:r>
              <a:rPr lang="el-GR" dirty="0"/>
              <a:t>Η αναπροσαρμογή θα πρέπει να θεωρηθεί τροποποίηση και θα πρέπει ο πελάτης να ενημερωθεί κατά κανόνα εξήντα ημέρες πριν την ισχύ της τροποποίησης – Ζήτημα συμβατότητας της νέας ρύθμισης με την ρύθμιση της Οδηγίας 2019/944, η οποία αναφέρει μόνο προγενέστερη ειδοποίησή σχετικά με την τροποποίηση – Άμεση ισχύς της ρύθμισης – επίκληση ενώπιον του ενικού δικαστηρίου – Σύμφωνη ερμηνεία του ΚΠΗΕ με την Οδηγία 2019/944</a:t>
            </a:r>
          </a:p>
          <a:p>
            <a:pPr algn="just"/>
            <a:r>
              <a:rPr lang="el-GR" dirty="0"/>
              <a:t>Κατανομή του βάρους απόδειξης εις βάρος του προμηθευτή</a:t>
            </a:r>
          </a:p>
          <a:p>
            <a:endParaRPr lang="el-GR" dirty="0"/>
          </a:p>
          <a:p>
            <a:endParaRPr lang="el-GR" dirty="0"/>
          </a:p>
        </p:txBody>
      </p:sp>
    </p:spTree>
    <p:extLst>
      <p:ext uri="{BB962C8B-B14F-4D97-AF65-F5344CB8AC3E}">
        <p14:creationId xmlns:p14="http://schemas.microsoft.com/office/powerpoint/2010/main" val="40176086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2A38DA-C337-40C4-A0D2-C7D9E58CB12E}"/>
              </a:ext>
            </a:extLst>
          </p:cNvPr>
          <p:cNvSpPr>
            <a:spLocks noGrp="1"/>
          </p:cNvSpPr>
          <p:nvPr>
            <p:ph type="title"/>
          </p:nvPr>
        </p:nvSpPr>
        <p:spPr/>
        <p:txBody>
          <a:bodyPr/>
          <a:lstStyle/>
          <a:p>
            <a:r>
              <a:rPr lang="el-GR" dirty="0"/>
              <a:t>ΣΥΜΠΕΡΑΣΜΑΤΑ </a:t>
            </a:r>
          </a:p>
        </p:txBody>
      </p:sp>
      <p:sp>
        <p:nvSpPr>
          <p:cNvPr id="3" name="Θέση περιεχομένου 2">
            <a:extLst>
              <a:ext uri="{FF2B5EF4-FFF2-40B4-BE49-F238E27FC236}">
                <a16:creationId xmlns:a16="http://schemas.microsoft.com/office/drawing/2014/main" id="{9AD09E89-CE7C-4F60-B53E-03D3CBF69BE6}"/>
              </a:ext>
            </a:extLst>
          </p:cNvPr>
          <p:cNvSpPr>
            <a:spLocks noGrp="1"/>
          </p:cNvSpPr>
          <p:nvPr>
            <p:ph idx="1"/>
          </p:nvPr>
        </p:nvSpPr>
        <p:spPr/>
        <p:txBody>
          <a:bodyPr>
            <a:normAutofit/>
          </a:bodyPr>
          <a:lstStyle/>
          <a:p>
            <a:pPr algn="just"/>
            <a:r>
              <a:rPr lang="el-GR" dirty="0"/>
              <a:t>α) Για την εγκυρότητα των σχετικών ρητρών απαιτείται, πέραν της αναφοράς του σπουδαίου λόγου ο οποίος δικαιολογεί την αοριστία, απαιτείται και η αναφορά στη σύμβαση εύλογων κριτηρίων δια των οποίων ο καταναλωτής μπορεί να αντιληφθεί το οικονομικό αποτέλεσμα του όρου, την πιθανή μελλοντική του επιβάρυνση ή αλλιώς το μέτρο της σύμβασης ΑΠ 652/2010) και </a:t>
            </a:r>
          </a:p>
          <a:p>
            <a:pPr algn="just"/>
            <a:r>
              <a:rPr lang="el-GR" dirty="0"/>
              <a:t>β) ότι σε περίπτωση ακύρωσης ΓΟΣ περί καθορισμού του τιμήματος, για την πλήρωση του κενού εφαρμόζονται οι αντίστοιχες διατάξεις ενδοτικού δικαίου ή γίνεται συμπληρωτική ερμηνεία της σύμβασης, σύμφωνα με την καλή πίστη και τα χρηστά ήθη (βλ. 200, 288, 371 ΑΚ, AΠ 711/2007, </a:t>
            </a:r>
            <a:r>
              <a:rPr lang="el-GR" dirty="0" err="1"/>
              <a:t>ΠΠρωτΑθ</a:t>
            </a:r>
            <a:r>
              <a:rPr lang="el-GR" dirty="0"/>
              <a:t> 2747/2013, και κατά δίκαιη κρίση (φύση και σκοπός σύμβασης, συγκεκριμένες περιστάσεις, συμφωνίες μερών και τα αξιολογικά κριτήρια των 200, 281 και 288 ΑΚ, </a:t>
            </a:r>
          </a:p>
        </p:txBody>
      </p:sp>
    </p:spTree>
    <p:extLst>
      <p:ext uri="{BB962C8B-B14F-4D97-AF65-F5344CB8AC3E}">
        <p14:creationId xmlns:p14="http://schemas.microsoft.com/office/powerpoint/2010/main" val="2691608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B8CF4A-A746-4AFB-B5AE-5CE0B8840097}"/>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2F120C57-8BD2-4652-A5BE-4EDD398820BC}"/>
              </a:ext>
            </a:extLst>
          </p:cNvPr>
          <p:cNvSpPr>
            <a:spLocks noGrp="1"/>
          </p:cNvSpPr>
          <p:nvPr>
            <p:ph idx="1"/>
          </p:nvPr>
        </p:nvSpPr>
        <p:spPr>
          <a:xfrm>
            <a:off x="838200" y="1947545"/>
            <a:ext cx="10515600" cy="4351338"/>
          </a:xfrm>
        </p:spPr>
        <p:txBody>
          <a:bodyPr/>
          <a:lstStyle/>
          <a:p>
            <a:pPr marL="0" indent="0" algn="just">
              <a:buNone/>
            </a:pPr>
            <a:r>
              <a:rPr lang="el-GR" dirty="0"/>
              <a:t>Γενική αρχή της διαφάνειας </a:t>
            </a:r>
          </a:p>
          <a:p>
            <a:pPr algn="just"/>
            <a:r>
              <a:rPr lang="el-GR" dirty="0"/>
              <a:t>Άρθρο 49 Ν. 4001/2011</a:t>
            </a:r>
          </a:p>
          <a:p>
            <a:pPr algn="just"/>
            <a:r>
              <a:rPr lang="el-GR" dirty="0"/>
              <a:t>Πρόσβαση σε αξιόπιστη και διαφανή πληροφόρηση</a:t>
            </a:r>
          </a:p>
          <a:p>
            <a:pPr algn="just"/>
            <a:r>
              <a:rPr lang="el-GR" dirty="0"/>
              <a:t>Προϋπόθεση για να έχουν οι καταναλωτές ενημερωμένη/συνειδητή επιλογή (</a:t>
            </a:r>
            <a:r>
              <a:rPr lang="en-US" dirty="0"/>
              <a:t>informed choice)</a:t>
            </a:r>
          </a:p>
          <a:p>
            <a:pPr algn="just"/>
            <a:r>
              <a:rPr lang="el-GR" dirty="0"/>
              <a:t>Πραγματικό δικαίωμα αλλαγής προμηθευτή </a:t>
            </a:r>
          </a:p>
          <a:p>
            <a:pPr algn="just"/>
            <a:r>
              <a:rPr lang="el-GR" dirty="0"/>
              <a:t>Οι καταναλωτές θα πρέπει να επιλέγουν μεταξύ ενναλακτικών τιμολογίων με διαφορετικά χαρακτηριστικά</a:t>
            </a:r>
          </a:p>
        </p:txBody>
      </p:sp>
    </p:spTree>
    <p:extLst>
      <p:ext uri="{BB962C8B-B14F-4D97-AF65-F5344CB8AC3E}">
        <p14:creationId xmlns:p14="http://schemas.microsoft.com/office/powerpoint/2010/main" val="161806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FE596E-12F7-ECA8-0B9D-5C1D44F93BB3}"/>
              </a:ext>
            </a:extLst>
          </p:cNvPr>
          <p:cNvSpPr>
            <a:spLocks noGrp="1"/>
          </p:cNvSpPr>
          <p:nvPr>
            <p:ph type="title"/>
          </p:nvPr>
        </p:nvSpPr>
        <p:spPr/>
        <p:txBody>
          <a:bodyPr/>
          <a:lstStyle/>
          <a:p>
            <a:r>
              <a:rPr lang="el-GR" dirty="0"/>
              <a:t>ΣΥΜΠΕΡΑΣΜΑΤΑ </a:t>
            </a:r>
          </a:p>
        </p:txBody>
      </p:sp>
      <p:sp>
        <p:nvSpPr>
          <p:cNvPr id="3" name="Θέση περιεχομένου 2">
            <a:extLst>
              <a:ext uri="{FF2B5EF4-FFF2-40B4-BE49-F238E27FC236}">
                <a16:creationId xmlns:a16="http://schemas.microsoft.com/office/drawing/2014/main" id="{07D6F4A0-7876-48BD-B82E-060684774FCA}"/>
              </a:ext>
            </a:extLst>
          </p:cNvPr>
          <p:cNvSpPr>
            <a:spLocks noGrp="1"/>
          </p:cNvSpPr>
          <p:nvPr>
            <p:ph idx="1"/>
          </p:nvPr>
        </p:nvSpPr>
        <p:spPr/>
        <p:txBody>
          <a:bodyPr/>
          <a:lstStyle/>
          <a:p>
            <a:pPr algn="just">
              <a:lnSpc>
                <a:spcPct val="150000"/>
              </a:lnSpc>
              <a:spcBef>
                <a:spcPts val="0"/>
              </a:spcBef>
            </a:pPr>
            <a:r>
              <a:rPr lang="el-GR" dirty="0"/>
              <a:t>Γενικότερα για τους τελικούς πελάτες ισχύουν οι διατάξεις της Οδηγίας 2019/944 και οι γενικές διατάξεις που αφορούν όλους τους πελάτες</a:t>
            </a:r>
          </a:p>
        </p:txBody>
      </p:sp>
    </p:spTree>
    <p:extLst>
      <p:ext uri="{BB962C8B-B14F-4D97-AF65-F5344CB8AC3E}">
        <p14:creationId xmlns:p14="http://schemas.microsoft.com/office/powerpoint/2010/main" val="3959164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11AA90-F85A-4C0E-B228-B21358DFE44F}"/>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96374025-678C-4175-8682-48DF90605F43}"/>
              </a:ext>
            </a:extLst>
          </p:cNvPr>
          <p:cNvSpPr>
            <a:spLocks noGrp="1"/>
          </p:cNvSpPr>
          <p:nvPr>
            <p:ph idx="1"/>
          </p:nvPr>
        </p:nvSpPr>
        <p:spPr>
          <a:xfrm>
            <a:off x="838200" y="1825625"/>
            <a:ext cx="10515600" cy="4667250"/>
          </a:xfrm>
        </p:spPr>
        <p:txBody>
          <a:bodyPr>
            <a:normAutofit/>
          </a:bodyPr>
          <a:lstStyle/>
          <a:p>
            <a:pPr marL="0" indent="0" algn="just">
              <a:buNone/>
            </a:pPr>
            <a:r>
              <a:rPr lang="el-GR" dirty="0"/>
              <a:t>Κώδικας Προμήθειας Ηλεκτρικής Ενέργειας </a:t>
            </a:r>
          </a:p>
          <a:p>
            <a:pPr marL="0" indent="0" algn="just">
              <a:buNone/>
            </a:pPr>
            <a:r>
              <a:rPr lang="el-GR" dirty="0"/>
              <a:t>Τα Τιμολόγια Προμήθειας διαμορφώνονται και παρουσιάζονται κατά τρόπο πλήρη, αναλυτικό, σαφή και εύκολα κατανοητό</a:t>
            </a:r>
          </a:p>
          <a:p>
            <a:pPr marL="0" indent="0" algn="just">
              <a:buNone/>
            </a:pPr>
            <a:r>
              <a:rPr lang="el-GR" dirty="0"/>
              <a:t>Κάθε Τιμολόγιο Προμήθειας πρέπει να περιλαμβάνει, μεταξύ άλλων, τη μέθοδο και τα κριτήρια αναπροσαρμογής των χρεώσεων και τη μεθοδολογία αναπροσαρμογής Χρεώσεων Προμήθειας (11 παρ. 2)</a:t>
            </a:r>
          </a:p>
          <a:p>
            <a:pPr marL="0" indent="0" algn="just">
              <a:buNone/>
            </a:pPr>
            <a:r>
              <a:rPr lang="el-GR" dirty="0"/>
              <a:t>Οι προμηθευτές οφείλουν να τηρούν την αρχή της διαφανούς και κατανοητής πληροφόρησης κατά την επικοινωνία με τους καταναλωτές (άρθρο 17 παρ. 1β ΚΠΗΕ)</a:t>
            </a:r>
          </a:p>
          <a:p>
            <a:pPr marL="0" indent="0" algn="just">
              <a:buNone/>
            </a:pPr>
            <a:endParaRPr lang="el-GR" dirty="0"/>
          </a:p>
        </p:txBody>
      </p:sp>
    </p:spTree>
    <p:extLst>
      <p:ext uri="{BB962C8B-B14F-4D97-AF65-F5344CB8AC3E}">
        <p14:creationId xmlns:p14="http://schemas.microsoft.com/office/powerpoint/2010/main" val="3513539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87CEB2-9D59-450C-BB1E-F095CAE377E9}"/>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446B5C44-C293-4DE7-A831-D2131B0D668B}"/>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Οποιοσδήποτε μηχανισμός αναπροσαρμογής των τιμολογίων πρέπει να είναι: </a:t>
            </a:r>
          </a:p>
          <a:p>
            <a:pPr algn="just">
              <a:lnSpc>
                <a:spcPct val="150000"/>
              </a:lnSpc>
              <a:spcBef>
                <a:spcPts val="0"/>
              </a:spcBef>
            </a:pPr>
            <a:r>
              <a:rPr lang="el-GR" dirty="0"/>
              <a:t>α) διαφανής, με σαφώς ορισμένο τρόπο ενεργοποίησης και υπολογισμού, και γνωστός στον Πελάτη εκ των προτέρων, </a:t>
            </a:r>
          </a:p>
          <a:p>
            <a:pPr algn="just">
              <a:lnSpc>
                <a:spcPct val="150000"/>
              </a:lnSpc>
              <a:spcBef>
                <a:spcPts val="0"/>
              </a:spcBef>
            </a:pPr>
            <a:r>
              <a:rPr lang="el-GR" dirty="0"/>
              <a:t>β) να κατατείνει στην αποφυγή υπερβολικής μεταβλητότητας ως προς το ύψος της κατανάλωσης, </a:t>
            </a:r>
          </a:p>
          <a:p>
            <a:pPr algn="just">
              <a:lnSpc>
                <a:spcPct val="150000"/>
              </a:lnSpc>
              <a:spcBef>
                <a:spcPts val="0"/>
              </a:spcBef>
            </a:pPr>
            <a:r>
              <a:rPr lang="el-GR" dirty="0"/>
              <a:t>γ) να προσφέρει, κατά το δυνατόν, επαρκείς επιλογές ως προς τη δυνατότητα διαχείρισης του κινδύνου διαχρονικής διακύμανσης των τιμών, και </a:t>
            </a:r>
          </a:p>
          <a:p>
            <a:pPr algn="just">
              <a:lnSpc>
                <a:spcPct val="150000"/>
              </a:lnSpc>
              <a:spcBef>
                <a:spcPts val="0"/>
              </a:spcBef>
            </a:pPr>
            <a:r>
              <a:rPr lang="el-GR" dirty="0"/>
              <a:t>δ) να αποτελεί μέρος της Σύμβασης Προμήθειας (Παράρτημα ΙΙ του ΚΠΗΕ)</a:t>
            </a:r>
          </a:p>
        </p:txBody>
      </p:sp>
    </p:spTree>
    <p:extLst>
      <p:ext uri="{BB962C8B-B14F-4D97-AF65-F5344CB8AC3E}">
        <p14:creationId xmlns:p14="http://schemas.microsoft.com/office/powerpoint/2010/main" val="566263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D865AA-7084-4B0C-82C6-CCF5FA76B102}"/>
              </a:ext>
            </a:extLst>
          </p:cNvPr>
          <p:cNvSpPr>
            <a:spLocks noGrp="1"/>
          </p:cNvSpPr>
          <p:nvPr>
            <p:ph type="title"/>
          </p:nvPr>
        </p:nvSpPr>
        <p:spPr/>
        <p:txBody>
          <a:bodyPr/>
          <a:lstStyle/>
          <a:p>
            <a:r>
              <a:rPr lang="el-GR" dirty="0"/>
              <a:t>ΘΕΣΗ ΤΗΣ ΡΑΕ </a:t>
            </a:r>
          </a:p>
        </p:txBody>
      </p:sp>
      <p:sp>
        <p:nvSpPr>
          <p:cNvPr id="3" name="Θέση περιεχομένου 2">
            <a:extLst>
              <a:ext uri="{FF2B5EF4-FFF2-40B4-BE49-F238E27FC236}">
                <a16:creationId xmlns:a16="http://schemas.microsoft.com/office/drawing/2014/main" id="{6FF7C733-B505-4D22-923E-ED962163950F}"/>
              </a:ext>
            </a:extLst>
          </p:cNvPr>
          <p:cNvSpPr>
            <a:spLocks noGrp="1"/>
          </p:cNvSpPr>
          <p:nvPr>
            <p:ph idx="1"/>
          </p:nvPr>
        </p:nvSpPr>
        <p:spPr>
          <a:xfrm>
            <a:off x="1104293" y="2052918"/>
            <a:ext cx="8946541" cy="4195481"/>
          </a:xfrm>
        </p:spPr>
        <p:txBody>
          <a:bodyPr>
            <a:normAutofit/>
          </a:bodyPr>
          <a:lstStyle/>
          <a:p>
            <a:pPr algn="just" fontAlgn="base">
              <a:buFont typeface="Arial" panose="020B0604020202020204" pitchFamily="34" charset="0"/>
              <a:buChar char="•"/>
            </a:pPr>
            <a:r>
              <a:rPr lang="el-GR" b="0" i="0" dirty="0">
                <a:effectLst/>
                <a:latin typeface="Roboto" panose="02000000000000000000" pitchFamily="2" charset="0"/>
              </a:rPr>
              <a:t>Ανακοίνωση ΡΑΕ: Η Ρήτρα Αναπροσαρμογής στις Συμβάσεις Προμήθειας Ηλεκτρικής Ενέργειας 28.04.2022</a:t>
            </a:r>
          </a:p>
          <a:p>
            <a:pPr algn="just" fontAlgn="base">
              <a:buFont typeface="Arial" panose="020B0604020202020204" pitchFamily="34" charset="0"/>
              <a:buChar char="•"/>
            </a:pPr>
            <a:r>
              <a:rPr lang="el-GR" b="0" i="0" dirty="0">
                <a:effectLst/>
                <a:latin typeface="Roboto" panose="02000000000000000000" pitchFamily="2" charset="0"/>
              </a:rPr>
              <a:t>Η Ρήτρα Αναπροσαρμογής στις Συμβάσεις Προμήθειας Ηλεκτρικής Ενέργειας αποτελεί αμιγώς και αποκλειστικά επιχειρηματική απόφαση των Προμηθευτών Ηλεκτρικής Ενέργειας και δεν «επιβλήθηκε» από τη ΡΑΕ.</a:t>
            </a:r>
          </a:p>
          <a:p>
            <a:pPr algn="just" fontAlgn="base">
              <a:buFont typeface="Arial" panose="020B0604020202020204" pitchFamily="34" charset="0"/>
              <a:buChar char="•"/>
            </a:pPr>
            <a:r>
              <a:rPr lang="el-GR" b="0" i="0" dirty="0">
                <a:effectLst/>
                <a:latin typeface="Roboto" panose="02000000000000000000" pitchFamily="2" charset="0"/>
              </a:rPr>
              <a:t>Η παροχή από τους Προμηθευτές Ηλεκτρικής Ενέργειας κυμαινόμενων τιμολογίων, δηλαδή τιμολογίων όπου η Χρέωση Προμήθειας διαμορφώνεται βάσει Ρήτρας Αναπροσαρμογής, αποτελεί συνήθη εμπορική πρακτική, προβλεπόμενη </a:t>
            </a:r>
            <a:r>
              <a:rPr lang="el-GR" b="1" i="0" dirty="0">
                <a:effectLst/>
                <a:latin typeface="Roboto" panose="02000000000000000000" pitchFamily="2" charset="0"/>
              </a:rPr>
              <a:t>στον </a:t>
            </a:r>
            <a:r>
              <a:rPr lang="el-GR" i="0" dirty="0">
                <a:effectLst/>
                <a:latin typeface="Roboto" panose="02000000000000000000" pitchFamily="2" charset="0"/>
              </a:rPr>
              <a:t>Κώδικα Προμήθειας Ηλεκτρικής Ενέργειας </a:t>
            </a:r>
            <a:endParaRPr lang="el-GR" dirty="0"/>
          </a:p>
        </p:txBody>
      </p:sp>
    </p:spTree>
    <p:extLst>
      <p:ext uri="{BB962C8B-B14F-4D97-AF65-F5344CB8AC3E}">
        <p14:creationId xmlns:p14="http://schemas.microsoft.com/office/powerpoint/2010/main" val="3796192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4B5996-B9E9-4697-B526-74CE5A6C9AAF}"/>
              </a:ext>
            </a:extLst>
          </p:cNvPr>
          <p:cNvSpPr>
            <a:spLocks noGrp="1"/>
          </p:cNvSpPr>
          <p:nvPr>
            <p:ph type="title"/>
          </p:nvPr>
        </p:nvSpPr>
        <p:spPr/>
        <p:txBody>
          <a:bodyPr/>
          <a:lstStyle/>
          <a:p>
            <a:r>
              <a:rPr lang="el-GR" dirty="0"/>
              <a:t>ΘΕΣΗ ΤΗΣ ΡΑΕ</a:t>
            </a:r>
          </a:p>
        </p:txBody>
      </p:sp>
      <p:sp>
        <p:nvSpPr>
          <p:cNvPr id="3" name="Θέση περιεχομένου 2">
            <a:extLst>
              <a:ext uri="{FF2B5EF4-FFF2-40B4-BE49-F238E27FC236}">
                <a16:creationId xmlns:a16="http://schemas.microsoft.com/office/drawing/2014/main" id="{C34C06E6-C340-40AA-BEC2-EEA8E17E86DC}"/>
              </a:ext>
            </a:extLst>
          </p:cNvPr>
          <p:cNvSpPr>
            <a:spLocks noGrp="1"/>
          </p:cNvSpPr>
          <p:nvPr>
            <p:ph idx="1"/>
          </p:nvPr>
        </p:nvSpPr>
        <p:spPr/>
        <p:txBody>
          <a:bodyPr>
            <a:normAutofit/>
          </a:bodyPr>
          <a:lstStyle/>
          <a:p>
            <a:pPr algn="just"/>
            <a:r>
              <a:rPr lang="el-GR" b="0" i="0" dirty="0">
                <a:effectLst/>
                <a:latin typeface="Roboto" panose="02000000000000000000" pitchFamily="2" charset="0"/>
              </a:rPr>
              <a:t>Τα κυμαινόμενα τιμολόγια τα οποία ενσωματώνουν Ρήτρα Αναπροσαρμογής </a:t>
            </a:r>
            <a:r>
              <a:rPr lang="el-GR" b="1" i="0" dirty="0">
                <a:effectLst/>
                <a:latin typeface="Roboto" panose="02000000000000000000" pitchFamily="2" charset="0"/>
              </a:rPr>
              <a:t>είναι διαδεδομένα στην Ευρωπαϊκή Ένωση</a:t>
            </a:r>
            <a:r>
              <a:rPr lang="el-GR" b="0" i="0" dirty="0">
                <a:effectLst/>
                <a:latin typeface="Roboto" panose="02000000000000000000" pitchFamily="2" charset="0"/>
              </a:rPr>
              <a:t> και αποτέλεσαν για τους εναλλακτικούς Προμηθευτές το εργαλείο διαφοροποίησης και ανάπτυξης ανταγωνιστικής δραστηριότητας προς τα έως τότε προσφερόμενα τιμολόγια, που ήταν αποκλειστικά σταθερής  χρέωσης. </a:t>
            </a:r>
          </a:p>
          <a:p>
            <a:pPr algn="just"/>
            <a:r>
              <a:rPr lang="el-GR" b="0" i="0" dirty="0">
                <a:effectLst/>
                <a:latin typeface="Roboto" panose="02000000000000000000" pitchFamily="2" charset="0"/>
              </a:rPr>
              <a:t>Από την υπό έκδοση έκθεση Market </a:t>
            </a:r>
            <a:r>
              <a:rPr lang="el-GR" b="0" i="0" dirty="0" err="1">
                <a:effectLst/>
                <a:latin typeface="Roboto" panose="02000000000000000000" pitchFamily="2" charset="0"/>
              </a:rPr>
              <a:t>Monitoring</a:t>
            </a:r>
            <a:r>
              <a:rPr lang="el-GR" b="0" i="0" dirty="0">
                <a:effectLst/>
                <a:latin typeface="Roboto" panose="02000000000000000000" pitchFamily="2" charset="0"/>
              </a:rPr>
              <a:t> Report – </a:t>
            </a:r>
            <a:r>
              <a:rPr lang="el-GR" b="0" i="0" dirty="0" err="1">
                <a:effectLst/>
                <a:latin typeface="Roboto" panose="02000000000000000000" pitchFamily="2" charset="0"/>
              </a:rPr>
              <a:t>Consumer</a:t>
            </a:r>
            <a:r>
              <a:rPr lang="el-GR" b="0" i="0" dirty="0">
                <a:effectLst/>
                <a:latin typeface="Roboto" panose="02000000000000000000" pitchFamily="2" charset="0"/>
              </a:rPr>
              <a:t> Protection </a:t>
            </a:r>
            <a:r>
              <a:rPr lang="el-GR" b="0" i="0" dirty="0" err="1">
                <a:effectLst/>
                <a:latin typeface="Roboto" panose="02000000000000000000" pitchFamily="2" charset="0"/>
              </a:rPr>
              <a:t>Volume</a:t>
            </a:r>
            <a:r>
              <a:rPr lang="el-GR" b="0" i="0" dirty="0">
                <a:effectLst/>
                <a:latin typeface="Roboto" panose="02000000000000000000" pitchFamily="2" charset="0"/>
              </a:rPr>
              <a:t> του Council of the European Energy </a:t>
            </a:r>
            <a:r>
              <a:rPr lang="el-GR" b="0" i="0" dirty="0" err="1">
                <a:effectLst/>
                <a:latin typeface="Roboto" panose="02000000000000000000" pitchFamily="2" charset="0"/>
              </a:rPr>
              <a:t>Regulators</a:t>
            </a:r>
            <a:r>
              <a:rPr lang="el-GR" b="0" i="0" dirty="0">
                <a:effectLst/>
                <a:latin typeface="Roboto" panose="02000000000000000000" pitchFamily="2" charset="0"/>
              </a:rPr>
              <a:t> (CEER) για το έτος 2021 προκύπτει </a:t>
            </a:r>
            <a:r>
              <a:rPr lang="el-GR" b="1" i="0" dirty="0">
                <a:effectLst/>
                <a:latin typeface="Roboto" panose="02000000000000000000" pitchFamily="2" charset="0"/>
              </a:rPr>
              <a:t>ότι από τις 24 χώρες</a:t>
            </a:r>
            <a:r>
              <a:rPr lang="el-GR" b="0" i="0" dirty="0">
                <a:effectLst/>
                <a:latin typeface="Roboto" panose="02000000000000000000" pitchFamily="2" charset="0"/>
              </a:rPr>
              <a:t> που απάντησαν στις συγκεκριμένες ερωτήσεις που αφορούν τα διαθέσιμα προσφερόμενα συμβόλαια στη λιανική, </a:t>
            </a:r>
            <a:r>
              <a:rPr lang="el-GR" b="1" i="0" dirty="0">
                <a:effectLst/>
                <a:latin typeface="Roboto" panose="02000000000000000000" pitchFamily="2" charset="0"/>
              </a:rPr>
              <a:t>22 χώρες</a:t>
            </a:r>
            <a:r>
              <a:rPr lang="el-GR" b="0" i="0" dirty="0">
                <a:effectLst/>
                <a:latin typeface="Roboto" panose="02000000000000000000" pitchFamily="2" charset="0"/>
              </a:rPr>
              <a:t> </a:t>
            </a:r>
            <a:r>
              <a:rPr lang="el-GR" b="1" i="0" dirty="0">
                <a:effectLst/>
                <a:latin typeface="Roboto" panose="02000000000000000000" pitchFamily="2" charset="0"/>
              </a:rPr>
              <a:t>έχουν τιμολόγια με κυμαινόμενη χρέωση</a:t>
            </a:r>
            <a:r>
              <a:rPr lang="el-GR" b="0" i="0" dirty="0">
                <a:effectLst/>
                <a:latin typeface="Roboto" panose="02000000000000000000" pitchFamily="2" charset="0"/>
              </a:rPr>
              <a:t>.</a:t>
            </a:r>
          </a:p>
          <a:p>
            <a:endParaRPr lang="el-GR" dirty="0"/>
          </a:p>
        </p:txBody>
      </p:sp>
    </p:spTree>
    <p:extLst>
      <p:ext uri="{BB962C8B-B14F-4D97-AF65-F5344CB8AC3E}">
        <p14:creationId xmlns:p14="http://schemas.microsoft.com/office/powerpoint/2010/main" val="295749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EAA0C7-1BE8-4E4F-9721-FE3B2DD7075A}"/>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BF7790B2-974D-4E51-A392-8150DDFC5F74}"/>
              </a:ext>
            </a:extLst>
          </p:cNvPr>
          <p:cNvSpPr>
            <a:spLocks noGrp="1"/>
          </p:cNvSpPr>
          <p:nvPr>
            <p:ph idx="1"/>
          </p:nvPr>
        </p:nvSpPr>
        <p:spPr/>
        <p:txBody>
          <a:bodyPr>
            <a:normAutofit fontScale="92500" lnSpcReduction="20000"/>
          </a:bodyPr>
          <a:lstStyle/>
          <a:p>
            <a:pPr algn="just"/>
            <a:r>
              <a:rPr lang="el-GR" dirty="0"/>
              <a:t>Τι είναι όμως η ρήτρα αναπροσαρμογής </a:t>
            </a:r>
          </a:p>
          <a:p>
            <a:pPr algn="just"/>
            <a:r>
              <a:rPr lang="el-GR" dirty="0"/>
              <a:t>Αναφέρεται σε κυμαινόμενα τιμολόγια και όχι σε σταθερά</a:t>
            </a:r>
          </a:p>
          <a:p>
            <a:pPr algn="just"/>
            <a:r>
              <a:rPr lang="el-GR" dirty="0"/>
              <a:t>Αν ο πελάτης επιλέξει κυμαινόμενη χρέωση 100 ευρώ/</a:t>
            </a:r>
            <a:r>
              <a:rPr lang="el-GR" dirty="0" err="1"/>
              <a:t>mwh</a:t>
            </a:r>
            <a:r>
              <a:rPr lang="el-GR" dirty="0"/>
              <a:t> και το εύρος διακύμανσης ορίζεται ±30% τότε το ανώτατο όριο διακύμανσης είναι η τιμή 130 και το κατώτατο όριο 70. </a:t>
            </a:r>
          </a:p>
          <a:p>
            <a:pPr algn="just"/>
            <a:r>
              <a:rPr lang="el-GR" dirty="0"/>
              <a:t>Διακρίνουμε τρεις περιπτώσεις </a:t>
            </a:r>
          </a:p>
          <a:p>
            <a:pPr algn="just"/>
            <a:r>
              <a:rPr lang="el-GR" dirty="0"/>
              <a:t>Εάν η διακύμανση συμπεριλαμβάνεται στη λεγόμενη περιοχή ασφαλείας, ήτοι μεταξύ 70-130 τότε ο πελάτης θα χρεωθεί με την τιμή 100 ευρώ/ </a:t>
            </a:r>
            <a:r>
              <a:rPr lang="el-GR" dirty="0" err="1"/>
              <a:t>mwh</a:t>
            </a:r>
            <a:r>
              <a:rPr lang="el-GR" dirty="0"/>
              <a:t>. </a:t>
            </a:r>
          </a:p>
          <a:p>
            <a:pPr algn="just"/>
            <a:r>
              <a:rPr lang="el-GR" dirty="0"/>
              <a:t>Εάν η τιμή διαμορφωθεί έτσι ώστε να είναι μικρότερη των 70 ευρώ τότε ο προμηθευτής επιστρέφει συγκεκριμένο χρηματικό ποσό  στον πελάτη</a:t>
            </a:r>
          </a:p>
          <a:p>
            <a:pPr algn="just"/>
            <a:r>
              <a:rPr lang="el-GR" dirty="0"/>
              <a:t>Εάν η τιμή είναι μεγαλύτερη από 130 ευρώ τότε ο πελάτης αντιμετωπίζει υψηλότερη χρέωση προμήθειας. </a:t>
            </a:r>
          </a:p>
        </p:txBody>
      </p:sp>
    </p:spTree>
    <p:extLst>
      <p:ext uri="{BB962C8B-B14F-4D97-AF65-F5344CB8AC3E}">
        <p14:creationId xmlns:p14="http://schemas.microsoft.com/office/powerpoint/2010/main" val="1798450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7318D3-CEF8-41C5-9858-CBD0AE05C52A}"/>
              </a:ext>
            </a:extLst>
          </p:cNvPr>
          <p:cNvSpPr>
            <a:spLocks noGrp="1"/>
          </p:cNvSpPr>
          <p:nvPr>
            <p:ph type="title"/>
          </p:nvPr>
        </p:nvSpPr>
        <p:spPr/>
        <p:txBody>
          <a:bodyPr/>
          <a:lstStyle/>
          <a:p>
            <a:r>
              <a:rPr lang="el-GR" dirty="0"/>
              <a:t>ΡΗΤΡΑ ΑΝΑΠΡΟΣΑΡΜΟΓΗΣ </a:t>
            </a:r>
          </a:p>
        </p:txBody>
      </p:sp>
      <p:sp>
        <p:nvSpPr>
          <p:cNvPr id="3" name="Θέση περιεχομένου 2">
            <a:extLst>
              <a:ext uri="{FF2B5EF4-FFF2-40B4-BE49-F238E27FC236}">
                <a16:creationId xmlns:a16="http://schemas.microsoft.com/office/drawing/2014/main" id="{7B24194E-B1C3-40B7-A392-F876D1278781}"/>
              </a:ext>
            </a:extLst>
          </p:cNvPr>
          <p:cNvSpPr>
            <a:spLocks noGrp="1"/>
          </p:cNvSpPr>
          <p:nvPr>
            <p:ph idx="1"/>
          </p:nvPr>
        </p:nvSpPr>
        <p:spPr/>
        <p:txBody>
          <a:bodyPr>
            <a:normAutofit/>
          </a:bodyPr>
          <a:lstStyle/>
          <a:p>
            <a:pPr algn="just">
              <a:lnSpc>
                <a:spcPct val="150000"/>
              </a:lnSpc>
              <a:spcBef>
                <a:spcPts val="0"/>
              </a:spcBef>
            </a:pPr>
            <a:r>
              <a:rPr lang="el-GR" b="1" dirty="0"/>
              <a:t>Πρώτο ζήτημα</a:t>
            </a:r>
          </a:p>
          <a:p>
            <a:pPr algn="just">
              <a:lnSpc>
                <a:spcPct val="150000"/>
              </a:lnSpc>
              <a:spcBef>
                <a:spcPts val="0"/>
              </a:spcBef>
            </a:pPr>
            <a:r>
              <a:rPr lang="el-GR" dirty="0"/>
              <a:t>Πώς προσδιορίζονται τα όρια του εύρους διακύμανσης</a:t>
            </a:r>
          </a:p>
          <a:p>
            <a:pPr algn="just">
              <a:lnSpc>
                <a:spcPct val="150000"/>
              </a:lnSpc>
              <a:spcBef>
                <a:spcPts val="0"/>
              </a:spcBef>
            </a:pPr>
            <a:r>
              <a:rPr lang="el-GR" dirty="0"/>
              <a:t>Ο κάθε προμηθευτής δύναται να προσδιορίσει δική του αναπροσαρμογής με βάση το ρίσκο του, συνδεδεμένη όμως σε προσβάσιμους και επαληθεύσιμους δείκτες – τιμή </a:t>
            </a:r>
            <a:r>
              <a:rPr lang="el-GR" dirty="0" err="1"/>
              <a:t>χονδρεμπορικής</a:t>
            </a:r>
            <a:r>
              <a:rPr lang="el-GR" dirty="0"/>
              <a:t> αγοράς στην προημερήσια αγορά (Πρόταση ΡΑΕ για την ενίσχυση της διαφάνειας για τις ΡΑΤ</a:t>
            </a:r>
          </a:p>
        </p:txBody>
      </p:sp>
    </p:spTree>
    <p:extLst>
      <p:ext uri="{BB962C8B-B14F-4D97-AF65-F5344CB8AC3E}">
        <p14:creationId xmlns:p14="http://schemas.microsoft.com/office/powerpoint/2010/main" val="31643575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473</TotalTime>
  <Words>2585</Words>
  <Application>Microsoft Office PowerPoint</Application>
  <PresentationFormat>Ευρεία οθόνη</PresentationFormat>
  <Paragraphs>125</Paragraphs>
  <Slides>30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30</vt:i4>
      </vt:variant>
    </vt:vector>
  </HeadingPairs>
  <TitlesOfParts>
    <vt:vector size="36" baseType="lpstr">
      <vt:lpstr>Arial</vt:lpstr>
      <vt:lpstr>Calibri</vt:lpstr>
      <vt:lpstr>Century Gothic</vt:lpstr>
      <vt:lpstr>Roboto</vt:lpstr>
      <vt:lpstr>Wingdings 3</vt:lpstr>
      <vt:lpstr>Ιόν</vt:lpstr>
      <vt:lpstr>ΠΡΟΣΤΑΣΙΑ ΠΕΛΑΤΩΝ ΕΝΕΡΓΕΙΑΣ ΣΤΗΝ ΕΝΕΡΓΕΙΑΚΗ ΚΡΙΣΗ </vt:lpstr>
      <vt:lpstr>ΔΙΑΓΡΑΜΜΑ ΠΑΡΟΥΣΙΑΣΗΣ </vt:lpstr>
      <vt:lpstr>ΡΗΤΡΑ ΑΝΑΠΡΟΣΑΡΜΟΓΗΣ </vt:lpstr>
      <vt:lpstr>ΡΗΤΡΑ ΑΝΑΠΡΟΣΑΡΜΟΓΗΣ </vt:lpstr>
      <vt:lpstr>ΡΗΤΡΑ ΑΝΑΠΡΟΣΑΡΜΟΓΗΣ </vt:lpstr>
      <vt:lpstr>ΘΕΣΗ ΤΗΣ ΡΑΕ </vt:lpstr>
      <vt:lpstr>ΘΕΣΗ ΤΗΣ ΡΑΕ</vt:lpstr>
      <vt:lpstr>ΡΗΤΡΑ ΑΝΑΠΡΟΣΑΡΜΟΓΗΣ </vt:lpstr>
      <vt:lpstr>ΡΗΤΡΑ ΑΝΑΠΡΟΣΑΡΜΟΓΗΣ </vt:lpstr>
      <vt:lpstr>ΡΗΤΡΑ ΑΝΑΠΡΟΣΑΡΜΟΓΗΣ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ΤΡΟΠΟΠΟΙΗΣΗ ΟΡΩΝ ΑΠΟ ΤΗΝ ΠΛΕΥΡΑ ΤΟΥ ΠΡΟΜΗΘΕΥΤΗ </vt:lpstr>
      <vt:lpstr>ΠΡΟΣΤΑΣΙΑ ΟΙΚΙΑΚΩΝ ΠΕΛΑΤΩΝ ΚΑΙ ΠΟΛΥ ΜΙΚΡΩΝ ΟΝΤΟΤΗΤΩΝ </vt:lpstr>
      <vt:lpstr>ΠΡΟΣΤΑΣΙΑ ΟΙΚΙΑΚΩΝ ΠΕΛΑΤΩΝ ΚΑΙ ΠΟΛΥ ΜΙΚΡΩΝ ΟΝΤΟΤΗΤΩΝ </vt:lpstr>
      <vt:lpstr>ΠΡΟΣΤΑΣΙΑ ΟΙΚΙΑΚΩΝ ΠΕΛΑΤΩΝ ΚΑΙ ΠΟΛΥ ΜΙΚΡΩΝ ΟΝΤΟΤΗΤΩΝ </vt:lpstr>
      <vt:lpstr>ΠΡΟΣΤΑΣΙΑ ΟΙΚΙΑΚΩΝ ΠΕΛΑΤΩΝ ΚΑΙ ΠΟΛΥ ΜΙΚΡΩΝ ΟΝΤΟΤΗΤΩΝ </vt:lpstr>
      <vt:lpstr>ΠΡΟΣΤΑΣΙΑ ΟΙΚΙΑΚΩΝ ΠΕΛΑΤΩΝ ΚΑΙ ΠΟΛΥ ΜΙΚΡΩΝ ΟΝΤΟΤΗΤΩΝ </vt:lpstr>
      <vt:lpstr>ΠΡΟΣΤΑΣΙΑ ΤΕΛΙΚΩΝ ΠΕΛΑΤΩΝ  </vt:lpstr>
      <vt:lpstr>ΠΡΟΣΤΑΣΙΑ ΠΕΛΑΤΩΝ </vt:lpstr>
      <vt:lpstr>ΠΡΟΣΤΑΣΙΑ ΠΕΛΑΤΩΝ</vt:lpstr>
      <vt:lpstr>ΣΥΜΠΕΡΑΣΜΑΤΑ </vt:lpstr>
      <vt:lpstr>ΣΥΜΠΕΡΑΣΜΑΤΑ </vt:lpstr>
      <vt:lpstr>ΣΥΜΠΕΡΑΣΜΑΤΑ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42</cp:revision>
  <dcterms:created xsi:type="dcterms:W3CDTF">2022-05-01T14:56:46Z</dcterms:created>
  <dcterms:modified xsi:type="dcterms:W3CDTF">2022-05-12T17:13:20Z</dcterms:modified>
</cp:coreProperties>
</file>