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60" r:id="rId2"/>
    <p:sldId id="276" r:id="rId3"/>
    <p:sldId id="278" r:id="rId4"/>
    <p:sldId id="279" r:id="rId5"/>
    <p:sldId id="277" r:id="rId6"/>
    <p:sldId id="258" r:id="rId7"/>
    <p:sldId id="263" r:id="rId8"/>
    <p:sldId id="264" r:id="rId9"/>
    <p:sldId id="265" r:id="rId10"/>
    <p:sldId id="266" r:id="rId11"/>
    <p:sldId id="267" r:id="rId12"/>
    <p:sldId id="268" r:id="rId13"/>
    <p:sldId id="269" r:id="rId14"/>
    <p:sldId id="271" r:id="rId15"/>
    <p:sldId id="273" r:id="rId16"/>
    <p:sldId id="274" r:id="rId17"/>
    <p:sldId id="280" r:id="rId18"/>
    <p:sldId id="353" r:id="rId19"/>
    <p:sldId id="354" r:id="rId20"/>
    <p:sldId id="355" r:id="rId21"/>
    <p:sldId id="356" r:id="rId22"/>
    <p:sldId id="357" r:id="rId23"/>
    <p:sldId id="282" r:id="rId24"/>
    <p:sldId id="283" r:id="rId25"/>
    <p:sldId id="284" r:id="rId26"/>
    <p:sldId id="285" r:id="rId27"/>
    <p:sldId id="286" r:id="rId28"/>
    <p:sldId id="287" r:id="rId29"/>
    <p:sldId id="288" r:id="rId30"/>
    <p:sldId id="292" r:id="rId31"/>
    <p:sldId id="289" r:id="rId32"/>
    <p:sldId id="290" r:id="rId33"/>
    <p:sldId id="291" r:id="rId34"/>
    <p:sldId id="330" r:id="rId35"/>
    <p:sldId id="332" r:id="rId36"/>
    <p:sldId id="333" r:id="rId37"/>
    <p:sldId id="334" r:id="rId38"/>
    <p:sldId id="335" r:id="rId39"/>
    <p:sldId id="336" r:id="rId40"/>
    <p:sldId id="337" r:id="rId41"/>
    <p:sldId id="350" r:id="rId42"/>
    <p:sldId id="338" r:id="rId43"/>
    <p:sldId id="339" r:id="rId44"/>
    <p:sldId id="340" r:id="rId45"/>
    <p:sldId id="341" r:id="rId4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538D"/>
    <a:srgbClr val="182865"/>
    <a:srgbClr val="182866"/>
    <a:srgbClr val="18286A"/>
    <a:srgbClr val="182874"/>
    <a:srgbClr val="1B2D77"/>
    <a:srgbClr val="1C2E7A"/>
    <a:srgbClr val="192A6F"/>
    <a:srgbClr val="DCBCFA"/>
    <a:srgbClr val="192A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4673" autoAdjust="0"/>
  </p:normalViewPr>
  <p:slideViewPr>
    <p:cSldViewPr>
      <p:cViewPr varScale="1">
        <p:scale>
          <a:sx n="67" d="100"/>
          <a:sy n="67" d="100"/>
        </p:scale>
        <p:origin x="1416" y="60"/>
      </p:cViewPr>
      <p:guideLst>
        <p:guide orient="horz" pos="2160"/>
        <p:guide pos="2880"/>
      </p:guideLst>
    </p:cSldViewPr>
  </p:slideViewPr>
  <p:outlineViewPr>
    <p:cViewPr>
      <p:scale>
        <a:sx n="33" d="100"/>
        <a:sy n="33" d="100"/>
      </p:scale>
      <p:origin x="53" y="35539"/>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l-GR" sz="1400" dirty="0" smtClean="0"/>
              <a:t>Καταγραφές</a:t>
            </a:r>
            <a:r>
              <a:rPr lang="el-GR" sz="1400" baseline="0" dirty="0" smtClean="0"/>
              <a:t> </a:t>
            </a:r>
            <a:r>
              <a:rPr lang="el-GR" sz="1400" dirty="0" smtClean="0"/>
              <a:t>των </a:t>
            </a:r>
            <a:r>
              <a:rPr lang="el-GR" sz="1400" dirty="0" err="1"/>
              <a:t>manatee</a:t>
            </a:r>
            <a:r>
              <a:rPr lang="el-GR" sz="1400" dirty="0"/>
              <a:t> της Φλόριντα</a:t>
            </a:r>
          </a:p>
        </c:rich>
      </c:tx>
      <c:layout>
        <c:manualLayout>
          <c:xMode val="edge"/>
          <c:yMode val="edge"/>
          <c:x val="0.12316811028933303"/>
          <c:y val="3.5553913170065329E-2"/>
        </c:manualLayout>
      </c:layout>
      <c:overlay val="0"/>
    </c:title>
    <c:autoTitleDeleted val="0"/>
    <c:plotArea>
      <c:layout/>
      <c:lineChart>
        <c:grouping val="standard"/>
        <c:varyColors val="0"/>
        <c:ser>
          <c:idx val="0"/>
          <c:order val="0"/>
          <c:tx>
            <c:strRef>
              <c:f>Φύλλο1!$B$1</c:f>
              <c:strCache>
                <c:ptCount val="1"/>
                <c:pt idx="0">
                  <c:v>πλήθος</c:v>
                </c:pt>
              </c:strCache>
            </c:strRef>
          </c:tx>
          <c:marker>
            <c:symbol val="none"/>
          </c:marker>
          <c:cat>
            <c:numRef>
              <c:f>Φύλλο1!$A$2:$A$9</c:f>
              <c:numCache>
                <c:formatCode>General</c:formatCode>
                <c:ptCount val="8"/>
                <c:pt idx="0">
                  <c:v>2000</c:v>
                </c:pt>
                <c:pt idx="1">
                  <c:v>2001</c:v>
                </c:pt>
                <c:pt idx="2">
                  <c:v>2003</c:v>
                </c:pt>
                <c:pt idx="3">
                  <c:v>2005</c:v>
                </c:pt>
                <c:pt idx="4">
                  <c:v>2007</c:v>
                </c:pt>
                <c:pt idx="5">
                  <c:v>2009</c:v>
                </c:pt>
                <c:pt idx="6">
                  <c:v>2010</c:v>
                </c:pt>
                <c:pt idx="7">
                  <c:v>2011</c:v>
                </c:pt>
              </c:numCache>
            </c:numRef>
          </c:cat>
          <c:val>
            <c:numRef>
              <c:f>Φύλλο1!$B$2:$B$9</c:f>
              <c:numCache>
                <c:formatCode>General</c:formatCode>
                <c:ptCount val="8"/>
                <c:pt idx="0">
                  <c:v>1.9000000000000001</c:v>
                </c:pt>
                <c:pt idx="1">
                  <c:v>3.3</c:v>
                </c:pt>
                <c:pt idx="2">
                  <c:v>3</c:v>
                </c:pt>
                <c:pt idx="3">
                  <c:v>3.1</c:v>
                </c:pt>
                <c:pt idx="4">
                  <c:v>2.8</c:v>
                </c:pt>
                <c:pt idx="5">
                  <c:v>3.8</c:v>
                </c:pt>
                <c:pt idx="6">
                  <c:v>5.0999999999999996</c:v>
                </c:pt>
                <c:pt idx="7">
                  <c:v>4.8</c:v>
                </c:pt>
              </c:numCache>
            </c:numRef>
          </c:val>
          <c:smooth val="0"/>
        </c:ser>
        <c:dLbls>
          <c:showLegendKey val="0"/>
          <c:showVal val="0"/>
          <c:showCatName val="0"/>
          <c:showSerName val="0"/>
          <c:showPercent val="0"/>
          <c:showBubbleSize val="0"/>
        </c:dLbls>
        <c:smooth val="0"/>
        <c:axId val="338443672"/>
        <c:axId val="338446808"/>
      </c:lineChart>
      <c:catAx>
        <c:axId val="338443672"/>
        <c:scaling>
          <c:orientation val="minMax"/>
        </c:scaling>
        <c:delete val="0"/>
        <c:axPos val="b"/>
        <c:majorGridlines/>
        <c:minorGridlines/>
        <c:numFmt formatCode="General" sourceLinked="1"/>
        <c:majorTickMark val="out"/>
        <c:minorTickMark val="none"/>
        <c:tickLblPos val="nextTo"/>
        <c:txPr>
          <a:bodyPr/>
          <a:lstStyle/>
          <a:p>
            <a:pPr>
              <a:defRPr sz="800" baseline="0"/>
            </a:pPr>
            <a:endParaRPr lang="el-GR"/>
          </a:p>
        </c:txPr>
        <c:crossAx val="338446808"/>
        <c:crosses val="autoZero"/>
        <c:auto val="0"/>
        <c:lblAlgn val="ctr"/>
        <c:lblOffset val="100"/>
        <c:tickLblSkip val="1"/>
        <c:noMultiLvlLbl val="0"/>
      </c:catAx>
      <c:valAx>
        <c:axId val="338446808"/>
        <c:scaling>
          <c:orientation val="minMax"/>
        </c:scaling>
        <c:delete val="0"/>
        <c:axPos val="l"/>
        <c:majorGridlines/>
        <c:minorGridlines/>
        <c:numFmt formatCode="General" sourceLinked="1"/>
        <c:majorTickMark val="out"/>
        <c:minorTickMark val="none"/>
        <c:tickLblPos val="nextTo"/>
        <c:txPr>
          <a:bodyPr/>
          <a:lstStyle/>
          <a:p>
            <a:pPr>
              <a:defRPr sz="800" baseline="0"/>
            </a:pPr>
            <a:endParaRPr lang="el-GR"/>
          </a:p>
        </c:txPr>
        <c:crossAx val="338443672"/>
        <c:crossesAt val="1"/>
        <c:crossBetween val="between"/>
      </c:valAx>
    </c:plotArea>
    <c:plotVisOnly val="1"/>
    <c:dispBlanksAs val="gap"/>
    <c:showDLblsOverMax val="0"/>
  </c:chart>
  <c:txPr>
    <a:bodyPr/>
    <a:lstStyle/>
    <a:p>
      <a:pPr>
        <a:defRPr sz="1800"/>
      </a:pPr>
      <a:endParaRPr lang="el-G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9ECF6C-3C7D-4C87-B169-1356713D70E9}" type="datetimeFigureOut">
              <a:rPr lang="el-GR" smtClean="0"/>
              <a:pPr/>
              <a:t>27/6/2019</a:t>
            </a:fld>
            <a:endParaRPr lang="el-GR" dirty="0"/>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C25DF1-CFFA-463D-8567-B8D504463713}" type="slidenum">
              <a:rPr lang="el-GR" smtClean="0"/>
              <a:pPr/>
              <a:t>‹#›</a:t>
            </a:fld>
            <a:endParaRPr lang="el-GR" dirty="0"/>
          </a:p>
        </p:txBody>
      </p:sp>
    </p:spTree>
    <p:extLst>
      <p:ext uri="{BB962C8B-B14F-4D97-AF65-F5344CB8AC3E}">
        <p14:creationId xmlns:p14="http://schemas.microsoft.com/office/powerpoint/2010/main" val="1706368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err="1" smtClean="0"/>
              <a:t>Thw</a:t>
            </a:r>
            <a:r>
              <a:rPr lang="en-US" dirty="0" smtClean="0"/>
              <a:t> </a:t>
            </a:r>
            <a:r>
              <a:rPr lang="el-GR" dirty="0" smtClean="0"/>
              <a:t>Φλόριντα</a:t>
            </a:r>
            <a:endParaRPr lang="el-GR" dirty="0"/>
          </a:p>
        </p:txBody>
      </p:sp>
      <p:sp>
        <p:nvSpPr>
          <p:cNvPr id="4" name="3 - Θέση αριθμού διαφάνειας"/>
          <p:cNvSpPr>
            <a:spLocks noGrp="1"/>
          </p:cNvSpPr>
          <p:nvPr>
            <p:ph type="sldNum" sz="quarter" idx="10"/>
          </p:nvPr>
        </p:nvSpPr>
        <p:spPr/>
        <p:txBody>
          <a:bodyPr/>
          <a:lstStyle/>
          <a:p>
            <a:fld id="{9AC25DF1-CFFA-463D-8567-B8D504463713}" type="slidenum">
              <a:rPr lang="el-GR" smtClean="0"/>
              <a:pPr/>
              <a:t>25</a:t>
            </a:fld>
            <a:endParaRPr lang="el-GR"/>
          </a:p>
        </p:txBody>
      </p:sp>
    </p:spTree>
    <p:extLst>
      <p:ext uri="{BB962C8B-B14F-4D97-AF65-F5344CB8AC3E}">
        <p14:creationId xmlns:p14="http://schemas.microsoft.com/office/powerpoint/2010/main" val="1818313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9AC25DF1-CFFA-463D-8567-B8D504463713}" type="slidenum">
              <a:rPr lang="el-GR" smtClean="0"/>
              <a:pPr/>
              <a:t>27</a:t>
            </a:fld>
            <a:endParaRPr lang="el-GR"/>
          </a:p>
        </p:txBody>
      </p:sp>
    </p:spTree>
    <p:extLst>
      <p:ext uri="{BB962C8B-B14F-4D97-AF65-F5344CB8AC3E}">
        <p14:creationId xmlns:p14="http://schemas.microsoft.com/office/powerpoint/2010/main" val="4099463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9AC25DF1-CFFA-463D-8567-B8D504463713}" type="slidenum">
              <a:rPr lang="el-GR" smtClean="0"/>
              <a:pPr/>
              <a:t>35</a:t>
            </a:fld>
            <a:endParaRPr lang="el-GR" dirty="0"/>
          </a:p>
        </p:txBody>
      </p:sp>
    </p:spTree>
    <p:extLst>
      <p:ext uri="{BB962C8B-B14F-4D97-AF65-F5344CB8AC3E}">
        <p14:creationId xmlns:p14="http://schemas.microsoft.com/office/powerpoint/2010/main" val="209678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9AC25DF1-CFFA-463D-8567-B8D504463713}" type="slidenum">
              <a:rPr lang="el-GR" smtClean="0"/>
              <a:pPr/>
              <a:t>43</a:t>
            </a:fld>
            <a:endParaRPr lang="el-GR" dirty="0"/>
          </a:p>
        </p:txBody>
      </p:sp>
    </p:spTree>
    <p:extLst>
      <p:ext uri="{BB962C8B-B14F-4D97-AF65-F5344CB8AC3E}">
        <p14:creationId xmlns:p14="http://schemas.microsoft.com/office/powerpoint/2010/main" val="632666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2E56EF2-2568-4877-9C8E-FCA38BB981B3}" type="datetimeFigureOut">
              <a:rPr lang="el-GR" smtClean="0"/>
              <a:pPr/>
              <a:t>27/6/2019</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C48DDFF2-B92D-41E6-ADEE-03F6C9BB8075}" type="slidenum">
              <a:rPr lang="el-GR" smtClean="0"/>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E56EF2-2568-4877-9C8E-FCA38BB981B3}" type="datetimeFigureOut">
              <a:rPr lang="el-GR" smtClean="0"/>
              <a:pPr/>
              <a:t>27/6/2019</a:t>
            </a:fld>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DDFF2-B92D-41E6-ADEE-03F6C9BB8075}"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Καταγραφή.PNG"/>
          <p:cNvPicPr>
            <a:picLocks noChangeAspect="1"/>
          </p:cNvPicPr>
          <p:nvPr/>
        </p:nvPicPr>
        <p:blipFill>
          <a:blip r:embed="rId2" cstate="print"/>
          <a:stretch>
            <a:fillRect/>
          </a:stretch>
        </p:blipFill>
        <p:spPr>
          <a:xfrm>
            <a:off x="0" y="20981"/>
            <a:ext cx="9144000" cy="6816038"/>
          </a:xfrm>
          <a:prstGeom prst="rect">
            <a:avLst/>
          </a:prstGeom>
        </p:spPr>
      </p:pic>
      <p:sp>
        <p:nvSpPr>
          <p:cNvPr id="2" name="1 - Τίτλος"/>
          <p:cNvSpPr>
            <a:spLocks noGrp="1"/>
          </p:cNvSpPr>
          <p:nvPr>
            <p:ph type="title"/>
          </p:nvPr>
        </p:nvSpPr>
        <p:spPr>
          <a:noFill/>
        </p:spPr>
        <p:txBody>
          <a:bodyPr/>
          <a:lstStyle/>
          <a:p>
            <a:r>
              <a:rPr lang="el-GR" dirty="0" smtClean="0">
                <a:solidFill>
                  <a:schemeClr val="bg1"/>
                </a:solidFill>
              </a:rPr>
              <a:t>15. Θαλάσσιοι πληθυσμοί</a:t>
            </a:r>
            <a:endParaRPr lang="el-GR" dirty="0">
              <a:solidFill>
                <a:schemeClr val="bg1"/>
              </a:solidFill>
            </a:endParaRPr>
          </a:p>
        </p:txBody>
      </p:sp>
      <p:sp>
        <p:nvSpPr>
          <p:cNvPr id="3" name="2 - Θέση περιεχομένου"/>
          <p:cNvSpPr>
            <a:spLocks noGrp="1"/>
          </p:cNvSpPr>
          <p:nvPr>
            <p:ph idx="1"/>
          </p:nvPr>
        </p:nvSpPr>
        <p:spPr>
          <a:xfrm>
            <a:off x="457200" y="1772816"/>
            <a:ext cx="8579296" cy="4353347"/>
          </a:xfrm>
        </p:spPr>
        <p:txBody>
          <a:bodyPr>
            <a:normAutofit/>
          </a:bodyPr>
          <a:lstStyle/>
          <a:p>
            <a:pPr>
              <a:buFont typeface="Wingdings" pitchFamily="2" charset="2"/>
              <a:buChar char="Ø"/>
            </a:pPr>
            <a:r>
              <a:rPr lang="el-GR" sz="2400" dirty="0" smtClean="0">
                <a:solidFill>
                  <a:schemeClr val="bg1"/>
                </a:solidFill>
              </a:rPr>
              <a:t>Αναλύοντας τις μεταβολές του ανθρώπινου πληθυσμού</a:t>
            </a:r>
          </a:p>
          <a:p>
            <a:pPr>
              <a:buNone/>
            </a:pPr>
            <a:endParaRPr lang="el-GR" sz="2400" dirty="0" smtClean="0">
              <a:solidFill>
                <a:schemeClr val="bg1"/>
              </a:solidFill>
            </a:endParaRPr>
          </a:p>
          <a:p>
            <a:pPr>
              <a:buFont typeface="Wingdings" pitchFamily="2" charset="2"/>
              <a:buChar char="Ø"/>
            </a:pPr>
            <a:r>
              <a:rPr lang="el-GR" sz="2400" dirty="0" smtClean="0">
                <a:solidFill>
                  <a:schemeClr val="bg1"/>
                </a:solidFill>
              </a:rPr>
              <a:t>Αναλύοντας τις μεταβολές του θαλάσσιου πληθυσμού</a:t>
            </a:r>
          </a:p>
          <a:p>
            <a:pPr>
              <a:buNone/>
            </a:pPr>
            <a:endParaRPr lang="el-GR" sz="2400" dirty="0" smtClean="0">
              <a:solidFill>
                <a:schemeClr val="bg1"/>
              </a:solidFill>
            </a:endParaRPr>
          </a:p>
          <a:p>
            <a:pPr>
              <a:buFont typeface="Wingdings" pitchFamily="2" charset="2"/>
              <a:buChar char="Ø"/>
            </a:pPr>
            <a:r>
              <a:rPr lang="el-GR" sz="2400" dirty="0" smtClean="0">
                <a:solidFill>
                  <a:schemeClr val="bg1"/>
                </a:solidFill>
              </a:rPr>
              <a:t>Πληθυσμιακό δυναμικό</a:t>
            </a:r>
          </a:p>
          <a:p>
            <a:pPr>
              <a:buNone/>
            </a:pPr>
            <a:endParaRPr lang="el-GR" sz="2400" dirty="0" smtClean="0">
              <a:solidFill>
                <a:schemeClr val="bg1"/>
              </a:solidFill>
            </a:endParaRPr>
          </a:p>
          <a:p>
            <a:pPr>
              <a:buFont typeface="Wingdings" pitchFamily="2" charset="2"/>
              <a:buChar char="Ø"/>
            </a:pPr>
            <a:r>
              <a:rPr lang="el-GR" sz="2400" dirty="0" smtClean="0">
                <a:solidFill>
                  <a:schemeClr val="bg1"/>
                </a:solidFill>
              </a:rPr>
              <a:t>Κατανόηση των υπό εξαφάνιση ειδών</a:t>
            </a:r>
          </a:p>
          <a:p>
            <a:pPr>
              <a:buNone/>
            </a:pPr>
            <a:endParaRPr lang="el-GR" sz="2400" dirty="0" smtClean="0">
              <a:solidFill>
                <a:schemeClr val="bg1"/>
              </a:solidFill>
            </a:endParaRPr>
          </a:p>
          <a:p>
            <a:pPr>
              <a:buFont typeface="Wingdings" pitchFamily="2" charset="2"/>
              <a:buChar char="Ø"/>
            </a:pPr>
            <a:r>
              <a:rPr lang="el-GR" sz="2400" dirty="0" smtClean="0">
                <a:solidFill>
                  <a:schemeClr val="bg1"/>
                </a:solidFill>
              </a:rPr>
              <a:t>Διερεύνηση των υπό εξαφάνιση ειδών</a:t>
            </a:r>
            <a:endParaRPr lang="el-GR" sz="24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Εικόνα" descr="Καταγραφή.PNG"/>
          <p:cNvPicPr>
            <a:picLocks noChangeAspect="1"/>
          </p:cNvPicPr>
          <p:nvPr/>
        </p:nvPicPr>
        <p:blipFill>
          <a:blip r:embed="rId2" cstate="print"/>
          <a:stretch>
            <a:fillRect/>
          </a:stretch>
        </p:blipFill>
        <p:spPr>
          <a:xfrm>
            <a:off x="0" y="0"/>
            <a:ext cx="9144000" cy="6858000"/>
          </a:xfrm>
          <a:prstGeom prst="rect">
            <a:avLst/>
          </a:prstGeom>
        </p:spPr>
      </p:pic>
      <p:sp>
        <p:nvSpPr>
          <p:cNvPr id="3" name="2 - Θέση περιεχομένου"/>
          <p:cNvSpPr>
            <a:spLocks noGrp="1"/>
          </p:cNvSpPr>
          <p:nvPr>
            <p:ph idx="1"/>
          </p:nvPr>
        </p:nvSpPr>
        <p:spPr>
          <a:xfrm>
            <a:off x="0" y="4077072"/>
            <a:ext cx="8964488" cy="2880320"/>
          </a:xfrm>
        </p:spPr>
        <p:txBody>
          <a:bodyPr>
            <a:normAutofit lnSpcReduction="10000"/>
          </a:bodyPr>
          <a:lstStyle/>
          <a:p>
            <a:pPr>
              <a:buNone/>
            </a:pPr>
            <a:r>
              <a:rPr lang="el-GR" sz="2000" dirty="0" smtClean="0">
                <a:solidFill>
                  <a:schemeClr val="bg1"/>
                </a:solidFill>
              </a:rPr>
              <a:t>Τα θηλυκά αναπαράγονται κάθε 2 έως 4 χρόνια σε ηλικίες μεταξύ του 20</a:t>
            </a:r>
            <a:r>
              <a:rPr lang="el-GR" sz="2000" baseline="30000" dirty="0" smtClean="0">
                <a:solidFill>
                  <a:schemeClr val="bg1"/>
                </a:solidFill>
              </a:rPr>
              <a:t>ου</a:t>
            </a:r>
            <a:r>
              <a:rPr lang="el-GR" sz="2000" dirty="0" smtClean="0">
                <a:solidFill>
                  <a:schemeClr val="bg1"/>
                </a:solidFill>
              </a:rPr>
              <a:t> και του 50</a:t>
            </a:r>
            <a:r>
              <a:rPr lang="el-GR" sz="2000" baseline="30000" dirty="0" smtClean="0">
                <a:solidFill>
                  <a:schemeClr val="bg1"/>
                </a:solidFill>
              </a:rPr>
              <a:t>ου</a:t>
            </a:r>
            <a:r>
              <a:rPr lang="el-GR" sz="2000" dirty="0" smtClean="0">
                <a:solidFill>
                  <a:schemeClr val="bg1"/>
                </a:solidFill>
              </a:rPr>
              <a:t> χρόνου της ζωής τους.</a:t>
            </a:r>
          </a:p>
          <a:p>
            <a:pPr>
              <a:buNone/>
            </a:pPr>
            <a:r>
              <a:rPr lang="el-GR" sz="2000" dirty="0" smtClean="0">
                <a:solidFill>
                  <a:schemeClr val="bg1"/>
                </a:solidFill>
              </a:rPr>
              <a:t>Κατά την αναπαραγωγική περίοδο, επιλέγουν συγκεκριμένες παραλίες όπου φτιάχνουν τις φωλιές στις οποίες γεννούν 3-5 αυγά ανά δύο εβδομάδες, με μέσο όρο αυγών εκκόλαψης τα 135.  </a:t>
            </a:r>
          </a:p>
          <a:p>
            <a:pPr>
              <a:buNone/>
            </a:pPr>
            <a:r>
              <a:rPr lang="el-GR" sz="2000" dirty="0" smtClean="0">
                <a:solidFill>
                  <a:schemeClr val="bg1"/>
                </a:solidFill>
              </a:rPr>
              <a:t>Με το που θα γεννηθούν τα νεογνά τρέφονται με έντομα , σκουλήκια , οστρακόδερμα και φύκια ενώ μόλις ενηλικιωθούν γίνονται αυστηρά φυτοφάγα. </a:t>
            </a:r>
          </a:p>
          <a:p>
            <a:pPr>
              <a:buNone/>
            </a:pPr>
            <a:r>
              <a:rPr lang="el-GR" sz="2000" dirty="0" smtClean="0">
                <a:solidFill>
                  <a:schemeClr val="bg1"/>
                </a:solidFill>
              </a:rPr>
              <a:t>Στα πρώτα στάδια της ζωής τους διατρέχουν μεγάλο κίνδυνο από πουλιά, ψάρια και ζώα όπως τα ρακούν. </a:t>
            </a:r>
            <a:endParaRPr lang="el-GR" sz="20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Καταγραφή.PNG"/>
          <p:cNvPicPr>
            <a:picLocks noChangeAspect="1"/>
          </p:cNvPicPr>
          <p:nvPr/>
        </p:nvPicPr>
        <p:blipFill>
          <a:blip r:embed="rId2" cstate="print"/>
          <a:stretch>
            <a:fillRect/>
          </a:stretch>
        </p:blipFill>
        <p:spPr>
          <a:xfrm>
            <a:off x="0" y="0"/>
            <a:ext cx="9144000" cy="6858000"/>
          </a:xfrm>
          <a:prstGeom prst="rect">
            <a:avLst/>
          </a:prstGeom>
        </p:spPr>
      </p:pic>
      <p:pic>
        <p:nvPicPr>
          <p:cNvPr id="6" name="5 - Εικόνα" descr="Καταγραφή.PNG"/>
          <p:cNvPicPr>
            <a:picLocks noChangeAspect="1"/>
          </p:cNvPicPr>
          <p:nvPr/>
        </p:nvPicPr>
        <p:blipFill>
          <a:blip r:embed="rId3" cstate="print"/>
          <a:stretch>
            <a:fillRect/>
          </a:stretch>
        </p:blipFill>
        <p:spPr>
          <a:xfrm>
            <a:off x="7016698" y="5517232"/>
            <a:ext cx="2127301" cy="1340768"/>
          </a:xfrm>
          <a:prstGeom prst="rect">
            <a:avLst/>
          </a:prstGeom>
        </p:spPr>
      </p:pic>
      <p:sp>
        <p:nvSpPr>
          <p:cNvPr id="3" name="2 - Θέση περιεχομένου"/>
          <p:cNvSpPr>
            <a:spLocks noGrp="1"/>
          </p:cNvSpPr>
          <p:nvPr>
            <p:ph idx="1"/>
          </p:nvPr>
        </p:nvSpPr>
        <p:spPr>
          <a:xfrm>
            <a:off x="0" y="3861048"/>
            <a:ext cx="9144000" cy="2996952"/>
          </a:xfrm>
        </p:spPr>
        <p:txBody>
          <a:bodyPr>
            <a:normAutofit lnSpcReduction="10000"/>
          </a:bodyPr>
          <a:lstStyle/>
          <a:p>
            <a:pPr>
              <a:buNone/>
            </a:pPr>
            <a:r>
              <a:rPr lang="el-GR" sz="2000" dirty="0" smtClean="0">
                <a:solidFill>
                  <a:schemeClr val="bg1"/>
                </a:solidFill>
              </a:rPr>
              <a:t>Συνήθως οι περιοχές στις οποίες ζουν οι θαλάσσιες χελώνες αποτελούν σημαντικούς ψαρότοπους διατρέχοντας σοβαρό κίνδυνο από δίχτυα , παραγάδια ,τράτες και διάφορα άλλα αλιευτικά εργαλεία. </a:t>
            </a:r>
          </a:p>
          <a:p>
            <a:pPr>
              <a:buNone/>
            </a:pPr>
            <a:r>
              <a:rPr lang="el-GR" sz="2000" dirty="0" smtClean="0">
                <a:solidFill>
                  <a:schemeClr val="bg1"/>
                </a:solidFill>
              </a:rPr>
              <a:t>Σημαντική απειλή για το είδος αποτελεί η εκ προθέσεως συγκομιδή αυγών και ενηλίκων χελωνών από τις παραλίες ωοτοκίας , από συγκεκριμένους πληθυσμούς ανθρώπων για τους οποίους αποτελεί ιδιαίτερο έδεσμα. </a:t>
            </a:r>
          </a:p>
          <a:p>
            <a:pPr>
              <a:buNone/>
            </a:pPr>
            <a:r>
              <a:rPr lang="el-GR" sz="2000" dirty="0" smtClean="0">
                <a:solidFill>
                  <a:schemeClr val="bg1"/>
                </a:solidFill>
              </a:rPr>
              <a:t>Ένας ακόμη σημαντικός παράγοντας για τη μείωση του πληθυσμού</a:t>
            </a:r>
            <a:endParaRPr lang="en-US" sz="2000" dirty="0" smtClean="0">
              <a:solidFill>
                <a:schemeClr val="bg1"/>
              </a:solidFill>
            </a:endParaRPr>
          </a:p>
          <a:p>
            <a:pPr>
              <a:buNone/>
            </a:pPr>
            <a:r>
              <a:rPr lang="en-US" sz="2000" dirty="0" smtClean="0">
                <a:solidFill>
                  <a:schemeClr val="bg1"/>
                </a:solidFill>
              </a:rPr>
              <a:t>     </a:t>
            </a:r>
            <a:r>
              <a:rPr lang="el-GR" sz="2000" dirty="0" smtClean="0">
                <a:solidFill>
                  <a:schemeClr val="bg1"/>
                </a:solidFill>
              </a:rPr>
              <a:t> τους είναι η ινωδοπυλομάτωση , μια ασθένεια που βρίσκεται σε</a:t>
            </a:r>
            <a:endParaRPr lang="en-US" sz="2000" dirty="0" smtClean="0">
              <a:solidFill>
                <a:schemeClr val="bg1"/>
              </a:solidFill>
            </a:endParaRPr>
          </a:p>
          <a:p>
            <a:pPr>
              <a:buNone/>
            </a:pPr>
            <a:r>
              <a:rPr lang="en-US" sz="2000" dirty="0" smtClean="0">
                <a:solidFill>
                  <a:schemeClr val="bg1"/>
                </a:solidFill>
              </a:rPr>
              <a:t>      </a:t>
            </a:r>
            <a:r>
              <a:rPr lang="el-GR" sz="2000" dirty="0" smtClean="0">
                <a:solidFill>
                  <a:schemeClr val="bg1"/>
                </a:solidFill>
              </a:rPr>
              <a:t> έξαρση σε πολλές περιοχές. </a:t>
            </a:r>
          </a:p>
          <a:p>
            <a:pPr>
              <a:buNone/>
            </a:pPr>
            <a:endParaRPr lang="el-GR" sz="20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4725144"/>
            <a:ext cx="8892480" cy="2132856"/>
          </a:xfrm>
        </p:spPr>
        <p:txBody>
          <a:bodyPr>
            <a:normAutofit/>
          </a:bodyPr>
          <a:lstStyle/>
          <a:p>
            <a:pPr>
              <a:buNone/>
            </a:pPr>
            <a:r>
              <a:rPr lang="el-GR" sz="2000" dirty="0" smtClean="0"/>
              <a:t>Στις μέρες μας η πράσινη θαλάσσια χελώνα είναι ένα είδος υπό εξαφάνιση , το οποίο προστατεύεται από διεθνείς νόμους</a:t>
            </a:r>
            <a:r>
              <a:rPr lang="en-US" sz="2000" dirty="0" smtClean="0"/>
              <a:t> </a:t>
            </a:r>
            <a:r>
              <a:rPr lang="el-GR" sz="2000" dirty="0" smtClean="0"/>
              <a:t>σε όλο τον κόσμο.</a:t>
            </a:r>
          </a:p>
          <a:p>
            <a:pPr>
              <a:buNone/>
            </a:pPr>
            <a:r>
              <a:rPr lang="el-GR" sz="2000" dirty="0" smtClean="0"/>
              <a:t>Επαγγελματίες ψαράδες και επιστήμονες συνεργάζονται μεταξύ τους για να ανακαλύψουν αλιευτικά εργαλεία που δεν θα είναι επικίνδυνα για  το είδος ενώ έχει περιοριστεί η ανθρώπινη παρέμβαση στις παραλίες όπου αναπαράγονται.</a:t>
            </a:r>
          </a:p>
          <a:p>
            <a:pPr>
              <a:buNone/>
            </a:pPr>
            <a:endParaRPr lang="el-GR" sz="2000" dirty="0"/>
          </a:p>
        </p:txBody>
      </p:sp>
      <p:pic>
        <p:nvPicPr>
          <p:cNvPr id="4" name="3 - Εικόνα" descr="ddddddddddd.PNG"/>
          <p:cNvPicPr>
            <a:picLocks noChangeAspect="1"/>
          </p:cNvPicPr>
          <p:nvPr/>
        </p:nvPicPr>
        <p:blipFill>
          <a:blip r:embed="rId2" cstate="print"/>
          <a:stretch>
            <a:fillRect/>
          </a:stretch>
        </p:blipFill>
        <p:spPr>
          <a:xfrm>
            <a:off x="0" y="0"/>
            <a:ext cx="9144000" cy="450911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kkkkkkkkkk.PNG"/>
          <p:cNvPicPr>
            <a:picLocks noChangeAspect="1"/>
          </p:cNvPicPr>
          <p:nvPr/>
        </p:nvPicPr>
        <p:blipFill>
          <a:blip r:embed="rId2" cstate="print"/>
          <a:stretch>
            <a:fillRect/>
          </a:stretch>
        </p:blipFill>
        <p:spPr>
          <a:xfrm>
            <a:off x="0" y="0"/>
            <a:ext cx="9144000" cy="6858000"/>
          </a:xfrm>
          <a:prstGeom prst="rect">
            <a:avLst/>
          </a:prstGeom>
        </p:spPr>
      </p:pic>
      <p:sp>
        <p:nvSpPr>
          <p:cNvPr id="2" name="1 - Τίτλος"/>
          <p:cNvSpPr>
            <a:spLocks noGrp="1"/>
          </p:cNvSpPr>
          <p:nvPr>
            <p:ph type="title"/>
          </p:nvPr>
        </p:nvSpPr>
        <p:spPr/>
        <p:txBody>
          <a:bodyPr/>
          <a:lstStyle/>
          <a:p>
            <a:r>
              <a:rPr lang="el-GR" b="1" dirty="0" smtClean="0">
                <a:solidFill>
                  <a:schemeClr val="bg1"/>
                </a:solidFill>
              </a:rPr>
              <a:t>Δελφινόψαρο</a:t>
            </a:r>
            <a:endParaRPr lang="el-GR" b="1" dirty="0">
              <a:solidFill>
                <a:schemeClr val="bg1"/>
              </a:solidFill>
            </a:endParaRPr>
          </a:p>
        </p:txBody>
      </p:sp>
      <p:sp>
        <p:nvSpPr>
          <p:cNvPr id="3" name="2 - Θέση περιεχομένου"/>
          <p:cNvSpPr>
            <a:spLocks noGrp="1"/>
          </p:cNvSpPr>
          <p:nvPr>
            <p:ph idx="1"/>
          </p:nvPr>
        </p:nvSpPr>
        <p:spPr>
          <a:xfrm>
            <a:off x="179512" y="4797152"/>
            <a:ext cx="8712968" cy="2060848"/>
          </a:xfrm>
        </p:spPr>
        <p:txBody>
          <a:bodyPr>
            <a:normAutofit/>
          </a:bodyPr>
          <a:lstStyle/>
          <a:p>
            <a:pPr>
              <a:buNone/>
            </a:pPr>
            <a:r>
              <a:rPr lang="el-GR" sz="2000" dirty="0" smtClean="0">
                <a:solidFill>
                  <a:schemeClr val="bg1"/>
                </a:solidFill>
              </a:rPr>
              <a:t>Το δελφινόψαρο (</a:t>
            </a:r>
            <a:r>
              <a:rPr lang="en-US" sz="2000" b="1" dirty="0" smtClean="0">
                <a:solidFill>
                  <a:schemeClr val="bg1"/>
                </a:solidFill>
              </a:rPr>
              <a:t>common dolphinfish</a:t>
            </a:r>
            <a:r>
              <a:rPr lang="el-GR" sz="2000" b="1" dirty="0" smtClean="0">
                <a:solidFill>
                  <a:schemeClr val="bg1"/>
                </a:solidFill>
              </a:rPr>
              <a:t> / </a:t>
            </a:r>
            <a:r>
              <a:rPr lang="en-US" sz="2000" b="1" dirty="0" smtClean="0">
                <a:solidFill>
                  <a:schemeClr val="bg1"/>
                </a:solidFill>
              </a:rPr>
              <a:t>mahi-mahi</a:t>
            </a:r>
            <a:r>
              <a:rPr lang="en-US" sz="2000" dirty="0" smtClean="0">
                <a:solidFill>
                  <a:schemeClr val="bg1"/>
                </a:solidFill>
              </a:rPr>
              <a:t>) </a:t>
            </a:r>
            <a:r>
              <a:rPr lang="el-GR" sz="2000" dirty="0" smtClean="0">
                <a:solidFill>
                  <a:schemeClr val="bg1"/>
                </a:solidFill>
              </a:rPr>
              <a:t>ή αλλιώς κυνηγός είναι ένας σημαντικός θηρευτής του ανοιχτού ωκεανού.</a:t>
            </a:r>
          </a:p>
          <a:p>
            <a:pPr>
              <a:buNone/>
            </a:pPr>
            <a:r>
              <a:rPr lang="el-GR" sz="2000" dirty="0" smtClean="0">
                <a:solidFill>
                  <a:schemeClr val="bg1"/>
                </a:solidFill>
              </a:rPr>
              <a:t>Συναντάται σε θερμά νερά του ατλαντικού , του ειρηνικού και του ινδικού ωκεανού μεταναστεύοντας εποχιακά βόρεια και δυτικά.</a:t>
            </a:r>
          </a:p>
          <a:p>
            <a:pPr>
              <a:buNone/>
            </a:pPr>
            <a:r>
              <a:rPr lang="el-GR" sz="2000" dirty="0" smtClean="0">
                <a:solidFill>
                  <a:schemeClr val="bg1"/>
                </a:solidFill>
              </a:rPr>
              <a:t>Έχει έντονα τιρκουάζ και κίτρινα χρώματα ,με μήκος από ένα έως δύο μέτρα και βάρος έως 14 κιλά.</a:t>
            </a:r>
          </a:p>
          <a:p>
            <a:pPr>
              <a:buNone/>
            </a:pPr>
            <a:endParaRPr lang="el-GR" sz="2000"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ddddddddddddddd.PNG"/>
          <p:cNvPicPr>
            <a:picLocks noChangeAspect="1"/>
          </p:cNvPicPr>
          <p:nvPr/>
        </p:nvPicPr>
        <p:blipFill>
          <a:blip r:embed="rId2" cstate="print"/>
          <a:stretch>
            <a:fillRect/>
          </a:stretch>
        </p:blipFill>
        <p:spPr>
          <a:xfrm>
            <a:off x="0" y="0"/>
            <a:ext cx="9144000" cy="6858000"/>
          </a:xfrm>
          <a:prstGeom prst="rect">
            <a:avLst/>
          </a:prstGeom>
        </p:spPr>
      </p:pic>
      <p:sp>
        <p:nvSpPr>
          <p:cNvPr id="3" name="2 - Θέση περιεχομένου"/>
          <p:cNvSpPr>
            <a:spLocks noGrp="1"/>
          </p:cNvSpPr>
          <p:nvPr>
            <p:ph idx="1"/>
          </p:nvPr>
        </p:nvSpPr>
        <p:spPr>
          <a:xfrm>
            <a:off x="179512" y="4697760"/>
            <a:ext cx="8640960" cy="2160240"/>
          </a:xfrm>
        </p:spPr>
        <p:txBody>
          <a:bodyPr>
            <a:normAutofit/>
          </a:bodyPr>
          <a:lstStyle/>
          <a:p>
            <a:pPr>
              <a:buNone/>
            </a:pPr>
            <a:r>
              <a:rPr lang="el-GR" sz="2000" dirty="0" smtClean="0">
                <a:solidFill>
                  <a:schemeClr val="bg1"/>
                </a:solidFill>
              </a:rPr>
              <a:t>Αν και ζει μόνο 4 χρόνια, μπορεί να αναπαραχθεί όλο το χρόνο από την ηλικία των 5 μηνών και να αναπτυχθεί πολύ γρήγορα.</a:t>
            </a:r>
          </a:p>
          <a:p>
            <a:pPr>
              <a:buNone/>
            </a:pPr>
            <a:r>
              <a:rPr lang="el-GR" sz="2000" dirty="0" smtClean="0">
                <a:solidFill>
                  <a:schemeClr val="bg1"/>
                </a:solidFill>
              </a:rPr>
              <a:t>Όταν τα νερά είναι ζεστά ,τα θηλυκά γεννούν αυγά σε υφάλους κάθε 2-3 μέρες, με μέσο όρο 50.000 αυγά σε κάθε αναπαραγωγική φάση.</a:t>
            </a:r>
          </a:p>
          <a:p>
            <a:pPr>
              <a:buNone/>
            </a:pPr>
            <a:r>
              <a:rPr lang="el-GR" sz="2000" dirty="0" smtClean="0">
                <a:solidFill>
                  <a:schemeClr val="bg1"/>
                </a:solidFill>
              </a:rPr>
              <a:t>Τόσο τα αυγά όσο και τα νεαρά άτομα του είδους βρίσκουν προστασία μέσα σε ένα είδος φυκιού που ονομάζεται </a:t>
            </a:r>
            <a:r>
              <a:rPr lang="en-US" sz="2000" dirty="0" smtClean="0">
                <a:solidFill>
                  <a:schemeClr val="bg1"/>
                </a:solidFill>
              </a:rPr>
              <a:t>sargasssum.</a:t>
            </a:r>
            <a:endParaRPr lang="el-GR" sz="2000"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Καταγραφή.PNG"/>
          <p:cNvPicPr>
            <a:picLocks noChangeAspect="1"/>
          </p:cNvPicPr>
          <p:nvPr/>
        </p:nvPicPr>
        <p:blipFill>
          <a:blip r:embed="rId2" cstate="print"/>
          <a:stretch>
            <a:fillRect/>
          </a:stretch>
        </p:blipFill>
        <p:spPr>
          <a:xfrm>
            <a:off x="0" y="0"/>
            <a:ext cx="9144000" cy="6858000"/>
          </a:xfrm>
          <a:prstGeom prst="rect">
            <a:avLst/>
          </a:prstGeom>
        </p:spPr>
      </p:pic>
      <p:sp>
        <p:nvSpPr>
          <p:cNvPr id="3" name="2 - Θέση περιεχομένου"/>
          <p:cNvSpPr>
            <a:spLocks noGrp="1"/>
          </p:cNvSpPr>
          <p:nvPr>
            <p:ph idx="1"/>
          </p:nvPr>
        </p:nvSpPr>
        <p:spPr>
          <a:xfrm>
            <a:off x="467544" y="4293096"/>
            <a:ext cx="8229600" cy="2448272"/>
          </a:xfrm>
        </p:spPr>
        <p:txBody>
          <a:bodyPr>
            <a:normAutofit/>
          </a:bodyPr>
          <a:lstStyle/>
          <a:p>
            <a:pPr>
              <a:buNone/>
            </a:pPr>
            <a:r>
              <a:rPr lang="el-GR" sz="2000" dirty="0" smtClean="0">
                <a:solidFill>
                  <a:schemeClr val="bg1"/>
                </a:solidFill>
              </a:rPr>
              <a:t>Αλιεύεται τόσο για την εμπορική του αξία όσο και για ψυχαγωγικούς λόγους</a:t>
            </a:r>
            <a:r>
              <a:rPr lang="en-US" sz="2000" dirty="0" smtClean="0">
                <a:solidFill>
                  <a:schemeClr val="bg1"/>
                </a:solidFill>
              </a:rPr>
              <a:t> </a:t>
            </a:r>
            <a:r>
              <a:rPr lang="el-GR" sz="2000" dirty="0" smtClean="0">
                <a:solidFill>
                  <a:schemeClr val="bg1"/>
                </a:solidFill>
              </a:rPr>
              <a:t>όπου υπάρχουν περιορισμοί σχετικά με το μέγεθος , το βάρος και τον τρόπο σύλληψής του.</a:t>
            </a:r>
          </a:p>
          <a:p>
            <a:pPr>
              <a:buNone/>
            </a:pPr>
            <a:r>
              <a:rPr lang="el-GR" sz="2000" dirty="0" smtClean="0">
                <a:solidFill>
                  <a:schemeClr val="bg1"/>
                </a:solidFill>
              </a:rPr>
              <a:t>Τόσο στον ειρηνικό όσο και στον ατλαντικό ωκεανό εφαρμόζονται αυστηρά οι παραπάνω προϋποθέσεις διατηρώντας σταθερό τον πληθυσμό του είδους με τη στήριξη ακόμα και των εταιριών που εμπορεύονται αλιευτικά εργαλεία.  </a:t>
            </a:r>
            <a:endParaRPr lang="el-GR" sz="2000"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4139952" cy="3284984"/>
          </a:xfrm>
        </p:spPr>
        <p:txBody>
          <a:bodyPr>
            <a:normAutofit/>
          </a:bodyPr>
          <a:lstStyle/>
          <a:p>
            <a:pPr>
              <a:buNone/>
            </a:pPr>
            <a:endParaRPr lang="en-US" sz="2000" dirty="0" smtClean="0">
              <a:solidFill>
                <a:schemeClr val="bg1"/>
              </a:solidFill>
            </a:endParaRPr>
          </a:p>
          <a:p>
            <a:pPr>
              <a:buNone/>
            </a:pPr>
            <a:r>
              <a:rPr lang="el-GR" sz="1700" dirty="0" smtClean="0"/>
              <a:t>Τα δελφινόψαρα τρέφονται τόσο με </a:t>
            </a:r>
            <a:endParaRPr lang="en-US" sz="1700" dirty="0" smtClean="0"/>
          </a:p>
          <a:p>
            <a:pPr>
              <a:buNone/>
            </a:pPr>
            <a:r>
              <a:rPr lang="el-GR" sz="1700" dirty="0" smtClean="0"/>
              <a:t>     μικρά ψάρια (χελιδονόψαρα, </a:t>
            </a:r>
            <a:r>
              <a:rPr lang="el-GR" sz="1700" dirty="0" err="1" smtClean="0"/>
              <a:t>βαλιστίδες</a:t>
            </a:r>
            <a:r>
              <a:rPr lang="el-GR" sz="1700" dirty="0" smtClean="0"/>
              <a:t> ,</a:t>
            </a:r>
            <a:endParaRPr lang="en-US" sz="1700" dirty="0" smtClean="0"/>
          </a:p>
          <a:p>
            <a:pPr>
              <a:buNone/>
            </a:pPr>
            <a:r>
              <a:rPr lang="el-GR" sz="1700" dirty="0" smtClean="0"/>
              <a:t>     νεογνά τόνων) όσο και με ασπόνδυλα </a:t>
            </a:r>
            <a:endParaRPr lang="en-US" sz="1700" dirty="0" smtClean="0"/>
          </a:p>
          <a:p>
            <a:pPr>
              <a:buNone/>
            </a:pPr>
            <a:r>
              <a:rPr lang="el-GR" sz="1700" dirty="0" smtClean="0"/>
              <a:t>     (χταπόδια ,καλαμάρια, μέδουσες, </a:t>
            </a:r>
            <a:r>
              <a:rPr lang="el-GR" sz="1700" dirty="0" err="1" smtClean="0"/>
              <a:t>κρίλ</a:t>
            </a:r>
            <a:r>
              <a:rPr lang="el-GR" sz="1700" dirty="0" smtClean="0"/>
              <a:t> ).</a:t>
            </a:r>
          </a:p>
          <a:p>
            <a:pPr>
              <a:buNone/>
            </a:pPr>
            <a:endParaRPr lang="el-GR" sz="1700" dirty="0" smtClean="0"/>
          </a:p>
          <a:p>
            <a:pPr>
              <a:buNone/>
            </a:pPr>
            <a:r>
              <a:rPr lang="el-GR" sz="1700" dirty="0" smtClean="0"/>
              <a:t>Ουσιαστικά τρέφονται με ότι βρουν </a:t>
            </a:r>
            <a:r>
              <a:rPr lang="en-US" sz="1700" dirty="0" smtClean="0"/>
              <a:t>,</a:t>
            </a:r>
            <a:r>
              <a:rPr lang="el-GR" sz="1700" dirty="0" smtClean="0"/>
              <a:t>ενώ αποτελούν λεία για μεγαλύτερα ψάρια όπως τα μαρλίν , οι ξιφίες  και τα άσπρα δελφίνια.</a:t>
            </a:r>
            <a:endParaRPr lang="el-GR" sz="1700" dirty="0"/>
          </a:p>
        </p:txBody>
      </p:sp>
      <p:pic>
        <p:nvPicPr>
          <p:cNvPr id="4" name="3 - Εικόνα" descr="ssfss.PNG"/>
          <p:cNvPicPr>
            <a:picLocks noChangeAspect="1"/>
          </p:cNvPicPr>
          <p:nvPr/>
        </p:nvPicPr>
        <p:blipFill>
          <a:blip r:embed="rId2" cstate="print"/>
          <a:stretch>
            <a:fillRect/>
          </a:stretch>
        </p:blipFill>
        <p:spPr>
          <a:xfrm>
            <a:off x="1907704" y="3284984"/>
            <a:ext cx="5638435" cy="3024336"/>
          </a:xfrm>
          <a:prstGeom prst="rect">
            <a:avLst/>
          </a:prstGeom>
        </p:spPr>
      </p:pic>
      <p:sp>
        <p:nvSpPr>
          <p:cNvPr id="5" name="4 - TextBox"/>
          <p:cNvSpPr txBox="1"/>
          <p:nvPr/>
        </p:nvSpPr>
        <p:spPr>
          <a:xfrm>
            <a:off x="2411760" y="6381328"/>
            <a:ext cx="4896544" cy="276999"/>
          </a:xfrm>
          <a:prstGeom prst="rect">
            <a:avLst/>
          </a:prstGeom>
          <a:noFill/>
        </p:spPr>
        <p:txBody>
          <a:bodyPr wrap="square" rtlCol="0">
            <a:spAutoFit/>
          </a:bodyPr>
          <a:lstStyle/>
          <a:p>
            <a:pPr algn="ctr"/>
            <a:r>
              <a:rPr lang="el-GR" sz="1200" b="1" dirty="0" smtClean="0"/>
              <a:t>Περιοχές όπου εντοπίζεται το δελφινόψαρο ανά την υφήλιο.</a:t>
            </a:r>
            <a:endParaRPr lang="el-GR" sz="1200" b="1" dirty="0"/>
          </a:p>
        </p:txBody>
      </p:sp>
      <p:pic>
        <p:nvPicPr>
          <p:cNvPr id="6" name="5 - Εικόνα" descr="Καταγραφή.PNG"/>
          <p:cNvPicPr>
            <a:picLocks noChangeAspect="1"/>
          </p:cNvPicPr>
          <p:nvPr/>
        </p:nvPicPr>
        <p:blipFill>
          <a:blip r:embed="rId3" cstate="print"/>
          <a:stretch>
            <a:fillRect/>
          </a:stretch>
        </p:blipFill>
        <p:spPr>
          <a:xfrm>
            <a:off x="4427984" y="260648"/>
            <a:ext cx="4478992" cy="244827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274638"/>
            <a:ext cx="8435280" cy="562074"/>
          </a:xfrm>
          <a:noFill/>
        </p:spPr>
        <p:txBody>
          <a:bodyPr>
            <a:normAutofit/>
          </a:bodyPr>
          <a:lstStyle/>
          <a:p>
            <a:pPr algn="l"/>
            <a:r>
              <a:rPr lang="el-GR" sz="2400" b="1" dirty="0" smtClean="0">
                <a:solidFill>
                  <a:schemeClr val="accent6">
                    <a:lumMod val="75000"/>
                  </a:schemeClr>
                </a:solidFill>
              </a:rPr>
              <a:t>Εξηγήστε</a:t>
            </a:r>
            <a:endParaRPr lang="el-GR" sz="2400" b="1" dirty="0">
              <a:solidFill>
                <a:schemeClr val="accent6">
                  <a:lumMod val="75000"/>
                </a:schemeClr>
              </a:solidFill>
            </a:endParaRPr>
          </a:p>
        </p:txBody>
      </p:sp>
      <p:sp>
        <p:nvSpPr>
          <p:cNvPr id="3" name="2 - Θέση περιεχομένου"/>
          <p:cNvSpPr>
            <a:spLocks noGrp="1"/>
          </p:cNvSpPr>
          <p:nvPr>
            <p:ph idx="1"/>
          </p:nvPr>
        </p:nvSpPr>
        <p:spPr>
          <a:xfrm>
            <a:off x="179512" y="836712"/>
            <a:ext cx="4896544" cy="3888432"/>
          </a:xfrm>
        </p:spPr>
        <p:txBody>
          <a:bodyPr>
            <a:noAutofit/>
          </a:bodyPr>
          <a:lstStyle/>
          <a:p>
            <a:pPr>
              <a:buNone/>
            </a:pPr>
            <a:r>
              <a:rPr lang="el-GR" sz="2400" b="1" dirty="0" smtClean="0"/>
              <a:t>Πληθυσμιακό δυναμικό.</a:t>
            </a:r>
          </a:p>
          <a:p>
            <a:pPr>
              <a:buNone/>
            </a:pPr>
            <a:r>
              <a:rPr lang="el-GR" sz="1700" dirty="0" smtClean="0"/>
              <a:t>Για να μπορέσουμε να προστατεύσουμε όλα αυτά τα είδη των οποίων ο πληθυσμός κινδυνεύει πρέπει πρώτα να κατανοήσουμε τον τρόπο με το ν οποίο οι πληθυσμοί διατηρούνται στο περιβάλλον τους συνολικά. Οι βιολόγοι που ασχολούνται με την άγρια φύση μελετούν τις αλλαγές στον αριθμό και τη σύνθεση του πληθυσμού το οποίο αποκαλούμε </a:t>
            </a:r>
            <a:r>
              <a:rPr lang="el-GR" sz="1700" b="1" dirty="0" smtClean="0"/>
              <a:t>πληθυσμιακό δυναμικό</a:t>
            </a:r>
            <a:r>
              <a:rPr lang="el-GR" sz="1700" dirty="0" smtClean="0"/>
              <a:t>. Εάν οι πόροι (τροφή , νερό, χώρος) ήταν απεριόριστα οποιοσδήποτε πληθυσμός που παρέμενε υγιείς θα αυξανόταν εκθετικά. Φυσικά οι πόροι είναι περιορισμένοι . </a:t>
            </a:r>
          </a:p>
        </p:txBody>
      </p:sp>
      <p:pic>
        <p:nvPicPr>
          <p:cNvPr id="4" name="3 - Εικόνα" descr="Καταγραφή.PNG"/>
          <p:cNvPicPr>
            <a:picLocks noChangeAspect="1"/>
          </p:cNvPicPr>
          <p:nvPr/>
        </p:nvPicPr>
        <p:blipFill>
          <a:blip r:embed="rId2" cstate="print"/>
          <a:stretch>
            <a:fillRect/>
          </a:stretch>
        </p:blipFill>
        <p:spPr>
          <a:xfrm>
            <a:off x="5148064" y="1412776"/>
            <a:ext cx="3776789" cy="2736304"/>
          </a:xfrm>
          <a:prstGeom prst="rect">
            <a:avLst/>
          </a:prstGeom>
        </p:spPr>
      </p:pic>
      <p:sp>
        <p:nvSpPr>
          <p:cNvPr id="5" name="4 - TextBox"/>
          <p:cNvSpPr txBox="1"/>
          <p:nvPr/>
        </p:nvSpPr>
        <p:spPr>
          <a:xfrm>
            <a:off x="539552" y="4581128"/>
            <a:ext cx="8280920" cy="1923604"/>
          </a:xfrm>
          <a:prstGeom prst="rect">
            <a:avLst/>
          </a:prstGeom>
          <a:noFill/>
        </p:spPr>
        <p:txBody>
          <a:bodyPr wrap="square" rtlCol="0">
            <a:spAutoFit/>
          </a:bodyPr>
          <a:lstStyle/>
          <a:p>
            <a:r>
              <a:rPr lang="el-GR" sz="1700" dirty="0" smtClean="0"/>
              <a:t>Ο μεγαλύτερος αριθμός οργανισμών ενός είδους που μπορεί να υποστηριχθεί σε ένα περιβάλλον χωρίς να προκαλέσει ζημιά στο βιότοπο ονομάζεται </a:t>
            </a:r>
            <a:r>
              <a:rPr lang="el-GR" sz="1700" b="1" dirty="0" smtClean="0"/>
              <a:t>φέρουσα ικανότητα </a:t>
            </a:r>
            <a:r>
              <a:rPr lang="el-GR" sz="1700" dirty="0" smtClean="0"/>
              <a:t>. Η ανάπτυξή ενός τυπικού πληθυσμού  θα σταματήσει εξαιτίας της φέρουσας ικανότητας . Ακόμα και αν ο πληθυσμός συνεχίσει να αναπαράγεται στους ίδιους ρυθμούς ένας μεγάλος αριθμός από τα μέλη του δεν θα επιβιώσει εξαιτίας του ανταγωνισμού και της έλλειψης τροφής και χώρου. Συνεπώς ο αριθμός του πληθυσμού θα παρουσιάζει μικρές αυξομειώσεις γύρω από τη φέρουσα ικανότητα.</a:t>
            </a:r>
            <a:endParaRPr lang="el-GR" sz="1700" dirty="0"/>
          </a:p>
        </p:txBody>
      </p:sp>
      <p:sp>
        <p:nvSpPr>
          <p:cNvPr id="6" name="5 - TextBox"/>
          <p:cNvSpPr txBox="1"/>
          <p:nvPr/>
        </p:nvSpPr>
        <p:spPr>
          <a:xfrm>
            <a:off x="5220072" y="4149080"/>
            <a:ext cx="3744416" cy="307777"/>
          </a:xfrm>
          <a:prstGeom prst="rect">
            <a:avLst/>
          </a:prstGeom>
          <a:noFill/>
        </p:spPr>
        <p:txBody>
          <a:bodyPr wrap="square" rtlCol="0">
            <a:spAutoFit/>
          </a:bodyPr>
          <a:lstStyle/>
          <a:p>
            <a:pPr algn="ctr"/>
            <a:r>
              <a:rPr lang="el-GR" sz="1400" b="1" dirty="0" smtClean="0"/>
              <a:t>Τυπική πληθυσμιακή ανάπτυξη</a:t>
            </a:r>
            <a:endParaRPr lang="el-GR" sz="14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37a89161ddb51e7e83571826e98263e5.jpg"/>
          <p:cNvPicPr>
            <a:picLocks noChangeAspect="1"/>
          </p:cNvPicPr>
          <p:nvPr/>
        </p:nvPicPr>
        <p:blipFill>
          <a:blip r:embed="rId2" cstate="print"/>
          <a:stretch>
            <a:fillRect/>
          </a:stretch>
        </p:blipFill>
        <p:spPr>
          <a:xfrm>
            <a:off x="0" y="0"/>
            <a:ext cx="9144000" cy="6858000"/>
          </a:xfrm>
          <a:prstGeom prst="rect">
            <a:avLst/>
          </a:prstGeom>
        </p:spPr>
      </p:pic>
      <p:sp>
        <p:nvSpPr>
          <p:cNvPr id="3" name="2 - Θέση περιεχομένου"/>
          <p:cNvSpPr>
            <a:spLocks noGrp="1"/>
          </p:cNvSpPr>
          <p:nvPr>
            <p:ph idx="1"/>
          </p:nvPr>
        </p:nvSpPr>
        <p:spPr>
          <a:xfrm>
            <a:off x="467544" y="4869160"/>
            <a:ext cx="8363272" cy="1988840"/>
          </a:xfrm>
        </p:spPr>
        <p:txBody>
          <a:bodyPr>
            <a:normAutofit/>
          </a:bodyPr>
          <a:lstStyle/>
          <a:p>
            <a:pPr>
              <a:buNone/>
            </a:pPr>
            <a:r>
              <a:rPr lang="el-GR" sz="1700" dirty="0" smtClean="0">
                <a:solidFill>
                  <a:schemeClr val="bg1"/>
                </a:solidFill>
              </a:rPr>
              <a:t>Υπάρχουν πολλοί παράγοντες που επηρεάζουν τον πληθυσμό τον οργανισμών. Οι βασικοί παράγοντες αφορούν τον αριθμό των γεννήσεων και των θανάτων που λαμβάνουν χώρα σε καθορισμένο διάστημα. Οι διακυμάνσεις των πληθυσμών ακολουθούν κανονική κατανομή , ενώ οι οποιεσδήποτε διαφοροποιήσεις μπορεί να προκύψουν  είτε από φυσικούς παράγοντες είτε από ανθρώπινη παρέμβαση. Ο παρακάτω πίνακας εξηγεί τους παράγοντες που αυξάνουν ή μειώνουν το μέγεθος τους πληθυσμού στον ωκεανό. </a:t>
            </a:r>
          </a:p>
          <a:p>
            <a:pPr>
              <a:buNone/>
            </a:pPr>
            <a:endParaRPr lang="el-GR"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1" y="-1"/>
          <a:ext cx="9144001" cy="6858000"/>
        </p:xfrm>
        <a:graphic>
          <a:graphicData uri="http://schemas.openxmlformats.org/drawingml/2006/table">
            <a:tbl>
              <a:tblPr firstRow="1" bandRow="1">
                <a:tableStyleId>{5C22544A-7EE6-4342-B048-85BDC9FD1C3A}</a:tableStyleId>
              </a:tblPr>
              <a:tblGrid>
                <a:gridCol w="2378927"/>
                <a:gridCol w="3419708"/>
                <a:gridCol w="3345366"/>
              </a:tblGrid>
              <a:tr h="1223211">
                <a:tc>
                  <a:txBody>
                    <a:bodyPr/>
                    <a:lstStyle/>
                    <a:p>
                      <a:endParaRPr lang="el-GR" dirty="0"/>
                    </a:p>
                  </a:txBody>
                  <a:tcPr>
                    <a:solidFill>
                      <a:schemeClr val="accent1">
                        <a:lumMod val="40000"/>
                        <a:lumOff val="60000"/>
                      </a:schemeClr>
                    </a:solidFill>
                  </a:tcPr>
                </a:tc>
                <a:tc>
                  <a:txBody>
                    <a:bodyPr/>
                    <a:lstStyle/>
                    <a:p>
                      <a:pPr algn="ctr"/>
                      <a:r>
                        <a:rPr lang="el-GR" dirty="0" smtClean="0"/>
                        <a:t>Παράγοντες που αυξάνουν το μέγεθος του πληθυσμού.</a:t>
                      </a:r>
                      <a:endParaRPr lang="el-GR"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Παράγοντες που μειώνουν το μέγεθος του πληθυσμού.</a:t>
                      </a:r>
                    </a:p>
                    <a:p>
                      <a:pPr algn="ctr"/>
                      <a:endParaRPr lang="el-GR" dirty="0"/>
                    </a:p>
                  </a:txBody>
                  <a:tcPr anchor="ctr"/>
                </a:tc>
              </a:tr>
              <a:tr h="573044">
                <a:tc rowSpan="4">
                  <a:txBody>
                    <a:bodyPr/>
                    <a:lstStyle/>
                    <a:p>
                      <a:r>
                        <a:rPr lang="el-GR" b="1" dirty="0" smtClean="0">
                          <a:solidFill>
                            <a:schemeClr val="bg1"/>
                          </a:solidFill>
                        </a:rPr>
                        <a:t>Αβιοτικοί παράγοντες</a:t>
                      </a:r>
                      <a:endParaRPr lang="el-GR" b="1" dirty="0">
                        <a:solidFill>
                          <a:schemeClr val="bg1"/>
                        </a:solidFill>
                      </a:endParaRPr>
                    </a:p>
                  </a:txBody>
                  <a:tcPr anchor="ctr">
                    <a:solidFill>
                      <a:schemeClr val="accent1"/>
                    </a:solidFill>
                  </a:tcPr>
                </a:tc>
                <a:tc>
                  <a:txBody>
                    <a:bodyPr/>
                    <a:lstStyle/>
                    <a:p>
                      <a:r>
                        <a:rPr lang="el-GR" sz="1400" baseline="0" dirty="0" smtClean="0"/>
                        <a:t>Πλήθος</a:t>
                      </a:r>
                      <a:r>
                        <a:rPr lang="el-GR" sz="1400" dirty="0" smtClean="0"/>
                        <a:t> θρεπτικών συστατικών</a:t>
                      </a:r>
                      <a:endParaRPr lang="el-GR" sz="1400" dirty="0"/>
                    </a:p>
                  </a:txBody>
                  <a:tcPr>
                    <a:solidFill>
                      <a:srgbClr val="EFF0C2"/>
                    </a:solidFill>
                  </a:tcPr>
                </a:tc>
                <a:tc>
                  <a:txBody>
                    <a:bodyPr/>
                    <a:lstStyle/>
                    <a:p>
                      <a:r>
                        <a:rPr lang="el-GR" sz="1400" dirty="0" smtClean="0"/>
                        <a:t>Πολύ λίγα</a:t>
                      </a:r>
                      <a:r>
                        <a:rPr lang="el-GR" sz="1400" baseline="0" dirty="0" smtClean="0"/>
                        <a:t> θρεπτικά συστατικά</a:t>
                      </a:r>
                      <a:endParaRPr lang="el-GR" sz="1400" dirty="0"/>
                    </a:p>
                  </a:txBody>
                  <a:tcPr>
                    <a:solidFill>
                      <a:srgbClr val="EFF0C2"/>
                    </a:solidFill>
                  </a:tcPr>
                </a:tc>
              </a:tr>
              <a:tr h="370351">
                <a:tc vMerge="1">
                  <a:txBody>
                    <a:bodyPr/>
                    <a:lstStyle/>
                    <a:p>
                      <a:endParaRPr lang="el-GR"/>
                    </a:p>
                  </a:txBody>
                  <a:tcPr/>
                </a:tc>
                <a:tc>
                  <a:txBody>
                    <a:bodyPr/>
                    <a:lstStyle/>
                    <a:p>
                      <a:r>
                        <a:rPr lang="el-GR" sz="1400" dirty="0" smtClean="0"/>
                        <a:t>Ιδανική</a:t>
                      </a:r>
                      <a:r>
                        <a:rPr lang="el-GR" sz="1400" baseline="0" dirty="0" smtClean="0"/>
                        <a:t> φωτεινότητα</a:t>
                      </a:r>
                      <a:endParaRPr lang="el-GR" sz="1400" dirty="0"/>
                    </a:p>
                  </a:txBody>
                  <a:tcPr>
                    <a:solidFill>
                      <a:srgbClr val="EFF0C2"/>
                    </a:solidFill>
                  </a:tcPr>
                </a:tc>
                <a:tc>
                  <a:txBody>
                    <a:bodyPr/>
                    <a:lstStyle/>
                    <a:p>
                      <a:r>
                        <a:rPr lang="el-GR" sz="1400" dirty="0" smtClean="0"/>
                        <a:t>Έλλειψη φωτεινότητας</a:t>
                      </a:r>
                      <a:endParaRPr lang="el-GR" sz="1400" dirty="0"/>
                    </a:p>
                  </a:txBody>
                  <a:tcPr>
                    <a:solidFill>
                      <a:srgbClr val="EFF0C2"/>
                    </a:solidFill>
                  </a:tcPr>
                </a:tc>
              </a:tr>
              <a:tr h="467205">
                <a:tc vMerge="1">
                  <a:txBody>
                    <a:bodyPr/>
                    <a:lstStyle/>
                    <a:p>
                      <a:endParaRPr lang="el-GR" dirty="0"/>
                    </a:p>
                  </a:txBody>
                  <a:tcPr/>
                </a:tc>
                <a:tc>
                  <a:txBody>
                    <a:bodyPr/>
                    <a:lstStyle/>
                    <a:p>
                      <a:r>
                        <a:rPr lang="el-GR" sz="1400" dirty="0" smtClean="0"/>
                        <a:t>Ιδανική αλατότητα</a:t>
                      </a:r>
                      <a:endParaRPr lang="el-GR" sz="1400" dirty="0"/>
                    </a:p>
                  </a:txBody>
                  <a:tcPr>
                    <a:solidFill>
                      <a:srgbClr val="EFF0C2"/>
                    </a:solidFill>
                  </a:tcPr>
                </a:tc>
                <a:tc>
                  <a:txBody>
                    <a:bodyPr/>
                    <a:lstStyle/>
                    <a:p>
                      <a:r>
                        <a:rPr lang="el-GR" sz="1400" dirty="0" smtClean="0"/>
                        <a:t>Πολύ</a:t>
                      </a:r>
                      <a:r>
                        <a:rPr lang="el-GR" sz="1400" baseline="0" dirty="0" smtClean="0"/>
                        <a:t> υψηλή ή χαμηλή αλατότητα</a:t>
                      </a:r>
                      <a:endParaRPr lang="el-GR" sz="1400" dirty="0"/>
                    </a:p>
                  </a:txBody>
                  <a:tcPr>
                    <a:solidFill>
                      <a:srgbClr val="EFF0C2"/>
                    </a:solidFill>
                  </a:tcPr>
                </a:tc>
              </a:tr>
              <a:tr h="425239">
                <a:tc vMerge="1">
                  <a:txBody>
                    <a:bodyPr/>
                    <a:lstStyle/>
                    <a:p>
                      <a:endParaRPr lang="el-GR" dirty="0"/>
                    </a:p>
                  </a:txBody>
                  <a:tcPr/>
                </a:tc>
                <a:tc>
                  <a:txBody>
                    <a:bodyPr/>
                    <a:lstStyle/>
                    <a:p>
                      <a:r>
                        <a:rPr lang="el-GR" sz="1400" dirty="0" smtClean="0"/>
                        <a:t>Ιδανική θερμοκρασία</a:t>
                      </a:r>
                      <a:endParaRPr lang="el-GR" sz="1400" dirty="0"/>
                    </a:p>
                  </a:txBody>
                  <a:tcPr>
                    <a:solidFill>
                      <a:srgbClr val="EFF0C2"/>
                    </a:solidFill>
                  </a:tcPr>
                </a:tc>
                <a:tc>
                  <a:txBody>
                    <a:bodyPr/>
                    <a:lstStyle/>
                    <a:p>
                      <a:r>
                        <a:rPr lang="el-GR" sz="1400" dirty="0" smtClean="0"/>
                        <a:t>Πολύ υψηλή ή χαμηλή θερμοκρασία</a:t>
                      </a:r>
                      <a:endParaRPr lang="el-GR" sz="1400" dirty="0"/>
                    </a:p>
                  </a:txBody>
                  <a:tcPr>
                    <a:solidFill>
                      <a:srgbClr val="EFF0C2"/>
                    </a:solidFill>
                  </a:tcPr>
                </a:tc>
              </a:tr>
              <a:tr h="425239">
                <a:tc rowSpan="9">
                  <a:txBody>
                    <a:bodyPr/>
                    <a:lstStyle/>
                    <a:p>
                      <a:r>
                        <a:rPr lang="el-GR" b="1" dirty="0" smtClean="0">
                          <a:solidFill>
                            <a:schemeClr val="bg1"/>
                          </a:solidFill>
                        </a:rPr>
                        <a:t>Βιοτικοί παράγοντες</a:t>
                      </a:r>
                      <a:endParaRPr lang="el-GR" b="1" dirty="0">
                        <a:solidFill>
                          <a:schemeClr val="bg1"/>
                        </a:solidFill>
                      </a:endParaRPr>
                    </a:p>
                  </a:txBody>
                  <a:tcPr anchor="ctr">
                    <a:solidFill>
                      <a:schemeClr val="accent1"/>
                    </a:solidFill>
                  </a:tcPr>
                </a:tc>
                <a:tc>
                  <a:txBody>
                    <a:bodyPr/>
                    <a:lstStyle/>
                    <a:p>
                      <a:r>
                        <a:rPr lang="el-GR" sz="1400" dirty="0" smtClean="0"/>
                        <a:t>Επαρκή αποθέματα τροφής</a:t>
                      </a:r>
                      <a:endParaRPr lang="el-GR" sz="1400" dirty="0"/>
                    </a:p>
                  </a:txBody>
                  <a:tcPr>
                    <a:solidFill>
                      <a:schemeClr val="bg1">
                        <a:lumMod val="85000"/>
                      </a:schemeClr>
                    </a:solidFill>
                  </a:tcPr>
                </a:tc>
                <a:tc>
                  <a:txBody>
                    <a:bodyPr/>
                    <a:lstStyle/>
                    <a:p>
                      <a:r>
                        <a:rPr lang="el-GR" sz="1400" dirty="0" smtClean="0"/>
                        <a:t>Έλλειψη τροφής</a:t>
                      </a:r>
                      <a:endParaRPr lang="el-GR" sz="1400" dirty="0"/>
                    </a:p>
                  </a:txBody>
                  <a:tcPr>
                    <a:solidFill>
                      <a:schemeClr val="bg1">
                        <a:lumMod val="85000"/>
                      </a:schemeClr>
                    </a:solidFill>
                  </a:tcPr>
                </a:tc>
              </a:tr>
              <a:tr h="425239">
                <a:tc vMerge="1">
                  <a:txBody>
                    <a:bodyPr/>
                    <a:lstStyle/>
                    <a:p>
                      <a:endParaRPr lang="el-GR"/>
                    </a:p>
                  </a:txBody>
                  <a:tcPr/>
                </a:tc>
                <a:tc>
                  <a:txBody>
                    <a:bodyPr/>
                    <a:lstStyle/>
                    <a:p>
                      <a:r>
                        <a:rPr lang="el-GR" sz="1400" dirty="0" smtClean="0"/>
                        <a:t>Υψηλός όγκος αναπαραγωγής</a:t>
                      </a:r>
                      <a:endParaRPr lang="el-GR" sz="1400" dirty="0"/>
                    </a:p>
                  </a:txBody>
                  <a:tcPr>
                    <a:solidFill>
                      <a:schemeClr val="bg1">
                        <a:lumMod val="85000"/>
                      </a:schemeClr>
                    </a:solidFill>
                  </a:tcPr>
                </a:tc>
                <a:tc>
                  <a:txBody>
                    <a:bodyPr/>
                    <a:lstStyle/>
                    <a:p>
                      <a:r>
                        <a:rPr lang="el-GR" sz="1400" dirty="0" smtClean="0"/>
                        <a:t>Χαμηλή αναπαραγωγή</a:t>
                      </a:r>
                      <a:endParaRPr lang="el-GR" sz="1400" dirty="0"/>
                    </a:p>
                  </a:txBody>
                  <a:tcPr>
                    <a:solidFill>
                      <a:schemeClr val="bg1">
                        <a:lumMod val="85000"/>
                      </a:schemeClr>
                    </a:solidFill>
                  </a:tcPr>
                </a:tc>
              </a:tr>
              <a:tr h="425239">
                <a:tc vMerge="1">
                  <a:txBody>
                    <a:bodyPr/>
                    <a:lstStyle/>
                    <a:p>
                      <a:endParaRPr lang="el-GR"/>
                    </a:p>
                  </a:txBody>
                  <a:tcPr/>
                </a:tc>
                <a:tc>
                  <a:txBody>
                    <a:bodyPr/>
                    <a:lstStyle/>
                    <a:p>
                      <a:r>
                        <a:rPr lang="el-GR" sz="1400" dirty="0" smtClean="0"/>
                        <a:t>Ποικιλία</a:t>
                      </a:r>
                      <a:r>
                        <a:rPr lang="el-GR" sz="1400" baseline="0" dirty="0" smtClean="0"/>
                        <a:t> ειδών διατροφής</a:t>
                      </a:r>
                      <a:endParaRPr lang="el-GR" sz="1400" dirty="0"/>
                    </a:p>
                  </a:txBody>
                  <a:tcPr>
                    <a:solidFill>
                      <a:schemeClr val="bg1">
                        <a:lumMod val="85000"/>
                      </a:schemeClr>
                    </a:solidFill>
                  </a:tcPr>
                </a:tc>
                <a:tc>
                  <a:txBody>
                    <a:bodyPr/>
                    <a:lstStyle/>
                    <a:p>
                      <a:r>
                        <a:rPr lang="el-GR" sz="1400" dirty="0" smtClean="0"/>
                        <a:t>Εξειδικευμένα</a:t>
                      </a:r>
                      <a:r>
                        <a:rPr lang="el-GR" sz="1400" baseline="0" dirty="0" smtClean="0"/>
                        <a:t> είδη</a:t>
                      </a:r>
                      <a:r>
                        <a:rPr lang="el-GR" sz="1400" dirty="0" smtClean="0"/>
                        <a:t> διατροφής</a:t>
                      </a:r>
                      <a:endParaRPr lang="el-GR" sz="1400" dirty="0"/>
                    </a:p>
                  </a:txBody>
                  <a:tcPr>
                    <a:solidFill>
                      <a:schemeClr val="bg1">
                        <a:lumMod val="85000"/>
                      </a:schemeClr>
                    </a:solidFill>
                  </a:tcPr>
                </a:tc>
              </a:tr>
              <a:tr h="425239">
                <a:tc vMerge="1">
                  <a:txBody>
                    <a:bodyPr/>
                    <a:lstStyle/>
                    <a:p>
                      <a:endParaRPr lang="el-GR"/>
                    </a:p>
                  </a:txBody>
                  <a:tcPr/>
                </a:tc>
                <a:tc>
                  <a:txBody>
                    <a:bodyPr/>
                    <a:lstStyle/>
                    <a:p>
                      <a:r>
                        <a:rPr lang="el-GR" sz="1400" dirty="0" smtClean="0"/>
                        <a:t>Ανθεκτικότητα σε ασθένειες</a:t>
                      </a:r>
                      <a:endParaRPr lang="el-GR" sz="1400" dirty="0"/>
                    </a:p>
                  </a:txBody>
                  <a:tcPr>
                    <a:solidFill>
                      <a:schemeClr val="bg1">
                        <a:lumMod val="85000"/>
                      </a:schemeClr>
                    </a:solidFill>
                  </a:tcPr>
                </a:tc>
                <a:tc>
                  <a:txBody>
                    <a:bodyPr/>
                    <a:lstStyle/>
                    <a:p>
                      <a:r>
                        <a:rPr lang="el-GR" sz="1400" dirty="0" smtClean="0"/>
                        <a:t>Ευπάθεια</a:t>
                      </a:r>
                      <a:r>
                        <a:rPr lang="el-GR" sz="1400" baseline="0" dirty="0" smtClean="0"/>
                        <a:t> σε ασθένειες</a:t>
                      </a:r>
                      <a:endParaRPr lang="el-GR" sz="1400" dirty="0"/>
                    </a:p>
                  </a:txBody>
                  <a:tcPr>
                    <a:solidFill>
                      <a:schemeClr val="bg1">
                        <a:lumMod val="85000"/>
                      </a:schemeClr>
                    </a:solidFill>
                  </a:tcPr>
                </a:tc>
              </a:tr>
              <a:tr h="425239">
                <a:tc vMerge="1">
                  <a:txBody>
                    <a:bodyPr/>
                    <a:lstStyle/>
                    <a:p>
                      <a:endParaRPr lang="el-GR"/>
                    </a:p>
                  </a:txBody>
                  <a:tcPr/>
                </a:tc>
                <a:tc>
                  <a:txBody>
                    <a:bodyPr/>
                    <a:lstStyle/>
                    <a:p>
                      <a:r>
                        <a:rPr lang="el-GR" sz="1400" dirty="0" smtClean="0"/>
                        <a:t>Ικανότητα μετανάστευσης</a:t>
                      </a:r>
                      <a:endParaRPr lang="el-GR" sz="1400" dirty="0"/>
                    </a:p>
                  </a:txBody>
                  <a:tcPr>
                    <a:solidFill>
                      <a:schemeClr val="bg1">
                        <a:lumMod val="85000"/>
                      </a:schemeClr>
                    </a:solidFill>
                  </a:tcPr>
                </a:tc>
                <a:tc>
                  <a:txBody>
                    <a:bodyPr/>
                    <a:lstStyle/>
                    <a:p>
                      <a:r>
                        <a:rPr lang="el-GR" sz="1400" dirty="0" smtClean="0"/>
                        <a:t>Αδυναμία μετανάστευσης</a:t>
                      </a:r>
                      <a:endParaRPr lang="el-GR" sz="1400" dirty="0"/>
                    </a:p>
                  </a:txBody>
                  <a:tcPr>
                    <a:solidFill>
                      <a:schemeClr val="bg1">
                        <a:lumMod val="85000"/>
                      </a:schemeClr>
                    </a:solidFill>
                  </a:tcPr>
                </a:tc>
              </a:tr>
              <a:tr h="425239">
                <a:tc vMerge="1">
                  <a:txBody>
                    <a:bodyPr/>
                    <a:lstStyle/>
                    <a:p>
                      <a:endParaRPr lang="el-GR"/>
                    </a:p>
                  </a:txBody>
                  <a:tcPr/>
                </a:tc>
                <a:tc>
                  <a:txBody>
                    <a:bodyPr/>
                    <a:lstStyle/>
                    <a:p>
                      <a:r>
                        <a:rPr lang="el-GR" sz="1400" dirty="0" smtClean="0"/>
                        <a:t>Ικανότητα</a:t>
                      </a:r>
                      <a:r>
                        <a:rPr lang="el-GR" sz="1400" baseline="0" dirty="0" smtClean="0"/>
                        <a:t> να ανταγωνιστεί για πηγές</a:t>
                      </a:r>
                      <a:r>
                        <a:rPr lang="el-GR" sz="1400" dirty="0" smtClean="0"/>
                        <a:t> </a:t>
                      </a:r>
                      <a:endParaRPr lang="el-GR" sz="1400" dirty="0"/>
                    </a:p>
                  </a:txBody>
                  <a:tcPr>
                    <a:solidFill>
                      <a:schemeClr val="bg1">
                        <a:lumMod val="85000"/>
                      </a:schemeClr>
                    </a:solidFill>
                  </a:tcPr>
                </a:tc>
                <a:tc>
                  <a:txBody>
                    <a:bodyPr/>
                    <a:lstStyle/>
                    <a:p>
                      <a:r>
                        <a:rPr lang="el-GR" sz="1400" dirty="0" smtClean="0"/>
                        <a:t>Μικρή ικανότητα</a:t>
                      </a:r>
                      <a:r>
                        <a:rPr lang="el-GR" sz="1400" baseline="0" dirty="0" smtClean="0"/>
                        <a:t> ανταγωνισμού</a:t>
                      </a:r>
                      <a:endParaRPr lang="el-GR" sz="1400" dirty="0"/>
                    </a:p>
                  </a:txBody>
                  <a:tcPr>
                    <a:solidFill>
                      <a:schemeClr val="bg1">
                        <a:lumMod val="85000"/>
                      </a:schemeClr>
                    </a:solidFill>
                  </a:tcPr>
                </a:tc>
              </a:tr>
              <a:tr h="425239">
                <a:tc vMerge="1">
                  <a:txBody>
                    <a:bodyPr/>
                    <a:lstStyle/>
                    <a:p>
                      <a:endParaRPr lang="el-GR"/>
                    </a:p>
                  </a:txBody>
                  <a:tcPr/>
                </a:tc>
                <a:tc>
                  <a:txBody>
                    <a:bodyPr/>
                    <a:lstStyle/>
                    <a:p>
                      <a:r>
                        <a:rPr lang="el-GR" sz="1400" dirty="0" smtClean="0"/>
                        <a:t>Υψηλή γενετική τροποποίηση</a:t>
                      </a:r>
                      <a:endParaRPr lang="el-GR" sz="1400" dirty="0"/>
                    </a:p>
                  </a:txBody>
                  <a:tcPr>
                    <a:solidFill>
                      <a:schemeClr val="bg1">
                        <a:lumMod val="85000"/>
                      </a:schemeClr>
                    </a:solidFill>
                  </a:tcPr>
                </a:tc>
                <a:tc>
                  <a:txBody>
                    <a:bodyPr/>
                    <a:lstStyle/>
                    <a:p>
                      <a:r>
                        <a:rPr lang="el-GR" sz="1400" dirty="0" smtClean="0"/>
                        <a:t>Μικρός βαθμός γενετικής τροποποίησης </a:t>
                      </a:r>
                      <a:endParaRPr lang="el-GR" sz="1400" dirty="0"/>
                    </a:p>
                  </a:txBody>
                  <a:tcPr>
                    <a:solidFill>
                      <a:schemeClr val="bg1">
                        <a:lumMod val="85000"/>
                      </a:schemeClr>
                    </a:solidFill>
                  </a:tcPr>
                </a:tc>
              </a:tr>
              <a:tr h="414555">
                <a:tc vMerge="1">
                  <a:txBody>
                    <a:bodyPr/>
                    <a:lstStyle/>
                    <a:p>
                      <a:endParaRPr lang="el-GR"/>
                    </a:p>
                  </a:txBody>
                  <a:tcPr/>
                </a:tc>
                <a:tc>
                  <a:txBody>
                    <a:bodyPr/>
                    <a:lstStyle/>
                    <a:p>
                      <a:r>
                        <a:rPr lang="el-GR" sz="1400" dirty="0" smtClean="0"/>
                        <a:t>Προσπάθεια</a:t>
                      </a:r>
                      <a:r>
                        <a:rPr lang="el-GR" sz="1400" baseline="0" dirty="0" smtClean="0"/>
                        <a:t> προστασίας από τον άνθρωπο</a:t>
                      </a:r>
                      <a:endParaRPr lang="el-GR" sz="1400" dirty="0"/>
                    </a:p>
                  </a:txBody>
                  <a:tcPr>
                    <a:solidFill>
                      <a:schemeClr val="bg1">
                        <a:lumMod val="85000"/>
                      </a:schemeClr>
                    </a:solidFill>
                  </a:tcPr>
                </a:tc>
                <a:tc>
                  <a:txBody>
                    <a:bodyPr/>
                    <a:lstStyle/>
                    <a:p>
                      <a:r>
                        <a:rPr lang="el-GR" sz="1400" dirty="0" smtClean="0"/>
                        <a:t>Αρνητική ανθρώπινη παρέμβαση</a:t>
                      </a:r>
                      <a:endParaRPr lang="el-GR" sz="1400" dirty="0"/>
                    </a:p>
                  </a:txBody>
                  <a:tcPr>
                    <a:solidFill>
                      <a:schemeClr val="bg1">
                        <a:lumMod val="85000"/>
                      </a:schemeClr>
                    </a:solidFill>
                  </a:tcPr>
                </a:tc>
              </a:tr>
              <a:tr h="407722">
                <a:tc vMerge="1">
                  <a:txBody>
                    <a:bodyPr/>
                    <a:lstStyle/>
                    <a:p>
                      <a:endParaRPr lang="el-GR" dirty="0"/>
                    </a:p>
                  </a:txBody>
                  <a:tcPr/>
                </a:tc>
                <a:tc>
                  <a:txBody>
                    <a:bodyPr/>
                    <a:lstStyle/>
                    <a:p>
                      <a:r>
                        <a:rPr lang="el-GR" sz="1400" dirty="0" smtClean="0"/>
                        <a:t>Μείωση αριθμού θηρευτών </a:t>
                      </a:r>
                      <a:endParaRPr lang="el-GR" sz="1400" dirty="0"/>
                    </a:p>
                  </a:txBody>
                  <a:tcPr>
                    <a:solidFill>
                      <a:schemeClr val="bg1">
                        <a:lumMod val="85000"/>
                      </a:schemeClr>
                    </a:solidFill>
                  </a:tcPr>
                </a:tc>
                <a:tc>
                  <a:txBody>
                    <a:bodyPr/>
                    <a:lstStyle/>
                    <a:p>
                      <a:r>
                        <a:rPr lang="el-GR" sz="1400" dirty="0" smtClean="0"/>
                        <a:t>Καταστροφές</a:t>
                      </a:r>
                      <a:endParaRPr lang="el-GR" sz="1400" dirty="0"/>
                    </a:p>
                  </a:txBody>
                  <a:tcPr>
                    <a:solidFill>
                      <a:schemeClr val="bg1">
                        <a:lumMod val="85000"/>
                      </a:schemeClr>
                    </a:solidFill>
                  </a:tcPr>
                </a:tc>
              </a:tr>
            </a:tbl>
          </a:graphicData>
        </a:graphic>
      </p:graphicFrame>
      <p:pic>
        <p:nvPicPr>
          <p:cNvPr id="3" name="2 - Εικόνα" descr="ippokampos.jpg"/>
          <p:cNvPicPr>
            <a:picLocks noChangeAspect="1"/>
          </p:cNvPicPr>
          <p:nvPr/>
        </p:nvPicPr>
        <p:blipFill>
          <a:blip r:embed="rId2" cstate="print"/>
          <a:stretch>
            <a:fillRect/>
          </a:stretch>
        </p:blipFill>
        <p:spPr>
          <a:xfrm>
            <a:off x="0" y="0"/>
            <a:ext cx="2339752" cy="12687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Καταγραφή.PNG"/>
          <p:cNvPicPr>
            <a:picLocks noChangeAspect="1"/>
          </p:cNvPicPr>
          <p:nvPr/>
        </p:nvPicPr>
        <p:blipFill>
          <a:blip r:embed="rId2" cstate="print"/>
          <a:stretch>
            <a:fillRect/>
          </a:stretch>
        </p:blipFill>
        <p:spPr>
          <a:xfrm>
            <a:off x="0" y="0"/>
            <a:ext cx="9144000" cy="6858000"/>
          </a:xfrm>
          <a:prstGeom prst="rect">
            <a:avLst/>
          </a:prstGeom>
        </p:spPr>
      </p:pic>
      <p:sp>
        <p:nvSpPr>
          <p:cNvPr id="2" name="1 - Τίτλος"/>
          <p:cNvSpPr>
            <a:spLocks noGrp="1"/>
          </p:cNvSpPr>
          <p:nvPr>
            <p:ph type="title"/>
          </p:nvPr>
        </p:nvSpPr>
        <p:spPr/>
        <p:txBody>
          <a:bodyPr/>
          <a:lstStyle/>
          <a:p>
            <a:r>
              <a:rPr lang="el-GR" dirty="0" smtClean="0"/>
              <a:t>Στόχοι</a:t>
            </a:r>
            <a:endParaRPr lang="el-GR" dirty="0"/>
          </a:p>
        </p:txBody>
      </p:sp>
      <p:sp>
        <p:nvSpPr>
          <p:cNvPr id="3" name="2 - Θέση περιεχομένου"/>
          <p:cNvSpPr>
            <a:spLocks noGrp="1"/>
          </p:cNvSpPr>
          <p:nvPr>
            <p:ph idx="1"/>
          </p:nvPr>
        </p:nvSpPr>
        <p:spPr>
          <a:xfrm>
            <a:off x="457200" y="1268760"/>
            <a:ext cx="8229600" cy="4857403"/>
          </a:xfrm>
        </p:spPr>
        <p:txBody>
          <a:bodyPr>
            <a:normAutofit fontScale="85000" lnSpcReduction="20000"/>
          </a:bodyPr>
          <a:lstStyle/>
          <a:p>
            <a:pPr>
              <a:buFont typeface="Wingdings" pitchFamily="2" charset="2"/>
              <a:buChar char="ü"/>
            </a:pPr>
            <a:r>
              <a:rPr lang="el-GR" sz="2400" dirty="0" smtClean="0">
                <a:solidFill>
                  <a:schemeClr val="bg1"/>
                </a:solidFill>
              </a:rPr>
              <a:t>Εξηγήστε τις διαδικασίες συγκέντρωσης και μετακίνησης των πληθυσμών.</a:t>
            </a:r>
          </a:p>
          <a:p>
            <a:pPr>
              <a:buFont typeface="Wingdings" pitchFamily="2" charset="2"/>
              <a:buChar char="ü"/>
            </a:pPr>
            <a:r>
              <a:rPr lang="el-GR" sz="2400" dirty="0" smtClean="0">
                <a:solidFill>
                  <a:schemeClr val="bg1"/>
                </a:solidFill>
              </a:rPr>
              <a:t>Αναγνωρίστε και αναλύστε τους παράγοντες που επιφέρουν στο πληθυσμιακό δυναμικό. </a:t>
            </a:r>
          </a:p>
          <a:p>
            <a:pPr>
              <a:buFont typeface="Wingdings" pitchFamily="2" charset="2"/>
              <a:buChar char="ü"/>
            </a:pPr>
            <a:r>
              <a:rPr lang="el-GR" sz="2400" dirty="0" smtClean="0">
                <a:solidFill>
                  <a:schemeClr val="bg1"/>
                </a:solidFill>
              </a:rPr>
              <a:t>Περιγράψτε τη σημασία δράσης για τα υπό εξαφάνιση είδη παραθέτοντας ορισμένα παραδείγματα. </a:t>
            </a:r>
          </a:p>
          <a:p>
            <a:pPr>
              <a:buFont typeface="Wingdings" pitchFamily="2" charset="2"/>
              <a:buChar char="ü"/>
            </a:pPr>
            <a:endParaRPr lang="el-GR" sz="2400" dirty="0" smtClean="0">
              <a:solidFill>
                <a:schemeClr val="bg1"/>
              </a:solidFill>
            </a:endParaRPr>
          </a:p>
          <a:p>
            <a:pPr algn="ctr">
              <a:buNone/>
            </a:pPr>
            <a:r>
              <a:rPr lang="el-GR" sz="2400" b="1" dirty="0" smtClean="0"/>
              <a:t>Αναφορές</a:t>
            </a:r>
          </a:p>
          <a:p>
            <a:r>
              <a:rPr lang="el-GR" sz="2400" dirty="0" smtClean="0">
                <a:solidFill>
                  <a:schemeClr val="bg1"/>
                </a:solidFill>
              </a:rPr>
              <a:t>Αν και ο ωκεανός είναι τεράστιος ,είναι πεπερασμένος και οι πόροι του είναι περιορισμένοι.</a:t>
            </a:r>
          </a:p>
          <a:p>
            <a:r>
              <a:rPr lang="el-GR" sz="2400" dirty="0" smtClean="0">
                <a:solidFill>
                  <a:schemeClr val="bg1"/>
                </a:solidFill>
              </a:rPr>
              <a:t>Η ωκεάνια βιολογία παρέχει πολλά μοναδικά παραδείγματα του κύκλου ζωής , προσαρμογών και σημαντικών σχέσεων μεταξύ των οργανισμών τα οποία δεν λαμβάνουν χώρα πάνω στην ξηρά.</a:t>
            </a:r>
          </a:p>
          <a:p>
            <a:r>
              <a:rPr lang="el-GR" sz="2400" dirty="0" smtClean="0">
                <a:solidFill>
                  <a:schemeClr val="bg1"/>
                </a:solidFill>
              </a:rPr>
              <a:t>Ο καθένας είναι υπεύθυνος για την προστασία του ωκεανού . Ο ωκεανός αποτελεί πηγή ζωής για τη Γή και οι άνθρωποι πρέπει να ζουν με τρόπο υποστηρικτικό προς αυτόν. Ατομικές και συλλογικές δράσεις είναι απαραίτητες για την αποτελεσματική διαχείριση των ωκεάνιων πόρων.</a:t>
            </a:r>
            <a:endParaRPr lang="el-GR" sz="2400"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404664"/>
            <a:ext cx="8784976" cy="1800200"/>
          </a:xfrm>
        </p:spPr>
        <p:txBody>
          <a:bodyPr>
            <a:normAutofit/>
          </a:bodyPr>
          <a:lstStyle/>
          <a:p>
            <a:pPr>
              <a:buFont typeface="+mj-lt"/>
              <a:buAutoNum type="arabicPeriod" startAt="5"/>
            </a:pPr>
            <a:r>
              <a:rPr lang="el-GR" sz="1700" dirty="0" smtClean="0"/>
              <a:t>Επιλέξτε δύο ή τρία είδη από αυτά που συζητήσαμε στην ενότητα εξερεύνησης και εντοπίστε παράγοντες που αυξάνουν ή μειώνουν τον πληθυσμό τους από τον προηγούμενο πίνακα.</a:t>
            </a:r>
          </a:p>
          <a:p>
            <a:pPr>
              <a:buFont typeface="+mj-lt"/>
              <a:buAutoNum type="arabicPeriod" startAt="5"/>
            </a:pPr>
            <a:r>
              <a:rPr lang="el-GR" sz="1700" dirty="0" smtClean="0"/>
              <a:t>Επιστρέψτε στον πίνακα που συμπληρώσατε στην ενότητα εξερεύνησης και προσθέστε έναν τουλάχιστον παράγοντα που αυξάνει ή μειώνει το μέγεθος του πληθυσμού.</a:t>
            </a:r>
          </a:p>
          <a:p>
            <a:pPr>
              <a:buFont typeface="+mj-lt"/>
              <a:buAutoNum type="arabicPeriod" startAt="5"/>
            </a:pPr>
            <a:r>
              <a:rPr lang="el-GR" sz="1700" dirty="0" smtClean="0"/>
              <a:t> Ποια είδη  (εάν υπάρχουν) από αυτά που μελετήσατε στη ενότητα εξερεύνησης  είναι πιθανόν να έχουν φέρουσα ικανότητα; Πώς το ξέρετε; </a:t>
            </a:r>
          </a:p>
          <a:p>
            <a:pPr>
              <a:buNone/>
            </a:pPr>
            <a:endParaRPr lang="el-GR" sz="1800" dirty="0"/>
          </a:p>
          <a:p>
            <a:pPr>
              <a:buNone/>
            </a:pPr>
            <a:endParaRPr lang="el-GR" sz="1800" dirty="0"/>
          </a:p>
        </p:txBody>
      </p:sp>
      <p:sp>
        <p:nvSpPr>
          <p:cNvPr id="4" name="3 - TextBox"/>
          <p:cNvSpPr txBox="1"/>
          <p:nvPr/>
        </p:nvSpPr>
        <p:spPr>
          <a:xfrm>
            <a:off x="395536" y="2276872"/>
            <a:ext cx="4608512" cy="4570482"/>
          </a:xfrm>
          <a:prstGeom prst="rect">
            <a:avLst/>
          </a:prstGeom>
          <a:noFill/>
        </p:spPr>
        <p:txBody>
          <a:bodyPr wrap="square" rtlCol="0">
            <a:spAutoFit/>
          </a:bodyPr>
          <a:lstStyle/>
          <a:p>
            <a:r>
              <a:rPr lang="el-GR" sz="1700" dirty="0" smtClean="0"/>
              <a:t>Ας εξετάσουμε την τυπική πληθυσμιακή δυναμική των ζωικών πληθυσμών, συμπεριλαμβανομένων των ανθρώπων.  Τα πιο βασικά πράγματα που πρέπει να ληφθούν υπόψη είναι ο αριθμός των γεννήσεων και των θανάτων μέσα σε μια χρονική περίοδο, ο πληθυσμός ας πούμε κάθε χρόνο.  Άλλοι παράγοντες περιλαμβάνουν τη σχέση των αρσενικών με τα θηλυκά, καθώς και τη σχετική αφθονία των ατόμων σε συγκεκριμένες ηλικιακές κλίμακες.  Ο ευκολότερος τρόπος για να μελετήσετε αυτούς τους παράγοντες είναι να χρησιμοποιήσετε διαγράμματα ηλικιακής δομής.  Τα διαγράμματα της ηλικιακής δομής, που μερικές φορές ονομάζονται πυραμίδες πληθυσμού, είναι ένα ιστόγραμμα.</a:t>
            </a:r>
            <a:r>
              <a:rPr lang="el-GR" dirty="0" smtClean="0"/>
              <a:t> </a:t>
            </a:r>
          </a:p>
          <a:p>
            <a:endParaRPr lang="el-GR" dirty="0"/>
          </a:p>
        </p:txBody>
      </p:sp>
      <p:sp>
        <p:nvSpPr>
          <p:cNvPr id="7" name="6 - TextBox"/>
          <p:cNvSpPr txBox="1"/>
          <p:nvPr/>
        </p:nvSpPr>
        <p:spPr>
          <a:xfrm>
            <a:off x="5039544" y="5157192"/>
            <a:ext cx="4104456" cy="1015663"/>
          </a:xfrm>
          <a:prstGeom prst="rect">
            <a:avLst/>
          </a:prstGeom>
          <a:noFill/>
        </p:spPr>
        <p:txBody>
          <a:bodyPr wrap="square" rtlCol="0">
            <a:spAutoFit/>
          </a:bodyPr>
          <a:lstStyle/>
          <a:p>
            <a:r>
              <a:rPr lang="el-GR" sz="1200" b="1" dirty="0" smtClean="0"/>
              <a:t>Οι επιστήμονες πιστεύουν ότι υπάρχει αύξηση του αριθμό των θαλάσσιων δερματοχελωνών στον Ατλαντικό Ωκεανό και μείωση στον </a:t>
            </a:r>
            <a:r>
              <a:rPr lang="el-GR" sz="1200" b="1" dirty="0"/>
              <a:t>Ε</a:t>
            </a:r>
            <a:r>
              <a:rPr lang="el-GR" sz="1200" b="1" dirty="0" smtClean="0"/>
              <a:t>ιρηνικό Ωκεανό. Πολλοί βιοτικοί και αβιοτικοί παράγοντες μπορούν να αυξήσουν ή να μειώσουν το μέγεθος ενός πληθυσμού.</a:t>
            </a:r>
            <a:endParaRPr lang="el-GR" sz="1200" b="1" dirty="0"/>
          </a:p>
        </p:txBody>
      </p:sp>
      <p:pic>
        <p:nvPicPr>
          <p:cNvPr id="9" name="8 - Εικόνα" descr="Leatherback.jpg"/>
          <p:cNvPicPr>
            <a:picLocks noChangeAspect="1"/>
          </p:cNvPicPr>
          <p:nvPr/>
        </p:nvPicPr>
        <p:blipFill>
          <a:blip r:embed="rId2" cstate="print"/>
          <a:stretch>
            <a:fillRect/>
          </a:stretch>
        </p:blipFill>
        <p:spPr>
          <a:xfrm>
            <a:off x="5076056" y="2564904"/>
            <a:ext cx="3794794" cy="252028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Καταγραφή.PNG"/>
          <p:cNvPicPr>
            <a:picLocks noGrp="1" noChangeAspect="1"/>
          </p:cNvPicPr>
          <p:nvPr>
            <p:ph idx="1"/>
          </p:nvPr>
        </p:nvPicPr>
        <p:blipFill>
          <a:blip r:embed="rId2" cstate="print"/>
          <a:stretch>
            <a:fillRect/>
          </a:stretch>
        </p:blipFill>
        <p:spPr>
          <a:xfrm rot="10800000">
            <a:off x="1259630" y="260648"/>
            <a:ext cx="6492803" cy="3816424"/>
          </a:xfrm>
        </p:spPr>
      </p:pic>
      <p:sp>
        <p:nvSpPr>
          <p:cNvPr id="5" name="4 - TextBox"/>
          <p:cNvSpPr txBox="1"/>
          <p:nvPr/>
        </p:nvSpPr>
        <p:spPr>
          <a:xfrm>
            <a:off x="467544" y="4221088"/>
            <a:ext cx="8280920" cy="461665"/>
          </a:xfrm>
          <a:prstGeom prst="rect">
            <a:avLst/>
          </a:prstGeom>
          <a:noFill/>
        </p:spPr>
        <p:txBody>
          <a:bodyPr wrap="square" rtlCol="0">
            <a:spAutoFit/>
          </a:bodyPr>
          <a:lstStyle/>
          <a:p>
            <a:r>
              <a:rPr lang="el-GR" sz="1200" b="1" dirty="0" smtClean="0"/>
              <a:t>Μια πληθυσμιακή πυραμίδα που δείχνει τη δομή του πληθυσμού των Ηνωμένων Πολιτειών το 2000. Το Γραφείο Απογραφής του Ηνωμένου Βασιλείου διαχωρίζει τα δεδομένα σε 17 διαφορετικές ηλικιακές περιοχές</a:t>
            </a:r>
            <a:endParaRPr lang="el-GR" sz="1200" b="1" dirty="0"/>
          </a:p>
        </p:txBody>
      </p:sp>
      <p:sp>
        <p:nvSpPr>
          <p:cNvPr id="6" name="5 - TextBox"/>
          <p:cNvSpPr txBox="1"/>
          <p:nvPr/>
        </p:nvSpPr>
        <p:spPr>
          <a:xfrm>
            <a:off x="539552" y="4941168"/>
            <a:ext cx="8136904" cy="1677382"/>
          </a:xfrm>
          <a:prstGeom prst="rect">
            <a:avLst/>
          </a:prstGeom>
          <a:noFill/>
        </p:spPr>
        <p:txBody>
          <a:bodyPr wrap="square" rtlCol="0">
            <a:spAutoFit/>
          </a:bodyPr>
          <a:lstStyle/>
          <a:p>
            <a:r>
              <a:rPr lang="el-GR" sz="1700" dirty="0" smtClean="0"/>
              <a:t>Απαντήστε στις παρακάτω ερωτήσεις που σχετίζονται με το παραπάνω διάγραμμα.</a:t>
            </a:r>
          </a:p>
          <a:p>
            <a:endParaRPr lang="el-GR" sz="1700" dirty="0" smtClean="0"/>
          </a:p>
          <a:p>
            <a:pPr marL="342900" indent="-342900">
              <a:buFont typeface="+mj-lt"/>
              <a:buAutoNum type="arabicPeriod" startAt="8"/>
            </a:pPr>
            <a:r>
              <a:rPr lang="el-GR" sz="1700" dirty="0" smtClean="0"/>
              <a:t>Σε ποια ηλικιακή κατηγορία ο πληθυσμός είναι υψηλότερος;</a:t>
            </a:r>
          </a:p>
          <a:p>
            <a:pPr marL="342900" indent="-342900">
              <a:buFont typeface="+mj-lt"/>
              <a:buAutoNum type="arabicPeriod" startAt="8"/>
            </a:pPr>
            <a:r>
              <a:rPr lang="el-GR" sz="1700" dirty="0" smtClean="0"/>
              <a:t>Σε ποια ηλικία υπάρχει μεγαλύτερη διαφορά μεταξύ αρσενικών και θηλυκών ειδών;</a:t>
            </a:r>
          </a:p>
          <a:p>
            <a:pPr marL="342900" indent="-342900">
              <a:buFont typeface="+mj-lt"/>
              <a:buAutoNum type="arabicPeriod" startAt="8"/>
            </a:pPr>
            <a:r>
              <a:rPr lang="el-GR" sz="1700" dirty="0" smtClean="0"/>
              <a:t>Πόσα εκατομμύρια αρσενικά και θηλυκά άτομα υπάρχουν σε αυτήν. (ερώτηση 9) </a:t>
            </a:r>
          </a:p>
          <a:p>
            <a:pPr marL="342900" indent="-342900">
              <a:buFont typeface="+mj-lt"/>
              <a:buAutoNum type="arabicPeriod" startAt="8"/>
            </a:pPr>
            <a:endParaRPr lang="el-G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76673"/>
            <a:ext cx="8229600" cy="5112568"/>
          </a:xfrm>
        </p:spPr>
        <p:txBody>
          <a:bodyPr>
            <a:normAutofit/>
          </a:bodyPr>
          <a:lstStyle/>
          <a:p>
            <a:pPr>
              <a:buNone/>
            </a:pPr>
            <a:r>
              <a:rPr lang="el-GR" sz="1700" dirty="0" smtClean="0"/>
              <a:t>Η εξέταση των διαγραμμάτων δομής ηλικίας  μπορεί να πει πολλά για τους πληθυσμούς και να βοηθήσει στην πρόβλεψη των πληθυσμιακών αλλαγών. Για παράδειγμα όταν η βάση της πυραμίδας είναι μεγάλη καταλαβαίνουμε ότι υπάρχει ανάπτυξη  του πληθυσμού. Υπάρχουν πολλά νεαρά άτομα τα οποία θεωρητικά θα αναπαραχθούν και θα συμβάλλουν στην αύξηση του πληθυσμού. Αντίθετα μια μικρή βάση της πυραμίδας προβλέπει την μείωση ενός πληθυσμού στα επόμενα χρόνια.</a:t>
            </a:r>
          </a:p>
          <a:p>
            <a:pPr>
              <a:buNone/>
            </a:pPr>
            <a:r>
              <a:rPr lang="el-GR" sz="1800" dirty="0" smtClean="0"/>
              <a:t>  </a:t>
            </a:r>
            <a:endParaRPr lang="el-GR" sz="1800" dirty="0"/>
          </a:p>
        </p:txBody>
      </p:sp>
      <p:pic>
        <p:nvPicPr>
          <p:cNvPr id="4" name="3 - Εικόνα" descr="Καταγραφή.PNG"/>
          <p:cNvPicPr>
            <a:picLocks noChangeAspect="1"/>
          </p:cNvPicPr>
          <p:nvPr/>
        </p:nvPicPr>
        <p:blipFill>
          <a:blip r:embed="rId2" cstate="print"/>
          <a:stretch>
            <a:fillRect/>
          </a:stretch>
        </p:blipFill>
        <p:spPr>
          <a:xfrm rot="10800000">
            <a:off x="899592" y="2420888"/>
            <a:ext cx="7488832" cy="2778890"/>
          </a:xfrm>
          <a:prstGeom prst="rect">
            <a:avLst/>
          </a:prstGeom>
        </p:spPr>
      </p:pic>
      <p:sp>
        <p:nvSpPr>
          <p:cNvPr id="5" name="4 - TextBox"/>
          <p:cNvSpPr txBox="1"/>
          <p:nvPr/>
        </p:nvSpPr>
        <p:spPr>
          <a:xfrm>
            <a:off x="899592" y="5517232"/>
            <a:ext cx="7488832" cy="276999"/>
          </a:xfrm>
          <a:prstGeom prst="rect">
            <a:avLst/>
          </a:prstGeom>
          <a:noFill/>
        </p:spPr>
        <p:txBody>
          <a:bodyPr wrap="square" rtlCol="0">
            <a:spAutoFit/>
          </a:bodyPr>
          <a:lstStyle/>
          <a:p>
            <a:pPr algn="ctr"/>
            <a:r>
              <a:rPr lang="el-GR" sz="1200" b="1" dirty="0" smtClean="0"/>
              <a:t>Το θεωρητικό διάγραμμα δομής ηλικίας προβλέπει τις αλλαγές στους πληθυσμούς.</a:t>
            </a:r>
            <a:endParaRPr lang="el-GR" sz="12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περιεχομένου"/>
          <p:cNvSpPr>
            <a:spLocks noGrp="1"/>
          </p:cNvSpPr>
          <p:nvPr>
            <p:ph idx="1"/>
          </p:nvPr>
        </p:nvSpPr>
        <p:spPr>
          <a:xfrm>
            <a:off x="251520" y="404664"/>
            <a:ext cx="5112568" cy="6048672"/>
          </a:xfrm>
        </p:spPr>
        <p:txBody>
          <a:bodyPr>
            <a:normAutofit lnSpcReduction="10000"/>
          </a:bodyPr>
          <a:lstStyle/>
          <a:p>
            <a:pPr marL="514350" indent="-514350">
              <a:buFont typeface="+mj-lt"/>
              <a:buAutoNum type="arabicPeriod" startAt="11"/>
            </a:pPr>
            <a:r>
              <a:rPr lang="el-GR" sz="1700" dirty="0" smtClean="0"/>
              <a:t>Παρατηρήστε τη δομή του διαγράμματος ηλικίας των Η.Π.Α. Βάση αυτού να αναφέρετε αν περιμένετε ο πληθυσμός των Η.Π.Α να αυξηθεί ή να μειωθεί.</a:t>
            </a:r>
          </a:p>
          <a:p>
            <a:pPr marL="514350" indent="-514350">
              <a:buFont typeface="+mj-lt"/>
              <a:buAutoNum type="arabicPeriod" startAt="11"/>
            </a:pPr>
            <a:r>
              <a:rPr lang="el-GR" sz="1700" dirty="0" smtClean="0"/>
              <a:t>Μια ανησυχία σχετικά με τη φώκια της Χαβάης ,ένα άκρως απειλούμενο είδος, είναι ότι υπάρχουν λιγοστά ΄΄ έφηβα ΄΄  θηλυκά. Με προσδόκιμο ζωής τα 25-30 έτη ,αν παραμείνουν μακριά από κινδύνους, τα θηλυκά ωριμάζουν από την ηλικία των 6 ετών</a:t>
            </a:r>
            <a:r>
              <a:rPr lang="el-GR" sz="1700" b="1" dirty="0" smtClean="0"/>
              <a:t>.</a:t>
            </a:r>
          </a:p>
          <a:p>
            <a:pPr marL="514350" indent="-514350">
              <a:buNone/>
            </a:pPr>
            <a:endParaRPr lang="el-GR" sz="1700" dirty="0" smtClean="0"/>
          </a:p>
          <a:p>
            <a:pPr marL="914400" lvl="1" indent="-514350">
              <a:buFont typeface="+mj-lt"/>
              <a:buAutoNum type="alphaLcPeriod"/>
            </a:pPr>
            <a:r>
              <a:rPr lang="el-GR" sz="1700" dirty="0" smtClean="0"/>
              <a:t>Σχεδιάστε το διάγραμμα ηλικιακής δομής για αυτό το σενάριο, δείχνοντας απλά το σχήμα του και όχι συγκεκριμένες ηλικιακές δομές.</a:t>
            </a:r>
          </a:p>
          <a:p>
            <a:pPr marL="914400" lvl="1" indent="-514350">
              <a:buFont typeface="+mj-lt"/>
              <a:buAutoNum type="alphaLcPeriod"/>
            </a:pPr>
            <a:r>
              <a:rPr lang="el-GR" sz="1700" dirty="0" smtClean="0"/>
              <a:t>Εξηγήστε γιατί το σενάριο αυτό προκαλεί σοβαρή ανησυχία στους βιολόγους.</a:t>
            </a:r>
          </a:p>
          <a:p>
            <a:pPr marL="514350" indent="-514350">
              <a:buNone/>
            </a:pPr>
            <a:endParaRPr lang="el-GR" sz="1700" dirty="0" smtClean="0"/>
          </a:p>
          <a:p>
            <a:pPr marL="514350" indent="-514350">
              <a:buFont typeface="+mj-lt"/>
              <a:buAutoNum type="arabicPeriod" startAt="13"/>
            </a:pPr>
            <a:r>
              <a:rPr lang="el-GR" sz="1700" dirty="0" smtClean="0"/>
              <a:t>Στα μέσα της δεκαετίας του ΄90 ,μια ασθένεια προκάλεσε υψηλή θνησιμότητα στον  θηλυκό πληθυσμό των θαλάσσιων ενυδρίδων της Καλιφόρνιας, που έχει προσδόκιμο ζωής τα 10-12 έτη. Η νόσος επηρέασε κυρίως τα νεαρά ενήλικα θηλυκά. Περιγράψτε τις επιπτώσεις του παθογόνου αυτού παράγοντα τα επόμενα έτη.</a:t>
            </a:r>
          </a:p>
          <a:p>
            <a:pPr marL="514350" indent="-514350">
              <a:buNone/>
            </a:pPr>
            <a:endParaRPr lang="el-GR" sz="2000" dirty="0" smtClean="0"/>
          </a:p>
        </p:txBody>
      </p:sp>
      <p:pic>
        <p:nvPicPr>
          <p:cNvPr id="3" name="2 - Εικόνα" descr="4.PNG"/>
          <p:cNvPicPr>
            <a:picLocks noChangeAspect="1"/>
          </p:cNvPicPr>
          <p:nvPr/>
        </p:nvPicPr>
        <p:blipFill>
          <a:blip r:embed="rId2" cstate="print"/>
          <a:stretch>
            <a:fillRect/>
          </a:stretch>
        </p:blipFill>
        <p:spPr>
          <a:xfrm>
            <a:off x="5580112" y="404664"/>
            <a:ext cx="3312368" cy="2042102"/>
          </a:xfrm>
          <a:prstGeom prst="rect">
            <a:avLst/>
          </a:prstGeom>
        </p:spPr>
      </p:pic>
      <p:pic>
        <p:nvPicPr>
          <p:cNvPr id="4" name="3 - Εικόνα" descr="Καταγραφή.PNG"/>
          <p:cNvPicPr>
            <a:picLocks noChangeAspect="1"/>
          </p:cNvPicPr>
          <p:nvPr/>
        </p:nvPicPr>
        <p:blipFill>
          <a:blip r:embed="rId3" cstate="print"/>
          <a:stretch>
            <a:fillRect/>
          </a:stretch>
        </p:blipFill>
        <p:spPr>
          <a:xfrm>
            <a:off x="5580112" y="3573016"/>
            <a:ext cx="3240360" cy="2016224"/>
          </a:xfrm>
          <a:prstGeom prst="rect">
            <a:avLst/>
          </a:prstGeom>
        </p:spPr>
      </p:pic>
      <p:sp>
        <p:nvSpPr>
          <p:cNvPr id="6" name="5 - TextBox"/>
          <p:cNvSpPr txBox="1"/>
          <p:nvPr/>
        </p:nvSpPr>
        <p:spPr>
          <a:xfrm>
            <a:off x="5436096" y="2492896"/>
            <a:ext cx="3707904" cy="1015663"/>
          </a:xfrm>
          <a:prstGeom prst="rect">
            <a:avLst/>
          </a:prstGeom>
          <a:noFill/>
        </p:spPr>
        <p:txBody>
          <a:bodyPr wrap="square" rtlCol="0">
            <a:spAutoFit/>
          </a:bodyPr>
          <a:lstStyle/>
          <a:p>
            <a:r>
              <a:rPr lang="el-GR" sz="1200" b="1" dirty="0" smtClean="0"/>
              <a:t>Μετά τη νομοθετική ρύθμιση των υπ απειλούμενων ειδών το 1973 , η ΝΟΑΑ εξέτασε ποια από αυτά κινδυνεύουν. Μεταξύ αυτών είναι και η φώκια της Χαβάης ,ένα από τα σπανιότερα θηλαστικά που ο πληθυσμός του μειώνεται κάθε χρόνο. </a:t>
            </a:r>
            <a:endParaRPr lang="el-GR" sz="1200" b="1" dirty="0"/>
          </a:p>
        </p:txBody>
      </p:sp>
      <p:sp>
        <p:nvSpPr>
          <p:cNvPr id="7" name="6 - TextBox"/>
          <p:cNvSpPr txBox="1"/>
          <p:nvPr/>
        </p:nvSpPr>
        <p:spPr>
          <a:xfrm>
            <a:off x="5436096" y="5661248"/>
            <a:ext cx="3707904" cy="1015663"/>
          </a:xfrm>
          <a:prstGeom prst="rect">
            <a:avLst/>
          </a:prstGeom>
          <a:noFill/>
        </p:spPr>
        <p:txBody>
          <a:bodyPr wrap="square" rtlCol="0">
            <a:spAutoFit/>
          </a:bodyPr>
          <a:lstStyle/>
          <a:p>
            <a:r>
              <a:rPr lang="el-GR" sz="1200" b="1" dirty="0" smtClean="0"/>
              <a:t>Οι θαλάσσιες ενυδρίδες στην Καλιφόρνια έχουν εμφανίσει υψηλά ποσοστά θνησιμότητας που αποδίδονται σε παθογόνους παράγοντες  συμπεριλαμβάνοντας και τα παράσιτα. Οι θαλάσσιες ενυδρίδες είναι τα μικρότερα θηλαστικά του πλανήτη.</a:t>
            </a:r>
            <a:endParaRPr lang="el-GR" sz="12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7544" y="404664"/>
            <a:ext cx="8424936" cy="5793507"/>
          </a:xfrm>
        </p:spPr>
        <p:txBody>
          <a:bodyPr>
            <a:normAutofit/>
          </a:bodyPr>
          <a:lstStyle/>
          <a:p>
            <a:pPr marL="514350" indent="-514350">
              <a:buFont typeface="+mj-lt"/>
              <a:buAutoNum type="arabicPeriod" startAt="14"/>
            </a:pPr>
            <a:r>
              <a:rPr lang="el-GR" sz="1700" dirty="0" smtClean="0"/>
              <a:t>Οι μελέτες δείχνουν ότι το φύλο των νεοσσών θαλασσίων χελωνών καθορίζεται από τις περιβαλλοντικές συνθήκες και ειδικά από τη θερμοκρασία της φωλιάς.( εξαιτίας του βάθους , της εγγύτητας με ψυχρή άμμο κ.α.) .Όταν τα αυγά επωάζονται σε θερμοκρασία μεγαλύτερη των </a:t>
            </a:r>
            <a:r>
              <a:rPr lang="en-US" sz="1700" dirty="0" smtClean="0"/>
              <a:t>30°</a:t>
            </a:r>
            <a:r>
              <a:rPr lang="el-GR" sz="1700" dirty="0" smtClean="0"/>
              <a:t> </a:t>
            </a:r>
            <a:r>
              <a:rPr lang="en-US" sz="1700" dirty="0" smtClean="0"/>
              <a:t>C</a:t>
            </a:r>
            <a:r>
              <a:rPr lang="el-GR" sz="1700" dirty="0" smtClean="0"/>
              <a:t> γεννιούνται θηλυκά άτομα.</a:t>
            </a:r>
          </a:p>
          <a:p>
            <a:pPr marL="514350" indent="-514350">
              <a:buNone/>
            </a:pPr>
            <a:r>
              <a:rPr lang="el-GR" sz="1700" dirty="0" smtClean="0"/>
              <a:t>Καθώς η Γη εμφανίζει μια διαρκή αύξηση της θερμοκρασίας της , κατά πόσο αυτό θα επηρεάσει τους πληθυσμούς των θαλασσίων χελωνών; Σχεδιάστε μια πιθανή πληθυσμιακή πυραμίδα για να υποστηρίξετε τους ισχυρισμούς σας.</a:t>
            </a:r>
          </a:p>
          <a:p>
            <a:pPr marL="514350" indent="-514350">
              <a:buNone/>
            </a:pPr>
            <a:endParaRPr lang="el-GR" sz="2000" dirty="0"/>
          </a:p>
        </p:txBody>
      </p:sp>
      <p:pic>
        <p:nvPicPr>
          <p:cNvPr id="7" name="6 - Εικόνα" descr="Καταγραφή.PNG"/>
          <p:cNvPicPr>
            <a:picLocks noChangeAspect="1"/>
          </p:cNvPicPr>
          <p:nvPr/>
        </p:nvPicPr>
        <p:blipFill>
          <a:blip r:embed="rId2" cstate="print"/>
          <a:stretch>
            <a:fillRect/>
          </a:stretch>
        </p:blipFill>
        <p:spPr>
          <a:xfrm>
            <a:off x="5652120" y="2420888"/>
            <a:ext cx="3275856" cy="1883302"/>
          </a:xfrm>
          <a:prstGeom prst="rect">
            <a:avLst/>
          </a:prstGeom>
        </p:spPr>
      </p:pic>
      <p:sp>
        <p:nvSpPr>
          <p:cNvPr id="8" name="7 - TextBox"/>
          <p:cNvSpPr txBox="1"/>
          <p:nvPr/>
        </p:nvSpPr>
        <p:spPr>
          <a:xfrm>
            <a:off x="5652120" y="4293096"/>
            <a:ext cx="3240360" cy="646331"/>
          </a:xfrm>
          <a:prstGeom prst="rect">
            <a:avLst/>
          </a:prstGeom>
          <a:noFill/>
        </p:spPr>
        <p:txBody>
          <a:bodyPr wrap="square" rtlCol="0">
            <a:spAutoFit/>
          </a:bodyPr>
          <a:lstStyle/>
          <a:p>
            <a:r>
              <a:rPr lang="el-GR" sz="1200" b="1" dirty="0" smtClean="0"/>
              <a:t>Ένα παράδειγμα συσσωρευμένης κατανομής είναι τα δελφίνια ,καθώς ταξιδεύουν κυρίως σε κοπάδια .</a:t>
            </a:r>
            <a:endParaRPr lang="el-GR" sz="1200" b="1" dirty="0"/>
          </a:p>
        </p:txBody>
      </p:sp>
      <p:sp>
        <p:nvSpPr>
          <p:cNvPr id="9" name="8 - TextBox"/>
          <p:cNvSpPr txBox="1"/>
          <p:nvPr/>
        </p:nvSpPr>
        <p:spPr>
          <a:xfrm>
            <a:off x="539552" y="2420888"/>
            <a:ext cx="4752528" cy="2708434"/>
          </a:xfrm>
          <a:prstGeom prst="rect">
            <a:avLst/>
          </a:prstGeom>
          <a:noFill/>
        </p:spPr>
        <p:txBody>
          <a:bodyPr wrap="square" rtlCol="0">
            <a:spAutoFit/>
          </a:bodyPr>
          <a:lstStyle/>
          <a:p>
            <a:pPr marL="514350" indent="-514350">
              <a:buNone/>
            </a:pPr>
            <a:r>
              <a:rPr lang="el-GR" sz="1700" dirty="0" smtClean="0"/>
              <a:t>Ο αριθμός των μεμονωμένων οργανισμών ανά μονάδα χώρου είναι γνωστός και ως </a:t>
            </a:r>
            <a:r>
              <a:rPr lang="el-GR" sz="1700" b="1" dirty="0" smtClean="0"/>
              <a:t>πυκνότητα πληθυσμού</a:t>
            </a:r>
            <a:r>
              <a:rPr lang="el-GR" sz="1700" dirty="0" smtClean="0"/>
              <a:t>. Ορισμένα θαλάσσια οικοσυστήματα έχουν υψηλή πληθυσμιακή πυκνότητα ,ενώ άλλα έχουν χαμηλή . Η πυκνότητα συγκεκριμένων πληθυσμών στον ωκεανό ποικίλλει ανάλογα με το είδος και χωρίζεται σε τρία διαφορετικά μοντέλα κατανομής : </a:t>
            </a:r>
            <a:r>
              <a:rPr lang="el-GR" sz="1700" b="1" dirty="0" smtClean="0"/>
              <a:t>ομοιόμορφη</a:t>
            </a:r>
            <a:r>
              <a:rPr lang="el-GR" sz="1700" dirty="0" smtClean="0"/>
              <a:t>, </a:t>
            </a:r>
            <a:r>
              <a:rPr lang="el-GR" sz="1700" b="1" dirty="0" smtClean="0"/>
              <a:t>συναθροιστική </a:t>
            </a:r>
            <a:r>
              <a:rPr lang="el-GR" sz="1700" dirty="0" smtClean="0"/>
              <a:t>και </a:t>
            </a:r>
            <a:r>
              <a:rPr lang="el-GR" sz="1700" b="1" dirty="0" smtClean="0"/>
              <a:t>τυχαία</a:t>
            </a:r>
            <a:r>
              <a:rPr lang="el-GR" sz="1700" dirty="0" smtClean="0"/>
              <a:t>.</a:t>
            </a:r>
          </a:p>
        </p:txBody>
      </p:sp>
      <p:sp>
        <p:nvSpPr>
          <p:cNvPr id="6" name="5 - TextBox"/>
          <p:cNvSpPr txBox="1"/>
          <p:nvPr/>
        </p:nvSpPr>
        <p:spPr>
          <a:xfrm>
            <a:off x="467544" y="5157192"/>
            <a:ext cx="5256584" cy="1138773"/>
          </a:xfrm>
          <a:prstGeom prst="rect">
            <a:avLst/>
          </a:prstGeom>
          <a:noFill/>
        </p:spPr>
        <p:txBody>
          <a:bodyPr wrap="square" rtlCol="0">
            <a:spAutoFit/>
          </a:bodyPr>
          <a:lstStyle/>
          <a:p>
            <a:pPr>
              <a:buNone/>
            </a:pPr>
            <a:r>
              <a:rPr lang="el-GR" sz="1700" dirty="0" smtClean="0"/>
              <a:t>Τα στρείδια ,των οποίων οι προνύμφες ταξιδεύουν μαζί      με το πλαγκτόν ,συχνά εμφανίζουν τυχαία κατανομή, καθώς εγκαθίστανται στον βυθό της θάλασσας με τυχαίο τρόπο . </a:t>
            </a:r>
          </a:p>
        </p:txBody>
      </p:sp>
      <p:pic>
        <p:nvPicPr>
          <p:cNvPr id="10" name="9 - Εικόνα" descr="2.PNG"/>
          <p:cNvPicPr>
            <a:picLocks noChangeAspect="1"/>
          </p:cNvPicPr>
          <p:nvPr/>
        </p:nvPicPr>
        <p:blipFill>
          <a:blip r:embed="rId3" cstate="print"/>
          <a:stretch>
            <a:fillRect/>
          </a:stretch>
        </p:blipFill>
        <p:spPr>
          <a:xfrm>
            <a:off x="6228184" y="4941168"/>
            <a:ext cx="2264785" cy="1584176"/>
          </a:xfrm>
          <a:prstGeom prst="rect">
            <a:avLst/>
          </a:prstGeom>
        </p:spPr>
      </p:pic>
      <p:sp>
        <p:nvSpPr>
          <p:cNvPr id="11" name="10 - Ορθογώνιο"/>
          <p:cNvSpPr/>
          <p:nvPr/>
        </p:nvSpPr>
        <p:spPr>
          <a:xfrm>
            <a:off x="6660232" y="6453336"/>
            <a:ext cx="1310359" cy="276999"/>
          </a:xfrm>
          <a:prstGeom prst="rect">
            <a:avLst/>
          </a:prstGeom>
        </p:spPr>
        <p:txBody>
          <a:bodyPr wrap="none">
            <a:spAutoFit/>
          </a:bodyPr>
          <a:lstStyle/>
          <a:p>
            <a:r>
              <a:rPr lang="el-GR" sz="1200" b="1" dirty="0" smtClean="0"/>
              <a:t>Τυχαία</a:t>
            </a:r>
            <a:r>
              <a:rPr lang="en-US" sz="1200" b="1" dirty="0" smtClean="0"/>
              <a:t> </a:t>
            </a:r>
            <a:r>
              <a:rPr lang="el-GR" sz="1200" b="1" dirty="0" smtClean="0"/>
              <a:t>κατανομή</a:t>
            </a:r>
            <a:endParaRPr lang="el-GR"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404664"/>
            <a:ext cx="6408712" cy="5040560"/>
          </a:xfrm>
        </p:spPr>
        <p:txBody>
          <a:bodyPr>
            <a:noAutofit/>
          </a:bodyPr>
          <a:lstStyle/>
          <a:p>
            <a:pPr>
              <a:buNone/>
            </a:pPr>
            <a:r>
              <a:rPr lang="el-GR" sz="1700" dirty="0" smtClean="0"/>
              <a:t>Πολλά είδη που φέρουν πτερύγια ,όπως οι  θαλάσσιοι ελέφαντες  του βορά και τα θαλάσσια λιοντάρια της Καλιφόρνια,</a:t>
            </a:r>
            <a:r>
              <a:rPr lang="en-US" sz="1700" dirty="0" smtClean="0"/>
              <a:t> </a:t>
            </a:r>
            <a:r>
              <a:rPr lang="el-GR" sz="1700" dirty="0" smtClean="0"/>
              <a:t>παρουσιάζουν ένα συσσωρευμένο πρότυπο πληθυσμού ,όπως τα ψάρια που μετακινούνται σε κοπάδια. Το συσσωρευμένο αυτό πρότυπο , βοηθά την πρόσβαση των αρσενικών σε περιοχές με άφθονους πόρους ,όπως κοραλλιογενείς ύφαλοι και εκβολές ποταμιών. Τα συναθροιστικά μοντέλα διανομής είναι πιο συνηθισμένα στον ωκεανό καθώς οι πόροι δεν είναι ομοιόμορφα κατανεμημένοι αλλά εντοπίζονται κατά ‘’κομμάτια’’.</a:t>
            </a:r>
          </a:p>
          <a:p>
            <a:pPr>
              <a:buNone/>
            </a:pPr>
            <a:r>
              <a:rPr lang="el-GR" sz="1700" dirty="0" smtClean="0"/>
              <a:t>Ως ομοιόμορφη κατανομή θεωρούμε αυτήν όπου  ‘’ οι οργανισμοί διατηρούν ίσες αποστάσεις’’. Για παράδειγμα σε μια κοραλλιογενή αποικία ,εάν μελετήσουμε τη μικρότερη δυνατή περιοχή της, θα παρατηρήσουμε ότι υπάρχουν μεμονωμένοι πολύποδες  που κατανέμονται ομοιόμορφα. Ομοιόμορφη κατανομή παρατηρείτε επίσης σε ορισμένους πληθυσμούς χελιού καθώς και σε ορισμένα σφουγγάρια που παράγουν χημικές ουσίες κρατώντας μακριά τους ανταγωνιστές τους. Ένα παράδειγμα από την ξηρά είναι οι καλλιέργειες που γίνονται σε αγροκτήματα όπου τα φυτά φυτεύονται σε ίσες αποστάσεις μεταξύ τους. </a:t>
            </a:r>
          </a:p>
          <a:p>
            <a:pPr>
              <a:buNone/>
            </a:pPr>
            <a:endParaRPr lang="el-GR" sz="1700" dirty="0" smtClean="0"/>
          </a:p>
          <a:p>
            <a:pPr>
              <a:buNone/>
            </a:pPr>
            <a:endParaRPr lang="el-GR" sz="1700" dirty="0"/>
          </a:p>
        </p:txBody>
      </p:sp>
      <p:pic>
        <p:nvPicPr>
          <p:cNvPr id="5" name="4 - Εικόνα" descr="1.PNG"/>
          <p:cNvPicPr>
            <a:picLocks noChangeAspect="1"/>
          </p:cNvPicPr>
          <p:nvPr/>
        </p:nvPicPr>
        <p:blipFill>
          <a:blip r:embed="rId3" cstate="print"/>
          <a:stretch>
            <a:fillRect/>
          </a:stretch>
        </p:blipFill>
        <p:spPr>
          <a:xfrm>
            <a:off x="6660232" y="2780928"/>
            <a:ext cx="2267744" cy="1593867"/>
          </a:xfrm>
          <a:prstGeom prst="rect">
            <a:avLst/>
          </a:prstGeom>
        </p:spPr>
      </p:pic>
      <p:pic>
        <p:nvPicPr>
          <p:cNvPr id="7" name="6 - Εικόνα" descr="3.PNG"/>
          <p:cNvPicPr>
            <a:picLocks noChangeAspect="1"/>
          </p:cNvPicPr>
          <p:nvPr/>
        </p:nvPicPr>
        <p:blipFill>
          <a:blip r:embed="rId4" cstate="print"/>
          <a:stretch>
            <a:fillRect/>
          </a:stretch>
        </p:blipFill>
        <p:spPr>
          <a:xfrm>
            <a:off x="6660232" y="548680"/>
            <a:ext cx="2267744" cy="1558708"/>
          </a:xfrm>
          <a:prstGeom prst="rect">
            <a:avLst/>
          </a:prstGeom>
        </p:spPr>
      </p:pic>
      <p:sp>
        <p:nvSpPr>
          <p:cNvPr id="8" name="7 - Ορθογώνιο"/>
          <p:cNvSpPr/>
          <p:nvPr/>
        </p:nvSpPr>
        <p:spPr>
          <a:xfrm>
            <a:off x="6876256" y="2060848"/>
            <a:ext cx="1814792" cy="461665"/>
          </a:xfrm>
          <a:prstGeom prst="rect">
            <a:avLst/>
          </a:prstGeom>
        </p:spPr>
        <p:txBody>
          <a:bodyPr wrap="none">
            <a:spAutoFit/>
          </a:bodyPr>
          <a:lstStyle/>
          <a:p>
            <a:pPr algn="ctr"/>
            <a:r>
              <a:rPr lang="el-GR" sz="1200" b="1" dirty="0" smtClean="0"/>
              <a:t>Συναθροιστική</a:t>
            </a:r>
            <a:r>
              <a:rPr lang="en-US" sz="1200" b="1" dirty="0" smtClean="0"/>
              <a:t> </a:t>
            </a:r>
            <a:r>
              <a:rPr lang="el-GR" sz="1200" b="1" dirty="0" smtClean="0"/>
              <a:t>κατανομή</a:t>
            </a:r>
          </a:p>
          <a:p>
            <a:pPr algn="ctr"/>
            <a:r>
              <a:rPr lang="el-GR" sz="1200" b="1" dirty="0" smtClean="0"/>
              <a:t>(συσσωρευμένη)</a:t>
            </a:r>
            <a:endParaRPr lang="el-GR" sz="1200" dirty="0"/>
          </a:p>
        </p:txBody>
      </p:sp>
      <p:sp>
        <p:nvSpPr>
          <p:cNvPr id="10" name="9 - Ορθογώνιο"/>
          <p:cNvSpPr/>
          <p:nvPr/>
        </p:nvSpPr>
        <p:spPr>
          <a:xfrm>
            <a:off x="6948264" y="4365104"/>
            <a:ext cx="1697901" cy="276999"/>
          </a:xfrm>
          <a:prstGeom prst="rect">
            <a:avLst/>
          </a:prstGeom>
        </p:spPr>
        <p:txBody>
          <a:bodyPr wrap="none">
            <a:spAutoFit/>
          </a:bodyPr>
          <a:lstStyle/>
          <a:p>
            <a:r>
              <a:rPr lang="el-GR" sz="1200" b="1" dirty="0" smtClean="0"/>
              <a:t>Ομοιόμορφη</a:t>
            </a:r>
            <a:r>
              <a:rPr lang="en-US" sz="1200" b="1" dirty="0" smtClean="0"/>
              <a:t> </a:t>
            </a:r>
            <a:r>
              <a:rPr lang="el-GR" sz="1200" b="1" dirty="0" smtClean="0"/>
              <a:t>κατανομή</a:t>
            </a:r>
            <a:endParaRPr lang="el-GR" sz="1200" dirty="0"/>
          </a:p>
        </p:txBody>
      </p:sp>
      <p:sp>
        <p:nvSpPr>
          <p:cNvPr id="11" name="10 - TextBox"/>
          <p:cNvSpPr txBox="1"/>
          <p:nvPr/>
        </p:nvSpPr>
        <p:spPr>
          <a:xfrm>
            <a:off x="323528" y="5733256"/>
            <a:ext cx="7272808" cy="877163"/>
          </a:xfrm>
          <a:prstGeom prst="rect">
            <a:avLst/>
          </a:prstGeom>
          <a:noFill/>
        </p:spPr>
        <p:txBody>
          <a:bodyPr wrap="square" rtlCol="0">
            <a:spAutoFit/>
          </a:bodyPr>
          <a:lstStyle/>
          <a:p>
            <a:pPr marL="342900" indent="-342900">
              <a:buFont typeface="+mj-lt"/>
              <a:buAutoNum type="arabicPeriod" startAt="15"/>
            </a:pPr>
            <a:r>
              <a:rPr lang="el-GR" sz="1700" dirty="0" smtClean="0"/>
              <a:t>Θα μπορούσε η κατανομή πληθυσμού των </a:t>
            </a:r>
            <a:r>
              <a:rPr lang="en-US" sz="1700" dirty="0" smtClean="0"/>
              <a:t>manatee</a:t>
            </a:r>
            <a:r>
              <a:rPr lang="el-GR" sz="1700" dirty="0" smtClean="0"/>
              <a:t> της Φλόριντα</a:t>
            </a:r>
            <a:r>
              <a:rPr lang="en-US" sz="1700" dirty="0" smtClean="0"/>
              <a:t> </a:t>
            </a:r>
            <a:r>
              <a:rPr lang="el-GR" sz="1700" dirty="0" smtClean="0"/>
              <a:t> να θεωρηθεί συναθροιστική, ομοιόμορφη ή τυχαία;  Εξήγησε την απάντησή σου.</a:t>
            </a:r>
            <a:endParaRPr lang="el-GR" sz="17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88640"/>
            <a:ext cx="8229600" cy="418058"/>
          </a:xfrm>
          <a:noFill/>
        </p:spPr>
        <p:txBody>
          <a:bodyPr>
            <a:noAutofit/>
          </a:bodyPr>
          <a:lstStyle/>
          <a:p>
            <a:pPr algn="l"/>
            <a:r>
              <a:rPr lang="el-GR" sz="2400" b="1" dirty="0" smtClean="0">
                <a:solidFill>
                  <a:schemeClr val="accent6">
                    <a:lumMod val="75000"/>
                  </a:schemeClr>
                </a:solidFill>
              </a:rPr>
              <a:t>Επεξεργασία</a:t>
            </a:r>
            <a:endParaRPr lang="el-GR" sz="2400" b="1" dirty="0">
              <a:solidFill>
                <a:schemeClr val="accent6">
                  <a:lumMod val="75000"/>
                </a:schemeClr>
              </a:solidFill>
            </a:endParaRPr>
          </a:p>
        </p:txBody>
      </p:sp>
      <p:sp>
        <p:nvSpPr>
          <p:cNvPr id="3" name="2 - Θέση περιεχομένου"/>
          <p:cNvSpPr>
            <a:spLocks noGrp="1"/>
          </p:cNvSpPr>
          <p:nvPr>
            <p:ph idx="1"/>
          </p:nvPr>
        </p:nvSpPr>
        <p:spPr>
          <a:xfrm>
            <a:off x="107504" y="1052737"/>
            <a:ext cx="8784976" cy="3168352"/>
          </a:xfrm>
        </p:spPr>
        <p:txBody>
          <a:bodyPr>
            <a:normAutofit lnSpcReduction="10000"/>
          </a:bodyPr>
          <a:lstStyle/>
          <a:p>
            <a:pPr>
              <a:buNone/>
            </a:pPr>
            <a:r>
              <a:rPr lang="el-GR" sz="1700" dirty="0" smtClean="0"/>
              <a:t>Στο μάθημα 14 : Βιοποικιλότητα στον ωκεανό ,εξετάσαμε πολλούς λόγους για την προστασία της βιοποικιλότητας στην Γη, συμπεριλαμβανομένου του γεγονότος ότι οι μικροοργανισμοί αποτελούν πηγή φαρμάκων για τον άνθρωπο. Κάθε διαφορετικό είδος διαδραματίζει σημαντικό ρόλο στο γήινο σύστημα. Για παράδειγμα η απώλεια ενός μόνο φυτικού είδους μπορεί να οδηγήσει στην εξαφάνιση 30 άλλων ειδών . Τα φυτά παρέχουν τροφή σε μια μεγάλη ποικιλία ειδών ενώ επηρεάζουν πολλά ακόμη μέσω της τροφικής αλυσίδας. Ακόμη τα φυτά παρέχουν οικοτόπους για πολλά είδη, συμπεριλαμβανομένων των πτηνών και των εντόμων. Μπορούν επίσης να παρέχουν σκιά για άλλα φυτά ,εμποδίζοντας την ξηρασία εξαιτίας της έντονης ηλιοφάνειας. Η εξαφάνιση ορισμένων ειδών είναι αναμενόμενη μέσα από την πάροδο του χρόνου ως αποτέλεσμα φυσικών φαινομένων και πίεσης των οικοσυστημάτων , με τις ανθρώπινες δραστηριότητες να αυξάνουν σημαντικά το ρυθμό μείωσής τους.</a:t>
            </a:r>
            <a:endParaRPr lang="el-GR" sz="1700" dirty="0"/>
          </a:p>
        </p:txBody>
      </p:sp>
      <p:pic>
        <p:nvPicPr>
          <p:cNvPr id="4" name="3 - Εικόνα" descr="κκ.PNG"/>
          <p:cNvPicPr>
            <a:picLocks noChangeAspect="1"/>
          </p:cNvPicPr>
          <p:nvPr/>
        </p:nvPicPr>
        <p:blipFill>
          <a:blip r:embed="rId2" cstate="print"/>
          <a:stretch>
            <a:fillRect/>
          </a:stretch>
        </p:blipFill>
        <p:spPr>
          <a:xfrm>
            <a:off x="5004048" y="4077072"/>
            <a:ext cx="3831940" cy="2304256"/>
          </a:xfrm>
          <a:prstGeom prst="rect">
            <a:avLst/>
          </a:prstGeom>
        </p:spPr>
      </p:pic>
      <p:sp>
        <p:nvSpPr>
          <p:cNvPr id="6" name="5 - TextBox"/>
          <p:cNvSpPr txBox="1"/>
          <p:nvPr/>
        </p:nvSpPr>
        <p:spPr>
          <a:xfrm>
            <a:off x="467544" y="3861048"/>
            <a:ext cx="4608512" cy="2723823"/>
          </a:xfrm>
          <a:prstGeom prst="rect">
            <a:avLst/>
          </a:prstGeom>
          <a:noFill/>
        </p:spPr>
        <p:txBody>
          <a:bodyPr wrap="square" rtlCol="0">
            <a:spAutoFit/>
          </a:bodyPr>
          <a:lstStyle/>
          <a:p>
            <a:pPr>
              <a:buNone/>
            </a:pPr>
            <a:r>
              <a:rPr lang="el-GR" sz="1700" dirty="0" smtClean="0"/>
              <a:t>Για παράδειγμα το 1741 οι εξερευνητές ανακάλυψαν τη θαλάσσια αγελάδα του </a:t>
            </a:r>
            <a:r>
              <a:rPr lang="en-US" sz="1700" dirty="0" smtClean="0"/>
              <a:t>Steller</a:t>
            </a:r>
            <a:r>
              <a:rPr lang="el-GR" sz="1700" dirty="0" smtClean="0"/>
              <a:t> , ένα κοντινό συγγενή του </a:t>
            </a:r>
            <a:r>
              <a:rPr lang="en-US" sz="1700" dirty="0" smtClean="0"/>
              <a:t>manatee </a:t>
            </a:r>
            <a:r>
              <a:rPr lang="el-GR" sz="1700" dirty="0" smtClean="0"/>
              <a:t>της Φλόριντα που ανήκει στην τάξη των </a:t>
            </a:r>
            <a:r>
              <a:rPr lang="el-GR" sz="1700" dirty="0" err="1" smtClean="0"/>
              <a:t>σειρηνίδων</a:t>
            </a:r>
            <a:r>
              <a:rPr lang="el-GR" sz="1700" dirty="0" smtClean="0"/>
              <a:t> και τρέφεται με φύκια. Μέχρι το 1768 ζούσε στη Βερίγγειο θάλασσα όταν και εξαφανίστηκε εξαιτίας του κυνηγιού της από ευρωπαίους εξερευνητές. Οι σημερινοί επιστήμονες πιστεύουν ότι η θαλάσσια αγελάδα του </a:t>
            </a:r>
            <a:r>
              <a:rPr lang="en-US" sz="1700" dirty="0" smtClean="0"/>
              <a:t>Steller </a:t>
            </a:r>
            <a:r>
              <a:rPr lang="el-GR" sz="1700" dirty="0" smtClean="0"/>
              <a:t>βρισκόταν ήδη σε κίνδυνο όταν ανακαλύφθηκε. </a:t>
            </a:r>
            <a:endParaRPr lang="el-GR" sz="1700" dirty="0"/>
          </a:p>
        </p:txBody>
      </p:sp>
      <p:sp>
        <p:nvSpPr>
          <p:cNvPr id="7" name="6 - TextBox"/>
          <p:cNvSpPr txBox="1"/>
          <p:nvPr/>
        </p:nvSpPr>
        <p:spPr>
          <a:xfrm>
            <a:off x="5796136" y="6381329"/>
            <a:ext cx="2448272" cy="276999"/>
          </a:xfrm>
          <a:prstGeom prst="rect">
            <a:avLst/>
          </a:prstGeom>
          <a:noFill/>
        </p:spPr>
        <p:txBody>
          <a:bodyPr wrap="square" rtlCol="0">
            <a:spAutoFit/>
          </a:bodyPr>
          <a:lstStyle/>
          <a:p>
            <a:r>
              <a:rPr lang="el-GR" sz="1200" b="1" dirty="0" smtClean="0"/>
              <a:t>Η Θαλάσσια αγελάδα του </a:t>
            </a:r>
            <a:r>
              <a:rPr lang="en-US" sz="1200" b="1" dirty="0" smtClean="0"/>
              <a:t>Steller</a:t>
            </a:r>
            <a:r>
              <a:rPr lang="el-GR" sz="1200" b="1" dirty="0" smtClean="0"/>
              <a:t> . </a:t>
            </a:r>
            <a:endParaRPr lang="el-GR" sz="1200" b="1" dirty="0"/>
          </a:p>
        </p:txBody>
      </p:sp>
      <p:sp>
        <p:nvSpPr>
          <p:cNvPr id="8" name="7 - TextBox"/>
          <p:cNvSpPr txBox="1"/>
          <p:nvPr/>
        </p:nvSpPr>
        <p:spPr>
          <a:xfrm>
            <a:off x="467544" y="548680"/>
            <a:ext cx="8136904" cy="461665"/>
          </a:xfrm>
          <a:prstGeom prst="rect">
            <a:avLst/>
          </a:prstGeom>
          <a:noFill/>
        </p:spPr>
        <p:txBody>
          <a:bodyPr wrap="square" rtlCol="0">
            <a:spAutoFit/>
          </a:bodyPr>
          <a:lstStyle/>
          <a:p>
            <a:r>
              <a:rPr lang="el-GR" sz="2400" b="1" dirty="0" smtClean="0"/>
              <a:t>Κατανοώντας τα υπό εξαφάνιση είδη</a:t>
            </a:r>
            <a:endParaRPr lang="el-GR" sz="24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899592" y="980728"/>
            <a:ext cx="7344816" cy="5688632"/>
          </a:xfrm>
        </p:spPr>
        <p:txBody>
          <a:bodyPr>
            <a:noAutofit/>
          </a:bodyPr>
          <a:lstStyle/>
          <a:p>
            <a:pPr>
              <a:buNone/>
            </a:pPr>
            <a:r>
              <a:rPr lang="el-GR" sz="1700" dirty="0" smtClean="0"/>
              <a:t>Έχετε ακούσει πιθανώς για είδη τα οποία απειλούνται. Για παράδειγμα το </a:t>
            </a:r>
            <a:r>
              <a:rPr lang="en-US" sz="1700" dirty="0" smtClean="0"/>
              <a:t>manatee </a:t>
            </a:r>
            <a:r>
              <a:rPr lang="el-GR" sz="1700" dirty="0" smtClean="0"/>
              <a:t>της Φλόριντα και η πράσινη θαλάσσια χελώνα είναι ορισμένα από αυτά τα οποία μελετήσατε στην ενότητα της διερεύνησης. Έχετε σταματήσει ποτέ για να σκεφτείτε τι πραγματικά σημαίνει η λέξη υπό εξαφάνιση;</a:t>
            </a:r>
          </a:p>
          <a:p>
            <a:pPr>
              <a:buNone/>
            </a:pPr>
            <a:r>
              <a:rPr lang="el-GR" sz="1700" dirty="0" smtClean="0"/>
              <a:t>Το 1973 οι Η.Π.Α ψήφισαν το νόμο για τα απειλούμενα είδη (</a:t>
            </a:r>
            <a:r>
              <a:rPr lang="en-US" sz="1700" dirty="0" smtClean="0"/>
              <a:t>ESA)</a:t>
            </a:r>
            <a:r>
              <a:rPr lang="el-GR" sz="1700" dirty="0" smtClean="0"/>
              <a:t> ,αποτελώντας τους αυστηρότερους περιβαλλοντικούς νόμους στον πλανήτη. Ο νόμος εξουσιοδοτεί την Εθνική Υπηρεσία Θαλάσσιας Αλιείας (</a:t>
            </a:r>
            <a:r>
              <a:rPr lang="en-US" sz="1700" dirty="0" smtClean="0"/>
              <a:t>NMFS) </a:t>
            </a:r>
            <a:r>
              <a:rPr lang="el-GR" sz="1700" dirty="0" smtClean="0"/>
              <a:t>και τη υπηρεσία ιχθύων και άγριας ζωής των Η.Π.Α να εντοπίσουν και να απαριθμήσουν τα είδη που βρίσκονται υπό εξαφάνιση. Όλα τα είδη φυτών και ζώων εκτός από τα έντομα των παρασίτων ,είναι επιλέξιμα ως  υπό εξαφάνιση  ή απειλούμενα .Το κογκρέσο όταν έγραψε το νόμο διατύπωσε  την πρόταση ότι ‘’ </a:t>
            </a:r>
            <a:r>
              <a:rPr lang="el-GR" sz="1700" b="1" dirty="0" smtClean="0"/>
              <a:t>αν και οι άνθρωποι αποτελούν κίνδυνο για άλλους ζωντανούς οργανισμούς ,είναι επίσης υπεύθυνοι για την προστασία τους </a:t>
            </a:r>
            <a:r>
              <a:rPr lang="el-GR" sz="1700" dirty="0" smtClean="0"/>
              <a:t>‘’ . Οι οργανισμοί που προστατεύονται από τον </a:t>
            </a:r>
            <a:r>
              <a:rPr lang="en-US" sz="1700" dirty="0" smtClean="0"/>
              <a:t>ESA </a:t>
            </a:r>
            <a:r>
              <a:rPr lang="el-GR" sz="1700" dirty="0" smtClean="0"/>
              <a:t>είναι καταγεγραμμένοι. Τα υπό εξαφάνιση είδη είναι αυτά που κινδυνεύουν να εξαλείφουν είτε ολοκληρωτικά είτε σε ένα μεγάλο τμήμα τους. Υπ απειλούμενα είδη είναι και αυτά που προβλέπεται να βρεθούν υπό εξαφάνιση  στο μέλλον.</a:t>
            </a:r>
            <a:endParaRPr lang="en-US" sz="1700"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95536" y="980728"/>
            <a:ext cx="8435280" cy="1152128"/>
          </a:xfrm>
        </p:spPr>
        <p:txBody>
          <a:bodyPr>
            <a:noAutofit/>
          </a:bodyPr>
          <a:lstStyle/>
          <a:p>
            <a:pPr>
              <a:buNone/>
            </a:pPr>
            <a:r>
              <a:rPr lang="el-GR" sz="1700" dirty="0" smtClean="0"/>
              <a:t>Σύμφωνα με το νόμο περί προστασίας απειλούμενων ειδών, το κογκρέσο των Η.Π.Α κατέστησε παράνομο για οποιονδήποτε να πάρει ή να επιχειρήσει να  πάρει ένα από τα καταγεγραμμένα υπό εξαφάνιση είδη χωρίς άδεια. </a:t>
            </a:r>
            <a:endParaRPr lang="el-GR" sz="1700" dirty="0"/>
          </a:p>
        </p:txBody>
      </p:sp>
      <p:pic>
        <p:nvPicPr>
          <p:cNvPr id="4" name="3 - Εικόνα" descr="Καταγραφή.PNG"/>
          <p:cNvPicPr>
            <a:picLocks noChangeAspect="1"/>
          </p:cNvPicPr>
          <p:nvPr/>
        </p:nvPicPr>
        <p:blipFill>
          <a:blip r:embed="rId2" cstate="print"/>
          <a:stretch>
            <a:fillRect/>
          </a:stretch>
        </p:blipFill>
        <p:spPr>
          <a:xfrm>
            <a:off x="5436096" y="1556792"/>
            <a:ext cx="3473357" cy="3785540"/>
          </a:xfrm>
          <a:prstGeom prst="rect">
            <a:avLst/>
          </a:prstGeom>
        </p:spPr>
      </p:pic>
      <p:sp>
        <p:nvSpPr>
          <p:cNvPr id="5" name="4 - TextBox"/>
          <p:cNvSpPr txBox="1"/>
          <p:nvPr/>
        </p:nvSpPr>
        <p:spPr>
          <a:xfrm>
            <a:off x="5364088" y="5373216"/>
            <a:ext cx="3456384" cy="1015663"/>
          </a:xfrm>
          <a:prstGeom prst="rect">
            <a:avLst/>
          </a:prstGeom>
          <a:noFill/>
        </p:spPr>
        <p:txBody>
          <a:bodyPr wrap="square" rtlCol="0">
            <a:spAutoFit/>
          </a:bodyPr>
          <a:lstStyle/>
          <a:p>
            <a:r>
              <a:rPr lang="en-US" sz="1200" b="1" dirty="0" smtClean="0"/>
              <a:t>H </a:t>
            </a:r>
            <a:r>
              <a:rPr lang="el-GR" sz="1200" b="1" dirty="0" smtClean="0"/>
              <a:t>φάλαινα του βορείου ατλαντικού είναι το πιο υπ απειλούμενο θαλάσσιο θηλαστικό. Τα συγκεκριμένα ζώα έχουν πολύ αργό ρυθμό αναπαραγωγής και εικόνες σαν και αυτήν είναι ενθαρρυντικές εμπειρίες.</a:t>
            </a:r>
            <a:endParaRPr lang="el-GR" sz="1200" b="1" dirty="0"/>
          </a:p>
        </p:txBody>
      </p:sp>
      <p:sp>
        <p:nvSpPr>
          <p:cNvPr id="6" name="5 - TextBox"/>
          <p:cNvSpPr txBox="1"/>
          <p:nvPr/>
        </p:nvSpPr>
        <p:spPr>
          <a:xfrm>
            <a:off x="827584" y="1844824"/>
            <a:ext cx="4536504" cy="4801314"/>
          </a:xfrm>
          <a:prstGeom prst="rect">
            <a:avLst/>
          </a:prstGeom>
          <a:noFill/>
        </p:spPr>
        <p:txBody>
          <a:bodyPr wrap="square" rtlCol="0">
            <a:spAutoFit/>
          </a:bodyPr>
          <a:lstStyle/>
          <a:p>
            <a:pPr>
              <a:buNone/>
            </a:pPr>
            <a:r>
              <a:rPr lang="el-GR" sz="1700" dirty="0" smtClean="0"/>
              <a:t>Ειδικές άδειες δίνονται συχνά σε επιστήμονες  που σχετίζονται με την έρευνες που βοηθούν τα προστατευόμενα .Ο νόμος καθορίζει εάν η κτήση αυτή συνδέεται με ‘’παρενόχληση, βλάβη, καταδίωξη, κυνήγι ,σκόπευση , τραύμα ,θανάτωση ,παγίδευση ,αιχμαλωσία ή περισυλλογή με σκοπό οποιαδήποτε τέτοια συμπεριφορά ‘’ .</a:t>
            </a:r>
          </a:p>
          <a:p>
            <a:pPr>
              <a:buNone/>
            </a:pPr>
            <a:r>
              <a:rPr lang="el-GR" sz="1700" dirty="0" smtClean="0"/>
              <a:t>Τα προστατευόμενα φυτά δεν προστατεύονται κάτω από το ίδιο καθεστώς με τα ζώα, αλλά είναι παράνομο για κάποιον να τα συλλέγει ή να τα βλάπτει. Αυτό περιλαμβάνει την αγορά και εισαγωγή προϊόντων στις ΗΠΑ που είναι υπό προστασία. Για παράδειγμα είναι δυνατόν να αγοράσετε προϊόντα από κέλυφος θαλάσσιας  χελώνας σε άλλες χώρες απαγορεύεται όμως να τα πάρετε μαζί σας στις ΗΠΑ.  </a:t>
            </a:r>
          </a:p>
          <a:p>
            <a:pPr>
              <a:buNone/>
            </a:pPr>
            <a:endParaRPr lang="el-GR" sz="17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764704"/>
            <a:ext cx="8640960" cy="2520280"/>
          </a:xfrm>
        </p:spPr>
        <p:txBody>
          <a:bodyPr>
            <a:noAutofit/>
          </a:bodyPr>
          <a:lstStyle/>
          <a:p>
            <a:pPr>
              <a:buNone/>
            </a:pPr>
            <a:r>
              <a:rPr lang="el-GR" sz="1700" dirty="0" smtClean="0"/>
              <a:t>Οι άνθρωποι που παραβιάζουν το νόμο έρχονται αντιμέτωποι με μεγάλα χρηματικά πρόστιμα και πιθανή φυλάκιση. Παρ’ όλα αυτά εάν συναντήσεις μια θαλάσσια χελώνα ή ένα </a:t>
            </a:r>
            <a:r>
              <a:rPr lang="en-US" sz="1700" dirty="0" smtClean="0"/>
              <a:t>manatee </a:t>
            </a:r>
            <a:r>
              <a:rPr lang="el-GR" sz="1700" dirty="0" smtClean="0"/>
              <a:t>σε μια παραλία ενώ κάνεις κατάδυση ,θα πρέπει να απομακρυνθείς από αυτό αφήνοντάς το μόνο.</a:t>
            </a:r>
          </a:p>
          <a:p>
            <a:pPr>
              <a:buNone/>
            </a:pPr>
            <a:r>
              <a:rPr lang="el-GR" sz="1700" dirty="0" smtClean="0"/>
              <a:t>Τα είδη μπορεί να αναβαθμιστούν ή να υποβαθμιστούν σε υπ απειλούμενα ή σε υπό εξαφάνιση ανάλογα με τις διακυμάνσεις του πληθυσμού τους. Μόλις ένα είδος καταγραφεί  σε λίστα, επιστήμονες και κυβερνητικοί φορείς συνεργάζονται για ένα σχέδιο ανάκαμψης, το οποίο περιλαμβάνει τρόπους  για την προστασία του είδους και την ανάκαμψη του πληθυσμού του. </a:t>
            </a:r>
          </a:p>
        </p:txBody>
      </p:sp>
      <p:pic>
        <p:nvPicPr>
          <p:cNvPr id="4" name="3 - Εικόνα" descr="8.PNG"/>
          <p:cNvPicPr>
            <a:picLocks noChangeAspect="1"/>
          </p:cNvPicPr>
          <p:nvPr/>
        </p:nvPicPr>
        <p:blipFill>
          <a:blip r:embed="rId2" cstate="print"/>
          <a:stretch>
            <a:fillRect/>
          </a:stretch>
        </p:blipFill>
        <p:spPr>
          <a:xfrm>
            <a:off x="5796136" y="3140968"/>
            <a:ext cx="2766628" cy="2041368"/>
          </a:xfrm>
          <a:prstGeom prst="rect">
            <a:avLst/>
          </a:prstGeom>
        </p:spPr>
      </p:pic>
      <p:sp>
        <p:nvSpPr>
          <p:cNvPr id="6" name="5 - TextBox"/>
          <p:cNvSpPr txBox="1"/>
          <p:nvPr/>
        </p:nvSpPr>
        <p:spPr>
          <a:xfrm>
            <a:off x="5724128" y="5229200"/>
            <a:ext cx="3024336" cy="1200329"/>
          </a:xfrm>
          <a:prstGeom prst="rect">
            <a:avLst/>
          </a:prstGeom>
          <a:noFill/>
        </p:spPr>
        <p:txBody>
          <a:bodyPr wrap="square" rtlCol="0">
            <a:spAutoFit/>
          </a:bodyPr>
          <a:lstStyle/>
          <a:p>
            <a:r>
              <a:rPr lang="en-US" sz="1200" b="1" dirty="0" smtClean="0"/>
              <a:t>T</a:t>
            </a:r>
            <a:r>
              <a:rPr lang="el-GR" sz="1200" b="1" dirty="0" smtClean="0"/>
              <a:t>ο </a:t>
            </a:r>
            <a:r>
              <a:rPr lang="el-GR" sz="1200" b="1" dirty="0" err="1" smtClean="0"/>
              <a:t>ροδοσκόπιο</a:t>
            </a:r>
            <a:r>
              <a:rPr lang="el-GR" sz="1200" b="1" dirty="0" smtClean="0"/>
              <a:t> της </a:t>
            </a:r>
            <a:r>
              <a:rPr lang="el-GR" sz="1200" b="1" dirty="0" err="1" smtClean="0"/>
              <a:t>Λέιντι</a:t>
            </a:r>
            <a:r>
              <a:rPr lang="en-US" sz="1200" b="1" dirty="0" smtClean="0"/>
              <a:t> </a:t>
            </a:r>
            <a:r>
              <a:rPr lang="el-GR" sz="1200" b="1" dirty="0" smtClean="0"/>
              <a:t>είναι ένα αγριολούλουδο που βρίσκεται μόνο στη Μινεσότα και στην Νέα Υόρκη. Ήταν πιο διαδεδομένο κατά την εποχή των παγετώνων ενώ τώρα τείνει να εξαφανιστεί εξαιτίας της υπερθέρμανσης του πλανήτη. </a:t>
            </a:r>
            <a:endParaRPr lang="el-GR" sz="1200" b="1" dirty="0"/>
          </a:p>
        </p:txBody>
      </p:sp>
      <p:sp>
        <p:nvSpPr>
          <p:cNvPr id="8" name="7 - TextBox"/>
          <p:cNvSpPr txBox="1"/>
          <p:nvPr/>
        </p:nvSpPr>
        <p:spPr>
          <a:xfrm>
            <a:off x="683568" y="3284984"/>
            <a:ext cx="4536504" cy="2970044"/>
          </a:xfrm>
          <a:prstGeom prst="rect">
            <a:avLst/>
          </a:prstGeom>
          <a:noFill/>
        </p:spPr>
        <p:txBody>
          <a:bodyPr wrap="square" rtlCol="0">
            <a:spAutoFit/>
          </a:bodyPr>
          <a:lstStyle/>
          <a:p>
            <a:pPr>
              <a:buNone/>
            </a:pPr>
            <a:r>
              <a:rPr lang="el-GR" sz="1700" dirty="0" smtClean="0"/>
              <a:t>Σκοπός του συγκεκριμένου σχεδίου είναι μέσω των κατάλληλων ενεργειών ,οι συγκεκριμένοι οργανισμοί να απομακρυνθούν και να διαγραφούν τελείως από τις λίστες χωρίς να είναι πλέον υπό απόπτυα. Οι αποφάσεις για το ποια είδη πρέπει ή όχι να βρίσκονται στις συγκεκριμένες λίστες ,απαιτούν πολλά επιστημονικά δεδομένα περισυλλογής σχετικά με τους οργανισμούς ,τα χαρακτηριστικά του πληθυσμού τους  και το φυσικό τους περιβάλλον.</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836712"/>
            <a:ext cx="8507288" cy="5289451"/>
          </a:xfrm>
        </p:spPr>
        <p:txBody>
          <a:bodyPr>
            <a:normAutofit/>
          </a:bodyPr>
          <a:lstStyle/>
          <a:p>
            <a:pPr>
              <a:buNone/>
            </a:pPr>
            <a:r>
              <a:rPr lang="el-GR" sz="2400" b="1" dirty="0" smtClean="0"/>
              <a:t>Αναλύοντας τις μεταβολές του ανθρώπινου πληθυσμού</a:t>
            </a:r>
          </a:p>
          <a:p>
            <a:pPr>
              <a:buNone/>
            </a:pPr>
            <a:endParaRPr lang="el-GR" sz="2400" dirty="0" smtClean="0"/>
          </a:p>
        </p:txBody>
      </p:sp>
      <p:pic>
        <p:nvPicPr>
          <p:cNvPr id="8" name="7 - Εικόνα" descr="Καταγραφή.PNGvtgcghv.PNG"/>
          <p:cNvPicPr>
            <a:picLocks noChangeAspect="1"/>
          </p:cNvPicPr>
          <p:nvPr/>
        </p:nvPicPr>
        <p:blipFill>
          <a:blip r:embed="rId2" cstate="print"/>
          <a:stretch>
            <a:fillRect/>
          </a:stretch>
        </p:blipFill>
        <p:spPr>
          <a:xfrm>
            <a:off x="251520" y="2132856"/>
            <a:ext cx="3240360" cy="2608695"/>
          </a:xfrm>
          <a:prstGeom prst="rect">
            <a:avLst/>
          </a:prstGeom>
        </p:spPr>
      </p:pic>
      <p:sp>
        <p:nvSpPr>
          <p:cNvPr id="9" name="8 - Ορθογώνιο"/>
          <p:cNvSpPr/>
          <p:nvPr/>
        </p:nvSpPr>
        <p:spPr>
          <a:xfrm>
            <a:off x="179512" y="1340768"/>
            <a:ext cx="8856984" cy="5355312"/>
          </a:xfrm>
          <a:prstGeom prst="rect">
            <a:avLst/>
          </a:prstGeom>
        </p:spPr>
        <p:txBody>
          <a:bodyPr wrap="square">
            <a:spAutoFit/>
          </a:bodyPr>
          <a:lstStyle/>
          <a:p>
            <a:pPr>
              <a:defRPr/>
            </a:pPr>
            <a:r>
              <a:rPr lang="el-GR" dirty="0" smtClean="0"/>
              <a:t>Οι αλλαγές στο πληθυσμιακό δυναμικό έχουν επίδραση σε όλα τα οικοσυστήματα της γης. Μελετήστε τα γραφήματα της σελίδας και απαντήστε στις παρακάτω ερωτήσεις. </a:t>
            </a:r>
          </a:p>
          <a:p>
            <a:pPr>
              <a:defRPr/>
            </a:pPr>
            <a:endParaRPr lang="el-GR" dirty="0" smtClean="0"/>
          </a:p>
          <a:p>
            <a:pPr>
              <a:defRPr/>
            </a:pPr>
            <a:endParaRPr lang="el-GR" dirty="0" smtClean="0"/>
          </a:p>
          <a:p>
            <a:pPr>
              <a:defRPr/>
            </a:pPr>
            <a:endParaRPr lang="el-GR" dirty="0" smtClean="0"/>
          </a:p>
          <a:p>
            <a:pPr>
              <a:defRPr/>
            </a:pPr>
            <a:endParaRPr lang="el-GR" dirty="0" smtClean="0"/>
          </a:p>
          <a:p>
            <a:pPr>
              <a:defRPr/>
            </a:pPr>
            <a:endParaRPr lang="el-GR" dirty="0" smtClean="0"/>
          </a:p>
          <a:p>
            <a:pPr>
              <a:defRPr/>
            </a:pPr>
            <a:endParaRPr lang="el-GR" dirty="0" smtClean="0"/>
          </a:p>
          <a:p>
            <a:pPr>
              <a:defRPr/>
            </a:pPr>
            <a:endParaRPr lang="el-GR" dirty="0" smtClean="0"/>
          </a:p>
          <a:p>
            <a:pPr>
              <a:defRPr/>
            </a:pPr>
            <a:endParaRPr lang="el-GR" dirty="0" smtClean="0"/>
          </a:p>
          <a:p>
            <a:pPr>
              <a:defRPr/>
            </a:pPr>
            <a:endParaRPr lang="el-GR" dirty="0" smtClean="0"/>
          </a:p>
          <a:p>
            <a:pPr>
              <a:defRPr/>
            </a:pPr>
            <a:endParaRPr lang="el-GR" dirty="0" smtClean="0"/>
          </a:p>
          <a:p>
            <a:pPr>
              <a:defRPr/>
            </a:pPr>
            <a:r>
              <a:rPr lang="el-GR" dirty="0" smtClean="0"/>
              <a:t> </a:t>
            </a:r>
          </a:p>
          <a:p>
            <a:pPr marL="342900" indent="-342900">
              <a:buFont typeface="+mj-lt"/>
              <a:buAutoNum type="arabicPeriod"/>
              <a:defRPr/>
            </a:pPr>
            <a:r>
              <a:rPr lang="el-GR" dirty="0" smtClean="0"/>
              <a:t>Κάντε 3 μοναδικές παρατηρήσεις σχετικά με τα δεδομένα που βλέπετε.</a:t>
            </a:r>
          </a:p>
          <a:p>
            <a:pPr marL="342900" indent="-342900">
              <a:buFont typeface="+mj-lt"/>
              <a:buAutoNum type="arabicPeriod"/>
              <a:defRPr/>
            </a:pPr>
            <a:r>
              <a:rPr lang="el-GR" dirty="0" smtClean="0"/>
              <a:t>Πως μεταβάλλεται ο χρόνος διπλασιασμού του ανθρωπίνου δυναμικού κατά τη διάρκεια του χρόνου; </a:t>
            </a:r>
          </a:p>
          <a:p>
            <a:pPr marL="342900" indent="-342900">
              <a:buFont typeface="+mj-lt"/>
              <a:buAutoNum type="arabicPeriod"/>
              <a:defRPr/>
            </a:pPr>
            <a:r>
              <a:rPr lang="el-GR" dirty="0" smtClean="0"/>
              <a:t>Αναφέρετε ορισμένους παράγοντες που έχουν συμβάλλει στην αύξηση και στη μείωση του ανθρώπινου δυναμικού.</a:t>
            </a:r>
          </a:p>
          <a:p>
            <a:endParaRPr lang="el-GR" dirty="0"/>
          </a:p>
        </p:txBody>
      </p:sp>
      <p:pic>
        <p:nvPicPr>
          <p:cNvPr id="10" name="9 - Εικόνα" descr="nnnnnnnnnnnnnnnnn.PNG"/>
          <p:cNvPicPr>
            <a:picLocks noChangeAspect="1"/>
          </p:cNvPicPr>
          <p:nvPr/>
        </p:nvPicPr>
        <p:blipFill>
          <a:blip r:embed="rId3" cstate="print"/>
          <a:stretch>
            <a:fillRect/>
          </a:stretch>
        </p:blipFill>
        <p:spPr>
          <a:xfrm>
            <a:off x="3563888" y="2132856"/>
            <a:ext cx="5476716" cy="2592288"/>
          </a:xfrm>
          <a:prstGeom prst="rect">
            <a:avLst/>
          </a:prstGeom>
        </p:spPr>
      </p:pic>
      <p:sp>
        <p:nvSpPr>
          <p:cNvPr id="6" name="5 - TextBox"/>
          <p:cNvSpPr txBox="1"/>
          <p:nvPr/>
        </p:nvSpPr>
        <p:spPr>
          <a:xfrm>
            <a:off x="179512" y="260648"/>
            <a:ext cx="6984776" cy="461665"/>
          </a:xfrm>
          <a:prstGeom prst="rect">
            <a:avLst/>
          </a:prstGeom>
          <a:noFill/>
        </p:spPr>
        <p:txBody>
          <a:bodyPr wrap="square" rtlCol="0">
            <a:spAutoFit/>
          </a:bodyPr>
          <a:lstStyle/>
          <a:p>
            <a:r>
              <a:rPr lang="el-GR" sz="2400" b="1" dirty="0" smtClean="0">
                <a:solidFill>
                  <a:schemeClr val="accent6">
                    <a:lumMod val="75000"/>
                  </a:schemeClr>
                </a:solidFill>
              </a:rPr>
              <a:t>Ενασχόληση</a:t>
            </a:r>
            <a:r>
              <a:rPr lang="el-GR" b="1" dirty="0" smtClean="0">
                <a:solidFill>
                  <a:schemeClr val="accent6">
                    <a:lumMod val="75000"/>
                  </a:schemeClr>
                </a:solidFill>
              </a:rPr>
              <a:t> </a:t>
            </a:r>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548680"/>
            <a:ext cx="9144000" cy="2304256"/>
          </a:xfrm>
        </p:spPr>
        <p:txBody>
          <a:bodyPr>
            <a:normAutofit/>
          </a:bodyPr>
          <a:lstStyle/>
          <a:p>
            <a:pPr>
              <a:buNone/>
            </a:pPr>
            <a:r>
              <a:rPr lang="el-GR" sz="1700" dirty="0" smtClean="0"/>
              <a:t>Ο </a:t>
            </a:r>
            <a:r>
              <a:rPr lang="en-US" sz="1700" dirty="0" smtClean="0"/>
              <a:t>ESA </a:t>
            </a:r>
            <a:r>
              <a:rPr lang="el-GR" sz="1700" dirty="0" smtClean="0"/>
              <a:t> παρ όλα αυτά δεν είναι αποδεκτός από όλους. Ορισμένοι πιστεύουν ότι οι προβλέψεις που σχετίζονται με τα συγκεκριμένα είδη προκαλούν οικονομικά και κοινωνικά προβλήματα. Για παράδειγμα τα υπό εξαφάνιση φυτά που βρίσκονται σε υγροτόπους, μπορούν να περιορίσουν την παράκτια ανάπτυξη καθώς πολλές θέσεις εργασίας να χαθούν. Μερικοί άνθρωποι ισχυρίζονται ότι καθώς η εξαφάνιση προέρχεται από την ίδια τη φύση, θα πρέπει να την αφήσουν να ακολουθήσει την πορεία της ,ακόμα και αν ορισμένα είδη εξαφανιστούν. Οι βιολόγοι ωστόσο σέβονται την αξία ύπαρξης  κάθε είδους και της βιοποικιλότητας στο συνολικά.</a:t>
            </a:r>
          </a:p>
          <a:p>
            <a:pPr>
              <a:buNone/>
            </a:pPr>
            <a:endParaRPr lang="el-GR" dirty="0"/>
          </a:p>
        </p:txBody>
      </p:sp>
      <p:pic>
        <p:nvPicPr>
          <p:cNvPr id="4" name="3 - Εικόνα" descr="6.PNG"/>
          <p:cNvPicPr>
            <a:picLocks noChangeAspect="1"/>
          </p:cNvPicPr>
          <p:nvPr/>
        </p:nvPicPr>
        <p:blipFill>
          <a:blip r:embed="rId2" cstate="print"/>
          <a:stretch>
            <a:fillRect/>
          </a:stretch>
        </p:blipFill>
        <p:spPr>
          <a:xfrm>
            <a:off x="6588224" y="3861048"/>
            <a:ext cx="2376264" cy="1754413"/>
          </a:xfrm>
          <a:prstGeom prst="rect">
            <a:avLst/>
          </a:prstGeom>
        </p:spPr>
      </p:pic>
      <p:sp>
        <p:nvSpPr>
          <p:cNvPr id="5" name="4 - TextBox"/>
          <p:cNvSpPr txBox="1"/>
          <p:nvPr/>
        </p:nvSpPr>
        <p:spPr>
          <a:xfrm>
            <a:off x="6551712" y="5733256"/>
            <a:ext cx="2592288" cy="830997"/>
          </a:xfrm>
          <a:prstGeom prst="rect">
            <a:avLst/>
          </a:prstGeom>
          <a:noFill/>
        </p:spPr>
        <p:txBody>
          <a:bodyPr wrap="square" rtlCol="0">
            <a:spAutoFit/>
          </a:bodyPr>
          <a:lstStyle/>
          <a:p>
            <a:r>
              <a:rPr lang="el-GR" sz="1200" b="1" dirty="0" smtClean="0"/>
              <a:t>Η ποσειδώνια του </a:t>
            </a:r>
            <a:r>
              <a:rPr lang="en-US" sz="1200" b="1" dirty="0" smtClean="0"/>
              <a:t>Johnson’s </a:t>
            </a:r>
            <a:r>
              <a:rPr lang="el-GR" sz="1200" b="1" dirty="0" smtClean="0"/>
              <a:t>είναι ένα επ’ απειλούμενο είδος που βρίσκεται αποκλειστικά στις ακτές της δυτικής Φλόριντα. </a:t>
            </a:r>
            <a:endParaRPr lang="el-GR" sz="1200" b="1" dirty="0"/>
          </a:p>
        </p:txBody>
      </p:sp>
      <p:sp>
        <p:nvSpPr>
          <p:cNvPr id="6" name="5 - TextBox"/>
          <p:cNvSpPr txBox="1"/>
          <p:nvPr/>
        </p:nvSpPr>
        <p:spPr>
          <a:xfrm>
            <a:off x="323528" y="2348880"/>
            <a:ext cx="8712968" cy="1400383"/>
          </a:xfrm>
          <a:prstGeom prst="rect">
            <a:avLst/>
          </a:prstGeom>
          <a:noFill/>
        </p:spPr>
        <p:txBody>
          <a:bodyPr wrap="square" rtlCol="0">
            <a:spAutoFit/>
          </a:bodyPr>
          <a:lstStyle/>
          <a:p>
            <a:r>
              <a:rPr lang="el-GR" sz="1700" dirty="0" smtClean="0"/>
              <a:t>Συνειδητοποιούν ότι οι ανθρώπινες δραστηριότητες  επιταχύνουν την εξαφάνιση πολλών ειδών ,όπως επίσης μπορούν να θέσουν υπό εξαφάνιση είδη που σε διαφορετικές περιπτώσεις δεν θα κινδύνευαν από αφανισμό. Μόλις καταχωρηθούν τα είδη , η προστασία τους από το νόμο είναι πρωταρχικής σημασίας .Οι άνθρωποι θα πρέπει να διευκολύνουν τη ζωή τους επιτρέποντάς τα να ακμάσουν.</a:t>
            </a:r>
            <a:endParaRPr lang="el-GR" sz="1700" dirty="0"/>
          </a:p>
        </p:txBody>
      </p:sp>
      <p:sp>
        <p:nvSpPr>
          <p:cNvPr id="7" name="6 - TextBox"/>
          <p:cNvSpPr txBox="1"/>
          <p:nvPr/>
        </p:nvSpPr>
        <p:spPr>
          <a:xfrm>
            <a:off x="323528" y="3717032"/>
            <a:ext cx="6264696" cy="2970044"/>
          </a:xfrm>
          <a:prstGeom prst="rect">
            <a:avLst/>
          </a:prstGeom>
          <a:noFill/>
        </p:spPr>
        <p:txBody>
          <a:bodyPr wrap="square" rtlCol="0">
            <a:spAutoFit/>
          </a:bodyPr>
          <a:lstStyle/>
          <a:p>
            <a:pPr>
              <a:buNone/>
            </a:pPr>
            <a:r>
              <a:rPr lang="el-GR" sz="1700" dirty="0" smtClean="0"/>
              <a:t>Ορισμένα από τα είδη ζώων που εντοπίζονται στα ΄΄ Σήματα της Άνοιξης ΄΄  βρίσκονται στον κατάλογο των ειδών που απειλούνται με εξαφάνιση.  Οι βιολόγοι της άγριας φύσης και οι θαλάσσιοι βιολόγοι εκτελούν έρευνες για να αποκτήσουν και να παράσχουν πληροφορίες που θα τους βοηθήσουν στην αύξηση του πληθυσμού των ζώων.  Με την εκμάθηση της συμπεριφοράς των ειδών και των συνηθειών τους , οι πιθανότητες επιβίωσης των ζώων αυξάνονται.  Υπάρχουν αυστηροί κανόνες σχετικά με τις άδειες που απαιτούνται για να εργαστείς πάνω στα συγκεκριμένα είδη, συμπεριλαμβανομένης της παρακολούθησής τους. Η επιστημονική μελέτη ρυθμίζεται προσεκτικά.</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548680"/>
            <a:ext cx="8229600" cy="5577483"/>
          </a:xfrm>
        </p:spPr>
        <p:txBody>
          <a:bodyPr>
            <a:normAutofit/>
          </a:bodyPr>
          <a:lstStyle/>
          <a:p>
            <a:pPr>
              <a:buNone/>
            </a:pPr>
            <a:r>
              <a:rPr lang="el-GR" sz="1800" dirty="0" smtClean="0"/>
              <a:t>Τα έθνη σε όλο τον κόσμο έχουν συσπειρωθεί για να προστατεύσουν τα απειλούμενα είδη.  Μία από τις σημαντικότερες διεθνείς συμφωνίες είναι η σύμβαση για το διεθνές εμπόριο των ειδών που απειλούνται με εξαφάνιση (CITES), η οποία υπογράφηκε το 1973. Αυτή η σύμβαση απαριθμεί περίπου 900 είδη που δεν μπορούν να διατεθούν στο εμπόριο ως ζωντανοί οργανισμοί ή προϊόντα. Για παράδειγμα, κελύφη και κρέας θαλάσσιων χελωνών και γούνες από τίγρεις δεν μπορούν να μεταφερθούν από χώρα σε χώρα.  Δυστυχώς δεν έχει υπογράψει κάθε χώρα αυτήν τη συμφωνία ενώ είναι δύσκολο να επιβληθεί.  Όταν ένα από αυτά τα προϊόντα εισέρχεται στις Ηνωμένες Πολιτείες, οι εκτελωνιστές είναι εξουσιοδοτημένοι να κατάσχουν είδη που σχετίζονται με απειλούμενα υπό εξαφάνιση είδη και να συμβουλεύουν τη δίωξη για εκείνους που τα φέρουν.</a:t>
            </a:r>
          </a:p>
          <a:p>
            <a:pPr>
              <a:buNone/>
            </a:pPr>
            <a:endParaRPr lang="el-GR" sz="1700" dirty="0"/>
          </a:p>
        </p:txBody>
      </p:sp>
      <p:sp>
        <p:nvSpPr>
          <p:cNvPr id="4" name="3 - TextBox"/>
          <p:cNvSpPr txBox="1"/>
          <p:nvPr/>
        </p:nvSpPr>
        <p:spPr>
          <a:xfrm>
            <a:off x="395536" y="3717032"/>
            <a:ext cx="8424936" cy="877163"/>
          </a:xfrm>
          <a:prstGeom prst="rect">
            <a:avLst/>
          </a:prstGeom>
          <a:noFill/>
        </p:spPr>
        <p:txBody>
          <a:bodyPr wrap="square" rtlCol="0">
            <a:spAutoFit/>
          </a:bodyPr>
          <a:lstStyle/>
          <a:p>
            <a:pPr marL="342900" indent="-342900">
              <a:buFont typeface="+mj-lt"/>
              <a:buAutoNum type="arabicPeriod" startAt="16"/>
            </a:pPr>
            <a:r>
              <a:rPr lang="el-GR" sz="1700" dirty="0" smtClean="0"/>
              <a:t>Ορισμένοι επικριτές του </a:t>
            </a:r>
            <a:r>
              <a:rPr lang="en-US" sz="1700" dirty="0" smtClean="0"/>
              <a:t>ESA</a:t>
            </a:r>
            <a:r>
              <a:rPr lang="el-GR" sz="1700" dirty="0" smtClean="0"/>
              <a:t> λένε ότι ο νόμος δεν κάνει αρκετά για να προστατεύσει τα είδη.  Λένε ότι ολόκληρα οικοσυστήματα πρέπει να προστατεύονται και όχι μεμονωμένα είδη.  Συμφωνείτε ή διαφωνείτε </a:t>
            </a:r>
            <a:r>
              <a:rPr lang="en-US" sz="1700" dirty="0" smtClean="0"/>
              <a:t>;</a:t>
            </a:r>
            <a:r>
              <a:rPr lang="el-GR" sz="1700" dirty="0" smtClean="0"/>
              <a:t>Τεκμηριώστε επιστημονικά την άποψή σας.</a:t>
            </a:r>
            <a:endParaRPr lang="el-GR" sz="1700" dirty="0"/>
          </a:p>
        </p:txBody>
      </p:sp>
      <p:pic>
        <p:nvPicPr>
          <p:cNvPr id="5" name="4 - Εικόνα" descr="2.PNG"/>
          <p:cNvPicPr>
            <a:picLocks noChangeAspect="1"/>
          </p:cNvPicPr>
          <p:nvPr/>
        </p:nvPicPr>
        <p:blipFill>
          <a:blip r:embed="rId2" cstate="print"/>
          <a:stretch>
            <a:fillRect/>
          </a:stretch>
        </p:blipFill>
        <p:spPr>
          <a:xfrm>
            <a:off x="1331640" y="4581128"/>
            <a:ext cx="3528392" cy="2155702"/>
          </a:xfrm>
          <a:prstGeom prst="rect">
            <a:avLst/>
          </a:prstGeom>
        </p:spPr>
      </p:pic>
      <p:sp>
        <p:nvSpPr>
          <p:cNvPr id="6" name="5 - TextBox"/>
          <p:cNvSpPr txBox="1"/>
          <p:nvPr/>
        </p:nvSpPr>
        <p:spPr>
          <a:xfrm rot="10800000" flipV="1">
            <a:off x="5220072" y="5517232"/>
            <a:ext cx="3096344" cy="646331"/>
          </a:xfrm>
          <a:prstGeom prst="rect">
            <a:avLst/>
          </a:prstGeom>
          <a:noFill/>
        </p:spPr>
        <p:txBody>
          <a:bodyPr wrap="square" rtlCol="0">
            <a:spAutoFit/>
          </a:bodyPr>
          <a:lstStyle/>
          <a:p>
            <a:r>
              <a:rPr lang="el-GR" sz="1200" b="1" dirty="0" smtClean="0"/>
              <a:t>Η πολική αρκούδα έχει καταγραφεί ως ένα υπ απειλούμενο είδος το 2010 εξαιτίας της κλιματικής αλλαγής.</a:t>
            </a:r>
            <a:endParaRPr lang="el-GR" sz="12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274638"/>
            <a:ext cx="8507288" cy="562074"/>
          </a:xfrm>
          <a:noFill/>
        </p:spPr>
        <p:txBody>
          <a:bodyPr>
            <a:normAutofit/>
          </a:bodyPr>
          <a:lstStyle/>
          <a:p>
            <a:pPr algn="l"/>
            <a:r>
              <a:rPr lang="el-GR" sz="2400" b="1" dirty="0" smtClean="0">
                <a:solidFill>
                  <a:schemeClr val="accent6">
                    <a:lumMod val="75000"/>
                  </a:schemeClr>
                </a:solidFill>
              </a:rPr>
              <a:t>Δραστηριότητα</a:t>
            </a:r>
            <a:endParaRPr lang="el-GR" sz="2400" b="1" dirty="0">
              <a:solidFill>
                <a:schemeClr val="accent6">
                  <a:lumMod val="75000"/>
                </a:schemeClr>
              </a:solidFill>
            </a:endParaRPr>
          </a:p>
        </p:txBody>
      </p:sp>
      <p:sp>
        <p:nvSpPr>
          <p:cNvPr id="3" name="2 - Θέση περιεχομένου"/>
          <p:cNvSpPr>
            <a:spLocks noGrp="1"/>
          </p:cNvSpPr>
          <p:nvPr>
            <p:ph idx="1"/>
          </p:nvPr>
        </p:nvSpPr>
        <p:spPr>
          <a:xfrm>
            <a:off x="107504" y="836712"/>
            <a:ext cx="8856984" cy="2880320"/>
          </a:xfrm>
        </p:spPr>
        <p:txBody>
          <a:bodyPr>
            <a:normAutofit/>
          </a:bodyPr>
          <a:lstStyle/>
          <a:p>
            <a:pPr>
              <a:buNone/>
            </a:pPr>
            <a:r>
              <a:rPr lang="el-GR" sz="2400" b="1" dirty="0" smtClean="0"/>
              <a:t>Ερευνώντας υπ απειλούμενα είδη.</a:t>
            </a:r>
          </a:p>
          <a:p>
            <a:pPr>
              <a:buNone/>
            </a:pPr>
            <a:r>
              <a:rPr lang="el-GR" sz="1700" dirty="0" smtClean="0"/>
              <a:t>Ενώ το φυσικό περιβάλλον στις ΗΠΑ μπορεί να υποστηρίξει μεγάλη βιοποικιλότητα , πολλά είδη φυτών και ζώων κινδυνεύουν. Καθήκον σας είναι να οργανώσετε και να παρουσιάσετε στο ευρύ κοινό ένα υπ απειλούμενο είδος. </a:t>
            </a:r>
          </a:p>
          <a:p>
            <a:pPr>
              <a:buNone/>
            </a:pPr>
            <a:r>
              <a:rPr lang="el-GR" sz="1700" dirty="0" smtClean="0"/>
              <a:t> Χρησιμοποιείστε πηγές από την επιστήμη της θάλασσας (</a:t>
            </a:r>
            <a:r>
              <a:rPr lang="en-US" sz="1700" dirty="0" smtClean="0"/>
              <a:t>Marine Science):</a:t>
            </a:r>
            <a:r>
              <a:rPr lang="el-GR" sz="1700" dirty="0" smtClean="0"/>
              <a:t>Τον </a:t>
            </a:r>
            <a:r>
              <a:rPr lang="el-GR" sz="1700" dirty="0" err="1" smtClean="0"/>
              <a:t>ιστότοπο</a:t>
            </a:r>
            <a:r>
              <a:rPr lang="el-GR" sz="1700" dirty="0" smtClean="0"/>
              <a:t> του δυναμικού ωκεανού (</a:t>
            </a:r>
            <a:r>
              <a:rPr lang="en-US" sz="1700" dirty="0" smtClean="0"/>
              <a:t>The Dynamic Ocean)</a:t>
            </a:r>
            <a:r>
              <a:rPr lang="el-GR" sz="1700" dirty="0" smtClean="0"/>
              <a:t> για να επιλέξετε ένα είδος και να μάθετε περισσότερα για αυτό.</a:t>
            </a:r>
          </a:p>
          <a:p>
            <a:pPr>
              <a:buNone/>
            </a:pPr>
            <a:r>
              <a:rPr lang="el-GR" sz="1800" dirty="0" smtClean="0"/>
              <a:t>  </a:t>
            </a:r>
          </a:p>
        </p:txBody>
      </p:sp>
      <p:sp>
        <p:nvSpPr>
          <p:cNvPr id="5" name="4 - TextBox"/>
          <p:cNvSpPr txBox="1"/>
          <p:nvPr/>
        </p:nvSpPr>
        <p:spPr>
          <a:xfrm>
            <a:off x="179512" y="2924944"/>
            <a:ext cx="6264696" cy="3508653"/>
          </a:xfrm>
          <a:prstGeom prst="rect">
            <a:avLst/>
          </a:prstGeom>
          <a:noFill/>
        </p:spPr>
        <p:txBody>
          <a:bodyPr wrap="square" rtlCol="0">
            <a:spAutoFit/>
          </a:bodyPr>
          <a:lstStyle/>
          <a:p>
            <a:pPr>
              <a:buNone/>
            </a:pPr>
            <a:r>
              <a:rPr lang="el-GR" sz="1700" dirty="0" smtClean="0"/>
              <a:t>Βεβαιωθείτε να συμπεριλάβετε στην δυνατή έκταση της εργασίας:</a:t>
            </a:r>
            <a:endParaRPr lang="en-US" sz="1700" dirty="0" smtClean="0"/>
          </a:p>
          <a:p>
            <a:pPr>
              <a:buNone/>
            </a:pPr>
            <a:endParaRPr lang="el-GR" sz="1700" dirty="0" smtClean="0"/>
          </a:p>
          <a:p>
            <a:pPr>
              <a:buFont typeface="Arial" pitchFamily="34" charset="0"/>
              <a:buChar char="•"/>
            </a:pPr>
            <a:r>
              <a:rPr lang="el-GR" sz="1700" dirty="0" smtClean="0"/>
              <a:t>Εικόνες από τα είδη</a:t>
            </a:r>
          </a:p>
          <a:p>
            <a:pPr>
              <a:buFont typeface="Arial" pitchFamily="34" charset="0"/>
              <a:buChar char="•"/>
            </a:pPr>
            <a:r>
              <a:rPr lang="el-GR" sz="1700" dirty="0" smtClean="0"/>
              <a:t>Βιοτόπους και πληθυσμό των ειδών</a:t>
            </a:r>
            <a:r>
              <a:rPr lang="en-US" sz="1700" dirty="0" smtClean="0"/>
              <a:t> </a:t>
            </a:r>
            <a:endParaRPr lang="el-GR" sz="1700" dirty="0" smtClean="0"/>
          </a:p>
          <a:p>
            <a:pPr>
              <a:buFont typeface="Arial" pitchFamily="34" charset="0"/>
              <a:buChar char="•"/>
            </a:pPr>
            <a:r>
              <a:rPr lang="el-GR" sz="1700" dirty="0" smtClean="0"/>
              <a:t>Ανθρώπινους ή φυσικούς παράγοντες που συμβάλουν στην εξαφάνιση του είδους.</a:t>
            </a:r>
            <a:endParaRPr lang="en-US" sz="1700" dirty="0" smtClean="0"/>
          </a:p>
          <a:p>
            <a:endParaRPr lang="el-GR" sz="1700" dirty="0" smtClean="0"/>
          </a:p>
          <a:p>
            <a:pPr>
              <a:buFont typeface="+mj-lt"/>
              <a:buAutoNum type="arabicPeriod"/>
            </a:pPr>
            <a:r>
              <a:rPr lang="el-GR" sz="1700" dirty="0" smtClean="0"/>
              <a:t>Κατά την διάρκεια των παρουσιάσεων των συμμαθητών σου φρόντισε να κρατάς σημειώσεις στο τετράδιό σου για κάθε είδος. Φρόντισε να έχει περιλάβει τουλάχιστον τα ακόλουθα:</a:t>
            </a:r>
            <a:endParaRPr lang="en-US" sz="1700" dirty="0" smtClean="0"/>
          </a:p>
          <a:p>
            <a:endParaRPr lang="el-GR" sz="1700" dirty="0" smtClean="0"/>
          </a:p>
          <a:p>
            <a:pPr>
              <a:buFont typeface="Arial" pitchFamily="34" charset="0"/>
              <a:buChar char="•"/>
            </a:pPr>
            <a:r>
              <a:rPr lang="el-GR" sz="1700" dirty="0" smtClean="0"/>
              <a:t>Όνομα και περιγραφή του είδους</a:t>
            </a:r>
          </a:p>
          <a:p>
            <a:pPr>
              <a:buFont typeface="Arial" pitchFamily="34" charset="0"/>
              <a:buChar char="•"/>
            </a:pPr>
            <a:r>
              <a:rPr lang="el-GR" sz="1700" dirty="0" smtClean="0"/>
              <a:t>Παράγοντες που το απειλούν ή το οδηγούν σε εξαφάνιση</a:t>
            </a:r>
            <a:r>
              <a:rPr lang="el-GR" dirty="0" smtClean="0"/>
              <a:t>.</a:t>
            </a:r>
          </a:p>
        </p:txBody>
      </p:sp>
      <p:pic>
        <p:nvPicPr>
          <p:cNvPr id="6" name="5 - Εικόνα" descr="1.PNG"/>
          <p:cNvPicPr>
            <a:picLocks noChangeAspect="1"/>
          </p:cNvPicPr>
          <p:nvPr/>
        </p:nvPicPr>
        <p:blipFill>
          <a:blip r:embed="rId2" cstate="print"/>
          <a:stretch>
            <a:fillRect/>
          </a:stretch>
        </p:blipFill>
        <p:spPr>
          <a:xfrm>
            <a:off x="6300192" y="3573016"/>
            <a:ext cx="2621508" cy="1726080"/>
          </a:xfrm>
          <a:prstGeom prst="rect">
            <a:avLst/>
          </a:prstGeom>
        </p:spPr>
      </p:pic>
      <p:sp>
        <p:nvSpPr>
          <p:cNvPr id="8" name="7 - TextBox"/>
          <p:cNvSpPr txBox="1"/>
          <p:nvPr/>
        </p:nvSpPr>
        <p:spPr>
          <a:xfrm>
            <a:off x="6228184" y="5445224"/>
            <a:ext cx="2808312" cy="1015663"/>
          </a:xfrm>
          <a:prstGeom prst="rect">
            <a:avLst/>
          </a:prstGeom>
          <a:noFill/>
        </p:spPr>
        <p:txBody>
          <a:bodyPr wrap="square" rtlCol="0">
            <a:spAutoFit/>
          </a:bodyPr>
          <a:lstStyle/>
          <a:p>
            <a:r>
              <a:rPr lang="en-US" sz="1200" b="1" dirty="0" smtClean="0"/>
              <a:t>To </a:t>
            </a:r>
            <a:r>
              <a:rPr lang="en-US" sz="1200" b="1" dirty="0" err="1" smtClean="0"/>
              <a:t>Elkhom</a:t>
            </a:r>
            <a:r>
              <a:rPr lang="en-US" sz="1200" b="1" dirty="0" smtClean="0"/>
              <a:t> Coral </a:t>
            </a:r>
            <a:r>
              <a:rPr lang="el-GR" sz="1200" b="1" dirty="0" smtClean="0"/>
              <a:t>είναι ένα κοράλλι της Καραϊβικής πάνω στο οποίο χτίζονται οι ύφαλοι και απειλείται από ασθένειες ,την κλιματική αλλαγή και τους τυφώνες. </a:t>
            </a:r>
            <a:endParaRPr lang="el-GR" sz="1200"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18058"/>
          </a:xfrm>
        </p:spPr>
        <p:txBody>
          <a:bodyPr>
            <a:noAutofit/>
          </a:bodyPr>
          <a:lstStyle/>
          <a:p>
            <a:pPr algn="l"/>
            <a:r>
              <a:rPr lang="el-GR" sz="2400" b="1" dirty="0" smtClean="0">
                <a:solidFill>
                  <a:schemeClr val="accent6">
                    <a:lumMod val="75000"/>
                  </a:schemeClr>
                </a:solidFill>
              </a:rPr>
              <a:t>Αξιολογήστε</a:t>
            </a:r>
            <a:endParaRPr lang="el-GR" sz="2400" b="1" dirty="0">
              <a:solidFill>
                <a:schemeClr val="accent6">
                  <a:lumMod val="75000"/>
                </a:schemeClr>
              </a:solidFill>
            </a:endParaRPr>
          </a:p>
        </p:txBody>
      </p:sp>
      <p:sp>
        <p:nvSpPr>
          <p:cNvPr id="3" name="2 - Θέση περιεχομένου"/>
          <p:cNvSpPr>
            <a:spLocks noGrp="1"/>
          </p:cNvSpPr>
          <p:nvPr>
            <p:ph idx="1"/>
          </p:nvPr>
        </p:nvSpPr>
        <p:spPr>
          <a:xfrm>
            <a:off x="457200" y="692696"/>
            <a:ext cx="8363272" cy="5688632"/>
          </a:xfrm>
        </p:spPr>
        <p:txBody>
          <a:bodyPr>
            <a:normAutofit/>
          </a:bodyPr>
          <a:lstStyle/>
          <a:p>
            <a:pPr>
              <a:buFont typeface="+mj-lt"/>
              <a:buAutoNum type="arabicPeriod"/>
            </a:pPr>
            <a:r>
              <a:rPr lang="el-GR" sz="1700" dirty="0" smtClean="0"/>
              <a:t>Το παρακάτω είναι ένα διάγραμμα που δείχνει την ηλικιακή δομή στη Γουατεμάλα το 1998.Βασιζόμενοι στα παρακάτω δεδομένα τι προβλέψεις θα κάνατε σχετικά με το μελλοντικό πληθυσμό της χώρας ; Δικαιολογήστε την απάντησή σας.</a:t>
            </a:r>
            <a:endParaRPr lang="en-US" sz="1700" dirty="0" smtClean="0"/>
          </a:p>
          <a:p>
            <a:pPr>
              <a:buFont typeface="+mj-lt"/>
              <a:buAutoNum type="arabicPeriod"/>
            </a:pPr>
            <a:endParaRPr lang="en-US" sz="1700" dirty="0" smtClean="0"/>
          </a:p>
          <a:p>
            <a:pPr>
              <a:buFont typeface="+mj-lt"/>
              <a:buAutoNum type="arabicPeriod"/>
            </a:pPr>
            <a:endParaRPr lang="en-US" sz="1700" dirty="0" smtClean="0"/>
          </a:p>
          <a:p>
            <a:pPr>
              <a:buFont typeface="+mj-lt"/>
              <a:buAutoNum type="arabicPeriod"/>
            </a:pPr>
            <a:endParaRPr lang="en-US" sz="1700" dirty="0" smtClean="0"/>
          </a:p>
          <a:p>
            <a:pPr>
              <a:buNone/>
            </a:pPr>
            <a:endParaRPr lang="en-US" sz="1700" dirty="0" smtClean="0"/>
          </a:p>
          <a:p>
            <a:pPr>
              <a:buNone/>
            </a:pPr>
            <a:endParaRPr lang="en-US" sz="1700" dirty="0" smtClean="0"/>
          </a:p>
          <a:p>
            <a:pPr>
              <a:buFont typeface="+mj-lt"/>
              <a:buAutoNum type="arabicPeriod"/>
            </a:pPr>
            <a:endParaRPr lang="en-US" sz="1700" dirty="0" smtClean="0"/>
          </a:p>
          <a:p>
            <a:pPr>
              <a:buFont typeface="+mj-lt"/>
              <a:buAutoNum type="arabicPeriod"/>
            </a:pPr>
            <a:endParaRPr lang="el-GR" sz="1700" dirty="0" smtClean="0"/>
          </a:p>
          <a:p>
            <a:pPr>
              <a:buFont typeface="+mj-lt"/>
              <a:buAutoNum type="arabicPeriod"/>
            </a:pPr>
            <a:endParaRPr lang="el-GR" sz="1700" dirty="0" smtClean="0"/>
          </a:p>
          <a:p>
            <a:pPr>
              <a:buFont typeface="+mj-lt"/>
              <a:buAutoNum type="arabicPeriod"/>
            </a:pPr>
            <a:endParaRPr lang="el-GR" sz="1700" dirty="0" smtClean="0"/>
          </a:p>
          <a:p>
            <a:pPr>
              <a:buFont typeface="+mj-lt"/>
              <a:buAutoNum type="arabicPeriod"/>
            </a:pPr>
            <a:endParaRPr lang="en-US" sz="1700" dirty="0" smtClean="0"/>
          </a:p>
          <a:p>
            <a:pPr>
              <a:buFont typeface="+mj-lt"/>
              <a:buAutoNum type="arabicPeriod" startAt="2"/>
            </a:pPr>
            <a:r>
              <a:rPr lang="el-GR" sz="1700" dirty="0" smtClean="0"/>
              <a:t>Ποια είναι η φέρουσα ικανότητα ; Γιατί ο αριθμός ενός πληθυσμού δεν μπορεί να ξεπεράσει τη φέρουσα ικανότητα για μεγάλο χρονικό διάστημα;</a:t>
            </a:r>
            <a:endParaRPr lang="en-US" sz="1700" dirty="0" smtClean="0"/>
          </a:p>
          <a:p>
            <a:pPr>
              <a:buNone/>
            </a:pPr>
            <a:endParaRPr lang="el-GR" sz="1700" dirty="0" smtClean="0"/>
          </a:p>
          <a:p>
            <a:pPr>
              <a:buFont typeface="+mj-lt"/>
              <a:buAutoNum type="arabicPeriod" startAt="3"/>
            </a:pPr>
            <a:r>
              <a:rPr lang="el-GR" sz="1700" dirty="0" smtClean="0"/>
              <a:t>Το </a:t>
            </a:r>
            <a:r>
              <a:rPr lang="en-US" sz="1700" dirty="0" smtClean="0"/>
              <a:t>manatee </a:t>
            </a:r>
            <a:r>
              <a:rPr lang="el-GR" sz="1700" dirty="0" smtClean="0"/>
              <a:t>της Φλόριντα είναι εξαιτίας του πληθυσμού του ένα είδος υπό εξαφάνιση . Περιγράψτε τουλάχιστον δύο χαρακτηριστικά  του συγκεκριμένου ζώου που το κάνουν ευάλωτο προς εξαφάνιση .</a:t>
            </a:r>
          </a:p>
          <a:p>
            <a:pPr>
              <a:buNone/>
            </a:pPr>
            <a:endParaRPr lang="el-GR" sz="1700" dirty="0" smtClean="0"/>
          </a:p>
          <a:p>
            <a:pPr>
              <a:buNone/>
            </a:pPr>
            <a:endParaRPr lang="el-GR" sz="1700" dirty="0" smtClean="0"/>
          </a:p>
          <a:p>
            <a:pPr>
              <a:buNone/>
            </a:pPr>
            <a:endParaRPr lang="el-GR" sz="1700" dirty="0" smtClean="0"/>
          </a:p>
          <a:p>
            <a:pPr>
              <a:buNone/>
            </a:pPr>
            <a:endParaRPr lang="el-GR" sz="1700" dirty="0" smtClean="0"/>
          </a:p>
          <a:p>
            <a:pPr>
              <a:buNone/>
            </a:pPr>
            <a:endParaRPr lang="el-GR" sz="1700" dirty="0" smtClean="0"/>
          </a:p>
        </p:txBody>
      </p:sp>
      <p:sp>
        <p:nvSpPr>
          <p:cNvPr id="6" name="5 - Έλλειψη"/>
          <p:cNvSpPr/>
          <p:nvPr/>
        </p:nvSpPr>
        <p:spPr>
          <a:xfrm>
            <a:off x="6084168" y="3284984"/>
            <a:ext cx="648072"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4 - Εικόνα" descr="Καταγραφή.PNG"/>
          <p:cNvPicPr>
            <a:picLocks noChangeAspect="1"/>
          </p:cNvPicPr>
          <p:nvPr/>
        </p:nvPicPr>
        <p:blipFill>
          <a:blip r:embed="rId2" cstate="print"/>
          <a:stretch>
            <a:fillRect/>
          </a:stretch>
        </p:blipFill>
        <p:spPr>
          <a:xfrm>
            <a:off x="5724128" y="1698082"/>
            <a:ext cx="2808312" cy="2706280"/>
          </a:xfrm>
          <a:prstGeom prst="rect">
            <a:avLst/>
          </a:prstGeom>
        </p:spPr>
      </p:pic>
      <p:sp>
        <p:nvSpPr>
          <p:cNvPr id="9" name="8 - Βέλος προς τα επάνω"/>
          <p:cNvSpPr/>
          <p:nvPr/>
        </p:nvSpPr>
        <p:spPr>
          <a:xfrm>
            <a:off x="6300192" y="3789040"/>
            <a:ext cx="216024" cy="43204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chemeClr val="tx1"/>
                </a:solidFill>
              </a:ln>
              <a:solidFill>
                <a:schemeClr val="accent6"/>
              </a:solidFill>
            </a:endParaRPr>
          </a:p>
        </p:txBody>
      </p:sp>
      <p:pic>
        <p:nvPicPr>
          <p:cNvPr id="12" name="11 - Εικόνα" descr="Καταγραφή.PNG"/>
          <p:cNvPicPr>
            <a:picLocks noChangeAspect="1"/>
          </p:cNvPicPr>
          <p:nvPr/>
        </p:nvPicPr>
        <p:blipFill>
          <a:blip r:embed="rId3" cstate="print"/>
          <a:stretch>
            <a:fillRect/>
          </a:stretch>
        </p:blipFill>
        <p:spPr>
          <a:xfrm>
            <a:off x="827584" y="1700808"/>
            <a:ext cx="4701263" cy="273630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06090"/>
          </a:xfrm>
        </p:spPr>
        <p:txBody>
          <a:bodyPr>
            <a:normAutofit/>
          </a:bodyPr>
          <a:lstStyle/>
          <a:p>
            <a:r>
              <a:rPr lang="el-GR" sz="2400" b="1" dirty="0" smtClean="0"/>
              <a:t>15. Θαλάσσιοι πληθυσμοί</a:t>
            </a:r>
            <a:endParaRPr lang="el-GR" sz="2400" b="1" dirty="0"/>
          </a:p>
        </p:txBody>
      </p:sp>
      <p:sp>
        <p:nvSpPr>
          <p:cNvPr id="3" name="2 - Θέση περιεχομένου"/>
          <p:cNvSpPr>
            <a:spLocks noGrp="1"/>
          </p:cNvSpPr>
          <p:nvPr>
            <p:ph idx="1"/>
          </p:nvPr>
        </p:nvSpPr>
        <p:spPr>
          <a:xfrm>
            <a:off x="457200" y="836712"/>
            <a:ext cx="8229600" cy="5760640"/>
          </a:xfrm>
        </p:spPr>
        <p:txBody>
          <a:bodyPr/>
          <a:lstStyle/>
          <a:p>
            <a:pPr>
              <a:buNone/>
            </a:pPr>
            <a:r>
              <a:rPr lang="el-GR" sz="1400" b="1" dirty="0" smtClean="0">
                <a:solidFill>
                  <a:schemeClr val="accent6">
                    <a:lumMod val="75000"/>
                  </a:schemeClr>
                </a:solidFill>
              </a:rPr>
              <a:t>Σημαντικές απόψεις</a:t>
            </a:r>
          </a:p>
          <a:p>
            <a:r>
              <a:rPr lang="el-GR" sz="1200" dirty="0" smtClean="0"/>
              <a:t>Οι θαλάσσιοι πληθυσμοί μεταβάλλονται συνεχώς εξαιτίας  φυσικών παραγόντων και ανθρωπίνων δραστηριοτήτων. Τόσο οι βιοτικοί όσο και οι αβιοτικοί παράγοντες σε ένα οικοσύστημα μπορούν να προκαλέσουν αύξηση ή μείωση του πληθυσμού.</a:t>
            </a:r>
          </a:p>
          <a:p>
            <a:r>
              <a:rPr lang="el-GR" sz="1200" dirty="0" smtClean="0"/>
              <a:t>Ορισμένοι πληθυσμοί είναι σε θέση να αντιμετωπίζουν τις αλλαγές που συμβαίνουν σε αντίθεση με άλλους που μπορεί να βρεθούν υπό εξαφάνιση εάν οι περιβαλλοντικές συνθήκες δεν γίνουν ευνοϊκότερες.</a:t>
            </a:r>
          </a:p>
          <a:p>
            <a:r>
              <a:rPr lang="el-GR" sz="1200" dirty="0" smtClean="0"/>
              <a:t>Οι νομοθετικές ρυθμίσεις για τα απειλούμενα είδη έχουν ως σκοπό την προστασία των συγκεκριμένων πληθυσμών.</a:t>
            </a:r>
          </a:p>
          <a:p>
            <a:pPr>
              <a:buNone/>
            </a:pPr>
            <a:r>
              <a:rPr lang="el-GR" sz="1400" b="1" dirty="0" smtClean="0">
                <a:solidFill>
                  <a:schemeClr val="accent6">
                    <a:lumMod val="75000"/>
                  </a:schemeClr>
                </a:solidFill>
              </a:rPr>
              <a:t>Ενασχόληση </a:t>
            </a:r>
          </a:p>
          <a:p>
            <a:pPr>
              <a:buNone/>
            </a:pPr>
            <a:r>
              <a:rPr lang="el-GR" sz="1400" b="1" dirty="0" smtClean="0"/>
              <a:t>Χρησιμοποίησε αυτά που έχεις μάθει</a:t>
            </a:r>
          </a:p>
          <a:p>
            <a:pPr>
              <a:buNone/>
            </a:pPr>
            <a:r>
              <a:rPr lang="el-GR" sz="1200" dirty="0" smtClean="0"/>
              <a:t>Στο μάθημα αυτό θα διδαχθείτε για τους πληθυσμούς των θαλάσσιων οικοσυστημάτων και θα εξετάσετε τρία διαφορετικά θαλάσσια είδη. Σκεφτείτε τα θαλάσσια είδη που υπάρχουν στο οικοσύστημα κοντά στον τόπο διαμονής σας. Μπορεί να μη ζείτε στον ωκεανό ,αλλά κοντά σε έναν βιότοπο όπως μια λίμνη , μια βάθρα ή ένα ποτάμι. Παρατηρήστε το οικοσύστημα και καταγράψτε τους οργανισμούς που ζουν σε αυτό.</a:t>
            </a:r>
          </a:p>
          <a:p>
            <a:pPr>
              <a:buNone/>
            </a:pPr>
            <a:r>
              <a:rPr lang="el-GR" sz="1400" dirty="0" smtClean="0"/>
              <a:t>  </a:t>
            </a:r>
            <a:endParaRPr lang="el-GR" sz="1700" dirty="0"/>
          </a:p>
        </p:txBody>
      </p:sp>
      <p:graphicFrame>
        <p:nvGraphicFramePr>
          <p:cNvPr id="4" name="3 - Πίνακας"/>
          <p:cNvGraphicFramePr>
            <a:graphicFrameLocks noGrp="1"/>
          </p:cNvGraphicFramePr>
          <p:nvPr/>
        </p:nvGraphicFramePr>
        <p:xfrm>
          <a:off x="683568" y="3501007"/>
          <a:ext cx="7344816" cy="1368152"/>
        </p:xfrm>
        <a:graphic>
          <a:graphicData uri="http://schemas.openxmlformats.org/drawingml/2006/table">
            <a:tbl>
              <a:tblPr firstRow="1" bandRow="1">
                <a:tableStyleId>{5C22544A-7EE6-4342-B048-85BDC9FD1C3A}</a:tableStyleId>
              </a:tblPr>
              <a:tblGrid>
                <a:gridCol w="3672408"/>
                <a:gridCol w="3672408"/>
              </a:tblGrid>
              <a:tr h="216024">
                <a:tc gridSpan="2">
                  <a:txBody>
                    <a:bodyPr/>
                    <a:lstStyle/>
                    <a:p>
                      <a:pPr algn="ctr">
                        <a:lnSpc>
                          <a:spcPct val="100000"/>
                        </a:lnSpc>
                      </a:pPr>
                      <a:r>
                        <a:rPr lang="el-GR" sz="1200" dirty="0" smtClean="0"/>
                        <a:t>Οργανισμοί</a:t>
                      </a:r>
                      <a:r>
                        <a:rPr lang="el-GR" sz="1200" baseline="0" dirty="0" smtClean="0"/>
                        <a:t> σε υδάτινα οικοσυστήματα κοντά στο σπίτι μου</a:t>
                      </a:r>
                      <a:endParaRPr lang="el-GR" sz="1200" dirty="0"/>
                    </a:p>
                  </a:txBody>
                  <a:tcPr marL="108000" marR="108000" marT="0" marB="0"/>
                </a:tc>
                <a:tc hMerge="1">
                  <a:txBody>
                    <a:bodyPr/>
                    <a:lstStyle/>
                    <a:p>
                      <a:endParaRPr lang="el-GR" dirty="0"/>
                    </a:p>
                  </a:txBody>
                  <a:tcPr/>
                </a:tc>
              </a:tr>
              <a:tr h="288032">
                <a:tc>
                  <a:txBody>
                    <a:bodyPr/>
                    <a:lstStyle/>
                    <a:p>
                      <a:pPr>
                        <a:lnSpc>
                          <a:spcPct val="100000"/>
                        </a:lnSpc>
                      </a:pPr>
                      <a:endParaRPr lang="el-GR" dirty="0"/>
                    </a:p>
                  </a:txBody>
                  <a:tcPr marL="108000" marR="108000" marT="0" marB="0"/>
                </a:tc>
                <a:tc>
                  <a:txBody>
                    <a:bodyPr/>
                    <a:lstStyle/>
                    <a:p>
                      <a:pPr>
                        <a:lnSpc>
                          <a:spcPct val="100000"/>
                        </a:lnSpc>
                      </a:pPr>
                      <a:endParaRPr lang="el-GR"/>
                    </a:p>
                  </a:txBody>
                  <a:tcPr marL="108000" marR="108000" marT="0" marB="0"/>
                </a:tc>
              </a:tr>
              <a:tr h="288032">
                <a:tc>
                  <a:txBody>
                    <a:bodyPr/>
                    <a:lstStyle/>
                    <a:p>
                      <a:pPr>
                        <a:lnSpc>
                          <a:spcPct val="100000"/>
                        </a:lnSpc>
                      </a:pPr>
                      <a:endParaRPr lang="el-GR" dirty="0"/>
                    </a:p>
                  </a:txBody>
                  <a:tcPr marL="108000" marR="108000" marT="0" marB="0"/>
                </a:tc>
                <a:tc>
                  <a:txBody>
                    <a:bodyPr/>
                    <a:lstStyle/>
                    <a:p>
                      <a:pPr>
                        <a:lnSpc>
                          <a:spcPct val="100000"/>
                        </a:lnSpc>
                      </a:pPr>
                      <a:endParaRPr lang="el-GR" dirty="0"/>
                    </a:p>
                  </a:txBody>
                  <a:tcPr marL="108000" marR="108000" marT="0" marB="0"/>
                </a:tc>
              </a:tr>
              <a:tr h="288032">
                <a:tc>
                  <a:txBody>
                    <a:bodyPr/>
                    <a:lstStyle/>
                    <a:p>
                      <a:pPr>
                        <a:lnSpc>
                          <a:spcPct val="100000"/>
                        </a:lnSpc>
                      </a:pPr>
                      <a:endParaRPr lang="el-GR" dirty="0"/>
                    </a:p>
                  </a:txBody>
                  <a:tcPr marL="108000" marR="108000" marT="0" marB="0"/>
                </a:tc>
                <a:tc>
                  <a:txBody>
                    <a:bodyPr/>
                    <a:lstStyle/>
                    <a:p>
                      <a:pPr>
                        <a:lnSpc>
                          <a:spcPct val="100000"/>
                        </a:lnSpc>
                      </a:pPr>
                      <a:endParaRPr lang="el-GR" dirty="0"/>
                    </a:p>
                  </a:txBody>
                  <a:tcPr marL="108000" marR="108000" marT="0" marB="0"/>
                </a:tc>
              </a:tr>
              <a:tr h="288032">
                <a:tc>
                  <a:txBody>
                    <a:bodyPr/>
                    <a:lstStyle/>
                    <a:p>
                      <a:pPr>
                        <a:lnSpc>
                          <a:spcPct val="100000"/>
                        </a:lnSpc>
                      </a:pPr>
                      <a:endParaRPr lang="el-GR" dirty="0"/>
                    </a:p>
                  </a:txBody>
                  <a:tcPr marL="108000" marR="108000" marT="0" marB="0"/>
                </a:tc>
                <a:tc>
                  <a:txBody>
                    <a:bodyPr/>
                    <a:lstStyle/>
                    <a:p>
                      <a:pPr>
                        <a:lnSpc>
                          <a:spcPct val="100000"/>
                        </a:lnSpc>
                      </a:pPr>
                      <a:endParaRPr lang="el-GR" dirty="0"/>
                    </a:p>
                  </a:txBody>
                  <a:tcPr marL="108000" marR="108000" marT="0" marB="0"/>
                </a:tc>
              </a:tr>
            </a:tbl>
          </a:graphicData>
        </a:graphic>
      </p:graphicFrame>
      <p:sp>
        <p:nvSpPr>
          <p:cNvPr id="5" name="4 - Ορθογώνιο"/>
          <p:cNvSpPr/>
          <p:nvPr/>
        </p:nvSpPr>
        <p:spPr>
          <a:xfrm>
            <a:off x="539552" y="5085184"/>
            <a:ext cx="8064896" cy="1384995"/>
          </a:xfrm>
          <a:prstGeom prst="rect">
            <a:avLst/>
          </a:prstGeom>
        </p:spPr>
        <p:txBody>
          <a:bodyPr wrap="square">
            <a:spAutoFit/>
          </a:bodyPr>
          <a:lstStyle/>
          <a:p>
            <a:pPr>
              <a:buNone/>
            </a:pPr>
            <a:r>
              <a:rPr lang="el-GR" sz="1200" dirty="0" smtClean="0"/>
              <a:t>Εφόσον έχετε κάνει μια λίστα με τους συγκεκριμένους οργανισμούς ,επιλέξτε έναν από αυτούς και γράψτε ότι γνωρίζετε για αυτόν .Εάν είναι μπορείτε συμπεριλάβετε πληροφορίες για το τι τρώει καθώς και για το πού άλλου μπορούμε να τον συναντήσουμε στη χώρα μας. Στη συνέχεια αφού μοιραστείτε αυτά που έχετε γράψει παρακάτω με το διπλανό σας.</a:t>
            </a:r>
          </a:p>
          <a:p>
            <a:pPr>
              <a:buNone/>
            </a:pPr>
            <a:r>
              <a:rPr lang="el-GR" sz="1200" dirty="0" smtClean="0"/>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116633"/>
            <a:ext cx="8784976" cy="4680519"/>
          </a:xfrm>
        </p:spPr>
        <p:txBody>
          <a:bodyPr>
            <a:normAutofit/>
          </a:bodyPr>
          <a:lstStyle/>
          <a:p>
            <a:pPr>
              <a:buNone/>
            </a:pPr>
            <a:r>
              <a:rPr lang="el-GR" sz="1400" b="1" dirty="0" smtClean="0"/>
              <a:t>Οπτικός εγγραμματισμός: Διαβάζοντας γραφήματα</a:t>
            </a:r>
          </a:p>
          <a:p>
            <a:pPr>
              <a:buNone/>
            </a:pPr>
            <a:r>
              <a:rPr lang="el-GR" sz="1200" dirty="0" smtClean="0"/>
              <a:t>Κατά τη διάρκεια του συγκεκριμένου μαθήματος θα βρείτε μια ποικιλία γραφημάτων. Θυμηθείτε ότι τα γραφήματα εμφανίζουν πληροφορίες με οπτικό τρόπο και σας βοηθούν να αντιλαμβάνεστε γρήγορα μοτίβα ή σχέσεις δεδομένων. Είναι πολύ σημαντικό να γνωρίζετε πώς να διαβάσετε τα διάφορα είδη γραφημάτων. Ακολουθεί ο τρόπος που μπορούμε να ερμηνεύσουμε ορισμένα από αυτά.</a:t>
            </a:r>
          </a:p>
          <a:p>
            <a:r>
              <a:rPr lang="el-GR" sz="1200" dirty="0" smtClean="0"/>
              <a:t>Ένα χρονόγραμμα ,όπως αυτά στις σελίδες 286 , 289 και 291 του βιβλίου σας χρησιμοποιείτε για να συγκρίνει δύο παράγοντες ή αλλιώς  </a:t>
            </a:r>
            <a:r>
              <a:rPr lang="el-GR" sz="1200" b="1" dirty="0" smtClean="0"/>
              <a:t>μεταβλητές</a:t>
            </a:r>
            <a:r>
              <a:rPr lang="el-GR" sz="1200" dirty="0" smtClean="0"/>
              <a:t> , η μια εκ των οποίων είναι ο χρόνος.</a:t>
            </a:r>
          </a:p>
          <a:p>
            <a:r>
              <a:rPr lang="el-GR" sz="1200" dirty="0" smtClean="0"/>
              <a:t>Ένα ραβδόγραμμα, όπως αυτά στις σελίδες 293 και 299, δείχνει τις τιμές που παίρνει μια μεταβλητή. Τα ραβδογράμματα μπορεί να είναι είτε οριζόντια ,είτε κάθετα, είτε διπλά συσχετίζοντας δυο κατηγορίες ενός είδους.(όπως αυτά στις σελίδες 293 και 299).</a:t>
            </a:r>
          </a:p>
          <a:p>
            <a:endParaRPr lang="el-GR" sz="1200" b="1" dirty="0" smtClean="0"/>
          </a:p>
          <a:p>
            <a:pPr>
              <a:buNone/>
            </a:pPr>
            <a:r>
              <a:rPr lang="el-GR" sz="1200" b="1" dirty="0" smtClean="0"/>
              <a:t>Κοιτάξτε τον πίνακα δεδομένων και τη διπλανό γράφημα που σχετίζετε με το πλήθος των </a:t>
            </a:r>
            <a:r>
              <a:rPr lang="en-US" sz="1200" b="1" dirty="0" smtClean="0"/>
              <a:t>manatee </a:t>
            </a:r>
            <a:r>
              <a:rPr lang="el-GR" sz="1200" b="1" dirty="0" smtClean="0"/>
              <a:t>που εντοπίστηκαν από εναέριες έρευνες στις ακτές της Φλόριντα. Σημείωση: Δεν περιέχει εκτιμήσεις του πληθυσμού. Στη συνέχεια απαντήστε στις ερωτήσεις που ακολουθούν για να διαπιστώσετε το επίπεδο σας στην ανάγνωση ενός γραφήματος.</a:t>
            </a:r>
            <a:endParaRPr lang="en-US" sz="1200" b="1" dirty="0" smtClean="0"/>
          </a:p>
          <a:p>
            <a:pPr>
              <a:buNone/>
            </a:pPr>
            <a:endParaRPr lang="en-US" sz="1400" b="1" dirty="0" smtClean="0"/>
          </a:p>
          <a:p>
            <a:pPr>
              <a:buNone/>
            </a:pPr>
            <a:r>
              <a:rPr lang="el-GR" sz="1400" dirty="0" smtClean="0"/>
              <a:t>  </a:t>
            </a:r>
            <a:endParaRPr lang="el-GR" sz="1400" dirty="0"/>
          </a:p>
        </p:txBody>
      </p:sp>
      <p:graphicFrame>
        <p:nvGraphicFramePr>
          <p:cNvPr id="7" name="6 - Γράφημα"/>
          <p:cNvGraphicFramePr/>
          <p:nvPr/>
        </p:nvGraphicFramePr>
        <p:xfrm>
          <a:off x="3995936" y="2780928"/>
          <a:ext cx="4032448" cy="18722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7 - Πίνακας"/>
          <p:cNvGraphicFramePr>
            <a:graphicFrameLocks noGrp="1"/>
          </p:cNvGraphicFramePr>
          <p:nvPr/>
        </p:nvGraphicFramePr>
        <p:xfrm>
          <a:off x="899592" y="2852936"/>
          <a:ext cx="2376264" cy="1577340"/>
        </p:xfrm>
        <a:graphic>
          <a:graphicData uri="http://schemas.openxmlformats.org/drawingml/2006/table">
            <a:tbl>
              <a:tblPr/>
              <a:tblGrid>
                <a:gridCol w="1217652"/>
                <a:gridCol w="1158612"/>
              </a:tblGrid>
              <a:tr h="159258">
                <a:tc>
                  <a:txBody>
                    <a:bodyPr/>
                    <a:lstStyle/>
                    <a:p>
                      <a:pPr algn="ctr" fontAlgn="b"/>
                      <a:r>
                        <a:rPr lang="el-GR" sz="1100" b="1" i="0" u="none" strike="noStrike" dirty="0">
                          <a:solidFill>
                            <a:schemeClr val="bg1"/>
                          </a:solidFill>
                          <a:latin typeface="Calibri"/>
                        </a:rPr>
                        <a:t>χρονολογία</a:t>
                      </a:r>
                    </a:p>
                  </a:txBody>
                  <a:tcPr marL="7620" marR="7620" marT="7620" marB="0" anchor="b">
                    <a:lnL>
                      <a:noFill/>
                    </a:lnL>
                    <a:lnR>
                      <a:noFill/>
                    </a:lnR>
                    <a:lnT>
                      <a:noFill/>
                    </a:lnT>
                    <a:lnB>
                      <a:noFill/>
                    </a:lnB>
                    <a:solidFill>
                      <a:schemeClr val="tx2">
                        <a:lumMod val="60000"/>
                        <a:lumOff val="40000"/>
                      </a:schemeClr>
                    </a:solidFill>
                  </a:tcPr>
                </a:tc>
                <a:tc>
                  <a:txBody>
                    <a:bodyPr/>
                    <a:lstStyle/>
                    <a:p>
                      <a:pPr algn="ctr" fontAlgn="b"/>
                      <a:r>
                        <a:rPr lang="el-GR" sz="1100" b="1" i="0" u="none" strike="noStrike" dirty="0">
                          <a:solidFill>
                            <a:schemeClr val="bg1"/>
                          </a:solidFill>
                          <a:latin typeface="Calibri"/>
                        </a:rPr>
                        <a:t>πλήθος</a:t>
                      </a:r>
                    </a:p>
                  </a:txBody>
                  <a:tcPr marL="7620" marR="7620" marT="7620" marB="0" anchor="b">
                    <a:lnL>
                      <a:noFill/>
                    </a:lnL>
                    <a:lnR>
                      <a:noFill/>
                    </a:lnR>
                    <a:lnT>
                      <a:noFill/>
                    </a:lnT>
                    <a:lnB>
                      <a:noFill/>
                    </a:lnB>
                    <a:solidFill>
                      <a:schemeClr val="tx2">
                        <a:lumMod val="60000"/>
                        <a:lumOff val="40000"/>
                      </a:schemeClr>
                    </a:solidFill>
                  </a:tcPr>
                </a:tc>
              </a:tr>
              <a:tr h="159258">
                <a:tc>
                  <a:txBody>
                    <a:bodyPr/>
                    <a:lstStyle/>
                    <a:p>
                      <a:pPr algn="ctr" fontAlgn="b"/>
                      <a:r>
                        <a:rPr lang="el-GR" sz="1100" b="0" i="0" u="none" strike="noStrike" dirty="0">
                          <a:solidFill>
                            <a:srgbClr val="000000"/>
                          </a:solidFill>
                          <a:latin typeface="Calibri"/>
                        </a:rPr>
                        <a:t>2000</a:t>
                      </a:r>
                    </a:p>
                  </a:txBody>
                  <a:tcPr marL="7620" marR="7620" marT="7620" marB="0" anchor="b">
                    <a:lnL>
                      <a:noFill/>
                    </a:lnL>
                    <a:lnR>
                      <a:noFill/>
                    </a:lnR>
                    <a:lnT>
                      <a:noFill/>
                    </a:lnT>
                    <a:lnB>
                      <a:noFill/>
                    </a:lnB>
                    <a:gradFill>
                      <a:gsLst>
                        <a:gs pos="0">
                          <a:schemeClr val="accent1">
                            <a:lumMod val="20000"/>
                            <a:lumOff val="80000"/>
                          </a:schemeClr>
                        </a:gs>
                        <a:gs pos="0">
                          <a:schemeClr val="accent1">
                            <a:lumMod val="20000"/>
                            <a:lumOff val="80000"/>
                          </a:schemeClr>
                        </a:gs>
                        <a:gs pos="50000">
                          <a:schemeClr val="tx2">
                            <a:lumMod val="40000"/>
                            <a:lumOff val="60000"/>
                          </a:schemeClr>
                        </a:gs>
                        <a:gs pos="100000">
                          <a:schemeClr val="accent1">
                            <a:tint val="23500"/>
                            <a:satMod val="160000"/>
                          </a:schemeClr>
                        </a:gs>
                      </a:gsLst>
                      <a:lin ang="5400000" scaled="0"/>
                    </a:gradFill>
                  </a:tcPr>
                </a:tc>
                <a:tc>
                  <a:txBody>
                    <a:bodyPr/>
                    <a:lstStyle/>
                    <a:p>
                      <a:pPr algn="ctr" fontAlgn="b"/>
                      <a:r>
                        <a:rPr lang="el-GR" sz="1100" b="0" i="0" u="none" strike="noStrike" dirty="0">
                          <a:solidFill>
                            <a:srgbClr val="000000"/>
                          </a:solidFill>
                          <a:latin typeface="Calibri"/>
                        </a:rPr>
                        <a:t>1,9</a:t>
                      </a:r>
                    </a:p>
                  </a:txBody>
                  <a:tcPr marL="7620" marR="7620" marT="7620" marB="0" anchor="b">
                    <a:lnL>
                      <a:noFill/>
                    </a:lnL>
                    <a:lnR>
                      <a:noFill/>
                    </a:lnR>
                    <a:lnT>
                      <a:noFill/>
                    </a:lnT>
                    <a:lnB>
                      <a:noFill/>
                    </a:lnB>
                    <a:gradFill>
                      <a:gsLst>
                        <a:gs pos="0">
                          <a:schemeClr val="accent1">
                            <a:lumMod val="20000"/>
                            <a:lumOff val="80000"/>
                          </a:schemeClr>
                        </a:gs>
                        <a:gs pos="0">
                          <a:schemeClr val="accent1">
                            <a:lumMod val="20000"/>
                            <a:lumOff val="80000"/>
                          </a:schemeClr>
                        </a:gs>
                        <a:gs pos="50000">
                          <a:schemeClr val="tx2">
                            <a:lumMod val="40000"/>
                            <a:lumOff val="60000"/>
                          </a:schemeClr>
                        </a:gs>
                        <a:gs pos="100000">
                          <a:schemeClr val="accent1">
                            <a:tint val="23500"/>
                            <a:satMod val="160000"/>
                          </a:schemeClr>
                        </a:gs>
                      </a:gsLst>
                      <a:lin ang="5400000" scaled="0"/>
                    </a:gradFill>
                  </a:tcPr>
                </a:tc>
              </a:tr>
              <a:tr h="159258">
                <a:tc>
                  <a:txBody>
                    <a:bodyPr/>
                    <a:lstStyle/>
                    <a:p>
                      <a:pPr algn="ctr" fontAlgn="b"/>
                      <a:r>
                        <a:rPr lang="el-GR" sz="1100" b="0" i="0" u="none" strike="noStrike" dirty="0">
                          <a:solidFill>
                            <a:srgbClr val="000000"/>
                          </a:solidFill>
                          <a:latin typeface="Calibri"/>
                        </a:rPr>
                        <a:t>2001</a:t>
                      </a:r>
                    </a:p>
                  </a:txBody>
                  <a:tcPr marL="7620" marR="7620" marT="7620" marB="0" anchor="b">
                    <a:lnL>
                      <a:noFill/>
                    </a:lnL>
                    <a:lnR>
                      <a:noFill/>
                    </a:lnR>
                    <a:lnT>
                      <a:noFill/>
                    </a:lnT>
                    <a:lnB>
                      <a:noFill/>
                    </a:lnB>
                    <a:gradFill>
                      <a:gsLst>
                        <a:gs pos="0">
                          <a:schemeClr val="accent1">
                            <a:lumMod val="20000"/>
                            <a:lumOff val="80000"/>
                          </a:schemeClr>
                        </a:gs>
                        <a:gs pos="0">
                          <a:schemeClr val="accent1">
                            <a:lumMod val="20000"/>
                            <a:lumOff val="80000"/>
                          </a:schemeClr>
                        </a:gs>
                        <a:gs pos="50000">
                          <a:schemeClr val="tx2">
                            <a:lumMod val="40000"/>
                            <a:lumOff val="60000"/>
                          </a:schemeClr>
                        </a:gs>
                        <a:gs pos="100000">
                          <a:schemeClr val="accent1">
                            <a:tint val="23500"/>
                            <a:satMod val="160000"/>
                          </a:schemeClr>
                        </a:gs>
                      </a:gsLst>
                      <a:lin ang="5400000" scaled="0"/>
                    </a:gradFill>
                  </a:tcPr>
                </a:tc>
                <a:tc>
                  <a:txBody>
                    <a:bodyPr/>
                    <a:lstStyle/>
                    <a:p>
                      <a:pPr algn="ctr" fontAlgn="b"/>
                      <a:r>
                        <a:rPr lang="el-GR" sz="1100" b="0" i="0" u="none" strike="noStrike">
                          <a:solidFill>
                            <a:srgbClr val="000000"/>
                          </a:solidFill>
                          <a:latin typeface="Calibri"/>
                        </a:rPr>
                        <a:t>3,3</a:t>
                      </a:r>
                    </a:p>
                  </a:txBody>
                  <a:tcPr marL="7620" marR="7620" marT="7620" marB="0" anchor="b">
                    <a:lnL>
                      <a:noFill/>
                    </a:lnL>
                    <a:lnR>
                      <a:noFill/>
                    </a:lnR>
                    <a:lnT>
                      <a:noFill/>
                    </a:lnT>
                    <a:lnB>
                      <a:noFill/>
                    </a:lnB>
                    <a:gradFill>
                      <a:gsLst>
                        <a:gs pos="0">
                          <a:schemeClr val="accent1">
                            <a:lumMod val="20000"/>
                            <a:lumOff val="80000"/>
                          </a:schemeClr>
                        </a:gs>
                        <a:gs pos="0">
                          <a:schemeClr val="accent1">
                            <a:lumMod val="20000"/>
                            <a:lumOff val="80000"/>
                          </a:schemeClr>
                        </a:gs>
                        <a:gs pos="50000">
                          <a:schemeClr val="tx2">
                            <a:lumMod val="40000"/>
                            <a:lumOff val="60000"/>
                          </a:schemeClr>
                        </a:gs>
                        <a:gs pos="100000">
                          <a:schemeClr val="accent1">
                            <a:tint val="23500"/>
                            <a:satMod val="160000"/>
                          </a:schemeClr>
                        </a:gs>
                      </a:gsLst>
                      <a:lin ang="5400000" scaled="0"/>
                    </a:gradFill>
                  </a:tcPr>
                </a:tc>
              </a:tr>
              <a:tr h="159258">
                <a:tc>
                  <a:txBody>
                    <a:bodyPr/>
                    <a:lstStyle/>
                    <a:p>
                      <a:pPr algn="ctr" fontAlgn="b"/>
                      <a:r>
                        <a:rPr lang="el-GR" sz="1100" b="0" i="0" u="none" strike="noStrike" dirty="0">
                          <a:solidFill>
                            <a:srgbClr val="000000"/>
                          </a:solidFill>
                          <a:latin typeface="Calibri"/>
                        </a:rPr>
                        <a:t>2003</a:t>
                      </a:r>
                    </a:p>
                  </a:txBody>
                  <a:tcPr marL="7620" marR="7620" marT="7620" marB="0" anchor="b">
                    <a:lnL>
                      <a:noFill/>
                    </a:lnL>
                    <a:lnR>
                      <a:noFill/>
                    </a:lnR>
                    <a:lnT>
                      <a:noFill/>
                    </a:lnT>
                    <a:lnB>
                      <a:noFill/>
                    </a:lnB>
                    <a:gradFill>
                      <a:gsLst>
                        <a:gs pos="0">
                          <a:schemeClr val="accent1">
                            <a:lumMod val="20000"/>
                            <a:lumOff val="80000"/>
                          </a:schemeClr>
                        </a:gs>
                        <a:gs pos="0">
                          <a:schemeClr val="accent1">
                            <a:lumMod val="20000"/>
                            <a:lumOff val="80000"/>
                          </a:schemeClr>
                        </a:gs>
                        <a:gs pos="50000">
                          <a:schemeClr val="tx2">
                            <a:lumMod val="40000"/>
                            <a:lumOff val="60000"/>
                          </a:schemeClr>
                        </a:gs>
                        <a:gs pos="100000">
                          <a:schemeClr val="accent1">
                            <a:tint val="23500"/>
                            <a:satMod val="160000"/>
                          </a:schemeClr>
                        </a:gs>
                      </a:gsLst>
                      <a:lin ang="5400000" scaled="0"/>
                    </a:gradFill>
                  </a:tcPr>
                </a:tc>
                <a:tc>
                  <a:txBody>
                    <a:bodyPr/>
                    <a:lstStyle/>
                    <a:p>
                      <a:pPr algn="ctr" fontAlgn="b"/>
                      <a:r>
                        <a:rPr lang="el-GR" sz="1100" b="0" i="0" u="none" strike="noStrike" dirty="0">
                          <a:solidFill>
                            <a:srgbClr val="000000"/>
                          </a:solidFill>
                          <a:latin typeface="Calibri"/>
                        </a:rPr>
                        <a:t>3</a:t>
                      </a:r>
                    </a:p>
                  </a:txBody>
                  <a:tcPr marL="7620" marR="7620" marT="7620" marB="0" anchor="b">
                    <a:lnL>
                      <a:noFill/>
                    </a:lnL>
                    <a:lnR>
                      <a:noFill/>
                    </a:lnR>
                    <a:lnT>
                      <a:noFill/>
                    </a:lnT>
                    <a:lnB>
                      <a:noFill/>
                    </a:lnB>
                    <a:gradFill>
                      <a:gsLst>
                        <a:gs pos="0">
                          <a:schemeClr val="accent1">
                            <a:lumMod val="20000"/>
                            <a:lumOff val="80000"/>
                          </a:schemeClr>
                        </a:gs>
                        <a:gs pos="0">
                          <a:schemeClr val="accent1">
                            <a:lumMod val="20000"/>
                            <a:lumOff val="80000"/>
                          </a:schemeClr>
                        </a:gs>
                        <a:gs pos="50000">
                          <a:schemeClr val="tx2">
                            <a:lumMod val="40000"/>
                            <a:lumOff val="60000"/>
                          </a:schemeClr>
                        </a:gs>
                        <a:gs pos="100000">
                          <a:schemeClr val="accent1">
                            <a:tint val="23500"/>
                            <a:satMod val="160000"/>
                          </a:schemeClr>
                        </a:gs>
                      </a:gsLst>
                      <a:lin ang="5400000" scaled="0"/>
                    </a:gradFill>
                  </a:tcPr>
                </a:tc>
              </a:tr>
              <a:tr h="159258">
                <a:tc>
                  <a:txBody>
                    <a:bodyPr/>
                    <a:lstStyle/>
                    <a:p>
                      <a:pPr algn="ctr" fontAlgn="b"/>
                      <a:r>
                        <a:rPr lang="el-GR" sz="1100" b="0" i="0" u="none" strike="noStrike" dirty="0">
                          <a:solidFill>
                            <a:srgbClr val="000000"/>
                          </a:solidFill>
                          <a:latin typeface="Calibri"/>
                        </a:rPr>
                        <a:t>2005</a:t>
                      </a:r>
                    </a:p>
                  </a:txBody>
                  <a:tcPr marL="7620" marR="7620" marT="7620" marB="0" anchor="b">
                    <a:lnL>
                      <a:noFill/>
                    </a:lnL>
                    <a:lnR>
                      <a:noFill/>
                    </a:lnR>
                    <a:lnT>
                      <a:noFill/>
                    </a:lnT>
                    <a:lnB>
                      <a:noFill/>
                    </a:lnB>
                    <a:gradFill>
                      <a:gsLst>
                        <a:gs pos="0">
                          <a:schemeClr val="accent1">
                            <a:lumMod val="20000"/>
                            <a:lumOff val="80000"/>
                          </a:schemeClr>
                        </a:gs>
                        <a:gs pos="0">
                          <a:schemeClr val="accent1">
                            <a:lumMod val="20000"/>
                            <a:lumOff val="80000"/>
                          </a:schemeClr>
                        </a:gs>
                        <a:gs pos="50000">
                          <a:schemeClr val="tx2">
                            <a:lumMod val="40000"/>
                            <a:lumOff val="60000"/>
                          </a:schemeClr>
                        </a:gs>
                        <a:gs pos="100000">
                          <a:schemeClr val="accent1">
                            <a:tint val="23500"/>
                            <a:satMod val="160000"/>
                          </a:schemeClr>
                        </a:gs>
                      </a:gsLst>
                      <a:lin ang="5400000" scaled="0"/>
                    </a:gradFill>
                  </a:tcPr>
                </a:tc>
                <a:tc>
                  <a:txBody>
                    <a:bodyPr/>
                    <a:lstStyle/>
                    <a:p>
                      <a:pPr algn="ctr" fontAlgn="b"/>
                      <a:r>
                        <a:rPr lang="el-GR" sz="1100" b="0" i="0" u="none" strike="noStrike" dirty="0">
                          <a:solidFill>
                            <a:srgbClr val="000000"/>
                          </a:solidFill>
                          <a:latin typeface="Calibri"/>
                        </a:rPr>
                        <a:t>3,1</a:t>
                      </a:r>
                    </a:p>
                  </a:txBody>
                  <a:tcPr marL="7620" marR="7620" marT="7620" marB="0" anchor="b">
                    <a:lnL>
                      <a:noFill/>
                    </a:lnL>
                    <a:lnR>
                      <a:noFill/>
                    </a:lnR>
                    <a:lnT>
                      <a:noFill/>
                    </a:lnT>
                    <a:lnB>
                      <a:noFill/>
                    </a:lnB>
                    <a:gradFill>
                      <a:gsLst>
                        <a:gs pos="0">
                          <a:schemeClr val="accent1">
                            <a:lumMod val="20000"/>
                            <a:lumOff val="80000"/>
                          </a:schemeClr>
                        </a:gs>
                        <a:gs pos="0">
                          <a:schemeClr val="accent1">
                            <a:lumMod val="20000"/>
                            <a:lumOff val="80000"/>
                          </a:schemeClr>
                        </a:gs>
                        <a:gs pos="50000">
                          <a:schemeClr val="tx2">
                            <a:lumMod val="40000"/>
                            <a:lumOff val="60000"/>
                          </a:schemeClr>
                        </a:gs>
                        <a:gs pos="100000">
                          <a:schemeClr val="accent1">
                            <a:tint val="23500"/>
                            <a:satMod val="160000"/>
                          </a:schemeClr>
                        </a:gs>
                      </a:gsLst>
                      <a:lin ang="5400000" scaled="0"/>
                    </a:gradFill>
                  </a:tcPr>
                </a:tc>
              </a:tr>
              <a:tr h="159258">
                <a:tc>
                  <a:txBody>
                    <a:bodyPr/>
                    <a:lstStyle/>
                    <a:p>
                      <a:pPr algn="ctr" fontAlgn="b"/>
                      <a:r>
                        <a:rPr lang="el-GR" sz="1100" b="0" i="0" u="none" strike="noStrike" dirty="0">
                          <a:solidFill>
                            <a:srgbClr val="000000"/>
                          </a:solidFill>
                          <a:latin typeface="Calibri"/>
                        </a:rPr>
                        <a:t>2007</a:t>
                      </a:r>
                    </a:p>
                  </a:txBody>
                  <a:tcPr marL="7620" marR="7620" marT="7620" marB="0" anchor="b">
                    <a:lnL>
                      <a:noFill/>
                    </a:lnL>
                    <a:lnR>
                      <a:noFill/>
                    </a:lnR>
                    <a:lnT>
                      <a:noFill/>
                    </a:lnT>
                    <a:lnB>
                      <a:noFill/>
                    </a:lnB>
                    <a:gradFill>
                      <a:gsLst>
                        <a:gs pos="0">
                          <a:schemeClr val="accent1">
                            <a:lumMod val="20000"/>
                            <a:lumOff val="80000"/>
                          </a:schemeClr>
                        </a:gs>
                        <a:gs pos="0">
                          <a:schemeClr val="accent1">
                            <a:lumMod val="20000"/>
                            <a:lumOff val="80000"/>
                          </a:schemeClr>
                        </a:gs>
                        <a:gs pos="50000">
                          <a:schemeClr val="tx2">
                            <a:lumMod val="40000"/>
                            <a:lumOff val="60000"/>
                          </a:schemeClr>
                        </a:gs>
                        <a:gs pos="100000">
                          <a:schemeClr val="accent1">
                            <a:tint val="23500"/>
                            <a:satMod val="160000"/>
                          </a:schemeClr>
                        </a:gs>
                      </a:gsLst>
                      <a:lin ang="5400000" scaled="0"/>
                    </a:gradFill>
                  </a:tcPr>
                </a:tc>
                <a:tc>
                  <a:txBody>
                    <a:bodyPr/>
                    <a:lstStyle/>
                    <a:p>
                      <a:pPr algn="ctr" fontAlgn="b"/>
                      <a:r>
                        <a:rPr lang="el-GR" sz="1100" b="0" i="0" u="none" strike="noStrike" dirty="0">
                          <a:solidFill>
                            <a:srgbClr val="000000"/>
                          </a:solidFill>
                          <a:latin typeface="Calibri"/>
                        </a:rPr>
                        <a:t>2,8</a:t>
                      </a:r>
                    </a:p>
                  </a:txBody>
                  <a:tcPr marL="7620" marR="7620" marT="7620" marB="0" anchor="b">
                    <a:lnL>
                      <a:noFill/>
                    </a:lnL>
                    <a:lnR>
                      <a:noFill/>
                    </a:lnR>
                    <a:lnT>
                      <a:noFill/>
                    </a:lnT>
                    <a:lnB>
                      <a:noFill/>
                    </a:lnB>
                    <a:gradFill>
                      <a:gsLst>
                        <a:gs pos="0">
                          <a:schemeClr val="accent1">
                            <a:lumMod val="20000"/>
                            <a:lumOff val="80000"/>
                          </a:schemeClr>
                        </a:gs>
                        <a:gs pos="0">
                          <a:schemeClr val="accent1">
                            <a:lumMod val="20000"/>
                            <a:lumOff val="80000"/>
                          </a:schemeClr>
                        </a:gs>
                        <a:gs pos="50000">
                          <a:schemeClr val="tx2">
                            <a:lumMod val="40000"/>
                            <a:lumOff val="60000"/>
                          </a:schemeClr>
                        </a:gs>
                        <a:gs pos="100000">
                          <a:schemeClr val="accent1">
                            <a:tint val="23500"/>
                            <a:satMod val="160000"/>
                          </a:schemeClr>
                        </a:gs>
                      </a:gsLst>
                      <a:lin ang="5400000" scaled="0"/>
                    </a:gradFill>
                  </a:tcPr>
                </a:tc>
              </a:tr>
              <a:tr h="159258">
                <a:tc>
                  <a:txBody>
                    <a:bodyPr/>
                    <a:lstStyle/>
                    <a:p>
                      <a:pPr algn="ctr" fontAlgn="b"/>
                      <a:r>
                        <a:rPr lang="el-GR" sz="1100" b="0" i="0" u="none" strike="noStrike" dirty="0">
                          <a:solidFill>
                            <a:srgbClr val="000000"/>
                          </a:solidFill>
                          <a:latin typeface="Calibri"/>
                        </a:rPr>
                        <a:t>2009</a:t>
                      </a:r>
                    </a:p>
                  </a:txBody>
                  <a:tcPr marL="7620" marR="7620" marT="7620" marB="0" anchor="b">
                    <a:lnL>
                      <a:noFill/>
                    </a:lnL>
                    <a:lnR>
                      <a:noFill/>
                    </a:lnR>
                    <a:lnT>
                      <a:noFill/>
                    </a:lnT>
                    <a:lnB>
                      <a:noFill/>
                    </a:lnB>
                    <a:gradFill>
                      <a:gsLst>
                        <a:gs pos="0">
                          <a:schemeClr val="accent1">
                            <a:lumMod val="20000"/>
                            <a:lumOff val="80000"/>
                          </a:schemeClr>
                        </a:gs>
                        <a:gs pos="0">
                          <a:schemeClr val="accent1">
                            <a:lumMod val="20000"/>
                            <a:lumOff val="80000"/>
                          </a:schemeClr>
                        </a:gs>
                        <a:gs pos="50000">
                          <a:schemeClr val="tx2">
                            <a:lumMod val="40000"/>
                            <a:lumOff val="60000"/>
                          </a:schemeClr>
                        </a:gs>
                        <a:gs pos="100000">
                          <a:schemeClr val="accent1">
                            <a:tint val="23500"/>
                            <a:satMod val="160000"/>
                          </a:schemeClr>
                        </a:gs>
                      </a:gsLst>
                      <a:lin ang="5400000" scaled="0"/>
                    </a:gradFill>
                  </a:tcPr>
                </a:tc>
                <a:tc>
                  <a:txBody>
                    <a:bodyPr/>
                    <a:lstStyle/>
                    <a:p>
                      <a:pPr algn="ctr" fontAlgn="b"/>
                      <a:r>
                        <a:rPr lang="el-GR" sz="1100" b="0" i="0" u="none" strike="noStrike" dirty="0">
                          <a:solidFill>
                            <a:srgbClr val="000000"/>
                          </a:solidFill>
                          <a:latin typeface="Calibri"/>
                        </a:rPr>
                        <a:t>3,8</a:t>
                      </a:r>
                    </a:p>
                  </a:txBody>
                  <a:tcPr marL="7620" marR="7620" marT="7620" marB="0" anchor="b">
                    <a:lnL>
                      <a:noFill/>
                    </a:lnL>
                    <a:lnR>
                      <a:noFill/>
                    </a:lnR>
                    <a:lnT>
                      <a:noFill/>
                    </a:lnT>
                    <a:lnB>
                      <a:noFill/>
                    </a:lnB>
                    <a:gradFill>
                      <a:gsLst>
                        <a:gs pos="0">
                          <a:schemeClr val="accent1">
                            <a:lumMod val="20000"/>
                            <a:lumOff val="80000"/>
                          </a:schemeClr>
                        </a:gs>
                        <a:gs pos="0">
                          <a:schemeClr val="accent1">
                            <a:lumMod val="20000"/>
                            <a:lumOff val="80000"/>
                          </a:schemeClr>
                        </a:gs>
                        <a:gs pos="50000">
                          <a:schemeClr val="tx2">
                            <a:lumMod val="40000"/>
                            <a:lumOff val="60000"/>
                          </a:schemeClr>
                        </a:gs>
                        <a:gs pos="100000">
                          <a:schemeClr val="accent1">
                            <a:tint val="23500"/>
                            <a:satMod val="160000"/>
                          </a:schemeClr>
                        </a:gs>
                      </a:gsLst>
                      <a:lin ang="5400000" scaled="0"/>
                    </a:gradFill>
                  </a:tcPr>
                </a:tc>
              </a:tr>
              <a:tr h="159258">
                <a:tc>
                  <a:txBody>
                    <a:bodyPr/>
                    <a:lstStyle/>
                    <a:p>
                      <a:pPr algn="ctr" fontAlgn="b"/>
                      <a:r>
                        <a:rPr lang="el-GR" sz="1100" b="0" i="0" u="none" strike="noStrike" dirty="0">
                          <a:solidFill>
                            <a:srgbClr val="000000"/>
                          </a:solidFill>
                          <a:latin typeface="Calibri"/>
                        </a:rPr>
                        <a:t>2010</a:t>
                      </a:r>
                    </a:p>
                  </a:txBody>
                  <a:tcPr marL="7620" marR="7620" marT="7620" marB="0" anchor="b">
                    <a:lnL>
                      <a:noFill/>
                    </a:lnL>
                    <a:lnR>
                      <a:noFill/>
                    </a:lnR>
                    <a:lnT>
                      <a:noFill/>
                    </a:lnT>
                    <a:lnB>
                      <a:noFill/>
                    </a:lnB>
                    <a:gradFill>
                      <a:gsLst>
                        <a:gs pos="0">
                          <a:schemeClr val="accent1">
                            <a:lumMod val="20000"/>
                            <a:lumOff val="80000"/>
                          </a:schemeClr>
                        </a:gs>
                        <a:gs pos="0">
                          <a:schemeClr val="accent1">
                            <a:lumMod val="20000"/>
                            <a:lumOff val="80000"/>
                          </a:schemeClr>
                        </a:gs>
                        <a:gs pos="50000">
                          <a:schemeClr val="tx2">
                            <a:lumMod val="40000"/>
                            <a:lumOff val="60000"/>
                          </a:schemeClr>
                        </a:gs>
                        <a:gs pos="100000">
                          <a:schemeClr val="accent1">
                            <a:tint val="23500"/>
                            <a:satMod val="160000"/>
                          </a:schemeClr>
                        </a:gs>
                      </a:gsLst>
                      <a:lin ang="5400000" scaled="0"/>
                    </a:gradFill>
                  </a:tcPr>
                </a:tc>
                <a:tc>
                  <a:txBody>
                    <a:bodyPr/>
                    <a:lstStyle/>
                    <a:p>
                      <a:pPr algn="ctr" fontAlgn="b"/>
                      <a:r>
                        <a:rPr lang="el-GR" sz="1100" b="0" i="0" u="none" strike="noStrike" dirty="0">
                          <a:solidFill>
                            <a:srgbClr val="000000"/>
                          </a:solidFill>
                          <a:latin typeface="Calibri"/>
                        </a:rPr>
                        <a:t>5,1</a:t>
                      </a:r>
                    </a:p>
                  </a:txBody>
                  <a:tcPr marL="7620" marR="7620" marT="7620" marB="0" anchor="b">
                    <a:lnL>
                      <a:noFill/>
                    </a:lnL>
                    <a:lnR>
                      <a:noFill/>
                    </a:lnR>
                    <a:lnT>
                      <a:noFill/>
                    </a:lnT>
                    <a:lnB>
                      <a:noFill/>
                    </a:lnB>
                    <a:gradFill>
                      <a:gsLst>
                        <a:gs pos="0">
                          <a:schemeClr val="accent1">
                            <a:lumMod val="20000"/>
                            <a:lumOff val="80000"/>
                          </a:schemeClr>
                        </a:gs>
                        <a:gs pos="0">
                          <a:schemeClr val="accent1">
                            <a:lumMod val="20000"/>
                            <a:lumOff val="80000"/>
                          </a:schemeClr>
                        </a:gs>
                        <a:gs pos="50000">
                          <a:schemeClr val="tx2">
                            <a:lumMod val="40000"/>
                            <a:lumOff val="60000"/>
                          </a:schemeClr>
                        </a:gs>
                        <a:gs pos="100000">
                          <a:schemeClr val="accent1">
                            <a:tint val="23500"/>
                            <a:satMod val="160000"/>
                          </a:schemeClr>
                        </a:gs>
                      </a:gsLst>
                      <a:lin ang="5400000" scaled="0"/>
                    </a:gradFill>
                  </a:tcPr>
                </a:tc>
              </a:tr>
              <a:tr h="159258">
                <a:tc>
                  <a:txBody>
                    <a:bodyPr/>
                    <a:lstStyle/>
                    <a:p>
                      <a:pPr algn="ctr" fontAlgn="b"/>
                      <a:r>
                        <a:rPr lang="el-GR" sz="1100" b="0" i="0" u="none" strike="noStrike">
                          <a:solidFill>
                            <a:srgbClr val="000000"/>
                          </a:solidFill>
                          <a:latin typeface="Calibri"/>
                        </a:rPr>
                        <a:t>2011</a:t>
                      </a:r>
                    </a:p>
                  </a:txBody>
                  <a:tcPr marL="7620" marR="7620" marT="7620" marB="0" anchor="b">
                    <a:lnL>
                      <a:noFill/>
                    </a:lnL>
                    <a:lnR>
                      <a:noFill/>
                    </a:lnR>
                    <a:lnT>
                      <a:noFill/>
                    </a:lnT>
                    <a:lnB>
                      <a:noFill/>
                    </a:lnB>
                    <a:gradFill>
                      <a:gsLst>
                        <a:gs pos="0">
                          <a:schemeClr val="accent1">
                            <a:lumMod val="20000"/>
                            <a:lumOff val="80000"/>
                          </a:schemeClr>
                        </a:gs>
                        <a:gs pos="0">
                          <a:schemeClr val="accent1">
                            <a:lumMod val="20000"/>
                            <a:lumOff val="80000"/>
                          </a:schemeClr>
                        </a:gs>
                        <a:gs pos="50000">
                          <a:schemeClr val="tx2">
                            <a:lumMod val="40000"/>
                            <a:lumOff val="60000"/>
                          </a:schemeClr>
                        </a:gs>
                        <a:gs pos="100000">
                          <a:schemeClr val="accent1">
                            <a:tint val="23500"/>
                            <a:satMod val="160000"/>
                          </a:schemeClr>
                        </a:gs>
                      </a:gsLst>
                      <a:lin ang="5400000" scaled="0"/>
                    </a:gradFill>
                  </a:tcPr>
                </a:tc>
                <a:tc>
                  <a:txBody>
                    <a:bodyPr/>
                    <a:lstStyle/>
                    <a:p>
                      <a:pPr algn="ctr" fontAlgn="b"/>
                      <a:r>
                        <a:rPr lang="el-GR" sz="1100" b="0" i="0" u="none" strike="noStrike" dirty="0">
                          <a:solidFill>
                            <a:srgbClr val="000000"/>
                          </a:solidFill>
                          <a:latin typeface="Calibri"/>
                        </a:rPr>
                        <a:t>4,8</a:t>
                      </a:r>
                    </a:p>
                  </a:txBody>
                  <a:tcPr marL="7620" marR="7620" marT="7620" marB="0" anchor="b">
                    <a:lnL>
                      <a:noFill/>
                    </a:lnL>
                    <a:lnR>
                      <a:noFill/>
                    </a:lnR>
                    <a:lnT>
                      <a:noFill/>
                    </a:lnT>
                    <a:lnB>
                      <a:noFill/>
                    </a:lnB>
                    <a:gradFill>
                      <a:gsLst>
                        <a:gs pos="0">
                          <a:schemeClr val="accent1">
                            <a:lumMod val="20000"/>
                            <a:lumOff val="80000"/>
                          </a:schemeClr>
                        </a:gs>
                        <a:gs pos="0">
                          <a:schemeClr val="accent1">
                            <a:lumMod val="20000"/>
                            <a:lumOff val="80000"/>
                          </a:schemeClr>
                        </a:gs>
                        <a:gs pos="50000">
                          <a:schemeClr val="tx2">
                            <a:lumMod val="40000"/>
                            <a:lumOff val="60000"/>
                          </a:schemeClr>
                        </a:gs>
                        <a:gs pos="100000">
                          <a:schemeClr val="accent1">
                            <a:tint val="23500"/>
                            <a:satMod val="160000"/>
                          </a:schemeClr>
                        </a:gs>
                      </a:gsLst>
                      <a:lin ang="5400000" scaled="0"/>
                    </a:gradFill>
                  </a:tcPr>
                </a:tc>
              </a:tr>
            </a:tbl>
          </a:graphicData>
        </a:graphic>
      </p:graphicFrame>
      <p:sp>
        <p:nvSpPr>
          <p:cNvPr id="15" name="14 - TextBox"/>
          <p:cNvSpPr txBox="1"/>
          <p:nvPr/>
        </p:nvSpPr>
        <p:spPr>
          <a:xfrm>
            <a:off x="323528" y="4725144"/>
            <a:ext cx="8568952" cy="2123658"/>
          </a:xfrm>
          <a:prstGeom prst="rect">
            <a:avLst/>
          </a:prstGeom>
          <a:noFill/>
        </p:spPr>
        <p:txBody>
          <a:bodyPr wrap="square" rtlCol="0">
            <a:spAutoFit/>
          </a:bodyPr>
          <a:lstStyle/>
          <a:p>
            <a:pPr marL="342900" indent="-342900">
              <a:buFont typeface="+mj-lt"/>
              <a:buAutoNum type="arabicPeriod"/>
            </a:pPr>
            <a:r>
              <a:rPr lang="el-GR" sz="1200" dirty="0" smtClean="0"/>
              <a:t>Τι τάση εμφανίζει ο πληθυσμός των </a:t>
            </a:r>
            <a:r>
              <a:rPr lang="en-US" sz="1200" dirty="0" smtClean="0"/>
              <a:t>manatee </a:t>
            </a:r>
            <a:r>
              <a:rPr lang="el-GR" sz="1200" dirty="0" smtClean="0"/>
              <a:t>μεταξύ 2000 και2001;</a:t>
            </a:r>
          </a:p>
          <a:p>
            <a:pPr marL="342900" indent="-342900"/>
            <a:r>
              <a:rPr lang="el-GR" sz="1200" dirty="0" smtClean="0"/>
              <a:t>............................................................................................................................................................................................................................</a:t>
            </a:r>
          </a:p>
          <a:p>
            <a:pPr marL="342900" indent="-342900"/>
            <a:r>
              <a:rPr lang="el-GR" sz="1200" dirty="0" smtClean="0"/>
              <a:t>……………………………………………………………………………………………………………………………………………………………………………………………………………………</a:t>
            </a:r>
          </a:p>
          <a:p>
            <a:pPr marL="342900" indent="-342900">
              <a:buFont typeface="+mj-lt"/>
              <a:buAutoNum type="arabicPeriod" startAt="2"/>
            </a:pPr>
            <a:r>
              <a:rPr lang="el-GR" sz="1200" dirty="0" smtClean="0"/>
              <a:t>Κατά πόσο έχει αυξηθεί ο πληθυσμός των </a:t>
            </a:r>
            <a:r>
              <a:rPr lang="en-US" sz="1200" dirty="0" smtClean="0"/>
              <a:t>manatee </a:t>
            </a:r>
            <a:r>
              <a:rPr lang="el-GR" sz="1200" dirty="0" smtClean="0"/>
              <a:t>από το 2001 έως το 2009;</a:t>
            </a:r>
          </a:p>
          <a:p>
            <a:pPr marL="342900" indent="-342900"/>
            <a:r>
              <a:rPr lang="el-GR" sz="1200" dirty="0" smtClean="0"/>
              <a:t>……………………………………………………………………………………………………………………………………………………………………………………………........................</a:t>
            </a:r>
          </a:p>
          <a:p>
            <a:pPr marL="342900" indent="-342900"/>
            <a:r>
              <a:rPr lang="el-GR" sz="1200" dirty="0" smtClean="0"/>
              <a:t>……………………………………………………………………………………………………………………………………………………………………………………………………………….….</a:t>
            </a:r>
          </a:p>
          <a:p>
            <a:pPr marL="342900" indent="-342900">
              <a:buFont typeface="+mj-lt"/>
              <a:buAutoNum type="arabicPeriod" startAt="3"/>
            </a:pPr>
            <a:r>
              <a:rPr lang="el-GR" sz="1200" dirty="0" smtClean="0"/>
              <a:t>Ποιο είναι το επί της εκατό ποσοστό αύξησης των </a:t>
            </a:r>
            <a:r>
              <a:rPr lang="en-US" sz="1200" dirty="0" smtClean="0"/>
              <a:t>manatee </a:t>
            </a:r>
            <a:r>
              <a:rPr lang="el-GR" sz="1200" dirty="0" smtClean="0"/>
              <a:t> από το 2000 έως το 2011;</a:t>
            </a:r>
          </a:p>
          <a:p>
            <a:pPr marL="342900" indent="-342900"/>
            <a:r>
              <a:rPr lang="el-GR" sz="1200" dirty="0" smtClean="0"/>
              <a:t>…………………………………………………………………………………………………………………………………………………………………………………………………….…………….</a:t>
            </a:r>
          </a:p>
          <a:p>
            <a:pPr marL="342900" indent="-342900"/>
            <a:r>
              <a:rPr lang="el-GR" sz="1200" dirty="0" smtClean="0"/>
              <a:t>………………………………………………………………………………………………………………………………………………………………………………………………….……………….</a:t>
            </a:r>
          </a:p>
          <a:p>
            <a:pPr marL="342900" indent="-342900">
              <a:buFont typeface="+mj-lt"/>
              <a:buAutoNum type="arabicPeriod" startAt="2"/>
            </a:pPr>
            <a:endParaRPr lang="el-GR" sz="1200" dirty="0" smtClean="0"/>
          </a:p>
          <a:p>
            <a:pPr marL="342900" indent="-342900">
              <a:buFont typeface="+mj-lt"/>
              <a:buAutoNum type="arabicPeriod"/>
            </a:pPr>
            <a:endParaRPr lang="el-GR" sz="1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332656"/>
            <a:ext cx="8229600" cy="5793507"/>
          </a:xfrm>
        </p:spPr>
        <p:txBody>
          <a:bodyPr/>
          <a:lstStyle/>
          <a:p>
            <a:pPr>
              <a:buNone/>
            </a:pPr>
            <a:r>
              <a:rPr lang="el-GR" sz="1400" b="1" dirty="0" smtClean="0">
                <a:solidFill>
                  <a:schemeClr val="accent6">
                    <a:lumMod val="75000"/>
                  </a:schemeClr>
                </a:solidFill>
              </a:rPr>
              <a:t>Διερεύνηση</a:t>
            </a:r>
          </a:p>
          <a:p>
            <a:pPr>
              <a:buNone/>
            </a:pPr>
            <a:endParaRPr lang="el-GR" sz="1400" b="1" dirty="0" smtClean="0">
              <a:solidFill>
                <a:schemeClr val="accent6">
                  <a:lumMod val="75000"/>
                </a:schemeClr>
              </a:solidFill>
            </a:endParaRPr>
          </a:p>
          <a:p>
            <a:pPr>
              <a:buNone/>
            </a:pPr>
            <a:r>
              <a:rPr lang="el-GR" sz="1400" b="1" dirty="0" smtClean="0"/>
              <a:t>Επανάληψη όσων έχετε μάθει</a:t>
            </a:r>
          </a:p>
          <a:p>
            <a:pPr>
              <a:buNone/>
            </a:pPr>
            <a:endParaRPr lang="el-GR" sz="1400" b="1" dirty="0" smtClean="0"/>
          </a:p>
          <a:p>
            <a:pPr>
              <a:buNone/>
            </a:pPr>
            <a:r>
              <a:rPr lang="el-GR" sz="1200" b="1" dirty="0" smtClean="0"/>
              <a:t>Αφού ολοκληρώσεις στο τετράδιό σου την δραστηριότητα στην σελίδα 287,απάντησε στις παρακάτω ερωτήσεις για να κάνεις μια ανασκόπηση όλων αυτών που έχεις μάθει.</a:t>
            </a:r>
          </a:p>
          <a:p>
            <a:pPr>
              <a:buNone/>
            </a:pPr>
            <a:endParaRPr lang="el-GR" sz="1200" b="1" dirty="0" smtClean="0"/>
          </a:p>
          <a:p>
            <a:pPr>
              <a:buFont typeface="+mj-lt"/>
              <a:buAutoNum type="arabicPeriod"/>
            </a:pPr>
            <a:r>
              <a:rPr lang="el-GR" sz="1200" dirty="0" smtClean="0"/>
              <a:t>Σε είδους οικοσυστήματα απαντάται το </a:t>
            </a:r>
            <a:r>
              <a:rPr lang="en-US" sz="1200" dirty="0" smtClean="0"/>
              <a:t>manatee </a:t>
            </a:r>
            <a:r>
              <a:rPr lang="el-GR" sz="1200" dirty="0" smtClean="0"/>
              <a:t>της Φλόριντα ; Ποιος είναι ο φυσικός του βιότοπος;</a:t>
            </a:r>
          </a:p>
          <a:p>
            <a:pPr>
              <a:buNone/>
            </a:pPr>
            <a:r>
              <a:rPr lang="el-GR" sz="1200" dirty="0" smtClean="0">
                <a:solidFill>
                  <a:schemeClr val="bg1"/>
                </a:solidFill>
              </a:rPr>
              <a:t>………</a:t>
            </a:r>
            <a:r>
              <a:rPr lang="el-GR" sz="1200" dirty="0" smtClean="0"/>
              <a:t>………………………………………………………………………………………………………………………………………………………………………………………………………………………………………………………………………………………………………………………………………………………………………………………………………………………………………………………………………………………………………………………………….…………………………………………………………………..</a:t>
            </a:r>
          </a:p>
          <a:p>
            <a:pPr>
              <a:buNone/>
            </a:pPr>
            <a:endParaRPr lang="el-GR" sz="1200" dirty="0" smtClean="0"/>
          </a:p>
          <a:p>
            <a:pPr>
              <a:buFont typeface="+mj-lt"/>
              <a:buAutoNum type="arabicPeriod" startAt="2"/>
            </a:pPr>
            <a:r>
              <a:rPr lang="el-GR" sz="1200" dirty="0" smtClean="0"/>
              <a:t>Ποια είναι ορισμένα από τα χαρακτηριστικά του; Περιγράψτε τη μορφή του ,τις διατροφικές του συνήθειες καθώς και το ρυθμό αναπαραγωγής του.</a:t>
            </a:r>
          </a:p>
          <a:p>
            <a:pPr>
              <a:buNone/>
            </a:pPr>
            <a:r>
              <a:rPr lang="el-GR" sz="1200" dirty="0" smtClean="0">
                <a:solidFill>
                  <a:schemeClr val="bg1"/>
                </a:solidFill>
              </a:rPr>
              <a:t>………</a:t>
            </a:r>
            <a:r>
              <a:rPr lang="el-GR" sz="1200" dirty="0" smtClean="0"/>
              <a:t>………………………………………………………………………………………………………………………………………………………………………………………………………………………………………………………………………………………………………………………………………………………………………………………………………………………………………………………………………………………………………………………………………………………………………………………………………</a:t>
            </a:r>
          </a:p>
          <a:p>
            <a:pPr>
              <a:buNone/>
            </a:pPr>
            <a:endParaRPr lang="el-GR" sz="1200" dirty="0" smtClean="0"/>
          </a:p>
          <a:p>
            <a:pPr>
              <a:buFont typeface="+mj-lt"/>
              <a:buAutoNum type="arabicPeriod" startAt="3"/>
            </a:pPr>
            <a:r>
              <a:rPr lang="el-GR" sz="1200" dirty="0" smtClean="0"/>
              <a:t>Ποιες απειλές αντιμετωπίζει το </a:t>
            </a:r>
            <a:r>
              <a:rPr lang="en-US" sz="1200" dirty="0" smtClean="0"/>
              <a:t>manatee </a:t>
            </a:r>
            <a:r>
              <a:rPr lang="el-GR" sz="1200" dirty="0" smtClean="0"/>
              <a:t>της Φλόριντα;</a:t>
            </a:r>
          </a:p>
          <a:p>
            <a:pPr>
              <a:buNone/>
            </a:pPr>
            <a:r>
              <a:rPr lang="el-GR" sz="1200" dirty="0" smtClean="0">
                <a:solidFill>
                  <a:schemeClr val="bg1"/>
                </a:solidFill>
              </a:rPr>
              <a:t>………</a:t>
            </a:r>
            <a:r>
              <a:rPr lang="el-GR" sz="1200" dirty="0" smtClean="0"/>
              <a:t>………………………………………………………………………………………………………………………………………………………………………………………………………………………………………………………………………………………………………………………………………………………………………………………………………………………………………………………………………………………………………………………………………………………………………………………………………</a:t>
            </a:r>
          </a:p>
          <a:p>
            <a:pPr>
              <a:buNone/>
            </a:pPr>
            <a:endParaRPr lang="el-GR" sz="1200" dirty="0" smtClean="0"/>
          </a:p>
          <a:p>
            <a:pPr>
              <a:buFont typeface="+mj-lt"/>
              <a:buAutoNum type="arabicPeriod" startAt="4"/>
            </a:pPr>
            <a:r>
              <a:rPr lang="el-GR" sz="1200" dirty="0" smtClean="0"/>
              <a:t>Σε τι οικοσυστήματα μπορούμε να συναντήσουμε την πράσινη θαλάσσια χελώνα; Ποιος είναι ο φυσικός της βιότοπος;</a:t>
            </a:r>
          </a:p>
          <a:p>
            <a:pPr>
              <a:buNone/>
            </a:pPr>
            <a:r>
              <a:rPr lang="el-GR" sz="1200" dirty="0" smtClean="0">
                <a:solidFill>
                  <a:schemeClr val="bg1"/>
                </a:solidFill>
              </a:rPr>
              <a:t>………</a:t>
            </a:r>
            <a:r>
              <a:rPr lang="el-GR" sz="1200" dirty="0" smtClean="0"/>
              <a:t>………………………………………………………………………………………………………………………………………………………………………………………………………………………………………………………………………………………………………………………………………………………………………………………………………………………………………………………………………………………………………………………………………………………………………………………………………</a:t>
            </a:r>
            <a:endParaRPr lang="el-GR" sz="12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04664"/>
            <a:ext cx="8229600" cy="5721499"/>
          </a:xfrm>
        </p:spPr>
        <p:txBody>
          <a:bodyPr>
            <a:normAutofit/>
          </a:bodyPr>
          <a:lstStyle/>
          <a:p>
            <a:pPr>
              <a:buFont typeface="+mj-lt"/>
              <a:buAutoNum type="arabicPeriod" startAt="5"/>
            </a:pPr>
            <a:r>
              <a:rPr lang="el-GR" sz="1200" dirty="0" smtClean="0"/>
              <a:t>Ποια είναι ορισμένα από τα χαρακτηριστικά της πράσινης θαλάσσιας χελώνας; Περιγράψτε τη μορφή της ,τις διατροφικές της συνήθειες και το ρυθμό αναπαραγωγής της.</a:t>
            </a:r>
          </a:p>
          <a:p>
            <a:pPr>
              <a:buNone/>
            </a:pPr>
            <a:r>
              <a:rPr lang="el-GR" sz="1200" dirty="0" smtClean="0">
                <a:solidFill>
                  <a:schemeClr val="bg1"/>
                </a:solidFill>
              </a:rPr>
              <a:t>……….</a:t>
            </a:r>
            <a:r>
              <a:rPr lang="el-GR" sz="1200" dirty="0" smtClean="0"/>
              <a:t>………………………………………………………………………………………………………………………………………………………………………………………………………………………………………………………………………………………………………………………………………………………………………………………………………………………………………………………………………………………………………………………………….…………………………………………………………………..</a:t>
            </a:r>
          </a:p>
          <a:p>
            <a:pPr>
              <a:buNone/>
            </a:pPr>
            <a:endParaRPr lang="el-GR" sz="1200" dirty="0" smtClean="0"/>
          </a:p>
          <a:p>
            <a:pPr>
              <a:buFont typeface="+mj-lt"/>
              <a:buAutoNum type="arabicPeriod" startAt="6"/>
            </a:pPr>
            <a:r>
              <a:rPr lang="el-GR" sz="1200" dirty="0" smtClean="0"/>
              <a:t>Ποιες  απειλές αντιμετωπίζει η της πράσινη θαλάσσια χελώνα;</a:t>
            </a:r>
          </a:p>
          <a:p>
            <a:pPr>
              <a:buNone/>
            </a:pPr>
            <a:r>
              <a:rPr lang="el-GR" sz="1200" dirty="0" smtClean="0">
                <a:solidFill>
                  <a:schemeClr val="bg1"/>
                </a:solidFill>
              </a:rPr>
              <a:t>………</a:t>
            </a:r>
            <a:r>
              <a:rPr lang="el-GR" sz="1200" dirty="0" smtClean="0"/>
              <a:t>………………………………………………………………………………………………………………………………………………………………………………………………………………………………………………………………………………………………………………………………………………………………………………………………………………………………………………………………………………………………………………………………………………………………………………………………………</a:t>
            </a:r>
          </a:p>
          <a:p>
            <a:pPr>
              <a:buFont typeface="+mj-lt"/>
              <a:buAutoNum type="arabicPeriod" startAt="6"/>
            </a:pPr>
            <a:endParaRPr lang="el-GR" sz="1200" dirty="0" smtClean="0"/>
          </a:p>
          <a:p>
            <a:pPr>
              <a:buFont typeface="+mj-lt"/>
              <a:buAutoNum type="arabicPeriod" startAt="7"/>
            </a:pPr>
            <a:r>
              <a:rPr lang="el-GR" sz="1200" dirty="0" smtClean="0"/>
              <a:t>Σε είδους οικοσυστήματα απαντάται το δελφινόψαρο ; Ποιος είναι ο φυσικός του βιότοπος;</a:t>
            </a:r>
          </a:p>
          <a:p>
            <a:pPr>
              <a:buNone/>
            </a:pPr>
            <a:r>
              <a:rPr lang="el-GR" sz="1200" dirty="0" smtClean="0">
                <a:solidFill>
                  <a:schemeClr val="bg1"/>
                </a:solidFill>
              </a:rPr>
              <a:t>………</a:t>
            </a:r>
            <a:r>
              <a:rPr lang="el-GR" sz="1200" dirty="0" smtClean="0"/>
              <a:t>………………………………………………………………………………………………………………………………………………………………………………………………………………………………………………………………………………………………………………………………………………………………………………………………………………………………………………………………………………………………………………………………….…………………………………………………………………..</a:t>
            </a:r>
          </a:p>
          <a:p>
            <a:pPr>
              <a:buNone/>
            </a:pPr>
            <a:endParaRPr lang="el-GR" sz="1200" dirty="0" smtClean="0"/>
          </a:p>
          <a:p>
            <a:pPr>
              <a:buNone/>
            </a:pPr>
            <a:endParaRPr lang="el-GR" sz="1200" dirty="0" smtClean="0"/>
          </a:p>
          <a:p>
            <a:pPr>
              <a:buFont typeface="+mj-lt"/>
              <a:buAutoNum type="arabicPeriod" startAt="8"/>
            </a:pPr>
            <a:r>
              <a:rPr lang="el-GR" sz="1200" dirty="0" smtClean="0"/>
              <a:t>Ποια είναι ορισμένα από τα χαρακτηριστικά του δελφινόψαρου ; Περιγράψτε τη μορφή του ,τις διατροφικές του συνήθειες και το ρυθμό αναπαραγωγής του.</a:t>
            </a:r>
          </a:p>
          <a:p>
            <a:pPr>
              <a:buNone/>
            </a:pPr>
            <a:r>
              <a:rPr lang="el-GR" sz="1200" dirty="0" smtClean="0">
                <a:solidFill>
                  <a:schemeClr val="bg1"/>
                </a:solidFill>
              </a:rPr>
              <a:t>……….</a:t>
            </a:r>
            <a:r>
              <a:rPr lang="el-GR" sz="1200" dirty="0" smtClean="0"/>
              <a:t>………………………………………………………………………………………………………………………………………………………………………………………………………………………………………………………………………………………………………………………………………………………………………………………………………………………………………………………………………………………………………………………………….…………………………………………………………………..</a:t>
            </a:r>
          </a:p>
          <a:p>
            <a:pPr>
              <a:buNone/>
            </a:pPr>
            <a:endParaRPr lang="el-GR" sz="1200" dirty="0" smtClean="0"/>
          </a:p>
          <a:p>
            <a:pPr>
              <a:buFont typeface="+mj-lt"/>
              <a:buAutoNum type="arabicPeriod" startAt="9"/>
            </a:pPr>
            <a:r>
              <a:rPr lang="el-GR" sz="1200" dirty="0" smtClean="0"/>
              <a:t>Ποιες  απειλές αντιμετωπίζει το δελφινόψαρο ;</a:t>
            </a:r>
          </a:p>
          <a:p>
            <a:pPr>
              <a:buNone/>
            </a:pPr>
            <a:r>
              <a:rPr lang="el-GR" sz="1200" dirty="0" smtClean="0">
                <a:solidFill>
                  <a:schemeClr val="bg1"/>
                </a:solidFill>
              </a:rPr>
              <a:t>………</a:t>
            </a:r>
            <a:r>
              <a:rPr lang="el-GR" sz="1200" dirty="0" smtClean="0"/>
              <a:t>………………………………………………………………………………………………………………………………………………………………………………………………………………………………………………………………………………………………………………………………………………………………………………………………………………………………………………………………………………………………………………………………………………………………………………………………………</a:t>
            </a:r>
          </a:p>
          <a:p>
            <a:pPr>
              <a:buNone/>
            </a:pPr>
            <a:endParaRPr lang="el-GR" sz="1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7544" y="476672"/>
            <a:ext cx="8301608" cy="5606083"/>
          </a:xfrm>
        </p:spPr>
        <p:txBody>
          <a:bodyPr>
            <a:normAutofit/>
          </a:bodyPr>
          <a:lstStyle/>
          <a:p>
            <a:pPr>
              <a:buNone/>
            </a:pPr>
            <a:r>
              <a:rPr lang="el-GR" sz="1400" b="1" dirty="0" smtClean="0">
                <a:solidFill>
                  <a:schemeClr val="accent6">
                    <a:lumMod val="75000"/>
                  </a:schemeClr>
                </a:solidFill>
              </a:rPr>
              <a:t>Εξηγήστε</a:t>
            </a:r>
            <a:endParaRPr lang="en-US" sz="1400" b="1" dirty="0" smtClean="0">
              <a:solidFill>
                <a:schemeClr val="accent6">
                  <a:lumMod val="75000"/>
                </a:schemeClr>
              </a:solidFill>
            </a:endParaRPr>
          </a:p>
          <a:p>
            <a:pPr>
              <a:buNone/>
            </a:pPr>
            <a:endParaRPr lang="en-US" sz="1400" dirty="0" smtClean="0">
              <a:solidFill>
                <a:schemeClr val="accent6">
                  <a:lumMod val="75000"/>
                </a:schemeClr>
              </a:solidFill>
            </a:endParaRPr>
          </a:p>
          <a:p>
            <a:pPr>
              <a:buNone/>
            </a:pPr>
            <a:r>
              <a:rPr lang="el-GR" sz="1400" b="1" dirty="0" smtClean="0"/>
              <a:t>Επανάληψη λεξιλογίου</a:t>
            </a:r>
            <a:endParaRPr lang="en-US" sz="1400" b="1" dirty="0" smtClean="0"/>
          </a:p>
          <a:p>
            <a:pPr>
              <a:buNone/>
            </a:pPr>
            <a:endParaRPr lang="en-US" sz="1400" b="1" dirty="0" smtClean="0"/>
          </a:p>
          <a:p>
            <a:pPr>
              <a:buNone/>
            </a:pPr>
            <a:r>
              <a:rPr lang="el-GR" sz="1200" b="1" dirty="0" smtClean="0"/>
              <a:t>Συμπληρώστε τον παρακάτω πίνακα καθώς θα διαβάζεται τις σελίδες 291-295 του βιβλίου σας.</a:t>
            </a:r>
            <a:r>
              <a:rPr lang="en-US" sz="1200" b="1" dirty="0" smtClean="0"/>
              <a:t> </a:t>
            </a:r>
            <a:r>
              <a:rPr lang="el-GR" sz="1200" b="1" dirty="0" smtClean="0"/>
              <a:t>Γράψτε τον ορισμό της κάθε λέξης με δικά σας λόγια. Στην συνέχεια γράψτε μια σημείωση η οποία θα σας βοηθά να θυμάστε την έννοια του κάθε όρου. Χρησιμοποιήστε τον παρακάτω πίνακα για να κάνετε μια ανασκόπηση των λέξεων κλειδιά μετά το τέλος του μαθήματος.</a:t>
            </a:r>
          </a:p>
          <a:p>
            <a:pPr>
              <a:buNone/>
            </a:pPr>
            <a:endParaRPr lang="el-GR" sz="1200" b="1" dirty="0" smtClean="0"/>
          </a:p>
          <a:p>
            <a:pPr>
              <a:buNone/>
            </a:pPr>
            <a:r>
              <a:rPr lang="el-GR" sz="1200" b="1" dirty="0" smtClean="0"/>
              <a:t> </a:t>
            </a:r>
            <a:endParaRPr lang="en-US" sz="1200" b="1" dirty="0" smtClean="0"/>
          </a:p>
          <a:p>
            <a:pPr>
              <a:buNone/>
            </a:pPr>
            <a:endParaRPr lang="el-GR" sz="1400" b="1" dirty="0" smtClean="0">
              <a:solidFill>
                <a:schemeClr val="accent6">
                  <a:lumMod val="75000"/>
                </a:schemeClr>
              </a:solidFill>
            </a:endParaRPr>
          </a:p>
          <a:p>
            <a:pPr>
              <a:buNone/>
            </a:pPr>
            <a:endParaRPr lang="el-GR" sz="1400" dirty="0">
              <a:solidFill>
                <a:schemeClr val="accent6">
                  <a:lumMod val="75000"/>
                </a:schemeClr>
              </a:solidFill>
            </a:endParaRPr>
          </a:p>
        </p:txBody>
      </p:sp>
      <p:graphicFrame>
        <p:nvGraphicFramePr>
          <p:cNvPr id="4" name="3 - Πίνακας"/>
          <p:cNvGraphicFramePr>
            <a:graphicFrameLocks noGrp="1"/>
          </p:cNvGraphicFramePr>
          <p:nvPr/>
        </p:nvGraphicFramePr>
        <p:xfrm>
          <a:off x="539552" y="2420888"/>
          <a:ext cx="7992887" cy="4176465"/>
        </p:xfrm>
        <a:graphic>
          <a:graphicData uri="http://schemas.openxmlformats.org/drawingml/2006/table">
            <a:tbl>
              <a:tblPr firstRow="1" bandRow="1">
                <a:tableStyleId>{5C22544A-7EE6-4342-B048-85BDC9FD1C3A}</a:tableStyleId>
              </a:tblPr>
              <a:tblGrid>
                <a:gridCol w="2232248"/>
                <a:gridCol w="2952328"/>
                <a:gridCol w="2808311"/>
              </a:tblGrid>
              <a:tr h="835293">
                <a:tc>
                  <a:txBody>
                    <a:bodyPr/>
                    <a:lstStyle/>
                    <a:p>
                      <a:pPr algn="ctr"/>
                      <a:r>
                        <a:rPr lang="el-GR" sz="1400" dirty="0" smtClean="0"/>
                        <a:t>όρος</a:t>
                      </a:r>
                      <a:endParaRPr lang="el-GR" sz="1400" dirty="0"/>
                    </a:p>
                  </a:txBody>
                  <a:tcPr anchor="ctr"/>
                </a:tc>
                <a:tc>
                  <a:txBody>
                    <a:bodyPr/>
                    <a:lstStyle/>
                    <a:p>
                      <a:pPr algn="ctr"/>
                      <a:r>
                        <a:rPr lang="el-GR" sz="1400" dirty="0" smtClean="0"/>
                        <a:t>ορισμός</a:t>
                      </a:r>
                      <a:endParaRPr lang="el-GR" sz="1400" dirty="0"/>
                    </a:p>
                  </a:txBody>
                  <a:tcPr anchor="ctr"/>
                </a:tc>
                <a:tc>
                  <a:txBody>
                    <a:bodyPr/>
                    <a:lstStyle/>
                    <a:p>
                      <a:pPr algn="ctr"/>
                      <a:r>
                        <a:rPr lang="el-GR" sz="1400" dirty="0" smtClean="0"/>
                        <a:t>Πως</a:t>
                      </a:r>
                      <a:r>
                        <a:rPr lang="el-GR" sz="1400" baseline="0" dirty="0" smtClean="0"/>
                        <a:t> θα τον θυμάμαι</a:t>
                      </a:r>
                      <a:endParaRPr lang="el-GR" sz="1400" dirty="0"/>
                    </a:p>
                  </a:txBody>
                  <a:tcPr anchor="ctr"/>
                </a:tc>
              </a:tr>
              <a:tr h="835293">
                <a:tc>
                  <a:txBody>
                    <a:bodyPr/>
                    <a:lstStyle/>
                    <a:p>
                      <a:pPr algn="ctr"/>
                      <a:r>
                        <a:rPr lang="el-GR" sz="1400" dirty="0" smtClean="0"/>
                        <a:t>πληθυσμός</a:t>
                      </a:r>
                      <a:endParaRPr lang="el-GR" sz="1400" dirty="0"/>
                    </a:p>
                  </a:txBody>
                  <a:tcPr anchor="ctr"/>
                </a:tc>
                <a:tc>
                  <a:txBody>
                    <a:bodyPr/>
                    <a:lstStyle/>
                    <a:p>
                      <a:endParaRPr lang="el-GR" dirty="0"/>
                    </a:p>
                  </a:txBody>
                  <a:tcPr anchor="ctr"/>
                </a:tc>
                <a:tc>
                  <a:txBody>
                    <a:bodyPr/>
                    <a:lstStyle/>
                    <a:p>
                      <a:endParaRPr lang="el-GR"/>
                    </a:p>
                  </a:txBody>
                  <a:tcPr anchor="ctr"/>
                </a:tc>
              </a:tr>
              <a:tr h="835293">
                <a:tc>
                  <a:txBody>
                    <a:bodyPr/>
                    <a:lstStyle/>
                    <a:p>
                      <a:pPr algn="ctr"/>
                      <a:r>
                        <a:rPr lang="el-GR" sz="1400" dirty="0" smtClean="0"/>
                        <a:t>Δυναμικό</a:t>
                      </a:r>
                      <a:r>
                        <a:rPr lang="el-GR" sz="1400" baseline="0" dirty="0" smtClean="0"/>
                        <a:t> </a:t>
                      </a:r>
                      <a:r>
                        <a:rPr lang="el-GR" sz="1400" dirty="0" smtClean="0"/>
                        <a:t>πληθυσμού</a:t>
                      </a:r>
                      <a:endParaRPr lang="el-GR" sz="1400" dirty="0"/>
                    </a:p>
                  </a:txBody>
                  <a:tcPr anchor="ctr"/>
                </a:tc>
                <a:tc>
                  <a:txBody>
                    <a:bodyPr/>
                    <a:lstStyle/>
                    <a:p>
                      <a:endParaRPr lang="el-GR" dirty="0"/>
                    </a:p>
                  </a:txBody>
                  <a:tcPr anchor="ctr"/>
                </a:tc>
                <a:tc>
                  <a:txBody>
                    <a:bodyPr/>
                    <a:lstStyle/>
                    <a:p>
                      <a:endParaRPr lang="el-GR"/>
                    </a:p>
                  </a:txBody>
                  <a:tcPr anchor="ctr"/>
                </a:tc>
              </a:tr>
              <a:tr h="835293">
                <a:tc>
                  <a:txBody>
                    <a:bodyPr/>
                    <a:lstStyle/>
                    <a:p>
                      <a:pPr algn="ctr"/>
                      <a:r>
                        <a:rPr lang="el-GR" sz="1400" dirty="0" smtClean="0"/>
                        <a:t>Φέρουσα ικανότητα</a:t>
                      </a:r>
                      <a:endParaRPr lang="el-GR" sz="1400" dirty="0"/>
                    </a:p>
                  </a:txBody>
                  <a:tcPr anchor="ctr"/>
                </a:tc>
                <a:tc>
                  <a:txBody>
                    <a:bodyPr/>
                    <a:lstStyle/>
                    <a:p>
                      <a:endParaRPr lang="el-GR" dirty="0"/>
                    </a:p>
                  </a:txBody>
                  <a:tcPr anchor="ctr"/>
                </a:tc>
                <a:tc>
                  <a:txBody>
                    <a:bodyPr/>
                    <a:lstStyle/>
                    <a:p>
                      <a:endParaRPr lang="el-GR" dirty="0"/>
                    </a:p>
                  </a:txBody>
                  <a:tcPr anchor="ctr"/>
                </a:tc>
              </a:tr>
              <a:tr h="835293">
                <a:tc>
                  <a:txBody>
                    <a:bodyPr/>
                    <a:lstStyle/>
                    <a:p>
                      <a:pPr algn="ctr"/>
                      <a:r>
                        <a:rPr lang="el-GR" sz="1400" dirty="0" smtClean="0"/>
                        <a:t>Πυκνότητα</a:t>
                      </a:r>
                      <a:r>
                        <a:rPr lang="el-GR" sz="1400" baseline="0" dirty="0" smtClean="0"/>
                        <a:t> πληθυσμού</a:t>
                      </a:r>
                      <a:endParaRPr lang="el-GR" sz="1400" dirty="0"/>
                    </a:p>
                  </a:txBody>
                  <a:tcPr anchor="ctr"/>
                </a:tc>
                <a:tc>
                  <a:txBody>
                    <a:bodyPr/>
                    <a:lstStyle/>
                    <a:p>
                      <a:endParaRPr lang="el-GR" dirty="0"/>
                    </a:p>
                  </a:txBody>
                  <a:tcPr anchor="ctr"/>
                </a:tc>
                <a:tc>
                  <a:txBody>
                    <a:bodyPr/>
                    <a:lstStyle/>
                    <a:p>
                      <a:endParaRPr lang="el-GR" dirty="0"/>
                    </a:p>
                  </a:txBody>
                  <a:tcPr anchor="ct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76672"/>
            <a:ext cx="8229600" cy="5649491"/>
          </a:xfrm>
        </p:spPr>
        <p:txBody>
          <a:bodyPr/>
          <a:lstStyle/>
          <a:p>
            <a:pPr>
              <a:buNone/>
            </a:pPr>
            <a:r>
              <a:rPr lang="en-US" sz="1400" b="1" dirty="0" smtClean="0"/>
              <a:t>E</a:t>
            </a:r>
            <a:r>
              <a:rPr lang="el-GR" sz="1400" b="1" dirty="0" smtClean="0"/>
              <a:t>πανεξέταση όσων έχετε μάθει</a:t>
            </a:r>
          </a:p>
          <a:p>
            <a:pPr>
              <a:buNone/>
            </a:pPr>
            <a:endParaRPr lang="el-GR" sz="1400" b="1" dirty="0" smtClean="0"/>
          </a:p>
          <a:p>
            <a:pPr>
              <a:buNone/>
            </a:pPr>
            <a:r>
              <a:rPr lang="el-GR" sz="1200" b="1" dirty="0" smtClean="0"/>
              <a:t>Αφού διαβάσετε την ενότητα ‘’επεξήγηση’’ του βιβλίου σας ,συμπληρώστε τις παρακάτω ερωτήσεις και δραστηριότητες για να κάνετε μια ανασκόπηση όσων έχετε μάθει. Στον πίνακα που ακολουθεί καθορίστε καθένα παράγοντα ως βιοτικό ή αβιοτικό και αναφέρεται κατά πόσο επηρεάζει στην αύξηση ή μείωση του πληθυσμού.</a:t>
            </a:r>
          </a:p>
          <a:p>
            <a:pPr>
              <a:buNone/>
            </a:pPr>
            <a:endParaRPr lang="el-GR" sz="1200" b="1" dirty="0" smtClean="0"/>
          </a:p>
          <a:p>
            <a:pPr>
              <a:buNone/>
            </a:pPr>
            <a:endParaRPr lang="en-US" sz="1200" b="1" dirty="0" smtClean="0"/>
          </a:p>
          <a:p>
            <a:pPr>
              <a:buNone/>
            </a:pPr>
            <a:endParaRPr lang="el-GR" sz="1200" dirty="0" smtClean="0"/>
          </a:p>
          <a:p>
            <a:pPr>
              <a:buNone/>
            </a:pPr>
            <a:endParaRPr lang="el-GR" sz="1200" dirty="0"/>
          </a:p>
        </p:txBody>
      </p:sp>
      <p:graphicFrame>
        <p:nvGraphicFramePr>
          <p:cNvPr id="4" name="3 - Πίνακας"/>
          <p:cNvGraphicFramePr>
            <a:graphicFrameLocks noGrp="1"/>
          </p:cNvGraphicFramePr>
          <p:nvPr/>
        </p:nvGraphicFramePr>
        <p:xfrm>
          <a:off x="539552" y="1700808"/>
          <a:ext cx="7992888" cy="4896543"/>
        </p:xfrm>
        <a:graphic>
          <a:graphicData uri="http://schemas.openxmlformats.org/drawingml/2006/table">
            <a:tbl>
              <a:tblPr firstRow="1" bandRow="1">
                <a:tableStyleId>{5C22544A-7EE6-4342-B048-85BDC9FD1C3A}</a:tableStyleId>
              </a:tblPr>
              <a:tblGrid>
                <a:gridCol w="2957883"/>
                <a:gridCol w="2226693"/>
                <a:gridCol w="2808312"/>
              </a:tblGrid>
              <a:tr h="612819">
                <a:tc>
                  <a:txBody>
                    <a:bodyPr/>
                    <a:lstStyle/>
                    <a:p>
                      <a:pPr algn="ctr"/>
                      <a:r>
                        <a:rPr lang="el-GR" sz="1400" dirty="0" smtClean="0"/>
                        <a:t>Παράγοντας</a:t>
                      </a:r>
                      <a:endParaRPr lang="el-GR" sz="1400" dirty="0"/>
                    </a:p>
                  </a:txBody>
                  <a:tcPr anchor="ctr"/>
                </a:tc>
                <a:tc>
                  <a:txBody>
                    <a:bodyPr/>
                    <a:lstStyle/>
                    <a:p>
                      <a:pPr algn="ctr"/>
                      <a:r>
                        <a:rPr lang="el-GR" sz="1400" dirty="0" smtClean="0"/>
                        <a:t>Βιοτικός ή Αβιοτικός</a:t>
                      </a:r>
                      <a:endParaRPr lang="el-GR" sz="1400" dirty="0"/>
                    </a:p>
                  </a:txBody>
                  <a:tcPr anchor="ctr"/>
                </a:tc>
                <a:tc>
                  <a:txBody>
                    <a:bodyPr/>
                    <a:lstStyle/>
                    <a:p>
                      <a:pPr algn="ctr"/>
                      <a:r>
                        <a:rPr lang="el-GR" sz="1400" dirty="0" smtClean="0"/>
                        <a:t>Επίδραση στο μέγεθος του πληθυσμού</a:t>
                      </a:r>
                      <a:endParaRPr lang="el-GR" sz="1400" dirty="0"/>
                    </a:p>
                  </a:txBody>
                  <a:tcPr anchor="ctr"/>
                </a:tc>
              </a:tr>
              <a:tr h="438586">
                <a:tc>
                  <a:txBody>
                    <a:bodyPr/>
                    <a:lstStyle/>
                    <a:p>
                      <a:pPr algn="ctr"/>
                      <a:r>
                        <a:rPr lang="el-GR" sz="1400" dirty="0" smtClean="0"/>
                        <a:t>Μολυσμένο νερό</a:t>
                      </a:r>
                      <a:endParaRPr lang="el-GR" sz="1400" dirty="0"/>
                    </a:p>
                  </a:txBody>
                  <a:tcPr anchor="ctr"/>
                </a:tc>
                <a:tc>
                  <a:txBody>
                    <a:bodyPr/>
                    <a:lstStyle/>
                    <a:p>
                      <a:pPr algn="ctr"/>
                      <a:endParaRPr lang="el-GR" sz="1400" dirty="0"/>
                    </a:p>
                  </a:txBody>
                  <a:tcPr anchor="ctr"/>
                </a:tc>
                <a:tc>
                  <a:txBody>
                    <a:bodyPr/>
                    <a:lstStyle/>
                    <a:p>
                      <a:pPr algn="ctr"/>
                      <a:endParaRPr lang="el-GR" sz="1400"/>
                    </a:p>
                  </a:txBody>
                  <a:tcPr anchor="ctr"/>
                </a:tc>
              </a:tr>
              <a:tr h="438586">
                <a:tc>
                  <a:txBody>
                    <a:bodyPr/>
                    <a:lstStyle/>
                    <a:p>
                      <a:pPr algn="ctr"/>
                      <a:r>
                        <a:rPr lang="el-GR" sz="1400" dirty="0" smtClean="0"/>
                        <a:t>Περιορισμένοι</a:t>
                      </a:r>
                      <a:r>
                        <a:rPr lang="el-GR" sz="1400" baseline="0" dirty="0" smtClean="0"/>
                        <a:t> διατροφικοί πόροι</a:t>
                      </a:r>
                      <a:endParaRPr lang="el-GR" sz="1400" dirty="0"/>
                    </a:p>
                  </a:txBody>
                  <a:tcPr anchor="ctr"/>
                </a:tc>
                <a:tc>
                  <a:txBody>
                    <a:bodyPr/>
                    <a:lstStyle/>
                    <a:p>
                      <a:pPr algn="ctr"/>
                      <a:endParaRPr lang="el-GR" sz="1400" dirty="0"/>
                    </a:p>
                  </a:txBody>
                  <a:tcPr anchor="ctr"/>
                </a:tc>
                <a:tc>
                  <a:txBody>
                    <a:bodyPr/>
                    <a:lstStyle/>
                    <a:p>
                      <a:pPr algn="ctr"/>
                      <a:endParaRPr lang="el-GR" sz="1400"/>
                    </a:p>
                  </a:txBody>
                  <a:tcPr anchor="ctr"/>
                </a:tc>
              </a:tr>
              <a:tr h="438586">
                <a:tc>
                  <a:txBody>
                    <a:bodyPr/>
                    <a:lstStyle/>
                    <a:p>
                      <a:pPr algn="ctr"/>
                      <a:r>
                        <a:rPr lang="el-GR" sz="1400" dirty="0" smtClean="0"/>
                        <a:t>Κατάλληλες εποχιακές θερμοκρασίες</a:t>
                      </a:r>
                      <a:endParaRPr lang="el-GR" sz="1400" dirty="0"/>
                    </a:p>
                  </a:txBody>
                  <a:tcPr anchor="ctr"/>
                </a:tc>
                <a:tc>
                  <a:txBody>
                    <a:bodyPr/>
                    <a:lstStyle/>
                    <a:p>
                      <a:pPr algn="ctr"/>
                      <a:endParaRPr lang="el-GR" sz="1400" dirty="0"/>
                    </a:p>
                  </a:txBody>
                  <a:tcPr anchor="ctr"/>
                </a:tc>
                <a:tc>
                  <a:txBody>
                    <a:bodyPr/>
                    <a:lstStyle/>
                    <a:p>
                      <a:pPr algn="ctr"/>
                      <a:endParaRPr lang="el-GR" sz="1400" dirty="0"/>
                    </a:p>
                  </a:txBody>
                  <a:tcPr anchor="ctr"/>
                </a:tc>
              </a:tr>
              <a:tr h="438586">
                <a:tc>
                  <a:txBody>
                    <a:bodyPr/>
                    <a:lstStyle/>
                    <a:p>
                      <a:pPr algn="ctr"/>
                      <a:r>
                        <a:rPr lang="el-GR" sz="1400" dirty="0" smtClean="0"/>
                        <a:t>Απροσδόκητες κλιματικές αλλαγές</a:t>
                      </a:r>
                      <a:endParaRPr lang="el-GR" sz="1400" dirty="0"/>
                    </a:p>
                  </a:txBody>
                  <a:tcPr anchor="ctr"/>
                </a:tc>
                <a:tc>
                  <a:txBody>
                    <a:bodyPr/>
                    <a:lstStyle/>
                    <a:p>
                      <a:pPr algn="ctr"/>
                      <a:endParaRPr lang="el-GR" sz="1400" dirty="0"/>
                    </a:p>
                  </a:txBody>
                  <a:tcPr anchor="ctr"/>
                </a:tc>
                <a:tc>
                  <a:txBody>
                    <a:bodyPr/>
                    <a:lstStyle/>
                    <a:p>
                      <a:pPr algn="ctr"/>
                      <a:endParaRPr lang="el-GR" sz="1400" dirty="0"/>
                    </a:p>
                  </a:txBody>
                  <a:tcPr anchor="ctr"/>
                </a:tc>
              </a:tr>
              <a:tr h="612819">
                <a:tc>
                  <a:txBody>
                    <a:bodyPr/>
                    <a:lstStyle/>
                    <a:p>
                      <a:pPr algn="ctr"/>
                      <a:r>
                        <a:rPr lang="el-GR" sz="1400" dirty="0" smtClean="0"/>
                        <a:t>Πλεόνασμα</a:t>
                      </a:r>
                      <a:r>
                        <a:rPr lang="el-GR" sz="1400" baseline="0" dirty="0" smtClean="0"/>
                        <a:t> θρεπτικών συστατικών στο νερό</a:t>
                      </a:r>
                      <a:endParaRPr lang="el-GR" sz="1400" dirty="0"/>
                    </a:p>
                  </a:txBody>
                  <a:tcPr anchor="ctr"/>
                </a:tc>
                <a:tc>
                  <a:txBody>
                    <a:bodyPr/>
                    <a:lstStyle/>
                    <a:p>
                      <a:pPr algn="ctr"/>
                      <a:endParaRPr lang="el-GR" sz="1400" dirty="0"/>
                    </a:p>
                  </a:txBody>
                  <a:tcPr anchor="ctr"/>
                </a:tc>
                <a:tc>
                  <a:txBody>
                    <a:bodyPr/>
                    <a:lstStyle/>
                    <a:p>
                      <a:pPr algn="ctr"/>
                      <a:endParaRPr lang="el-GR" sz="1400" dirty="0"/>
                    </a:p>
                  </a:txBody>
                  <a:tcPr anchor="ctr"/>
                </a:tc>
              </a:tr>
              <a:tr h="438586">
                <a:tc>
                  <a:txBody>
                    <a:bodyPr/>
                    <a:lstStyle/>
                    <a:p>
                      <a:pPr algn="ctr"/>
                      <a:r>
                        <a:rPr lang="el-GR" sz="1400" dirty="0" smtClean="0"/>
                        <a:t>Ποικιλομορφία</a:t>
                      </a:r>
                      <a:r>
                        <a:rPr lang="el-GR" sz="1400" baseline="0" dirty="0" smtClean="0"/>
                        <a:t> μέσα στο είδος</a:t>
                      </a:r>
                      <a:endParaRPr lang="el-GR" sz="1400" dirty="0"/>
                    </a:p>
                  </a:txBody>
                  <a:tcPr anchor="ctr"/>
                </a:tc>
                <a:tc>
                  <a:txBody>
                    <a:bodyPr/>
                    <a:lstStyle/>
                    <a:p>
                      <a:pPr algn="ctr"/>
                      <a:endParaRPr lang="el-GR" sz="1400" dirty="0"/>
                    </a:p>
                  </a:txBody>
                  <a:tcPr anchor="ctr"/>
                </a:tc>
                <a:tc>
                  <a:txBody>
                    <a:bodyPr/>
                    <a:lstStyle/>
                    <a:p>
                      <a:pPr algn="ctr"/>
                      <a:endParaRPr lang="el-GR" sz="1400" dirty="0"/>
                    </a:p>
                  </a:txBody>
                  <a:tcPr anchor="ctr"/>
                </a:tc>
              </a:tr>
              <a:tr h="612819">
                <a:tc>
                  <a:txBody>
                    <a:bodyPr/>
                    <a:lstStyle/>
                    <a:p>
                      <a:pPr algn="ctr"/>
                      <a:r>
                        <a:rPr lang="el-GR" sz="1400" dirty="0" smtClean="0"/>
                        <a:t>Εμφάνιση νέας</a:t>
                      </a:r>
                      <a:r>
                        <a:rPr lang="el-GR" sz="1400" baseline="0" dirty="0" smtClean="0"/>
                        <a:t> ασθένειας στην περιοχή</a:t>
                      </a:r>
                      <a:endParaRPr lang="el-GR" sz="1400" dirty="0"/>
                    </a:p>
                  </a:txBody>
                  <a:tcPr anchor="ctr"/>
                </a:tc>
                <a:tc>
                  <a:txBody>
                    <a:bodyPr/>
                    <a:lstStyle/>
                    <a:p>
                      <a:pPr algn="ctr"/>
                      <a:endParaRPr lang="el-GR" sz="1400" dirty="0"/>
                    </a:p>
                  </a:txBody>
                  <a:tcPr anchor="ctr"/>
                </a:tc>
                <a:tc>
                  <a:txBody>
                    <a:bodyPr/>
                    <a:lstStyle/>
                    <a:p>
                      <a:pPr algn="ctr"/>
                      <a:endParaRPr lang="el-GR" sz="1400" dirty="0"/>
                    </a:p>
                  </a:txBody>
                  <a:tcPr anchor="ctr"/>
                </a:tc>
              </a:tr>
              <a:tr h="865156">
                <a:tc>
                  <a:txBody>
                    <a:bodyPr/>
                    <a:lstStyle/>
                    <a:p>
                      <a:pPr algn="ctr"/>
                      <a:r>
                        <a:rPr lang="el-GR" sz="1400" dirty="0" smtClean="0"/>
                        <a:t>Εισαγωγή</a:t>
                      </a:r>
                      <a:r>
                        <a:rPr lang="el-GR" sz="1400" baseline="0" dirty="0" smtClean="0"/>
                        <a:t> αλμυρού νερό σε αντίστοιχο γλυκό μεταβάλλοντας την αλατότητά του</a:t>
                      </a:r>
                      <a:endParaRPr lang="el-GR" sz="1400" dirty="0"/>
                    </a:p>
                  </a:txBody>
                  <a:tcPr anchor="ctr"/>
                </a:tc>
                <a:tc>
                  <a:txBody>
                    <a:bodyPr/>
                    <a:lstStyle/>
                    <a:p>
                      <a:pPr algn="ctr"/>
                      <a:endParaRPr lang="el-GR" sz="1400"/>
                    </a:p>
                  </a:txBody>
                  <a:tcPr anchor="ctr"/>
                </a:tc>
                <a:tc>
                  <a:txBody>
                    <a:bodyPr/>
                    <a:lstStyle/>
                    <a:p>
                      <a:pPr algn="ctr"/>
                      <a:endParaRPr lang="el-GR" sz="1400" dirty="0"/>
                    </a:p>
                  </a:txBody>
                  <a:tcPr anchor="ct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a:noFill/>
        </p:spPr>
        <p:txBody>
          <a:bodyPr>
            <a:normAutofit/>
          </a:bodyPr>
          <a:lstStyle/>
          <a:p>
            <a:pPr algn="l"/>
            <a:r>
              <a:rPr lang="el-GR" sz="2400" b="1" dirty="0" smtClean="0">
                <a:solidFill>
                  <a:schemeClr val="accent6">
                    <a:lumMod val="75000"/>
                  </a:schemeClr>
                </a:solidFill>
              </a:rPr>
              <a:t>Δραστηριότητα.</a:t>
            </a:r>
            <a:endParaRPr lang="el-GR" sz="2400" b="1" dirty="0">
              <a:solidFill>
                <a:schemeClr val="accent6">
                  <a:lumMod val="75000"/>
                </a:schemeClr>
              </a:solidFill>
            </a:endParaRPr>
          </a:p>
        </p:txBody>
      </p:sp>
      <p:sp>
        <p:nvSpPr>
          <p:cNvPr id="3" name="2 - Θέση περιεχομένου"/>
          <p:cNvSpPr>
            <a:spLocks noGrp="1"/>
          </p:cNvSpPr>
          <p:nvPr>
            <p:ph idx="1"/>
          </p:nvPr>
        </p:nvSpPr>
        <p:spPr>
          <a:xfrm>
            <a:off x="457200" y="836712"/>
            <a:ext cx="8229600" cy="5289451"/>
          </a:xfrm>
        </p:spPr>
        <p:txBody>
          <a:bodyPr>
            <a:normAutofit lnSpcReduction="10000"/>
          </a:bodyPr>
          <a:lstStyle/>
          <a:p>
            <a:pPr>
              <a:buNone/>
            </a:pPr>
            <a:r>
              <a:rPr lang="el-GR" sz="2400" b="1" dirty="0" smtClean="0"/>
              <a:t>Αναλύοντας τις μεταβολές του θαλάσσιου πληθυσμού</a:t>
            </a:r>
          </a:p>
          <a:p>
            <a:pPr>
              <a:buNone/>
            </a:pPr>
            <a:endParaRPr lang="el-GR" sz="2400" b="1" dirty="0" smtClean="0"/>
          </a:p>
          <a:p>
            <a:pPr>
              <a:buNone/>
            </a:pPr>
            <a:r>
              <a:rPr lang="el-GR" sz="2000" dirty="0" smtClean="0"/>
              <a:t>Όπως και ο ανθρώπινος πληθυσμός έτσι και ο θαλάσσιος πληθυσμός μεταβάλλεται κατά τη διάρκεια του χρόνου. Θυμηθείτε ότι όλα τα μέλη ενός είδους σε μια περιοχή αποτελούν έναν πληθυσμό . Θα αναλύσουμε 3 μελέτες περίπτωσης θαλασσίων πληθυσμών. Σε κάθε μια από αυτές θα πρέπει να καθορίσετε τους παράγοντες που συμβάλουν στην αύξηση ή μείωση του αριθμού κάθε είδους στη διάρκεια του χρόνου.</a:t>
            </a:r>
          </a:p>
          <a:p>
            <a:pPr>
              <a:buNone/>
            </a:pPr>
            <a:endParaRPr lang="el-GR" sz="2000" dirty="0" smtClean="0"/>
          </a:p>
          <a:p>
            <a:pPr marL="457200" indent="-457200">
              <a:buNone/>
            </a:pPr>
            <a:r>
              <a:rPr lang="el-GR" sz="2000" dirty="0" smtClean="0"/>
              <a:t>4. Καταγράψτε τα ευρήματά σας σε έναν πίνακα όπως τον παρακάτω.</a:t>
            </a:r>
          </a:p>
          <a:p>
            <a:pPr marL="457200" indent="-457200">
              <a:buNone/>
            </a:pPr>
            <a:endParaRPr lang="el-GR" sz="2000" dirty="0" smtClean="0"/>
          </a:p>
          <a:p>
            <a:pPr marL="457200" indent="-457200">
              <a:buNone/>
            </a:pPr>
            <a:endParaRPr lang="el-GR" sz="2000" dirty="0" smtClean="0"/>
          </a:p>
          <a:p>
            <a:pPr marL="457200" indent="-457200">
              <a:buNone/>
            </a:pPr>
            <a:endParaRPr lang="el-GR" sz="2000" dirty="0" smtClean="0"/>
          </a:p>
          <a:p>
            <a:pPr>
              <a:buNone/>
            </a:pPr>
            <a:endParaRPr lang="el-GR" sz="2000" dirty="0" smtClean="0"/>
          </a:p>
          <a:p>
            <a:pPr>
              <a:buNone/>
            </a:pPr>
            <a:r>
              <a:rPr lang="el-GR" sz="2000" dirty="0" smtClean="0"/>
              <a:t> </a:t>
            </a:r>
            <a:endParaRPr lang="el-GR" sz="2000" dirty="0"/>
          </a:p>
        </p:txBody>
      </p:sp>
      <p:graphicFrame>
        <p:nvGraphicFramePr>
          <p:cNvPr id="4" name="3 - Πίνακας"/>
          <p:cNvGraphicFramePr>
            <a:graphicFrameLocks noGrp="1"/>
          </p:cNvGraphicFramePr>
          <p:nvPr/>
        </p:nvGraphicFramePr>
        <p:xfrm>
          <a:off x="755576" y="4149080"/>
          <a:ext cx="7632848" cy="2560320"/>
        </p:xfrm>
        <a:graphic>
          <a:graphicData uri="http://schemas.openxmlformats.org/drawingml/2006/table">
            <a:tbl>
              <a:tblPr firstRow="1" bandRow="1">
                <a:tableStyleId>{5C22544A-7EE6-4342-B048-85BDC9FD1C3A}</a:tableStyleId>
              </a:tblPr>
              <a:tblGrid>
                <a:gridCol w="2358116"/>
                <a:gridCol w="1458308"/>
                <a:gridCol w="1908212"/>
                <a:gridCol w="1908212"/>
              </a:tblGrid>
              <a:tr h="1101422">
                <a:tc>
                  <a:txBody>
                    <a:bodyPr/>
                    <a:lstStyle/>
                    <a:p>
                      <a:pPr algn="ctr"/>
                      <a:endParaRPr lang="el-GR" dirty="0" smtClean="0"/>
                    </a:p>
                    <a:p>
                      <a:pPr algn="ctr"/>
                      <a:r>
                        <a:rPr lang="el-GR" dirty="0" smtClean="0"/>
                        <a:t>Μελέτη</a:t>
                      </a:r>
                      <a:r>
                        <a:rPr lang="el-GR" baseline="0" dirty="0" smtClean="0"/>
                        <a:t> περίπτωσης</a:t>
                      </a:r>
                      <a:endParaRPr lang="el-GR" dirty="0"/>
                    </a:p>
                  </a:txBody>
                  <a:tcPr/>
                </a:tc>
                <a:tc>
                  <a:txBody>
                    <a:bodyPr/>
                    <a:lstStyle/>
                    <a:p>
                      <a:pPr algn="ctr"/>
                      <a:endParaRPr lang="el-GR" dirty="0" smtClean="0"/>
                    </a:p>
                    <a:p>
                      <a:pPr algn="ctr"/>
                      <a:r>
                        <a:rPr lang="el-GR" dirty="0" smtClean="0"/>
                        <a:t>Διακύμανση</a:t>
                      </a:r>
                      <a:r>
                        <a:rPr lang="el-GR" baseline="0" dirty="0" smtClean="0"/>
                        <a:t> πληθυσμού</a:t>
                      </a:r>
                      <a:endParaRPr lang="el-GR" dirty="0"/>
                    </a:p>
                  </a:txBody>
                  <a:tcPr/>
                </a:tc>
                <a:tc>
                  <a:txBody>
                    <a:bodyPr/>
                    <a:lstStyle/>
                    <a:p>
                      <a:pPr algn="ctr"/>
                      <a:r>
                        <a:rPr lang="el-GR" dirty="0" smtClean="0"/>
                        <a:t>Παράγοντες που συμβάλουν στην αύξηση</a:t>
                      </a:r>
                      <a:r>
                        <a:rPr lang="el-GR" baseline="0" dirty="0" smtClean="0"/>
                        <a:t> του πληθυσμού</a:t>
                      </a:r>
                      <a:endParaRPr lang="el-G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t>Παράγοντες που συμβάλουν στην μείωση</a:t>
                      </a:r>
                      <a:r>
                        <a:rPr lang="el-GR" baseline="0" dirty="0" smtClean="0"/>
                        <a:t> του πληθυσμού</a:t>
                      </a:r>
                      <a:endParaRPr lang="el-GR" dirty="0" smtClean="0"/>
                    </a:p>
                  </a:txBody>
                  <a:tcPr/>
                </a:tc>
              </a:tr>
              <a:tr h="275355">
                <a:tc>
                  <a:txBody>
                    <a:bodyPr/>
                    <a:lstStyle/>
                    <a:p>
                      <a:r>
                        <a:rPr lang="en-US" dirty="0" smtClean="0"/>
                        <a:t>Manatee </a:t>
                      </a:r>
                      <a:r>
                        <a:rPr lang="el-GR" dirty="0" smtClean="0"/>
                        <a:t>της</a:t>
                      </a:r>
                      <a:r>
                        <a:rPr lang="el-GR" baseline="0" dirty="0" smtClean="0"/>
                        <a:t> Φλόριντα</a:t>
                      </a:r>
                      <a:endParaRPr lang="el-GR" dirty="0"/>
                    </a:p>
                  </a:txBody>
                  <a:tcPr/>
                </a:tc>
                <a:tc>
                  <a:txBody>
                    <a:bodyPr/>
                    <a:lstStyle/>
                    <a:p>
                      <a:endParaRPr lang="el-GR" dirty="0"/>
                    </a:p>
                  </a:txBody>
                  <a:tcPr/>
                </a:tc>
                <a:tc>
                  <a:txBody>
                    <a:bodyPr/>
                    <a:lstStyle/>
                    <a:p>
                      <a:endParaRPr lang="el-GR" dirty="0"/>
                    </a:p>
                  </a:txBody>
                  <a:tcPr/>
                </a:tc>
                <a:tc>
                  <a:txBody>
                    <a:bodyPr/>
                    <a:lstStyle/>
                    <a:p>
                      <a:endParaRPr lang="el-GR" dirty="0"/>
                    </a:p>
                  </a:txBody>
                  <a:tcPr/>
                </a:tc>
              </a:tr>
              <a:tr h="275355">
                <a:tc>
                  <a:txBody>
                    <a:bodyPr/>
                    <a:lstStyle/>
                    <a:p>
                      <a:r>
                        <a:rPr lang="el-GR" dirty="0" smtClean="0"/>
                        <a:t>Πράσινη θαλάσσια χελώνα</a:t>
                      </a:r>
                      <a:endParaRPr lang="el-GR" dirty="0"/>
                    </a:p>
                  </a:txBody>
                  <a:tcPr/>
                </a:tc>
                <a:tc>
                  <a:txBody>
                    <a:bodyPr/>
                    <a:lstStyle/>
                    <a:p>
                      <a:endParaRPr lang="el-GR" dirty="0"/>
                    </a:p>
                  </a:txBody>
                  <a:tcPr/>
                </a:tc>
                <a:tc>
                  <a:txBody>
                    <a:bodyPr/>
                    <a:lstStyle/>
                    <a:p>
                      <a:endParaRPr lang="el-GR" dirty="0"/>
                    </a:p>
                  </a:txBody>
                  <a:tcPr/>
                </a:tc>
                <a:tc>
                  <a:txBody>
                    <a:bodyPr/>
                    <a:lstStyle/>
                    <a:p>
                      <a:endParaRPr lang="el-GR" dirty="0"/>
                    </a:p>
                  </a:txBody>
                  <a:tcPr/>
                </a:tc>
              </a:tr>
              <a:tr h="275355">
                <a:tc>
                  <a:txBody>
                    <a:bodyPr/>
                    <a:lstStyle/>
                    <a:p>
                      <a:r>
                        <a:rPr lang="el-GR" dirty="0" smtClean="0"/>
                        <a:t>Δελφινόψαρο</a:t>
                      </a:r>
                      <a:endParaRPr lang="el-GR" dirty="0"/>
                    </a:p>
                  </a:txBody>
                  <a:tcPr/>
                </a:tc>
                <a:tc>
                  <a:txBody>
                    <a:bodyPr/>
                    <a:lstStyle/>
                    <a:p>
                      <a:endParaRPr lang="el-GR" dirty="0"/>
                    </a:p>
                  </a:txBody>
                  <a:tcPr/>
                </a:tc>
                <a:tc>
                  <a:txBody>
                    <a:bodyPr/>
                    <a:lstStyle/>
                    <a:p>
                      <a:endParaRPr lang="el-GR" dirty="0"/>
                    </a:p>
                  </a:txBody>
                  <a:tcPr/>
                </a:tc>
                <a:tc>
                  <a:txBody>
                    <a:bodyPr/>
                    <a:lstStyle/>
                    <a:p>
                      <a:endParaRPr lang="el-GR" dirty="0"/>
                    </a:p>
                  </a:txBody>
                  <a:tcPr/>
                </a:tc>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04665"/>
            <a:ext cx="8229600" cy="3600400"/>
          </a:xfrm>
        </p:spPr>
        <p:txBody>
          <a:bodyPr>
            <a:normAutofit/>
          </a:bodyPr>
          <a:lstStyle/>
          <a:p>
            <a:pPr>
              <a:buNone/>
            </a:pPr>
            <a:r>
              <a:rPr lang="el-GR" sz="1200" b="1" dirty="0" smtClean="0"/>
              <a:t>Στις σελίδες 291-295 μάθατε για την ομοιόμορφη ,την συσσωρευμένη και την τυχαία πυκνότητα ενός πληθυσμού. Στις ερωτήσεις 1-4 ,καθορίστε εάν το είδος κάθε θαλάσσιου πληθυσμού ακολουθεί ομοιόμορφη , συναθροιστική ή τυχαία κατανομή. </a:t>
            </a:r>
          </a:p>
          <a:p>
            <a:pPr>
              <a:buFont typeface="+mj-lt"/>
              <a:buAutoNum type="arabicPeriod"/>
            </a:pPr>
            <a:r>
              <a:rPr lang="el-GR" sz="1200" dirty="0" smtClean="0"/>
              <a:t>Τα ψάρια που μετακινούνται σε κοπάδια …………………………………………..</a:t>
            </a:r>
          </a:p>
          <a:p>
            <a:pPr>
              <a:buFont typeface="+mj-lt"/>
              <a:buAutoNum type="arabicPeriod"/>
            </a:pPr>
            <a:r>
              <a:rPr lang="el-GR" sz="1200" dirty="0" smtClean="0"/>
              <a:t>Οι προνύμφες των στρειδιών που καταλήγουν στο βυθό της θάλασσας με ακαθόριστο τρόπο …………………………..</a:t>
            </a:r>
          </a:p>
          <a:p>
            <a:pPr>
              <a:buFont typeface="+mj-lt"/>
              <a:buAutoNum type="arabicPeriod"/>
            </a:pPr>
            <a:r>
              <a:rPr lang="el-GR" sz="1200" dirty="0" smtClean="0"/>
              <a:t>Οργανισμοί που έχουν κατανεμηθεί σε ίσες μεταξύ τους αποστάσεις, όπως συμβαίνει με τα μεμονωμένα άτομα στους πολύποδες ……………………………………………………….. </a:t>
            </a:r>
          </a:p>
          <a:p>
            <a:pPr>
              <a:buFont typeface="+mj-lt"/>
              <a:buAutoNum type="arabicPeriod"/>
            </a:pPr>
            <a:r>
              <a:rPr lang="el-GR" sz="1200" dirty="0" smtClean="0"/>
              <a:t>Ζώα που συναθροίζονται κοντά σε θερμά νερά κατά την περίοδο του χειμώνα ……………………………………. </a:t>
            </a:r>
          </a:p>
          <a:p>
            <a:pPr lvl="1">
              <a:buFont typeface="+mj-lt"/>
              <a:buAutoNum type="arabicPeriod"/>
            </a:pPr>
            <a:endParaRPr lang="el-GR" sz="1200" dirty="0" smtClean="0"/>
          </a:p>
          <a:p>
            <a:pPr>
              <a:buNone/>
            </a:pPr>
            <a:r>
              <a:rPr lang="el-GR" sz="1200" b="1" dirty="0" smtClean="0"/>
              <a:t>Ζωγραφίστε παρακάτω τον κάθε τύπο πληθυσμιακής πυκνότητας.</a:t>
            </a:r>
          </a:p>
          <a:p>
            <a:pPr>
              <a:buNone/>
            </a:pPr>
            <a:r>
              <a:rPr lang="el-GR" sz="1200" b="1" dirty="0" smtClean="0"/>
              <a:t>                                 ομοιόμορφη                                             συσσωρευμένη                                               τυχαία</a:t>
            </a:r>
          </a:p>
        </p:txBody>
      </p:sp>
      <p:sp>
        <p:nvSpPr>
          <p:cNvPr id="4" name="3 - Ορθογώνιο"/>
          <p:cNvSpPr/>
          <p:nvPr/>
        </p:nvSpPr>
        <p:spPr>
          <a:xfrm>
            <a:off x="1331640" y="2924944"/>
            <a:ext cx="1512168" cy="9361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6156176" y="2924944"/>
            <a:ext cx="1512168" cy="9361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Ορθογώνιο"/>
          <p:cNvSpPr/>
          <p:nvPr/>
        </p:nvSpPr>
        <p:spPr>
          <a:xfrm>
            <a:off x="3779912" y="2924944"/>
            <a:ext cx="1512168" cy="9361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TextBox"/>
          <p:cNvSpPr txBox="1"/>
          <p:nvPr/>
        </p:nvSpPr>
        <p:spPr>
          <a:xfrm>
            <a:off x="539552" y="4005064"/>
            <a:ext cx="8136904" cy="2677656"/>
          </a:xfrm>
          <a:prstGeom prst="rect">
            <a:avLst/>
          </a:prstGeom>
          <a:noFill/>
        </p:spPr>
        <p:txBody>
          <a:bodyPr wrap="square" rtlCol="0">
            <a:spAutoFit/>
          </a:bodyPr>
          <a:lstStyle/>
          <a:p>
            <a:r>
              <a:rPr lang="el-GR" sz="1200" b="1" dirty="0" smtClean="0"/>
              <a:t>Σκεφτείτε την επίδραση που έχει μια ομοιόμορφη , συσσωρευμένη και τυχαία πυκνότητα ενός πληθυσμού σε ένα περιβάλλον . Στη συνέχεια απαντήστε στις ερωτήσεις 5-7 με δικό σας τρόπο.  </a:t>
            </a:r>
          </a:p>
          <a:p>
            <a:endParaRPr lang="el-GR" sz="1200" b="1" dirty="0" smtClean="0"/>
          </a:p>
          <a:p>
            <a:pPr marL="228600" indent="-228600">
              <a:buFont typeface="+mj-lt"/>
              <a:buAutoNum type="arabicPeriod" startAt="5"/>
            </a:pPr>
            <a:r>
              <a:rPr lang="el-GR" sz="1200" dirty="0" smtClean="0"/>
              <a:t>Ποιό είδος πυκνότητας πληθυσμού θα ήταν πιο ευαίσθητο σε ασθένειες; Γιατί; </a:t>
            </a:r>
          </a:p>
          <a:p>
            <a:pPr marL="228600" indent="-228600"/>
            <a:r>
              <a:rPr lang="el-GR" sz="1200" dirty="0" smtClean="0">
                <a:solidFill>
                  <a:schemeClr val="bg1"/>
                </a:solidFill>
              </a:rPr>
              <a:t>……</a:t>
            </a:r>
            <a:r>
              <a:rPr lang="el-GR" sz="1200" dirty="0" smtClean="0"/>
              <a:t>…………………………………………………………………………………………………………………………………………………………………………………………………………………………………………………………………………………………………………………………………………………………………………………………………..</a:t>
            </a:r>
          </a:p>
          <a:p>
            <a:pPr marL="228600" indent="-228600"/>
            <a:endParaRPr lang="el-GR" sz="1200" dirty="0" smtClean="0"/>
          </a:p>
          <a:p>
            <a:pPr marL="228600" indent="-228600">
              <a:buFont typeface="+mj-lt"/>
              <a:buAutoNum type="arabicPeriod" startAt="6"/>
            </a:pPr>
            <a:r>
              <a:rPr lang="el-GR" sz="1200" dirty="0" smtClean="0"/>
              <a:t>Ποιο είδος πυκνότητας πληθυσμού θα ήταν πιο δυσκολότερο να προστατευτεί; Γιατί; </a:t>
            </a:r>
          </a:p>
          <a:p>
            <a:pPr marL="228600" indent="-228600"/>
            <a:r>
              <a:rPr lang="el-GR" sz="1200" dirty="0" smtClean="0">
                <a:solidFill>
                  <a:schemeClr val="bg1"/>
                </a:solidFill>
              </a:rPr>
              <a:t>……</a:t>
            </a:r>
            <a:r>
              <a:rPr lang="el-GR" sz="1200" dirty="0" smtClean="0"/>
              <a:t>……………………………………………………………………………………………………………………………………………………………………………………….……………………………………………………………………………………………………………………………………………………………………………………………………………</a:t>
            </a:r>
          </a:p>
          <a:p>
            <a:pPr marL="228600" indent="-228600"/>
            <a:endParaRPr lang="el-GR" sz="1200" dirty="0" smtClean="0"/>
          </a:p>
          <a:p>
            <a:pPr marL="228600" indent="-228600">
              <a:buFont typeface="+mj-lt"/>
              <a:buAutoNum type="arabicPeriod" startAt="7"/>
            </a:pPr>
            <a:r>
              <a:rPr lang="el-GR" sz="1200" dirty="0" smtClean="0"/>
              <a:t>Ποιο είδος πληθυσμού θα ήταν πιο επιρρεπές σε αρπακτικά ζώα; Γιατί;</a:t>
            </a:r>
          </a:p>
          <a:p>
            <a:pPr marL="228600" indent="-228600"/>
            <a:r>
              <a:rPr lang="el-GR" sz="1200" dirty="0" smtClean="0">
                <a:solidFill>
                  <a:schemeClr val="bg1"/>
                </a:solidFill>
              </a:rPr>
              <a:t>……</a:t>
            </a:r>
            <a:r>
              <a:rPr lang="el-GR" sz="1200" dirty="0" smtClean="0"/>
              <a:t>……………………………………………………………………………………………………………………………………………………………………………………………………………………………………………………………………………………………………………………………………………………………………………………..……………</a:t>
            </a:r>
            <a:endParaRPr lang="el-GR" sz="12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260648"/>
            <a:ext cx="8229600" cy="2088233"/>
          </a:xfrm>
        </p:spPr>
        <p:txBody>
          <a:bodyPr/>
          <a:lstStyle/>
          <a:p>
            <a:pPr>
              <a:buNone/>
            </a:pPr>
            <a:r>
              <a:rPr lang="el-GR" sz="1400" b="1" dirty="0" smtClean="0">
                <a:solidFill>
                  <a:schemeClr val="accent6">
                    <a:lumMod val="75000"/>
                  </a:schemeClr>
                </a:solidFill>
              </a:rPr>
              <a:t>Επεξεργάζομαι</a:t>
            </a:r>
          </a:p>
          <a:p>
            <a:pPr>
              <a:buNone/>
            </a:pPr>
            <a:endParaRPr lang="el-GR" sz="1400" b="1" dirty="0" smtClean="0">
              <a:solidFill>
                <a:schemeClr val="accent6">
                  <a:lumMod val="75000"/>
                </a:schemeClr>
              </a:solidFill>
            </a:endParaRPr>
          </a:p>
          <a:p>
            <a:pPr>
              <a:buNone/>
            </a:pPr>
            <a:r>
              <a:rPr lang="el-GR" sz="1200" dirty="0" smtClean="0"/>
              <a:t>Η ενότητα επεξεργασίας του βιβλίου σας διαπραγματεύεται τους υπό εξαφάνιση οργανισμούς και τους νόμους που τους προστατεύουν, Χρησιμοποιήστε τις σελίδες 296 και 297 του βιβλίου σας για να βοηθηθείτε στην συμπλήρωση των παρακάτω δραστηριοτήτων.</a:t>
            </a:r>
          </a:p>
          <a:p>
            <a:pPr>
              <a:buNone/>
            </a:pPr>
            <a:endParaRPr lang="el-GR" sz="1200" dirty="0" smtClean="0"/>
          </a:p>
          <a:p>
            <a:pPr>
              <a:buNone/>
            </a:pPr>
            <a:r>
              <a:rPr lang="el-GR" sz="1200" b="1" dirty="0" smtClean="0"/>
              <a:t>Στον παρακάτω πίνακα ,αναφέρεται τρείς τρόπους για ους οποίους  είναι σημαντικό να προστατεύουμε την βιοποικιλότητα των οικοσυστημάτων.</a:t>
            </a:r>
          </a:p>
          <a:p>
            <a:pPr>
              <a:buNone/>
            </a:pPr>
            <a:endParaRPr lang="el-GR" sz="1200" b="1" dirty="0" smtClean="0"/>
          </a:p>
        </p:txBody>
      </p:sp>
      <p:sp>
        <p:nvSpPr>
          <p:cNvPr id="4" name="3 - Στρογγυλεμένο ορθογώνιο"/>
          <p:cNvSpPr/>
          <p:nvPr/>
        </p:nvSpPr>
        <p:spPr>
          <a:xfrm>
            <a:off x="2267744" y="2204864"/>
            <a:ext cx="4896544" cy="36004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TextBox"/>
          <p:cNvSpPr txBox="1"/>
          <p:nvPr/>
        </p:nvSpPr>
        <p:spPr>
          <a:xfrm>
            <a:off x="2267744" y="2276872"/>
            <a:ext cx="4896544" cy="307777"/>
          </a:xfrm>
          <a:prstGeom prst="rect">
            <a:avLst/>
          </a:prstGeom>
          <a:noFill/>
        </p:spPr>
        <p:txBody>
          <a:bodyPr wrap="square" rtlCol="0">
            <a:spAutoFit/>
          </a:bodyPr>
          <a:lstStyle/>
          <a:p>
            <a:pPr algn="ctr">
              <a:buNone/>
            </a:pPr>
            <a:r>
              <a:rPr lang="el-GR" sz="1400" b="1" dirty="0" smtClean="0"/>
              <a:t>Σημαντικοί λόγοι  για την προστασία των οικοσυστημάτων </a:t>
            </a:r>
            <a:endParaRPr lang="el-GR" sz="1400" b="1" dirty="0"/>
          </a:p>
        </p:txBody>
      </p:sp>
      <p:sp>
        <p:nvSpPr>
          <p:cNvPr id="7" name="6 - Στρογγυλεμένο ορθογώνιο"/>
          <p:cNvSpPr/>
          <p:nvPr/>
        </p:nvSpPr>
        <p:spPr>
          <a:xfrm>
            <a:off x="395536" y="3140968"/>
            <a:ext cx="2592288" cy="1152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Στρογγυλεμένο ορθογώνιο"/>
          <p:cNvSpPr/>
          <p:nvPr/>
        </p:nvSpPr>
        <p:spPr>
          <a:xfrm>
            <a:off x="3419872" y="3140968"/>
            <a:ext cx="2592288" cy="1152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Στρογγυλεμένο ορθογώνιο"/>
          <p:cNvSpPr/>
          <p:nvPr/>
        </p:nvSpPr>
        <p:spPr>
          <a:xfrm>
            <a:off x="6300192" y="3140968"/>
            <a:ext cx="2592288" cy="1152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1" name="20 - Ευθεία γραμμή σύνδεσης"/>
          <p:cNvCxnSpPr>
            <a:stCxn id="6" idx="2"/>
            <a:endCxn id="8" idx="0"/>
          </p:cNvCxnSpPr>
          <p:nvPr/>
        </p:nvCxnSpPr>
        <p:spPr>
          <a:xfrm>
            <a:off x="4716016" y="2584649"/>
            <a:ext cx="0" cy="556319"/>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28 - Ευθεία γραμμή σύνδεσης"/>
          <p:cNvCxnSpPr>
            <a:stCxn id="6" idx="2"/>
            <a:endCxn id="7" idx="0"/>
          </p:cNvCxnSpPr>
          <p:nvPr/>
        </p:nvCxnSpPr>
        <p:spPr>
          <a:xfrm flipH="1">
            <a:off x="1691680" y="2584649"/>
            <a:ext cx="3024336" cy="556319"/>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30 - Ευθεία γραμμή σύνδεσης"/>
          <p:cNvCxnSpPr>
            <a:stCxn id="6" idx="2"/>
            <a:endCxn id="9" idx="0"/>
          </p:cNvCxnSpPr>
          <p:nvPr/>
        </p:nvCxnSpPr>
        <p:spPr>
          <a:xfrm>
            <a:off x="4716016" y="2584649"/>
            <a:ext cx="2880320" cy="556319"/>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6" name="65 - TextBox"/>
          <p:cNvSpPr txBox="1"/>
          <p:nvPr/>
        </p:nvSpPr>
        <p:spPr>
          <a:xfrm>
            <a:off x="395536" y="4581128"/>
            <a:ext cx="8424936" cy="2123658"/>
          </a:xfrm>
          <a:prstGeom prst="rect">
            <a:avLst/>
          </a:prstGeom>
          <a:noFill/>
        </p:spPr>
        <p:txBody>
          <a:bodyPr wrap="square" rtlCol="0">
            <a:spAutoFit/>
          </a:bodyPr>
          <a:lstStyle/>
          <a:p>
            <a:r>
              <a:rPr lang="el-GR" sz="1200" b="1" dirty="0" smtClean="0"/>
              <a:t>Εξηγείστε τις διαφορές των παρακάτω όρων:</a:t>
            </a:r>
          </a:p>
          <a:p>
            <a:r>
              <a:rPr lang="el-GR" sz="1200" dirty="0" smtClean="0"/>
              <a:t>Καταγεγραμμένο: ………………………………………………………………………………………………………………………………………………………………………….……..</a:t>
            </a:r>
          </a:p>
          <a:p>
            <a:r>
              <a:rPr lang="el-GR" sz="1200" dirty="0" smtClean="0"/>
              <a:t>Υπό εξαφάνιση: ……………………………………………………………………………………………………………………………………………….…………………………………..</a:t>
            </a:r>
          </a:p>
          <a:p>
            <a:r>
              <a:rPr lang="el-GR" sz="1200" dirty="0" smtClean="0"/>
              <a:t>Υπ απειλούμενο: …………………………………………………………………………………………………………………………………………….…………………………….………</a:t>
            </a:r>
          </a:p>
          <a:p>
            <a:endParaRPr lang="el-GR" sz="1200" dirty="0" smtClean="0"/>
          </a:p>
          <a:p>
            <a:r>
              <a:rPr lang="el-GR" sz="1200" b="1" dirty="0" smtClean="0"/>
              <a:t>Απαντήστε στην παρακάτω ερώτηση.</a:t>
            </a:r>
          </a:p>
          <a:p>
            <a:endParaRPr lang="el-GR" sz="1200" b="1" dirty="0" smtClean="0"/>
          </a:p>
          <a:p>
            <a:pPr marL="228600" indent="-228600">
              <a:buFont typeface="+mj-lt"/>
              <a:buAutoNum type="arabicPeriod"/>
            </a:pPr>
            <a:r>
              <a:rPr lang="el-GR" sz="1200" dirty="0" smtClean="0"/>
              <a:t>Τι σημαίνει ότι ένας οργανισμός διαγράφεται από τη λίστα και πως αυτό συμβαίνει;………………………………………………………………………………………………………………………………………………………………………………………………………………………………………………………………………………………………………………………………………………………………………………………………………………………………………………………………………………………………………………………………………………………………………………………………………………</a:t>
            </a:r>
            <a:endParaRPr lang="el-GR" sz="1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04664"/>
            <a:ext cx="8229600" cy="5721499"/>
          </a:xfrm>
        </p:spPr>
        <p:txBody>
          <a:bodyPr>
            <a:normAutofit/>
          </a:bodyPr>
          <a:lstStyle/>
          <a:p>
            <a:pPr>
              <a:buNone/>
            </a:pPr>
            <a:r>
              <a:rPr lang="el-GR" sz="1400" b="1" dirty="0" smtClean="0">
                <a:solidFill>
                  <a:schemeClr val="accent6">
                    <a:lumMod val="75000"/>
                  </a:schemeClr>
                </a:solidFill>
              </a:rPr>
              <a:t>Βασιζόμενοι σε αυτά που έχουμε μάθει</a:t>
            </a:r>
          </a:p>
          <a:p>
            <a:pPr>
              <a:buNone/>
            </a:pPr>
            <a:endParaRPr lang="el-GR" sz="1200" dirty="0" smtClean="0">
              <a:solidFill>
                <a:schemeClr val="accent6">
                  <a:lumMod val="75000"/>
                </a:schemeClr>
              </a:solidFill>
            </a:endParaRPr>
          </a:p>
          <a:p>
            <a:pPr>
              <a:buNone/>
            </a:pPr>
            <a:r>
              <a:rPr lang="el-GR" sz="1200" dirty="0" smtClean="0"/>
              <a:t>Στις σελίδες 296-297 του βιβλίου σας μάθατε ότι οι άνθρωποι έχουν διαφορετικές αντιλήψεις για το πώς μπορούν να αντιμετωπίσουν το πρόβλημα  των ζώων που βρίσκονται υπό εξαφάνιση στην Γη. Πολλοί βιολόγοι θεωρούν ότι οι ανθρώπινες δραστηριότητες είναι αυτές που οδηγούν στον αφανισμό πολλών ζώων ,σε αντίθεση με κάποιους άλλους που πιστεύουν ότι θα πρέπει να αφήσουμε τη φύση να ακολουθήσει μόνη την πορεία της, χωρίς ανθρώπινες  παρεμβάσεις.</a:t>
            </a:r>
          </a:p>
          <a:p>
            <a:pPr>
              <a:buNone/>
            </a:pPr>
            <a:endParaRPr lang="el-GR" sz="1200" dirty="0" smtClean="0"/>
          </a:p>
          <a:p>
            <a:pPr>
              <a:buNone/>
            </a:pPr>
            <a:r>
              <a:rPr lang="el-GR" sz="1200" b="1" dirty="0" smtClean="0"/>
              <a:t>Χρησιμοποίησε τον παρακάτω πίνακα για να καταγράψεις τα οφέλη και τα προβλήματα που προκύπτουν όταν προστατεύουμε τα ζώα ή όταν αφήνουμε τη φύση να ακολουθήσει το δρόμο της.</a:t>
            </a:r>
          </a:p>
          <a:p>
            <a:pPr>
              <a:buNone/>
            </a:pPr>
            <a:endParaRPr lang="en-US" sz="1200" b="1" dirty="0" smtClean="0"/>
          </a:p>
          <a:p>
            <a:pPr>
              <a:buNone/>
            </a:pPr>
            <a:endParaRPr lang="el-GR" sz="1200" b="1" dirty="0"/>
          </a:p>
        </p:txBody>
      </p:sp>
      <p:graphicFrame>
        <p:nvGraphicFramePr>
          <p:cNvPr id="4" name="3 - Πίνακας"/>
          <p:cNvGraphicFramePr>
            <a:graphicFrameLocks noGrp="1"/>
          </p:cNvGraphicFramePr>
          <p:nvPr/>
        </p:nvGraphicFramePr>
        <p:xfrm>
          <a:off x="827584" y="2492896"/>
          <a:ext cx="7416823" cy="4032446"/>
        </p:xfrm>
        <a:graphic>
          <a:graphicData uri="http://schemas.openxmlformats.org/drawingml/2006/table">
            <a:tbl>
              <a:tblPr firstRow="1" bandRow="1">
                <a:tableStyleId>{5C22544A-7EE6-4342-B048-85BDC9FD1C3A}</a:tableStyleId>
              </a:tblPr>
              <a:tblGrid>
                <a:gridCol w="1752200"/>
                <a:gridCol w="1839810"/>
                <a:gridCol w="1839810"/>
                <a:gridCol w="1985003"/>
              </a:tblGrid>
              <a:tr h="382073">
                <a:tc gridSpan="4">
                  <a:txBody>
                    <a:bodyPr/>
                    <a:lstStyle/>
                    <a:p>
                      <a:pPr algn="ctr"/>
                      <a:r>
                        <a:rPr lang="el-GR" sz="1400" dirty="0" smtClean="0">
                          <a:solidFill>
                            <a:schemeClr val="bg1"/>
                          </a:solidFill>
                        </a:rPr>
                        <a:t>Οφέλη</a:t>
                      </a:r>
                      <a:r>
                        <a:rPr lang="el-GR" sz="1400" baseline="0" dirty="0" smtClean="0">
                          <a:solidFill>
                            <a:schemeClr val="bg1"/>
                          </a:solidFill>
                        </a:rPr>
                        <a:t>                                                        Προβλήματα</a:t>
                      </a:r>
                      <a:endParaRPr lang="el-GR" sz="1400" dirty="0">
                        <a:solidFill>
                          <a:schemeClr val="bg1"/>
                        </a:solidFill>
                      </a:endParaRPr>
                    </a:p>
                  </a:txBody>
                  <a:tcPr/>
                </a:tc>
                <a:tc hMerge="1">
                  <a:txBody>
                    <a:bodyPr/>
                    <a:lstStyle/>
                    <a:p>
                      <a:endParaRPr lang="el-GR" dirty="0"/>
                    </a:p>
                  </a:txBody>
                  <a:tcPr/>
                </a:tc>
                <a:tc hMerge="1">
                  <a:txBody>
                    <a:bodyPr/>
                    <a:lstStyle/>
                    <a:p>
                      <a:endParaRPr lang="el-GR" dirty="0"/>
                    </a:p>
                  </a:txBody>
                  <a:tcPr/>
                </a:tc>
                <a:tc hMerge="1">
                  <a:txBody>
                    <a:bodyPr/>
                    <a:lstStyle/>
                    <a:p>
                      <a:endParaRPr lang="el-GR" dirty="0"/>
                    </a:p>
                  </a:txBody>
                  <a:tcPr/>
                </a:tc>
              </a:tr>
              <a:tr h="1146219">
                <a:tc>
                  <a:txBody>
                    <a:bodyPr/>
                    <a:lstStyle/>
                    <a:p>
                      <a:endParaRPr lang="el-GR" dirty="0">
                        <a:solidFill>
                          <a:schemeClr val="bg1"/>
                        </a:solidFill>
                      </a:endParaRPr>
                    </a:p>
                  </a:txBody>
                  <a:tcPr/>
                </a:tc>
                <a:tc>
                  <a:txBody>
                    <a:bodyPr/>
                    <a:lstStyle/>
                    <a:p>
                      <a:endParaRPr lang="el-GR" dirty="0">
                        <a:solidFill>
                          <a:schemeClr val="bg1"/>
                        </a:solidFill>
                      </a:endParaRPr>
                    </a:p>
                  </a:txBody>
                  <a:tcPr/>
                </a:tc>
                <a:tc>
                  <a:txBody>
                    <a:bodyPr/>
                    <a:lstStyle/>
                    <a:p>
                      <a:endParaRPr lang="el-GR" dirty="0">
                        <a:solidFill>
                          <a:schemeClr val="bg1"/>
                        </a:solidFill>
                      </a:endParaRPr>
                    </a:p>
                  </a:txBody>
                  <a:tcPr/>
                </a:tc>
                <a:tc>
                  <a:txBody>
                    <a:bodyPr/>
                    <a:lstStyle/>
                    <a:p>
                      <a:endParaRPr lang="el-GR" dirty="0">
                        <a:solidFill>
                          <a:schemeClr val="bg1"/>
                        </a:solidFill>
                      </a:endParaRPr>
                    </a:p>
                  </a:txBody>
                  <a:tcPr/>
                </a:tc>
              </a:tr>
              <a:tr h="417359">
                <a:tc gridSpan="2">
                  <a:txBody>
                    <a:bodyPr/>
                    <a:lstStyle/>
                    <a:p>
                      <a:endParaRPr lang="el-GR" dirty="0">
                        <a:solidFill>
                          <a:schemeClr val="bg1"/>
                        </a:solidFill>
                      </a:endParaRPr>
                    </a:p>
                  </a:txBody>
                  <a:tcPr/>
                </a:tc>
                <a:tc hMerge="1">
                  <a:txBody>
                    <a:bodyPr/>
                    <a:lstStyle/>
                    <a:p>
                      <a:endParaRPr lang="el-GR" dirty="0"/>
                    </a:p>
                  </a:txBody>
                  <a:tcPr/>
                </a:tc>
                <a:tc gridSpan="2">
                  <a:txBody>
                    <a:bodyPr/>
                    <a:lstStyle/>
                    <a:p>
                      <a:endParaRPr lang="el-GR" dirty="0">
                        <a:solidFill>
                          <a:schemeClr val="bg1"/>
                        </a:solidFill>
                      </a:endParaRPr>
                    </a:p>
                  </a:txBody>
                  <a:tcPr/>
                </a:tc>
                <a:tc hMerge="1">
                  <a:txBody>
                    <a:bodyPr/>
                    <a:lstStyle/>
                    <a:p>
                      <a:endParaRPr lang="el-GR" dirty="0"/>
                    </a:p>
                  </a:txBody>
                  <a:tcPr/>
                </a:tc>
              </a:tr>
              <a:tr h="417359">
                <a:tc gridSpan="2">
                  <a:txBody>
                    <a:bodyPr/>
                    <a:lstStyle/>
                    <a:p>
                      <a:endParaRPr lang="el-GR" dirty="0">
                        <a:solidFill>
                          <a:schemeClr val="bg1"/>
                        </a:solidFill>
                      </a:endParaRPr>
                    </a:p>
                  </a:txBody>
                  <a:tcPr/>
                </a:tc>
                <a:tc hMerge="1">
                  <a:txBody>
                    <a:bodyPr/>
                    <a:lstStyle/>
                    <a:p>
                      <a:endParaRPr lang="el-GR" dirty="0"/>
                    </a:p>
                  </a:txBody>
                  <a:tcPr/>
                </a:tc>
                <a:tc gridSpan="2">
                  <a:txBody>
                    <a:bodyPr/>
                    <a:lstStyle/>
                    <a:p>
                      <a:endParaRPr lang="el-GR" dirty="0">
                        <a:solidFill>
                          <a:schemeClr val="bg1"/>
                        </a:solidFill>
                      </a:endParaRPr>
                    </a:p>
                  </a:txBody>
                  <a:tcPr/>
                </a:tc>
                <a:tc hMerge="1">
                  <a:txBody>
                    <a:bodyPr/>
                    <a:lstStyle/>
                    <a:p>
                      <a:endParaRPr lang="el-GR" dirty="0"/>
                    </a:p>
                  </a:txBody>
                  <a:tcPr/>
                </a:tc>
              </a:tr>
              <a:tr h="417359">
                <a:tc gridSpan="2">
                  <a:txBody>
                    <a:bodyPr/>
                    <a:lstStyle/>
                    <a:p>
                      <a:endParaRPr lang="el-GR" dirty="0">
                        <a:solidFill>
                          <a:schemeClr val="bg1"/>
                        </a:solidFill>
                      </a:endParaRPr>
                    </a:p>
                  </a:txBody>
                  <a:tcPr/>
                </a:tc>
                <a:tc hMerge="1">
                  <a:txBody>
                    <a:bodyPr/>
                    <a:lstStyle/>
                    <a:p>
                      <a:endParaRPr lang="el-GR" dirty="0"/>
                    </a:p>
                  </a:txBody>
                  <a:tcPr/>
                </a:tc>
                <a:tc gridSpan="2">
                  <a:txBody>
                    <a:bodyPr/>
                    <a:lstStyle/>
                    <a:p>
                      <a:endParaRPr lang="el-GR" dirty="0">
                        <a:solidFill>
                          <a:schemeClr val="bg1"/>
                        </a:solidFill>
                      </a:endParaRPr>
                    </a:p>
                  </a:txBody>
                  <a:tcPr/>
                </a:tc>
                <a:tc hMerge="1">
                  <a:txBody>
                    <a:bodyPr/>
                    <a:lstStyle/>
                    <a:p>
                      <a:endParaRPr lang="el-GR" dirty="0"/>
                    </a:p>
                  </a:txBody>
                  <a:tcPr/>
                </a:tc>
              </a:tr>
              <a:tr h="417359">
                <a:tc gridSpan="2">
                  <a:txBody>
                    <a:bodyPr/>
                    <a:lstStyle/>
                    <a:p>
                      <a:endParaRPr lang="el-GR" dirty="0">
                        <a:solidFill>
                          <a:schemeClr val="bg1"/>
                        </a:solidFill>
                      </a:endParaRPr>
                    </a:p>
                  </a:txBody>
                  <a:tcPr/>
                </a:tc>
                <a:tc hMerge="1">
                  <a:txBody>
                    <a:bodyPr/>
                    <a:lstStyle/>
                    <a:p>
                      <a:endParaRPr lang="el-GR" dirty="0"/>
                    </a:p>
                  </a:txBody>
                  <a:tcPr/>
                </a:tc>
                <a:tc gridSpan="2">
                  <a:txBody>
                    <a:bodyPr/>
                    <a:lstStyle/>
                    <a:p>
                      <a:endParaRPr lang="el-GR" dirty="0" smtClean="0">
                        <a:solidFill>
                          <a:schemeClr val="bg1"/>
                        </a:solidFill>
                      </a:endParaRPr>
                    </a:p>
                  </a:txBody>
                  <a:tcPr/>
                </a:tc>
                <a:tc hMerge="1">
                  <a:txBody>
                    <a:bodyPr/>
                    <a:lstStyle/>
                    <a:p>
                      <a:endParaRPr lang="el-GR" dirty="0"/>
                    </a:p>
                  </a:txBody>
                  <a:tcPr/>
                </a:tc>
              </a:tr>
              <a:tr h="417359">
                <a:tc gridSpan="2">
                  <a:txBody>
                    <a:bodyPr/>
                    <a:lstStyle/>
                    <a:p>
                      <a:endParaRPr lang="el-GR" dirty="0">
                        <a:solidFill>
                          <a:schemeClr val="bg1"/>
                        </a:solidFill>
                      </a:endParaRPr>
                    </a:p>
                  </a:txBody>
                  <a:tcPr/>
                </a:tc>
                <a:tc hMerge="1">
                  <a:txBody>
                    <a:bodyPr/>
                    <a:lstStyle/>
                    <a:p>
                      <a:endParaRPr lang="el-GR"/>
                    </a:p>
                  </a:txBody>
                  <a:tcPr/>
                </a:tc>
                <a:tc gridSpan="2">
                  <a:txBody>
                    <a:bodyPr/>
                    <a:lstStyle/>
                    <a:p>
                      <a:endParaRPr lang="el-GR" dirty="0" smtClean="0">
                        <a:solidFill>
                          <a:schemeClr val="bg1"/>
                        </a:solidFill>
                      </a:endParaRPr>
                    </a:p>
                  </a:txBody>
                  <a:tcPr/>
                </a:tc>
                <a:tc hMerge="1">
                  <a:txBody>
                    <a:bodyPr/>
                    <a:lstStyle/>
                    <a:p>
                      <a:endParaRPr lang="el-GR"/>
                    </a:p>
                  </a:txBody>
                  <a:tcPr/>
                </a:tc>
              </a:tr>
              <a:tr h="417359">
                <a:tc gridSpan="2">
                  <a:txBody>
                    <a:bodyPr/>
                    <a:lstStyle/>
                    <a:p>
                      <a:endParaRPr lang="el-GR" dirty="0">
                        <a:solidFill>
                          <a:schemeClr val="bg1"/>
                        </a:solidFill>
                      </a:endParaRPr>
                    </a:p>
                  </a:txBody>
                  <a:tcPr/>
                </a:tc>
                <a:tc hMerge="1">
                  <a:txBody>
                    <a:bodyPr/>
                    <a:lstStyle/>
                    <a:p>
                      <a:endParaRPr lang="el-GR"/>
                    </a:p>
                  </a:txBody>
                  <a:tcPr/>
                </a:tc>
                <a:tc gridSpan="2">
                  <a:txBody>
                    <a:bodyPr/>
                    <a:lstStyle/>
                    <a:p>
                      <a:endParaRPr lang="el-GR" dirty="0" smtClean="0">
                        <a:solidFill>
                          <a:schemeClr val="bg1"/>
                        </a:solidFill>
                      </a:endParaRPr>
                    </a:p>
                  </a:txBody>
                  <a:tcPr/>
                </a:tc>
                <a:tc hMerge="1">
                  <a:txBody>
                    <a:bodyPr/>
                    <a:lstStyle/>
                    <a:p>
                      <a:endParaRPr lang="el-GR"/>
                    </a:p>
                  </a:txBody>
                  <a:tcPr/>
                </a:tc>
              </a:tr>
            </a:tbl>
          </a:graphicData>
        </a:graphic>
      </p:graphicFrame>
      <p:sp>
        <p:nvSpPr>
          <p:cNvPr id="6" name="5 - Βέλος προς τα επάνω"/>
          <p:cNvSpPr/>
          <p:nvPr/>
        </p:nvSpPr>
        <p:spPr>
          <a:xfrm>
            <a:off x="4283968" y="2924944"/>
            <a:ext cx="216024" cy="36004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lumMod val="95000"/>
                  <a:lumOff val="5000"/>
                </a:schemeClr>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836712"/>
            <a:ext cx="8496944" cy="5289451"/>
          </a:xfrm>
        </p:spPr>
        <p:txBody>
          <a:bodyPr>
            <a:normAutofit/>
          </a:bodyPr>
          <a:lstStyle/>
          <a:p>
            <a:pPr>
              <a:buNone/>
            </a:pPr>
            <a:r>
              <a:rPr lang="el-GR" sz="1400" b="1" dirty="0" smtClean="0">
                <a:solidFill>
                  <a:schemeClr val="accent6">
                    <a:lumMod val="75000"/>
                  </a:schemeClr>
                </a:solidFill>
              </a:rPr>
              <a:t>Οργάνωσε τις σκέψεις σου</a:t>
            </a:r>
          </a:p>
          <a:p>
            <a:pPr>
              <a:buNone/>
            </a:pPr>
            <a:endParaRPr lang="el-GR" sz="1400" b="1" dirty="0" smtClean="0">
              <a:solidFill>
                <a:schemeClr val="accent6">
                  <a:lumMod val="75000"/>
                </a:schemeClr>
              </a:solidFill>
            </a:endParaRPr>
          </a:p>
          <a:p>
            <a:pPr>
              <a:buNone/>
            </a:pPr>
            <a:r>
              <a:rPr lang="el-GR" sz="1200" dirty="0" smtClean="0"/>
              <a:t>Στη σελίδα 298 του βιβλίου σου, σου ζητά να παρουσιάσεις ένα υπό εξαφάνιση είδος .Για την προετοιμασία της παρουσίασης θα πρέπει να κάνεις όσο το δυνατόν μεγαλύτερη έρευνα. Η ιστοσελίδα </a:t>
            </a:r>
            <a:r>
              <a:rPr lang="el-GR" sz="1200" b="1" dirty="0" smtClean="0"/>
              <a:t>Επιστήμη της Θάλασσας: Το Δυναμικό του Ωκεανού </a:t>
            </a:r>
            <a:r>
              <a:rPr lang="el-GR" sz="1200" dirty="0" smtClean="0"/>
              <a:t>, θα σε βοηθήσει να επιλέξεις το είδος που ψάχνεις. Στη συνέχεια μπορείς να χρησιμοποιήσεις το διαδίκτυο και τη σχολική σου βιβλιοθήκη για να εμπλουτίσεις περισσότερο την ερευνά σου. Η παρουσίασή σου θα είναι πιο ωραία εάν έχεις να παρουσιάσεις αρκετές πληροφορίες. </a:t>
            </a:r>
          </a:p>
          <a:p>
            <a:pPr>
              <a:buNone/>
            </a:pPr>
            <a:endParaRPr lang="el-GR" sz="1200" dirty="0" smtClean="0"/>
          </a:p>
          <a:p>
            <a:pPr>
              <a:buNone/>
            </a:pPr>
            <a:r>
              <a:rPr lang="el-GR" sz="1200" b="1" dirty="0" smtClean="0"/>
              <a:t>Κατέγραψε τις πληροφορίες που έχεις βρει στον παρακάτω εννοιολογικό χάρτη. Στη συνέχεια χρησιμοποίησέ τον για να οργανώσεις τις σκέψεις σου και να ετοιμάσεις την παρουσίασή σου. </a:t>
            </a:r>
          </a:p>
          <a:p>
            <a:pPr>
              <a:buNone/>
            </a:pPr>
            <a:endParaRPr lang="el-GR" sz="1200" b="1" dirty="0" smtClean="0"/>
          </a:p>
          <a:p>
            <a:pPr>
              <a:buNone/>
            </a:pPr>
            <a:endParaRPr lang="el-GR" sz="1200" b="1" dirty="0"/>
          </a:p>
        </p:txBody>
      </p:sp>
      <p:sp>
        <p:nvSpPr>
          <p:cNvPr id="4" name="3 - Στρογγυλεμένο ορθογώνιο"/>
          <p:cNvSpPr/>
          <p:nvPr/>
        </p:nvSpPr>
        <p:spPr>
          <a:xfrm>
            <a:off x="1691680" y="3212976"/>
            <a:ext cx="2232248" cy="9361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Στρογγυλεμένο ορθογώνιο"/>
          <p:cNvSpPr/>
          <p:nvPr/>
        </p:nvSpPr>
        <p:spPr>
          <a:xfrm>
            <a:off x="1691680" y="5589240"/>
            <a:ext cx="2232248" cy="9361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Έλλειψη"/>
          <p:cNvSpPr/>
          <p:nvPr/>
        </p:nvSpPr>
        <p:spPr>
          <a:xfrm>
            <a:off x="1763688" y="4437112"/>
            <a:ext cx="2232248"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Στρογγυλεμένο ορθογώνιο"/>
          <p:cNvSpPr/>
          <p:nvPr/>
        </p:nvSpPr>
        <p:spPr>
          <a:xfrm>
            <a:off x="5436096" y="3140968"/>
            <a:ext cx="2160240"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Στρογγυλεμένο ορθογώνιο"/>
          <p:cNvSpPr/>
          <p:nvPr/>
        </p:nvSpPr>
        <p:spPr>
          <a:xfrm>
            <a:off x="5436096" y="4077072"/>
            <a:ext cx="2160240"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Στρογγυλεμένο ορθογώνιο"/>
          <p:cNvSpPr/>
          <p:nvPr/>
        </p:nvSpPr>
        <p:spPr>
          <a:xfrm>
            <a:off x="5436096" y="5013176"/>
            <a:ext cx="2160240"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Στρογγυλεμένο ορθογώνιο"/>
          <p:cNvSpPr/>
          <p:nvPr/>
        </p:nvSpPr>
        <p:spPr>
          <a:xfrm>
            <a:off x="5436096" y="5949280"/>
            <a:ext cx="2160240"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TextBox"/>
          <p:cNvSpPr txBox="1"/>
          <p:nvPr/>
        </p:nvSpPr>
        <p:spPr>
          <a:xfrm>
            <a:off x="1979712" y="3212976"/>
            <a:ext cx="1656184" cy="338554"/>
          </a:xfrm>
          <a:prstGeom prst="rect">
            <a:avLst/>
          </a:prstGeom>
          <a:noFill/>
        </p:spPr>
        <p:txBody>
          <a:bodyPr wrap="square" rtlCol="0">
            <a:spAutoFit/>
          </a:bodyPr>
          <a:lstStyle/>
          <a:p>
            <a:pPr algn="ctr"/>
            <a:r>
              <a:rPr lang="el-GR" sz="800" b="1" dirty="0" smtClean="0"/>
              <a:t>Σημαντικοί λόγοι για την προστασία της βιοποικιλότητας</a:t>
            </a:r>
            <a:endParaRPr lang="el-GR" sz="800" b="1" dirty="0"/>
          </a:p>
        </p:txBody>
      </p:sp>
      <p:sp>
        <p:nvSpPr>
          <p:cNvPr id="12" name="11 - TextBox"/>
          <p:cNvSpPr txBox="1"/>
          <p:nvPr/>
        </p:nvSpPr>
        <p:spPr>
          <a:xfrm>
            <a:off x="2267744" y="4437112"/>
            <a:ext cx="1152128" cy="215444"/>
          </a:xfrm>
          <a:prstGeom prst="rect">
            <a:avLst/>
          </a:prstGeom>
          <a:noFill/>
        </p:spPr>
        <p:txBody>
          <a:bodyPr wrap="square" rtlCol="0">
            <a:spAutoFit/>
          </a:bodyPr>
          <a:lstStyle/>
          <a:p>
            <a:pPr algn="ctr"/>
            <a:r>
              <a:rPr lang="el-GR" sz="800" b="1" dirty="0" smtClean="0"/>
              <a:t>Είδη ζώων</a:t>
            </a:r>
            <a:endParaRPr lang="el-GR" sz="800" b="1" dirty="0"/>
          </a:p>
        </p:txBody>
      </p:sp>
      <p:sp>
        <p:nvSpPr>
          <p:cNvPr id="13" name="12 - TextBox"/>
          <p:cNvSpPr txBox="1"/>
          <p:nvPr/>
        </p:nvSpPr>
        <p:spPr>
          <a:xfrm>
            <a:off x="1979712" y="5589240"/>
            <a:ext cx="1800200" cy="215444"/>
          </a:xfrm>
          <a:prstGeom prst="rect">
            <a:avLst/>
          </a:prstGeom>
          <a:noFill/>
        </p:spPr>
        <p:txBody>
          <a:bodyPr wrap="square" rtlCol="0">
            <a:spAutoFit/>
          </a:bodyPr>
          <a:lstStyle/>
          <a:p>
            <a:r>
              <a:rPr lang="el-GR" sz="800" b="1" dirty="0" smtClean="0"/>
              <a:t>Περιγραφή , διατροφή ,συμπεριφορά</a:t>
            </a:r>
            <a:endParaRPr lang="el-GR" sz="800" b="1" dirty="0"/>
          </a:p>
        </p:txBody>
      </p:sp>
      <p:sp>
        <p:nvSpPr>
          <p:cNvPr id="14" name="13 - TextBox"/>
          <p:cNvSpPr txBox="1"/>
          <p:nvPr/>
        </p:nvSpPr>
        <p:spPr>
          <a:xfrm>
            <a:off x="5508104" y="2852936"/>
            <a:ext cx="2016224" cy="338554"/>
          </a:xfrm>
          <a:prstGeom prst="rect">
            <a:avLst/>
          </a:prstGeom>
          <a:noFill/>
        </p:spPr>
        <p:txBody>
          <a:bodyPr wrap="square" rtlCol="0">
            <a:spAutoFit/>
          </a:bodyPr>
          <a:lstStyle/>
          <a:p>
            <a:r>
              <a:rPr lang="el-GR" sz="800" b="1" dirty="0" smtClean="0"/>
              <a:t>Φυσικοί και ανθρώπινοι παράγοντες που τα απειλούν ή τα οδηγούν στην εξαφάνιση </a:t>
            </a:r>
            <a:endParaRPr lang="el-GR" sz="800" b="1" dirty="0"/>
          </a:p>
        </p:txBody>
      </p:sp>
      <p:cxnSp>
        <p:nvCxnSpPr>
          <p:cNvPr id="16" name="15 - Ευθεία γραμμή σύνδεσης"/>
          <p:cNvCxnSpPr/>
          <p:nvPr/>
        </p:nvCxnSpPr>
        <p:spPr>
          <a:xfrm flipV="1">
            <a:off x="2843808" y="4149080"/>
            <a:ext cx="0" cy="28803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16 - Ευθεία γραμμή σύνδεσης"/>
          <p:cNvCxnSpPr/>
          <p:nvPr/>
        </p:nvCxnSpPr>
        <p:spPr>
          <a:xfrm flipV="1">
            <a:off x="2843808" y="5301208"/>
            <a:ext cx="0" cy="28803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23 - Ευθεία γραμμή σύνδεσης"/>
          <p:cNvCxnSpPr>
            <a:stCxn id="6" idx="7"/>
            <a:endCxn id="7" idx="1"/>
          </p:cNvCxnSpPr>
          <p:nvPr/>
        </p:nvCxnSpPr>
        <p:spPr>
          <a:xfrm flipV="1">
            <a:off x="3669031" y="3465004"/>
            <a:ext cx="1767065" cy="109865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6" name="25 - Ευθεία γραμμή σύνδεσης"/>
          <p:cNvCxnSpPr>
            <a:stCxn id="6" idx="6"/>
            <a:endCxn id="8" idx="1"/>
          </p:cNvCxnSpPr>
          <p:nvPr/>
        </p:nvCxnSpPr>
        <p:spPr>
          <a:xfrm flipV="1">
            <a:off x="3995936" y="4401108"/>
            <a:ext cx="1440160" cy="46805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27 - Ευθεία γραμμή σύνδεσης"/>
          <p:cNvCxnSpPr>
            <a:stCxn id="6" idx="6"/>
            <a:endCxn id="9" idx="1"/>
          </p:cNvCxnSpPr>
          <p:nvPr/>
        </p:nvCxnSpPr>
        <p:spPr>
          <a:xfrm>
            <a:off x="3995936" y="4869160"/>
            <a:ext cx="1440160" cy="46805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2" name="31 - Ευθεία γραμμή σύνδεσης"/>
          <p:cNvCxnSpPr>
            <a:stCxn id="6" idx="5"/>
            <a:endCxn id="10" idx="1"/>
          </p:cNvCxnSpPr>
          <p:nvPr/>
        </p:nvCxnSpPr>
        <p:spPr>
          <a:xfrm>
            <a:off x="3669031" y="5174664"/>
            <a:ext cx="1767065" cy="1098652"/>
          </a:xfrm>
          <a:prstGeom prst="line">
            <a:avLst/>
          </a:prstGeom>
          <a:ln w="317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332656"/>
            <a:ext cx="8568952" cy="6336704"/>
          </a:xfrm>
        </p:spPr>
        <p:txBody>
          <a:bodyPr>
            <a:normAutofit fontScale="92500" lnSpcReduction="20000"/>
          </a:bodyPr>
          <a:lstStyle/>
          <a:p>
            <a:pPr>
              <a:buNone/>
            </a:pPr>
            <a:r>
              <a:rPr lang="el-GR" sz="1500" b="1" dirty="0" smtClean="0">
                <a:solidFill>
                  <a:schemeClr val="accent6">
                    <a:lumMod val="75000"/>
                  </a:schemeClr>
                </a:solidFill>
              </a:rPr>
              <a:t>Αποτίμηση</a:t>
            </a:r>
          </a:p>
          <a:p>
            <a:pPr>
              <a:buNone/>
            </a:pPr>
            <a:endParaRPr lang="el-GR" sz="1500" b="1" dirty="0" smtClean="0">
              <a:solidFill>
                <a:schemeClr val="accent6">
                  <a:lumMod val="75000"/>
                </a:schemeClr>
              </a:solidFill>
            </a:endParaRPr>
          </a:p>
          <a:p>
            <a:pPr>
              <a:buNone/>
            </a:pPr>
            <a:r>
              <a:rPr lang="el-GR" sz="1500" b="1" dirty="0" smtClean="0"/>
              <a:t>Περίληψη μαθήματος</a:t>
            </a:r>
          </a:p>
          <a:p>
            <a:pPr>
              <a:buNone/>
            </a:pPr>
            <a:endParaRPr lang="el-GR" sz="1400" b="1" dirty="0" smtClean="0"/>
          </a:p>
          <a:p>
            <a:r>
              <a:rPr lang="el-GR" sz="1300" dirty="0" smtClean="0"/>
              <a:t>Οι πληθυσμοί στα θαλάσσια οικοσυστήματα αλλάζουν διαρκώς</a:t>
            </a:r>
          </a:p>
          <a:p>
            <a:r>
              <a:rPr lang="el-GR" sz="1300" dirty="0" smtClean="0"/>
              <a:t>Βιοτικοί και αβιοτικοί παράγοντες συμβάλουν στην αύξηση και μείωση του πληθυσμού</a:t>
            </a:r>
          </a:p>
          <a:p>
            <a:r>
              <a:rPr lang="el-GR" sz="1300" dirty="0" smtClean="0"/>
              <a:t>Η επάρκεια τροφής, η θερμοκρασία του νερού , η αλατότητα ,</a:t>
            </a:r>
            <a:r>
              <a:rPr lang="en-US" sz="1300" dirty="0" smtClean="0"/>
              <a:t> </a:t>
            </a:r>
            <a:r>
              <a:rPr lang="el-GR" sz="1300" dirty="0" smtClean="0"/>
              <a:t>τα θρεπτικά συστατικά και ο διαθέσιμος χώρος όπου κινούνται επιδρούν στο δυναμικό ενός πληθυσμού και την φέρουσα ικανότητά του.</a:t>
            </a:r>
          </a:p>
          <a:p>
            <a:r>
              <a:rPr lang="el-GR" sz="1300" dirty="0" smtClean="0"/>
              <a:t>Οι πληθυσμοί κατανέμονται στα περιβάλλοντά τους με ποικίλους τρόπους. Ομοιόμορφα ,συναθροίστικα και τυχαία μοτίβα κατανομής πληθυσμού είναι συχνά στα θαλάσσια οικοσυστήματα. </a:t>
            </a:r>
          </a:p>
          <a:p>
            <a:r>
              <a:rPr lang="el-GR" sz="1300" dirty="0" smtClean="0"/>
              <a:t>Ανθρώπινες δραστηριότητες όπως το ψάρεμα ,η μόλυνση και η κίνηση των σκαφών , συμβάλλουν στη μείωση των πληθυσμών.</a:t>
            </a:r>
            <a:r>
              <a:rPr lang="en-US" sz="1300" dirty="0" smtClean="0"/>
              <a:t> </a:t>
            </a:r>
            <a:r>
              <a:rPr lang="el-GR" sz="1300" dirty="0" smtClean="0"/>
              <a:t>Από την άλλη μεριά, ο άνθρωπος μπορεί να συμβάλει και στην αύξηση ενός πληθυσμού μέσω θέσπισης νόμων που περιορίζουν την αλιεία ,την κίνηση των σκαφών και ποικίλων άλλων δράσεων προστασίας του.</a:t>
            </a:r>
          </a:p>
          <a:p>
            <a:r>
              <a:rPr lang="el-GR" sz="1300" dirty="0" smtClean="0"/>
              <a:t>Οι δράσεις για τα υπό εξαφάνιση είδη έχουν ως σκοπό να προστατέψουν τα υπ απειλούμενα ή τα υπό εξαφάνιση ζώα. Ένας πληθυσμός χαρακτηρίζεται ως υπό εξαφάνιση όταν στην πλειοψηφία του κινδυνεύει άμεσα από αφανισμό ενώ ως υπ απειλούμενος όταν μπορεί να οδηγηθεί σε αφανισμό στο άμεσο μέλλον.</a:t>
            </a:r>
          </a:p>
          <a:p>
            <a:endParaRPr lang="el-GR" sz="1200" dirty="0" smtClean="0"/>
          </a:p>
          <a:p>
            <a:pPr>
              <a:buNone/>
            </a:pPr>
            <a:r>
              <a:rPr lang="el-GR" sz="1500" b="1" dirty="0" smtClean="0">
                <a:solidFill>
                  <a:schemeClr val="accent6">
                    <a:lumMod val="75000"/>
                  </a:schemeClr>
                </a:solidFill>
              </a:rPr>
              <a:t>Επανεξέταση μαθήματος    </a:t>
            </a:r>
          </a:p>
          <a:p>
            <a:pPr>
              <a:buNone/>
            </a:pPr>
            <a:endParaRPr lang="el-GR" sz="1400" b="1" dirty="0" smtClean="0">
              <a:solidFill>
                <a:schemeClr val="accent6">
                  <a:lumMod val="75000"/>
                </a:schemeClr>
              </a:solidFill>
            </a:endParaRPr>
          </a:p>
          <a:p>
            <a:pPr>
              <a:buNone/>
            </a:pPr>
            <a:r>
              <a:rPr lang="el-GR" sz="1300" b="1" dirty="0" smtClean="0"/>
              <a:t>Απαντήστε στις παρακάτω ερωτήσεις που σχετίζονται με το περιεχόμενο του μαθήματος . Χρησιμοποιήστε το βιβλίο σας ,τις σημειώσεις σας και τις αντίστοιχες σελίδες του βιβλίου εργασιών σας για να βοηθηθείτε.</a:t>
            </a:r>
          </a:p>
          <a:p>
            <a:pPr>
              <a:buNone/>
            </a:pPr>
            <a:endParaRPr lang="el-GR" sz="1200" b="1" dirty="0" smtClean="0"/>
          </a:p>
          <a:p>
            <a:pPr>
              <a:buFont typeface="+mj-lt"/>
              <a:buAutoNum type="arabicPeriod"/>
            </a:pPr>
            <a:r>
              <a:rPr lang="el-GR" sz="1300" dirty="0" smtClean="0"/>
              <a:t>Ποιος είναι ένας τρόπος που ο άνθρωπος μπορεί να προστατέψει τον πληθυσμό της πράσινης θαλάσσιας χελώνας της Φλόριντα;</a:t>
            </a:r>
          </a:p>
          <a:p>
            <a:pPr>
              <a:buNone/>
            </a:pPr>
            <a:endParaRPr lang="el-GR" sz="1300" dirty="0" smtClean="0"/>
          </a:p>
          <a:p>
            <a:pPr>
              <a:buNone/>
            </a:pPr>
            <a:r>
              <a:rPr lang="el-GR" sz="1300" dirty="0" smtClean="0">
                <a:solidFill>
                  <a:schemeClr val="bg1"/>
                </a:solidFill>
              </a:rPr>
              <a:t>………</a:t>
            </a:r>
            <a:r>
              <a:rPr lang="el-GR" sz="1300" dirty="0" smtClean="0"/>
              <a:t>…………………………………………………………………………………………………………………………………………………………………………………………………………………………………………………………………………………………………………………………………………………………………………………………………………………………………………………………………………………………………………………………………………………………………………………………………………………..…………………………………………………………………………………………………………………………………………………………………………………………………………………………</a:t>
            </a:r>
          </a:p>
          <a:p>
            <a:pPr>
              <a:buNone/>
            </a:pPr>
            <a:endParaRPr lang="el-GR" sz="1300" dirty="0" smtClean="0"/>
          </a:p>
          <a:p>
            <a:pPr>
              <a:buFont typeface="+mj-lt"/>
              <a:buAutoNum type="arabicPeriod" startAt="2"/>
            </a:pPr>
            <a:r>
              <a:rPr lang="el-GR" sz="1300" dirty="0" smtClean="0"/>
              <a:t>Τι συμβαίνει σε ένα είδος εάν υπερβεί την φέρουσα ικανότητά του;</a:t>
            </a:r>
          </a:p>
          <a:p>
            <a:pPr>
              <a:buNone/>
            </a:pPr>
            <a:endParaRPr lang="el-GR" sz="1300" dirty="0" smtClean="0"/>
          </a:p>
          <a:p>
            <a:pPr>
              <a:buNone/>
            </a:pPr>
            <a:r>
              <a:rPr lang="el-GR" sz="1300" dirty="0" smtClean="0">
                <a:solidFill>
                  <a:schemeClr val="bg1"/>
                </a:solidFill>
              </a:rPr>
              <a:t>………</a:t>
            </a:r>
            <a:r>
              <a:rPr lang="el-GR" sz="1300" dirty="0" smtClean="0"/>
              <a:t>………….……………………………………………………………………………………………………</a:t>
            </a:r>
            <a:r>
              <a:rPr lang="el-GR" sz="1200" dirty="0" smtClean="0"/>
              <a:t>…………………………………………………………………………………………………………………………………………………………………………………………………………………………………………………………………………………………………………………………………………………………………………………………………………………………………………………………………………………………………………………………………………………………………………………………………………………………………………………………………………………………………………………………………………………………………………………………</a:t>
            </a:r>
            <a:endParaRPr lang="el-GR" sz="12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692696"/>
            <a:ext cx="8568952" cy="5616624"/>
          </a:xfrm>
        </p:spPr>
        <p:txBody>
          <a:bodyPr>
            <a:normAutofit/>
          </a:bodyPr>
          <a:lstStyle/>
          <a:p>
            <a:pPr marL="514350" indent="-514350">
              <a:buFont typeface="+mj-lt"/>
              <a:buAutoNum type="arabicPeriod" startAt="3"/>
            </a:pPr>
            <a:r>
              <a:rPr lang="el-GR" sz="1200" dirty="0" smtClean="0"/>
              <a:t>Περιγράψτε τρία είδη πληθυσμιακής πυκνότητας που συναντάμε συχνά στα θαλάσσια οικοσυστήματα.</a:t>
            </a:r>
          </a:p>
          <a:p>
            <a:pPr marL="514350" indent="-514350">
              <a:buNone/>
            </a:pPr>
            <a:r>
              <a:rPr lang="el-GR" sz="1200" dirty="0" smtClean="0"/>
              <a:t>   ………………………………………………………………………………………………………………………………………………………………………………………………………………………………………………………………………………………………………………………………………………………………………………………………………………………………………………………………………………………………………………………………………………………………………………………………………………………………………………………………………………………………………………………………………………………………………………………………………………………………</a:t>
            </a:r>
          </a:p>
          <a:p>
            <a:pPr marL="514350" indent="-514350">
              <a:buNone/>
            </a:pPr>
            <a:endParaRPr lang="el-GR" sz="1200" dirty="0" smtClean="0"/>
          </a:p>
          <a:p>
            <a:pPr marL="514350" indent="-514350">
              <a:buFont typeface="+mj-lt"/>
              <a:buAutoNum type="arabicPeriod" startAt="4"/>
            </a:pPr>
            <a:r>
              <a:rPr lang="el-GR" sz="1200" dirty="0" smtClean="0"/>
              <a:t>Πώς μπορούμε να αποτρέψουμε  ένα υπ απειλούμενο είδος να γίνει είδος υπό εξαφάνιση;</a:t>
            </a:r>
          </a:p>
          <a:p>
            <a:pPr marL="514350" indent="-514350">
              <a:buFont typeface="+mj-lt"/>
              <a:buAutoNum type="arabicPeriod" startAt="4"/>
            </a:pPr>
            <a:endParaRPr lang="el-GR" sz="1200" dirty="0" smtClean="0"/>
          </a:p>
          <a:p>
            <a:pPr marL="514350" indent="-514350">
              <a:buNone/>
            </a:pPr>
            <a:r>
              <a:rPr lang="el-GR" sz="1200" dirty="0" smtClean="0">
                <a:solidFill>
                  <a:schemeClr val="bg1"/>
                </a:solidFill>
              </a:rPr>
              <a:t>……………</a:t>
            </a:r>
            <a:r>
              <a:rPr lang="el-GR" sz="1200" dirty="0" smtClean="0"/>
              <a:t>…………………………………………………………………………………………………………………………………………………………………………………………………………………………………………………………………………………………………………………………………………………………………………………………………………………………………………………………………………………………………………………………..…………………………………………………………………………………………………………………………………………………………………………………………………………………………………………………………………………………………………</a:t>
            </a:r>
          </a:p>
          <a:p>
            <a:pPr marL="514350" indent="-514350">
              <a:buFont typeface="+mj-lt"/>
              <a:buAutoNum type="arabicPeriod" startAt="5"/>
            </a:pPr>
            <a:r>
              <a:rPr lang="el-GR" sz="1200" dirty="0" smtClean="0"/>
              <a:t>Τι συμπέρασμα μπορείς να βγάλεις μελετώντας το γράφημα που αναφέρεται στον πληθυσμό της πράσινης θαλάσσιας χελώνας .Ο αριθμός τους αυξάνεται χρόνο με το χρόνο;</a:t>
            </a:r>
          </a:p>
          <a:p>
            <a:pPr marL="514350" indent="-514350">
              <a:buFont typeface="+mj-lt"/>
              <a:buAutoNum type="arabicPeriod" startAt="4"/>
            </a:pPr>
            <a:endParaRPr lang="el-GR" sz="1200" dirty="0" smtClean="0"/>
          </a:p>
          <a:p>
            <a:pPr marL="514350" indent="-514350">
              <a:buNone/>
            </a:pPr>
            <a:r>
              <a:rPr lang="el-GR" sz="1200" dirty="0" smtClean="0">
                <a:solidFill>
                  <a:schemeClr val="bg1"/>
                </a:solidFill>
              </a:rPr>
              <a:t>……………</a:t>
            </a:r>
            <a:r>
              <a:rPr lang="el-GR" sz="1200" dirty="0" smtClean="0"/>
              <a:t>………………………………………………………………………………………………………………………………………………………………………………………………………………………………………………………………………………………………………………………………………………………………………………………………………………………………………………………………………………………………………………………………………………………………………………………………………………………………………………………………………………………………………………………………………………………………………………………………………………………………</a:t>
            </a:r>
          </a:p>
          <a:p>
            <a:pPr marL="514350" indent="-514350">
              <a:buNone/>
            </a:pPr>
            <a:endParaRPr lang="el-GR" sz="1200" dirty="0" smtClean="0"/>
          </a:p>
          <a:p>
            <a:pPr marL="514350" indent="-514350">
              <a:buFont typeface="+mj-lt"/>
              <a:buAutoNum type="arabicPeriod" startAt="6"/>
            </a:pPr>
            <a:r>
              <a:rPr lang="el-GR" sz="1200" dirty="0" smtClean="0"/>
              <a:t>Ποιοι αβιοτικοί παράγοντες συμβάλουν στη μείωση της ανάπτυξης ενός θαλάσσιου πληθυσμού; </a:t>
            </a:r>
          </a:p>
          <a:p>
            <a:pPr marL="514350" indent="-514350">
              <a:buNone/>
            </a:pPr>
            <a:endParaRPr lang="el-GR" sz="1200" dirty="0" smtClean="0"/>
          </a:p>
          <a:p>
            <a:pPr marL="514350" indent="-514350">
              <a:buNone/>
            </a:pPr>
            <a:r>
              <a:rPr lang="el-GR" sz="1200" dirty="0" smtClean="0">
                <a:solidFill>
                  <a:schemeClr val="bg1"/>
                </a:solidFill>
              </a:rPr>
              <a:t>……………</a:t>
            </a:r>
            <a:r>
              <a:rPr lang="el-GR" sz="1200" dirty="0" smtClean="0"/>
              <a:t>……………………………………………………………………………………………………………………………………………………………………………………………………………………………………………………………………………………………………………………………………………………………………………………………………………………………………………………………………………………………………………………………………………………………………………………………………………………..………………………………………………………………………………………………………………………………………………………………………………………………………</a:t>
            </a:r>
          </a:p>
          <a:p>
            <a:pPr marL="514350" indent="-514350">
              <a:buFont typeface="+mj-lt"/>
              <a:buAutoNum type="arabicPeriod" startAt="3"/>
            </a:pPr>
            <a:endParaRPr lang="el-GR" sz="1200" dirty="0" smtClean="0"/>
          </a:p>
          <a:p>
            <a:pPr marL="514350" indent="-514350">
              <a:buFont typeface="+mj-lt"/>
              <a:buAutoNum type="arabicPeriod" startAt="3"/>
            </a:pPr>
            <a:endParaRPr lang="el-GR" sz="1200"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Καταγραφή.PNG"/>
          <p:cNvPicPr>
            <a:picLocks noChangeAspect="1"/>
          </p:cNvPicPr>
          <p:nvPr/>
        </p:nvPicPr>
        <p:blipFill>
          <a:blip r:embed="rId2" cstate="print"/>
          <a:stretch>
            <a:fillRect/>
          </a:stretch>
        </p:blipFill>
        <p:spPr>
          <a:xfrm>
            <a:off x="-104627" y="0"/>
            <a:ext cx="9248627" cy="6858000"/>
          </a:xfrm>
          <a:prstGeom prst="rect">
            <a:avLst/>
          </a:prstGeom>
        </p:spPr>
      </p:pic>
      <p:sp>
        <p:nvSpPr>
          <p:cNvPr id="2" name="1 - Τίτλος"/>
          <p:cNvSpPr>
            <a:spLocks noGrp="1"/>
          </p:cNvSpPr>
          <p:nvPr>
            <p:ph type="title"/>
          </p:nvPr>
        </p:nvSpPr>
        <p:spPr/>
        <p:txBody>
          <a:bodyPr/>
          <a:lstStyle/>
          <a:p>
            <a:r>
              <a:rPr lang="en-US" dirty="0" smtClean="0">
                <a:solidFill>
                  <a:schemeClr val="bg1"/>
                </a:solidFill>
              </a:rPr>
              <a:t>To  Manatee </a:t>
            </a:r>
            <a:r>
              <a:rPr lang="el-GR" dirty="0" smtClean="0">
                <a:solidFill>
                  <a:schemeClr val="bg1"/>
                </a:solidFill>
              </a:rPr>
              <a:t>της Φλόριντα</a:t>
            </a:r>
            <a:endParaRPr lang="el-GR" dirty="0">
              <a:solidFill>
                <a:schemeClr val="bg1"/>
              </a:solidFill>
            </a:endParaRPr>
          </a:p>
        </p:txBody>
      </p:sp>
      <p:sp>
        <p:nvSpPr>
          <p:cNvPr id="3" name="2 - Θέση περιεχομένου"/>
          <p:cNvSpPr>
            <a:spLocks noGrp="1"/>
          </p:cNvSpPr>
          <p:nvPr>
            <p:ph idx="1"/>
          </p:nvPr>
        </p:nvSpPr>
        <p:spPr>
          <a:xfrm>
            <a:off x="251520" y="4049688"/>
            <a:ext cx="8640960" cy="2808312"/>
          </a:xfrm>
        </p:spPr>
        <p:txBody>
          <a:bodyPr>
            <a:normAutofit fontScale="92500" lnSpcReduction="10000"/>
          </a:bodyPr>
          <a:lstStyle/>
          <a:p>
            <a:pPr>
              <a:buNone/>
            </a:pPr>
            <a:r>
              <a:rPr lang="el-GR" sz="2000" dirty="0" smtClean="0">
                <a:solidFill>
                  <a:schemeClr val="bg1"/>
                </a:solidFill>
              </a:rPr>
              <a:t>Τα </a:t>
            </a:r>
            <a:r>
              <a:rPr lang="en-US" sz="2000" dirty="0">
                <a:solidFill>
                  <a:schemeClr val="bg1"/>
                </a:solidFill>
              </a:rPr>
              <a:t>m</a:t>
            </a:r>
            <a:r>
              <a:rPr lang="en-US" sz="2000" dirty="0" smtClean="0">
                <a:solidFill>
                  <a:schemeClr val="bg1"/>
                </a:solidFill>
              </a:rPr>
              <a:t>anatee </a:t>
            </a:r>
            <a:r>
              <a:rPr lang="el-GR" sz="2000" dirty="0" smtClean="0">
                <a:solidFill>
                  <a:schemeClr val="bg1"/>
                </a:solidFill>
              </a:rPr>
              <a:t>είναι θαλάσσια θηλαστικά που ανήκουν στην τάξη των σειρηνοειδών  όπως και τα </a:t>
            </a:r>
            <a:r>
              <a:rPr lang="en-US" sz="2000" dirty="0" smtClean="0">
                <a:solidFill>
                  <a:schemeClr val="bg1"/>
                </a:solidFill>
              </a:rPr>
              <a:t>dugong </a:t>
            </a:r>
            <a:r>
              <a:rPr lang="el-GR" sz="2000" dirty="0" smtClean="0">
                <a:solidFill>
                  <a:schemeClr val="bg1"/>
                </a:solidFill>
              </a:rPr>
              <a:t>της Αυστραλίας , γνωστά και ως θαλάσσιες αγελάδες.</a:t>
            </a:r>
          </a:p>
          <a:p>
            <a:pPr>
              <a:buNone/>
            </a:pPr>
            <a:r>
              <a:rPr lang="el-GR" sz="2000" dirty="0" smtClean="0">
                <a:solidFill>
                  <a:schemeClr val="bg1"/>
                </a:solidFill>
              </a:rPr>
              <a:t>Είναι φυτοφάγα και τρέφονται κυρίως με ποσειδωνία  και άλλα θαλάσσια φυτά , με τα ενήλικα άτομα να ζυγίζουν κατά μέσο όρο 1 τόνο και να έχουν μήκος 3,5 μέτρα.</a:t>
            </a:r>
          </a:p>
          <a:p>
            <a:pPr>
              <a:buNone/>
            </a:pPr>
            <a:r>
              <a:rPr lang="el-GR" sz="2000" dirty="0" smtClean="0">
                <a:solidFill>
                  <a:schemeClr val="bg1"/>
                </a:solidFill>
              </a:rPr>
              <a:t>Έχουν χρώμα καφέ με γκρι , μουστάκια στο πρόσωπο σαν της φώκιας ενώ η ουρά τους μοιάζει με κουπί . Τα θηλυκά άτομα είναι μεγαλύτερα από τα αρσενικά όπως συμβαίνει και στα υπόλοιπα κητώδη . </a:t>
            </a:r>
          </a:p>
          <a:p>
            <a:pPr>
              <a:buNone/>
            </a:pPr>
            <a:r>
              <a:rPr lang="el-GR" sz="2000" dirty="0" smtClean="0">
                <a:solidFill>
                  <a:schemeClr val="bg1"/>
                </a:solidFill>
              </a:rPr>
              <a:t>Γενικά ζουν σε ζεστά νερά στην δυτική Αφρική ,τα νησιά της Καραϊβικής , τη βόρεια και ανατολική Αμερική.</a:t>
            </a:r>
          </a:p>
          <a:p>
            <a:pPr>
              <a:buNone/>
            </a:pPr>
            <a:endParaRPr lang="el-GR" sz="2000" dirty="0" smtClean="0">
              <a:solidFill>
                <a:schemeClr val="bg1"/>
              </a:solidFill>
            </a:endParaRPr>
          </a:p>
          <a:p>
            <a:pPr>
              <a:buNone/>
            </a:pPr>
            <a:endParaRPr lang="el-GR" sz="200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55rfv.PNG"/>
          <p:cNvPicPr>
            <a:picLocks noChangeAspect="1"/>
          </p:cNvPicPr>
          <p:nvPr/>
        </p:nvPicPr>
        <p:blipFill>
          <a:blip r:embed="rId2" cstate="print"/>
          <a:stretch>
            <a:fillRect/>
          </a:stretch>
        </p:blipFill>
        <p:spPr>
          <a:xfrm>
            <a:off x="0" y="0"/>
            <a:ext cx="9169414" cy="6858000"/>
          </a:xfrm>
          <a:prstGeom prst="rect">
            <a:avLst/>
          </a:prstGeom>
        </p:spPr>
      </p:pic>
      <p:sp>
        <p:nvSpPr>
          <p:cNvPr id="3" name="2 - Ορθογώνιο"/>
          <p:cNvSpPr/>
          <p:nvPr/>
        </p:nvSpPr>
        <p:spPr>
          <a:xfrm>
            <a:off x="107504" y="3861048"/>
            <a:ext cx="8856984" cy="3662541"/>
          </a:xfrm>
          <a:prstGeom prst="rect">
            <a:avLst/>
          </a:prstGeom>
        </p:spPr>
        <p:txBody>
          <a:bodyPr wrap="square">
            <a:spAutoFit/>
          </a:bodyPr>
          <a:lstStyle/>
          <a:p>
            <a:pPr>
              <a:buNone/>
            </a:pPr>
            <a:endParaRPr lang="el-GR" dirty="0" smtClean="0">
              <a:solidFill>
                <a:schemeClr val="bg1"/>
              </a:solidFill>
            </a:endParaRPr>
          </a:p>
          <a:p>
            <a:r>
              <a:rPr lang="el-GR" sz="2000" dirty="0" smtClean="0">
                <a:solidFill>
                  <a:schemeClr val="bg1"/>
                </a:solidFill>
              </a:rPr>
              <a:t>Μπορούν να προσαρμοστούν εύκολα σε συνθήκες υψηλής αλατότητας, σε μαγκρόβια  τροπικά δάση , έλη και κανάλια όχι όμως και σε περιοχές του ωκεανού.</a:t>
            </a:r>
            <a:endParaRPr lang="en-US" sz="2000" dirty="0" smtClean="0">
              <a:solidFill>
                <a:schemeClr val="bg1"/>
              </a:solidFill>
            </a:endParaRPr>
          </a:p>
          <a:p>
            <a:pPr>
              <a:buNone/>
            </a:pPr>
            <a:endParaRPr lang="el-GR" sz="2000" dirty="0">
              <a:solidFill>
                <a:schemeClr val="bg1"/>
              </a:solidFill>
            </a:endParaRPr>
          </a:p>
          <a:p>
            <a:pPr>
              <a:buNone/>
            </a:pPr>
            <a:r>
              <a:rPr lang="el-GR" sz="2000" dirty="0">
                <a:solidFill>
                  <a:schemeClr val="bg1"/>
                </a:solidFill>
              </a:rPr>
              <a:t>Τ</a:t>
            </a:r>
            <a:r>
              <a:rPr lang="el-GR" sz="2000" dirty="0" smtClean="0">
                <a:solidFill>
                  <a:schemeClr val="bg1"/>
                </a:solidFill>
              </a:rPr>
              <a:t>ον περισσότερο χρόνο τους τον περνάν σε ρηχά νερά και ποτάμια τόσο της Φλόριντα</a:t>
            </a:r>
            <a:r>
              <a:rPr lang="el-GR" sz="2000" dirty="0">
                <a:solidFill>
                  <a:schemeClr val="bg1"/>
                </a:solidFill>
              </a:rPr>
              <a:t> </a:t>
            </a:r>
            <a:r>
              <a:rPr lang="el-GR" sz="2000" dirty="0" smtClean="0">
                <a:solidFill>
                  <a:schemeClr val="bg1"/>
                </a:solidFill>
              </a:rPr>
              <a:t>όσο και του κόλπου του Μεξικού .</a:t>
            </a:r>
          </a:p>
          <a:p>
            <a:pPr>
              <a:buNone/>
            </a:pPr>
            <a:endParaRPr lang="el-GR" sz="2000" dirty="0">
              <a:solidFill>
                <a:schemeClr val="bg1"/>
              </a:solidFill>
            </a:endParaRPr>
          </a:p>
          <a:p>
            <a:pPr>
              <a:buNone/>
            </a:pPr>
            <a:r>
              <a:rPr lang="el-GR" sz="2000" dirty="0" smtClean="0">
                <a:solidFill>
                  <a:schemeClr val="bg1"/>
                </a:solidFill>
              </a:rPr>
              <a:t> Όταν τα νερά είναι ζεστά φτάνουν μέχρι την Νέα Αγγλία ενώ το χειμώνα προτιμούν   μέρη που πηγάζουν θερμές πηγές.</a:t>
            </a:r>
          </a:p>
          <a:p>
            <a:pPr>
              <a:buNone/>
            </a:pPr>
            <a:endParaRPr lang="en-US" dirty="0" smtClean="0">
              <a:solidFill>
                <a:schemeClr val="bg1"/>
              </a:solidFill>
            </a:endParaRPr>
          </a:p>
          <a:p>
            <a:endParaRPr lang="el-GR" dirty="0" smtClean="0">
              <a:solidFill>
                <a:schemeClr val="bg1"/>
              </a:solidFill>
            </a:endParaRPr>
          </a:p>
          <a:p>
            <a:pPr>
              <a:buNone/>
            </a:pPr>
            <a:endParaRPr lang="el-GR" dirty="0" smtClean="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Καταγραφή.PNG"/>
          <p:cNvPicPr>
            <a:picLocks noChangeAspect="1"/>
          </p:cNvPicPr>
          <p:nvPr/>
        </p:nvPicPr>
        <p:blipFill>
          <a:blip r:embed="rId2" cstate="print"/>
          <a:stretch>
            <a:fillRect/>
          </a:stretch>
        </p:blipFill>
        <p:spPr>
          <a:xfrm>
            <a:off x="0" y="0"/>
            <a:ext cx="9144000" cy="6857999"/>
          </a:xfrm>
          <a:prstGeom prst="rect">
            <a:avLst/>
          </a:prstGeom>
        </p:spPr>
      </p:pic>
      <p:sp>
        <p:nvSpPr>
          <p:cNvPr id="3" name="2 - Θέση περιεχομένου"/>
          <p:cNvSpPr>
            <a:spLocks noGrp="1"/>
          </p:cNvSpPr>
          <p:nvPr>
            <p:ph idx="1"/>
          </p:nvPr>
        </p:nvSpPr>
        <p:spPr>
          <a:xfrm>
            <a:off x="179512" y="4437112"/>
            <a:ext cx="8640960" cy="2420888"/>
          </a:xfrm>
        </p:spPr>
        <p:txBody>
          <a:bodyPr>
            <a:normAutofit lnSpcReduction="10000"/>
          </a:bodyPr>
          <a:lstStyle/>
          <a:p>
            <a:pPr>
              <a:buNone/>
            </a:pPr>
            <a:r>
              <a:rPr lang="el-GR" sz="2000" dirty="0" smtClean="0">
                <a:solidFill>
                  <a:schemeClr val="bg1"/>
                </a:solidFill>
              </a:rPr>
              <a:t>Ένα από τα σοβαρότερα προβλήματα που αντιμετωπίζουν τα </a:t>
            </a:r>
            <a:r>
              <a:rPr lang="en-US" sz="2000" dirty="0" smtClean="0">
                <a:solidFill>
                  <a:schemeClr val="bg1"/>
                </a:solidFill>
              </a:rPr>
              <a:t>manatee </a:t>
            </a:r>
            <a:r>
              <a:rPr lang="el-GR" sz="2000" dirty="0" smtClean="0">
                <a:solidFill>
                  <a:schemeClr val="bg1"/>
                </a:solidFill>
              </a:rPr>
              <a:t>είναι η ανθρώπινη δραστηριότητα. </a:t>
            </a:r>
          </a:p>
          <a:p>
            <a:pPr>
              <a:buNone/>
            </a:pPr>
            <a:r>
              <a:rPr lang="el-GR" sz="2000" dirty="0" smtClean="0">
                <a:solidFill>
                  <a:schemeClr val="bg1"/>
                </a:solidFill>
              </a:rPr>
              <a:t>Έως το 1893 το κυνήγι των </a:t>
            </a:r>
            <a:r>
              <a:rPr lang="en-US" sz="2000" dirty="0" smtClean="0">
                <a:solidFill>
                  <a:schemeClr val="bg1"/>
                </a:solidFill>
              </a:rPr>
              <a:t>manatee </a:t>
            </a:r>
            <a:r>
              <a:rPr lang="el-GR" sz="2000" dirty="0" smtClean="0">
                <a:solidFill>
                  <a:schemeClr val="bg1"/>
                </a:solidFill>
              </a:rPr>
              <a:t>επιτρεπόταν από το νόμο ενώ ακόμα και σήμερα διατρέχουν σοβαρό κίνδυνο να παγιδευτούν κατά λάθος σε αλιευτικά εργαλεία.</a:t>
            </a:r>
          </a:p>
          <a:p>
            <a:pPr>
              <a:buNone/>
            </a:pPr>
            <a:r>
              <a:rPr lang="el-GR" sz="2000" dirty="0" smtClean="0">
                <a:solidFill>
                  <a:schemeClr val="bg1"/>
                </a:solidFill>
              </a:rPr>
              <a:t>Μια ακόμη απειλή για αυτά είναι οι προπέλες σκαφών που διέρχονται με μεγάλη ταχύτητα με αποτέλεσμα τη σήμανση πολλών περιοχών πλέον με τις αρμόζουσες προειδοποιητικές πινακίδες.</a:t>
            </a:r>
            <a:endParaRPr lang="el-GR" sz="2000"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ωωωωωωωωωωωωω.PNG"/>
          <p:cNvPicPr>
            <a:picLocks noChangeAspect="1"/>
          </p:cNvPicPr>
          <p:nvPr/>
        </p:nvPicPr>
        <p:blipFill>
          <a:blip r:embed="rId2" cstate="print"/>
          <a:stretch>
            <a:fillRect/>
          </a:stretch>
        </p:blipFill>
        <p:spPr>
          <a:xfrm>
            <a:off x="0" y="0"/>
            <a:ext cx="9143999" cy="6858000"/>
          </a:xfrm>
          <a:prstGeom prst="rect">
            <a:avLst/>
          </a:prstGeom>
        </p:spPr>
      </p:pic>
      <p:sp>
        <p:nvSpPr>
          <p:cNvPr id="3" name="2 - Θέση περιεχομένου"/>
          <p:cNvSpPr>
            <a:spLocks noGrp="1"/>
          </p:cNvSpPr>
          <p:nvPr>
            <p:ph idx="1"/>
          </p:nvPr>
        </p:nvSpPr>
        <p:spPr>
          <a:xfrm>
            <a:off x="323528" y="4221088"/>
            <a:ext cx="8496944" cy="2448272"/>
          </a:xfrm>
        </p:spPr>
        <p:txBody>
          <a:bodyPr>
            <a:normAutofit/>
          </a:bodyPr>
          <a:lstStyle/>
          <a:p>
            <a:pPr>
              <a:buNone/>
            </a:pPr>
            <a:r>
              <a:rPr lang="el-GR" sz="2000" dirty="0" smtClean="0">
                <a:solidFill>
                  <a:schemeClr val="bg1"/>
                </a:solidFill>
              </a:rPr>
              <a:t>Τα </a:t>
            </a:r>
            <a:r>
              <a:rPr lang="en-US" sz="2000" dirty="0" smtClean="0">
                <a:solidFill>
                  <a:schemeClr val="bg1"/>
                </a:solidFill>
              </a:rPr>
              <a:t>manatee </a:t>
            </a:r>
            <a:r>
              <a:rPr lang="el-GR" sz="2000" dirty="0" smtClean="0">
                <a:solidFill>
                  <a:schemeClr val="bg1"/>
                </a:solidFill>
              </a:rPr>
              <a:t>ζουν περίπου 60 χρόνια και αναπαράγονται κάθε τρία χρόνια  από την ηλικία των 5 έως και αυτήν των 35.</a:t>
            </a:r>
          </a:p>
          <a:p>
            <a:pPr>
              <a:buNone/>
            </a:pPr>
            <a:r>
              <a:rPr lang="el-GR" sz="2000" dirty="0" smtClean="0">
                <a:solidFill>
                  <a:schemeClr val="bg1"/>
                </a:solidFill>
              </a:rPr>
              <a:t>Η κυοφορία κρατά 11 μήνες ενώ γεννούν συνήθως το καλοκαίρι ,μένοντας  δίπλα στη μητέρα τους για τα επόμενα δύο χρόνια.</a:t>
            </a:r>
          </a:p>
          <a:p>
            <a:pPr>
              <a:buNone/>
            </a:pPr>
            <a:r>
              <a:rPr lang="el-GR" sz="2000" dirty="0" smtClean="0">
                <a:solidFill>
                  <a:schemeClr val="bg1"/>
                </a:solidFill>
              </a:rPr>
              <a:t>Αν και ο πληθυσμός τους παρουσιάζει μια ελαφρά αύξηση τα τελευταία χρόνια κίνδυνοι όπως ασθένειες ,διερχόμενα σκάφη, παλίρροιες και καταστροφές υδροβιότοπών συνεχίζουν να ελλοχεύουν.</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Εικόνα" descr="Καταγραφή.PNG"/>
          <p:cNvPicPr>
            <a:picLocks noChangeAspect="1"/>
          </p:cNvPicPr>
          <p:nvPr/>
        </p:nvPicPr>
        <p:blipFill>
          <a:blip r:embed="rId2" cstate="print"/>
          <a:stretch>
            <a:fillRect/>
          </a:stretch>
        </p:blipFill>
        <p:spPr>
          <a:xfrm>
            <a:off x="0" y="0"/>
            <a:ext cx="9144000" cy="6858000"/>
          </a:xfrm>
          <a:prstGeom prst="rect">
            <a:avLst/>
          </a:prstGeom>
        </p:spPr>
      </p:pic>
      <p:sp>
        <p:nvSpPr>
          <p:cNvPr id="2" name="1 - Τίτλος"/>
          <p:cNvSpPr>
            <a:spLocks noGrp="1"/>
          </p:cNvSpPr>
          <p:nvPr>
            <p:ph type="title"/>
          </p:nvPr>
        </p:nvSpPr>
        <p:spPr/>
        <p:txBody>
          <a:bodyPr/>
          <a:lstStyle/>
          <a:p>
            <a:r>
              <a:rPr lang="el-GR" dirty="0" smtClean="0">
                <a:solidFill>
                  <a:schemeClr val="bg1"/>
                </a:solidFill>
              </a:rPr>
              <a:t>Πράσινη θαλάσσια χελώνα</a:t>
            </a:r>
            <a:endParaRPr lang="el-GR" dirty="0">
              <a:solidFill>
                <a:schemeClr val="bg1"/>
              </a:solidFill>
            </a:endParaRPr>
          </a:p>
        </p:txBody>
      </p:sp>
      <p:sp>
        <p:nvSpPr>
          <p:cNvPr id="3" name="2 - Θέση περιεχομένου"/>
          <p:cNvSpPr>
            <a:spLocks noGrp="1"/>
          </p:cNvSpPr>
          <p:nvPr>
            <p:ph idx="1"/>
          </p:nvPr>
        </p:nvSpPr>
        <p:spPr>
          <a:xfrm>
            <a:off x="179512" y="4193704"/>
            <a:ext cx="8964488" cy="2664296"/>
          </a:xfrm>
        </p:spPr>
        <p:txBody>
          <a:bodyPr>
            <a:normAutofit fontScale="92500"/>
          </a:bodyPr>
          <a:lstStyle/>
          <a:p>
            <a:pPr>
              <a:buNone/>
            </a:pPr>
            <a:r>
              <a:rPr lang="el-GR" sz="2200" dirty="0" smtClean="0">
                <a:solidFill>
                  <a:schemeClr val="bg1"/>
                </a:solidFill>
              </a:rPr>
              <a:t>Η πράσινη χελώνα ( </a:t>
            </a:r>
            <a:r>
              <a:rPr lang="en-US" sz="2200" b="1" dirty="0" smtClean="0">
                <a:solidFill>
                  <a:schemeClr val="bg1"/>
                </a:solidFill>
              </a:rPr>
              <a:t>Chelonia mydas</a:t>
            </a:r>
            <a:r>
              <a:rPr lang="el-GR" sz="2200" b="1" dirty="0" smtClean="0">
                <a:solidFill>
                  <a:schemeClr val="bg1"/>
                </a:solidFill>
              </a:rPr>
              <a:t> </a:t>
            </a:r>
            <a:r>
              <a:rPr lang="en-US" sz="2200" dirty="0" smtClean="0">
                <a:solidFill>
                  <a:schemeClr val="bg1"/>
                </a:solidFill>
              </a:rPr>
              <a:t>) </a:t>
            </a:r>
            <a:r>
              <a:rPr lang="el-GR" sz="2200" dirty="0" smtClean="0">
                <a:solidFill>
                  <a:schemeClr val="bg1"/>
                </a:solidFill>
              </a:rPr>
              <a:t>ζει σε τροπικά νερά τόσο του Ατλαντικού (Βόρεια-</a:t>
            </a:r>
            <a:r>
              <a:rPr lang="el-GR" sz="2200" dirty="0" err="1" smtClean="0">
                <a:solidFill>
                  <a:schemeClr val="bg1"/>
                </a:solidFill>
              </a:rPr>
              <a:t>Δυτική</a:t>
            </a:r>
            <a:r>
              <a:rPr lang="el-GR" sz="2200" dirty="0" smtClean="0">
                <a:solidFill>
                  <a:schemeClr val="bg1"/>
                </a:solidFill>
              </a:rPr>
              <a:t> Καρολίνα,Τζώρτζια,Πουέρτο Ρίκο,Παρθένες Νήσοι,Φλόριντα) όσο και του Ειρηνικού ωκεανού(Νήσοι Χαβάης,Αμερικανική Σαμόα,Νήσοι Μαριάνες).</a:t>
            </a:r>
            <a:endParaRPr lang="en-US" sz="2200" dirty="0" smtClean="0">
              <a:solidFill>
                <a:schemeClr val="bg1"/>
              </a:solidFill>
            </a:endParaRPr>
          </a:p>
          <a:p>
            <a:pPr>
              <a:buNone/>
            </a:pPr>
            <a:r>
              <a:rPr lang="el-GR" sz="2200" dirty="0" smtClean="0">
                <a:solidFill>
                  <a:schemeClr val="bg1"/>
                </a:solidFill>
              </a:rPr>
              <a:t>Η ονομασία της προέρχεται από το χρώμα του σώματός της και του λίπους της που βρίσκεται κάτω από το κέλυφός. Μπορούμε εύκολα να την ξεχωρίσουμε από τα συγγενικά της είδη καθώς έχει ένα μόνο ζεύγος λέπια ανάμεσα από τα μάτια της.</a:t>
            </a:r>
          </a:p>
          <a:p>
            <a:pPr>
              <a:buNone/>
            </a:pPr>
            <a:r>
              <a:rPr lang="el-GR" sz="2200" dirty="0" smtClean="0">
                <a:solidFill>
                  <a:schemeClr val="bg1"/>
                </a:solidFill>
              </a:rPr>
              <a:t>Τα ενήλικα μέλη φτάνουν σε μήκος τα 1,2 μέτρα και σε βάρος τα 200 κιλά ενώ τα κεφάλι της είναι δυσανάλογα μικρό σε σχέση με το σώμα της.</a:t>
            </a:r>
          </a:p>
          <a:p>
            <a:pPr>
              <a:buNone/>
            </a:pPr>
            <a:endParaRPr lang="el-GR" sz="2000"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3702</TotalTime>
  <Words>5452</Words>
  <Application>Microsoft Office PowerPoint</Application>
  <PresentationFormat>On-screen Show (4:3)</PresentationFormat>
  <Paragraphs>430</Paragraphs>
  <Slides>45</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Wingdings</vt:lpstr>
      <vt:lpstr>Θέμα του Office</vt:lpstr>
      <vt:lpstr>15. Θαλάσσιοι πληθυσμοί</vt:lpstr>
      <vt:lpstr>Στόχοι</vt:lpstr>
      <vt:lpstr>PowerPoint Presentation</vt:lpstr>
      <vt:lpstr>Δραστηριότητα.</vt:lpstr>
      <vt:lpstr>To  Manatee της Φλόριντα</vt:lpstr>
      <vt:lpstr>PowerPoint Presentation</vt:lpstr>
      <vt:lpstr>PowerPoint Presentation</vt:lpstr>
      <vt:lpstr>PowerPoint Presentation</vt:lpstr>
      <vt:lpstr>Πράσινη θαλάσσια χελώνα</vt:lpstr>
      <vt:lpstr>PowerPoint Presentation</vt:lpstr>
      <vt:lpstr>PowerPoint Presentation</vt:lpstr>
      <vt:lpstr>PowerPoint Presentation</vt:lpstr>
      <vt:lpstr>Δελφινόψαρο</vt:lpstr>
      <vt:lpstr>PowerPoint Presentation</vt:lpstr>
      <vt:lpstr>PowerPoint Presentation</vt:lpstr>
      <vt:lpstr>PowerPoint Presentation</vt:lpstr>
      <vt:lpstr>Εξηγήστε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Επεξεργασία</vt:lpstr>
      <vt:lpstr>PowerPoint Presentation</vt:lpstr>
      <vt:lpstr>PowerPoint Presentation</vt:lpstr>
      <vt:lpstr>PowerPoint Presentation</vt:lpstr>
      <vt:lpstr>PowerPoint Presentation</vt:lpstr>
      <vt:lpstr>PowerPoint Presentation</vt:lpstr>
      <vt:lpstr>Δραστηριότητα</vt:lpstr>
      <vt:lpstr>Αξιολογήστε</vt:lpstr>
      <vt:lpstr>15. Θαλάσσιοι πληθυσμοί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Thanos Mogias</cp:lastModifiedBy>
  <cp:revision>403</cp:revision>
  <dcterms:created xsi:type="dcterms:W3CDTF">2019-04-22T17:40:09Z</dcterms:created>
  <dcterms:modified xsi:type="dcterms:W3CDTF">2019-06-27T08:23:25Z</dcterms:modified>
</cp:coreProperties>
</file>