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73" r:id="rId3"/>
    <p:sldId id="296" r:id="rId4"/>
    <p:sldId id="297" r:id="rId5"/>
    <p:sldId id="298" r:id="rId6"/>
    <p:sldId id="299" r:id="rId7"/>
    <p:sldId id="300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5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47487-0419-4F27-A3F7-DE4B40E8CAD3}" type="datetimeFigureOut">
              <a:rPr lang="el-GR" smtClean="0"/>
              <a:t>26/3/2021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5D771-A9B4-4B5C-8B4D-E6503104E7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7016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5D771-A9B4-4B5C-8B4D-E6503104E7EE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0507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5D771-A9B4-4B5C-8B4D-E6503104E7EE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3921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5D771-A9B4-4B5C-8B4D-E6503104E7EE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8158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A5E3D-503D-422F-9120-BF8EA21867EE}" type="datetime1">
              <a:rPr lang="el-GR" smtClean="0"/>
              <a:t>26/3/2021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5647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148DB-270D-4E71-9DA1-9D04D209107D}" type="datetime1">
              <a:rPr lang="el-GR" smtClean="0"/>
              <a:t>26/3/2021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901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4A633-AB25-4F31-B762-102B6E17DAED}" type="datetime1">
              <a:rPr lang="el-GR" smtClean="0"/>
              <a:t>26/3/2021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968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CC9E1-CB23-4FE1-A3E4-34673FD2E47B}" type="datetime1">
              <a:rPr lang="el-GR" smtClean="0"/>
              <a:t>26/3/2021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199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2A7FB-247E-40BF-9C04-9E9D17DC169A}" type="datetime1">
              <a:rPr lang="el-GR" smtClean="0"/>
              <a:t>26/3/2021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5456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1FEC-D824-4C43-B4A4-E5408EBB6307}" type="datetime1">
              <a:rPr lang="el-GR" smtClean="0"/>
              <a:t>26/3/2021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217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1803-970E-4D9F-9E92-6B1C80B6F517}" type="datetime1">
              <a:rPr lang="el-GR" smtClean="0"/>
              <a:t>26/3/2021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410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E6EC0-8059-4997-A315-3B8CF676AC75}" type="datetime1">
              <a:rPr lang="el-GR" smtClean="0"/>
              <a:t>26/3/2021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251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691E-9C99-4139-AE81-4A343D470934}" type="datetime1">
              <a:rPr lang="el-GR" smtClean="0"/>
              <a:t>26/3/2021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813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AFA-C416-402A-A9CA-A682F257B465}" type="datetime1">
              <a:rPr lang="el-GR" smtClean="0"/>
              <a:t>26/3/2021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346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AC739-CBF2-464A-A388-3BCF6AA4E97E}" type="datetime1">
              <a:rPr lang="el-GR" smtClean="0"/>
              <a:t>26/3/2021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3566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A8C9A-BFB4-44A5-97A2-115B9EBC183A}" type="datetime1">
              <a:rPr lang="el-GR" smtClean="0"/>
              <a:t>26/3/2021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A5B65-0EE5-45A8-8498-8715F7E5B6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846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41339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Review in Linear Systems</a:t>
            </a:r>
            <a:r>
              <a:rPr lang="el-GR" sz="4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/>
            </a:r>
            <a:br>
              <a:rPr lang="el-GR" sz="44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endParaRPr lang="el-GR" sz="44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08298" y="2786875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Mathematical Background, Examples </a:t>
            </a:r>
            <a:r>
              <a:rPr lang="en-US" sz="3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&amp; Engineering Applications</a:t>
            </a:r>
            <a:endParaRPr lang="el-GR" sz="32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099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>
                <a:latin typeface="Century Gothic" panose="020B0502020202020204" pitchFamily="34" charset="0"/>
                <a:ea typeface="SimSun" panose="02010600030101010101" pitchFamily="2" charset="-122"/>
              </a:rPr>
              <a:t>Jacobi Example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xfrm>
            <a:off x="1981200" y="1600200"/>
            <a:ext cx="8229600" cy="4876800"/>
          </a:xfrm>
          <a:solidFill>
            <a:srgbClr val="EAEAEA"/>
          </a:solidFill>
        </p:spPr>
        <p:txBody>
          <a:bodyPr/>
          <a:lstStyle/>
          <a:p>
            <a:pPr lvl="2">
              <a:buFont typeface="Arial" panose="020B0604020202020204" pitchFamily="34" charset="0"/>
              <a:buNone/>
            </a:pPr>
            <a:endParaRPr lang="en-US" altLang="zh-CN" dirty="0" smtClean="0">
              <a:ea typeface="SimSun" panose="02010600030101010101" pitchFamily="2" charset="-122"/>
            </a:endParaRPr>
          </a:p>
          <a:p>
            <a:pPr lvl="2">
              <a:buFont typeface="Arial" panose="020B0604020202020204" pitchFamily="34" charset="0"/>
              <a:buNone/>
            </a:pPr>
            <a:endParaRPr lang="en-US" altLang="zh-CN" dirty="0" smtClean="0">
              <a:ea typeface="SimSun" panose="02010600030101010101" pitchFamily="2" charset="-122"/>
            </a:endParaRPr>
          </a:p>
          <a:p>
            <a:pPr lvl="2">
              <a:buFont typeface="Arial" panose="020B0604020202020204" pitchFamily="34" charset="0"/>
              <a:buNone/>
            </a:pPr>
            <a:endParaRPr lang="en-US" altLang="zh-CN" dirty="0" smtClean="0">
              <a:ea typeface="SimSun" panose="02010600030101010101" pitchFamily="2" charset="-122"/>
            </a:endParaRPr>
          </a:p>
          <a:p>
            <a:pPr lvl="2">
              <a:buFont typeface="Arial" panose="020B0604020202020204" pitchFamily="34" charset="0"/>
              <a:buNone/>
            </a:pPr>
            <a:endParaRPr lang="en-US" altLang="zh-CN" dirty="0" smtClean="0">
              <a:ea typeface="SimSun" panose="02010600030101010101" pitchFamily="2" charset="-122"/>
            </a:endParaRPr>
          </a:p>
          <a:p>
            <a:pPr lvl="2">
              <a:buFont typeface="Arial" panose="020B0604020202020204" pitchFamily="34" charset="0"/>
              <a:buNone/>
            </a:pPr>
            <a:endParaRPr lang="en-US" altLang="zh-CN" dirty="0" smtClean="0">
              <a:ea typeface="SimSun" panose="02010600030101010101" pitchFamily="2" charset="-122"/>
            </a:endParaRPr>
          </a:p>
          <a:p>
            <a:pPr lvl="2">
              <a:buFont typeface="Arial" panose="020B0604020202020204" pitchFamily="34" charset="0"/>
              <a:buNone/>
            </a:pPr>
            <a:endParaRPr lang="en-US" altLang="zh-CN" dirty="0" smtClean="0">
              <a:ea typeface="SimSun" panose="02010600030101010101" pitchFamily="2" charset="-122"/>
            </a:endParaRPr>
          </a:p>
          <a:p>
            <a:pPr lvl="2">
              <a:buFont typeface="Arial" panose="020B0604020202020204" pitchFamily="34" charset="0"/>
              <a:buNone/>
            </a:pPr>
            <a:endParaRPr lang="en-US" altLang="zh-CN" dirty="0" smtClean="0">
              <a:ea typeface="SimSun" panose="02010600030101010101" pitchFamily="2" charset="-122"/>
            </a:endParaRPr>
          </a:p>
          <a:p>
            <a:endParaRPr lang="el-GR" altLang="el-GR" dirty="0" smtClean="0"/>
          </a:p>
          <a:p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Final solution [1.014, 2.02, 2.996]</a:t>
            </a:r>
          </a:p>
          <a:p>
            <a:r>
              <a:rPr lang="en-US" altLang="el-G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Exact solution [1, 2, 3]</a:t>
            </a:r>
          </a:p>
          <a:p>
            <a:pPr>
              <a:buFont typeface="Arial" panose="020B0604020202020204" pitchFamily="34" charset="0"/>
              <a:buNone/>
            </a:pPr>
            <a:endParaRPr lang="en-US" altLang="zh-CN" dirty="0" smtClean="0">
              <a:ea typeface="SimSun" panose="02010600030101010101" pitchFamily="2" charset="-122"/>
            </a:endParaRPr>
          </a:p>
        </p:txBody>
      </p:sp>
      <p:graphicFrame>
        <p:nvGraphicFramePr>
          <p:cNvPr id="29699" name="Object 2"/>
          <p:cNvGraphicFramePr>
            <a:graphicFrameLocks noChangeAspect="1"/>
          </p:cNvGraphicFramePr>
          <p:nvPr/>
        </p:nvGraphicFramePr>
        <p:xfrm>
          <a:off x="2516189" y="1752601"/>
          <a:ext cx="6505575" cy="267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3" imgW="3403440" imgH="1396800" progId="Equation.DSMT4">
                  <p:embed/>
                </p:oleObj>
              </mc:Choice>
              <mc:Fallback>
                <p:oleObj name="Equation" r:id="rId3" imgW="3403440" imgH="1396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189" y="1752601"/>
                        <a:ext cx="6505575" cy="2671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10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61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>
                <a:latin typeface="Century Gothic" panose="020B0502020202020204" pitchFamily="34" charset="0"/>
                <a:ea typeface="SimSun" panose="02010600030101010101" pitchFamily="2" charset="-122"/>
              </a:rPr>
              <a:t>Gauss-Seidel Example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xfrm>
            <a:off x="1828800" y="1600200"/>
            <a:ext cx="8610600" cy="4876800"/>
          </a:xfrm>
          <a:solidFill>
            <a:srgbClr val="EAEAEA"/>
          </a:solidFill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zh-CN" smtClean="0"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CN" smtClean="0"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CN" smtClean="0"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CN" smtClean="0">
              <a:ea typeface="SimSun" panose="02010600030101010101" pitchFamily="2" charset="-122"/>
            </a:endParaRPr>
          </a:p>
        </p:txBody>
      </p:sp>
      <p:graphicFrame>
        <p:nvGraphicFramePr>
          <p:cNvPr id="32771" name="Object 5"/>
          <p:cNvGraphicFramePr>
            <a:graphicFrameLocks noChangeAspect="1"/>
          </p:cNvGraphicFramePr>
          <p:nvPr/>
        </p:nvGraphicFramePr>
        <p:xfrm>
          <a:off x="1985964" y="1752601"/>
          <a:ext cx="8289925" cy="455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3" imgW="4698720" imgH="2577960" progId="Equation.DSMT4">
                  <p:embed/>
                </p:oleObj>
              </mc:Choice>
              <mc:Fallback>
                <p:oleObj name="Equation" r:id="rId3" imgW="4698720" imgH="257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4" y="1752601"/>
                        <a:ext cx="8289925" cy="455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Oval 5"/>
          <p:cNvSpPr>
            <a:spLocks noChangeArrowheads="1"/>
          </p:cNvSpPr>
          <p:nvPr/>
        </p:nvSpPr>
        <p:spPr bwMode="auto">
          <a:xfrm>
            <a:off x="4605338" y="3721101"/>
            <a:ext cx="387350" cy="4413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l-GR" altLang="el-GR" sz="1800"/>
          </a:p>
        </p:txBody>
      </p:sp>
      <p:sp>
        <p:nvSpPr>
          <p:cNvPr id="32773" name="Oval 6"/>
          <p:cNvSpPr>
            <a:spLocks noChangeArrowheads="1"/>
          </p:cNvSpPr>
          <p:nvPr/>
        </p:nvSpPr>
        <p:spPr bwMode="auto">
          <a:xfrm>
            <a:off x="6370638" y="3044826"/>
            <a:ext cx="387350" cy="4413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l-GR" altLang="el-GR" sz="1800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 flipH="1">
            <a:off x="4959350" y="3373439"/>
            <a:ext cx="1301750" cy="3825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2775" name="Oval 8"/>
          <p:cNvSpPr>
            <a:spLocks noChangeArrowheads="1"/>
          </p:cNvSpPr>
          <p:nvPr/>
        </p:nvSpPr>
        <p:spPr bwMode="auto">
          <a:xfrm>
            <a:off x="5346700" y="4510089"/>
            <a:ext cx="387350" cy="441325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l-GR" altLang="el-GR" sz="1800"/>
          </a:p>
        </p:txBody>
      </p:sp>
      <p:sp>
        <p:nvSpPr>
          <p:cNvPr id="32776" name="Oval 9"/>
          <p:cNvSpPr>
            <a:spLocks noChangeArrowheads="1"/>
          </p:cNvSpPr>
          <p:nvPr/>
        </p:nvSpPr>
        <p:spPr bwMode="auto">
          <a:xfrm>
            <a:off x="4592638" y="4484689"/>
            <a:ext cx="387350" cy="4413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l-GR" altLang="el-GR" sz="1800"/>
          </a:p>
        </p:txBody>
      </p:sp>
      <p:sp>
        <p:nvSpPr>
          <p:cNvPr id="32777" name="Oval 10"/>
          <p:cNvSpPr>
            <a:spLocks noChangeArrowheads="1"/>
          </p:cNvSpPr>
          <p:nvPr/>
        </p:nvSpPr>
        <p:spPr bwMode="auto">
          <a:xfrm>
            <a:off x="6421438" y="3679826"/>
            <a:ext cx="404812" cy="669925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l-GR" altLang="el-GR" sz="1800"/>
          </a:p>
        </p:txBody>
      </p:sp>
      <p:sp>
        <p:nvSpPr>
          <p:cNvPr id="32778" name="Line 11"/>
          <p:cNvSpPr>
            <a:spLocks noChangeShapeType="1"/>
          </p:cNvSpPr>
          <p:nvPr/>
        </p:nvSpPr>
        <p:spPr bwMode="auto">
          <a:xfrm flipH="1">
            <a:off x="4781550" y="4160838"/>
            <a:ext cx="19050" cy="3175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2779" name="Line 12"/>
          <p:cNvSpPr>
            <a:spLocks noChangeShapeType="1"/>
          </p:cNvSpPr>
          <p:nvPr/>
        </p:nvSpPr>
        <p:spPr bwMode="auto">
          <a:xfrm flipH="1">
            <a:off x="5688014" y="4179889"/>
            <a:ext cx="758825" cy="3889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2780" name="Text Box 13"/>
          <p:cNvSpPr txBox="1">
            <a:spLocks noChangeArrowheads="1"/>
          </p:cNvSpPr>
          <p:nvPr/>
        </p:nvSpPr>
        <p:spPr bwMode="auto">
          <a:xfrm>
            <a:off x="7058025" y="2971800"/>
            <a:ext cx="29883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l-GR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Immediate substitution</a:t>
            </a:r>
            <a:endParaRPr lang="en-US" altLang="el-GR" sz="18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11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8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 bwMode="auto">
          <a:xfrm>
            <a:off x="1703388" y="2852739"/>
            <a:ext cx="3384550" cy="1944687"/>
          </a:xfrm>
          <a:prstGeom prst="roundRect">
            <a:avLst>
              <a:gd name="adj" fmla="val 744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24000" y="0"/>
            <a:ext cx="9144000" cy="692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Jacobi Method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1631950" y="765175"/>
            <a:ext cx="4535488" cy="1943100"/>
          </a:xfrm>
          <a:prstGeom prst="roundRect">
            <a:avLst>
              <a:gd name="adj" fmla="val 744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Consider  4x4  case</a:t>
            </a:r>
          </a:p>
          <a:p>
            <a:pPr>
              <a:defRPr/>
            </a:pPr>
            <a:endParaRPr lang="en-US" sz="20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924050" y="1270000"/>
          <a:ext cx="407035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0" name="Equation" r:id="rId3" imgW="1549080" imgH="939600" progId="Equation.DSMT4">
                  <p:embed/>
                </p:oleObj>
              </mc:Choice>
              <mc:Fallback>
                <p:oleObj name="Equation" r:id="rId3" imgW="154908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1270000"/>
                        <a:ext cx="407035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 bwMode="auto">
          <a:xfrm>
            <a:off x="1774825" y="4868863"/>
            <a:ext cx="8713788" cy="1917700"/>
          </a:xfrm>
          <a:prstGeom prst="roundRect">
            <a:avLst>
              <a:gd name="adj" fmla="val 744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946276" y="5157789"/>
          <a:ext cx="1458913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1" name="Equation" r:id="rId5" imgW="1028520" imgH="914400" progId="Equation.DSMT4">
                  <p:embed/>
                </p:oleObj>
              </mc:Choice>
              <mc:Fallback>
                <p:oleObj name="Equation" r:id="rId5" imgW="10285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6" y="5157789"/>
                        <a:ext cx="1458913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Rectangle 15"/>
          <p:cNvSpPr>
            <a:spLocks noChangeArrowheads="1"/>
          </p:cNvSpPr>
          <p:nvPr/>
        </p:nvSpPr>
        <p:spPr bwMode="auto">
          <a:xfrm>
            <a:off x="2052638" y="1341438"/>
            <a:ext cx="19986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dirty="0"/>
              <a:t> 10    -1     2     0</a:t>
            </a:r>
          </a:p>
          <a:p>
            <a:pPr eaLnBrk="1" hangingPunct="1"/>
            <a:r>
              <a:rPr lang="en-US" altLang="el-GR" dirty="0"/>
              <a:t>  -1    11    -1     3</a:t>
            </a:r>
          </a:p>
          <a:p>
            <a:pPr eaLnBrk="1" hangingPunct="1"/>
            <a:r>
              <a:rPr lang="en-US" altLang="el-GR" dirty="0"/>
              <a:t>  2    -1    10    -1</a:t>
            </a:r>
          </a:p>
          <a:p>
            <a:pPr eaLnBrk="1" hangingPunct="1"/>
            <a:r>
              <a:rPr lang="en-US" altLang="el-GR" dirty="0"/>
              <a:t>  0     3    -1     8</a:t>
            </a: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992313" y="3141663"/>
          <a:ext cx="2762250" cy="143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2" name="Equation" r:id="rId7" imgW="1765080" imgH="914400" progId="Equation.3">
                  <p:embed/>
                </p:oleObj>
              </mc:Choice>
              <mc:Fallback>
                <p:oleObj name="Equation" r:id="rId7" imgW="176508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3141663"/>
                        <a:ext cx="2762250" cy="143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ounded Rectangle 18"/>
          <p:cNvSpPr/>
          <p:nvPr/>
        </p:nvSpPr>
        <p:spPr bwMode="auto">
          <a:xfrm>
            <a:off x="5664201" y="2852739"/>
            <a:ext cx="4608513" cy="1944687"/>
          </a:xfrm>
          <a:prstGeom prst="roundRect">
            <a:avLst>
              <a:gd name="adj" fmla="val 744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4224339" y="5013326"/>
          <a:ext cx="3997325" cy="155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3" name="Equation" r:id="rId9" imgW="2552400" imgH="990360" progId="Equation.DSMT4">
                  <p:embed/>
                </p:oleObj>
              </mc:Choice>
              <mc:Fallback>
                <p:oleObj name="Equation" r:id="rId9" imgW="2552400" imgH="990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9" y="5013326"/>
                        <a:ext cx="3997325" cy="155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5951538" y="3141664"/>
          <a:ext cx="33401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4" name="Equation" r:id="rId11" imgW="2133360" imgH="228600" progId="Equation.3">
                  <p:embed/>
                </p:oleObj>
              </mc:Choice>
              <mc:Fallback>
                <p:oleObj name="Equation" r:id="rId11" imgW="2133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3141664"/>
                        <a:ext cx="334010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5951539" y="3500439"/>
          <a:ext cx="3659187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5" name="Equation" r:id="rId13" imgW="2336760" imgH="685800" progId="Equation.3">
                  <p:embed/>
                </p:oleObj>
              </mc:Choice>
              <mc:Fallback>
                <p:oleObj name="Equation" r:id="rId13" imgW="233676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9" y="3500439"/>
                        <a:ext cx="3659187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/>
          <p:cNvCxnSpPr/>
          <p:nvPr/>
        </p:nvCxnSpPr>
        <p:spPr>
          <a:xfrm>
            <a:off x="4800600" y="3357563"/>
            <a:ext cx="1079500" cy="0"/>
          </a:xfrm>
          <a:prstGeom prst="straightConnector1">
            <a:avLst/>
          </a:prstGeom>
          <a:ln w="285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rved Right Arrow 29"/>
          <p:cNvSpPr/>
          <p:nvPr/>
        </p:nvSpPr>
        <p:spPr>
          <a:xfrm>
            <a:off x="1703388" y="2565401"/>
            <a:ext cx="323850" cy="576263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248526" y="1125539"/>
            <a:ext cx="2447925" cy="7905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Example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503613" y="5732463"/>
            <a:ext cx="647700" cy="0"/>
          </a:xfrm>
          <a:prstGeom prst="straightConnector1">
            <a:avLst/>
          </a:prstGeom>
          <a:ln w="889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8256589" y="5876925"/>
            <a:ext cx="719137" cy="0"/>
          </a:xfrm>
          <a:prstGeom prst="straightConnector1">
            <a:avLst/>
          </a:prstGeom>
          <a:ln w="889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8912226" y="5157789"/>
          <a:ext cx="1457325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6" name="Equation" r:id="rId15" imgW="1028520" imgH="914400" progId="Equation.DSMT4">
                  <p:embed/>
                </p:oleObj>
              </mc:Choice>
              <mc:Fallback>
                <p:oleObj name="Equation" r:id="rId15" imgW="10285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2226" y="5157789"/>
                        <a:ext cx="1457325" cy="129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12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94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1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715900"/>
              </p:ext>
            </p:extLst>
          </p:nvPr>
        </p:nvGraphicFramePr>
        <p:xfrm>
          <a:off x="1703388" y="4487863"/>
          <a:ext cx="6096000" cy="219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65654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K=6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K=7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K=8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K=9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K=10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x1</a:t>
                      </a:r>
                      <a:endParaRPr lang="en-US" sz="14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x2</a:t>
                      </a:r>
                      <a:endParaRPr lang="en-US" sz="14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x3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X4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699173"/>
              </p:ext>
            </p:extLst>
          </p:nvPr>
        </p:nvGraphicFramePr>
        <p:xfrm>
          <a:off x="1728788" y="2111375"/>
          <a:ext cx="6096000" cy="219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65654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K=1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K=2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K=3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K=4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K=5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x1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x2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x3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X4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1524000" y="0"/>
            <a:ext cx="9144000" cy="692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Jacobi Method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711450" y="2471738"/>
            <a:ext cx="51133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dirty="0">
                <a:solidFill>
                  <a:srgbClr val="000000"/>
                </a:solidFill>
              </a:rPr>
              <a:t>    </a:t>
            </a:r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0.6000    1.0473    0.9326    1.0152    0.9890</a:t>
            </a:r>
          </a:p>
          <a:p>
            <a:pPr eaLnBrk="1" hangingPunct="1"/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    2.2727    1.7159    2.0533    1.9537    2.0114</a:t>
            </a:r>
          </a:p>
          <a:p>
            <a:pPr eaLnBrk="1" hangingPunct="1"/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  -1.1000   -0.8052   -1.0493   -0.9681   -1.0103</a:t>
            </a:r>
          </a:p>
          <a:p>
            <a:pPr eaLnBrk="1" hangingPunct="1"/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    1.8750    0.8852    1.1309    0.9738    1.0214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30513" y="4846639"/>
            <a:ext cx="492125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dirty="0">
                <a:solidFill>
                  <a:srgbClr val="000000"/>
                </a:solidFill>
              </a:rPr>
              <a:t> </a:t>
            </a:r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1.0032    0.9981    1.0006    0.9997    1.0001</a:t>
            </a:r>
          </a:p>
          <a:p>
            <a:pPr eaLnBrk="1" hangingPunct="1"/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 1.9922    2.0023    1.9987    2.0004    1.9998</a:t>
            </a:r>
          </a:p>
          <a:p>
            <a:pPr eaLnBrk="1" hangingPunct="1"/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-0.9945  -1.0020   -0.9990   -1.0004   -0.9998</a:t>
            </a:r>
          </a:p>
          <a:p>
            <a:pPr eaLnBrk="1" hangingPunct="1"/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 0.9944    1.0036    0.9989    1.0006    0.9998</a:t>
            </a:r>
            <a:endParaRPr lang="en-US" altLang="el-GR" dirty="0">
              <a:latin typeface="Century Gothic" panose="020B0502020202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5519739" y="71439"/>
            <a:ext cx="4968875" cy="1989137"/>
          </a:xfrm>
          <a:prstGeom prst="roundRect">
            <a:avLst>
              <a:gd name="adj" fmla="val 744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684838" y="215901"/>
          <a:ext cx="4570412" cy="170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Equation" r:id="rId3" imgW="2666880" imgH="990360" progId="Equation.3">
                  <p:embed/>
                </p:oleObj>
              </mc:Choice>
              <mc:Fallback>
                <p:oleObj name="Equation" r:id="rId3" imgW="2666880" imgH="990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8" y="215901"/>
                        <a:ext cx="4570412" cy="170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397056"/>
              </p:ext>
            </p:extLst>
          </p:nvPr>
        </p:nvGraphicFramePr>
        <p:xfrm>
          <a:off x="8921750" y="2731881"/>
          <a:ext cx="1566864" cy="2356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7" name="Equation" r:id="rId5" imgW="609480" imgH="914400" progId="Equation.DSMT4">
                  <p:embed/>
                </p:oleObj>
              </mc:Choice>
              <mc:Fallback>
                <p:oleObj name="Equation" r:id="rId5" imgW="60948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0" y="2731881"/>
                        <a:ext cx="1566864" cy="2356057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13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04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 bwMode="auto">
          <a:xfrm>
            <a:off x="1992313" y="1916113"/>
            <a:ext cx="6335712" cy="2233612"/>
          </a:xfrm>
          <a:prstGeom prst="roundRect">
            <a:avLst>
              <a:gd name="adj" fmla="val 744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" name="Freeform 20"/>
          <p:cNvSpPr/>
          <p:nvPr/>
        </p:nvSpPr>
        <p:spPr>
          <a:xfrm>
            <a:off x="3352800" y="2427289"/>
            <a:ext cx="3105150" cy="1355725"/>
          </a:xfrm>
          <a:custGeom>
            <a:avLst/>
            <a:gdLst>
              <a:gd name="connsiteX0" fmla="*/ 126124 w 3105807"/>
              <a:gd name="connsiteY0" fmla="*/ 31531 h 1355834"/>
              <a:gd name="connsiteX1" fmla="*/ 3105807 w 3105807"/>
              <a:gd name="connsiteY1" fmla="*/ 1355834 h 1355834"/>
              <a:gd name="connsiteX2" fmla="*/ 0 w 3105807"/>
              <a:gd name="connsiteY2" fmla="*/ 1355834 h 1355834"/>
              <a:gd name="connsiteX3" fmla="*/ 0 w 3105807"/>
              <a:gd name="connsiteY3" fmla="*/ 0 h 1355834"/>
              <a:gd name="connsiteX4" fmla="*/ 126124 w 3105807"/>
              <a:gd name="connsiteY4" fmla="*/ 31531 h 1355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5807" h="1355834">
                <a:moveTo>
                  <a:pt x="126124" y="31531"/>
                </a:moveTo>
                <a:lnTo>
                  <a:pt x="3105807" y="1355834"/>
                </a:lnTo>
                <a:lnTo>
                  <a:pt x="0" y="1355834"/>
                </a:lnTo>
                <a:lnTo>
                  <a:pt x="0" y="0"/>
                </a:lnTo>
                <a:lnTo>
                  <a:pt x="126124" y="31531"/>
                </a:lnTo>
                <a:close/>
              </a:path>
            </a:pathLst>
          </a:cu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157063"/>
              </p:ext>
            </p:extLst>
          </p:nvPr>
        </p:nvGraphicFramePr>
        <p:xfrm>
          <a:off x="1919288" y="4271963"/>
          <a:ext cx="6096000" cy="219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65654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K=1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K=2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K=3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K=4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entury Gothic" panose="020B0502020202020204" pitchFamily="34" charset="0"/>
                        </a:rPr>
                        <a:t>K=5</a:t>
                      </a:r>
                      <a:endParaRPr lang="en-US" sz="18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x1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x2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x3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X4</a:t>
                      </a:r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  <a:tr h="3047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7" marB="45707"/>
                </a:tc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1524000" y="0"/>
            <a:ext cx="9144000" cy="692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Gauss Seidel Method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994026" y="4632325"/>
            <a:ext cx="51657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dirty="0"/>
              <a:t>  </a:t>
            </a:r>
            <a:r>
              <a:rPr lang="en-US" altLang="el-GR" dirty="0">
                <a:latin typeface="Century Gothic" panose="020B0502020202020204" pitchFamily="34" charset="0"/>
              </a:rPr>
              <a:t>0.6000    1.0302    1.0066    1.0009    1.0001</a:t>
            </a:r>
          </a:p>
          <a:p>
            <a:pPr eaLnBrk="1" hangingPunct="1"/>
            <a:r>
              <a:rPr lang="en-US" altLang="el-GR" dirty="0">
                <a:latin typeface="Century Gothic" panose="020B0502020202020204" pitchFamily="34" charset="0"/>
              </a:rPr>
              <a:t>  2.3273    2.0369    2.0036    2.0003    2.0000 </a:t>
            </a:r>
          </a:p>
          <a:p>
            <a:pPr eaLnBrk="1" hangingPunct="1"/>
            <a:r>
              <a:rPr lang="en-US" altLang="el-GR" dirty="0">
                <a:latin typeface="Century Gothic" panose="020B0502020202020204" pitchFamily="34" charset="0"/>
              </a:rPr>
              <a:t> -0.9873   -1.0145   -1.0025   -1.0003   -1.0000</a:t>
            </a:r>
          </a:p>
          <a:p>
            <a:pPr eaLnBrk="1" hangingPunct="1"/>
            <a:r>
              <a:rPr lang="en-US" altLang="el-GR" dirty="0">
                <a:latin typeface="Century Gothic" panose="020B0502020202020204" pitchFamily="34" charset="0"/>
              </a:rPr>
              <a:t>  0.8789    0.9843    0.9984    0.9998    1.0000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623225"/>
              </p:ext>
            </p:extLst>
          </p:nvPr>
        </p:nvGraphicFramePr>
        <p:xfrm>
          <a:off x="8626476" y="3871613"/>
          <a:ext cx="1318510" cy="198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" name="Equation" r:id="rId3" imgW="609480" imgH="914400" progId="Equation.DSMT4">
                  <p:embed/>
                </p:oleObj>
              </mc:Choice>
              <mc:Fallback>
                <p:oleObj name="Equation" r:id="rId3" imgW="60948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6476" y="3871613"/>
                        <a:ext cx="1318510" cy="1986263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419350" y="2233613"/>
          <a:ext cx="5157788" cy="170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" name="Equation" r:id="rId5" imgW="3009600" imgH="990360" progId="Equation.3">
                  <p:embed/>
                </p:oleObj>
              </mc:Choice>
              <mc:Fallback>
                <p:oleObj name="Equation" r:id="rId5" imgW="3009600" imgH="990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2233613"/>
                        <a:ext cx="5157788" cy="170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37" name="TextBox 16"/>
          <p:cNvSpPr txBox="1">
            <a:spLocks noChangeArrowheads="1"/>
          </p:cNvSpPr>
          <p:nvPr/>
        </p:nvSpPr>
        <p:spPr bwMode="auto">
          <a:xfrm>
            <a:off x="1219200" y="836614"/>
            <a:ext cx="42291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dirty="0">
                <a:latin typeface="Century Gothic" panose="020B0502020202020204" pitchFamily="34" charset="0"/>
              </a:rPr>
              <a:t>Note that in the Jacobi iteration one does not use the most recently available information.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6096000" y="1"/>
            <a:ext cx="4572000" cy="1844675"/>
          </a:xfrm>
          <a:prstGeom prst="roundRect">
            <a:avLst>
              <a:gd name="adj" fmla="val 744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6167438" y="144463"/>
          <a:ext cx="42672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9" name="Equation" r:id="rId7" imgW="2666880" imgH="990360" progId="Equation.3">
                  <p:embed/>
                </p:oleObj>
              </mc:Choice>
              <mc:Fallback>
                <p:oleObj name="Equation" r:id="rId7" imgW="2666880" imgH="990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7438" y="144463"/>
                        <a:ext cx="4267200" cy="158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14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801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3200" dirty="0">
                <a:latin typeface="Century Gothic" panose="020B0502020202020204" pitchFamily="34" charset="0"/>
              </a:rPr>
              <a:t>Jacobi method </a:t>
            </a:r>
            <a:r>
              <a:rPr lang="en-US" altLang="el-GR" sz="3200" dirty="0" smtClean="0">
                <a:latin typeface="Century Gothic" panose="020B0502020202020204" pitchFamily="34" charset="0"/>
              </a:rPr>
              <a:t>:</a:t>
            </a:r>
            <a:endParaRPr lang="en-US" altLang="el-GR" sz="3200" dirty="0">
              <a:latin typeface="Century Gothic" panose="020B0502020202020204" pitchFamily="34" charset="0"/>
            </a:endParaRP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2057400" y="1295401"/>
            <a:ext cx="88728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Consider a circuit shown in figure here; currents i</a:t>
            </a:r>
            <a:r>
              <a:rPr lang="en-US" altLang="el-GR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, i</a:t>
            </a:r>
            <a:r>
              <a:rPr lang="en-US" altLang="el-GR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, and i</a:t>
            </a:r>
            <a:r>
              <a:rPr lang="en-US" altLang="el-GR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 are given by 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2362200" y="1828800"/>
          <a:ext cx="2514600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Equation" r:id="rId3" imgW="1295280" imgH="685800" progId="Equation.3">
                  <p:embed/>
                </p:oleObj>
              </mc:Choice>
              <mc:Fallback>
                <p:oleObj name="Equation" r:id="rId3" imgW="129528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2514600" cy="1238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1524000" y="29543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    </a:t>
            </a:r>
            <a:endParaRPr lang="en-US" altLang="el-GR" sz="1100"/>
          </a:p>
          <a:p>
            <a:pPr algn="just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1524000" y="3640139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2133600" y="5029200"/>
            <a:ext cx="7924800" cy="6413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b="1" dirty="0"/>
              <a:t>Notice that magnitude of any diagonal element is greater than the sum of the magnitudes of other elements in that row</a:t>
            </a:r>
          </a:p>
        </p:txBody>
      </p:sp>
      <p:sp>
        <p:nvSpPr>
          <p:cNvPr id="9225" name="Text Box 8"/>
          <p:cNvSpPr txBox="1">
            <a:spLocks noChangeArrowheads="1"/>
          </p:cNvSpPr>
          <p:nvPr/>
        </p:nvSpPr>
        <p:spPr bwMode="auto">
          <a:xfrm>
            <a:off x="2133600" y="3200401"/>
            <a:ext cx="304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The matrix form is:</a:t>
            </a:r>
          </a:p>
        </p:txBody>
      </p:sp>
      <p:graphicFrame>
        <p:nvGraphicFramePr>
          <p:cNvPr id="921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113909"/>
              </p:ext>
            </p:extLst>
          </p:nvPr>
        </p:nvGraphicFramePr>
        <p:xfrm>
          <a:off x="2398713" y="3657600"/>
          <a:ext cx="3109912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5" imgW="1739880" imgH="711000" progId="Equation.DSMT4">
                  <p:embed/>
                </p:oleObj>
              </mc:Choice>
              <mc:Fallback>
                <p:oleObj name="Equation" r:id="rId5" imgW="17398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3657600"/>
                        <a:ext cx="3109912" cy="1279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133600" y="5867401"/>
            <a:ext cx="777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A matrix with this property is said to be </a:t>
            </a:r>
            <a:r>
              <a:rPr lang="en-US" altLang="el-GR" b="1" dirty="0">
                <a:solidFill>
                  <a:srgbClr val="FF0000"/>
                </a:solidFill>
              </a:rPr>
              <a:t>Diagonally dominant</a:t>
            </a:r>
            <a:r>
              <a:rPr lang="en-US" altLang="el-GR" dirty="0"/>
              <a:t>. </a:t>
            </a:r>
          </a:p>
        </p:txBody>
      </p:sp>
      <p:grpSp>
        <p:nvGrpSpPr>
          <p:cNvPr id="9227" name="Group 11"/>
          <p:cNvGrpSpPr>
            <a:grpSpLocks/>
          </p:cNvGrpSpPr>
          <p:nvPr/>
        </p:nvGrpSpPr>
        <p:grpSpPr bwMode="auto">
          <a:xfrm>
            <a:off x="6553200" y="1828800"/>
            <a:ext cx="3733800" cy="2895600"/>
            <a:chOff x="3360" y="1152"/>
            <a:chExt cx="2256" cy="1728"/>
          </a:xfrm>
        </p:grpSpPr>
        <p:grpSp>
          <p:nvGrpSpPr>
            <p:cNvPr id="9228" name="Group 12"/>
            <p:cNvGrpSpPr>
              <a:grpSpLocks/>
            </p:cNvGrpSpPr>
            <p:nvPr/>
          </p:nvGrpSpPr>
          <p:grpSpPr bwMode="auto">
            <a:xfrm>
              <a:off x="3360" y="1152"/>
              <a:ext cx="2064" cy="1728"/>
              <a:chOff x="3072" y="1200"/>
              <a:chExt cx="2592" cy="1968"/>
            </a:xfrm>
          </p:grpSpPr>
          <p:sp>
            <p:nvSpPr>
              <p:cNvPr id="9240" name="Rectangle 13"/>
              <p:cNvSpPr>
                <a:spLocks noChangeArrowheads="1"/>
              </p:cNvSpPr>
              <p:nvPr/>
            </p:nvSpPr>
            <p:spPr bwMode="auto">
              <a:xfrm>
                <a:off x="3456" y="1200"/>
                <a:ext cx="528" cy="28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l-GR">
                    <a:solidFill>
                      <a:srgbClr val="000000"/>
                    </a:solidFill>
                  </a:rPr>
                  <a:t>4</a:t>
                </a:r>
                <a:r>
                  <a:rPr lang="el-GR" altLang="el-GR">
                    <a:solidFill>
                      <a:srgbClr val="000000"/>
                    </a:solidFill>
                    <a:cs typeface="Arial" panose="020B0604020202020204" pitchFamily="34" charset="0"/>
                  </a:rPr>
                  <a:t>Ω</a:t>
                </a:r>
              </a:p>
            </p:txBody>
          </p:sp>
          <p:sp>
            <p:nvSpPr>
              <p:cNvPr id="9241" name="Rectangle 14"/>
              <p:cNvSpPr>
                <a:spLocks noChangeArrowheads="1"/>
              </p:cNvSpPr>
              <p:nvPr/>
            </p:nvSpPr>
            <p:spPr bwMode="auto">
              <a:xfrm>
                <a:off x="4800" y="1200"/>
                <a:ext cx="528" cy="28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l-GR">
                    <a:solidFill>
                      <a:srgbClr val="000000"/>
                    </a:solidFill>
                  </a:rPr>
                  <a:t>8</a:t>
                </a:r>
                <a:r>
                  <a:rPr lang="el-GR" altLang="el-GR">
                    <a:solidFill>
                      <a:srgbClr val="000000"/>
                    </a:solidFill>
                    <a:cs typeface="Arial" panose="020B0604020202020204" pitchFamily="34" charset="0"/>
                  </a:rPr>
                  <a:t>Ω</a:t>
                </a:r>
              </a:p>
            </p:txBody>
          </p:sp>
          <p:sp>
            <p:nvSpPr>
              <p:cNvPr id="9242" name="Line 15"/>
              <p:cNvSpPr>
                <a:spLocks noChangeShapeType="1"/>
              </p:cNvSpPr>
              <p:nvPr/>
            </p:nvSpPr>
            <p:spPr bwMode="auto">
              <a:xfrm>
                <a:off x="3984" y="1344"/>
                <a:ext cx="81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43" name="Rectangle 16"/>
              <p:cNvSpPr>
                <a:spLocks noChangeArrowheads="1"/>
              </p:cNvSpPr>
              <p:nvPr/>
            </p:nvSpPr>
            <p:spPr bwMode="auto">
              <a:xfrm>
                <a:off x="4800" y="1920"/>
                <a:ext cx="528" cy="28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l-GR">
                    <a:solidFill>
                      <a:srgbClr val="000000"/>
                    </a:solidFill>
                  </a:rPr>
                  <a:t>12</a:t>
                </a:r>
                <a:r>
                  <a:rPr lang="el-GR" altLang="el-GR">
                    <a:solidFill>
                      <a:srgbClr val="000000"/>
                    </a:solidFill>
                    <a:cs typeface="Arial" panose="020B0604020202020204" pitchFamily="34" charset="0"/>
                  </a:rPr>
                  <a:t>Ω</a:t>
                </a:r>
              </a:p>
            </p:txBody>
          </p:sp>
          <p:sp>
            <p:nvSpPr>
              <p:cNvPr id="9244" name="Rectangle 17"/>
              <p:cNvSpPr>
                <a:spLocks noChangeArrowheads="1"/>
              </p:cNvSpPr>
              <p:nvPr/>
            </p:nvSpPr>
            <p:spPr bwMode="auto">
              <a:xfrm>
                <a:off x="4080" y="2352"/>
                <a:ext cx="528" cy="28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l-GR">
                    <a:solidFill>
                      <a:srgbClr val="000000"/>
                    </a:solidFill>
                  </a:rPr>
                  <a:t>5</a:t>
                </a:r>
                <a:r>
                  <a:rPr lang="el-GR" altLang="el-GR">
                    <a:solidFill>
                      <a:srgbClr val="000000"/>
                    </a:solidFill>
                    <a:cs typeface="Arial" panose="020B0604020202020204" pitchFamily="34" charset="0"/>
                  </a:rPr>
                  <a:t>Ω</a:t>
                </a:r>
              </a:p>
            </p:txBody>
          </p:sp>
          <p:sp>
            <p:nvSpPr>
              <p:cNvPr id="9245" name="Rectangle 18"/>
              <p:cNvSpPr>
                <a:spLocks noChangeArrowheads="1"/>
              </p:cNvSpPr>
              <p:nvPr/>
            </p:nvSpPr>
            <p:spPr bwMode="auto">
              <a:xfrm>
                <a:off x="4800" y="2880"/>
                <a:ext cx="528" cy="28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l-GR">
                    <a:solidFill>
                      <a:srgbClr val="000000"/>
                    </a:solidFill>
                  </a:rPr>
                  <a:t>3</a:t>
                </a:r>
                <a:r>
                  <a:rPr lang="el-GR" altLang="el-GR">
                    <a:solidFill>
                      <a:srgbClr val="000000"/>
                    </a:solidFill>
                    <a:cs typeface="Arial" panose="020B0604020202020204" pitchFamily="34" charset="0"/>
                  </a:rPr>
                  <a:t>Ω</a:t>
                </a:r>
              </a:p>
            </p:txBody>
          </p:sp>
          <p:sp>
            <p:nvSpPr>
              <p:cNvPr id="9246" name="Line 19"/>
              <p:cNvSpPr>
                <a:spLocks noChangeShapeType="1"/>
              </p:cNvSpPr>
              <p:nvPr/>
            </p:nvSpPr>
            <p:spPr bwMode="auto">
              <a:xfrm flipH="1">
                <a:off x="3264" y="3024"/>
                <a:ext cx="15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47" name="Line 20"/>
              <p:cNvSpPr>
                <a:spLocks noChangeShapeType="1"/>
              </p:cNvSpPr>
              <p:nvPr/>
            </p:nvSpPr>
            <p:spPr bwMode="auto">
              <a:xfrm>
                <a:off x="4368" y="2640"/>
                <a:ext cx="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48" name="Line 21"/>
              <p:cNvSpPr>
                <a:spLocks noChangeShapeType="1"/>
              </p:cNvSpPr>
              <p:nvPr/>
            </p:nvSpPr>
            <p:spPr bwMode="auto">
              <a:xfrm flipV="1">
                <a:off x="3264" y="1344"/>
                <a:ext cx="0" cy="57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49" name="Line 22"/>
              <p:cNvSpPr>
                <a:spLocks noChangeShapeType="1"/>
              </p:cNvSpPr>
              <p:nvPr/>
            </p:nvSpPr>
            <p:spPr bwMode="auto">
              <a:xfrm>
                <a:off x="3264" y="134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0" name="Line 23"/>
              <p:cNvSpPr>
                <a:spLocks noChangeShapeType="1"/>
              </p:cNvSpPr>
              <p:nvPr/>
            </p:nvSpPr>
            <p:spPr bwMode="auto">
              <a:xfrm>
                <a:off x="4368" y="1344"/>
                <a:ext cx="0" cy="100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1" name="Line 24"/>
              <p:cNvSpPr>
                <a:spLocks noChangeShapeType="1"/>
              </p:cNvSpPr>
              <p:nvPr/>
            </p:nvSpPr>
            <p:spPr bwMode="auto">
              <a:xfrm>
                <a:off x="4368" y="2016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9252" name="Group 25"/>
              <p:cNvGrpSpPr>
                <a:grpSpLocks/>
              </p:cNvGrpSpPr>
              <p:nvPr/>
            </p:nvGrpSpPr>
            <p:grpSpPr bwMode="auto">
              <a:xfrm>
                <a:off x="5376" y="1536"/>
                <a:ext cx="288" cy="48"/>
                <a:chOff x="2592" y="1728"/>
                <a:chExt cx="432" cy="48"/>
              </a:xfrm>
            </p:grpSpPr>
            <p:sp>
              <p:nvSpPr>
                <p:cNvPr id="9262" name="Line 26"/>
                <p:cNvSpPr>
                  <a:spLocks noChangeShapeType="1"/>
                </p:cNvSpPr>
                <p:nvPr/>
              </p:nvSpPr>
              <p:spPr bwMode="auto">
                <a:xfrm>
                  <a:off x="2592" y="1728"/>
                  <a:ext cx="4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9263" name="Line 27"/>
                <p:cNvSpPr>
                  <a:spLocks noChangeShapeType="1"/>
                </p:cNvSpPr>
                <p:nvPr/>
              </p:nvSpPr>
              <p:spPr bwMode="auto">
                <a:xfrm>
                  <a:off x="2688" y="1776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9253" name="Group 28"/>
              <p:cNvGrpSpPr>
                <a:grpSpLocks/>
              </p:cNvGrpSpPr>
              <p:nvPr/>
            </p:nvGrpSpPr>
            <p:grpSpPr bwMode="auto">
              <a:xfrm>
                <a:off x="3072" y="1920"/>
                <a:ext cx="384" cy="48"/>
                <a:chOff x="2592" y="1728"/>
                <a:chExt cx="432" cy="48"/>
              </a:xfrm>
            </p:grpSpPr>
            <p:sp>
              <p:nvSpPr>
                <p:cNvPr id="9260" name="Line 29"/>
                <p:cNvSpPr>
                  <a:spLocks noChangeShapeType="1"/>
                </p:cNvSpPr>
                <p:nvPr/>
              </p:nvSpPr>
              <p:spPr bwMode="auto">
                <a:xfrm>
                  <a:off x="2592" y="1728"/>
                  <a:ext cx="4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9261" name="Line 30"/>
                <p:cNvSpPr>
                  <a:spLocks noChangeShapeType="1"/>
                </p:cNvSpPr>
                <p:nvPr/>
              </p:nvSpPr>
              <p:spPr bwMode="auto">
                <a:xfrm>
                  <a:off x="2688" y="1776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9254" name="Line 31"/>
              <p:cNvSpPr>
                <a:spLocks noChangeShapeType="1"/>
              </p:cNvSpPr>
              <p:nvPr/>
            </p:nvSpPr>
            <p:spPr bwMode="auto">
              <a:xfrm flipV="1">
                <a:off x="3264" y="1968"/>
                <a:ext cx="0" cy="105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5" name="Line 32"/>
              <p:cNvSpPr>
                <a:spLocks noChangeShapeType="1"/>
              </p:cNvSpPr>
              <p:nvPr/>
            </p:nvSpPr>
            <p:spPr bwMode="auto">
              <a:xfrm>
                <a:off x="5328" y="134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6" name="Line 33"/>
              <p:cNvSpPr>
                <a:spLocks noChangeShapeType="1"/>
              </p:cNvSpPr>
              <p:nvPr/>
            </p:nvSpPr>
            <p:spPr bwMode="auto">
              <a:xfrm>
                <a:off x="5520" y="1344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7" name="Line 34"/>
              <p:cNvSpPr>
                <a:spLocks noChangeShapeType="1"/>
              </p:cNvSpPr>
              <p:nvPr/>
            </p:nvSpPr>
            <p:spPr bwMode="auto">
              <a:xfrm>
                <a:off x="5328" y="2016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8" name="Line 35"/>
              <p:cNvSpPr>
                <a:spLocks noChangeShapeType="1"/>
              </p:cNvSpPr>
              <p:nvPr/>
            </p:nvSpPr>
            <p:spPr bwMode="auto">
              <a:xfrm>
                <a:off x="5520" y="1584"/>
                <a:ext cx="0" cy="1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9" name="Line 36"/>
              <p:cNvSpPr>
                <a:spLocks noChangeShapeType="1"/>
              </p:cNvSpPr>
              <p:nvPr/>
            </p:nvSpPr>
            <p:spPr bwMode="auto">
              <a:xfrm flipH="1">
                <a:off x="5328" y="302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9229" name="Group 37"/>
            <p:cNvGrpSpPr>
              <a:grpSpLocks/>
            </p:cNvGrpSpPr>
            <p:nvPr/>
          </p:nvGrpSpPr>
          <p:grpSpPr bwMode="auto">
            <a:xfrm>
              <a:off x="3840" y="1584"/>
              <a:ext cx="432" cy="336"/>
              <a:chOff x="3792" y="1488"/>
              <a:chExt cx="432" cy="336"/>
            </a:xfrm>
          </p:grpSpPr>
          <p:sp>
            <p:nvSpPr>
              <p:cNvPr id="9238" name="Arc 38"/>
              <p:cNvSpPr>
                <a:spLocks/>
              </p:cNvSpPr>
              <p:nvPr/>
            </p:nvSpPr>
            <p:spPr bwMode="auto">
              <a:xfrm>
                <a:off x="3792" y="1488"/>
                <a:ext cx="384" cy="336"/>
              </a:xfrm>
              <a:custGeom>
                <a:avLst/>
                <a:gdLst>
                  <a:gd name="T0" fmla="*/ 7 w 21599"/>
                  <a:gd name="T1" fmla="*/ 0 h 21596"/>
                  <a:gd name="T2" fmla="*/ 384 w 21599"/>
                  <a:gd name="T3" fmla="*/ 333 h 21596"/>
                  <a:gd name="T4" fmla="*/ 0 w 21599"/>
                  <a:gd name="T5" fmla="*/ 336 h 21596"/>
                  <a:gd name="T6" fmla="*/ 0 60000 65536"/>
                  <a:gd name="T7" fmla="*/ 0 60000 65536"/>
                  <a:gd name="T8" fmla="*/ 0 60000 65536"/>
                  <a:gd name="T9" fmla="*/ 0 w 21599"/>
                  <a:gd name="T10" fmla="*/ 0 h 21596"/>
                  <a:gd name="T11" fmla="*/ 21599 w 21599"/>
                  <a:gd name="T12" fmla="*/ 21596 h 215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99" h="21596" fill="none" extrusionOk="0">
                    <a:moveTo>
                      <a:pt x="416" y="0"/>
                    </a:moveTo>
                    <a:cubicBezTo>
                      <a:pt x="12114" y="225"/>
                      <a:pt x="21505" y="9723"/>
                      <a:pt x="21599" y="21422"/>
                    </a:cubicBezTo>
                  </a:path>
                  <a:path w="21599" h="21596" stroke="0" extrusionOk="0">
                    <a:moveTo>
                      <a:pt x="416" y="0"/>
                    </a:moveTo>
                    <a:cubicBezTo>
                      <a:pt x="12114" y="225"/>
                      <a:pt x="21505" y="9723"/>
                      <a:pt x="21599" y="21422"/>
                    </a:cubicBezTo>
                    <a:lnTo>
                      <a:pt x="0" y="21596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39" name="Text Box 39"/>
              <p:cNvSpPr txBox="1">
                <a:spLocks noChangeArrowheads="1"/>
              </p:cNvSpPr>
              <p:nvPr/>
            </p:nvSpPr>
            <p:spPr bwMode="auto">
              <a:xfrm>
                <a:off x="3840" y="1584"/>
                <a:ext cx="384" cy="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i</a:t>
                </a:r>
                <a:r>
                  <a:rPr lang="en-US" altLang="el-GR" b="1" i="1" baseline="-250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9230" name="Group 40"/>
            <p:cNvGrpSpPr>
              <a:grpSpLocks/>
            </p:cNvGrpSpPr>
            <p:nvPr/>
          </p:nvGrpSpPr>
          <p:grpSpPr bwMode="auto">
            <a:xfrm>
              <a:off x="4512" y="1440"/>
              <a:ext cx="528" cy="302"/>
              <a:chOff x="3792" y="1488"/>
              <a:chExt cx="432" cy="352"/>
            </a:xfrm>
          </p:grpSpPr>
          <p:sp>
            <p:nvSpPr>
              <p:cNvPr id="9236" name="Arc 41"/>
              <p:cNvSpPr>
                <a:spLocks/>
              </p:cNvSpPr>
              <p:nvPr/>
            </p:nvSpPr>
            <p:spPr bwMode="auto">
              <a:xfrm>
                <a:off x="3792" y="1488"/>
                <a:ext cx="384" cy="336"/>
              </a:xfrm>
              <a:custGeom>
                <a:avLst/>
                <a:gdLst>
                  <a:gd name="T0" fmla="*/ 7 w 21599"/>
                  <a:gd name="T1" fmla="*/ 0 h 21596"/>
                  <a:gd name="T2" fmla="*/ 384 w 21599"/>
                  <a:gd name="T3" fmla="*/ 333 h 21596"/>
                  <a:gd name="T4" fmla="*/ 0 w 21599"/>
                  <a:gd name="T5" fmla="*/ 336 h 21596"/>
                  <a:gd name="T6" fmla="*/ 0 60000 65536"/>
                  <a:gd name="T7" fmla="*/ 0 60000 65536"/>
                  <a:gd name="T8" fmla="*/ 0 60000 65536"/>
                  <a:gd name="T9" fmla="*/ 0 w 21599"/>
                  <a:gd name="T10" fmla="*/ 0 h 21596"/>
                  <a:gd name="T11" fmla="*/ 21599 w 21599"/>
                  <a:gd name="T12" fmla="*/ 21596 h 215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99" h="21596" fill="none" extrusionOk="0">
                    <a:moveTo>
                      <a:pt x="416" y="0"/>
                    </a:moveTo>
                    <a:cubicBezTo>
                      <a:pt x="12114" y="225"/>
                      <a:pt x="21505" y="9723"/>
                      <a:pt x="21599" y="21422"/>
                    </a:cubicBezTo>
                  </a:path>
                  <a:path w="21599" h="21596" stroke="0" extrusionOk="0">
                    <a:moveTo>
                      <a:pt x="416" y="0"/>
                    </a:moveTo>
                    <a:cubicBezTo>
                      <a:pt x="12114" y="225"/>
                      <a:pt x="21505" y="9723"/>
                      <a:pt x="21599" y="21422"/>
                    </a:cubicBezTo>
                    <a:lnTo>
                      <a:pt x="0" y="21596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37" name="Text Box 42"/>
              <p:cNvSpPr txBox="1">
                <a:spLocks noChangeArrowheads="1"/>
              </p:cNvSpPr>
              <p:nvPr/>
            </p:nvSpPr>
            <p:spPr bwMode="auto">
              <a:xfrm>
                <a:off x="3840" y="1584"/>
                <a:ext cx="384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i</a:t>
                </a:r>
                <a:r>
                  <a:rPr lang="en-US" altLang="el-GR" i="1" baseline="-250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9231" name="Group 43"/>
            <p:cNvGrpSpPr>
              <a:grpSpLocks/>
            </p:cNvGrpSpPr>
            <p:nvPr/>
          </p:nvGrpSpPr>
          <p:grpSpPr bwMode="auto">
            <a:xfrm>
              <a:off x="4656" y="2112"/>
              <a:ext cx="528" cy="301"/>
              <a:chOff x="3792" y="1488"/>
              <a:chExt cx="432" cy="351"/>
            </a:xfrm>
          </p:grpSpPr>
          <p:sp>
            <p:nvSpPr>
              <p:cNvPr id="9234" name="Arc 44"/>
              <p:cNvSpPr>
                <a:spLocks/>
              </p:cNvSpPr>
              <p:nvPr/>
            </p:nvSpPr>
            <p:spPr bwMode="auto">
              <a:xfrm>
                <a:off x="3792" y="1488"/>
                <a:ext cx="384" cy="336"/>
              </a:xfrm>
              <a:custGeom>
                <a:avLst/>
                <a:gdLst>
                  <a:gd name="T0" fmla="*/ 7 w 21599"/>
                  <a:gd name="T1" fmla="*/ 0 h 21596"/>
                  <a:gd name="T2" fmla="*/ 384 w 21599"/>
                  <a:gd name="T3" fmla="*/ 333 h 21596"/>
                  <a:gd name="T4" fmla="*/ 0 w 21599"/>
                  <a:gd name="T5" fmla="*/ 336 h 21596"/>
                  <a:gd name="T6" fmla="*/ 0 60000 65536"/>
                  <a:gd name="T7" fmla="*/ 0 60000 65536"/>
                  <a:gd name="T8" fmla="*/ 0 60000 65536"/>
                  <a:gd name="T9" fmla="*/ 0 w 21599"/>
                  <a:gd name="T10" fmla="*/ 0 h 21596"/>
                  <a:gd name="T11" fmla="*/ 21599 w 21599"/>
                  <a:gd name="T12" fmla="*/ 21596 h 2159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99" h="21596" fill="none" extrusionOk="0">
                    <a:moveTo>
                      <a:pt x="416" y="0"/>
                    </a:moveTo>
                    <a:cubicBezTo>
                      <a:pt x="12114" y="225"/>
                      <a:pt x="21505" y="9723"/>
                      <a:pt x="21599" y="21422"/>
                    </a:cubicBezTo>
                  </a:path>
                  <a:path w="21599" h="21596" stroke="0" extrusionOk="0">
                    <a:moveTo>
                      <a:pt x="416" y="0"/>
                    </a:moveTo>
                    <a:cubicBezTo>
                      <a:pt x="12114" y="225"/>
                      <a:pt x="21505" y="9723"/>
                      <a:pt x="21599" y="21422"/>
                    </a:cubicBezTo>
                    <a:lnTo>
                      <a:pt x="0" y="21596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35" name="Text Box 45"/>
              <p:cNvSpPr txBox="1">
                <a:spLocks noChangeArrowheads="1"/>
              </p:cNvSpPr>
              <p:nvPr/>
            </p:nvSpPr>
            <p:spPr bwMode="auto">
              <a:xfrm>
                <a:off x="3840" y="1584"/>
                <a:ext cx="384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b="1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i</a:t>
                </a:r>
                <a:r>
                  <a:rPr lang="en-US" altLang="el-GR" b="1" i="1" baseline="-250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9232" name="Text Box 46"/>
            <p:cNvSpPr txBox="1">
              <a:spLocks noChangeArrowheads="1"/>
            </p:cNvSpPr>
            <p:nvPr/>
          </p:nvSpPr>
          <p:spPr bwMode="auto">
            <a:xfrm>
              <a:off x="3504" y="1824"/>
              <a:ext cx="43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1600" b="1" i="1">
                  <a:solidFill>
                    <a:srgbClr val="000000"/>
                  </a:solidFill>
                </a:rPr>
                <a:t>10 V</a:t>
              </a:r>
            </a:p>
          </p:txBody>
        </p:sp>
        <p:sp>
          <p:nvSpPr>
            <p:cNvPr id="9233" name="Text Box 47"/>
            <p:cNvSpPr txBox="1">
              <a:spLocks noChangeArrowheads="1"/>
            </p:cNvSpPr>
            <p:nvPr/>
          </p:nvSpPr>
          <p:spPr bwMode="auto">
            <a:xfrm>
              <a:off x="5280" y="1488"/>
              <a:ext cx="336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1600" i="1">
                  <a:solidFill>
                    <a:srgbClr val="000000"/>
                  </a:solidFill>
                </a:rPr>
                <a:t>2 V</a:t>
              </a:r>
            </a:p>
          </p:txBody>
        </p:sp>
      </p:grp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15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43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l-GR" sz="3200" dirty="0">
                <a:latin typeface="Century Gothic" panose="020B0502020202020204" pitchFamily="34" charset="0"/>
              </a:rPr>
              <a:t>Jacobi method </a:t>
            </a:r>
            <a:r>
              <a:rPr lang="en-US" altLang="el-GR" sz="3200" dirty="0" smtClean="0">
                <a:latin typeface="Century Gothic" panose="020B0502020202020204" pitchFamily="34" charset="0"/>
              </a:rPr>
              <a:t>:</a:t>
            </a:r>
            <a:endParaRPr lang="en-US" altLang="el-GR" sz="3200" dirty="0">
              <a:latin typeface="Century Gothic" panose="020B0502020202020204" pitchFamily="34" charset="0"/>
            </a:endParaRPr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2057400" y="1142999"/>
            <a:ext cx="396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The set of equations: </a:t>
            </a: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4495800" y="1524000"/>
          <a:ext cx="2514600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2" name="Equation" r:id="rId3" imgW="1295280" imgH="685800" progId="Equation.3">
                  <p:embed/>
                </p:oleObj>
              </mc:Choice>
              <mc:Fallback>
                <p:oleObj name="Equation" r:id="rId3" imgW="129528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524000"/>
                        <a:ext cx="2514600" cy="1238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1524000" y="29543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    </a:t>
            </a:r>
            <a:endParaRPr lang="en-US" altLang="el-GR" sz="1100"/>
          </a:p>
          <a:p>
            <a:pPr algn="just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1524000" y="3640139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2133600" y="5029201"/>
            <a:ext cx="381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Let us make an initial guess as </a:t>
            </a:r>
          </a:p>
        </p:txBody>
      </p:sp>
      <p:sp>
        <p:nvSpPr>
          <p:cNvPr id="10249" name="Text Box 8"/>
          <p:cNvSpPr txBox="1">
            <a:spLocks noChangeArrowheads="1"/>
          </p:cNvSpPr>
          <p:nvPr/>
        </p:nvSpPr>
        <p:spPr bwMode="auto">
          <a:xfrm>
            <a:off x="2133600" y="2895601"/>
            <a:ext cx="419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Let us write for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,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and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as </a:t>
            </a:r>
          </a:p>
        </p:txBody>
      </p:sp>
      <p:sp>
        <p:nvSpPr>
          <p:cNvPr id="10250" name="Text Box 9"/>
          <p:cNvSpPr txBox="1">
            <a:spLocks noChangeArrowheads="1"/>
          </p:cNvSpPr>
          <p:nvPr/>
        </p:nvSpPr>
        <p:spPr bwMode="auto">
          <a:xfrm>
            <a:off x="2133600" y="5715001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000000"/>
                </a:solidFill>
                <a:latin typeface="Century Gothic" panose="020B0502020202020204" pitchFamily="34" charset="0"/>
              </a:rPr>
              <a:t>First iteration results:  </a:t>
            </a:r>
          </a:p>
        </p:txBody>
      </p:sp>
      <p:graphicFrame>
        <p:nvGraphicFramePr>
          <p:cNvPr id="10243" name="Object 1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257615"/>
              </p:ext>
            </p:extLst>
          </p:nvPr>
        </p:nvGraphicFramePr>
        <p:xfrm>
          <a:off x="3028950" y="3505200"/>
          <a:ext cx="49149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3" name="Equation" r:id="rId5" imgW="3276360" imgH="761760" progId="Equation.DSMT4">
                  <p:embed/>
                </p:oleObj>
              </mc:Choice>
              <mc:Fallback>
                <p:oleObj name="Equation" r:id="rId5" imgW="32763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505200"/>
                        <a:ext cx="49149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638800" y="5029201"/>
            <a:ext cx="4191000" cy="3667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1 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= 0.0;     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=0.0     and     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= 0.0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495800" y="5715001"/>
            <a:ext cx="5486400" cy="3667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1 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= 1.1111;     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=-0.1000     and     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= 0.0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16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94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3200" dirty="0">
                <a:latin typeface="Century Gothic" panose="020B0502020202020204" pitchFamily="34" charset="0"/>
              </a:rPr>
              <a:t>Jacobi method </a:t>
            </a:r>
            <a:r>
              <a:rPr lang="en-US" altLang="el-GR" sz="3200" dirty="0" smtClean="0">
                <a:latin typeface="Century Gothic" panose="020B0502020202020204" pitchFamily="34" charset="0"/>
              </a:rPr>
              <a:t>:</a:t>
            </a:r>
            <a:endParaRPr lang="en-US" altLang="el-GR" sz="3200" dirty="0">
              <a:latin typeface="Century Gothic" panose="020B0502020202020204" pitchFamily="34" charset="0"/>
            </a:endParaRP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524000" y="29543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l-GR" sz="1200">
                <a:cs typeface="Times New Roman" panose="02020603050405020304" pitchFamily="18" charset="0"/>
              </a:rPr>
              <a:t>    </a:t>
            </a:r>
            <a:endParaRPr lang="en-US" altLang="el-GR" sz="1100"/>
          </a:p>
          <a:p>
            <a:pPr algn="just"/>
            <a:r>
              <a:rPr lang="en-US" altLang="el-GR" sz="1200">
                <a:cs typeface="Times New Roman" panose="02020603050405020304" pitchFamily="18" charset="0"/>
              </a:rPr>
              <a:t>	</a:t>
            </a:r>
            <a:endParaRPr lang="en-US" altLang="el-GR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057400" y="2743201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>
                <a:solidFill>
                  <a:srgbClr val="000000"/>
                </a:solidFill>
                <a:latin typeface="Century Gothic" panose="020B0502020202020204" pitchFamily="34" charset="0"/>
              </a:rPr>
              <a:t>First iteration results:  </a:t>
            </a:r>
          </a:p>
        </p:txBody>
      </p:sp>
      <p:graphicFrame>
        <p:nvGraphicFramePr>
          <p:cNvPr id="11266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2209800" y="1371600"/>
          <a:ext cx="6096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3" imgW="3174840" imgH="685800" progId="Equation.3">
                  <p:embed/>
                </p:oleObj>
              </mc:Choice>
              <mc:Fallback>
                <p:oleObj name="Equation" r:id="rId3" imgW="317484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71600"/>
                        <a:ext cx="60960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4572000" y="2743201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1 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= 1.1111;     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=-0.1000     and     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= 0.0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057400" y="3200401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2nd iteration results: 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572000" y="3200401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1 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= 1.1111;     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=-0.1000     and      i</a:t>
            </a:r>
            <a:r>
              <a:rPr lang="en-US" altLang="el-GR" i="1" baseline="-250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  <a:r>
              <a:rPr lang="en-US" altLang="el-GR" i="1" dirty="0">
                <a:solidFill>
                  <a:srgbClr val="000000"/>
                </a:solidFill>
                <a:latin typeface="Century Gothic" panose="020B0502020202020204" pitchFamily="34" charset="0"/>
              </a:rPr>
              <a:t> = 0.22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057400" y="3657601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3rd iteration results:  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3657601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 i="1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i1 = 1.23;          i2 = 0.03       </a:t>
            </a:r>
            <a:r>
              <a:rPr lang="en-US" altLang="el-GR" dirty="0" smtClean="0"/>
              <a:t>and       </a:t>
            </a:r>
            <a:r>
              <a:rPr lang="en-US" altLang="el-GR" dirty="0"/>
              <a:t>i3 = 0.22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057400" y="4038601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4th iteration results:  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572000" y="4038601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 i="1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i1 = 1.23  ;       i2 = 0.03     </a:t>
            </a:r>
            <a:r>
              <a:rPr lang="en-US" altLang="el-GR" dirty="0" smtClean="0"/>
              <a:t>  </a:t>
            </a:r>
            <a:r>
              <a:rPr lang="en-US" altLang="el-GR" dirty="0"/>
              <a:t>and       i3 = 0.33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2057400" y="4495801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/>
              <a:t>5th iteration results:  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4572000" y="4495801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 i="1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i1 = 1.29;       i2 =  0.1       and      i3 = 0.33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057400" y="4876801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 dirty="0"/>
              <a:t>6th iteration results:  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572000" y="4876801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l-GR"/>
            </a:defPPr>
            <a:lvl1pPr>
              <a:spcBef>
                <a:spcPct val="50000"/>
              </a:spcBef>
              <a:defRPr i="1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  <a:lvl2pPr marL="742950" indent="-285750" eaLnBrk="0" hangingPunct="0">
              <a:defRPr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en-US" altLang="el-GR"/>
              <a:t>i1 = 1.29;       i2 = 0.1       and      i3 = 0.38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17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27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80080" y="322414"/>
            <a:ext cx="9007660" cy="1058960"/>
          </a:xfrm>
          <a:prstGeom prst="rect">
            <a:avLst/>
          </a:prstGeom>
        </p:spPr>
        <p:txBody>
          <a:bodyPr vert="horz" wrap="square" lIns="0" tIns="5033" rIns="0" bIns="0" rtlCol="0" anchor="ctr">
            <a:spAutoFit/>
          </a:bodyPr>
          <a:lstStyle/>
          <a:p>
            <a:pPr marL="25168" marR="10067">
              <a:lnSpc>
                <a:spcPct val="106700"/>
              </a:lnSpc>
              <a:spcBef>
                <a:spcPts val="40"/>
              </a:spcBef>
            </a:pPr>
            <a:r>
              <a:rPr sz="3200" b="1" spc="-50" dirty="0">
                <a:solidFill>
                  <a:schemeClr val="tx2"/>
                </a:solidFill>
                <a:latin typeface="Century Gothic" panose="020B0502020202020204" pitchFamily="34" charset="0"/>
              </a:rPr>
              <a:t>Solution</a:t>
            </a:r>
            <a:r>
              <a:rPr sz="3200" b="1" spc="59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sz="3200" b="1" spc="-79" dirty="0">
                <a:solidFill>
                  <a:schemeClr val="tx2"/>
                </a:solidFill>
                <a:latin typeface="Century Gothic" panose="020B0502020202020204" pitchFamily="34" charset="0"/>
              </a:rPr>
              <a:t>of</a:t>
            </a:r>
            <a:r>
              <a:rPr sz="3200" b="1" spc="69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sz="3200" b="1" spc="-89" dirty="0">
                <a:solidFill>
                  <a:schemeClr val="tx2"/>
                </a:solidFill>
                <a:latin typeface="Century Gothic" panose="020B0502020202020204" pitchFamily="34" charset="0"/>
              </a:rPr>
              <a:t>Simultaneous</a:t>
            </a:r>
            <a:r>
              <a:rPr sz="3200" b="1" spc="59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sz="3200" b="1" spc="-89" dirty="0">
                <a:solidFill>
                  <a:schemeClr val="tx2"/>
                </a:solidFill>
                <a:latin typeface="Century Gothic" panose="020B0502020202020204" pitchFamily="34" charset="0"/>
              </a:rPr>
              <a:t>Linear</a:t>
            </a:r>
            <a:r>
              <a:rPr sz="3200" b="1" spc="59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sz="3200" b="1" spc="-69" dirty="0">
                <a:solidFill>
                  <a:schemeClr val="tx2"/>
                </a:solidFill>
                <a:latin typeface="Century Gothic" panose="020B0502020202020204" pitchFamily="34" charset="0"/>
              </a:rPr>
              <a:t>Algebraic</a:t>
            </a:r>
            <a:r>
              <a:rPr sz="3200" b="1" spc="69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sz="3200" b="1" spc="-79" dirty="0">
                <a:solidFill>
                  <a:schemeClr val="tx2"/>
                </a:solidFill>
                <a:latin typeface="Century Gothic" panose="020B0502020202020204" pitchFamily="34" charset="0"/>
              </a:rPr>
              <a:t>Equations: </a:t>
            </a:r>
            <a:r>
              <a:rPr sz="3200" b="1" spc="-842" dirty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Static</a:t>
            </a:r>
            <a:r>
              <a:rPr sz="3200" b="1" spc="5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sz="3200" b="1" spc="-69" dirty="0">
                <a:solidFill>
                  <a:srgbClr val="FF0000"/>
                </a:solidFill>
                <a:latin typeface="Century Gothic" panose="020B0502020202020204" pitchFamily="34" charset="0"/>
              </a:rPr>
              <a:t>Analysis</a:t>
            </a:r>
            <a:r>
              <a:rPr sz="3200" b="1" spc="59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sz="3200" b="1" spc="-79" dirty="0">
                <a:solidFill>
                  <a:srgbClr val="FF0000"/>
                </a:solidFill>
                <a:latin typeface="Century Gothic" panose="020B0502020202020204" pitchFamily="34" charset="0"/>
              </a:rPr>
              <a:t>of</a:t>
            </a:r>
            <a:r>
              <a:rPr sz="3200" b="1" spc="5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sz="3200" b="1" spc="-129" dirty="0">
                <a:solidFill>
                  <a:srgbClr val="FF0000"/>
                </a:solidFill>
                <a:latin typeface="Century Gothic" panose="020B0502020202020204" pitchFamily="34" charset="0"/>
              </a:rPr>
              <a:t>a</a:t>
            </a:r>
            <a:r>
              <a:rPr sz="3200" b="1" spc="5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sz="3200" b="1" spc="-69" dirty="0">
                <a:solidFill>
                  <a:srgbClr val="FF0000"/>
                </a:solidFill>
                <a:latin typeface="Century Gothic" panose="020B0502020202020204" pitchFamily="34" charset="0"/>
              </a:rPr>
              <a:t>Scaffolding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7172" y="2381693"/>
            <a:ext cx="4173702" cy="274225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044276" y="1872406"/>
            <a:ext cx="5609007" cy="1396150"/>
          </a:xfrm>
          <a:prstGeom prst="rect">
            <a:avLst/>
          </a:prstGeom>
        </p:spPr>
        <p:txBody>
          <a:bodyPr vert="horz" wrap="square" lIns="0" tIns="13842" rIns="0" bIns="0" rtlCol="0">
            <a:spAutoFit/>
          </a:bodyPr>
          <a:lstStyle/>
          <a:p>
            <a:pPr marL="25168" marR="10067">
              <a:lnSpc>
                <a:spcPct val="102600"/>
              </a:lnSpc>
              <a:spcBef>
                <a:spcPts val="109"/>
              </a:spcBef>
            </a:pPr>
            <a:r>
              <a:rPr sz="2180" spc="-109" dirty="0">
                <a:latin typeface="Century Gothic" panose="020B0502020202020204" pitchFamily="34" charset="0"/>
                <a:cs typeface="Tahoma"/>
              </a:rPr>
              <a:t>3 </a:t>
            </a:r>
            <a:r>
              <a:rPr sz="2180" spc="-119" dirty="0">
                <a:latin typeface="Century Gothic" panose="020B0502020202020204" pitchFamily="34" charset="0"/>
                <a:cs typeface="Tahoma"/>
              </a:rPr>
              <a:t>bars</a:t>
            </a:r>
            <a:r>
              <a:rPr sz="2180" spc="436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supported </a:t>
            </a:r>
            <a:r>
              <a:rPr sz="2180" spc="-129" dirty="0">
                <a:latin typeface="Century Gothic" panose="020B0502020202020204" pitchFamily="34" charset="0"/>
                <a:cs typeface="Tahoma"/>
              </a:rPr>
              <a:t>by</a:t>
            </a:r>
            <a:r>
              <a:rPr sz="2180" spc="426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6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cables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form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a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simple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scaffolding.</a:t>
            </a:r>
            <a:r>
              <a:rPr sz="2180" spc="277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Given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 the</a:t>
            </a:r>
            <a:r>
              <a:rPr sz="2180" spc="-1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positions</a:t>
            </a:r>
            <a:r>
              <a:rPr sz="2180" spc="-1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and</a:t>
            </a:r>
            <a:r>
              <a:rPr sz="218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magnitudes</a:t>
            </a:r>
            <a:r>
              <a:rPr sz="218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for </a:t>
            </a:r>
            <a:r>
              <a:rPr sz="2180" spc="-654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3</a:t>
            </a:r>
            <a:r>
              <a:rPr sz="2180" spc="1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loads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applied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30" dirty="0">
                <a:latin typeface="Century Gothic" panose="020B0502020202020204" pitchFamily="34" charset="0"/>
                <a:cs typeface="Tahoma"/>
              </a:rPr>
              <a:t>to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bars,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find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tension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in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each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cable.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>
              <a:latin typeface="Arial"/>
              <a:cs typeface="Arial"/>
            </a:endParaRPr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18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79368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28195" y="849765"/>
            <a:ext cx="9131836" cy="830855"/>
          </a:xfrm>
          <a:prstGeom prst="rect">
            <a:avLst/>
          </a:prstGeom>
          <a:noFill/>
        </p:spPr>
        <p:txBody>
          <a:bodyPr vert="horz" wrap="square" lIns="0" tIns="152260" rIns="0" bIns="0" rtlCol="0" anchor="ctr">
            <a:spAutoFit/>
          </a:bodyPr>
          <a:lstStyle/>
          <a:p>
            <a:pPr marL="213925">
              <a:lnSpc>
                <a:spcPct val="100000"/>
              </a:lnSpc>
              <a:spcBef>
                <a:spcPts val="1199"/>
              </a:spcBef>
            </a:pPr>
            <a:r>
              <a:rPr spc="-109" dirty="0">
                <a:latin typeface="Century Gothic" panose="020B0502020202020204" pitchFamily="34" charset="0"/>
              </a:rPr>
              <a:t>Governing</a:t>
            </a:r>
            <a:r>
              <a:rPr spc="40" dirty="0">
                <a:latin typeface="Century Gothic" panose="020B0502020202020204" pitchFamily="34" charset="0"/>
              </a:rPr>
              <a:t> </a:t>
            </a:r>
            <a:r>
              <a:rPr spc="-69" dirty="0">
                <a:latin typeface="Century Gothic" panose="020B0502020202020204" pitchFamily="34" charset="0"/>
              </a:rPr>
              <a:t>Equations</a:t>
            </a:r>
            <a:r>
              <a:rPr spc="50" dirty="0">
                <a:latin typeface="Century Gothic" panose="020B0502020202020204" pitchFamily="34" charset="0"/>
              </a:rPr>
              <a:t> </a:t>
            </a:r>
            <a:r>
              <a:rPr spc="-99" dirty="0">
                <a:latin typeface="Century Gothic" panose="020B0502020202020204" pitchFamily="34" charset="0"/>
              </a:rPr>
              <a:t>for</a:t>
            </a:r>
            <a:r>
              <a:rPr spc="40" dirty="0">
                <a:latin typeface="Century Gothic" panose="020B0502020202020204" pitchFamily="34" charset="0"/>
              </a:rPr>
              <a:t> </a:t>
            </a:r>
            <a:r>
              <a:rPr spc="-20" dirty="0">
                <a:solidFill>
                  <a:srgbClr val="FF0000"/>
                </a:solidFill>
                <a:latin typeface="Century Gothic" panose="020B0502020202020204" pitchFamily="34" charset="0"/>
              </a:rPr>
              <a:t>Bar</a:t>
            </a:r>
            <a:r>
              <a:rPr spc="4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spc="-129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684" y="3019648"/>
            <a:ext cx="4657059" cy="155802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699997" y="1878610"/>
            <a:ext cx="2910603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25168">
              <a:spcBef>
                <a:spcPts val="178"/>
              </a:spcBef>
            </a:pPr>
            <a:r>
              <a:rPr sz="2180" spc="20" dirty="0">
                <a:latin typeface="Century Gothic" panose="020B0502020202020204" pitchFamily="34" charset="0"/>
                <a:cs typeface="Tahoma"/>
              </a:rPr>
              <a:t>F</a:t>
            </a:r>
            <a:r>
              <a:rPr sz="2180" spc="-178" dirty="0">
                <a:latin typeface="Century Gothic" panose="020B0502020202020204" pitchFamily="34" charset="0"/>
                <a:cs typeface="Tahoma"/>
              </a:rPr>
              <a:t>o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rc</a:t>
            </a:r>
            <a:r>
              <a:rPr sz="2180" spc="-188" dirty="0">
                <a:latin typeface="Century Gothic" panose="020B0502020202020204" pitchFamily="34" charset="0"/>
                <a:cs typeface="Tahoma"/>
              </a:rPr>
              <a:t>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equili</a:t>
            </a:r>
            <a:r>
              <a:rPr sz="2180" spc="-149" dirty="0">
                <a:latin typeface="Century Gothic" panose="020B0502020202020204" pitchFamily="34" charset="0"/>
                <a:cs typeface="Tahoma"/>
              </a:rPr>
              <a:t>b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rium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24724" y="2305834"/>
            <a:ext cx="4775433" cy="922327"/>
          </a:xfrm>
          <a:prstGeom prst="rect">
            <a:avLst/>
          </a:prstGeom>
        </p:spPr>
        <p:txBody>
          <a:bodyPr vert="horz" wrap="square" lIns="0" tIns="134643" rIns="0" bIns="0" rtlCol="0">
            <a:spAutoFit/>
          </a:bodyPr>
          <a:lstStyle/>
          <a:p>
            <a:pPr marR="60402" algn="r">
              <a:spcBef>
                <a:spcPts val="1060"/>
              </a:spcBef>
            </a:pPr>
            <a:r>
              <a:rPr lang="el-GR" sz="2180" b="1" spc="89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Σ </a:t>
            </a:r>
            <a:r>
              <a:rPr lang="en-US" sz="2180" b="1" i="1" spc="89" dirty="0" err="1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F</a:t>
            </a:r>
            <a:r>
              <a:rPr lang="en-US" sz="2180" b="1" spc="89" baseline="-25000" dirty="0" err="1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y</a:t>
            </a:r>
            <a:r>
              <a:rPr lang="en-US" sz="2180" b="1" spc="89" baseline="-25000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 </a:t>
            </a:r>
            <a:r>
              <a:rPr sz="2180" b="1" spc="89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rgbClr val="FF0000"/>
              </a:solidFill>
              <a:latin typeface="Century Gothic" panose="020B0502020202020204" pitchFamily="34" charset="0"/>
              <a:cs typeface="Tahoma"/>
            </a:endParaRPr>
          </a:p>
          <a:p>
            <a:pPr marL="100670">
              <a:spcBef>
                <a:spcPts val="870"/>
              </a:spcBef>
              <a:tabLst>
                <a:tab pos="4097284" algn="l"/>
              </a:tabLst>
            </a:pPr>
            <a:r>
              <a:rPr sz="2180" b="1" i="1" spc="89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133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A</a:t>
            </a:r>
            <a:r>
              <a:rPr sz="2378" b="1" i="1" spc="206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198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89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133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B</a:t>
            </a:r>
            <a:r>
              <a:rPr sz="2378" b="1" i="1" spc="400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i="1" spc="208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59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b="1" i="1" spc="20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30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C</a:t>
            </a:r>
            <a:r>
              <a:rPr sz="2378" b="1" i="1" spc="489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i="1" spc="208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59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b="1" i="1" spc="89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133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D</a:t>
            </a:r>
            <a:r>
              <a:rPr sz="2378" b="1" i="1" spc="386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i="1" spc="208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59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b="1" i="1" spc="59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87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F</a:t>
            </a:r>
            <a:r>
              <a:rPr sz="2378" b="1" i="1" spc="535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i="1" spc="208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69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b="1" i="1" spc="-59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87" baseline="-10416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1	</a:t>
            </a:r>
            <a:r>
              <a:rPr sz="2180" b="1" spc="8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27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rgbClr val="FF0000"/>
              </a:solidFill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99997" y="3996110"/>
            <a:ext cx="3181733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25168">
              <a:spcBef>
                <a:spcPts val="178"/>
              </a:spcBef>
            </a:pPr>
            <a:r>
              <a:rPr sz="2180" spc="-50" dirty="0">
                <a:latin typeface="Century Gothic" panose="020B0502020202020204" pitchFamily="34" charset="0"/>
                <a:cs typeface="Tahoma"/>
              </a:rPr>
              <a:t>Moment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69" dirty="0">
                <a:latin typeface="Century Gothic" panose="020B0502020202020204" pitchFamily="34" charset="0"/>
                <a:cs typeface="Tahoma"/>
              </a:rPr>
              <a:t>equilibrium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24497" y="4526150"/>
            <a:ext cx="4861001" cy="922327"/>
          </a:xfrm>
          <a:prstGeom prst="rect">
            <a:avLst/>
          </a:prstGeom>
        </p:spPr>
        <p:txBody>
          <a:bodyPr vert="horz" wrap="square" lIns="0" tIns="134643" rIns="0" bIns="0" rtlCol="0">
            <a:spAutoFit/>
          </a:bodyPr>
          <a:lstStyle/>
          <a:p>
            <a:pPr marR="60402" algn="r">
              <a:spcBef>
                <a:spcPts val="1060"/>
              </a:spcBef>
            </a:pPr>
            <a:r>
              <a:rPr lang="el-GR" sz="2180" b="1" spc="89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Σ</a:t>
            </a:r>
            <a:r>
              <a:rPr lang="el-GR" sz="2180" b="1" i="1" spc="89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Μ</a:t>
            </a:r>
            <a:r>
              <a:rPr lang="en-US" sz="2180" b="1" spc="89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 </a:t>
            </a:r>
            <a:r>
              <a:rPr sz="2180" b="1" spc="89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 smtClean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rgbClr val="FF0000"/>
              </a:solidFill>
              <a:latin typeface="Century Gothic" panose="020B0502020202020204" pitchFamily="34" charset="0"/>
              <a:cs typeface="Tahoma"/>
            </a:endParaRPr>
          </a:p>
          <a:p>
            <a:pPr marL="100670">
              <a:spcBef>
                <a:spcPts val="870"/>
              </a:spcBef>
              <a:tabLst>
                <a:tab pos="4182853" algn="l"/>
              </a:tabLst>
            </a:pPr>
            <a:r>
              <a:rPr sz="2180" b="1" i="1" spc="59" dirty="0">
                <a:solidFill>
                  <a:srgbClr val="FF0000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spc="5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9</a:t>
            </a:r>
            <a:r>
              <a:rPr sz="2180" b="1" i="1" spc="59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87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B</a:t>
            </a:r>
            <a:r>
              <a:rPr sz="2378" b="1" i="1" spc="414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198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20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30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C</a:t>
            </a:r>
            <a:r>
              <a:rPr sz="2378" b="1" i="1" spc="503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198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20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4</a:t>
            </a:r>
            <a:r>
              <a:rPr sz="2180" b="1" i="1" spc="20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30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D</a:t>
            </a:r>
            <a:r>
              <a:rPr sz="2378" b="1" i="1" spc="400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198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7</a:t>
            </a:r>
            <a:r>
              <a:rPr sz="2180" b="1" i="1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F</a:t>
            </a:r>
            <a:r>
              <a:rPr sz="2378" b="1" i="1" spc="535" baseline="-13888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188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7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5</a:t>
            </a:r>
            <a:r>
              <a:rPr sz="2180" b="1" i="1" spc="-79" dirty="0">
                <a:solidFill>
                  <a:srgbClr val="FF0000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119" baseline="-10416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1	</a:t>
            </a:r>
            <a:r>
              <a:rPr sz="2180" b="1" spc="8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rgbClr val="FF0000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rgbClr val="FF0000"/>
              </a:solidFill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>
              <a:latin typeface="Arial"/>
              <a:cs typeface="Arial"/>
            </a:endParaRPr>
          </a:p>
        </p:txBody>
      </p:sp>
      <p:sp>
        <p:nvSpPr>
          <p:cNvPr id="19" name="Θέση αριθμού διαφάνειας 18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19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15154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12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Solving Ax=b</a:t>
            </a:r>
            <a:endParaRPr lang="el-GR" sz="32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282700"/>
            <a:ext cx="10515600" cy="4894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>Gaussian Elimination.  </a:t>
            </a:r>
            <a:endParaRPr lang="el-GR" b="1" dirty="0" smtClean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>
                <a:latin typeface="Century Gothic" panose="020B0502020202020204" pitchFamily="34" charset="0"/>
              </a:rPr>
              <a:t>This method is good for many problems, but has drawbacks: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Century Gothic" panose="020B0502020202020204" pitchFamily="34" charset="0"/>
              </a:rPr>
              <a:t>Round-off error can accumulate, especially if diagonal elements are small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For “</a:t>
            </a:r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sparse</a:t>
            </a: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” matrices, algorithm is inefficient</a:t>
            </a:r>
            <a:r>
              <a:rPr lang="en-US" dirty="0" smtClean="0">
                <a:latin typeface="Century Gothic" panose="020B0502020202020204" pitchFamily="34" charset="0"/>
              </a:rPr>
              <a:t>. </a:t>
            </a:r>
          </a:p>
          <a:p>
            <a:pPr marL="0" indent="0">
              <a:buNone/>
            </a:pPr>
            <a:endParaRPr lang="el-GR" dirty="0">
              <a:latin typeface="Century Gothic" panose="020B050202020202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A5B65-0EE5-45A8-8498-8715F7E5B607}" type="slidenum">
              <a:rPr lang="el-GR" sz="1800" b="1" smtClean="0">
                <a:solidFill>
                  <a:schemeClr val="accent1"/>
                </a:solidFill>
                <a:latin typeface="Century Gothic" panose="020B0502020202020204" pitchFamily="34" charset="0"/>
              </a:rPr>
              <a:t>2</a:t>
            </a:fld>
            <a:endParaRPr lang="el-GR" sz="18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85567" y="4990213"/>
            <a:ext cx="2677633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8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parse.pdf</a:t>
            </a:r>
            <a:endParaRPr lang="el-GR" sz="28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23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28195" y="849765"/>
            <a:ext cx="9131836" cy="830855"/>
          </a:xfrm>
          <a:prstGeom prst="rect">
            <a:avLst/>
          </a:prstGeom>
          <a:noFill/>
        </p:spPr>
        <p:txBody>
          <a:bodyPr vert="horz" wrap="square" lIns="0" tIns="152260" rIns="0" bIns="0" rtlCol="0" anchor="ctr">
            <a:spAutoFit/>
          </a:bodyPr>
          <a:lstStyle/>
          <a:p>
            <a:pPr marL="213925">
              <a:lnSpc>
                <a:spcPct val="100000"/>
              </a:lnSpc>
              <a:spcBef>
                <a:spcPts val="1199"/>
              </a:spcBef>
            </a:pPr>
            <a:r>
              <a:rPr spc="-109" dirty="0">
                <a:latin typeface="Century Gothic" panose="020B0502020202020204" pitchFamily="34" charset="0"/>
              </a:rPr>
              <a:t>Governing Equations for </a:t>
            </a:r>
            <a:r>
              <a:rPr spc="-109" dirty="0">
                <a:solidFill>
                  <a:schemeClr val="accent1"/>
                </a:solidFill>
                <a:latin typeface="Century Gothic" panose="020B0502020202020204" pitchFamily="34" charset="0"/>
              </a:rPr>
              <a:t>Bar 2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544" y="2948764"/>
            <a:ext cx="3934932" cy="160613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699997" y="1878610"/>
            <a:ext cx="2910603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25168">
              <a:spcBef>
                <a:spcPts val="178"/>
              </a:spcBef>
            </a:pPr>
            <a:r>
              <a:rPr sz="2180" spc="20" dirty="0">
                <a:latin typeface="Century Gothic" panose="020B0502020202020204" pitchFamily="34" charset="0"/>
                <a:cs typeface="Tahoma"/>
              </a:rPr>
              <a:t>F</a:t>
            </a:r>
            <a:r>
              <a:rPr sz="2180" spc="-178" dirty="0">
                <a:latin typeface="Century Gothic" panose="020B0502020202020204" pitchFamily="34" charset="0"/>
                <a:cs typeface="Tahoma"/>
              </a:rPr>
              <a:t>o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rc</a:t>
            </a:r>
            <a:r>
              <a:rPr sz="2180" spc="-188" dirty="0">
                <a:latin typeface="Century Gothic" panose="020B0502020202020204" pitchFamily="34" charset="0"/>
                <a:cs typeface="Tahoma"/>
              </a:rPr>
              <a:t>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equili</a:t>
            </a:r>
            <a:r>
              <a:rPr sz="2180" spc="-149" dirty="0">
                <a:latin typeface="Century Gothic" panose="020B0502020202020204" pitchFamily="34" charset="0"/>
                <a:cs typeface="Tahoma"/>
              </a:rPr>
              <a:t>b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rium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38093" y="2408651"/>
            <a:ext cx="3408864" cy="922327"/>
          </a:xfrm>
          <a:prstGeom prst="rect">
            <a:avLst/>
          </a:prstGeom>
        </p:spPr>
        <p:txBody>
          <a:bodyPr vert="horz" wrap="square" lIns="0" tIns="134643" rIns="0" bIns="0" rtlCol="0">
            <a:spAutoFit/>
          </a:bodyPr>
          <a:lstStyle/>
          <a:p>
            <a:pPr marR="60402" algn="r">
              <a:spcBef>
                <a:spcPts val="1060"/>
              </a:spcBef>
            </a:pPr>
            <a:r>
              <a:rPr lang="el-GR" sz="2180" b="1" spc="89" dirty="0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Σ </a:t>
            </a:r>
            <a:r>
              <a:rPr lang="en-US" sz="2180" b="1" i="1" spc="89" dirty="0" err="1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F</a:t>
            </a:r>
            <a:r>
              <a:rPr lang="en-US" sz="2180" b="1" spc="89" baseline="-25000" dirty="0" err="1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y</a:t>
            </a:r>
            <a:r>
              <a:rPr sz="2180" b="1" spc="89" dirty="0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chemeClr val="accent1"/>
              </a:solidFill>
              <a:latin typeface="Century Gothic" panose="020B0502020202020204" pitchFamily="34" charset="0"/>
              <a:cs typeface="Tahoma"/>
            </a:endParaRPr>
          </a:p>
          <a:p>
            <a:pPr marL="100670">
              <a:spcBef>
                <a:spcPts val="870"/>
              </a:spcBef>
              <a:tabLst>
                <a:tab pos="2730684" algn="l"/>
              </a:tabLst>
            </a:pPr>
            <a:r>
              <a:rPr sz="2180" b="1" i="1" spc="20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30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C</a:t>
            </a:r>
            <a:r>
              <a:rPr sz="2378" b="1" i="1" spc="489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208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89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133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D</a:t>
            </a:r>
            <a:r>
              <a:rPr sz="2378" b="1" i="1" spc="400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i="1" spc="208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69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b="1" i="1" spc="40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59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E</a:t>
            </a:r>
            <a:r>
              <a:rPr sz="2378" b="1" i="1" spc="503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i="1" spc="208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69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b="1" i="1" spc="-59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87" baseline="-10416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2	</a:t>
            </a:r>
            <a:r>
              <a:rPr sz="2180" b="1" spc="8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27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chemeClr val="accent1"/>
              </a:solidFill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99997" y="3996110"/>
            <a:ext cx="3557417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>
            <a:defPPr>
              <a:defRPr lang="el-GR"/>
            </a:defPPr>
            <a:lvl1pPr marL="25168">
              <a:spcBef>
                <a:spcPts val="178"/>
              </a:spcBef>
              <a:defRPr sz="2180" spc="20">
                <a:latin typeface="Century Gothic" panose="020B0502020202020204" pitchFamily="34" charset="0"/>
                <a:cs typeface="Tahoma"/>
              </a:defRPr>
            </a:lvl1pPr>
          </a:lstStyle>
          <a:p>
            <a:r>
              <a:rPr dirty="0"/>
              <a:t>Moment equilibrium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341453" y="4526150"/>
            <a:ext cx="3201239" cy="922327"/>
          </a:xfrm>
          <a:prstGeom prst="rect">
            <a:avLst/>
          </a:prstGeom>
        </p:spPr>
        <p:txBody>
          <a:bodyPr vert="horz" wrap="square" lIns="0" tIns="134643" rIns="0" bIns="0" rtlCol="0">
            <a:spAutoFit/>
          </a:bodyPr>
          <a:lstStyle/>
          <a:p>
            <a:pPr marR="60402" algn="r">
              <a:spcBef>
                <a:spcPts val="1060"/>
              </a:spcBef>
            </a:pPr>
            <a:r>
              <a:rPr lang="el-GR" sz="2180" b="1" spc="89" dirty="0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Σ</a:t>
            </a:r>
            <a:r>
              <a:rPr lang="el-GR" sz="2180" b="1" i="1" spc="89" dirty="0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Μ</a:t>
            </a:r>
            <a:r>
              <a:rPr sz="2180" b="1" spc="89" dirty="0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chemeClr val="accent1"/>
              </a:solidFill>
              <a:latin typeface="Century Gothic" panose="020B0502020202020204" pitchFamily="34" charset="0"/>
              <a:cs typeface="Tahoma"/>
            </a:endParaRPr>
          </a:p>
          <a:p>
            <a:pPr marL="100670">
              <a:spcBef>
                <a:spcPts val="870"/>
              </a:spcBef>
              <a:tabLst>
                <a:tab pos="2523051" algn="l"/>
              </a:tabLst>
            </a:pPr>
            <a:r>
              <a:rPr sz="2180" b="1" i="1" spc="69" dirty="0">
                <a:solidFill>
                  <a:schemeClr val="accent1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spc="6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3</a:t>
            </a:r>
            <a:r>
              <a:rPr sz="2180" b="1" i="1" spc="69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103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D</a:t>
            </a:r>
            <a:r>
              <a:rPr sz="2378" b="1" i="1" spc="386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208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2</a:t>
            </a:r>
            <a:r>
              <a:rPr sz="2180" b="1" i="1" spc="-10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14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E</a:t>
            </a:r>
            <a:r>
              <a:rPr sz="2378" b="1" i="1" spc="489" baseline="-13888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198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-59" dirty="0">
                <a:solidFill>
                  <a:schemeClr val="accent1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87" baseline="-10416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2	</a:t>
            </a:r>
            <a:r>
              <a:rPr sz="2180" b="1" spc="8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chemeClr val="accent1"/>
              </a:solidFill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>
              <a:latin typeface="Arial"/>
              <a:cs typeface="Arial"/>
            </a:endParaRPr>
          </a:p>
        </p:txBody>
      </p:sp>
      <p:sp>
        <p:nvSpPr>
          <p:cNvPr id="19" name="Θέση αριθμού διαφάνειας 18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20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8113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28195" y="849765"/>
            <a:ext cx="9131836" cy="830855"/>
          </a:xfrm>
          <a:prstGeom prst="rect">
            <a:avLst/>
          </a:prstGeom>
          <a:noFill/>
        </p:spPr>
        <p:txBody>
          <a:bodyPr vert="horz" wrap="square" lIns="0" tIns="152260" rIns="0" bIns="0" rtlCol="0" anchor="ctr">
            <a:spAutoFit/>
          </a:bodyPr>
          <a:lstStyle/>
          <a:p>
            <a:pPr marL="213925">
              <a:lnSpc>
                <a:spcPct val="100000"/>
              </a:lnSpc>
              <a:spcBef>
                <a:spcPts val="1199"/>
              </a:spcBef>
            </a:pPr>
            <a:r>
              <a:rPr spc="-109" dirty="0">
                <a:latin typeface="Century Gothic" panose="020B0502020202020204" pitchFamily="34" charset="0"/>
              </a:rPr>
              <a:t>Governing Equations for </a:t>
            </a:r>
            <a:r>
              <a:rPr b="1" spc="-109" dirty="0">
                <a:solidFill>
                  <a:srgbClr val="00B050"/>
                </a:solidFill>
                <a:latin typeface="Century Gothic" panose="020B0502020202020204" pitchFamily="34" charset="0"/>
              </a:rPr>
              <a:t>Bar 3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3257" y="2316165"/>
            <a:ext cx="3856074" cy="167994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699997" y="1878610"/>
            <a:ext cx="3117938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25168">
              <a:spcBef>
                <a:spcPts val="178"/>
              </a:spcBef>
            </a:pPr>
            <a:r>
              <a:rPr sz="2180" spc="20" dirty="0">
                <a:latin typeface="Century Gothic" panose="020B0502020202020204" pitchFamily="34" charset="0"/>
                <a:cs typeface="Tahoma"/>
              </a:rPr>
              <a:t>F</a:t>
            </a:r>
            <a:r>
              <a:rPr sz="2180" spc="-178" dirty="0">
                <a:latin typeface="Century Gothic" panose="020B0502020202020204" pitchFamily="34" charset="0"/>
                <a:cs typeface="Tahoma"/>
              </a:rPr>
              <a:t>o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rc</a:t>
            </a:r>
            <a:r>
              <a:rPr sz="2180" spc="-188" dirty="0">
                <a:latin typeface="Century Gothic" panose="020B0502020202020204" pitchFamily="34" charset="0"/>
                <a:cs typeface="Tahoma"/>
              </a:rPr>
              <a:t>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equili</a:t>
            </a:r>
            <a:r>
              <a:rPr sz="2180" spc="-149" dirty="0">
                <a:latin typeface="Century Gothic" panose="020B0502020202020204" pitchFamily="34" charset="0"/>
                <a:cs typeface="Tahoma"/>
              </a:rPr>
              <a:t>b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rium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95588" y="2408651"/>
            <a:ext cx="2692866" cy="922327"/>
          </a:xfrm>
          <a:prstGeom prst="rect">
            <a:avLst/>
          </a:prstGeom>
        </p:spPr>
        <p:txBody>
          <a:bodyPr vert="horz" wrap="square" lIns="0" tIns="134643" rIns="0" bIns="0" rtlCol="0">
            <a:spAutoFit/>
          </a:bodyPr>
          <a:lstStyle/>
          <a:p>
            <a:pPr marR="60402" algn="r">
              <a:spcBef>
                <a:spcPts val="1060"/>
              </a:spcBef>
            </a:pPr>
            <a:r>
              <a:rPr lang="el-GR" sz="2180" b="1" spc="89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Σ </a:t>
            </a:r>
            <a:r>
              <a:rPr lang="en-US" sz="2180" b="1" i="1" spc="89" dirty="0" err="1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F</a:t>
            </a:r>
            <a:r>
              <a:rPr lang="en-US" sz="2180" b="1" spc="89" baseline="-25000" dirty="0" err="1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y</a:t>
            </a:r>
            <a:r>
              <a:rPr lang="en-US" sz="2180" b="1" spc="89" baseline="-25000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89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rgbClr val="00B050"/>
              </a:solidFill>
              <a:latin typeface="Century Gothic" panose="020B0502020202020204" pitchFamily="34" charset="0"/>
              <a:cs typeface="Tahoma"/>
            </a:endParaRPr>
          </a:p>
          <a:p>
            <a:pPr marL="100670">
              <a:spcBef>
                <a:spcPts val="870"/>
              </a:spcBef>
              <a:tabLst>
                <a:tab pos="2014666" algn="l"/>
              </a:tabLst>
            </a:pPr>
            <a:r>
              <a:rPr sz="2180" b="1" i="1" spc="40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59" baseline="-13888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E</a:t>
            </a:r>
            <a:r>
              <a:rPr sz="2378" b="1" i="1" spc="476" baseline="-13888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198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59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87" baseline="-13888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F</a:t>
            </a:r>
            <a:r>
              <a:rPr sz="2378" b="1" i="1" spc="519" baseline="-13888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i="1" spc="208" dirty="0">
                <a:solidFill>
                  <a:srgbClr val="00B050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69" dirty="0">
                <a:solidFill>
                  <a:srgbClr val="00B050"/>
                </a:solidFill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b="1" i="1" spc="-59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87" baseline="-10416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3	</a:t>
            </a:r>
            <a:r>
              <a:rPr sz="2180" b="1" spc="89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rgbClr val="00B050"/>
              </a:solidFill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24495" y="3996109"/>
            <a:ext cx="5035535" cy="1144717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100670">
              <a:spcBef>
                <a:spcPts val="178"/>
              </a:spcBef>
            </a:pPr>
            <a:r>
              <a:rPr sz="2180" spc="-50" dirty="0">
                <a:latin typeface="Century Gothic" panose="020B0502020202020204" pitchFamily="34" charset="0"/>
                <a:cs typeface="Tahoma"/>
              </a:rPr>
              <a:t>Moment</a:t>
            </a:r>
            <a:r>
              <a:rPr sz="2180" spc="-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69" dirty="0">
                <a:latin typeface="Century Gothic" panose="020B0502020202020204" pitchFamily="34" charset="0"/>
                <a:cs typeface="Tahoma"/>
              </a:rPr>
              <a:t>equilibrium</a:t>
            </a:r>
            <a:endParaRPr sz="2180" dirty="0">
              <a:latin typeface="Century Gothic" panose="020B0502020202020204" pitchFamily="34" charset="0"/>
              <a:cs typeface="Tahoma"/>
            </a:endParaRPr>
          </a:p>
          <a:p>
            <a:pPr marL="1862402">
              <a:tabLst>
                <a:tab pos="2818770" algn="l"/>
              </a:tabLst>
            </a:pPr>
            <a:r>
              <a:rPr lang="el-GR" sz="2180" b="1" spc="89" dirty="0" smtClean="0">
                <a:solidFill>
                  <a:schemeClr val="accent1"/>
                </a:solidFill>
                <a:latin typeface="Century Gothic" panose="020B0502020202020204" pitchFamily="34" charset="0"/>
                <a:cs typeface="Tahoma"/>
              </a:rPr>
              <a:t>     </a:t>
            </a:r>
            <a:r>
              <a:rPr lang="el-GR" sz="2180" b="1" spc="89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Σ</a:t>
            </a:r>
            <a:r>
              <a:rPr lang="el-GR" sz="2180" b="1" i="1" spc="89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Μ </a:t>
            </a:r>
            <a:r>
              <a:rPr sz="2180" b="1" spc="89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 smtClean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 smtClean="0">
              <a:solidFill>
                <a:srgbClr val="00B050"/>
              </a:solidFill>
              <a:latin typeface="Century Gothic" panose="020B0502020202020204" pitchFamily="34" charset="0"/>
              <a:cs typeface="Tahoma"/>
            </a:endParaRPr>
          </a:p>
          <a:p>
            <a:pPr marL="1239504">
              <a:spcBef>
                <a:spcPts val="860"/>
              </a:spcBef>
              <a:tabLst>
                <a:tab pos="2818770" algn="l"/>
              </a:tabLst>
            </a:pPr>
            <a:r>
              <a:rPr sz="2180" b="1" i="1" spc="50" dirty="0" smtClean="0">
                <a:solidFill>
                  <a:srgbClr val="00B050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spc="50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4</a:t>
            </a:r>
            <a:r>
              <a:rPr sz="2180" b="1" i="1" spc="50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73" baseline="-13888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F</a:t>
            </a:r>
            <a:r>
              <a:rPr sz="2378" b="1" i="1" spc="519" baseline="-13888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89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spc="-198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-59" dirty="0">
                <a:solidFill>
                  <a:srgbClr val="00B050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87" baseline="-10416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3	</a:t>
            </a:r>
            <a:r>
              <a:rPr sz="2180" b="1" spc="89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= </a:t>
            </a:r>
            <a:r>
              <a:rPr sz="2180" b="1" spc="317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spc="-109" dirty="0">
                <a:solidFill>
                  <a:srgbClr val="00B050"/>
                </a:solidFill>
                <a:latin typeface="Century Gothic" panose="020B0502020202020204" pitchFamily="34" charset="0"/>
                <a:cs typeface="Tahoma"/>
              </a:rPr>
              <a:t>0</a:t>
            </a:r>
            <a:endParaRPr sz="2180" b="1" dirty="0">
              <a:solidFill>
                <a:srgbClr val="00B050"/>
              </a:solidFill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>
              <a:latin typeface="Arial"/>
              <a:cs typeface="Arial"/>
            </a:endParaRPr>
          </a:p>
        </p:txBody>
      </p:sp>
      <p:sp>
        <p:nvSpPr>
          <p:cNvPr id="17" name="Θέση αριθμού διαφάνειας 16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21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14921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28195" y="849765"/>
            <a:ext cx="9131836" cy="830855"/>
          </a:xfrm>
          <a:prstGeom prst="rect">
            <a:avLst/>
          </a:prstGeom>
          <a:noFill/>
        </p:spPr>
        <p:txBody>
          <a:bodyPr vert="horz" wrap="square" lIns="0" tIns="152260" rIns="0" bIns="0" rtlCol="0" anchor="ctr">
            <a:spAutoFit/>
          </a:bodyPr>
          <a:lstStyle/>
          <a:p>
            <a:pPr marL="213925">
              <a:lnSpc>
                <a:spcPct val="100000"/>
              </a:lnSpc>
              <a:spcBef>
                <a:spcPts val="1199"/>
              </a:spcBef>
            </a:pPr>
            <a:r>
              <a:rPr spc="-89" dirty="0">
                <a:latin typeface="Century Gothic" panose="020B0502020202020204" pitchFamily="34" charset="0"/>
              </a:rPr>
              <a:t>Assembling</a:t>
            </a:r>
            <a:r>
              <a:rPr spc="-20" dirty="0">
                <a:latin typeface="Century Gothic" panose="020B0502020202020204" pitchFamily="34" charset="0"/>
              </a:rPr>
              <a:t> </a:t>
            </a:r>
            <a:r>
              <a:rPr spc="-69" dirty="0">
                <a:latin typeface="Century Gothic" panose="020B0502020202020204" pitchFamily="34" charset="0"/>
              </a:rPr>
              <a:t>Equations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090576" y="1896429"/>
            <a:ext cx="8009389" cy="4423389"/>
          </a:xfrm>
          <a:prstGeom prst="rect">
            <a:avLst/>
          </a:prstGeom>
        </p:spPr>
        <p:txBody>
          <a:bodyPr vert="horz" wrap="square" lIns="0" tIns="13842" rIns="0" bIns="0" rtlCol="0">
            <a:spAutoFit/>
          </a:bodyPr>
          <a:lstStyle/>
          <a:p>
            <a:pPr marL="151006" marR="629190">
              <a:lnSpc>
                <a:spcPct val="102600"/>
              </a:lnSpc>
              <a:spcBef>
                <a:spcPts val="109"/>
              </a:spcBef>
            </a:pPr>
            <a:r>
              <a:rPr sz="2180" spc="50" dirty="0">
                <a:latin typeface="Century Gothic" panose="020B0502020202020204" pitchFamily="34" charset="0"/>
                <a:cs typeface="Tahoma"/>
              </a:rPr>
              <a:t>At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this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40" dirty="0">
                <a:latin typeface="Century Gothic" panose="020B0502020202020204" pitchFamily="34" charset="0"/>
                <a:cs typeface="Tahoma"/>
              </a:rPr>
              <a:t>point,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208" dirty="0">
                <a:latin typeface="Century Gothic" panose="020B0502020202020204" pitchFamily="34" charset="0"/>
                <a:cs typeface="Tahoma"/>
              </a:rPr>
              <a:t>we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29" dirty="0">
                <a:latin typeface="Century Gothic" panose="020B0502020202020204" pitchFamily="34" charset="0"/>
                <a:cs typeface="Tahoma"/>
              </a:rPr>
              <a:t>have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six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independent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equations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(two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for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each </a:t>
            </a:r>
            <a:r>
              <a:rPr sz="2180" spc="-644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bar),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and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six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19" dirty="0">
                <a:latin typeface="Century Gothic" panose="020B0502020202020204" pitchFamily="34" charset="0"/>
                <a:cs typeface="Tahoma"/>
              </a:rPr>
              <a:t>unknowns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(cable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tensions).</a:t>
            </a:r>
            <a:r>
              <a:rPr sz="2180" spc="277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Reformat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six </a:t>
            </a:r>
            <a:r>
              <a:rPr sz="2180" spc="-69" dirty="0">
                <a:latin typeface="Century Gothic" panose="020B0502020202020204" pitchFamily="34" charset="0"/>
                <a:cs typeface="Tahoma"/>
              </a:rPr>
              <a:t> equilibrium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equations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30" dirty="0">
                <a:latin typeface="Century Gothic" panose="020B0502020202020204" pitchFamily="34" charset="0"/>
                <a:cs typeface="Tahoma"/>
              </a:rPr>
              <a:t>to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isolate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19" dirty="0">
                <a:latin typeface="Century Gothic" panose="020B0502020202020204" pitchFamily="34" charset="0"/>
                <a:cs typeface="Tahoma"/>
              </a:rPr>
              <a:t>unknown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tensions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on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 smtClean="0">
                <a:latin typeface="Century Gothic" panose="020B0502020202020204" pitchFamily="34" charset="0"/>
                <a:cs typeface="Tahoma"/>
              </a:rPr>
              <a:t>the</a:t>
            </a:r>
            <a:r>
              <a:rPr lang="el-GR" sz="2180" spc="-79" dirty="0" smtClean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 smtClean="0">
                <a:latin typeface="Century Gothic" panose="020B0502020202020204" pitchFamily="34" charset="0"/>
                <a:cs typeface="Tahoma"/>
              </a:rPr>
              <a:t>left-hand</a:t>
            </a:r>
            <a:r>
              <a:rPr sz="2180" spc="30" dirty="0" smtClean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side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69" dirty="0">
                <a:latin typeface="Century Gothic" panose="020B0502020202020204" pitchFamily="34" charset="0"/>
                <a:cs typeface="Tahoma"/>
              </a:rPr>
              <a:t>of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equations.</a:t>
            </a:r>
            <a:r>
              <a:rPr sz="2180" spc="287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Make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29" dirty="0">
                <a:latin typeface="Century Gothic" panose="020B0502020202020204" pitchFamily="34" charset="0"/>
                <a:cs typeface="Tahoma"/>
              </a:rPr>
              <a:t>sure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tension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variables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49" dirty="0">
                <a:latin typeface="Century Gothic" panose="020B0502020202020204" pitchFamily="34" charset="0"/>
                <a:cs typeface="Tahoma"/>
              </a:rPr>
              <a:t>are </a:t>
            </a:r>
            <a:r>
              <a:rPr sz="2180" spc="-654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in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39" dirty="0">
                <a:latin typeface="Century Gothic" panose="020B0502020202020204" pitchFamily="34" charset="0"/>
                <a:cs typeface="Tahoma"/>
              </a:rPr>
              <a:t>same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19" dirty="0">
                <a:latin typeface="Century Gothic" panose="020B0502020202020204" pitchFamily="34" charset="0"/>
                <a:cs typeface="Tahoma"/>
              </a:rPr>
              <a:t>order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in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each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equation:</a:t>
            </a:r>
            <a:endParaRPr sz="2180" dirty="0">
              <a:latin typeface="Century Gothic" panose="020B0502020202020204" pitchFamily="34" charset="0"/>
              <a:cs typeface="Tahoma"/>
            </a:endParaRPr>
          </a:p>
          <a:p>
            <a:pPr>
              <a:spcBef>
                <a:spcPts val="20"/>
              </a:spcBef>
            </a:pPr>
            <a:endParaRPr sz="1684" dirty="0">
              <a:latin typeface="Century Gothic" panose="020B0502020202020204" pitchFamily="34" charset="0"/>
              <a:cs typeface="Tahoma"/>
            </a:endParaRPr>
          </a:p>
          <a:p>
            <a:pPr marR="349830" algn="ctr">
              <a:tabLst>
                <a:tab pos="728602" algn="l"/>
                <a:tab pos="1550324" algn="l"/>
                <a:tab pos="2511725" algn="l"/>
                <a:tab pos="4433271" algn="l"/>
                <a:tab pos="5246184" algn="l"/>
              </a:tabLst>
            </a:pP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87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A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7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87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B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i="1" spc="198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119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C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i="1" spc="198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87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D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i="1" spc="198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14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F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=</a:t>
            </a:r>
            <a:r>
              <a:rPr sz="2180" b="1" spc="-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-8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44" baseline="-10416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1</a:t>
            </a:r>
            <a:endParaRPr sz="2378" b="1" baseline="-10416" dirty="0">
              <a:solidFill>
                <a:schemeClr val="accent2"/>
              </a:solidFill>
              <a:latin typeface="Century Gothic" panose="020B0502020202020204" pitchFamily="34" charset="0"/>
              <a:cs typeface="Tahoma"/>
            </a:endParaRPr>
          </a:p>
          <a:p>
            <a:pPr marL="576338" algn="ctr">
              <a:spcBef>
                <a:spcPts val="69"/>
              </a:spcBef>
              <a:tabLst>
                <a:tab pos="1535223" algn="l"/>
                <a:tab pos="2359462" algn="l"/>
                <a:tab pos="4281007" algn="l"/>
                <a:tab pos="5231084" algn="l"/>
              </a:tabLst>
            </a:pPr>
            <a:r>
              <a:rPr sz="2180" b="1" i="1" spc="69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spc="6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9</a:t>
            </a:r>
            <a:r>
              <a:rPr sz="2180" b="1" i="1" spc="6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103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B	</a:t>
            </a:r>
            <a:r>
              <a:rPr sz="2180" b="1" spc="40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i="1" spc="40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59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C	</a:t>
            </a:r>
            <a:r>
              <a:rPr sz="2180" b="1" spc="40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+4</a:t>
            </a:r>
            <a:r>
              <a:rPr sz="2180" b="1" i="1" spc="40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59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D	</a:t>
            </a:r>
            <a:r>
              <a:rPr sz="2180" b="1" spc="20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+7</a:t>
            </a:r>
            <a:r>
              <a:rPr sz="2180" b="1" i="1" spc="20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30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F	</a:t>
            </a:r>
            <a:r>
              <a:rPr sz="2180" b="1" spc="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=</a:t>
            </a:r>
            <a:r>
              <a:rPr sz="2180" b="1" spc="-168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-10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spc="-10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5</a:t>
            </a:r>
            <a:r>
              <a:rPr sz="2180" b="1" i="1" spc="-10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14" baseline="-10416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1</a:t>
            </a:r>
            <a:endParaRPr sz="2378" b="1" baseline="-10416" dirty="0">
              <a:solidFill>
                <a:schemeClr val="accent2"/>
              </a:solidFill>
              <a:latin typeface="Century Gothic" panose="020B0502020202020204" pitchFamily="34" charset="0"/>
              <a:cs typeface="Tahoma"/>
            </a:endParaRPr>
          </a:p>
          <a:p>
            <a:pPr marL="1399318" algn="ctr">
              <a:spcBef>
                <a:spcPts val="69"/>
              </a:spcBef>
              <a:tabLst>
                <a:tab pos="2145537" algn="l"/>
                <a:tab pos="3115748" algn="l"/>
                <a:tab pos="4879996" algn="l"/>
              </a:tabLst>
            </a:pP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119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C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7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87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D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i="1" spc="198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87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E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=</a:t>
            </a:r>
            <a:r>
              <a:rPr sz="2180" b="1" spc="-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-8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44" baseline="-10416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2</a:t>
            </a:r>
            <a:endParaRPr sz="2378" b="1" baseline="-10416" dirty="0">
              <a:solidFill>
                <a:schemeClr val="accent2"/>
              </a:solidFill>
              <a:latin typeface="Century Gothic" panose="020B0502020202020204" pitchFamily="34" charset="0"/>
              <a:cs typeface="Tahoma"/>
            </a:endParaRPr>
          </a:p>
          <a:p>
            <a:pPr marL="2222298" algn="ctr">
              <a:spcBef>
                <a:spcPts val="69"/>
              </a:spcBef>
              <a:tabLst>
                <a:tab pos="3191250" algn="l"/>
                <a:tab pos="5093920" algn="l"/>
              </a:tabLst>
            </a:pPr>
            <a:r>
              <a:rPr sz="2180" b="1" i="1" spc="198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spc="-10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3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87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D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-20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+2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87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E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=</a:t>
            </a:r>
            <a:r>
              <a:rPr sz="2180" b="1" spc="-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198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8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44" baseline="-10416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2</a:t>
            </a:r>
            <a:endParaRPr sz="2378" b="1" baseline="-10416" dirty="0">
              <a:solidFill>
                <a:schemeClr val="accent2"/>
              </a:solidFill>
              <a:latin typeface="Century Gothic" panose="020B0502020202020204" pitchFamily="34" charset="0"/>
              <a:cs typeface="Tahoma"/>
            </a:endParaRPr>
          </a:p>
          <a:p>
            <a:pPr marL="4606927">
              <a:spcBef>
                <a:spcPts val="69"/>
              </a:spcBef>
              <a:tabLst>
                <a:tab pos="5346854" algn="l"/>
                <a:tab pos="6158509" algn="l"/>
              </a:tabLst>
            </a:pP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87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E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7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+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14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F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=</a:t>
            </a:r>
            <a:r>
              <a:rPr sz="2180" b="1" spc="-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-8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44" baseline="-10416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3</a:t>
            </a:r>
            <a:endParaRPr sz="2378" b="1" baseline="-10416" dirty="0">
              <a:solidFill>
                <a:schemeClr val="accent2"/>
              </a:solidFill>
              <a:latin typeface="Century Gothic" panose="020B0502020202020204" pitchFamily="34" charset="0"/>
              <a:cs typeface="Tahoma"/>
            </a:endParaRPr>
          </a:p>
          <a:p>
            <a:pPr marL="5209691">
              <a:spcBef>
                <a:spcPts val="69"/>
              </a:spcBef>
              <a:tabLst>
                <a:tab pos="6158509" algn="l"/>
              </a:tabLst>
            </a:pPr>
            <a:r>
              <a:rPr sz="2180" b="1" i="1" spc="198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spc="-11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4</a:t>
            </a:r>
            <a:r>
              <a:rPr sz="2180" b="1" i="1" spc="12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T</a:t>
            </a:r>
            <a:r>
              <a:rPr sz="2378" b="1" i="1" spc="-14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F</a:t>
            </a:r>
            <a:r>
              <a:rPr sz="2378" b="1" i="1" baseline="-13888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	</a:t>
            </a:r>
            <a:r>
              <a:rPr sz="2180" b="1" spc="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=</a:t>
            </a:r>
            <a:r>
              <a:rPr sz="2180" b="1" spc="-89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198" dirty="0">
                <a:solidFill>
                  <a:schemeClr val="accent2"/>
                </a:solidFill>
                <a:latin typeface="Century Gothic" panose="020B0502020202020204" pitchFamily="34" charset="0"/>
                <a:cs typeface="Times New Roman"/>
              </a:rPr>
              <a:t>−</a:t>
            </a:r>
            <a:r>
              <a:rPr sz="2180" b="1" i="1" spc="-89" dirty="0">
                <a:solidFill>
                  <a:schemeClr val="accent2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378" b="1" spc="-44" baseline="-10416" dirty="0">
                <a:solidFill>
                  <a:schemeClr val="accent2"/>
                </a:solidFill>
                <a:latin typeface="Century Gothic" panose="020B0502020202020204" pitchFamily="34" charset="0"/>
                <a:cs typeface="Tahoma"/>
              </a:rPr>
              <a:t>3</a:t>
            </a:r>
            <a:endParaRPr sz="2378" b="1" baseline="-10416" dirty="0">
              <a:solidFill>
                <a:schemeClr val="accent2"/>
              </a:solidFill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>
              <a:latin typeface="Arial"/>
              <a:cs typeface="Arial"/>
            </a:endParaRPr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22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19696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28195" y="911322"/>
            <a:ext cx="9131836" cy="707745"/>
          </a:xfrm>
          <a:prstGeom prst="rect">
            <a:avLst/>
          </a:prstGeom>
          <a:noFill/>
        </p:spPr>
        <p:txBody>
          <a:bodyPr vert="horz" wrap="square" lIns="0" tIns="152260" rIns="0" bIns="0" rtlCol="0" anchor="ctr">
            <a:spAutoFit/>
          </a:bodyPr>
          <a:lstStyle/>
          <a:p>
            <a:pPr marL="213925">
              <a:lnSpc>
                <a:spcPct val="100000"/>
              </a:lnSpc>
              <a:spcBef>
                <a:spcPts val="1199"/>
              </a:spcBef>
            </a:pPr>
            <a:r>
              <a:rPr sz="3600" b="1" spc="-50" dirty="0">
                <a:solidFill>
                  <a:schemeClr val="accent2"/>
                </a:solidFill>
                <a:latin typeface="Century Gothic" panose="020B0502020202020204" pitchFamily="34" charset="0"/>
              </a:rPr>
              <a:t>Solution</a:t>
            </a:r>
            <a:r>
              <a:rPr sz="3600" b="1" spc="5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600" b="1" spc="-79" dirty="0">
                <a:solidFill>
                  <a:schemeClr val="accent2"/>
                </a:solidFill>
                <a:latin typeface="Century Gothic" panose="020B0502020202020204" pitchFamily="34" charset="0"/>
              </a:rPr>
              <a:t>of</a:t>
            </a:r>
            <a:r>
              <a:rPr sz="3600" b="1" spc="5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600" b="1" spc="-109" dirty="0">
                <a:solidFill>
                  <a:schemeClr val="accent2"/>
                </a:solidFill>
                <a:latin typeface="Century Gothic" panose="020B0502020202020204" pitchFamily="34" charset="0"/>
              </a:rPr>
              <a:t>Governing</a:t>
            </a:r>
            <a:r>
              <a:rPr sz="3600" b="1" spc="4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600" b="1" spc="-69" dirty="0">
                <a:solidFill>
                  <a:schemeClr val="accent2"/>
                </a:solidFill>
                <a:latin typeface="Century Gothic" panose="020B0502020202020204" pitchFamily="34" charset="0"/>
              </a:rPr>
              <a:t>Equations</a:t>
            </a:r>
          </a:p>
        </p:txBody>
      </p:sp>
      <p:sp>
        <p:nvSpPr>
          <p:cNvPr id="43" name="object 43"/>
          <p:cNvSpPr txBox="1"/>
          <p:nvPr/>
        </p:nvSpPr>
        <p:spPr>
          <a:xfrm>
            <a:off x="1804664" y="2040510"/>
            <a:ext cx="9549136" cy="705064"/>
          </a:xfrm>
          <a:prstGeom prst="rect">
            <a:avLst/>
          </a:prstGeom>
        </p:spPr>
        <p:txBody>
          <a:bodyPr vert="horz" wrap="square" lIns="0" tIns="13842" rIns="0" bIns="0" rtlCol="0">
            <a:spAutoFit/>
          </a:bodyPr>
          <a:lstStyle/>
          <a:p>
            <a:pPr marL="75503" marR="60402" indent="-1258">
              <a:lnSpc>
                <a:spcPct val="102699"/>
              </a:lnSpc>
              <a:spcBef>
                <a:spcPts val="109"/>
              </a:spcBef>
            </a:pPr>
            <a:r>
              <a:rPr sz="2180" spc="-129" dirty="0">
                <a:latin typeface="Century Gothic" panose="020B0502020202020204" pitchFamily="34" charset="0"/>
                <a:cs typeface="Tahoma"/>
              </a:rPr>
              <a:t>If </a:t>
            </a:r>
            <a:r>
              <a:rPr sz="2180" i="1" spc="-59" dirty="0">
                <a:latin typeface="Century Gothic" panose="020B0502020202020204" pitchFamily="34" charset="0"/>
                <a:cs typeface="Arial"/>
              </a:rPr>
              <a:t>P</a:t>
            </a:r>
            <a:r>
              <a:rPr sz="2378" spc="-87" baseline="-10416" dirty="0">
                <a:latin typeface="Century Gothic" panose="020B0502020202020204" pitchFamily="34" charset="0"/>
                <a:cs typeface="Tahoma"/>
              </a:rPr>
              <a:t>1</a:t>
            </a:r>
            <a:r>
              <a:rPr sz="2378" spc="-73" baseline="-10416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89" dirty="0">
                <a:latin typeface="Century Gothic" panose="020B0502020202020204" pitchFamily="34" charset="0"/>
                <a:cs typeface="Tahoma"/>
              </a:rPr>
              <a:t>=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2000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lb, </a:t>
            </a:r>
            <a:r>
              <a:rPr sz="2180" i="1" spc="-59" dirty="0">
                <a:latin typeface="Century Gothic" panose="020B0502020202020204" pitchFamily="34" charset="0"/>
                <a:cs typeface="Arial"/>
              </a:rPr>
              <a:t>P</a:t>
            </a:r>
            <a:r>
              <a:rPr sz="2378" spc="-87" baseline="-10416" dirty="0">
                <a:latin typeface="Century Gothic" panose="020B0502020202020204" pitchFamily="34" charset="0"/>
                <a:cs typeface="Tahoma"/>
              </a:rPr>
              <a:t>2</a:t>
            </a:r>
            <a:r>
              <a:rPr sz="2378" spc="-73" baseline="-10416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89" dirty="0">
                <a:latin typeface="Century Gothic" panose="020B0502020202020204" pitchFamily="34" charset="0"/>
                <a:cs typeface="Tahoma"/>
              </a:rPr>
              <a:t>=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1000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lb, </a:t>
            </a:r>
            <a:r>
              <a:rPr sz="2180" i="1" spc="-59" dirty="0">
                <a:latin typeface="Century Gothic" panose="020B0502020202020204" pitchFamily="34" charset="0"/>
                <a:cs typeface="Arial"/>
              </a:rPr>
              <a:t>P</a:t>
            </a:r>
            <a:r>
              <a:rPr sz="2378" spc="-87" baseline="-10416" dirty="0">
                <a:latin typeface="Century Gothic" panose="020B0502020202020204" pitchFamily="34" charset="0"/>
                <a:cs typeface="Tahoma"/>
              </a:rPr>
              <a:t>3</a:t>
            </a:r>
            <a:r>
              <a:rPr sz="2378" spc="-73" baseline="-10416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89" dirty="0">
                <a:latin typeface="Century Gothic" panose="020B0502020202020204" pitchFamily="34" charset="0"/>
                <a:cs typeface="Tahoma"/>
              </a:rPr>
              <a:t>=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500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lb,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various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matrix </a:t>
            </a:r>
            <a:r>
              <a:rPr sz="2180" spc="-119" dirty="0">
                <a:latin typeface="Century Gothic" panose="020B0502020202020204" pitchFamily="34" charset="0"/>
                <a:cs typeface="Tahoma"/>
              </a:rPr>
              <a:t>algebra </a:t>
            </a:r>
            <a:r>
              <a:rPr sz="2180" spc="-654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meth</a:t>
            </a:r>
            <a:r>
              <a:rPr sz="2180" spc="-30" dirty="0">
                <a:latin typeface="Century Gothic" panose="020B0502020202020204" pitchFamily="34" charset="0"/>
                <a:cs typeface="Tahoma"/>
              </a:rPr>
              <a:t>o</a:t>
            </a:r>
            <a:r>
              <a:rPr sz="2180" spc="-139" dirty="0">
                <a:latin typeface="Century Gothic" panose="020B0502020202020204" pitchFamily="34" charset="0"/>
                <a:cs typeface="Tahoma"/>
              </a:rPr>
              <a:t>d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s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can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solve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69" dirty="0">
                <a:latin typeface="Century Gothic" panose="020B0502020202020204" pitchFamily="34" charset="0"/>
                <a:cs typeface="Tahoma"/>
              </a:rPr>
              <a:t>f</a:t>
            </a:r>
            <a:r>
              <a:rPr sz="2180" spc="-159" dirty="0">
                <a:latin typeface="Century Gothic" panose="020B0502020202020204" pitchFamily="34" charset="0"/>
                <a:cs typeface="Tahoma"/>
              </a:rPr>
              <a:t>o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r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i="1" spc="129" dirty="0">
                <a:latin typeface="Century Gothic" panose="020B0502020202020204" pitchFamily="34" charset="0"/>
                <a:cs typeface="Arial"/>
              </a:rPr>
              <a:t>T</a:t>
            </a:r>
            <a:r>
              <a:rPr sz="2378" i="1" spc="87" baseline="-13888" dirty="0">
                <a:latin typeface="Century Gothic" panose="020B0502020202020204" pitchFamily="34" charset="0"/>
                <a:cs typeface="Arial"/>
              </a:rPr>
              <a:t>A</a:t>
            </a:r>
            <a:r>
              <a:rPr sz="2378" i="1" spc="14" baseline="-13888" dirty="0">
                <a:latin typeface="Century Gothic" panose="020B0502020202020204" pitchFamily="34" charset="0"/>
                <a:cs typeface="Arial"/>
              </a:rPr>
              <a:t> </a:t>
            </a:r>
            <a:r>
              <a:rPr sz="2180" i="1" spc="50" dirty="0">
                <a:latin typeface="Century Gothic" panose="020B0502020202020204" pitchFamily="34" charset="0"/>
                <a:cs typeface="Times New Roman"/>
              </a:rPr>
              <a:t>·</a:t>
            </a:r>
            <a:r>
              <a:rPr sz="2180" i="1" spc="-188" dirty="0"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i="1" spc="50" dirty="0">
                <a:latin typeface="Century Gothic" panose="020B0502020202020204" pitchFamily="34" charset="0"/>
                <a:cs typeface="Times New Roman"/>
              </a:rPr>
              <a:t>·</a:t>
            </a:r>
            <a:r>
              <a:rPr sz="2180" i="1" spc="-188" dirty="0"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i="1" spc="50" dirty="0">
                <a:latin typeface="Century Gothic" panose="020B0502020202020204" pitchFamily="34" charset="0"/>
                <a:cs typeface="Times New Roman"/>
              </a:rPr>
              <a:t>·</a:t>
            </a:r>
            <a:r>
              <a:rPr sz="2180" i="1" spc="-188" dirty="0">
                <a:latin typeface="Century Gothic" panose="020B0502020202020204" pitchFamily="34" charset="0"/>
                <a:cs typeface="Times New Roman"/>
              </a:rPr>
              <a:t> </a:t>
            </a:r>
            <a:r>
              <a:rPr sz="2180" i="1" spc="129" dirty="0">
                <a:latin typeface="Century Gothic" panose="020B0502020202020204" pitchFamily="34" charset="0"/>
                <a:cs typeface="Arial"/>
              </a:rPr>
              <a:t>T</a:t>
            </a:r>
            <a:r>
              <a:rPr sz="2378" i="1" spc="-14" baseline="-13888" dirty="0">
                <a:latin typeface="Century Gothic" panose="020B0502020202020204" pitchFamily="34" charset="0"/>
                <a:cs typeface="Arial"/>
              </a:rPr>
              <a:t>F</a:t>
            </a:r>
            <a:r>
              <a:rPr sz="2378" i="1" spc="-206" baseline="-13888" dirty="0">
                <a:latin typeface="Century Gothic" panose="020B0502020202020204" pitchFamily="34" charset="0"/>
                <a:cs typeface="Arial"/>
              </a:rPr>
              <a:t> </a:t>
            </a:r>
            <a:r>
              <a:rPr sz="2180" spc="-178" dirty="0">
                <a:latin typeface="Century Gothic" panose="020B0502020202020204" pitchFamily="34" charset="0"/>
                <a:cs typeface="Tahoma"/>
              </a:rPr>
              <a:t>: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039059" y="3586014"/>
            <a:ext cx="2678440" cy="134549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0" tIns="13842" rIns="0" bIns="0" rtlCol="0">
            <a:spAutoFit/>
          </a:bodyPr>
          <a:lstStyle/>
          <a:p>
            <a:pPr marL="75503" marR="60402">
              <a:lnSpc>
                <a:spcPct val="102600"/>
              </a:lnSpc>
              <a:spcBef>
                <a:spcPts val="109"/>
              </a:spcBef>
            </a:pPr>
            <a:r>
              <a:rPr sz="2800" b="1" i="1" dirty="0">
                <a:latin typeface="Century Gothic" panose="020B0502020202020204" pitchFamily="34" charset="0"/>
                <a:cs typeface="Arial"/>
              </a:rPr>
              <a:t>T</a:t>
            </a:r>
            <a:r>
              <a:rPr sz="2800" b="1" i="1" baseline="-13888" dirty="0">
                <a:latin typeface="Century Gothic" panose="020B0502020202020204" pitchFamily="34" charset="0"/>
                <a:cs typeface="Arial"/>
              </a:rPr>
              <a:t>A 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= 1944</a:t>
            </a:r>
            <a:r>
              <a:rPr sz="2800" b="1" i="1" dirty="0">
                <a:latin typeface="Century Gothic" panose="020B0502020202020204" pitchFamily="34" charset="0"/>
                <a:cs typeface="Verdana"/>
              </a:rPr>
              <a:t>.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45 lb  </a:t>
            </a:r>
            <a:r>
              <a:rPr sz="2800" b="1" i="1" dirty="0">
                <a:latin typeface="Century Gothic" panose="020B0502020202020204" pitchFamily="34" charset="0"/>
                <a:cs typeface="Arial"/>
              </a:rPr>
              <a:t>T</a:t>
            </a:r>
            <a:r>
              <a:rPr sz="2800" b="1" i="1" baseline="-13888" dirty="0">
                <a:latin typeface="Century Gothic" panose="020B0502020202020204" pitchFamily="34" charset="0"/>
                <a:cs typeface="Arial"/>
              </a:rPr>
              <a:t>C 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= 791</a:t>
            </a:r>
            <a:r>
              <a:rPr sz="2800" b="1" i="1" dirty="0">
                <a:latin typeface="Century Gothic" panose="020B0502020202020204" pitchFamily="34" charset="0"/>
                <a:cs typeface="Verdana"/>
              </a:rPr>
              <a:t>.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67 lb  </a:t>
            </a:r>
            <a:r>
              <a:rPr sz="2800" b="1" i="1" dirty="0">
                <a:latin typeface="Century Gothic" panose="020B0502020202020204" pitchFamily="34" charset="0"/>
                <a:cs typeface="Arial"/>
              </a:rPr>
              <a:t>T</a:t>
            </a:r>
            <a:r>
              <a:rPr sz="2800" b="1" i="1" baseline="-13888" dirty="0">
                <a:latin typeface="Century Gothic" panose="020B0502020202020204" pitchFamily="34" charset="0"/>
                <a:cs typeface="Arial"/>
              </a:rPr>
              <a:t>E 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= 375 lb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6231613" y="3578223"/>
            <a:ext cx="2699737" cy="134549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wrap="square" lIns="0" tIns="13842" rIns="0" bIns="0" rtlCol="0">
            <a:spAutoFit/>
          </a:bodyPr>
          <a:lstStyle/>
          <a:p>
            <a:pPr marL="75503" marR="60402">
              <a:lnSpc>
                <a:spcPct val="102600"/>
              </a:lnSpc>
              <a:spcBef>
                <a:spcPts val="109"/>
              </a:spcBef>
            </a:pPr>
            <a:r>
              <a:rPr sz="2800" b="1" i="1" dirty="0">
                <a:latin typeface="Century Gothic" panose="020B0502020202020204" pitchFamily="34" charset="0"/>
                <a:cs typeface="Arial"/>
              </a:rPr>
              <a:t>T</a:t>
            </a:r>
            <a:r>
              <a:rPr sz="2800" b="1" i="1" baseline="-13888" dirty="0">
                <a:latin typeface="Century Gothic" panose="020B0502020202020204" pitchFamily="34" charset="0"/>
                <a:cs typeface="Arial"/>
              </a:rPr>
              <a:t>B 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= 1555</a:t>
            </a:r>
            <a:r>
              <a:rPr sz="2800" b="1" i="1" dirty="0">
                <a:latin typeface="Century Gothic" panose="020B0502020202020204" pitchFamily="34" charset="0"/>
                <a:cs typeface="Verdana"/>
              </a:rPr>
              <a:t>.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55 lb  </a:t>
            </a:r>
            <a:r>
              <a:rPr sz="2800" b="1" i="1" dirty="0">
                <a:latin typeface="Century Gothic" panose="020B0502020202020204" pitchFamily="34" charset="0"/>
                <a:cs typeface="Arial"/>
              </a:rPr>
              <a:t>T</a:t>
            </a:r>
            <a:r>
              <a:rPr sz="2800" b="1" i="1" baseline="-13888" dirty="0">
                <a:latin typeface="Century Gothic" panose="020B0502020202020204" pitchFamily="34" charset="0"/>
                <a:cs typeface="Arial"/>
              </a:rPr>
              <a:t>D 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= 583</a:t>
            </a:r>
            <a:r>
              <a:rPr sz="2800" b="1" i="1" dirty="0">
                <a:latin typeface="Century Gothic" panose="020B0502020202020204" pitchFamily="34" charset="0"/>
                <a:cs typeface="Verdana"/>
              </a:rPr>
              <a:t>.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33 lb  </a:t>
            </a:r>
            <a:r>
              <a:rPr sz="2800" b="1" i="1" dirty="0">
                <a:latin typeface="Century Gothic" panose="020B0502020202020204" pitchFamily="34" charset="0"/>
                <a:cs typeface="Arial"/>
              </a:rPr>
              <a:t>T</a:t>
            </a:r>
            <a:r>
              <a:rPr sz="2800" b="1" i="1" baseline="-13888" dirty="0">
                <a:latin typeface="Century Gothic" panose="020B0502020202020204" pitchFamily="34" charset="0"/>
                <a:cs typeface="Arial"/>
              </a:rPr>
              <a:t>F </a:t>
            </a:r>
            <a:r>
              <a:rPr sz="2800" b="1" dirty="0">
                <a:latin typeface="Century Gothic" panose="020B0502020202020204" pitchFamily="34" charset="0"/>
                <a:cs typeface="Tahoma"/>
              </a:rPr>
              <a:t>= 125 lb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>
              <a:latin typeface="Arial"/>
              <a:cs typeface="Arial"/>
            </a:endParaRPr>
          </a:p>
        </p:txBody>
      </p:sp>
      <p:sp>
        <p:nvSpPr>
          <p:cNvPr id="51" name="Θέση αριθμού διαφάνειας 50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23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51623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50984" y="355637"/>
            <a:ext cx="9246131" cy="1138632"/>
          </a:xfrm>
          <a:prstGeom prst="rect">
            <a:avLst/>
          </a:prstGeom>
          <a:noFill/>
        </p:spPr>
        <p:txBody>
          <a:bodyPr vert="horz" wrap="square" lIns="0" tIns="152260" rIns="0" bIns="0" rtlCol="0" anchor="ctr">
            <a:spAutoFit/>
          </a:bodyPr>
          <a:lstStyle/>
          <a:p>
            <a:pPr marL="213925">
              <a:lnSpc>
                <a:spcPct val="100000"/>
              </a:lnSpc>
              <a:spcBef>
                <a:spcPts val="1199"/>
              </a:spcBef>
            </a:pPr>
            <a:r>
              <a:rPr sz="3200" b="1" spc="-99" dirty="0">
                <a:solidFill>
                  <a:schemeClr val="accent2"/>
                </a:solidFill>
                <a:latin typeface="Century Gothic" panose="020B0502020202020204" pitchFamily="34" charset="0"/>
              </a:rPr>
              <a:t>Eigenvalue</a:t>
            </a:r>
            <a:r>
              <a:rPr sz="32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99" dirty="0">
                <a:solidFill>
                  <a:schemeClr val="accent2"/>
                </a:solidFill>
                <a:latin typeface="Century Gothic" panose="020B0502020202020204" pitchFamily="34" charset="0"/>
              </a:rPr>
              <a:t>Problems:</a:t>
            </a:r>
            <a:r>
              <a:rPr sz="3200" b="1" spc="347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Critical </a:t>
            </a:r>
            <a:r>
              <a:rPr sz="3200" b="1" spc="-89" dirty="0">
                <a:solidFill>
                  <a:schemeClr val="accent2"/>
                </a:solidFill>
                <a:latin typeface="Century Gothic" panose="020B0502020202020204" pitchFamily="34" charset="0"/>
              </a:rPr>
              <a:t>Loads</a:t>
            </a:r>
            <a:r>
              <a:rPr sz="3200" b="1" spc="1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99" dirty="0">
                <a:solidFill>
                  <a:schemeClr val="accent2"/>
                </a:solidFill>
                <a:latin typeface="Century Gothic" panose="020B0502020202020204" pitchFamily="34" charset="0"/>
              </a:rPr>
              <a:t>for</a:t>
            </a:r>
            <a:r>
              <a:rPr sz="32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40" dirty="0">
                <a:solidFill>
                  <a:schemeClr val="accent2"/>
                </a:solidFill>
                <a:latin typeface="Century Gothic" panose="020B0502020202020204" pitchFamily="34" charset="0"/>
              </a:rPr>
              <a:t>Buckling</a:t>
            </a:r>
            <a:r>
              <a:rPr sz="3200" b="1" spc="1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129" dirty="0">
                <a:solidFill>
                  <a:schemeClr val="accent2"/>
                </a:solidFill>
                <a:latin typeface="Century Gothic" panose="020B0502020202020204" pitchFamily="34" charset="0"/>
              </a:rPr>
              <a:t>a</a:t>
            </a:r>
            <a:r>
              <a:rPr sz="3200" b="1" spc="1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69" dirty="0">
                <a:solidFill>
                  <a:schemeClr val="accent2"/>
                </a:solidFill>
                <a:latin typeface="Century Gothic" panose="020B0502020202020204" pitchFamily="34" charset="0"/>
              </a:rPr>
              <a:t>Column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1609" y="1701209"/>
            <a:ext cx="4379263" cy="373535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349076" y="1494269"/>
            <a:ext cx="5004723" cy="3469410"/>
          </a:xfrm>
          <a:prstGeom prst="rect">
            <a:avLst/>
          </a:prstGeom>
        </p:spPr>
        <p:txBody>
          <a:bodyPr vert="horz" wrap="square" lIns="0" tIns="13842" rIns="0" bIns="0" rtlCol="0">
            <a:spAutoFit/>
          </a:bodyPr>
          <a:lstStyle/>
          <a:p>
            <a:pPr marL="25168" marR="10067">
              <a:lnSpc>
                <a:spcPct val="102600"/>
              </a:lnSpc>
              <a:spcBef>
                <a:spcPts val="109"/>
              </a:spcBef>
            </a:pPr>
            <a:r>
              <a:rPr sz="2180" dirty="0">
                <a:latin typeface="Century Gothic" panose="020B0502020202020204" pitchFamily="34" charset="0"/>
                <a:cs typeface="Tahoma"/>
              </a:rPr>
              <a:t>A long column with elastic  modulus </a:t>
            </a:r>
            <a:r>
              <a:rPr sz="2180" i="1" dirty="0">
                <a:latin typeface="Century Gothic" panose="020B0502020202020204" pitchFamily="34" charset="0"/>
                <a:cs typeface="Arial"/>
              </a:rPr>
              <a:t>E </a:t>
            </a:r>
            <a:r>
              <a:rPr sz="2180" dirty="0">
                <a:latin typeface="Century Gothic" panose="020B0502020202020204" pitchFamily="34" charset="0"/>
                <a:cs typeface="Tahoma"/>
              </a:rPr>
              <a:t>and cross-sectional  moment of inertia </a:t>
            </a:r>
            <a:r>
              <a:rPr sz="2180" i="1" dirty="0">
                <a:latin typeface="Century Gothic" panose="020B0502020202020204" pitchFamily="34" charset="0"/>
                <a:cs typeface="Arial"/>
              </a:rPr>
              <a:t>I </a:t>
            </a:r>
            <a:r>
              <a:rPr sz="2180" dirty="0">
                <a:latin typeface="Century Gothic" panose="020B0502020202020204" pitchFamily="34" charset="0"/>
                <a:cs typeface="Tahoma"/>
              </a:rPr>
              <a:t>is subjected  to an axial load </a:t>
            </a:r>
            <a:r>
              <a:rPr sz="2180" i="1" dirty="0">
                <a:latin typeface="Century Gothic" panose="020B0502020202020204" pitchFamily="34" charset="0"/>
                <a:cs typeface="Arial"/>
              </a:rPr>
              <a:t>P</a:t>
            </a:r>
            <a:r>
              <a:rPr sz="2180" dirty="0">
                <a:latin typeface="Century Gothic" panose="020B0502020202020204" pitchFamily="34" charset="0"/>
                <a:cs typeface="Tahoma"/>
              </a:rPr>
              <a:t>. If there is a  small deformity in the column  due to misalignment during  construction or some other  reason, its strength is  considerably reduced. The  deformity will cause the column  to buckle long before a shorter  column would have been crushed.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>
              <a:latin typeface="Arial"/>
              <a:cs typeface="Arial"/>
            </a:endParaRPr>
          </a:p>
        </p:txBody>
      </p:sp>
      <p:sp>
        <p:nvSpPr>
          <p:cNvPr id="12" name="Θέση αριθμού διαφάνειας 1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24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77583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528195" y="942100"/>
            <a:ext cx="9131836" cy="646189"/>
          </a:xfrm>
          <a:prstGeom prst="rect">
            <a:avLst/>
          </a:prstGeom>
          <a:noFill/>
        </p:spPr>
        <p:txBody>
          <a:bodyPr vert="horz" wrap="square" lIns="0" tIns="152260" rIns="0" bIns="0" rtlCol="0" anchor="ctr">
            <a:spAutoFit/>
          </a:bodyPr>
          <a:lstStyle/>
          <a:p>
            <a:pPr marL="213925">
              <a:lnSpc>
                <a:spcPct val="100000"/>
              </a:lnSpc>
              <a:spcBef>
                <a:spcPts val="1199"/>
              </a:spcBef>
            </a:pPr>
            <a:r>
              <a:rPr sz="3200" b="1" spc="-109" dirty="0">
                <a:solidFill>
                  <a:schemeClr val="accent2"/>
                </a:solidFill>
                <a:latin typeface="Century Gothic" panose="020B0502020202020204" pitchFamily="34" charset="0"/>
              </a:rPr>
              <a:t>Governing</a:t>
            </a:r>
            <a:r>
              <a:rPr sz="3200" b="1" spc="4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69" dirty="0">
                <a:solidFill>
                  <a:schemeClr val="accent2"/>
                </a:solidFill>
                <a:latin typeface="Century Gothic" panose="020B0502020202020204" pitchFamily="34" charset="0"/>
              </a:rPr>
              <a:t>Equations</a:t>
            </a:r>
            <a:r>
              <a:rPr sz="3200" b="1" spc="59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99" dirty="0">
                <a:solidFill>
                  <a:schemeClr val="accent2"/>
                </a:solidFill>
                <a:latin typeface="Century Gothic" panose="020B0502020202020204" pitchFamily="34" charset="0"/>
              </a:rPr>
              <a:t>for</a:t>
            </a:r>
            <a:r>
              <a:rPr sz="3200" b="1" spc="5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59" dirty="0">
                <a:solidFill>
                  <a:schemeClr val="accent2"/>
                </a:solidFill>
                <a:latin typeface="Century Gothic" panose="020B0502020202020204" pitchFamily="34" charset="0"/>
              </a:rPr>
              <a:t>Discretized</a:t>
            </a:r>
            <a:r>
              <a:rPr sz="3200" b="1" spc="59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sz="3200" b="1" spc="-69" dirty="0">
                <a:solidFill>
                  <a:schemeClr val="accent2"/>
                </a:solidFill>
                <a:latin typeface="Century Gothic" panose="020B0502020202020204" pitchFamily="34" charset="0"/>
              </a:rPr>
              <a:t>Column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8335" y="2172736"/>
            <a:ext cx="4882537" cy="2947460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7370027" y="3516078"/>
            <a:ext cx="444195" cy="0"/>
          </a:xfrm>
          <a:custGeom>
            <a:avLst/>
            <a:gdLst/>
            <a:ahLst/>
            <a:cxnLst/>
            <a:rect l="l" t="t" r="r" b="b"/>
            <a:pathLst>
              <a:path w="224155">
                <a:moveTo>
                  <a:pt x="0" y="0"/>
                </a:moveTo>
                <a:lnTo>
                  <a:pt x="223723" y="0"/>
                </a:lnTo>
              </a:path>
            </a:pathLst>
          </a:custGeom>
          <a:ln w="5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3567"/>
          </a:p>
        </p:txBody>
      </p:sp>
      <p:sp>
        <p:nvSpPr>
          <p:cNvPr id="7" name="object 7"/>
          <p:cNvSpPr/>
          <p:nvPr/>
        </p:nvSpPr>
        <p:spPr>
          <a:xfrm>
            <a:off x="8209095" y="3516078"/>
            <a:ext cx="27809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39750" y="0"/>
                </a:lnTo>
              </a:path>
            </a:pathLst>
          </a:custGeom>
          <a:ln w="5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3567"/>
          </a:p>
        </p:txBody>
      </p:sp>
      <p:sp>
        <p:nvSpPr>
          <p:cNvPr id="8" name="object 8"/>
          <p:cNvSpPr txBox="1"/>
          <p:nvPr/>
        </p:nvSpPr>
        <p:spPr>
          <a:xfrm>
            <a:off x="6231046" y="2172736"/>
            <a:ext cx="4132154" cy="2512097"/>
          </a:xfrm>
          <a:prstGeom prst="rect">
            <a:avLst/>
          </a:prstGeom>
        </p:spPr>
        <p:txBody>
          <a:bodyPr vert="horz" wrap="square" lIns="0" tIns="13842" rIns="0" bIns="0" rtlCol="0">
            <a:spAutoFit/>
          </a:bodyPr>
          <a:lstStyle/>
          <a:p>
            <a:pPr marL="100670" marR="96895">
              <a:lnSpc>
                <a:spcPct val="102600"/>
              </a:lnSpc>
              <a:spcBef>
                <a:spcPts val="109"/>
              </a:spcBef>
            </a:pPr>
            <a:r>
              <a:rPr sz="2180" spc="-40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continuous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differential </a:t>
            </a:r>
            <a:r>
              <a:rPr sz="2180" spc="-654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equation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69" dirty="0">
                <a:latin typeface="Century Gothic" panose="020B0502020202020204" pitchFamily="34" charset="0"/>
                <a:cs typeface="Tahoma"/>
              </a:rPr>
              <a:t>of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deflection</a:t>
            </a:r>
            <a:endParaRPr sz="2180" dirty="0">
              <a:latin typeface="Century Gothic" panose="020B0502020202020204" pitchFamily="34" charset="0"/>
              <a:cs typeface="Tahoma"/>
            </a:endParaRPr>
          </a:p>
          <a:p>
            <a:pPr>
              <a:spcBef>
                <a:spcPts val="79"/>
              </a:spcBef>
            </a:pPr>
            <a:endParaRPr sz="1585" dirty="0">
              <a:latin typeface="Tahoma"/>
              <a:cs typeface="Tahoma"/>
            </a:endParaRPr>
          </a:p>
          <a:p>
            <a:pPr marL="1138833">
              <a:lnSpc>
                <a:spcPts val="2041"/>
              </a:lnSpc>
              <a:tabLst>
                <a:tab pos="2017182" algn="l"/>
              </a:tabLst>
            </a:pPr>
            <a:r>
              <a:rPr sz="2180" i="1" spc="-99" dirty="0">
                <a:latin typeface="Arial"/>
                <a:cs typeface="Arial"/>
              </a:rPr>
              <a:t>d</a:t>
            </a:r>
            <a:r>
              <a:rPr sz="2180" i="1" spc="-404" dirty="0">
                <a:latin typeface="Arial"/>
                <a:cs typeface="Arial"/>
              </a:rPr>
              <a:t> </a:t>
            </a:r>
            <a:r>
              <a:rPr sz="2378" spc="-30" baseline="27777" dirty="0">
                <a:latin typeface="Tahoma"/>
                <a:cs typeface="Tahoma"/>
              </a:rPr>
              <a:t>2</a:t>
            </a:r>
            <a:r>
              <a:rPr sz="2180" i="1" spc="-20" dirty="0">
                <a:latin typeface="Arial"/>
                <a:cs typeface="Arial"/>
              </a:rPr>
              <a:t>y	</a:t>
            </a:r>
            <a:r>
              <a:rPr sz="2180" i="1" spc="-79" dirty="0">
                <a:latin typeface="Arial"/>
                <a:cs typeface="Arial"/>
              </a:rPr>
              <a:t>P</a:t>
            </a:r>
            <a:endParaRPr sz="2180" dirty="0">
              <a:latin typeface="Arial"/>
              <a:cs typeface="Arial"/>
            </a:endParaRPr>
          </a:p>
          <a:p>
            <a:pPr marL="1153934">
              <a:lnSpc>
                <a:spcPts val="2041"/>
              </a:lnSpc>
            </a:pPr>
            <a:r>
              <a:rPr sz="3270" i="1" spc="-162" baseline="-37878" dirty="0">
                <a:latin typeface="Arial"/>
                <a:cs typeface="Arial"/>
              </a:rPr>
              <a:t>d</a:t>
            </a:r>
            <a:r>
              <a:rPr sz="3270" i="1" spc="-133" baseline="-37878" dirty="0">
                <a:latin typeface="Arial"/>
                <a:cs typeface="Arial"/>
              </a:rPr>
              <a:t>x</a:t>
            </a:r>
            <a:r>
              <a:rPr sz="3270" i="1" spc="-624" baseline="-37878" dirty="0">
                <a:latin typeface="Arial"/>
                <a:cs typeface="Arial"/>
              </a:rPr>
              <a:t> </a:t>
            </a:r>
            <a:r>
              <a:rPr sz="2378" spc="-44" baseline="-31250" dirty="0">
                <a:latin typeface="Tahoma"/>
                <a:cs typeface="Tahoma"/>
              </a:rPr>
              <a:t>2</a:t>
            </a:r>
            <a:r>
              <a:rPr sz="2378" baseline="-31250" dirty="0">
                <a:latin typeface="Tahoma"/>
                <a:cs typeface="Tahoma"/>
              </a:rPr>
              <a:t> </a:t>
            </a:r>
            <a:r>
              <a:rPr sz="2378" spc="-87" baseline="-31250" dirty="0">
                <a:latin typeface="Tahoma"/>
                <a:cs typeface="Tahoma"/>
              </a:rPr>
              <a:t> </a:t>
            </a:r>
            <a:r>
              <a:rPr sz="2180" spc="89" dirty="0">
                <a:latin typeface="Tahoma"/>
                <a:cs typeface="Tahoma"/>
              </a:rPr>
              <a:t>+</a:t>
            </a:r>
            <a:r>
              <a:rPr sz="2180" spc="30" dirty="0">
                <a:latin typeface="Tahoma"/>
                <a:cs typeface="Tahoma"/>
              </a:rPr>
              <a:t> </a:t>
            </a:r>
            <a:r>
              <a:rPr sz="3270" i="1" spc="-133" baseline="-37878" dirty="0">
                <a:latin typeface="Arial"/>
                <a:cs typeface="Arial"/>
              </a:rPr>
              <a:t>EI </a:t>
            </a:r>
            <a:r>
              <a:rPr sz="2180" i="1" spc="-99" dirty="0">
                <a:latin typeface="Arial"/>
                <a:cs typeface="Arial"/>
              </a:rPr>
              <a:t>y</a:t>
            </a:r>
            <a:r>
              <a:rPr sz="2180" i="1" spc="226" dirty="0">
                <a:latin typeface="Arial"/>
                <a:cs typeface="Arial"/>
              </a:rPr>
              <a:t> </a:t>
            </a:r>
            <a:r>
              <a:rPr sz="2180" spc="89" dirty="0">
                <a:latin typeface="Tahoma"/>
                <a:cs typeface="Tahoma"/>
              </a:rPr>
              <a:t>=</a:t>
            </a:r>
            <a:r>
              <a:rPr sz="2180" spc="-89" dirty="0">
                <a:latin typeface="Tahoma"/>
                <a:cs typeface="Tahoma"/>
              </a:rPr>
              <a:t> </a:t>
            </a:r>
            <a:r>
              <a:rPr sz="2180" spc="-109" dirty="0">
                <a:latin typeface="Tahoma"/>
                <a:cs typeface="Tahoma"/>
              </a:rPr>
              <a:t>0</a:t>
            </a:r>
            <a:endParaRPr sz="2180" dirty="0">
              <a:latin typeface="Tahoma"/>
              <a:cs typeface="Tahoma"/>
            </a:endParaRPr>
          </a:p>
          <a:p>
            <a:pPr marL="100670" marR="85570">
              <a:lnSpc>
                <a:spcPct val="102600"/>
              </a:lnSpc>
              <a:spcBef>
                <a:spcPts val="2675"/>
              </a:spcBef>
            </a:pPr>
            <a:r>
              <a:rPr sz="2180" spc="-89" dirty="0">
                <a:latin typeface="Century Gothic" panose="020B0502020202020204" pitchFamily="34" charset="0"/>
                <a:cs typeface="Tahoma"/>
              </a:rPr>
              <a:t>can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be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discretized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with</a:t>
            </a:r>
            <a:r>
              <a:rPr sz="2180" spc="1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 </a:t>
            </a:r>
            <a:r>
              <a:rPr sz="2180" spc="-654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following</a:t>
            </a:r>
            <a:r>
              <a:rPr sz="2180" spc="2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69" dirty="0">
                <a:latin typeface="Century Gothic" panose="020B0502020202020204" pitchFamily="34" charset="0"/>
                <a:cs typeface="Tahoma"/>
              </a:rPr>
              <a:t>substitution: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831882" y="5308192"/>
            <a:ext cx="444195" cy="0"/>
          </a:xfrm>
          <a:custGeom>
            <a:avLst/>
            <a:gdLst/>
            <a:ahLst/>
            <a:cxnLst/>
            <a:rect l="l" t="t" r="r" b="b"/>
            <a:pathLst>
              <a:path w="224155">
                <a:moveTo>
                  <a:pt x="0" y="0"/>
                </a:moveTo>
                <a:lnTo>
                  <a:pt x="223723" y="0"/>
                </a:lnTo>
              </a:path>
            </a:pathLst>
          </a:custGeom>
          <a:ln w="5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3567"/>
          </a:p>
        </p:txBody>
      </p:sp>
      <p:sp>
        <p:nvSpPr>
          <p:cNvPr id="10" name="object 10"/>
          <p:cNvSpPr txBox="1"/>
          <p:nvPr/>
        </p:nvSpPr>
        <p:spPr>
          <a:xfrm>
            <a:off x="6756383" y="4846778"/>
            <a:ext cx="914819" cy="783569"/>
          </a:xfrm>
          <a:prstGeom prst="rect">
            <a:avLst/>
          </a:prstGeom>
        </p:spPr>
        <p:txBody>
          <a:bodyPr vert="horz" wrap="square" lIns="0" tIns="25167" rIns="0" bIns="0" rtlCol="0">
            <a:spAutoFit/>
          </a:bodyPr>
          <a:lstStyle/>
          <a:p>
            <a:pPr marL="90603" marR="60402" indent="-16359">
              <a:lnSpc>
                <a:spcPct val="112599"/>
              </a:lnSpc>
              <a:spcBef>
                <a:spcPts val="198"/>
              </a:spcBef>
            </a:pPr>
            <a:r>
              <a:rPr sz="2180" i="1" spc="-99" dirty="0">
                <a:latin typeface="Arial"/>
                <a:cs typeface="Arial"/>
              </a:rPr>
              <a:t>d</a:t>
            </a:r>
            <a:r>
              <a:rPr sz="2180" i="1" spc="-404" dirty="0">
                <a:latin typeface="Arial"/>
                <a:cs typeface="Arial"/>
              </a:rPr>
              <a:t> </a:t>
            </a:r>
            <a:r>
              <a:rPr sz="2378" spc="103" baseline="27777" dirty="0">
                <a:latin typeface="Tahoma"/>
                <a:cs typeface="Tahoma"/>
              </a:rPr>
              <a:t>2</a:t>
            </a:r>
            <a:r>
              <a:rPr sz="2180" i="1" spc="-69" dirty="0">
                <a:latin typeface="Arial"/>
                <a:cs typeface="Arial"/>
              </a:rPr>
              <a:t>y  </a:t>
            </a:r>
            <a:r>
              <a:rPr sz="2180" i="1" spc="-59" dirty="0">
                <a:latin typeface="Arial"/>
                <a:cs typeface="Arial"/>
              </a:rPr>
              <a:t> </a:t>
            </a:r>
            <a:r>
              <a:rPr sz="2180" i="1" spc="-109" dirty="0">
                <a:latin typeface="Arial"/>
                <a:cs typeface="Arial"/>
              </a:rPr>
              <a:t>d</a:t>
            </a:r>
            <a:r>
              <a:rPr sz="2180" i="1" spc="-89" dirty="0">
                <a:latin typeface="Arial"/>
                <a:cs typeface="Arial"/>
              </a:rPr>
              <a:t>x</a:t>
            </a:r>
            <a:r>
              <a:rPr sz="2180" i="1" spc="-416" dirty="0">
                <a:latin typeface="Arial"/>
                <a:cs typeface="Arial"/>
              </a:rPr>
              <a:t> </a:t>
            </a:r>
            <a:r>
              <a:rPr sz="2378" spc="-44" baseline="20833" dirty="0">
                <a:latin typeface="Tahoma"/>
                <a:cs typeface="Tahoma"/>
              </a:rPr>
              <a:t>2</a:t>
            </a:r>
            <a:r>
              <a:rPr sz="2378" baseline="20833" dirty="0">
                <a:latin typeface="Tahoma"/>
                <a:cs typeface="Tahoma"/>
              </a:rPr>
              <a:t> </a:t>
            </a:r>
            <a:r>
              <a:rPr sz="2378" spc="87" baseline="20833" dirty="0">
                <a:latin typeface="Tahoma"/>
                <a:cs typeface="Tahoma"/>
              </a:rPr>
              <a:t> </a:t>
            </a:r>
            <a:r>
              <a:rPr sz="3270" i="1" spc="727" baseline="37878" dirty="0">
                <a:latin typeface="Times New Roman"/>
                <a:cs typeface="Times New Roman"/>
              </a:rPr>
              <a:t>≈</a:t>
            </a:r>
            <a:endParaRPr sz="3270" baseline="37878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25950" y="4934259"/>
            <a:ext cx="2121576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75503">
              <a:spcBef>
                <a:spcPts val="178"/>
              </a:spcBef>
            </a:pPr>
            <a:r>
              <a:rPr sz="3270" i="1" spc="-149" baseline="7575" dirty="0">
                <a:latin typeface="Arial"/>
                <a:cs typeface="Arial"/>
              </a:rPr>
              <a:t>y</a:t>
            </a:r>
            <a:r>
              <a:rPr sz="1585" i="1" spc="40" dirty="0">
                <a:latin typeface="Arial"/>
                <a:cs typeface="Arial"/>
              </a:rPr>
              <a:t>i</a:t>
            </a:r>
            <a:r>
              <a:rPr sz="1585" i="1" spc="-287" dirty="0">
                <a:latin typeface="Arial"/>
                <a:cs typeface="Arial"/>
              </a:rPr>
              <a:t> </a:t>
            </a:r>
            <a:r>
              <a:rPr sz="1585" spc="59" dirty="0">
                <a:latin typeface="Tahoma"/>
                <a:cs typeface="Tahoma"/>
              </a:rPr>
              <a:t>+1</a:t>
            </a:r>
            <a:r>
              <a:rPr sz="1585" spc="79" dirty="0">
                <a:latin typeface="Tahoma"/>
                <a:cs typeface="Tahoma"/>
              </a:rPr>
              <a:t> </a:t>
            </a:r>
            <a:r>
              <a:rPr sz="3270" i="1" spc="311" baseline="7575" dirty="0">
                <a:latin typeface="Times New Roman"/>
                <a:cs typeface="Times New Roman"/>
              </a:rPr>
              <a:t>−</a:t>
            </a:r>
            <a:r>
              <a:rPr sz="3270" i="1" spc="-103" baseline="7575" dirty="0">
                <a:latin typeface="Times New Roman"/>
                <a:cs typeface="Times New Roman"/>
              </a:rPr>
              <a:t> </a:t>
            </a:r>
            <a:r>
              <a:rPr sz="3270" spc="-162" baseline="7575" dirty="0">
                <a:latin typeface="Tahoma"/>
                <a:cs typeface="Tahoma"/>
              </a:rPr>
              <a:t>2</a:t>
            </a:r>
            <a:r>
              <a:rPr sz="3270" i="1" spc="-149" baseline="7575" dirty="0">
                <a:latin typeface="Arial"/>
                <a:cs typeface="Arial"/>
              </a:rPr>
              <a:t>y</a:t>
            </a:r>
            <a:r>
              <a:rPr sz="1585" i="1" spc="40" dirty="0">
                <a:latin typeface="Arial"/>
                <a:cs typeface="Arial"/>
              </a:rPr>
              <a:t>i</a:t>
            </a:r>
            <a:r>
              <a:rPr sz="1585" i="1" dirty="0">
                <a:latin typeface="Arial"/>
                <a:cs typeface="Arial"/>
              </a:rPr>
              <a:t> </a:t>
            </a:r>
            <a:r>
              <a:rPr sz="1585" i="1" spc="-149" dirty="0">
                <a:latin typeface="Arial"/>
                <a:cs typeface="Arial"/>
              </a:rPr>
              <a:t> </a:t>
            </a:r>
            <a:r>
              <a:rPr sz="3270" spc="133" baseline="7575" dirty="0">
                <a:latin typeface="Tahoma"/>
                <a:cs typeface="Tahoma"/>
              </a:rPr>
              <a:t>+</a:t>
            </a:r>
            <a:r>
              <a:rPr sz="3270" spc="-311" baseline="7575" dirty="0">
                <a:latin typeface="Tahoma"/>
                <a:cs typeface="Tahoma"/>
              </a:rPr>
              <a:t> </a:t>
            </a:r>
            <a:r>
              <a:rPr sz="3270" i="1" spc="-149" baseline="7575" dirty="0">
                <a:latin typeface="Arial"/>
                <a:cs typeface="Arial"/>
              </a:rPr>
              <a:t>y</a:t>
            </a:r>
            <a:r>
              <a:rPr sz="1585" i="1" spc="188" dirty="0">
                <a:latin typeface="Arial"/>
                <a:cs typeface="Arial"/>
              </a:rPr>
              <a:t>i</a:t>
            </a:r>
            <a:r>
              <a:rPr sz="1585" i="1" spc="377" dirty="0">
                <a:latin typeface="Arial"/>
                <a:cs typeface="Arial"/>
              </a:rPr>
              <a:t>−</a:t>
            </a:r>
            <a:r>
              <a:rPr sz="1585" spc="-30" dirty="0">
                <a:latin typeface="Tahoma"/>
                <a:cs typeface="Tahoma"/>
              </a:rPr>
              <a:t>1</a:t>
            </a:r>
            <a:endParaRPr sz="1585" dirty="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701451" y="5308192"/>
            <a:ext cx="1983157" cy="0"/>
          </a:xfrm>
          <a:custGeom>
            <a:avLst/>
            <a:gdLst/>
            <a:ahLst/>
            <a:cxnLst/>
            <a:rect l="l" t="t" r="r" b="b"/>
            <a:pathLst>
              <a:path w="1000760">
                <a:moveTo>
                  <a:pt x="0" y="0"/>
                </a:moveTo>
                <a:lnTo>
                  <a:pt x="1000379" y="0"/>
                </a:lnTo>
              </a:path>
            </a:pathLst>
          </a:custGeom>
          <a:ln w="5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3567"/>
          </a:p>
        </p:txBody>
      </p:sp>
      <p:sp>
        <p:nvSpPr>
          <p:cNvPr id="13" name="object 13"/>
          <p:cNvSpPr txBox="1"/>
          <p:nvPr/>
        </p:nvSpPr>
        <p:spPr>
          <a:xfrm>
            <a:off x="8260561" y="5265431"/>
            <a:ext cx="851902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75503">
              <a:spcBef>
                <a:spcPts val="178"/>
              </a:spcBef>
            </a:pPr>
            <a:r>
              <a:rPr sz="2180" spc="159" dirty="0">
                <a:latin typeface="Tahoma"/>
                <a:cs typeface="Tahoma"/>
              </a:rPr>
              <a:t>(</a:t>
            </a:r>
            <a:r>
              <a:rPr sz="2180" spc="277" dirty="0">
                <a:latin typeface="Tahoma"/>
                <a:cs typeface="Tahoma"/>
              </a:rPr>
              <a:t>∆</a:t>
            </a:r>
            <a:r>
              <a:rPr sz="2180" i="1" spc="-99" dirty="0">
                <a:latin typeface="Arial"/>
                <a:cs typeface="Arial"/>
              </a:rPr>
              <a:t>x</a:t>
            </a:r>
            <a:r>
              <a:rPr sz="2180" i="1" spc="-416" dirty="0">
                <a:latin typeface="Arial"/>
                <a:cs typeface="Arial"/>
              </a:rPr>
              <a:t> </a:t>
            </a:r>
            <a:r>
              <a:rPr sz="2180" spc="-10" dirty="0">
                <a:latin typeface="Tahoma"/>
                <a:cs typeface="Tahoma"/>
              </a:rPr>
              <a:t>)</a:t>
            </a:r>
            <a:r>
              <a:rPr sz="2378" spc="-44" baseline="20833" dirty="0">
                <a:latin typeface="Tahoma"/>
                <a:cs typeface="Tahoma"/>
              </a:rPr>
              <a:t>2</a:t>
            </a:r>
            <a:endParaRPr sz="2378" baseline="20833" dirty="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 dirty="0">
              <a:latin typeface="Arial"/>
              <a:cs typeface="Arial"/>
            </a:endParaRPr>
          </a:p>
        </p:txBody>
      </p:sp>
      <p:sp>
        <p:nvSpPr>
          <p:cNvPr id="19" name="Θέση αριθμού διαφάνειας 18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25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13414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74866" y="488416"/>
            <a:ext cx="9131836" cy="830855"/>
          </a:xfrm>
          <a:prstGeom prst="rect">
            <a:avLst/>
          </a:prstGeom>
          <a:noFill/>
        </p:spPr>
        <p:txBody>
          <a:bodyPr vert="horz" wrap="square" lIns="0" tIns="152260" rIns="0" bIns="0" rtlCol="0" anchor="ctr">
            <a:spAutoFit/>
          </a:bodyPr>
          <a:lstStyle/>
          <a:p>
            <a:pPr marL="213925">
              <a:lnSpc>
                <a:spcPct val="100000"/>
              </a:lnSpc>
              <a:spcBef>
                <a:spcPts val="1199"/>
              </a:spcBef>
            </a:pPr>
            <a:r>
              <a:rPr b="1" spc="-50" dirty="0">
                <a:solidFill>
                  <a:schemeClr val="accent2"/>
                </a:solidFill>
                <a:latin typeface="Century Gothic" panose="020B0502020202020204" pitchFamily="34" charset="0"/>
              </a:rPr>
              <a:t>Solution</a:t>
            </a:r>
            <a:r>
              <a:rPr b="1" spc="5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b="1" spc="-79" dirty="0">
                <a:solidFill>
                  <a:schemeClr val="accent2"/>
                </a:solidFill>
                <a:latin typeface="Century Gothic" panose="020B0502020202020204" pitchFamily="34" charset="0"/>
              </a:rPr>
              <a:t>of</a:t>
            </a:r>
            <a:r>
              <a:rPr b="1" spc="5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b="1" spc="-59" dirty="0">
                <a:solidFill>
                  <a:schemeClr val="accent2"/>
                </a:solidFill>
                <a:latin typeface="Century Gothic" panose="020B0502020202020204" pitchFamily="34" charset="0"/>
              </a:rPr>
              <a:t>Discretized</a:t>
            </a:r>
            <a:r>
              <a:rPr b="1" spc="50" dirty="0">
                <a:solidFill>
                  <a:schemeClr val="accent2"/>
                </a:solidFill>
                <a:latin typeface="Century Gothic" panose="020B0502020202020204" pitchFamily="34" charset="0"/>
              </a:rPr>
              <a:t> </a:t>
            </a:r>
            <a:r>
              <a:rPr b="1" spc="-69" dirty="0">
                <a:solidFill>
                  <a:schemeClr val="accent2"/>
                </a:solidFill>
                <a:latin typeface="Century Gothic" panose="020B0502020202020204" pitchFamily="34" charset="0"/>
              </a:rPr>
              <a:t>Equations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230334" y="1520630"/>
            <a:ext cx="7778194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25168">
              <a:spcBef>
                <a:spcPts val="178"/>
              </a:spcBef>
            </a:pPr>
            <a:r>
              <a:rPr sz="2180" spc="50" dirty="0">
                <a:latin typeface="Century Gothic" panose="020B0502020202020204" pitchFamily="34" charset="0"/>
                <a:cs typeface="Tahoma"/>
              </a:rPr>
              <a:t>At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any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given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40" dirty="0">
                <a:latin typeface="Century Gothic" panose="020B0502020202020204" pitchFamily="34" charset="0"/>
                <a:cs typeface="Tahoma"/>
              </a:rPr>
              <a:t>point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i="1" spc="30" dirty="0">
                <a:latin typeface="Century Gothic" panose="020B0502020202020204" pitchFamily="34" charset="0"/>
                <a:cs typeface="Arial"/>
              </a:rPr>
              <a:t>i</a:t>
            </a:r>
            <a:r>
              <a:rPr sz="2180" i="1" spc="-396" dirty="0">
                <a:latin typeface="Century Gothic" panose="020B0502020202020204" pitchFamily="34" charset="0"/>
                <a:cs typeface="Arial"/>
              </a:rPr>
              <a:t> 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,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governing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equation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evaluates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30" dirty="0">
                <a:latin typeface="Century Gothic" panose="020B0502020202020204" pitchFamily="34" charset="0"/>
                <a:cs typeface="Tahoma"/>
              </a:rPr>
              <a:t>to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99355" y="2375665"/>
            <a:ext cx="101926" cy="268055"/>
          </a:xfrm>
          <a:prstGeom prst="rect">
            <a:avLst/>
          </a:prstGeom>
        </p:spPr>
        <p:txBody>
          <a:bodyPr vert="horz" wrap="square" lIns="0" tIns="23909" rIns="0" bIns="0" rtlCol="0">
            <a:spAutoFit/>
          </a:bodyPr>
          <a:lstStyle/>
          <a:p>
            <a:pPr marL="25168">
              <a:spcBef>
                <a:spcPts val="188"/>
              </a:spcBef>
            </a:pPr>
            <a:r>
              <a:rPr sz="1585" i="1" spc="40" dirty="0">
                <a:latin typeface="Arial"/>
                <a:cs typeface="Arial"/>
              </a:rPr>
              <a:t>i</a:t>
            </a:r>
            <a:endParaRPr sz="1585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01678" y="2200637"/>
            <a:ext cx="1199206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25168">
              <a:spcBef>
                <a:spcPts val="178"/>
              </a:spcBef>
            </a:pPr>
            <a:r>
              <a:rPr sz="2180" spc="89" dirty="0">
                <a:latin typeface="Century Gothic" panose="020B0502020202020204" pitchFamily="34" charset="0"/>
                <a:cs typeface="Tahoma"/>
              </a:rPr>
              <a:t>+</a:t>
            </a:r>
            <a:r>
              <a:rPr sz="2180" spc="-208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i="1" spc="-30" dirty="0">
                <a:latin typeface="Century Gothic" panose="020B0502020202020204" pitchFamily="34" charset="0"/>
                <a:cs typeface="Verdana"/>
              </a:rPr>
              <a:t>λ</a:t>
            </a:r>
            <a:r>
              <a:rPr sz="2180" i="1" spc="-99" dirty="0">
                <a:latin typeface="Century Gothic" panose="020B0502020202020204" pitchFamily="34" charset="0"/>
                <a:cs typeface="Arial"/>
              </a:rPr>
              <a:t>y</a:t>
            </a:r>
            <a:r>
              <a:rPr sz="2180" i="1" dirty="0">
                <a:latin typeface="Century Gothic" panose="020B0502020202020204" pitchFamily="34" charset="0"/>
                <a:cs typeface="Arial"/>
              </a:rPr>
              <a:t> </a:t>
            </a:r>
            <a:r>
              <a:rPr sz="2180" i="1" spc="40" dirty="0">
                <a:latin typeface="Century Gothic" panose="020B0502020202020204" pitchFamily="34" charset="0"/>
                <a:cs typeface="Arial"/>
              </a:rPr>
              <a:t> </a:t>
            </a:r>
            <a:r>
              <a:rPr sz="2180" spc="89" dirty="0">
                <a:latin typeface="Century Gothic" panose="020B0502020202020204" pitchFamily="34" charset="0"/>
                <a:cs typeface="Tahoma"/>
              </a:rPr>
              <a:t>=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0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15828" y="2857916"/>
            <a:ext cx="9633280" cy="705064"/>
          </a:xfrm>
          <a:prstGeom prst="rect">
            <a:avLst/>
          </a:prstGeom>
        </p:spPr>
        <p:txBody>
          <a:bodyPr vert="horz" wrap="square" lIns="0" tIns="13842" rIns="0" bIns="0" rtlCol="0">
            <a:spAutoFit/>
          </a:bodyPr>
          <a:lstStyle/>
          <a:p>
            <a:pPr marL="25168" marR="10067">
              <a:lnSpc>
                <a:spcPct val="102600"/>
              </a:lnSpc>
              <a:spcBef>
                <a:spcPts val="109"/>
              </a:spcBef>
            </a:pPr>
            <a:r>
              <a:rPr sz="2180" spc="-139" dirty="0">
                <a:latin typeface="Century Gothic" panose="020B0502020202020204" pitchFamily="34" charset="0"/>
                <a:cs typeface="Tahoma"/>
              </a:rPr>
              <a:t>where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spc="-30" dirty="0">
                <a:solidFill>
                  <a:srgbClr val="C00000"/>
                </a:solidFill>
                <a:latin typeface="Century Gothic" panose="020B0502020202020204" pitchFamily="34" charset="0"/>
                <a:cs typeface="Verdana"/>
              </a:rPr>
              <a:t>λ</a:t>
            </a:r>
            <a:r>
              <a:rPr sz="2180" b="1" i="1" spc="-168" dirty="0">
                <a:solidFill>
                  <a:srgbClr val="C00000"/>
                </a:solidFill>
                <a:latin typeface="Century Gothic" panose="020B0502020202020204" pitchFamily="34" charset="0"/>
                <a:cs typeface="Verdana"/>
              </a:rPr>
              <a:t> </a:t>
            </a:r>
            <a:r>
              <a:rPr sz="2180" b="1" spc="89" dirty="0">
                <a:solidFill>
                  <a:srgbClr val="C00000"/>
                </a:solidFill>
                <a:latin typeface="Century Gothic" panose="020B0502020202020204" pitchFamily="34" charset="0"/>
                <a:cs typeface="Tahoma"/>
              </a:rPr>
              <a:t>=</a:t>
            </a:r>
            <a:r>
              <a:rPr sz="2180" b="1" spc="-79" dirty="0">
                <a:solidFill>
                  <a:srgbClr val="C0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b="1" i="1" dirty="0">
                <a:solidFill>
                  <a:srgbClr val="C00000"/>
                </a:solidFill>
                <a:latin typeface="Century Gothic" panose="020B0502020202020204" pitchFamily="34" charset="0"/>
                <a:cs typeface="Arial"/>
              </a:rPr>
              <a:t>P</a:t>
            </a:r>
            <a:r>
              <a:rPr sz="2180" b="1" i="1" dirty="0">
                <a:solidFill>
                  <a:srgbClr val="C00000"/>
                </a:solidFill>
                <a:latin typeface="Century Gothic" panose="020B0502020202020204" pitchFamily="34" charset="0"/>
                <a:cs typeface="Verdana"/>
              </a:rPr>
              <a:t>/</a:t>
            </a:r>
            <a:r>
              <a:rPr sz="2180" b="1" dirty="0">
                <a:solidFill>
                  <a:srgbClr val="C00000"/>
                </a:solidFill>
                <a:latin typeface="Century Gothic" panose="020B0502020202020204" pitchFamily="34" charset="0"/>
                <a:cs typeface="Tahoma"/>
              </a:rPr>
              <a:t>(</a:t>
            </a:r>
            <a:r>
              <a:rPr sz="2180" b="1" i="1" dirty="0">
                <a:solidFill>
                  <a:srgbClr val="C00000"/>
                </a:solidFill>
                <a:latin typeface="Century Gothic" panose="020B0502020202020204" pitchFamily="34" charset="0"/>
                <a:cs typeface="Arial"/>
              </a:rPr>
              <a:t>EI</a:t>
            </a:r>
            <a:r>
              <a:rPr sz="2180" b="1" i="1" spc="-317" dirty="0">
                <a:solidFill>
                  <a:srgbClr val="C00000"/>
                </a:solidFill>
                <a:latin typeface="Century Gothic" panose="020B0502020202020204" pitchFamily="34" charset="0"/>
                <a:cs typeface="Arial"/>
              </a:rPr>
              <a:t> </a:t>
            </a:r>
            <a:r>
              <a:rPr sz="2180" b="1" spc="-40" dirty="0">
                <a:solidFill>
                  <a:srgbClr val="C00000"/>
                </a:solidFill>
                <a:latin typeface="Century Gothic" panose="020B0502020202020204" pitchFamily="34" charset="0"/>
                <a:cs typeface="Tahoma"/>
              </a:rPr>
              <a:t>).</a:t>
            </a:r>
            <a:r>
              <a:rPr sz="2180" b="1" spc="277" dirty="0">
                <a:solidFill>
                  <a:srgbClr val="C00000"/>
                </a:solidFill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40" dirty="0">
                <a:latin typeface="Century Gothic" panose="020B0502020202020204" pitchFamily="34" charset="0"/>
                <a:cs typeface="Tahoma"/>
              </a:rPr>
              <a:t>Dividing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column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into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4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19" dirty="0">
                <a:latin typeface="Century Gothic" panose="020B0502020202020204" pitchFamily="34" charset="0"/>
                <a:cs typeface="Tahoma"/>
              </a:rPr>
              <a:t>segments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(a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20" dirty="0">
                <a:latin typeface="Century Gothic" panose="020B0502020202020204" pitchFamily="34" charset="0"/>
                <a:cs typeface="Tahoma"/>
              </a:rPr>
              <a:t>total </a:t>
            </a:r>
            <a:r>
              <a:rPr sz="2180" spc="-654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69" dirty="0">
                <a:latin typeface="Century Gothic" panose="020B0502020202020204" pitchFamily="34" charset="0"/>
                <a:cs typeface="Tahoma"/>
              </a:rPr>
              <a:t>of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5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0" dirty="0">
                <a:latin typeface="Century Gothic" panose="020B0502020202020204" pitchFamily="34" charset="0"/>
                <a:cs typeface="Tahoma"/>
              </a:rPr>
              <a:t>points),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evaluating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the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79" dirty="0">
                <a:latin typeface="Century Gothic" panose="020B0502020202020204" pitchFamily="34" charset="0"/>
                <a:cs typeface="Tahoma"/>
              </a:rPr>
              <a:t>equation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40" dirty="0">
                <a:latin typeface="Century Gothic" panose="020B0502020202020204" pitchFamily="34" charset="0"/>
                <a:cs typeface="Tahoma"/>
              </a:rPr>
              <a:t>at</a:t>
            </a:r>
            <a:r>
              <a:rPr sz="2180" spc="3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59" dirty="0">
                <a:latin typeface="Century Gothic" panose="020B0502020202020204" pitchFamily="34" charset="0"/>
                <a:cs typeface="Tahoma"/>
              </a:rPr>
              <a:t>points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2,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89" dirty="0">
                <a:latin typeface="Century Gothic" panose="020B0502020202020204" pitchFamily="34" charset="0"/>
                <a:cs typeface="Tahoma"/>
              </a:rPr>
              <a:t>3,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and</a:t>
            </a:r>
            <a:r>
              <a:rPr sz="2180" spc="5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109" dirty="0">
                <a:latin typeface="Century Gothic" panose="020B0502020202020204" pitchFamily="34" charset="0"/>
                <a:cs typeface="Tahoma"/>
              </a:rPr>
              <a:t>4</a:t>
            </a:r>
            <a:r>
              <a:rPr sz="2180" spc="40" dirty="0">
                <a:latin typeface="Century Gothic" panose="020B0502020202020204" pitchFamily="34" charset="0"/>
                <a:cs typeface="Tahoma"/>
              </a:rPr>
              <a:t> </a:t>
            </a:r>
            <a:r>
              <a:rPr sz="2180" spc="-99" dirty="0">
                <a:latin typeface="Century Gothic" panose="020B0502020202020204" pitchFamily="34" charset="0"/>
                <a:cs typeface="Tahoma"/>
              </a:rPr>
              <a:t>yields:</a:t>
            </a:r>
            <a:endParaRPr sz="2180" dirty="0">
              <a:latin typeface="Century Gothic" panose="020B0502020202020204" pitchFamily="34" charset="0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26908" y="3775421"/>
            <a:ext cx="1415642" cy="637888"/>
          </a:xfrm>
          <a:prstGeom prst="rect">
            <a:avLst/>
          </a:prstGeom>
        </p:spPr>
        <p:txBody>
          <a:bodyPr vert="horz" wrap="square" lIns="0" tIns="299487" rIns="0" bIns="0" rtlCol="0">
            <a:spAutoFit/>
          </a:bodyPr>
          <a:lstStyle/>
          <a:p>
            <a:pPr marL="25168">
              <a:spcBef>
                <a:spcPts val="2358"/>
              </a:spcBef>
              <a:tabLst>
                <a:tab pos="1187910" algn="l"/>
              </a:tabLst>
            </a:pPr>
            <a:r>
              <a:rPr sz="2180" spc="910" dirty="0">
                <a:latin typeface="Sitka Small"/>
                <a:cs typeface="Sitka Small"/>
              </a:rPr>
              <a:t> 	 </a:t>
            </a:r>
            <a:endParaRPr sz="2180" dirty="0">
              <a:latin typeface="Sitka Small"/>
              <a:cs typeface="Sitka Small"/>
            </a:endParaRPr>
          </a:p>
        </p:txBody>
      </p:sp>
      <p:grpSp>
        <p:nvGrpSpPr>
          <p:cNvPr id="35" name="Ομάδα 34"/>
          <p:cNvGrpSpPr/>
          <p:nvPr/>
        </p:nvGrpSpPr>
        <p:grpSpPr>
          <a:xfrm>
            <a:off x="4487427" y="3652483"/>
            <a:ext cx="3397541" cy="2126002"/>
            <a:chOff x="4487427" y="3652483"/>
            <a:chExt cx="3397541" cy="2126002"/>
          </a:xfrm>
        </p:grpSpPr>
        <p:sp>
          <p:nvSpPr>
            <p:cNvPr id="12" name="object 12"/>
            <p:cNvSpPr txBox="1"/>
            <p:nvPr/>
          </p:nvSpPr>
          <p:spPr>
            <a:xfrm>
              <a:off x="5824045" y="3678155"/>
              <a:ext cx="359888" cy="358348"/>
            </a:xfrm>
            <a:prstGeom prst="rect">
              <a:avLst/>
            </a:prstGeom>
          </p:spPr>
          <p:txBody>
            <a:bodyPr vert="horz" wrap="square" lIns="0" tIns="22650" rIns="0" bIns="0" rtlCol="0">
              <a:spAutoFit/>
            </a:bodyPr>
            <a:lstStyle/>
            <a:p>
              <a:pPr marL="25168">
                <a:spcBef>
                  <a:spcPts val="178"/>
                </a:spcBef>
              </a:pPr>
              <a:r>
                <a:rPr sz="2180" i="1" spc="-30" dirty="0">
                  <a:latin typeface="Verdana"/>
                  <a:cs typeface="Verdana"/>
                </a:rPr>
                <a:t>λ</a:t>
              </a:r>
              <a:r>
                <a:rPr sz="2180" i="1" spc="-50" dirty="0">
                  <a:latin typeface="Arial"/>
                  <a:cs typeface="Arial"/>
                </a:rPr>
                <a:t>L</a:t>
              </a:r>
              <a:endParaRPr sz="2180">
                <a:latin typeface="Arial"/>
                <a:cs typeface="Arial"/>
              </a:endParaRPr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6132896" y="3652483"/>
              <a:ext cx="157294" cy="268055"/>
            </a:xfrm>
            <a:prstGeom prst="rect">
              <a:avLst/>
            </a:prstGeom>
          </p:spPr>
          <p:txBody>
            <a:bodyPr vert="horz" wrap="square" lIns="0" tIns="23909" rIns="0" bIns="0" rtlCol="0">
              <a:spAutoFit/>
            </a:bodyPr>
            <a:lstStyle/>
            <a:p>
              <a:pPr marL="25168">
                <a:spcBef>
                  <a:spcPts val="188"/>
                </a:spcBef>
              </a:pPr>
              <a:r>
                <a:rPr sz="1585" spc="-30" dirty="0">
                  <a:latin typeface="Tahoma"/>
                  <a:cs typeface="Tahoma"/>
                </a:rPr>
                <a:t>2</a:t>
              </a:r>
              <a:endParaRPr sz="1585" dirty="0">
                <a:latin typeface="Tahoma"/>
                <a:cs typeface="Tahoma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5849213" y="4094972"/>
              <a:ext cx="429097" cy="0"/>
            </a:xfrm>
            <a:custGeom>
              <a:avLst/>
              <a:gdLst/>
              <a:ahLst/>
              <a:cxnLst/>
              <a:rect l="l" t="t" r="r" b="b"/>
              <a:pathLst>
                <a:path w="216535">
                  <a:moveTo>
                    <a:pt x="0" y="0"/>
                  </a:moveTo>
                  <a:lnTo>
                    <a:pt x="215963" y="0"/>
                  </a:lnTo>
                </a:path>
              </a:pathLst>
            </a:custGeom>
            <a:ln w="55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3567"/>
            </a:p>
          </p:txBody>
        </p:sp>
        <p:sp>
          <p:nvSpPr>
            <p:cNvPr id="16" name="object 16"/>
            <p:cNvSpPr txBox="1"/>
            <p:nvPr/>
          </p:nvSpPr>
          <p:spPr>
            <a:xfrm>
              <a:off x="4487427" y="3863887"/>
              <a:ext cx="3397541" cy="358348"/>
            </a:xfrm>
            <a:prstGeom prst="rect">
              <a:avLst/>
            </a:prstGeom>
          </p:spPr>
          <p:txBody>
            <a:bodyPr vert="horz" wrap="square" lIns="0" tIns="22650" rIns="0" bIns="0" rtlCol="0">
              <a:spAutoFit/>
            </a:bodyPr>
            <a:lstStyle/>
            <a:p>
              <a:pPr marL="75503">
                <a:spcBef>
                  <a:spcPts val="178"/>
                </a:spcBef>
                <a:tabLst>
                  <a:tab pos="858215" algn="l"/>
                  <a:tab pos="2067518" algn="l"/>
                </a:tabLst>
              </a:pP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1</a:t>
              </a:r>
              <a:r>
                <a:rPr sz="2378" spc="119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208" dirty="0">
                  <a:latin typeface="Century Gothic" panose="020B0502020202020204" pitchFamily="34" charset="0"/>
                  <a:cs typeface="Times New Roman"/>
                </a:rPr>
                <a:t>−</a:t>
              </a:r>
              <a:r>
                <a:rPr sz="2180" i="1" dirty="0">
                  <a:latin typeface="Century Gothic" panose="020B0502020202020204" pitchFamily="34" charset="0"/>
                  <a:cs typeface="Times New Roman"/>
                </a:rPr>
                <a:t>	</a:t>
              </a:r>
              <a:r>
                <a:rPr sz="2180" spc="-109" dirty="0">
                  <a:latin typeface="Century Gothic" panose="020B0502020202020204" pitchFamily="34" charset="0"/>
                  <a:cs typeface="Tahoma"/>
                </a:rPr>
                <a:t>2</a:t>
              </a:r>
              <a:r>
                <a:rPr sz="2180" spc="-208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208" dirty="0">
                  <a:latin typeface="Century Gothic" panose="020B0502020202020204" pitchFamily="34" charset="0"/>
                  <a:cs typeface="Times New Roman"/>
                </a:rPr>
                <a:t>−</a:t>
              </a:r>
              <a:r>
                <a:rPr sz="2180" i="1" dirty="0">
                  <a:latin typeface="Century Gothic" panose="020B0502020202020204" pitchFamily="34" charset="0"/>
                  <a:cs typeface="Times New Roman"/>
                </a:rPr>
                <a:t> </a:t>
              </a:r>
              <a:r>
                <a:rPr sz="2180" i="1" spc="226" dirty="0">
                  <a:latin typeface="Century Gothic" panose="020B0502020202020204" pitchFamily="34" charset="0"/>
                  <a:cs typeface="Times New Roman"/>
                </a:rPr>
                <a:t> </a:t>
              </a:r>
              <a:r>
                <a:rPr sz="3270" spc="-162" baseline="-37878" dirty="0">
                  <a:latin typeface="Century Gothic" panose="020B0502020202020204" pitchFamily="34" charset="0"/>
                  <a:cs typeface="Tahoma"/>
                </a:rPr>
                <a:t>16</a:t>
              </a:r>
              <a:r>
                <a:rPr sz="3270" baseline="-37878" dirty="0">
                  <a:latin typeface="Century Gothic" panose="020B0502020202020204" pitchFamily="34" charset="0"/>
                  <a:cs typeface="Tahoma"/>
                </a:rPr>
                <a:t>	</a:t>
              </a: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2</a:t>
              </a:r>
              <a:r>
                <a:rPr sz="2378" spc="119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spc="89" dirty="0">
                  <a:latin typeface="Century Gothic" panose="020B0502020202020204" pitchFamily="34" charset="0"/>
                  <a:cs typeface="Tahoma"/>
                </a:rPr>
                <a:t>+</a:t>
              </a:r>
              <a:r>
                <a:rPr sz="2180" spc="-208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3</a:t>
              </a:r>
              <a:r>
                <a:rPr sz="2378" spc="297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spc="-20" dirty="0">
                  <a:latin typeface="Century Gothic" panose="020B0502020202020204" pitchFamily="34" charset="0"/>
                  <a:cs typeface="Tahoma"/>
                </a:rPr>
                <a:t>=0</a:t>
              </a:r>
              <a:endParaRPr sz="2180" dirty="0">
                <a:latin typeface="Century Gothic" panose="020B0502020202020204" pitchFamily="34" charset="0"/>
                <a:cs typeface="Tahoma"/>
              </a:endParaRPr>
            </a:p>
          </p:txBody>
        </p:sp>
        <p:sp>
          <p:nvSpPr>
            <p:cNvPr id="17" name="object 17"/>
            <p:cNvSpPr txBox="1"/>
            <p:nvPr/>
          </p:nvSpPr>
          <p:spPr>
            <a:xfrm>
              <a:off x="5824021" y="4456268"/>
              <a:ext cx="359888" cy="358348"/>
            </a:xfrm>
            <a:prstGeom prst="rect">
              <a:avLst/>
            </a:prstGeom>
          </p:spPr>
          <p:txBody>
            <a:bodyPr vert="horz" wrap="square" lIns="0" tIns="22650" rIns="0" bIns="0" rtlCol="0">
              <a:spAutoFit/>
            </a:bodyPr>
            <a:lstStyle/>
            <a:p>
              <a:pPr marL="25168">
                <a:spcBef>
                  <a:spcPts val="178"/>
                </a:spcBef>
              </a:pPr>
              <a:r>
                <a:rPr sz="2180" i="1" spc="-30" dirty="0">
                  <a:latin typeface="Verdana"/>
                  <a:cs typeface="Verdana"/>
                </a:rPr>
                <a:t>λ</a:t>
              </a:r>
              <a:r>
                <a:rPr sz="2180" i="1" spc="-50" dirty="0">
                  <a:latin typeface="Arial"/>
                  <a:cs typeface="Arial"/>
                </a:rPr>
                <a:t>L</a:t>
              </a:r>
              <a:endParaRPr sz="2180">
                <a:latin typeface="Arial"/>
                <a:cs typeface="Arial"/>
              </a:endParaRPr>
            </a:p>
          </p:txBody>
        </p:sp>
        <p:sp>
          <p:nvSpPr>
            <p:cNvPr id="18" name="object 18"/>
            <p:cNvSpPr txBox="1"/>
            <p:nvPr/>
          </p:nvSpPr>
          <p:spPr>
            <a:xfrm>
              <a:off x="6132896" y="4430597"/>
              <a:ext cx="157294" cy="268055"/>
            </a:xfrm>
            <a:prstGeom prst="rect">
              <a:avLst/>
            </a:prstGeom>
          </p:spPr>
          <p:txBody>
            <a:bodyPr vert="horz" wrap="square" lIns="0" tIns="23909" rIns="0" bIns="0" rtlCol="0">
              <a:spAutoFit/>
            </a:bodyPr>
            <a:lstStyle/>
            <a:p>
              <a:pPr marL="25168">
                <a:spcBef>
                  <a:spcPts val="188"/>
                </a:spcBef>
              </a:pPr>
              <a:r>
                <a:rPr sz="1585" spc="-30" dirty="0">
                  <a:latin typeface="Tahoma"/>
                  <a:cs typeface="Tahoma"/>
                </a:rPr>
                <a:t>2</a:t>
              </a:r>
              <a:endParaRPr sz="1585">
                <a:latin typeface="Tahoma"/>
                <a:cs typeface="Tahoma"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5849213" y="4873086"/>
              <a:ext cx="429097" cy="0"/>
            </a:xfrm>
            <a:custGeom>
              <a:avLst/>
              <a:gdLst/>
              <a:ahLst/>
              <a:cxnLst/>
              <a:rect l="l" t="t" r="r" b="b"/>
              <a:pathLst>
                <a:path w="216535">
                  <a:moveTo>
                    <a:pt x="0" y="0"/>
                  </a:moveTo>
                  <a:lnTo>
                    <a:pt x="215963" y="0"/>
                  </a:lnTo>
                </a:path>
              </a:pathLst>
            </a:custGeom>
            <a:ln w="55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3567"/>
            </a:p>
          </p:txBody>
        </p:sp>
        <p:sp>
          <p:nvSpPr>
            <p:cNvPr id="20" name="object 20"/>
            <p:cNvSpPr txBox="1"/>
            <p:nvPr/>
          </p:nvSpPr>
          <p:spPr>
            <a:xfrm>
              <a:off x="5119020" y="4254881"/>
              <a:ext cx="1415642" cy="637888"/>
            </a:xfrm>
            <a:prstGeom prst="rect">
              <a:avLst/>
            </a:prstGeom>
          </p:spPr>
          <p:txBody>
            <a:bodyPr vert="horz" wrap="square" lIns="0" tIns="299487" rIns="0" bIns="0" rtlCol="0">
              <a:spAutoFit/>
            </a:bodyPr>
            <a:lstStyle/>
            <a:p>
              <a:pPr marL="25168">
                <a:spcBef>
                  <a:spcPts val="2358"/>
                </a:spcBef>
                <a:tabLst>
                  <a:tab pos="1187910" algn="l"/>
                </a:tabLst>
              </a:pPr>
              <a:r>
                <a:rPr sz="2180" spc="910" dirty="0">
                  <a:latin typeface="Sitka Small"/>
                  <a:cs typeface="Sitka Small"/>
                </a:rPr>
                <a:t> 	 </a:t>
              </a:r>
              <a:endParaRPr sz="2180">
                <a:latin typeface="Sitka Small"/>
                <a:cs typeface="Sitka Small"/>
              </a:endParaRPr>
            </a:p>
          </p:txBody>
        </p:sp>
        <p:sp>
          <p:nvSpPr>
            <p:cNvPr id="21" name="object 21"/>
            <p:cNvSpPr txBox="1"/>
            <p:nvPr/>
          </p:nvSpPr>
          <p:spPr>
            <a:xfrm>
              <a:off x="4487427" y="4642000"/>
              <a:ext cx="3397541" cy="358348"/>
            </a:xfrm>
            <a:prstGeom prst="rect">
              <a:avLst/>
            </a:prstGeom>
          </p:spPr>
          <p:txBody>
            <a:bodyPr vert="horz" wrap="square" lIns="0" tIns="22650" rIns="0" bIns="0" rtlCol="0">
              <a:spAutoFit/>
            </a:bodyPr>
            <a:lstStyle/>
            <a:p>
              <a:pPr marL="75503">
                <a:spcBef>
                  <a:spcPts val="178"/>
                </a:spcBef>
                <a:tabLst>
                  <a:tab pos="858215" algn="l"/>
                  <a:tab pos="2067518" algn="l"/>
                </a:tabLst>
              </a:pP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2</a:t>
              </a:r>
              <a:r>
                <a:rPr sz="2378" spc="119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208" dirty="0">
                  <a:latin typeface="Century Gothic" panose="020B0502020202020204" pitchFamily="34" charset="0"/>
                  <a:cs typeface="Times New Roman"/>
                </a:rPr>
                <a:t>−</a:t>
              </a:r>
              <a:r>
                <a:rPr sz="2180" i="1" dirty="0">
                  <a:latin typeface="Century Gothic" panose="020B0502020202020204" pitchFamily="34" charset="0"/>
                  <a:cs typeface="Times New Roman"/>
                </a:rPr>
                <a:t>	</a:t>
              </a:r>
              <a:r>
                <a:rPr sz="2180" spc="-109" dirty="0">
                  <a:latin typeface="Century Gothic" panose="020B0502020202020204" pitchFamily="34" charset="0"/>
                  <a:cs typeface="Tahoma"/>
                </a:rPr>
                <a:t>2</a:t>
              </a:r>
              <a:r>
                <a:rPr sz="2180" spc="-208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208" dirty="0">
                  <a:latin typeface="Century Gothic" panose="020B0502020202020204" pitchFamily="34" charset="0"/>
                  <a:cs typeface="Times New Roman"/>
                </a:rPr>
                <a:t>−</a:t>
              </a:r>
              <a:r>
                <a:rPr sz="2180" i="1" dirty="0">
                  <a:latin typeface="Century Gothic" panose="020B0502020202020204" pitchFamily="34" charset="0"/>
                  <a:cs typeface="Times New Roman"/>
                </a:rPr>
                <a:t> </a:t>
              </a:r>
              <a:r>
                <a:rPr sz="2180" i="1" spc="226" dirty="0">
                  <a:latin typeface="Century Gothic" panose="020B0502020202020204" pitchFamily="34" charset="0"/>
                  <a:cs typeface="Times New Roman"/>
                </a:rPr>
                <a:t> </a:t>
              </a:r>
              <a:r>
                <a:rPr sz="3270" spc="-162" baseline="-37878" dirty="0">
                  <a:latin typeface="Century Gothic" panose="020B0502020202020204" pitchFamily="34" charset="0"/>
                  <a:cs typeface="Tahoma"/>
                </a:rPr>
                <a:t>16</a:t>
              </a:r>
              <a:r>
                <a:rPr sz="3270" baseline="-37878" dirty="0">
                  <a:latin typeface="Century Gothic" panose="020B0502020202020204" pitchFamily="34" charset="0"/>
                  <a:cs typeface="Tahoma"/>
                </a:rPr>
                <a:t>	</a:t>
              </a: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3</a:t>
              </a:r>
              <a:r>
                <a:rPr sz="2378" spc="119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spc="89" dirty="0">
                  <a:latin typeface="Century Gothic" panose="020B0502020202020204" pitchFamily="34" charset="0"/>
                  <a:cs typeface="Tahoma"/>
                </a:rPr>
                <a:t>+</a:t>
              </a:r>
              <a:r>
                <a:rPr sz="2180" spc="-208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4</a:t>
              </a:r>
              <a:r>
                <a:rPr sz="2378" spc="297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spc="-20" dirty="0">
                  <a:latin typeface="Century Gothic" panose="020B0502020202020204" pitchFamily="34" charset="0"/>
                  <a:cs typeface="Tahoma"/>
                </a:rPr>
                <a:t>=0</a:t>
              </a:r>
              <a:endParaRPr sz="2180" dirty="0">
                <a:latin typeface="Century Gothic" panose="020B0502020202020204" pitchFamily="34" charset="0"/>
                <a:cs typeface="Tahoma"/>
              </a:endParaRPr>
            </a:p>
          </p:txBody>
        </p:sp>
        <p:sp>
          <p:nvSpPr>
            <p:cNvPr id="22" name="object 22"/>
            <p:cNvSpPr txBox="1"/>
            <p:nvPr/>
          </p:nvSpPr>
          <p:spPr>
            <a:xfrm>
              <a:off x="5824021" y="5234379"/>
              <a:ext cx="359888" cy="358348"/>
            </a:xfrm>
            <a:prstGeom prst="rect">
              <a:avLst/>
            </a:prstGeom>
          </p:spPr>
          <p:txBody>
            <a:bodyPr vert="horz" wrap="square" lIns="0" tIns="22650" rIns="0" bIns="0" rtlCol="0">
              <a:spAutoFit/>
            </a:bodyPr>
            <a:lstStyle/>
            <a:p>
              <a:pPr marL="25168">
                <a:spcBef>
                  <a:spcPts val="178"/>
                </a:spcBef>
              </a:pPr>
              <a:r>
                <a:rPr sz="2180" i="1" spc="-30" dirty="0">
                  <a:latin typeface="Verdana"/>
                  <a:cs typeface="Verdana"/>
                </a:rPr>
                <a:t>λ</a:t>
              </a:r>
              <a:r>
                <a:rPr sz="2180" i="1" spc="-50" dirty="0">
                  <a:latin typeface="Arial"/>
                  <a:cs typeface="Arial"/>
                </a:rPr>
                <a:t>L</a:t>
              </a:r>
              <a:endParaRPr sz="2180">
                <a:latin typeface="Arial"/>
                <a:cs typeface="Arial"/>
              </a:endParaRPr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6132896" y="5208734"/>
              <a:ext cx="157294" cy="268055"/>
            </a:xfrm>
            <a:prstGeom prst="rect">
              <a:avLst/>
            </a:prstGeom>
          </p:spPr>
          <p:txBody>
            <a:bodyPr vert="horz" wrap="square" lIns="0" tIns="23909" rIns="0" bIns="0" rtlCol="0">
              <a:spAutoFit/>
            </a:bodyPr>
            <a:lstStyle/>
            <a:p>
              <a:pPr marL="25168">
                <a:spcBef>
                  <a:spcPts val="188"/>
                </a:spcBef>
              </a:pPr>
              <a:r>
                <a:rPr sz="1585" spc="-30" dirty="0">
                  <a:latin typeface="Tahoma"/>
                  <a:cs typeface="Tahoma"/>
                </a:rPr>
                <a:t>2</a:t>
              </a:r>
              <a:endParaRPr sz="1585">
                <a:latin typeface="Tahoma"/>
                <a:cs typeface="Tahoma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5849213" y="5651197"/>
              <a:ext cx="429097" cy="0"/>
            </a:xfrm>
            <a:custGeom>
              <a:avLst/>
              <a:gdLst/>
              <a:ahLst/>
              <a:cxnLst/>
              <a:rect l="l" t="t" r="r" b="b"/>
              <a:pathLst>
                <a:path w="216535">
                  <a:moveTo>
                    <a:pt x="0" y="0"/>
                  </a:moveTo>
                  <a:lnTo>
                    <a:pt x="215963" y="0"/>
                  </a:lnTo>
                </a:path>
              </a:pathLst>
            </a:custGeom>
            <a:ln w="553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3567"/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5119020" y="5033020"/>
              <a:ext cx="1415642" cy="637888"/>
            </a:xfrm>
            <a:prstGeom prst="rect">
              <a:avLst/>
            </a:prstGeom>
          </p:spPr>
          <p:txBody>
            <a:bodyPr vert="horz" wrap="square" lIns="0" tIns="299487" rIns="0" bIns="0" rtlCol="0">
              <a:spAutoFit/>
            </a:bodyPr>
            <a:lstStyle/>
            <a:p>
              <a:pPr marL="25168">
                <a:spcBef>
                  <a:spcPts val="2358"/>
                </a:spcBef>
                <a:tabLst>
                  <a:tab pos="1187910" algn="l"/>
                </a:tabLst>
              </a:pPr>
              <a:r>
                <a:rPr sz="2180" spc="910" dirty="0">
                  <a:latin typeface="Sitka Small"/>
                  <a:cs typeface="Sitka Small"/>
                </a:rPr>
                <a:t> 	 </a:t>
              </a:r>
              <a:endParaRPr sz="2180">
                <a:latin typeface="Sitka Small"/>
                <a:cs typeface="Sitka Small"/>
              </a:endParaRPr>
            </a:p>
          </p:txBody>
        </p:sp>
        <p:sp>
          <p:nvSpPr>
            <p:cNvPr id="26" name="object 26"/>
            <p:cNvSpPr txBox="1"/>
            <p:nvPr/>
          </p:nvSpPr>
          <p:spPr>
            <a:xfrm>
              <a:off x="4487427" y="5420137"/>
              <a:ext cx="3397541" cy="358348"/>
            </a:xfrm>
            <a:prstGeom prst="rect">
              <a:avLst/>
            </a:prstGeom>
          </p:spPr>
          <p:txBody>
            <a:bodyPr vert="horz" wrap="square" lIns="0" tIns="22650" rIns="0" bIns="0" rtlCol="0">
              <a:spAutoFit/>
            </a:bodyPr>
            <a:lstStyle/>
            <a:p>
              <a:pPr marL="75503">
                <a:spcBef>
                  <a:spcPts val="178"/>
                </a:spcBef>
                <a:tabLst>
                  <a:tab pos="858215" algn="l"/>
                  <a:tab pos="2067518" algn="l"/>
                </a:tabLst>
              </a:pP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3</a:t>
              </a:r>
              <a:r>
                <a:rPr sz="2378" spc="119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208" dirty="0">
                  <a:latin typeface="Century Gothic" panose="020B0502020202020204" pitchFamily="34" charset="0"/>
                  <a:cs typeface="Times New Roman"/>
                </a:rPr>
                <a:t>−</a:t>
              </a:r>
              <a:r>
                <a:rPr sz="2180" i="1" dirty="0">
                  <a:latin typeface="Century Gothic" panose="020B0502020202020204" pitchFamily="34" charset="0"/>
                  <a:cs typeface="Times New Roman"/>
                </a:rPr>
                <a:t>	</a:t>
              </a:r>
              <a:r>
                <a:rPr sz="2180" spc="-109" dirty="0">
                  <a:latin typeface="Century Gothic" panose="020B0502020202020204" pitchFamily="34" charset="0"/>
                  <a:cs typeface="Tahoma"/>
                </a:rPr>
                <a:t>2</a:t>
              </a:r>
              <a:r>
                <a:rPr sz="2180" spc="-208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208" dirty="0">
                  <a:latin typeface="Century Gothic" panose="020B0502020202020204" pitchFamily="34" charset="0"/>
                  <a:cs typeface="Times New Roman"/>
                </a:rPr>
                <a:t>−</a:t>
              </a:r>
              <a:r>
                <a:rPr sz="2180" i="1" dirty="0">
                  <a:latin typeface="Century Gothic" panose="020B0502020202020204" pitchFamily="34" charset="0"/>
                  <a:cs typeface="Times New Roman"/>
                </a:rPr>
                <a:t> </a:t>
              </a:r>
              <a:r>
                <a:rPr sz="2180" i="1" spc="226" dirty="0">
                  <a:latin typeface="Century Gothic" panose="020B0502020202020204" pitchFamily="34" charset="0"/>
                  <a:cs typeface="Times New Roman"/>
                </a:rPr>
                <a:t> </a:t>
              </a:r>
              <a:r>
                <a:rPr sz="3270" spc="-162" baseline="-37878" dirty="0">
                  <a:latin typeface="Century Gothic" panose="020B0502020202020204" pitchFamily="34" charset="0"/>
                  <a:cs typeface="Tahoma"/>
                </a:rPr>
                <a:t>16</a:t>
              </a:r>
              <a:r>
                <a:rPr sz="3270" baseline="-37878" dirty="0">
                  <a:latin typeface="Century Gothic" panose="020B0502020202020204" pitchFamily="34" charset="0"/>
                  <a:cs typeface="Tahoma"/>
                </a:rPr>
                <a:t>	</a:t>
              </a: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4</a:t>
              </a:r>
              <a:r>
                <a:rPr sz="2378" spc="119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spc="89" dirty="0">
                  <a:latin typeface="Century Gothic" panose="020B0502020202020204" pitchFamily="34" charset="0"/>
                  <a:cs typeface="Tahoma"/>
                </a:rPr>
                <a:t>+</a:t>
              </a:r>
              <a:r>
                <a:rPr sz="2180" spc="-208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i="1" spc="-99" dirty="0">
                  <a:latin typeface="Century Gothic" panose="020B0502020202020204" pitchFamily="34" charset="0"/>
                  <a:cs typeface="Arial"/>
                </a:rPr>
                <a:t>y</a:t>
              </a:r>
              <a:r>
                <a:rPr sz="2378" spc="-44" baseline="-10416" dirty="0">
                  <a:latin typeface="Century Gothic" panose="020B0502020202020204" pitchFamily="34" charset="0"/>
                  <a:cs typeface="Tahoma"/>
                </a:rPr>
                <a:t>5</a:t>
              </a:r>
              <a:r>
                <a:rPr sz="2378" spc="297" baseline="-10416" dirty="0">
                  <a:latin typeface="Century Gothic" panose="020B0502020202020204" pitchFamily="34" charset="0"/>
                  <a:cs typeface="Tahoma"/>
                </a:rPr>
                <a:t> </a:t>
              </a:r>
              <a:r>
                <a:rPr sz="2180" spc="-20" dirty="0">
                  <a:latin typeface="Century Gothic" panose="020B0502020202020204" pitchFamily="34" charset="0"/>
                  <a:cs typeface="Tahoma"/>
                </a:rPr>
                <a:t>=0</a:t>
              </a:r>
              <a:endParaRPr sz="2180">
                <a:latin typeface="Century Gothic" panose="020B0502020202020204" pitchFamily="34" charset="0"/>
                <a:cs typeface="Tahoma"/>
              </a:endParaRPr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6282764" y="6628514"/>
            <a:ext cx="3859355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68">
              <a:lnSpc>
                <a:spcPts val="1357"/>
              </a:lnSpc>
            </a:pPr>
            <a:r>
              <a:rPr sz="1189" b="1" spc="-20" dirty="0">
                <a:solidFill>
                  <a:srgbClr val="FFFFFF"/>
                </a:solidFill>
                <a:latin typeface="Arial"/>
                <a:cs typeface="Arial"/>
              </a:rPr>
              <a:t>Intro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Numerical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30" dirty="0">
                <a:solidFill>
                  <a:srgbClr val="FFFFFF"/>
                </a:solidFill>
                <a:latin typeface="Arial"/>
                <a:cs typeface="Arial"/>
              </a:rPr>
              <a:t>Methods</a:t>
            </a:r>
            <a:r>
              <a:rPr sz="1189" b="1" spc="11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50" dirty="0">
                <a:solidFill>
                  <a:srgbClr val="FFFFFF"/>
                </a:solidFill>
                <a:latin typeface="Arial"/>
                <a:cs typeface="Arial"/>
              </a:rPr>
              <a:t>Mechanical</a:t>
            </a:r>
            <a:r>
              <a:rPr sz="1189" b="1" spc="1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89" b="1" spc="-69" dirty="0">
                <a:solidFill>
                  <a:srgbClr val="FFFFFF"/>
                </a:solidFill>
                <a:latin typeface="Arial"/>
                <a:cs typeface="Arial"/>
              </a:rPr>
              <a:t>Engineering</a:t>
            </a:r>
            <a:endParaRPr sz="1189">
              <a:latin typeface="Arial"/>
              <a:cs typeface="Arial"/>
            </a:endParaRPr>
          </a:p>
        </p:txBody>
      </p:sp>
      <p:sp>
        <p:nvSpPr>
          <p:cNvPr id="32" name="Θέση αριθμού διαφάνειας 3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26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Ορθογώνιο 32"/>
          <p:cNvSpPr/>
          <p:nvPr/>
        </p:nvSpPr>
        <p:spPr>
          <a:xfrm>
            <a:off x="496185" y="6161719"/>
            <a:ext cx="98457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entury Gothic" panose="020B0502020202020204" pitchFamily="34" charset="0"/>
              </a:rPr>
              <a:t>Since the column is pinned on both ends, we assume that the  deflections </a:t>
            </a:r>
            <a:r>
              <a:rPr lang="en-US" i="1" dirty="0" smtClean="0">
                <a:latin typeface="Century Gothic" panose="020B0502020202020204" pitchFamily="34" charset="0"/>
              </a:rPr>
              <a:t>y</a:t>
            </a:r>
            <a:r>
              <a:rPr lang="en-US" baseline="-25000" dirty="0" smtClean="0">
                <a:latin typeface="Century Gothic" panose="020B0502020202020204" pitchFamily="34" charset="0"/>
              </a:rPr>
              <a:t>1</a:t>
            </a:r>
            <a:r>
              <a:rPr lang="en-US" dirty="0" smtClean="0">
                <a:latin typeface="Century Gothic" panose="020B0502020202020204" pitchFamily="34" charset="0"/>
              </a:rPr>
              <a:t> = </a:t>
            </a:r>
            <a:r>
              <a:rPr lang="en-US" i="1" dirty="0" smtClean="0">
                <a:latin typeface="Century Gothic" panose="020B0502020202020204" pitchFamily="34" charset="0"/>
              </a:rPr>
              <a:t>y</a:t>
            </a:r>
            <a:r>
              <a:rPr lang="en-US" baseline="-25000" dirty="0" smtClean="0">
                <a:latin typeface="Century Gothic" panose="020B0502020202020204" pitchFamily="34" charset="0"/>
              </a:rPr>
              <a:t>5</a:t>
            </a:r>
            <a:r>
              <a:rPr lang="en-US" dirty="0" smtClean="0">
                <a:latin typeface="Century Gothic" panose="020B0502020202020204" pitchFamily="34" charset="0"/>
              </a:rPr>
              <a:t> = 0.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0" name="object 11"/>
          <p:cNvSpPr txBox="1"/>
          <p:nvPr/>
        </p:nvSpPr>
        <p:spPr>
          <a:xfrm>
            <a:off x="4180102" y="2000842"/>
            <a:ext cx="2121576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75503">
              <a:spcBef>
                <a:spcPts val="178"/>
              </a:spcBef>
            </a:pPr>
            <a:r>
              <a:rPr sz="3270" i="1" spc="-149" baseline="7575" dirty="0">
                <a:latin typeface="Arial"/>
                <a:cs typeface="Arial"/>
              </a:rPr>
              <a:t>y</a:t>
            </a:r>
            <a:r>
              <a:rPr sz="1585" i="1" spc="40" dirty="0">
                <a:latin typeface="Arial"/>
                <a:cs typeface="Arial"/>
              </a:rPr>
              <a:t>i</a:t>
            </a:r>
            <a:r>
              <a:rPr sz="1585" i="1" spc="-287" dirty="0">
                <a:latin typeface="Arial"/>
                <a:cs typeface="Arial"/>
              </a:rPr>
              <a:t> </a:t>
            </a:r>
            <a:r>
              <a:rPr sz="1585" spc="59" dirty="0">
                <a:latin typeface="Tahoma"/>
                <a:cs typeface="Tahoma"/>
              </a:rPr>
              <a:t>+1</a:t>
            </a:r>
            <a:r>
              <a:rPr sz="1585" spc="79" dirty="0">
                <a:latin typeface="Tahoma"/>
                <a:cs typeface="Tahoma"/>
              </a:rPr>
              <a:t> </a:t>
            </a:r>
            <a:r>
              <a:rPr sz="3270" i="1" spc="311" baseline="7575" dirty="0">
                <a:latin typeface="Times New Roman"/>
                <a:cs typeface="Times New Roman"/>
              </a:rPr>
              <a:t>−</a:t>
            </a:r>
            <a:r>
              <a:rPr sz="3270" i="1" spc="-103" baseline="7575" dirty="0">
                <a:latin typeface="Times New Roman"/>
                <a:cs typeface="Times New Roman"/>
              </a:rPr>
              <a:t> </a:t>
            </a:r>
            <a:r>
              <a:rPr sz="3270" spc="-162" baseline="7575" dirty="0">
                <a:latin typeface="Tahoma"/>
                <a:cs typeface="Tahoma"/>
              </a:rPr>
              <a:t>2</a:t>
            </a:r>
            <a:r>
              <a:rPr sz="3270" i="1" spc="-149" baseline="7575" dirty="0">
                <a:latin typeface="Arial"/>
                <a:cs typeface="Arial"/>
              </a:rPr>
              <a:t>y</a:t>
            </a:r>
            <a:r>
              <a:rPr sz="1585" i="1" spc="40" dirty="0">
                <a:latin typeface="Arial"/>
                <a:cs typeface="Arial"/>
              </a:rPr>
              <a:t>i</a:t>
            </a:r>
            <a:r>
              <a:rPr sz="1585" i="1" dirty="0">
                <a:latin typeface="Arial"/>
                <a:cs typeface="Arial"/>
              </a:rPr>
              <a:t> </a:t>
            </a:r>
            <a:r>
              <a:rPr sz="1585" i="1" spc="-149" dirty="0">
                <a:latin typeface="Arial"/>
                <a:cs typeface="Arial"/>
              </a:rPr>
              <a:t> </a:t>
            </a:r>
            <a:r>
              <a:rPr sz="3270" spc="133" baseline="7575" dirty="0">
                <a:latin typeface="Tahoma"/>
                <a:cs typeface="Tahoma"/>
              </a:rPr>
              <a:t>+</a:t>
            </a:r>
            <a:r>
              <a:rPr sz="3270" spc="-311" baseline="7575" dirty="0">
                <a:latin typeface="Tahoma"/>
                <a:cs typeface="Tahoma"/>
              </a:rPr>
              <a:t> </a:t>
            </a:r>
            <a:r>
              <a:rPr sz="3270" i="1" spc="-149" baseline="7575" dirty="0">
                <a:latin typeface="Arial"/>
                <a:cs typeface="Arial"/>
              </a:rPr>
              <a:t>y</a:t>
            </a:r>
            <a:r>
              <a:rPr sz="1585" i="1" spc="188" dirty="0">
                <a:latin typeface="Arial"/>
                <a:cs typeface="Arial"/>
              </a:rPr>
              <a:t>i</a:t>
            </a:r>
            <a:r>
              <a:rPr sz="1585" i="1" spc="377" dirty="0">
                <a:latin typeface="Arial"/>
                <a:cs typeface="Arial"/>
              </a:rPr>
              <a:t>−</a:t>
            </a:r>
            <a:r>
              <a:rPr sz="1585" spc="-30" dirty="0">
                <a:latin typeface="Tahoma"/>
                <a:cs typeface="Tahoma"/>
              </a:rPr>
              <a:t>1</a:t>
            </a:r>
            <a:endParaRPr sz="1585" dirty="0">
              <a:latin typeface="Tahoma"/>
              <a:cs typeface="Tahoma"/>
            </a:endParaRPr>
          </a:p>
        </p:txBody>
      </p:sp>
      <p:sp>
        <p:nvSpPr>
          <p:cNvPr id="34" name="object 12"/>
          <p:cNvSpPr/>
          <p:nvPr/>
        </p:nvSpPr>
        <p:spPr>
          <a:xfrm>
            <a:off x="4249311" y="2389219"/>
            <a:ext cx="1983157" cy="0"/>
          </a:xfrm>
          <a:custGeom>
            <a:avLst/>
            <a:gdLst/>
            <a:ahLst/>
            <a:cxnLst/>
            <a:rect l="l" t="t" r="r" b="b"/>
            <a:pathLst>
              <a:path w="1000760">
                <a:moveTo>
                  <a:pt x="0" y="0"/>
                </a:moveTo>
                <a:lnTo>
                  <a:pt x="1000379" y="0"/>
                </a:lnTo>
              </a:path>
            </a:pathLst>
          </a:custGeom>
          <a:ln w="5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3567"/>
          </a:p>
        </p:txBody>
      </p:sp>
      <p:sp>
        <p:nvSpPr>
          <p:cNvPr id="36" name="object 13"/>
          <p:cNvSpPr txBox="1"/>
          <p:nvPr/>
        </p:nvSpPr>
        <p:spPr>
          <a:xfrm>
            <a:off x="4882827" y="2465235"/>
            <a:ext cx="851902" cy="358348"/>
          </a:xfrm>
          <a:prstGeom prst="rect">
            <a:avLst/>
          </a:prstGeom>
        </p:spPr>
        <p:txBody>
          <a:bodyPr vert="horz" wrap="square" lIns="0" tIns="22650" rIns="0" bIns="0" rtlCol="0">
            <a:spAutoFit/>
          </a:bodyPr>
          <a:lstStyle/>
          <a:p>
            <a:pPr marL="75503">
              <a:spcBef>
                <a:spcPts val="178"/>
              </a:spcBef>
            </a:pPr>
            <a:r>
              <a:rPr sz="2180" spc="159" dirty="0">
                <a:latin typeface="Tahoma"/>
                <a:cs typeface="Tahoma"/>
              </a:rPr>
              <a:t>(</a:t>
            </a:r>
            <a:r>
              <a:rPr sz="2180" spc="277" dirty="0">
                <a:latin typeface="Tahoma"/>
                <a:cs typeface="Tahoma"/>
              </a:rPr>
              <a:t>∆</a:t>
            </a:r>
            <a:r>
              <a:rPr sz="2180" i="1" spc="-99" dirty="0">
                <a:latin typeface="Arial"/>
                <a:cs typeface="Arial"/>
              </a:rPr>
              <a:t>x</a:t>
            </a:r>
            <a:r>
              <a:rPr sz="2180" i="1" spc="-416" dirty="0">
                <a:latin typeface="Arial"/>
                <a:cs typeface="Arial"/>
              </a:rPr>
              <a:t> </a:t>
            </a:r>
            <a:r>
              <a:rPr sz="2180" spc="-10" dirty="0">
                <a:latin typeface="Tahoma"/>
                <a:cs typeface="Tahoma"/>
              </a:rPr>
              <a:t>)</a:t>
            </a:r>
            <a:r>
              <a:rPr sz="2378" spc="-44" baseline="20833" dirty="0">
                <a:latin typeface="Tahoma"/>
                <a:cs typeface="Tahoma"/>
              </a:rPr>
              <a:t>2</a:t>
            </a:r>
            <a:endParaRPr sz="2378" baseline="20833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50832265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39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l-GR" sz="3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Απαλοιφή </a:t>
            </a:r>
            <a:r>
              <a:rPr lang="en-US" sz="3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Gauss</a:t>
            </a:r>
            <a:r>
              <a:rPr lang="en-US" sz="3200" b="1" dirty="0" smtClean="0">
                <a:latin typeface="Century Gothic" panose="020B0502020202020204" pitchFamily="34" charset="0"/>
              </a:rPr>
              <a:t/>
            </a:r>
            <a:br>
              <a:rPr lang="en-US" sz="3200" b="1" dirty="0" smtClean="0">
                <a:latin typeface="Century Gothic" panose="020B0502020202020204" pitchFamily="34" charset="0"/>
              </a:rPr>
            </a:br>
            <a:r>
              <a:rPr lang="en-US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(</a:t>
            </a:r>
            <a:r>
              <a:rPr lang="el-GR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πηγή: Πανεπιστήμιο Αιγαίου, Τμήμα Μαθηματικών, </a:t>
            </a:r>
            <a:r>
              <a:rPr lang="el-GR" sz="1600" b="1" dirty="0" err="1" smtClean="0">
                <a:solidFill>
                  <a:schemeClr val="tx2"/>
                </a:solidFill>
                <a:latin typeface="Century Gothic" panose="020B0502020202020204" pitchFamily="34" charset="0"/>
              </a:rPr>
              <a:t>Χρ.Νικολόπουλος</a:t>
            </a:r>
            <a:r>
              <a:rPr lang="el-GR" sz="16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, 2008)</a:t>
            </a:r>
            <a:endParaRPr lang="el-GR" sz="16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3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725" y="1357312"/>
            <a:ext cx="9086850" cy="1781175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6200" y="3206749"/>
            <a:ext cx="9096375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7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9300" y="215900"/>
            <a:ext cx="10515600" cy="771525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Γενική Επαναληπτική Μέθοδος</a:t>
            </a:r>
            <a:endParaRPr lang="el-GR" sz="3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4</a:t>
            </a:fld>
            <a:endParaRPr lang="el-GR" sz="18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76375" y="2526687"/>
            <a:ext cx="9163050" cy="2181225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04608" y="987425"/>
            <a:ext cx="8804984" cy="13087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10108" y="4889500"/>
            <a:ext cx="9095583" cy="153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05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4335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Παράδειγμα</a:t>
            </a:r>
            <a:endParaRPr lang="el-GR" sz="28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5</a:t>
            </a:fld>
            <a:endParaRPr lang="el-GR" sz="18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3188" y="928795"/>
            <a:ext cx="11091863" cy="24310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011" y="3359888"/>
            <a:ext cx="6593925" cy="389641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38200" y="3995922"/>
            <a:ext cx="10190974" cy="18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11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6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588903" y="276447"/>
            <a:ext cx="8154834" cy="403261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181" y="800988"/>
            <a:ext cx="3494220" cy="1685592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8304" y="1788078"/>
            <a:ext cx="7433073" cy="4215773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87641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7</a:t>
            </a:fld>
            <a:endParaRPr lang="el-GR" sz="1800" b="1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76717" y="551010"/>
            <a:ext cx="10508734" cy="873555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54937" y="2018082"/>
            <a:ext cx="10157410" cy="356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44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altLang="zh-CN" dirty="0" smtClean="0">
                <a:latin typeface="Century Gothic" panose="020B0502020202020204" pitchFamily="34" charset="0"/>
                <a:ea typeface="SimSun" panose="02010600030101010101" pitchFamily="2" charset="-122"/>
              </a:rPr>
              <a:t>Jacobi Example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solidFill>
            <a:srgbClr val="EAEAEA"/>
          </a:solidFill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zh-CN" smtClean="0"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CN" smtClean="0"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CN" smtClean="0"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CN" smtClean="0">
              <a:ea typeface="SimSun" panose="02010600030101010101" pitchFamily="2" charset="-122"/>
            </a:endParaRPr>
          </a:p>
        </p:txBody>
      </p:sp>
      <p:graphicFrame>
        <p:nvGraphicFramePr>
          <p:cNvPr id="27651" name="Object 2"/>
          <p:cNvGraphicFramePr>
            <a:graphicFrameLocks noChangeAspect="1"/>
          </p:cNvGraphicFramePr>
          <p:nvPr/>
        </p:nvGraphicFramePr>
        <p:xfrm>
          <a:off x="5251450" y="1736725"/>
          <a:ext cx="4445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Equation" r:id="rId4" imgW="1777680" imgH="457200" progId="Equation.DSMT4">
                  <p:embed/>
                </p:oleObj>
              </mc:Choice>
              <mc:Fallback>
                <p:oleObj name="Equation" r:id="rId4" imgW="17776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0" y="1736725"/>
                        <a:ext cx="44450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3"/>
          <p:cNvGraphicFramePr>
            <a:graphicFrameLocks noChangeAspect="1"/>
          </p:cNvGraphicFramePr>
          <p:nvPr/>
        </p:nvGraphicFramePr>
        <p:xfrm>
          <a:off x="2192339" y="1752600"/>
          <a:ext cx="2624137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Equation" r:id="rId6" imgW="1346040" imgH="711000" progId="Equation.DSMT4">
                  <p:embed/>
                </p:oleObj>
              </mc:Choice>
              <mc:Fallback>
                <p:oleObj name="Equation" r:id="rId6" imgW="13460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339" y="1752600"/>
                        <a:ext cx="2624137" cy="1385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4"/>
          <p:cNvGraphicFramePr>
            <a:graphicFrameLocks noChangeAspect="1"/>
          </p:cNvGraphicFramePr>
          <p:nvPr/>
        </p:nvGraphicFramePr>
        <p:xfrm>
          <a:off x="3886200" y="3124200"/>
          <a:ext cx="4237038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Equation" r:id="rId8" imgW="1765300" imgH="1206500" progId="Equation.3">
                  <p:embed/>
                </p:oleObj>
              </mc:Choice>
              <mc:Fallback>
                <p:oleObj name="Equation" r:id="rId8" imgW="1765300" imgH="1206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124200"/>
                        <a:ext cx="4237038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8</a:t>
            </a:fld>
            <a:endParaRPr lang="el-GR" sz="18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0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>
                <a:latin typeface="Century Gothic" panose="020B0502020202020204" pitchFamily="34" charset="0"/>
                <a:ea typeface="SimSun" panose="02010600030101010101" pitchFamily="2" charset="-122"/>
              </a:rPr>
              <a:t>Jacobi Example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>
          <a:xfrm>
            <a:off x="1981200" y="1756144"/>
            <a:ext cx="8229600" cy="4876800"/>
          </a:xfrm>
          <a:solidFill>
            <a:srgbClr val="EAEAEA"/>
          </a:solidFill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zh-CN" dirty="0" smtClean="0">
                <a:latin typeface="Century Gothic" panose="020B0502020202020204" pitchFamily="34" charset="0"/>
                <a:ea typeface="SimSun" panose="02010600030101010101" pitchFamily="2" charset="-122"/>
              </a:rPr>
              <a:t>Start with (</a:t>
            </a:r>
            <a:r>
              <a:rPr lang="en-US" altLang="zh-CN" dirty="0" err="1" smtClean="0">
                <a:latin typeface="Century Gothic" panose="020B0502020202020204" pitchFamily="34" charset="0"/>
                <a:ea typeface="SimSun" panose="02010600030101010101" pitchFamily="2" charset="-122"/>
              </a:rPr>
              <a:t>x,y,z</a:t>
            </a:r>
            <a:r>
              <a:rPr lang="en-US" altLang="zh-CN" dirty="0" smtClean="0">
                <a:latin typeface="Century Gothic" panose="020B0502020202020204" pitchFamily="34" charset="0"/>
                <a:ea typeface="SimSun" panose="02010600030101010101" pitchFamily="2" charset="-122"/>
              </a:rPr>
              <a:t>) =(1,1,1).  After one iteration we have </a:t>
            </a:r>
          </a:p>
          <a:p>
            <a:pPr>
              <a:buFont typeface="Arial" panose="020B0604020202020204" pitchFamily="34" charset="0"/>
              <a:buNone/>
            </a:pPr>
            <a:endParaRPr lang="en-US" altLang="zh-CN" dirty="0" smtClean="0">
              <a:latin typeface="Century Gothic" panose="020B0502020202020204" pitchFamily="34" charset="0"/>
              <a:ea typeface="SimSun" panose="02010600030101010101" pitchFamily="2" charset="-12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zh-CN" dirty="0" smtClean="0">
                <a:latin typeface="Century Gothic" panose="020B0502020202020204" pitchFamily="34" charset="0"/>
                <a:ea typeface="SimSun" panose="02010600030101010101" pitchFamily="2" charset="-122"/>
              </a:rPr>
              <a:t>  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zh-CN" dirty="0" smtClean="0">
                <a:latin typeface="Century Gothic" panose="020B0502020202020204" pitchFamily="34" charset="0"/>
                <a:ea typeface="SimSun" panose="02010600030101010101" pitchFamily="2" charset="-122"/>
              </a:rPr>
              <a:t>We need a stopping condition. We will stop when </a:t>
            </a:r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max (</a:t>
            </a:r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x</a:t>
            </a:r>
            <a:r>
              <a:rPr lang="en-US" altLang="el-GR" b="1" baseline="30000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k</a:t>
            </a:r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-x</a:t>
            </a:r>
            <a:r>
              <a:rPr lang="en-US" altLang="el-GR" b="1" baseline="30000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k-1</a:t>
            </a:r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,y</a:t>
            </a:r>
            <a:r>
              <a:rPr lang="en-US" altLang="el-GR" b="1" baseline="30000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k</a:t>
            </a:r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-y</a:t>
            </a:r>
            <a:r>
              <a:rPr lang="en-US" altLang="el-GR" b="1" baseline="30000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k-1</a:t>
            </a:r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,z</a:t>
            </a:r>
            <a:r>
              <a:rPr lang="en-US" altLang="el-GR" b="1" baseline="30000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k</a:t>
            </a:r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-z</a:t>
            </a:r>
            <a:r>
              <a:rPr lang="en-US" altLang="el-GR" b="1" baseline="30000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k-1</a:t>
            </a:r>
            <a:r>
              <a:rPr lang="en-US" altLang="el-GR" b="1" dirty="0" smtClean="0">
                <a:solidFill>
                  <a:srgbClr val="C00000"/>
                </a:solidFill>
                <a:latin typeface="Century Gothic" panose="020B0502020202020204" pitchFamily="34" charset="0"/>
                <a:sym typeface="Symbol" pitchFamily="2" charset="0"/>
              </a:rPr>
              <a:t> ) &lt;  0.1</a:t>
            </a:r>
          </a:p>
          <a:p>
            <a:r>
              <a:rPr lang="en-US" altLang="zh-CN" dirty="0" smtClean="0">
                <a:latin typeface="Century Gothic" panose="020B0502020202020204" pitchFamily="34" charset="0"/>
                <a:ea typeface="SimSun" panose="02010600030101010101" pitchFamily="2" charset="-122"/>
                <a:sym typeface="Symbol" pitchFamily="2" charset="0"/>
              </a:rPr>
              <a:t>Second iteration: 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X</a:t>
            </a:r>
            <a:r>
              <a:rPr lang="en-US" altLang="el-GR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2 </a:t>
            </a: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= (11/4) - (1/2)Y</a:t>
            </a:r>
            <a:r>
              <a:rPr lang="en-US" altLang="el-GR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- (1/4)Z</a:t>
            </a:r>
            <a:r>
              <a:rPr lang="en-US" altLang="el-GR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= 15/16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Y</a:t>
            </a:r>
            <a:r>
              <a:rPr lang="en-US" altLang="el-GR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2 </a:t>
            </a: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= (3/2) + (1/2)X</a:t>
            </a:r>
            <a:r>
              <a:rPr lang="en-US" altLang="el-GR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= 5/2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Z</a:t>
            </a:r>
            <a:r>
              <a:rPr lang="en-US" altLang="el-GR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2 </a:t>
            </a: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= 4 - (1/2) X</a:t>
            </a:r>
            <a:r>
              <a:rPr lang="en-US" altLang="el-GR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- (1/4)Y</a:t>
            </a:r>
            <a:r>
              <a:rPr lang="en-US" altLang="el-GR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= 5/2</a:t>
            </a:r>
          </a:p>
          <a:p>
            <a:pPr lvl="2">
              <a:buFont typeface="Arial" panose="020B0604020202020204" pitchFamily="34" charset="0"/>
              <a:buNone/>
            </a:pPr>
            <a:endParaRPr lang="en-US" altLang="zh-CN" dirty="0" smtClean="0">
              <a:latin typeface="Century Gothic" panose="020B0502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3965945" y="2505740"/>
            <a:ext cx="4572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X</a:t>
            </a:r>
            <a:r>
              <a:rPr lang="en-US" altLang="el-GR" sz="1800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= (11/4) - (1/2)Y</a:t>
            </a:r>
            <a:r>
              <a:rPr lang="en-US" altLang="el-GR" sz="1800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0</a:t>
            </a:r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- (1/4)Z</a:t>
            </a:r>
            <a:r>
              <a:rPr lang="en-US" altLang="el-GR" sz="1800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0</a:t>
            </a:r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= 2</a:t>
            </a:r>
          </a:p>
          <a:p>
            <a:pPr eaLnBrk="1" hangingPunct="1"/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Y</a:t>
            </a:r>
            <a:r>
              <a:rPr lang="en-US" altLang="el-GR" sz="1800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= (3/2) + (1/2)X</a:t>
            </a:r>
            <a:r>
              <a:rPr lang="en-US" altLang="el-GR" sz="1800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0</a:t>
            </a:r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= 2</a:t>
            </a:r>
          </a:p>
          <a:p>
            <a:pPr eaLnBrk="1" hangingPunct="1"/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Z</a:t>
            </a:r>
            <a:r>
              <a:rPr lang="en-US" altLang="el-GR" sz="1800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1</a:t>
            </a:r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= 4 - (1/2) X</a:t>
            </a:r>
            <a:r>
              <a:rPr lang="en-US" altLang="el-GR" sz="1800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0</a:t>
            </a:r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- (1/4)Y</a:t>
            </a:r>
            <a:r>
              <a:rPr lang="en-US" altLang="el-GR" sz="1800" b="1" baseline="30000" dirty="0">
                <a:solidFill>
                  <a:schemeClr val="accent1"/>
                </a:solidFill>
                <a:latin typeface="Century Gothic" panose="020B0502020202020204" pitchFamily="34" charset="0"/>
              </a:rPr>
              <a:t>0</a:t>
            </a:r>
            <a:r>
              <a:rPr lang="en-US" altLang="el-GR" sz="1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= 13/4</a:t>
            </a:r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BA5B65-0EE5-45A8-8498-8715F7E5B607}" type="slidenum">
              <a:rPr lang="el-GR" sz="1800" b="1">
                <a:solidFill>
                  <a:schemeClr val="accent1"/>
                </a:solidFill>
                <a:latin typeface="Century Gothic" panose="020B0502020202020204" pitchFamily="34" charset="0"/>
              </a:rPr>
              <a:pPr/>
              <a:t>9</a:t>
            </a:fld>
            <a:endParaRPr lang="el-GR" sz="18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48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1133</Words>
  <Application>Microsoft Office PowerPoint</Application>
  <PresentationFormat>Ευρεία οθόνη</PresentationFormat>
  <Paragraphs>252</Paragraphs>
  <Slides>26</Slides>
  <Notes>3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12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40" baseType="lpstr">
      <vt:lpstr>MS PGothic</vt:lpstr>
      <vt:lpstr>SimSun</vt:lpstr>
      <vt:lpstr>Arial</vt:lpstr>
      <vt:lpstr>Calibri</vt:lpstr>
      <vt:lpstr>Calibri Light</vt:lpstr>
      <vt:lpstr>Century Gothic</vt:lpstr>
      <vt:lpstr>Courier New</vt:lpstr>
      <vt:lpstr>Sitka Small</vt:lpstr>
      <vt:lpstr>Symbol</vt:lpstr>
      <vt:lpstr>Tahoma</vt:lpstr>
      <vt:lpstr>Times New Roman</vt:lpstr>
      <vt:lpstr>Verdana</vt:lpstr>
      <vt:lpstr>Θέμα του Office</vt:lpstr>
      <vt:lpstr>Equation</vt:lpstr>
      <vt:lpstr>Review in Linear Systems </vt:lpstr>
      <vt:lpstr>Solving Ax=b</vt:lpstr>
      <vt:lpstr>Απαλοιφή Gauss (πηγή: Πανεπιστήμιο Αιγαίου, Τμήμα Μαθηματικών, Χρ.Νικολόπουλος, 2008)</vt:lpstr>
      <vt:lpstr>Γενική Επαναληπτική Μέθοδος</vt:lpstr>
      <vt:lpstr>Παράδειγμα</vt:lpstr>
      <vt:lpstr>Παρουσίαση του PowerPoint</vt:lpstr>
      <vt:lpstr>Παρουσίαση του PowerPoint</vt:lpstr>
      <vt:lpstr>Jacobi Example</vt:lpstr>
      <vt:lpstr>Jacobi Example</vt:lpstr>
      <vt:lpstr>Jacobi Example</vt:lpstr>
      <vt:lpstr>Gauss-Seidel Example</vt:lpstr>
      <vt:lpstr>Παρουσίαση του PowerPoint</vt:lpstr>
      <vt:lpstr>Παρουσίαση του PowerPoint</vt:lpstr>
      <vt:lpstr>Παρουσίαση του PowerPoint</vt:lpstr>
      <vt:lpstr>Jacobi method :</vt:lpstr>
      <vt:lpstr>Jacobi method :</vt:lpstr>
      <vt:lpstr>Jacobi method :</vt:lpstr>
      <vt:lpstr>Solution of Simultaneous Linear Algebraic Equations:  Static Analysis of a Scaffolding</vt:lpstr>
      <vt:lpstr>Governing Equations for Bar 1</vt:lpstr>
      <vt:lpstr>Governing Equations for Bar 2</vt:lpstr>
      <vt:lpstr>Governing Equations for Bar 3</vt:lpstr>
      <vt:lpstr>Assembling Equations</vt:lpstr>
      <vt:lpstr>Solution of Governing Equations</vt:lpstr>
      <vt:lpstr>Eigenvalue Problems: Critical Loads for Buckling a Column</vt:lpstr>
      <vt:lpstr>Governing Equations for Discretized Column</vt:lpstr>
      <vt:lpstr>Solution of Discretized Equations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Dell</dc:creator>
  <cp:lastModifiedBy>Dell</cp:lastModifiedBy>
  <cp:revision>38</cp:revision>
  <dcterms:created xsi:type="dcterms:W3CDTF">2021-03-26T17:26:46Z</dcterms:created>
  <dcterms:modified xsi:type="dcterms:W3CDTF">2021-03-26T22:36:51Z</dcterms:modified>
</cp:coreProperties>
</file>