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64" r:id="rId2"/>
  </p:sldMasterIdLst>
  <p:notesMasterIdLst>
    <p:notesMasterId r:id="rId26"/>
  </p:notesMasterIdLst>
  <p:sldIdLst>
    <p:sldId id="256" r:id="rId3"/>
    <p:sldId id="333" r:id="rId4"/>
    <p:sldId id="338" r:id="rId5"/>
    <p:sldId id="339" r:id="rId6"/>
    <p:sldId id="340" r:id="rId7"/>
    <p:sldId id="337" r:id="rId8"/>
    <p:sldId id="342" r:id="rId9"/>
    <p:sldId id="343" r:id="rId10"/>
    <p:sldId id="344" r:id="rId11"/>
    <p:sldId id="346" r:id="rId12"/>
    <p:sldId id="345" r:id="rId13"/>
    <p:sldId id="347" r:id="rId14"/>
    <p:sldId id="348" r:id="rId15"/>
    <p:sldId id="349" r:id="rId16"/>
    <p:sldId id="350" r:id="rId17"/>
    <p:sldId id="352" r:id="rId18"/>
    <p:sldId id="353" r:id="rId19"/>
    <p:sldId id="354" r:id="rId20"/>
    <p:sldId id="355" r:id="rId21"/>
    <p:sldId id="356" r:id="rId22"/>
    <p:sldId id="357" r:id="rId23"/>
    <p:sldId id="358" r:id="rId24"/>
    <p:sldId id="35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453" autoAdjust="0"/>
  </p:normalViewPr>
  <p:slideViewPr>
    <p:cSldViewPr>
      <p:cViewPr>
        <p:scale>
          <a:sx n="90" d="100"/>
          <a:sy n="90" d="100"/>
        </p:scale>
        <p:origin x="-594" y="-438"/>
      </p:cViewPr>
      <p:guideLst>
        <p:guide orient="horz" pos="2160"/>
        <p:guide pos="2880"/>
      </p:guideLst>
    </p:cSldViewPr>
  </p:slideViewPr>
  <p:outlineViewPr>
    <p:cViewPr>
      <p:scale>
        <a:sx n="33" d="100"/>
        <a:sy n="33" d="100"/>
      </p:scale>
      <p:origin x="0" y="38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Κάντε κλικ για την επεξεργασία υποδειγμάτων στυλ κειμένου</a:t>
            </a:r>
          </a:p>
          <a:p>
            <a:pPr lvl="1"/>
            <a:r>
              <a:rPr lang="en-US" smtClean="0"/>
              <a:t>Δεύτερο επίπεδο</a:t>
            </a:r>
          </a:p>
          <a:p>
            <a:pPr lvl="2"/>
            <a:r>
              <a:rPr lang="en-US" smtClean="0"/>
              <a:t>Τρίτο επίπεδο</a:t>
            </a:r>
          </a:p>
          <a:p>
            <a:pPr lvl="3"/>
            <a:r>
              <a:rPr lang="en-US" smtClean="0"/>
              <a:t>Τέταρτο επίπεδο</a:t>
            </a:r>
          </a:p>
          <a:p>
            <a:pPr lvl="4"/>
            <a:r>
              <a:rPr lang="en-US" smtClean="0"/>
              <a:t>Πέμπτο επίπεδο</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8279B08-224A-4A66-91E2-0F47FCAF6961}" type="slidenum">
              <a:rPr lang="en-US"/>
              <a:pPr/>
              <a:t>‹#›</a:t>
            </a:fld>
            <a:endParaRPr lang="en-US"/>
          </a:p>
        </p:txBody>
      </p:sp>
    </p:spTree>
    <p:extLst>
      <p:ext uri="{BB962C8B-B14F-4D97-AF65-F5344CB8AC3E}">
        <p14:creationId xmlns:p14="http://schemas.microsoft.com/office/powerpoint/2010/main" val="32980204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47B23F-1267-47B8-A0DD-B191E061C882}" type="slidenum">
              <a:rPr lang="en-US"/>
              <a:pPr/>
              <a:t>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l-GR"/>
              <a:t>Κάντε κλικ για να προσθέσετε σημειώσεις</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386" name="Line 2"/>
          <p:cNvSpPr>
            <a:spLocks noChangeShapeType="1"/>
          </p:cNvSpPr>
          <p:nvPr/>
        </p:nvSpPr>
        <p:spPr bwMode="auto">
          <a:xfrm>
            <a:off x="7315200" y="1066800"/>
            <a:ext cx="0" cy="17526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387" name="Rectangle 3"/>
          <p:cNvSpPr>
            <a:spLocks noGrp="1" noChangeArrowheads="1"/>
          </p:cNvSpPr>
          <p:nvPr>
            <p:ph type="ctrTitle"/>
          </p:nvPr>
        </p:nvSpPr>
        <p:spPr>
          <a:xfrm>
            <a:off x="315913" y="466725"/>
            <a:ext cx="6781800" cy="2133600"/>
          </a:xfrm>
        </p:spPr>
        <p:txBody>
          <a:bodyPr/>
          <a:lstStyle>
            <a:lvl1pPr algn="r">
              <a:defRPr sz="3300"/>
            </a:lvl1pPr>
          </a:lstStyle>
          <a:p>
            <a:pPr lvl="0"/>
            <a:r>
              <a:rPr lang="el-GR" noProof="0" smtClean="0"/>
              <a:t>Στυλ κύριου τίτλου</a:t>
            </a:r>
            <a:endParaRPr lang="en-US" noProof="0" smtClean="0"/>
          </a:p>
        </p:txBody>
      </p:sp>
      <p:sp>
        <p:nvSpPr>
          <p:cNvPr id="1638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l-GR" noProof="0" smtClean="0"/>
              <a:t>Στυλ κύριου υπότιτλου</a:t>
            </a:r>
            <a:endParaRPr lang="en-US" noProof="0" smtClean="0"/>
          </a:p>
        </p:txBody>
      </p:sp>
      <p:sp>
        <p:nvSpPr>
          <p:cNvPr id="16389" name="Rectangle 5"/>
          <p:cNvSpPr>
            <a:spLocks noGrp="1" noChangeArrowheads="1"/>
          </p:cNvSpPr>
          <p:nvPr>
            <p:ph type="dt" sz="half" idx="2"/>
          </p:nvPr>
        </p:nvSpPr>
        <p:spPr/>
        <p:txBody>
          <a:bodyPr/>
          <a:lstStyle>
            <a:lvl1pPr>
              <a:defRPr/>
            </a:lvl1pPr>
          </a:lstStyle>
          <a:p>
            <a:endParaRPr lang="en-US"/>
          </a:p>
        </p:txBody>
      </p:sp>
      <p:sp>
        <p:nvSpPr>
          <p:cNvPr id="16390" name="Rectangle 6"/>
          <p:cNvSpPr>
            <a:spLocks noGrp="1" noChangeArrowheads="1"/>
          </p:cNvSpPr>
          <p:nvPr>
            <p:ph type="ftr" sz="quarter" idx="3"/>
          </p:nvPr>
        </p:nvSpPr>
        <p:spPr/>
        <p:txBody>
          <a:bodyPr/>
          <a:lstStyle>
            <a:lvl1pPr>
              <a:defRPr/>
            </a:lvl1pPr>
          </a:lstStyle>
          <a:p>
            <a:endParaRPr lang="en-US"/>
          </a:p>
        </p:txBody>
      </p:sp>
      <p:sp>
        <p:nvSpPr>
          <p:cNvPr id="16391" name="Rectangle 7"/>
          <p:cNvSpPr>
            <a:spLocks noGrp="1" noChangeArrowheads="1"/>
          </p:cNvSpPr>
          <p:nvPr>
            <p:ph type="sldNum" sz="quarter" idx="4"/>
          </p:nvPr>
        </p:nvSpPr>
        <p:spPr/>
        <p:txBody>
          <a:bodyPr/>
          <a:lstStyle>
            <a:lvl1pPr>
              <a:defRPr/>
            </a:lvl1pPr>
          </a:lstStyle>
          <a:p>
            <a:fld id="{A24E483B-59CF-4D40-9E07-1884A7FF64C2}" type="slidenum">
              <a:rPr lang="en-US"/>
              <a:pPr/>
              <a:t>‹#›</a:t>
            </a:fld>
            <a:endParaRPr lang="en-US"/>
          </a:p>
        </p:txBody>
      </p:sp>
      <p:sp>
        <p:nvSpPr>
          <p:cNvPr id="16424" name="Line 40"/>
          <p:cNvSpPr>
            <a:spLocks noChangeShapeType="1"/>
          </p:cNvSpPr>
          <p:nvPr/>
        </p:nvSpPr>
        <p:spPr bwMode="auto">
          <a:xfrm>
            <a:off x="838200" y="2819400"/>
            <a:ext cx="6477000" cy="0"/>
          </a:xfrm>
          <a:prstGeom prst="line">
            <a:avLst/>
          </a:prstGeom>
          <a:noFill/>
          <a:ln w="63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1CB17041-E239-461E-96B7-A2816BC21E01}" type="slidenum">
              <a:rPr lang="en-US"/>
              <a:pPr/>
              <a:t>‹#›</a:t>
            </a:fld>
            <a:endParaRPr lang="en-US"/>
          </a:p>
        </p:txBody>
      </p:sp>
    </p:spTree>
    <p:extLst>
      <p:ext uri="{BB962C8B-B14F-4D97-AF65-F5344CB8AC3E}">
        <p14:creationId xmlns:p14="http://schemas.microsoft.com/office/powerpoint/2010/main" val="149091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122238"/>
            <a:ext cx="2057400" cy="6008687"/>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122238"/>
            <a:ext cx="6019800" cy="600868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5189D85E-6B8D-496C-8F6D-A7020FACA671}" type="slidenum">
              <a:rPr lang="en-US"/>
              <a:pPr/>
              <a:t>‹#›</a:t>
            </a:fld>
            <a:endParaRPr lang="en-US"/>
          </a:p>
        </p:txBody>
      </p:sp>
    </p:spTree>
    <p:extLst>
      <p:ext uri="{BB962C8B-B14F-4D97-AF65-F5344CB8AC3E}">
        <p14:creationId xmlns:p14="http://schemas.microsoft.com/office/powerpoint/2010/main" val="3135575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22238"/>
            <a:ext cx="7543800" cy="12954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719263"/>
            <a:ext cx="4038600" cy="44116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719263"/>
            <a:ext cx="4038600" cy="44116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457200" y="6248400"/>
            <a:ext cx="2133600" cy="457200"/>
          </a:xfrm>
        </p:spPr>
        <p:txBody>
          <a:bodyPr/>
          <a:lstStyle>
            <a:lvl1pPr>
              <a:defRPr/>
            </a:lvl1pPr>
          </a:lstStyle>
          <a:p>
            <a:endParaRPr lang="en-US"/>
          </a:p>
        </p:txBody>
      </p:sp>
      <p:sp>
        <p:nvSpPr>
          <p:cNvPr id="6" name="Θέση υποσέλιδου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Θέση αριθμού διαφάνειας 6"/>
          <p:cNvSpPr>
            <a:spLocks noGrp="1"/>
          </p:cNvSpPr>
          <p:nvPr>
            <p:ph type="sldNum" sz="quarter" idx="12"/>
          </p:nvPr>
        </p:nvSpPr>
        <p:spPr>
          <a:xfrm>
            <a:off x="6553200" y="6248400"/>
            <a:ext cx="2133600" cy="457200"/>
          </a:xfrm>
        </p:spPr>
        <p:txBody>
          <a:bodyPr/>
          <a:lstStyle>
            <a:lvl1pPr>
              <a:defRPr/>
            </a:lvl1pPr>
          </a:lstStyle>
          <a:p>
            <a:fld id="{417784A2-2DB7-4811-97A9-571DB1147CD5}" type="slidenum">
              <a:rPr lang="en-US"/>
              <a:pPr/>
              <a:t>‹#›</a:t>
            </a:fld>
            <a:endParaRPr lang="en-US"/>
          </a:p>
        </p:txBody>
      </p:sp>
    </p:spTree>
    <p:extLst>
      <p:ext uri="{BB962C8B-B14F-4D97-AF65-F5344CB8AC3E}">
        <p14:creationId xmlns:p14="http://schemas.microsoft.com/office/powerpoint/2010/main" val="1233733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21/3/2021</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DD198258-3A06-43AD-98BB-3D07AD8A66F9}" type="slidenum">
              <a:rPr lang="en-US"/>
              <a:pPr/>
              <a:t>‹#›</a:t>
            </a:fld>
            <a:endParaRPr lang="en-US"/>
          </a:p>
        </p:txBody>
      </p:sp>
    </p:spTree>
    <p:extLst>
      <p:ext uri="{BB962C8B-B14F-4D97-AF65-F5344CB8AC3E}">
        <p14:creationId xmlns:p14="http://schemas.microsoft.com/office/powerpoint/2010/main" val="1923920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endParaRPr lang="en-US"/>
          </a:p>
        </p:txBody>
      </p:sp>
      <p:sp>
        <p:nvSpPr>
          <p:cNvPr id="5" name="Θέση υποσέλιδου 4"/>
          <p:cNvSpPr>
            <a:spLocks noGrp="1"/>
          </p:cNvSpPr>
          <p:nvPr>
            <p:ph type="ftr" sz="quarter" idx="11"/>
          </p:nvPr>
        </p:nvSpPr>
        <p:spPr/>
        <p:txBody>
          <a:bodyPr/>
          <a:lstStyle>
            <a:lvl1pPr>
              <a:defRPr/>
            </a:lvl1pPr>
          </a:lstStyle>
          <a:p>
            <a:endParaRPr lang="en-US"/>
          </a:p>
        </p:txBody>
      </p:sp>
      <p:sp>
        <p:nvSpPr>
          <p:cNvPr id="6" name="Θέση αριθμού διαφάνειας 5"/>
          <p:cNvSpPr>
            <a:spLocks noGrp="1"/>
          </p:cNvSpPr>
          <p:nvPr>
            <p:ph type="sldNum" sz="quarter" idx="12"/>
          </p:nvPr>
        </p:nvSpPr>
        <p:spPr/>
        <p:txBody>
          <a:bodyPr/>
          <a:lstStyle>
            <a:lvl1pPr>
              <a:defRPr/>
            </a:lvl1pPr>
          </a:lstStyle>
          <a:p>
            <a:fld id="{415159CB-FEC8-4CFE-96F6-C60ABC39FA00}" type="slidenum">
              <a:rPr lang="en-US"/>
              <a:pPr/>
              <a:t>‹#›</a:t>
            </a:fld>
            <a:endParaRPr lang="en-US"/>
          </a:p>
        </p:txBody>
      </p:sp>
    </p:spTree>
    <p:extLst>
      <p:ext uri="{BB962C8B-B14F-4D97-AF65-F5344CB8AC3E}">
        <p14:creationId xmlns:p14="http://schemas.microsoft.com/office/powerpoint/2010/main" val="94119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80D82326-DCDC-4132-AEC6-72A133EF8C1E}" type="slidenum">
              <a:rPr lang="en-US"/>
              <a:pPr/>
              <a:t>‹#›</a:t>
            </a:fld>
            <a:endParaRPr lang="en-US"/>
          </a:p>
        </p:txBody>
      </p:sp>
    </p:spTree>
    <p:extLst>
      <p:ext uri="{BB962C8B-B14F-4D97-AF65-F5344CB8AC3E}">
        <p14:creationId xmlns:p14="http://schemas.microsoft.com/office/powerpoint/2010/main" val="95886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lvl1pPr>
              <a:defRPr/>
            </a:lvl1pPr>
          </a:lstStyle>
          <a:p>
            <a:endParaRPr lang="en-US"/>
          </a:p>
        </p:txBody>
      </p:sp>
      <p:sp>
        <p:nvSpPr>
          <p:cNvPr id="8" name="Θέση υποσέλιδου 7"/>
          <p:cNvSpPr>
            <a:spLocks noGrp="1"/>
          </p:cNvSpPr>
          <p:nvPr>
            <p:ph type="ftr" sz="quarter" idx="11"/>
          </p:nvPr>
        </p:nvSpPr>
        <p:spPr/>
        <p:txBody>
          <a:bodyPr/>
          <a:lstStyle>
            <a:lvl1pPr>
              <a:defRPr/>
            </a:lvl1pPr>
          </a:lstStyle>
          <a:p>
            <a:endParaRPr lang="en-US"/>
          </a:p>
        </p:txBody>
      </p:sp>
      <p:sp>
        <p:nvSpPr>
          <p:cNvPr id="9" name="Θέση αριθμού διαφάνειας 8"/>
          <p:cNvSpPr>
            <a:spLocks noGrp="1"/>
          </p:cNvSpPr>
          <p:nvPr>
            <p:ph type="sldNum" sz="quarter" idx="12"/>
          </p:nvPr>
        </p:nvSpPr>
        <p:spPr/>
        <p:txBody>
          <a:bodyPr/>
          <a:lstStyle>
            <a:lvl1pPr>
              <a:defRPr/>
            </a:lvl1pPr>
          </a:lstStyle>
          <a:p>
            <a:fld id="{64A35FB7-47B6-42A2-89A4-D861C6723218}" type="slidenum">
              <a:rPr lang="en-US"/>
              <a:pPr/>
              <a:t>‹#›</a:t>
            </a:fld>
            <a:endParaRPr lang="en-US"/>
          </a:p>
        </p:txBody>
      </p:sp>
    </p:spTree>
    <p:extLst>
      <p:ext uri="{BB962C8B-B14F-4D97-AF65-F5344CB8AC3E}">
        <p14:creationId xmlns:p14="http://schemas.microsoft.com/office/powerpoint/2010/main" val="97144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lvl1pPr>
              <a:defRPr/>
            </a:lvl1pPr>
          </a:lstStyle>
          <a:p>
            <a:endParaRPr lang="en-US"/>
          </a:p>
        </p:txBody>
      </p:sp>
      <p:sp>
        <p:nvSpPr>
          <p:cNvPr id="4" name="Θέση υποσέλιδου 3"/>
          <p:cNvSpPr>
            <a:spLocks noGrp="1"/>
          </p:cNvSpPr>
          <p:nvPr>
            <p:ph type="ftr" sz="quarter" idx="11"/>
          </p:nvPr>
        </p:nvSpPr>
        <p:spPr/>
        <p:txBody>
          <a:bodyPr/>
          <a:lstStyle>
            <a:lvl1pPr>
              <a:defRPr/>
            </a:lvl1pPr>
          </a:lstStyle>
          <a:p>
            <a:endParaRPr lang="en-US"/>
          </a:p>
        </p:txBody>
      </p:sp>
      <p:sp>
        <p:nvSpPr>
          <p:cNvPr id="5" name="Θέση αριθμού διαφάνειας 4"/>
          <p:cNvSpPr>
            <a:spLocks noGrp="1"/>
          </p:cNvSpPr>
          <p:nvPr>
            <p:ph type="sldNum" sz="quarter" idx="12"/>
          </p:nvPr>
        </p:nvSpPr>
        <p:spPr/>
        <p:txBody>
          <a:bodyPr/>
          <a:lstStyle>
            <a:lvl1pPr>
              <a:defRPr/>
            </a:lvl1pPr>
          </a:lstStyle>
          <a:p>
            <a:fld id="{99DF1310-8E8F-4D80-A3CF-8651BDA8FAA6}" type="slidenum">
              <a:rPr lang="en-US"/>
              <a:pPr/>
              <a:t>‹#›</a:t>
            </a:fld>
            <a:endParaRPr lang="en-US"/>
          </a:p>
        </p:txBody>
      </p:sp>
    </p:spTree>
    <p:extLst>
      <p:ext uri="{BB962C8B-B14F-4D97-AF65-F5344CB8AC3E}">
        <p14:creationId xmlns:p14="http://schemas.microsoft.com/office/powerpoint/2010/main" val="109578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lvl1pPr>
              <a:defRPr/>
            </a:lvl1pPr>
          </a:lstStyle>
          <a:p>
            <a:endParaRPr lang="en-US"/>
          </a:p>
        </p:txBody>
      </p:sp>
      <p:sp>
        <p:nvSpPr>
          <p:cNvPr id="3" name="Θέση υποσέλιδου 2"/>
          <p:cNvSpPr>
            <a:spLocks noGrp="1"/>
          </p:cNvSpPr>
          <p:nvPr>
            <p:ph type="ftr" sz="quarter" idx="11"/>
          </p:nvPr>
        </p:nvSpPr>
        <p:spPr/>
        <p:txBody>
          <a:bodyPr/>
          <a:lstStyle>
            <a:lvl1pPr>
              <a:defRPr/>
            </a:lvl1pPr>
          </a:lstStyle>
          <a:p>
            <a:endParaRPr lang="en-US"/>
          </a:p>
        </p:txBody>
      </p:sp>
      <p:sp>
        <p:nvSpPr>
          <p:cNvPr id="4" name="Θέση αριθμού διαφάνειας 3"/>
          <p:cNvSpPr>
            <a:spLocks noGrp="1"/>
          </p:cNvSpPr>
          <p:nvPr>
            <p:ph type="sldNum" sz="quarter" idx="12"/>
          </p:nvPr>
        </p:nvSpPr>
        <p:spPr/>
        <p:txBody>
          <a:bodyPr/>
          <a:lstStyle>
            <a:lvl1pPr>
              <a:defRPr/>
            </a:lvl1pPr>
          </a:lstStyle>
          <a:p>
            <a:fld id="{59F9D255-2762-4180-94F6-F055F3B0BA36}" type="slidenum">
              <a:rPr lang="en-US"/>
              <a:pPr/>
              <a:t>‹#›</a:t>
            </a:fld>
            <a:endParaRPr lang="en-US"/>
          </a:p>
        </p:txBody>
      </p:sp>
    </p:spTree>
    <p:extLst>
      <p:ext uri="{BB962C8B-B14F-4D97-AF65-F5344CB8AC3E}">
        <p14:creationId xmlns:p14="http://schemas.microsoft.com/office/powerpoint/2010/main" val="304965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BC8C6239-4AAA-48C9-98F3-A1B01BA5F77A}" type="slidenum">
              <a:rPr lang="en-US"/>
              <a:pPr/>
              <a:t>‹#›</a:t>
            </a:fld>
            <a:endParaRPr lang="en-US"/>
          </a:p>
        </p:txBody>
      </p:sp>
    </p:spTree>
    <p:extLst>
      <p:ext uri="{BB962C8B-B14F-4D97-AF65-F5344CB8AC3E}">
        <p14:creationId xmlns:p14="http://schemas.microsoft.com/office/powerpoint/2010/main" val="111342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endParaRPr lang="en-US"/>
          </a:p>
        </p:txBody>
      </p:sp>
      <p:sp>
        <p:nvSpPr>
          <p:cNvPr id="6" name="Θέση υποσέλιδου 5"/>
          <p:cNvSpPr>
            <a:spLocks noGrp="1"/>
          </p:cNvSpPr>
          <p:nvPr>
            <p:ph type="ftr" sz="quarter" idx="11"/>
          </p:nvPr>
        </p:nvSpPr>
        <p:spPr/>
        <p:txBody>
          <a:bodyPr/>
          <a:lstStyle>
            <a:lvl1pPr>
              <a:defRPr/>
            </a:lvl1pPr>
          </a:lstStyle>
          <a:p>
            <a:endParaRPr lang="en-US"/>
          </a:p>
        </p:txBody>
      </p:sp>
      <p:sp>
        <p:nvSpPr>
          <p:cNvPr id="7" name="Θέση αριθμού διαφάνειας 6"/>
          <p:cNvSpPr>
            <a:spLocks noGrp="1"/>
          </p:cNvSpPr>
          <p:nvPr>
            <p:ph type="sldNum" sz="quarter" idx="12"/>
          </p:nvPr>
        </p:nvSpPr>
        <p:spPr/>
        <p:txBody>
          <a:bodyPr/>
          <a:lstStyle>
            <a:lvl1pPr>
              <a:defRPr/>
            </a:lvl1pPr>
          </a:lstStyle>
          <a:p>
            <a:fld id="{E96754E1-57D6-4275-AE72-E51B79951EAB}" type="slidenum">
              <a:rPr lang="en-US"/>
              <a:pPr/>
              <a:t>‹#›</a:t>
            </a:fld>
            <a:endParaRPr lang="en-US"/>
          </a:p>
        </p:txBody>
      </p:sp>
    </p:spTree>
    <p:extLst>
      <p:ext uri="{BB962C8B-B14F-4D97-AF65-F5344CB8AC3E}">
        <p14:creationId xmlns:p14="http://schemas.microsoft.com/office/powerpoint/2010/main" val="338057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Line 2"/>
          <p:cNvSpPr>
            <a:spLocks noChangeShapeType="1"/>
          </p:cNvSpPr>
          <p:nvPr/>
        </p:nvSpPr>
        <p:spPr bwMode="auto">
          <a:xfrm>
            <a:off x="8001000" y="0"/>
            <a:ext cx="0" cy="15240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363"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Κάντε κλικ για την επεξεργασία υποδειγμάτων στυλ τίτλων</a:t>
            </a:r>
          </a:p>
        </p:txBody>
      </p:sp>
      <p:sp>
        <p:nvSpPr>
          <p:cNvPr id="15364"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Κάντε κλικ για την επεξεργασία υποδειγμάτων στυλ κειμένου</a:t>
            </a:r>
          </a:p>
          <a:p>
            <a:pPr lvl="1"/>
            <a:r>
              <a:rPr lang="en-US" smtClean="0"/>
              <a:t>Δεύτερο επίπεδο</a:t>
            </a:r>
          </a:p>
          <a:p>
            <a:pPr lvl="2"/>
            <a:r>
              <a:rPr lang="en-US" smtClean="0"/>
              <a:t>Τρίτο επίπεδο</a:t>
            </a:r>
          </a:p>
          <a:p>
            <a:pPr lvl="3"/>
            <a:r>
              <a:rPr lang="en-US" smtClean="0"/>
              <a:t>Τέταρτο επίπεδο</a:t>
            </a:r>
          </a:p>
          <a:p>
            <a:pPr lvl="4"/>
            <a:r>
              <a:rPr lang="en-US" smtClean="0"/>
              <a:t>Πέμπτο επίπεδο</a:t>
            </a:r>
          </a:p>
        </p:txBody>
      </p:sp>
      <p:sp>
        <p:nvSpPr>
          <p:cNvPr id="1536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536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536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6354CBD6-EC84-4B1D-8537-C9869CCDD2CA}" type="slidenum">
              <a:rPr lang="en-US"/>
              <a:pPr/>
              <a:t>‹#›</a:t>
            </a:fld>
            <a:endParaRPr lang="en-US"/>
          </a:p>
        </p:txBody>
      </p:sp>
      <p:grpSp>
        <p:nvGrpSpPr>
          <p:cNvPr id="15368" name="Group 8" descr="decorative graphic made up of dots"/>
          <p:cNvGrpSpPr>
            <a:grpSpLocks/>
          </p:cNvGrpSpPr>
          <p:nvPr/>
        </p:nvGrpSpPr>
        <p:grpSpPr bwMode="auto">
          <a:xfrm>
            <a:off x="8153400" y="152400"/>
            <a:ext cx="792163" cy="1295400"/>
            <a:chOff x="5136" y="960"/>
            <a:chExt cx="528" cy="864"/>
          </a:xfrm>
        </p:grpSpPr>
        <p:sp>
          <p:nvSpPr>
            <p:cNvPr id="15369"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0"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1"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2"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3"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4"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5"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6"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7"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8"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79"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0"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1"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2"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3"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4"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5"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6"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7"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8"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89"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0"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1"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2"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3"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4"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5"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6"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7"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8"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5399"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sp>
        <p:nvSpPr>
          <p:cNvPr id="15401" name="Line 41"/>
          <p:cNvSpPr>
            <a:spLocks noChangeShapeType="1"/>
          </p:cNvSpPr>
          <p:nvPr/>
        </p:nvSpPr>
        <p:spPr bwMode="auto">
          <a:xfrm>
            <a:off x="457200" y="1524000"/>
            <a:ext cx="7543800"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hdr="0" ft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2853615-BFDE-46DE-814C-47EC6EF6D371}" type="datetimeFigureOut">
              <a:rPr lang="el-GR" smtClean="0">
                <a:solidFill>
                  <a:prstClr val="black">
                    <a:tint val="75000"/>
                  </a:prstClr>
                </a:solidFill>
                <a:latin typeface="Calibri"/>
              </a:rPr>
              <a:pPr fontAlgn="auto">
                <a:spcBef>
                  <a:spcPts val="0"/>
                </a:spcBef>
                <a:spcAft>
                  <a:spcPts val="0"/>
                </a:spcAft>
              </a:pPr>
              <a:t>21/3/2021</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F53439-851E-44AD-84B1-B6BFC3D0C743}"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image" Target="../media/image52.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540.png"/><Relationship Id="rId4" Type="http://schemas.openxmlformats.org/officeDocument/2006/relationships/image" Target="../media/image530.png"/></Relationships>
</file>

<file path=ppt/slides/_rels/slide17.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10.png"/><Relationship Id="rId5" Type="http://schemas.openxmlformats.org/officeDocument/2006/relationships/image" Target="../media/image76.png"/><Relationship Id="rId4" Type="http://schemas.openxmlformats.org/officeDocument/2006/relationships/image" Target="../media/image75.png"/></Relationships>
</file>

<file path=ppt/slides/_rels/slide18.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6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70.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3.xml"/><Relationship Id="rId4" Type="http://schemas.openxmlformats.org/officeDocument/2006/relationships/image" Target="../media/image87.png"/></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jpe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0.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l-GR" sz="4800" dirty="0" smtClean="0"/>
              <a:t>ΗΛΕΚΤΡΙΚΑ ΚΥΚΛΩΜΑΤΑ</a:t>
            </a:r>
            <a:r>
              <a:rPr lang="el-GR" dirty="0" smtClean="0"/>
              <a:t> </a:t>
            </a:r>
            <a:endParaRPr lang="el-GR" dirty="0"/>
          </a:p>
        </p:txBody>
      </p:sp>
      <p:sp>
        <p:nvSpPr>
          <p:cNvPr id="2051" name="Rectangle 3"/>
          <p:cNvSpPr>
            <a:spLocks noGrp="1" noChangeArrowheads="1"/>
          </p:cNvSpPr>
          <p:nvPr>
            <p:ph type="subTitle" idx="1"/>
          </p:nvPr>
        </p:nvSpPr>
        <p:spPr>
          <a:xfrm>
            <a:off x="395536" y="3049587"/>
            <a:ext cx="7186364" cy="3233737"/>
          </a:xfrm>
        </p:spPr>
        <p:txBody>
          <a:bodyPr/>
          <a:lstStyle/>
          <a:p>
            <a:r>
              <a:rPr lang="el-GR" dirty="0" smtClean="0"/>
              <a:t>ΧΩΡΗΤΙΚΟΤΗΤΑ </a:t>
            </a:r>
            <a:r>
              <a:rPr lang="en-US" dirty="0" smtClean="0"/>
              <a:t>( C ) </a:t>
            </a:r>
          </a:p>
          <a:p>
            <a:r>
              <a:rPr lang="el-GR" dirty="0" smtClean="0"/>
              <a:t>ΕΠΑΓΩΓΗ</a:t>
            </a:r>
            <a:r>
              <a:rPr lang="en-US" dirty="0" smtClean="0"/>
              <a:t> ( L )</a:t>
            </a:r>
          </a:p>
          <a:p>
            <a:r>
              <a:rPr lang="en-US" dirty="0" smtClean="0"/>
              <a:t>22</a:t>
            </a:r>
            <a:r>
              <a:rPr lang="el-GR" dirty="0" smtClean="0"/>
              <a:t>-04-202</a:t>
            </a:r>
            <a:r>
              <a:rPr lang="en-US" dirty="0" smtClean="0"/>
              <a:t>1</a:t>
            </a:r>
            <a:endParaRPr lang="el-GR" dirty="0" smtClean="0"/>
          </a:p>
          <a:p>
            <a:endParaRPr lang="el-GR" dirty="0" smtClean="0"/>
          </a:p>
          <a:p>
            <a:pPr algn="l"/>
            <a:r>
              <a:rPr lang="el-GR" sz="2000" dirty="0" smtClean="0"/>
              <a:t>ΔΙΔΑΣΚΩΝ:</a:t>
            </a:r>
            <a:r>
              <a:rPr lang="el-GR" dirty="0" smtClean="0"/>
              <a:t> </a:t>
            </a:r>
            <a:r>
              <a:rPr lang="el-GR" sz="2000" dirty="0" smtClean="0"/>
              <a:t>ΚΑΡΑΚΑΤΣΑΝΗΣ ΘΕΟΚΛΗΤΟΣ</a:t>
            </a:r>
            <a:endParaRPr lang="el-GR" sz="2000" dirty="0"/>
          </a:p>
        </p:txBody>
      </p:sp>
      <p:pic>
        <p:nvPicPr>
          <p:cNvPr id="2052" name="Picture 4" descr="σημειωματάριο και μολύβ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724400"/>
            <a:ext cx="2514600" cy="1558925"/>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4"/>
          </p:nvPr>
        </p:nvSpPr>
        <p:spPr>
          <a:xfrm>
            <a:off x="6516216" y="6248400"/>
            <a:ext cx="2133600" cy="457200"/>
          </a:xfrm>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Πυκνωτής  σε  κύκλωμα  </a:t>
            </a:r>
            <a:r>
              <a:rPr lang="en-US" dirty="0" smtClean="0"/>
              <a:t>AC</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mtClean="0"/>
              <a:pPr/>
              <a:t>10</a:t>
            </a:fld>
            <a:endParaRPr lang="en-US"/>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08920"/>
            <a:ext cx="2808312" cy="2674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420888"/>
            <a:ext cx="5184576" cy="299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Θέση περιεχομένου 6"/>
          <p:cNvSpPr txBox="1">
            <a:spLocks noGrp="1"/>
          </p:cNvSpPr>
          <p:nvPr>
            <p:ph idx="1"/>
          </p:nvPr>
        </p:nvSpPr>
        <p:spPr>
          <a:xfrm>
            <a:off x="107504" y="1508591"/>
            <a:ext cx="8856984" cy="1200329"/>
          </a:xfrm>
          <a:prstGeom prst="rect">
            <a:avLst/>
          </a:prstGeom>
          <a:noFill/>
        </p:spPr>
        <p:txBody>
          <a:bodyPr wrap="square" rtlCol="0">
            <a:spAutoFit/>
          </a:bodyPr>
          <a:lstStyle/>
          <a:p>
            <a:pPr algn="just"/>
            <a:r>
              <a:rPr lang="el-GR" sz="2400" dirty="0"/>
              <a:t>Ο πυκνωτής </a:t>
            </a:r>
            <a:r>
              <a:rPr lang="el-GR" sz="2400" dirty="0" smtClean="0"/>
              <a:t>(χωρητικότητα</a:t>
            </a:r>
            <a:r>
              <a:rPr lang="en-US" sz="2400" dirty="0" smtClean="0"/>
              <a:t> C</a:t>
            </a:r>
            <a:r>
              <a:rPr lang="el-GR" sz="2400" dirty="0" smtClean="0"/>
              <a:t>) στο </a:t>
            </a:r>
            <a:r>
              <a:rPr lang="en-US" sz="2400" dirty="0" err="1" smtClean="0"/>
              <a:t>a.c</a:t>
            </a:r>
            <a:r>
              <a:rPr lang="en-US" sz="2400" dirty="0" smtClean="0"/>
              <a:t>.</a:t>
            </a:r>
            <a:r>
              <a:rPr lang="el-GR" sz="2400" dirty="0" smtClean="0"/>
              <a:t> </a:t>
            </a:r>
            <a:r>
              <a:rPr lang="el-GR" sz="2400" dirty="0"/>
              <a:t>μετατοπίζει την </a:t>
            </a:r>
            <a:r>
              <a:rPr lang="el-GR" sz="2400" dirty="0" err="1"/>
              <a:t>κυματομορφή</a:t>
            </a:r>
            <a:r>
              <a:rPr lang="el-GR" sz="2400" dirty="0"/>
              <a:t> του ρεύματος </a:t>
            </a:r>
            <a:r>
              <a:rPr lang="el-GR" sz="2400" dirty="0" smtClean="0"/>
              <a:t>μπροστά από την </a:t>
            </a:r>
            <a:r>
              <a:rPr lang="el-GR" sz="2400" dirty="0" err="1" smtClean="0"/>
              <a:t>κυματομορφή</a:t>
            </a:r>
            <a:r>
              <a:rPr lang="el-GR" sz="2400" dirty="0" smtClean="0"/>
              <a:t> της τάσης  </a:t>
            </a:r>
            <a:r>
              <a:rPr lang="el-GR" sz="2400" dirty="0"/>
              <a:t>κατά   +90</a:t>
            </a:r>
            <a:r>
              <a:rPr lang="el-GR" sz="2400" baseline="30000" dirty="0"/>
              <a:t>ο</a:t>
            </a:r>
            <a:r>
              <a:rPr lang="el-GR" sz="2400" dirty="0"/>
              <a:t> </a:t>
            </a:r>
            <a:r>
              <a:rPr lang="el-GR" sz="2400" dirty="0" smtClean="0"/>
              <a:t>. </a:t>
            </a:r>
            <a:endParaRPr lang="el-GR" sz="2400" dirty="0"/>
          </a:p>
        </p:txBody>
      </p:sp>
      <mc:AlternateContent xmlns:mc="http://schemas.openxmlformats.org/markup-compatibility/2006" xmlns:a14="http://schemas.microsoft.com/office/drawing/2010/main">
        <mc:Choice Requires="a14">
          <p:sp>
            <p:nvSpPr>
              <p:cNvPr id="8" name="Θέση περιεχομένου 6"/>
              <p:cNvSpPr txBox="1">
                <a:spLocks/>
              </p:cNvSpPr>
              <p:nvPr/>
            </p:nvSpPr>
            <p:spPr bwMode="auto">
              <a:xfrm>
                <a:off x="590872" y="5234287"/>
                <a:ext cx="8229600" cy="143507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just"/>
                <a:r>
                  <a:rPr lang="el-GR" sz="2400" kern="0" dirty="0" smtClean="0"/>
                  <a:t>Χωρητική άεργη αντίσταση:   </a:t>
                </a:r>
                <a14:m>
                  <m:oMath xmlns:m="http://schemas.openxmlformats.org/officeDocument/2006/math">
                    <m:r>
                      <m:rPr>
                        <m:sty m:val="p"/>
                      </m:rPr>
                      <a:rPr lang="el-GR" sz="2800" b="0" i="0" kern="0" smtClean="0">
                        <a:latin typeface="Cambria Math"/>
                      </a:rPr>
                      <m:t>Χ</m:t>
                    </m:r>
                    <m:r>
                      <m:rPr>
                        <m:sty m:val="p"/>
                      </m:rPr>
                      <a:rPr lang="en-US" sz="2800" b="0" i="0" kern="0" smtClean="0">
                        <a:latin typeface="Cambria Math"/>
                      </a:rPr>
                      <m:t>c</m:t>
                    </m:r>
                    <m:r>
                      <a:rPr lang="en-US" sz="2800" b="0" i="0" kern="0" smtClean="0">
                        <a:latin typeface="Cambria Math"/>
                      </a:rPr>
                      <m:t>=</m:t>
                    </m:r>
                    <m:f>
                      <m:fPr>
                        <m:ctrlPr>
                          <a:rPr lang="en-US" sz="2800" b="0" i="1" kern="0" smtClean="0">
                            <a:latin typeface="Cambria Math"/>
                          </a:rPr>
                        </m:ctrlPr>
                      </m:fPr>
                      <m:num>
                        <m:r>
                          <a:rPr lang="en-US" sz="2800" b="0" i="0" kern="0" smtClean="0">
                            <a:latin typeface="Cambria Math"/>
                          </a:rPr>
                          <m:t>1</m:t>
                        </m:r>
                      </m:num>
                      <m:den>
                        <m:r>
                          <a:rPr lang="en-US" sz="2800" b="0" i="0" kern="0" smtClean="0">
                            <a:latin typeface="Cambria Math"/>
                          </a:rPr>
                          <m:t>  2 </m:t>
                        </m:r>
                        <m:r>
                          <m:rPr>
                            <m:sty m:val="p"/>
                          </m:rPr>
                          <a:rPr lang="el-GR" sz="2800" b="0" i="0" kern="0" smtClean="0">
                            <a:latin typeface="Cambria Math"/>
                          </a:rPr>
                          <m:t>π</m:t>
                        </m:r>
                        <m:r>
                          <a:rPr lang="en-US" sz="2800" b="0" i="0" kern="0" smtClean="0">
                            <a:latin typeface="Cambria Math"/>
                          </a:rPr>
                          <m:t> </m:t>
                        </m:r>
                        <m:r>
                          <m:rPr>
                            <m:sty m:val="p"/>
                          </m:rPr>
                          <a:rPr lang="en-US" sz="2800" b="0" i="0" kern="0" smtClean="0">
                            <a:latin typeface="Cambria Math"/>
                          </a:rPr>
                          <m:t>f</m:t>
                        </m:r>
                        <m:r>
                          <a:rPr lang="en-US" sz="2800" b="0" i="0" kern="0" smtClean="0">
                            <a:latin typeface="Cambria Math"/>
                          </a:rPr>
                          <m:t> </m:t>
                        </m:r>
                        <m:r>
                          <m:rPr>
                            <m:sty m:val="p"/>
                          </m:rPr>
                          <a:rPr lang="en-US" sz="2800" b="0" i="0" kern="0" smtClean="0">
                            <a:latin typeface="Cambria Math"/>
                          </a:rPr>
                          <m:t>C</m:t>
                        </m:r>
                        <m:r>
                          <a:rPr lang="en-US" sz="2800" b="0" i="0" kern="0" smtClean="0">
                            <a:latin typeface="Cambria Math"/>
                          </a:rPr>
                          <m:t>  </m:t>
                        </m:r>
                      </m:den>
                    </m:f>
                  </m:oMath>
                </a14:m>
                <a:endParaRPr lang="en-US" sz="2800" b="0" kern="0" dirty="0" smtClean="0"/>
              </a:p>
              <a:p>
                <a:pPr algn="just"/>
                <a:r>
                  <a:rPr lang="el-GR" sz="2400" dirty="0" smtClean="0"/>
                  <a:t>Ποιότητα:   </a:t>
                </a:r>
                <a14:m>
                  <m:oMath xmlns:m="http://schemas.openxmlformats.org/officeDocument/2006/math">
                    <m:r>
                      <a:rPr lang="en-US" sz="2800" b="0" i="1" smtClean="0">
                        <a:latin typeface="Cambria Math"/>
                      </a:rPr>
                      <m:t>𝑄</m:t>
                    </m:r>
                    <m:r>
                      <a:rPr lang="en-US" sz="2800" b="0" i="1" smtClean="0">
                        <a:latin typeface="Cambria Math"/>
                      </a:rPr>
                      <m:t>=</m:t>
                    </m:r>
                    <m:f>
                      <m:fPr>
                        <m:ctrlPr>
                          <a:rPr lang="en-US" sz="2800" b="0" i="1" smtClean="0">
                            <a:latin typeface="Cambria Math"/>
                          </a:rPr>
                        </m:ctrlPr>
                      </m:fPr>
                      <m:num>
                        <m:r>
                          <a:rPr lang="en-US" sz="2800" b="0" i="1" smtClean="0">
                            <a:latin typeface="Cambria Math"/>
                          </a:rPr>
                          <m:t>𝑋𝑐</m:t>
                        </m:r>
                      </m:num>
                      <m:den>
                        <m:r>
                          <a:rPr lang="en-US" sz="2800" b="0" i="1" smtClean="0">
                            <a:latin typeface="Cambria Math"/>
                          </a:rPr>
                          <m:t>𝑅</m:t>
                        </m:r>
                      </m:den>
                    </m:f>
                  </m:oMath>
                </a14:m>
                <a:r>
                  <a:rPr lang="el-GR" sz="2800" dirty="0" smtClean="0"/>
                  <a:t> </a:t>
                </a:r>
                <a:r>
                  <a:rPr lang="el-GR" sz="2400" dirty="0" smtClean="0"/>
                  <a:t> </a:t>
                </a:r>
                <a:r>
                  <a:rPr lang="en-US" sz="2400" dirty="0" smtClean="0"/>
                  <a:t> </a:t>
                </a:r>
                <a:r>
                  <a:rPr lang="el-GR" sz="2400" kern="0" dirty="0" smtClean="0"/>
                  <a:t> </a:t>
                </a:r>
                <a:endParaRPr lang="el-GR" sz="2400" kern="0" dirty="0"/>
              </a:p>
            </p:txBody>
          </p:sp>
        </mc:Choice>
        <mc:Fallback xmlns="">
          <p:sp>
            <p:nvSpPr>
              <p:cNvPr id="8" name="Θέση περιεχομένου 6"/>
              <p:cNvSpPr txBox="1">
                <a:spLocks noRot="1" noChangeAspect="1" noMove="1" noResize="1" noEditPoints="1" noAdjustHandles="1" noChangeArrowheads="1" noChangeShapeType="1" noTextEdit="1"/>
              </p:cNvSpPr>
              <p:nvPr/>
            </p:nvSpPr>
            <p:spPr bwMode="auto">
              <a:xfrm>
                <a:off x="590872" y="5234287"/>
                <a:ext cx="8229600" cy="1435073"/>
              </a:xfrm>
              <a:prstGeom prst="rect">
                <a:avLst/>
              </a:prstGeom>
              <a:blipFill rotWithShape="1">
                <a:blip r:embed="rId4"/>
                <a:stretch>
                  <a:fillRect l="-370" b="-170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Tree>
    <p:extLst>
      <p:ext uri="{BB962C8B-B14F-4D97-AF65-F5344CB8AC3E}">
        <p14:creationId xmlns:p14="http://schemas.microsoft.com/office/powerpoint/2010/main" val="36997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p:cNvSpPr>
                <a:spLocks noGrp="1"/>
              </p:cNvSpPr>
              <p:nvPr>
                <p:ph type="title"/>
              </p:nvPr>
            </p:nvSpPr>
            <p:spPr/>
            <p:txBody>
              <a:bodyPr/>
              <a:lstStyle/>
              <a:p>
                <a:r>
                  <a:rPr lang="el-GR" dirty="0" smtClean="0"/>
                  <a:t>Σύνδεση πυκνωτών</a:t>
                </a:r>
                <a:r>
                  <a:rPr lang="en-US" dirty="0" smtClean="0"/>
                  <a:t>:    </a:t>
                </a:r>
                <a14:m>
                  <m:oMath xmlns:m="http://schemas.openxmlformats.org/officeDocument/2006/math">
                    <m:r>
                      <m:rPr>
                        <m:sty m:val="p"/>
                      </m:rPr>
                      <a:rPr lang="el-GR" sz="3600" b="0">
                        <a:latin typeface="Cambria Math"/>
                      </a:rPr>
                      <m:t>Χ</m:t>
                    </m:r>
                    <m:r>
                      <m:rPr>
                        <m:sty m:val="p"/>
                      </m:rPr>
                      <a:rPr lang="en-US" sz="3600" b="0">
                        <a:latin typeface="Cambria Math"/>
                      </a:rPr>
                      <m:t>c</m:t>
                    </m:r>
                    <m:r>
                      <a:rPr lang="en-US" sz="3600" b="0">
                        <a:latin typeface="Cambria Math"/>
                      </a:rPr>
                      <m:t>=</m:t>
                    </m:r>
                    <m:f>
                      <m:fPr>
                        <m:ctrlPr>
                          <a:rPr lang="en-US" sz="3600" b="0" i="1">
                            <a:latin typeface="Cambria Math"/>
                          </a:rPr>
                        </m:ctrlPr>
                      </m:fPr>
                      <m:num>
                        <m:r>
                          <a:rPr lang="en-US" sz="3600" b="0">
                            <a:latin typeface="Cambria Math"/>
                          </a:rPr>
                          <m:t>1</m:t>
                        </m:r>
                      </m:num>
                      <m:den>
                        <m:r>
                          <a:rPr lang="en-US" sz="3600" b="0">
                            <a:latin typeface="Cambria Math"/>
                          </a:rPr>
                          <m:t>  2 </m:t>
                        </m:r>
                        <m:r>
                          <m:rPr>
                            <m:sty m:val="p"/>
                          </m:rPr>
                          <a:rPr lang="el-GR" sz="3600" b="0">
                            <a:latin typeface="Cambria Math"/>
                          </a:rPr>
                          <m:t>π</m:t>
                        </m:r>
                        <m:r>
                          <a:rPr lang="en-US" sz="3600" b="0">
                            <a:latin typeface="Cambria Math"/>
                          </a:rPr>
                          <m:t> </m:t>
                        </m:r>
                        <m:r>
                          <m:rPr>
                            <m:sty m:val="p"/>
                          </m:rPr>
                          <a:rPr lang="en-US" sz="3600" b="0">
                            <a:latin typeface="Cambria Math"/>
                          </a:rPr>
                          <m:t>f</m:t>
                        </m:r>
                        <m:r>
                          <a:rPr lang="en-US" sz="3600" b="0">
                            <a:latin typeface="Cambria Math"/>
                          </a:rPr>
                          <m:t> </m:t>
                        </m:r>
                        <m:r>
                          <m:rPr>
                            <m:sty m:val="p"/>
                          </m:rPr>
                          <a:rPr lang="en-US" sz="3600" b="0">
                            <a:latin typeface="Cambria Math"/>
                          </a:rPr>
                          <m:t>C</m:t>
                        </m:r>
                        <m:r>
                          <a:rPr lang="en-US" sz="3600" b="0">
                            <a:latin typeface="Cambria Math"/>
                          </a:rPr>
                          <m:t>  </m:t>
                        </m:r>
                      </m:den>
                    </m:f>
                    <m:r>
                      <a:rPr lang="en-US" sz="3600" b="0" i="1">
                        <a:latin typeface="Cambria Math"/>
                      </a:rPr>
                      <m:t> </m:t>
                    </m:r>
                  </m:oMath>
                </a14:m>
                <a:r>
                  <a:rPr lang="en-US" dirty="0" smtClean="0"/>
                  <a:t> </a:t>
                </a:r>
                <a:endParaRPr lang="el-GR" dirty="0"/>
              </a:p>
            </p:txBody>
          </p:sp>
        </mc:Choice>
        <mc:Fallback xmlns="">
          <p:sp>
            <p:nvSpPr>
              <p:cNvPr id="2" name="Τίτλος 1"/>
              <p:cNvSpPr>
                <a:spLocks noGrp="1" noRot="1" noChangeAspect="1" noMove="1" noResize="1" noEditPoints="1" noAdjustHandles="1" noChangeArrowheads="1" noChangeShapeType="1" noTextEdit="1"/>
              </p:cNvSpPr>
              <p:nvPr>
                <p:ph type="title"/>
              </p:nvPr>
            </p:nvSpPr>
            <p:spPr>
              <a:blipFill rotWithShape="1">
                <a:blip r:embed="rId2"/>
                <a:stretch>
                  <a:fillRect l="-2019" b="-422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1719262"/>
                <a:ext cx="8784976" cy="4878089"/>
              </a:xfrm>
            </p:spPr>
            <p:txBody>
              <a:bodyPr/>
              <a:lstStyle/>
              <a:p>
                <a:r>
                  <a:rPr lang="el-GR" dirty="0" smtClean="0"/>
                  <a:t>Κατανομή  τάσης:    </a:t>
                </a:r>
                <a14:m>
                  <m:oMath xmlns:m="http://schemas.openxmlformats.org/officeDocument/2006/math">
                    <m:r>
                      <m:rPr>
                        <m:sty m:val="p"/>
                      </m:rPr>
                      <a:rPr lang="en-US" b="0" i="0" smtClean="0">
                        <a:latin typeface="Cambria Math"/>
                      </a:rPr>
                      <m:t>Vx</m:t>
                    </m:r>
                    <m:r>
                      <a:rPr lang="en-US" b="0" i="0" smtClean="0">
                        <a:latin typeface="Cambria Math"/>
                      </a:rPr>
                      <m:t>=</m:t>
                    </m:r>
                    <m:f>
                      <m:fPr>
                        <m:ctrlPr>
                          <a:rPr lang="en-US" b="0" i="1" smtClean="0">
                            <a:latin typeface="Cambria Math"/>
                          </a:rPr>
                        </m:ctrlPr>
                      </m:fPr>
                      <m:num>
                        <m:r>
                          <m:rPr>
                            <m:sty m:val="p"/>
                          </m:rPr>
                          <a:rPr lang="en-US" b="0" i="0" smtClean="0">
                            <a:latin typeface="Cambria Math"/>
                          </a:rPr>
                          <m:t>C</m:t>
                        </m:r>
                        <m:r>
                          <m:rPr>
                            <m:sty m:val="p"/>
                          </m:rPr>
                          <a:rPr lang="en-US" b="0" i="0" baseline="-25000" smtClean="0">
                            <a:latin typeface="Cambria Math"/>
                          </a:rPr>
                          <m:t>T</m:t>
                        </m:r>
                      </m:num>
                      <m:den>
                        <m:r>
                          <m:rPr>
                            <m:sty m:val="p"/>
                          </m:rPr>
                          <a:rPr lang="en-US" b="0" i="0" smtClean="0">
                            <a:latin typeface="Cambria Math"/>
                          </a:rPr>
                          <m:t>C</m:t>
                        </m:r>
                        <m:r>
                          <m:rPr>
                            <m:sty m:val="p"/>
                          </m:rPr>
                          <a:rPr lang="en-US" b="0" i="0" baseline="-25000" smtClean="0">
                            <a:latin typeface="Cambria Math"/>
                          </a:rPr>
                          <m:t>X</m:t>
                        </m:r>
                      </m:den>
                    </m:f>
                    <m:r>
                      <m:rPr>
                        <m:sty m:val="p"/>
                      </m:rPr>
                      <a:rPr lang="en-US" b="0" i="0" smtClean="0">
                        <a:latin typeface="Cambria Math"/>
                      </a:rPr>
                      <m:t>V</m:t>
                    </m:r>
                    <m:r>
                      <m:rPr>
                        <m:sty m:val="p"/>
                      </m:rPr>
                      <a:rPr lang="en-US" b="0" i="0" baseline="-25000" smtClean="0">
                        <a:latin typeface="Cambria Math"/>
                      </a:rPr>
                      <m:t>T</m:t>
                    </m:r>
                  </m:oMath>
                </a14:m>
                <a:endParaRPr lang="el-GR" baseline="-25000" dirty="0" smtClean="0"/>
              </a:p>
              <a:p>
                <a:r>
                  <a:rPr lang="el-GR" dirty="0" smtClean="0"/>
                  <a:t>Πυκνωτές  σε σειρά</a:t>
                </a:r>
                <a:r>
                  <a:rPr lang="en-US" dirty="0" smtClean="0"/>
                  <a:t>:</a:t>
                </a:r>
                <a:endParaRPr lang="en-US" i="1" dirty="0" smtClean="0">
                  <a:latin typeface="Cambria Math"/>
                </a:endParaRPr>
              </a:p>
              <a:p>
                <a:pPr marL="0" indent="0">
                  <a:buNone/>
                </a:pPr>
                <a:r>
                  <a:rPr lang="en-US" sz="2400" dirty="0" smtClean="0"/>
                  <a:t>  </a:t>
                </a:r>
                <a14:m>
                  <m:oMath xmlns:m="http://schemas.openxmlformats.org/officeDocument/2006/math">
                    <m:r>
                      <a:rPr lang="en-US" sz="2800" b="0" i="0" smtClean="0">
                        <a:latin typeface="Cambria Math"/>
                      </a:rPr>
                      <m:t>   </m:t>
                    </m:r>
                    <m:r>
                      <a:rPr lang="en-US" sz="2800" i="1">
                        <a:latin typeface="Cambria Math"/>
                      </a:rPr>
                      <m:t>𝐶</m:t>
                    </m:r>
                    <m:r>
                      <a:rPr lang="en-US" sz="2800" i="1" baseline="-25000">
                        <a:latin typeface="Cambria Math"/>
                      </a:rPr>
                      <m:t>𝑇</m:t>
                    </m:r>
                    <m:r>
                      <a:rPr lang="en-US" sz="2800" i="1">
                        <a:latin typeface="Cambria Math"/>
                      </a:rPr>
                      <m:t>=</m:t>
                    </m:r>
                    <m:f>
                      <m:fPr>
                        <m:ctrlPr>
                          <a:rPr lang="en-US" sz="2800" i="1">
                            <a:latin typeface="Cambria Math"/>
                          </a:rPr>
                        </m:ctrlPr>
                      </m:fPr>
                      <m:num>
                        <m:r>
                          <a:rPr lang="en-US" sz="2800" i="1">
                            <a:latin typeface="Cambria Math"/>
                          </a:rPr>
                          <m:t>1</m:t>
                        </m:r>
                      </m:num>
                      <m:den>
                        <m:r>
                          <a:rPr lang="en-US" sz="2800" i="1">
                            <a:latin typeface="Cambria Math"/>
                          </a:rPr>
                          <m:t>  </m:t>
                        </m:r>
                        <m:f>
                          <m:fPr>
                            <m:ctrlPr>
                              <a:rPr lang="en-US" sz="2800" i="1">
                                <a:latin typeface="Cambria Math"/>
                              </a:rPr>
                            </m:ctrlPr>
                          </m:fPr>
                          <m:num>
                            <m:r>
                              <a:rPr lang="en-US" sz="2800" i="1">
                                <a:latin typeface="Cambria Math"/>
                              </a:rPr>
                              <m:t>1</m:t>
                            </m:r>
                          </m:num>
                          <m:den>
                            <m:r>
                              <a:rPr lang="en-US" sz="2800" i="1">
                                <a:latin typeface="Cambria Math"/>
                              </a:rPr>
                              <m:t>𝐶</m:t>
                            </m:r>
                            <m:r>
                              <a:rPr lang="en-US" sz="2800" i="1">
                                <a:latin typeface="Cambria Math"/>
                              </a:rPr>
                              <m:t>1</m:t>
                            </m:r>
                          </m:den>
                        </m:f>
                        <m:r>
                          <a:rPr lang="en-US" sz="2800" i="1">
                            <a:latin typeface="Cambria Math"/>
                          </a:rPr>
                          <m:t> + </m:t>
                        </m:r>
                        <m:f>
                          <m:fPr>
                            <m:ctrlPr>
                              <a:rPr lang="en-US" sz="2800" i="1">
                                <a:latin typeface="Cambria Math"/>
                              </a:rPr>
                            </m:ctrlPr>
                          </m:fPr>
                          <m:num>
                            <m:r>
                              <a:rPr lang="en-US" sz="2800" i="1">
                                <a:latin typeface="Cambria Math"/>
                              </a:rPr>
                              <m:t>1</m:t>
                            </m:r>
                          </m:num>
                          <m:den>
                            <m:r>
                              <a:rPr lang="en-US" sz="2800" i="1">
                                <a:latin typeface="Cambria Math"/>
                              </a:rPr>
                              <m:t>𝐶</m:t>
                            </m:r>
                            <m:r>
                              <a:rPr lang="en-US" sz="2800" i="1">
                                <a:latin typeface="Cambria Math"/>
                              </a:rPr>
                              <m:t>2</m:t>
                            </m:r>
                          </m:den>
                        </m:f>
                        <m:r>
                          <a:rPr lang="en-US" sz="2800" i="1">
                            <a:latin typeface="Cambria Math"/>
                          </a:rPr>
                          <m:t> + </m:t>
                        </m:r>
                        <m:f>
                          <m:fPr>
                            <m:ctrlPr>
                              <a:rPr lang="en-US" sz="2800" i="1">
                                <a:latin typeface="Cambria Math"/>
                              </a:rPr>
                            </m:ctrlPr>
                          </m:fPr>
                          <m:num>
                            <m:r>
                              <a:rPr lang="en-US" sz="2800" i="1">
                                <a:latin typeface="Cambria Math"/>
                              </a:rPr>
                              <m:t>1</m:t>
                            </m:r>
                          </m:num>
                          <m:den>
                            <m:r>
                              <a:rPr lang="en-US" sz="2800" i="1">
                                <a:latin typeface="Cambria Math"/>
                              </a:rPr>
                              <m:t>𝐶</m:t>
                            </m:r>
                            <m:r>
                              <a:rPr lang="en-US" sz="2800" i="1">
                                <a:latin typeface="Cambria Math"/>
                              </a:rPr>
                              <m:t>3</m:t>
                            </m:r>
                          </m:den>
                        </m:f>
                        <m:r>
                          <a:rPr lang="en-US" sz="2800" i="1">
                            <a:latin typeface="Cambria Math"/>
                          </a:rPr>
                          <m:t> +… + </m:t>
                        </m:r>
                        <m:f>
                          <m:fPr>
                            <m:ctrlPr>
                              <a:rPr lang="en-US" sz="2800" i="1">
                                <a:latin typeface="Cambria Math"/>
                              </a:rPr>
                            </m:ctrlPr>
                          </m:fPr>
                          <m:num>
                            <m:r>
                              <a:rPr lang="en-US" sz="2800" i="1">
                                <a:latin typeface="Cambria Math"/>
                              </a:rPr>
                              <m:t>1</m:t>
                            </m:r>
                          </m:num>
                          <m:den>
                            <m:r>
                              <a:rPr lang="en-US" sz="2800" i="1">
                                <a:latin typeface="Cambria Math"/>
                              </a:rPr>
                              <m:t>𝐶𝑛</m:t>
                            </m:r>
                          </m:den>
                        </m:f>
                        <m:r>
                          <a:rPr lang="en-US" sz="2800" i="1">
                            <a:latin typeface="Cambria Math"/>
                          </a:rPr>
                          <m:t>  </m:t>
                        </m:r>
                      </m:den>
                    </m:f>
                    <m:r>
                      <a:rPr lang="en-US" sz="2800" b="0" i="1" smtClean="0">
                        <a:latin typeface="Cambria Math"/>
                      </a:rPr>
                      <m:t>      </m:t>
                    </m:r>
                  </m:oMath>
                </a14:m>
                <a:r>
                  <a:rPr lang="en-US" sz="2800" b="0" i="1" dirty="0" smtClean="0">
                    <a:latin typeface="Cambria Math"/>
                  </a:rPr>
                  <a:t>    </a:t>
                </a:r>
              </a:p>
              <a:p>
                <a:pPr marL="0" indent="0">
                  <a:buNone/>
                </a:pPr>
                <a:r>
                  <a:rPr lang="en-US" sz="2400" b="0" dirty="0" smtClean="0"/>
                  <a:t>   </a:t>
                </a:r>
                <a14:m>
                  <m:oMath xmlns:m="http://schemas.openxmlformats.org/officeDocument/2006/math">
                    <m:r>
                      <a:rPr lang="en-US" sz="2400" b="0" i="0" smtClean="0">
                        <a:latin typeface="Cambria Math"/>
                      </a:rPr>
                      <m:t> </m:t>
                    </m:r>
                    <m:r>
                      <a:rPr lang="en-US" sz="2400" b="0" i="1" smtClean="0">
                        <a:latin typeface="Cambria Math"/>
                      </a:rPr>
                      <m:t> </m:t>
                    </m:r>
                    <m:r>
                      <a:rPr lang="en-US" sz="2400" b="0" i="1" smtClean="0">
                        <a:latin typeface="Cambria Math"/>
                      </a:rPr>
                      <m:t>𝑋</m:t>
                    </m:r>
                    <m:r>
                      <m:rPr>
                        <m:sty m:val="p"/>
                      </m:rPr>
                      <a:rPr lang="en-US" sz="2400" b="0" i="0" baseline="-25000" smtClean="0">
                        <a:latin typeface="Cambria Math"/>
                      </a:rPr>
                      <m:t>C</m:t>
                    </m:r>
                    <m:r>
                      <a:rPr lang="en-US" sz="2400" b="0" i="1" baseline="-25000" smtClean="0">
                        <a:latin typeface="Cambria Math"/>
                      </a:rPr>
                      <m:t>𝑇</m:t>
                    </m:r>
                    <m:r>
                      <a:rPr lang="en-US" sz="2400" i="1">
                        <a:latin typeface="Cambria Math"/>
                      </a:rPr>
                      <m:t>=</m:t>
                    </m:r>
                    <m:r>
                      <a:rPr lang="en-US" sz="2400" b="0" i="1" smtClean="0">
                        <a:latin typeface="Cambria Math"/>
                      </a:rPr>
                      <m:t>𝑋𝑐</m:t>
                    </m:r>
                    <m:r>
                      <a:rPr lang="en-US" sz="2400" b="0" i="1" baseline="-25000" smtClean="0">
                        <a:latin typeface="Cambria Math"/>
                      </a:rPr>
                      <m:t>1</m:t>
                    </m:r>
                    <m:r>
                      <a:rPr lang="en-US" sz="2400" b="0" i="1" smtClean="0">
                        <a:latin typeface="Cambria Math"/>
                      </a:rPr>
                      <m:t>+</m:t>
                    </m:r>
                    <m:r>
                      <a:rPr lang="en-US" sz="2400" i="1">
                        <a:latin typeface="Cambria Math"/>
                      </a:rPr>
                      <m:t>𝑋𝑐</m:t>
                    </m:r>
                    <m:r>
                      <a:rPr lang="en-US" sz="2400" b="0" i="1" baseline="-25000" smtClean="0">
                        <a:latin typeface="Cambria Math"/>
                      </a:rPr>
                      <m:t>2</m:t>
                    </m:r>
                  </m:oMath>
                </a14:m>
                <a:r>
                  <a:rPr lang="en-US" sz="2400" dirty="0" smtClean="0"/>
                  <a:t>+</a:t>
                </a:r>
                <a:r>
                  <a:rPr lang="en-US" sz="2400" dirty="0"/>
                  <a:t> </a:t>
                </a:r>
                <a14:m>
                  <m:oMath xmlns:m="http://schemas.openxmlformats.org/officeDocument/2006/math">
                    <m:r>
                      <a:rPr lang="en-US" sz="2400" i="1">
                        <a:latin typeface="Cambria Math"/>
                      </a:rPr>
                      <m:t>𝑋𝑐</m:t>
                    </m:r>
                    <m:r>
                      <a:rPr lang="en-US" sz="2400" b="0" i="1" baseline="-25000" smtClean="0">
                        <a:latin typeface="Cambria Math"/>
                      </a:rPr>
                      <m:t>3</m:t>
                    </m:r>
                    <m:r>
                      <a:rPr lang="en-US" sz="2400" i="1">
                        <a:latin typeface="Cambria Math"/>
                      </a:rPr>
                      <m:t>+…</m:t>
                    </m:r>
                    <m:r>
                      <a:rPr lang="en-US" sz="2400" i="1">
                        <a:latin typeface="Cambria Math"/>
                      </a:rPr>
                      <m:t>𝑋𝑐𝑛</m:t>
                    </m:r>
                  </m:oMath>
                </a14:m>
                <a:endParaRPr lang="en-US" sz="2400" baseline="-25000" dirty="0" smtClean="0"/>
              </a:p>
              <a:p>
                <a:r>
                  <a:rPr lang="el-GR" dirty="0" smtClean="0"/>
                  <a:t>Πυκνωτές  παράλληλα</a:t>
                </a:r>
                <a:r>
                  <a:rPr lang="en-US" dirty="0" smtClean="0"/>
                  <a:t>:   </a:t>
                </a:r>
                <a:endParaRPr lang="el-GR" dirty="0"/>
              </a:p>
              <a:p>
                <a:pPr marL="0" indent="0">
                  <a:buNone/>
                </a:pPr>
                <a:r>
                  <a:rPr lang="en-US" sz="3200" b="0" dirty="0" smtClean="0"/>
                  <a:t>  </a:t>
                </a:r>
                <a:r>
                  <a:rPr lang="en-US" sz="2400" b="0" dirty="0" smtClean="0"/>
                  <a:t> </a:t>
                </a:r>
                <a14:m>
                  <m:oMath xmlns:m="http://schemas.openxmlformats.org/officeDocument/2006/math">
                    <m:r>
                      <a:rPr lang="en-US" sz="2400" b="0" i="1" smtClean="0">
                        <a:latin typeface="Cambria Math"/>
                      </a:rPr>
                      <m:t>𝐶</m:t>
                    </m:r>
                    <m:r>
                      <a:rPr lang="en-US" sz="2400" i="1" baseline="-25000">
                        <a:latin typeface="Cambria Math"/>
                      </a:rPr>
                      <m:t>𝑇</m:t>
                    </m:r>
                    <m:r>
                      <a:rPr lang="en-US" sz="2400" i="1">
                        <a:latin typeface="Cambria Math"/>
                      </a:rPr>
                      <m:t>=</m:t>
                    </m:r>
                    <m:r>
                      <a:rPr lang="en-US" sz="2400" b="0" i="1" smtClean="0">
                        <a:latin typeface="Cambria Math"/>
                      </a:rPr>
                      <m:t>𝐶</m:t>
                    </m:r>
                    <m:r>
                      <a:rPr lang="en-US" sz="2400" i="1" baseline="-25000">
                        <a:latin typeface="Cambria Math"/>
                      </a:rPr>
                      <m:t>1</m:t>
                    </m:r>
                    <m:r>
                      <a:rPr lang="en-US" sz="2400" i="1">
                        <a:latin typeface="Cambria Math"/>
                      </a:rPr>
                      <m:t>+</m:t>
                    </m:r>
                    <m:r>
                      <a:rPr lang="en-US" sz="2400" b="0" i="1" smtClean="0">
                        <a:latin typeface="Cambria Math"/>
                      </a:rPr>
                      <m:t>𝐶</m:t>
                    </m:r>
                    <m:r>
                      <a:rPr lang="en-US" sz="2400" b="0" i="1" baseline="-25000" smtClean="0">
                        <a:latin typeface="Cambria Math"/>
                      </a:rPr>
                      <m:t>2</m:t>
                    </m:r>
                    <m:r>
                      <a:rPr lang="en-US" sz="2400" b="0" i="1" smtClean="0">
                        <a:latin typeface="Cambria Math"/>
                      </a:rPr>
                      <m:t>+</m:t>
                    </m:r>
                    <m:r>
                      <a:rPr lang="en-US" sz="2400" b="0" i="1" smtClean="0">
                        <a:latin typeface="Cambria Math"/>
                      </a:rPr>
                      <m:t>𝐶</m:t>
                    </m:r>
                    <m:r>
                      <a:rPr lang="en-US" sz="2400" b="0" i="1" baseline="-25000" smtClean="0">
                        <a:latin typeface="Cambria Math"/>
                      </a:rPr>
                      <m:t>3</m:t>
                    </m:r>
                    <m:r>
                      <a:rPr lang="en-US" sz="2400" b="0" i="1" smtClean="0">
                        <a:latin typeface="Cambria Math"/>
                      </a:rPr>
                      <m:t>+…</m:t>
                    </m:r>
                    <m:r>
                      <a:rPr lang="en-US" sz="2400" b="0" i="1" smtClean="0">
                        <a:latin typeface="Cambria Math"/>
                      </a:rPr>
                      <m:t>𝐶𝑛</m:t>
                    </m:r>
                    <m:r>
                      <a:rPr lang="en-US" sz="2400" b="0" i="1" smtClean="0">
                        <a:latin typeface="Cambria Math"/>
                      </a:rPr>
                      <m:t>    </m:t>
                    </m:r>
                  </m:oMath>
                </a14:m>
                <a:endParaRPr lang="en-US" sz="2400" b="0" i="1" dirty="0" smtClean="0">
                  <a:latin typeface="Cambria Math"/>
                </a:endParaRPr>
              </a:p>
              <a:p>
                <a:pPr marL="0" indent="0">
                  <a:buNone/>
                </a:pPr>
                <a14:m>
                  <m:oMathPara xmlns:m="http://schemas.openxmlformats.org/officeDocument/2006/math">
                    <m:oMathParaPr>
                      <m:jc m:val="left"/>
                    </m:oMathParaPr>
                    <m:oMath xmlns:m="http://schemas.openxmlformats.org/officeDocument/2006/math">
                      <m:r>
                        <a:rPr lang="en-US" sz="2400" b="0" i="1" smtClean="0">
                          <a:latin typeface="Cambria Math"/>
                        </a:rPr>
                        <m:t>    </m:t>
                      </m:r>
                      <m:r>
                        <a:rPr lang="en-US" sz="2400" b="0" i="1" smtClean="0">
                          <a:latin typeface="Cambria Math"/>
                        </a:rPr>
                        <m:t>𝑋𝐶𝑇</m:t>
                      </m:r>
                      <m:r>
                        <a:rPr lang="en-US" sz="2400" i="1">
                          <a:latin typeface="Cambria Math"/>
                        </a:rPr>
                        <m:t>=</m:t>
                      </m:r>
                      <m:f>
                        <m:fPr>
                          <m:ctrlPr>
                            <a:rPr lang="en-US" sz="2400" i="1">
                              <a:latin typeface="Cambria Math"/>
                            </a:rPr>
                          </m:ctrlPr>
                        </m:fPr>
                        <m:num>
                          <m:r>
                            <a:rPr lang="en-US" sz="2400" i="1">
                              <a:latin typeface="Cambria Math"/>
                            </a:rPr>
                            <m:t>1</m:t>
                          </m:r>
                        </m:num>
                        <m:den>
                          <m:r>
                            <a:rPr lang="en-US" sz="2400" i="1">
                              <a:latin typeface="Cambria Math"/>
                            </a:rPr>
                            <m:t>  </m:t>
                          </m:r>
                          <m:f>
                            <m:fPr>
                              <m:ctrlPr>
                                <a:rPr lang="en-US" sz="2400" i="1">
                                  <a:latin typeface="Cambria Math"/>
                                </a:rPr>
                              </m:ctrlPr>
                            </m:fPr>
                            <m:num>
                              <m:r>
                                <a:rPr lang="en-US" sz="2400" i="1">
                                  <a:latin typeface="Cambria Math"/>
                                </a:rPr>
                                <m:t>1</m:t>
                              </m:r>
                            </m:num>
                            <m:den>
                              <m:r>
                                <a:rPr lang="en-US" sz="2400" b="0" i="1" smtClean="0">
                                  <a:latin typeface="Cambria Math"/>
                                </a:rPr>
                                <m:t>𝑋</m:t>
                              </m:r>
                              <m:r>
                                <a:rPr lang="en-US" sz="2400" i="1" baseline="-25000">
                                  <a:latin typeface="Cambria Math"/>
                                </a:rPr>
                                <m:t>𝐶</m:t>
                              </m:r>
                              <m:r>
                                <a:rPr lang="en-US" sz="2400" i="1" baseline="-25000">
                                  <a:latin typeface="Cambria Math"/>
                                </a:rPr>
                                <m:t>1</m:t>
                              </m:r>
                            </m:den>
                          </m:f>
                          <m:r>
                            <a:rPr lang="en-US" sz="2400" i="1">
                              <a:latin typeface="Cambria Math"/>
                            </a:rPr>
                            <m:t> + </m:t>
                          </m:r>
                          <m:f>
                            <m:fPr>
                              <m:ctrlPr>
                                <a:rPr lang="en-US" sz="2400" i="1">
                                  <a:latin typeface="Cambria Math"/>
                                </a:rPr>
                              </m:ctrlPr>
                            </m:fPr>
                            <m:num>
                              <m:r>
                                <a:rPr lang="en-US" sz="2400" i="1">
                                  <a:latin typeface="Cambria Math"/>
                                </a:rPr>
                                <m:t>1</m:t>
                              </m:r>
                            </m:num>
                            <m:den>
                              <m:r>
                                <a:rPr lang="en-US" sz="2400" b="0" i="1" smtClean="0">
                                  <a:latin typeface="Cambria Math"/>
                                </a:rPr>
                                <m:t>𝑋</m:t>
                              </m:r>
                              <m:r>
                                <a:rPr lang="en-US" sz="2400" i="1" baseline="-25000">
                                  <a:latin typeface="Cambria Math"/>
                                </a:rPr>
                                <m:t>𝐶</m:t>
                              </m:r>
                              <m:r>
                                <a:rPr lang="en-US" sz="2400" i="1" baseline="-25000">
                                  <a:latin typeface="Cambria Math"/>
                                </a:rPr>
                                <m:t>2</m:t>
                              </m:r>
                            </m:den>
                          </m:f>
                          <m:r>
                            <a:rPr lang="en-US" sz="2400" i="1">
                              <a:latin typeface="Cambria Math"/>
                            </a:rPr>
                            <m:t> + </m:t>
                          </m:r>
                          <m:f>
                            <m:fPr>
                              <m:ctrlPr>
                                <a:rPr lang="en-US" sz="2400" i="1">
                                  <a:latin typeface="Cambria Math"/>
                                </a:rPr>
                              </m:ctrlPr>
                            </m:fPr>
                            <m:num>
                              <m:r>
                                <a:rPr lang="en-US" sz="2400" i="1">
                                  <a:latin typeface="Cambria Math"/>
                                </a:rPr>
                                <m:t>1</m:t>
                              </m:r>
                            </m:num>
                            <m:den>
                              <m:r>
                                <a:rPr lang="en-US" sz="2400" b="0" i="1" smtClean="0">
                                  <a:latin typeface="Cambria Math"/>
                                </a:rPr>
                                <m:t>𝑋</m:t>
                              </m:r>
                              <m:r>
                                <a:rPr lang="en-US" sz="2400" i="1" baseline="-25000">
                                  <a:latin typeface="Cambria Math"/>
                                </a:rPr>
                                <m:t>𝐶</m:t>
                              </m:r>
                              <m:r>
                                <a:rPr lang="en-US" sz="2400" i="1" baseline="-25000">
                                  <a:latin typeface="Cambria Math"/>
                                </a:rPr>
                                <m:t>3</m:t>
                              </m:r>
                            </m:den>
                          </m:f>
                          <m:r>
                            <a:rPr lang="en-US" sz="2400" i="1">
                              <a:latin typeface="Cambria Math"/>
                            </a:rPr>
                            <m:t> +… + </m:t>
                          </m:r>
                          <m:f>
                            <m:fPr>
                              <m:ctrlPr>
                                <a:rPr lang="en-US" sz="2400" i="1">
                                  <a:latin typeface="Cambria Math"/>
                                </a:rPr>
                              </m:ctrlPr>
                            </m:fPr>
                            <m:num>
                              <m:r>
                                <a:rPr lang="en-US" sz="2400" i="1">
                                  <a:latin typeface="Cambria Math"/>
                                </a:rPr>
                                <m:t>1</m:t>
                              </m:r>
                            </m:num>
                            <m:den>
                              <m:r>
                                <a:rPr lang="en-US" sz="2400" b="0" i="1" smtClean="0">
                                  <a:latin typeface="Cambria Math"/>
                                </a:rPr>
                                <m:t>𝑋</m:t>
                              </m:r>
                              <m:r>
                                <a:rPr lang="en-US" sz="2400" i="1" baseline="-25000">
                                  <a:latin typeface="Cambria Math"/>
                                </a:rPr>
                                <m:t>𝐶𝑛</m:t>
                              </m:r>
                            </m:den>
                          </m:f>
                          <m:r>
                            <a:rPr lang="en-US" sz="2400" i="1">
                              <a:latin typeface="Cambria Math"/>
                            </a:rPr>
                            <m:t>  </m:t>
                          </m:r>
                        </m:den>
                      </m:f>
                    </m:oMath>
                  </m:oMathPara>
                </a14:m>
                <a:endParaRPr lang="el-GR" sz="2400" dirty="0" smtClean="0"/>
              </a:p>
              <a:p>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1719262"/>
                <a:ext cx="8784976" cy="4878089"/>
              </a:xfrm>
              <a:blipFill rotWithShape="1">
                <a:blip r:embed="rId3"/>
                <a:stretch>
                  <a:fillRect l="-62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mtClean="0"/>
              <a:pPr/>
              <a:t>11</a:t>
            </a:fld>
            <a:endParaRPr lang="en-US"/>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7900" y="2276872"/>
            <a:ext cx="1714500"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5030" y="4221088"/>
            <a:ext cx="24574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32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46"/>
                                        </p:tgtEl>
                                        <p:attrNameLst>
                                          <p:attrName>style.visibility</p:attrName>
                                        </p:attrNameLst>
                                      </p:cBhvr>
                                      <p:to>
                                        <p:strVal val="visible"/>
                                      </p:to>
                                    </p:set>
                                    <p:animEffect transition="in" filter="fade">
                                      <p:cBhvr>
                                        <p:cTn id="42" dur="500"/>
                                        <p:tgtEl>
                                          <p:spTgt spid="61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147"/>
                                        </p:tgtEl>
                                        <p:attrNameLst>
                                          <p:attrName>style.visibility</p:attrName>
                                        </p:attrNameLst>
                                      </p:cBhvr>
                                      <p:to>
                                        <p:strVal val="visible"/>
                                      </p:to>
                                    </p:set>
                                    <p:animEffect transition="in" filter="fade">
                                      <p:cBhvr>
                                        <p:cTn id="4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ΕΠΑΓΩΓΗ   </a:t>
            </a:r>
            <a:r>
              <a:rPr lang="en-US" dirty="0" smtClean="0"/>
              <a:t>( L )</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23528" y="1719262"/>
                <a:ext cx="8568952" cy="4878090"/>
              </a:xfrm>
            </p:spPr>
            <p:txBody>
              <a:bodyPr/>
              <a:lstStyle/>
              <a:p>
                <a:pPr algn="just"/>
                <a:r>
                  <a:rPr lang="el-GR" sz="2800" dirty="0" smtClean="0"/>
                  <a:t>Επαγωγή είναι η ηλεκτρική ιδιότητα η οποία αντιτίθεται σε οποιαδήποτε μεταβολή στο μέτρο του ηλεκτρικού ρεύματος  (</a:t>
                </a:r>
                <a:r>
                  <a:rPr lang="en-US" sz="2800" dirty="0" smtClean="0"/>
                  <a:t> L )</a:t>
                </a:r>
                <a:r>
                  <a:rPr lang="el-GR" sz="2800" dirty="0" smtClean="0"/>
                  <a:t> </a:t>
                </a:r>
                <a:endParaRPr lang="en-US" sz="2800" dirty="0" smtClean="0"/>
              </a:p>
              <a:p>
                <a:pPr algn="just"/>
                <a:r>
                  <a:rPr lang="el-GR" sz="2800" dirty="0" smtClean="0"/>
                  <a:t>Νόμος του </a:t>
                </a:r>
                <a:r>
                  <a:rPr lang="en-US" sz="2800" dirty="0" smtClean="0"/>
                  <a:t>Lenz (</a:t>
                </a:r>
                <a:r>
                  <a:rPr lang="el-GR" sz="2800" dirty="0" smtClean="0"/>
                  <a:t>ΑΗΕΔ):    </a:t>
                </a:r>
                <a14:m>
                  <m:oMath xmlns:m="http://schemas.openxmlformats.org/officeDocument/2006/math">
                    <m:r>
                      <a:rPr lang="en-US" sz="2800" b="0" i="1" smtClean="0">
                        <a:latin typeface="Cambria Math"/>
                      </a:rPr>
                      <m:t>𝐸</m:t>
                    </m:r>
                    <m:r>
                      <a:rPr lang="el-GR" sz="2800" b="0" i="1" smtClean="0">
                        <a:latin typeface="Cambria Math"/>
                      </a:rPr>
                      <m:t>=−</m:t>
                    </m:r>
                    <m:r>
                      <a:rPr lang="en-US" sz="2800" b="0" i="1" smtClean="0">
                        <a:latin typeface="Cambria Math"/>
                      </a:rPr>
                      <m:t>𝑁</m:t>
                    </m:r>
                    <m:f>
                      <m:fPr>
                        <m:ctrlPr>
                          <a:rPr lang="el-GR" sz="2800" b="0" i="1" smtClean="0">
                            <a:latin typeface="Cambria Math"/>
                          </a:rPr>
                        </m:ctrlPr>
                      </m:fPr>
                      <m:num>
                        <m:r>
                          <a:rPr lang="en-US" sz="2800" b="0" i="1" smtClean="0">
                            <a:latin typeface="Cambria Math"/>
                          </a:rPr>
                          <m:t>𝑑</m:t>
                        </m:r>
                        <m:r>
                          <m:rPr>
                            <m:sty m:val="p"/>
                          </m:rPr>
                          <a:rPr lang="el-GR" sz="2800" b="0" i="0" smtClean="0">
                            <a:latin typeface="Cambria Math"/>
                          </a:rPr>
                          <m:t>Φ</m:t>
                        </m:r>
                      </m:num>
                      <m:den>
                        <m:r>
                          <m:rPr>
                            <m:sty m:val="p"/>
                          </m:rPr>
                          <a:rPr lang="en-US" sz="2800" b="0" i="0" smtClean="0">
                            <a:latin typeface="Cambria Math"/>
                          </a:rPr>
                          <m:t>dt</m:t>
                        </m:r>
                      </m:den>
                    </m:f>
                  </m:oMath>
                </a14:m>
                <a:r>
                  <a:rPr lang="en-US" sz="2800" dirty="0" smtClean="0"/>
                  <a:t> </a:t>
                </a:r>
                <a:endParaRPr lang="el-GR" sz="2800" dirty="0" smtClean="0"/>
              </a:p>
              <a:p>
                <a:pPr algn="just"/>
                <a:r>
                  <a:rPr lang="el-GR" sz="2800" dirty="0" smtClean="0"/>
                  <a:t>Μονάδα επαγωγής είναι </a:t>
                </a:r>
                <a:r>
                  <a:rPr lang="el-GR" sz="2800" dirty="0"/>
                  <a:t>το </a:t>
                </a:r>
                <a:r>
                  <a:rPr lang="en-US" sz="2800" dirty="0" smtClean="0"/>
                  <a:t>Henry</a:t>
                </a:r>
                <a:r>
                  <a:rPr lang="el-GR" sz="2800" dirty="0" smtClean="0"/>
                  <a:t> </a:t>
                </a:r>
                <a14:m>
                  <m:oMath xmlns:m="http://schemas.openxmlformats.org/officeDocument/2006/math">
                    <m:r>
                      <a:rPr lang="en-US" sz="2800" b="0" i="1" smtClean="0">
                        <a:latin typeface="Cambria Math"/>
                      </a:rPr>
                      <m:t>𝐿</m:t>
                    </m:r>
                    <m:r>
                      <a:rPr lang="en-US" sz="2800" i="1">
                        <a:latin typeface="Cambria Math"/>
                      </a:rPr>
                      <m:t>=</m:t>
                    </m:r>
                    <m:f>
                      <m:fPr>
                        <m:ctrlPr>
                          <a:rPr lang="en-US" sz="2800" i="1">
                            <a:latin typeface="Cambria Math"/>
                          </a:rPr>
                        </m:ctrlPr>
                      </m:fPr>
                      <m:num>
                        <m:r>
                          <a:rPr lang="en-US" sz="2800" i="1">
                            <a:latin typeface="Cambria Math"/>
                          </a:rPr>
                          <m:t>  </m:t>
                        </m:r>
                        <m:r>
                          <a:rPr lang="en-US" sz="2800" b="0" i="1" smtClean="0">
                            <a:latin typeface="Cambria Math"/>
                          </a:rPr>
                          <m:t>𝑉</m:t>
                        </m:r>
                        <m:r>
                          <a:rPr lang="en-US" sz="2800" i="1">
                            <a:latin typeface="Cambria Math"/>
                          </a:rPr>
                          <m:t>   </m:t>
                        </m:r>
                      </m:num>
                      <m:den>
                        <m:r>
                          <a:rPr lang="en-US" sz="2800" b="0" i="1" smtClean="0">
                            <a:latin typeface="Cambria Math"/>
                          </a:rPr>
                          <m:t>𝑑𝑖</m:t>
                        </m:r>
                        <m:r>
                          <a:rPr lang="en-US" sz="2800" b="0" i="1" smtClean="0">
                            <a:latin typeface="Cambria Math"/>
                          </a:rPr>
                          <m:t>/</m:t>
                        </m:r>
                        <m:r>
                          <a:rPr lang="en-US" sz="2800" b="0" i="1" smtClean="0">
                            <a:latin typeface="Cambria Math"/>
                          </a:rPr>
                          <m:t>𝑑𝑡</m:t>
                        </m:r>
                      </m:den>
                    </m:f>
                    <m:r>
                      <a:rPr lang="en-US" sz="2800" i="1">
                        <a:latin typeface="Cambria Math"/>
                      </a:rPr>
                      <m:t>(</m:t>
                    </m:r>
                    <m:f>
                      <m:fPr>
                        <m:ctrlPr>
                          <a:rPr lang="en-US" sz="2800" i="1">
                            <a:latin typeface="Cambria Math"/>
                          </a:rPr>
                        </m:ctrlPr>
                      </m:fPr>
                      <m:num>
                        <m:r>
                          <a:rPr lang="en-US" sz="2800" b="0" i="1" smtClean="0">
                            <a:latin typeface="Cambria Math"/>
                          </a:rPr>
                          <m:t>𝑉</m:t>
                        </m:r>
                      </m:num>
                      <m:den>
                        <m:r>
                          <a:rPr lang="en-US" sz="2800" b="0" i="1" smtClean="0">
                            <a:latin typeface="Cambria Math"/>
                          </a:rPr>
                          <m:t> </m:t>
                        </m:r>
                        <m:r>
                          <a:rPr lang="en-US" sz="2800" b="0" i="1" smtClean="0">
                            <a:latin typeface="Cambria Math"/>
                          </a:rPr>
                          <m:t>𝐴</m:t>
                        </m:r>
                        <m:r>
                          <a:rPr lang="en-US" sz="2800" b="0" i="1" smtClean="0">
                            <a:latin typeface="Cambria Math"/>
                          </a:rPr>
                          <m:t>/</m:t>
                        </m:r>
                        <m:r>
                          <a:rPr lang="en-US" sz="2800" b="0" i="1" smtClean="0">
                            <a:latin typeface="Cambria Math"/>
                          </a:rPr>
                          <m:t>𝑠</m:t>
                        </m:r>
                      </m:den>
                    </m:f>
                    <m:r>
                      <a:rPr lang="en-US" sz="2800" i="1">
                        <a:latin typeface="Cambria Math"/>
                      </a:rPr>
                      <m:t>)</m:t>
                    </m:r>
                  </m:oMath>
                </a14:m>
                <a:endParaRPr lang="en-US" sz="2800" dirty="0" smtClean="0"/>
              </a:p>
              <a:p>
                <a:pPr algn="just"/>
                <a:r>
                  <a:rPr lang="en-US" sz="2800" dirty="0" smtClean="0"/>
                  <a:t>T</a:t>
                </a:r>
                <a:r>
                  <a:rPr lang="el-GR" sz="2800" dirty="0" smtClean="0"/>
                  <a:t>ο πηνίο αποτελείται </a:t>
                </a:r>
                <a:r>
                  <a:rPr lang="el-GR" sz="2800" dirty="0"/>
                  <a:t>από </a:t>
                </a:r>
                <a:r>
                  <a:rPr lang="el-GR" sz="2800" dirty="0" smtClean="0"/>
                  <a:t>ένα σύρμα τυλιγμένο σε σπείρες και μπορεί να διαθέτει μεταλλικό πυρήνα.</a:t>
                </a:r>
                <a:endParaRPr lang="el-GR" sz="2800" dirty="0"/>
              </a:p>
              <a:p>
                <a:pPr algn="just"/>
                <a:r>
                  <a:rPr lang="el-GR" sz="2800" dirty="0"/>
                  <a:t>Χρήση </a:t>
                </a:r>
                <a:r>
                  <a:rPr lang="el-GR" sz="2800" dirty="0" smtClean="0"/>
                  <a:t>του για </a:t>
                </a:r>
                <a:r>
                  <a:rPr lang="el-GR" sz="2800" dirty="0"/>
                  <a:t>σταθεροποίηση </a:t>
                </a:r>
                <a:r>
                  <a:rPr lang="el-GR" sz="2800" dirty="0" smtClean="0"/>
                  <a:t>της απότομης μεταβολής του ρεύματος και παραγωγή τάσης.</a:t>
                </a:r>
                <a:endParaRPr lang="el-GR" sz="2800" dirty="0"/>
              </a:p>
              <a:p>
                <a:pPr algn="just"/>
                <a:endParaRPr lang="el-GR" sz="2800" dirty="0"/>
              </a:p>
              <a:p>
                <a:pPr algn="just"/>
                <a:endParaRPr lang="el-GR"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23528" y="1719262"/>
                <a:ext cx="8568952" cy="4878090"/>
              </a:xfrm>
              <a:blipFill rotWithShape="1">
                <a:blip r:embed="rId2"/>
                <a:stretch>
                  <a:fillRect l="-569" t="-1250" r="-1494" b="-1375"/>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mtClean="0"/>
              <a:pPr/>
              <a:t>12</a:t>
            </a:fld>
            <a:endParaRPr lang="en-US"/>
          </a:p>
        </p:txBody>
      </p:sp>
      <p:pic>
        <p:nvPicPr>
          <p:cNvPr id="1026" name="Picture 2" descr="https://upload.wikimedia.org/wikipedia/commons/3/39/Coi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646" y="764704"/>
            <a:ext cx="2966730"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44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Από τι εξαρτάται η επαγωγή (</a:t>
            </a:r>
            <a:r>
              <a:rPr lang="en-US" dirty="0" smtClean="0"/>
              <a:t> L )</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719262"/>
                <a:ext cx="8229600" cy="4950097"/>
              </a:xfrm>
            </p:spPr>
            <p:txBody>
              <a:bodyPr/>
              <a:lstStyle/>
              <a:p>
                <a:r>
                  <a:rPr lang="el-GR" dirty="0" smtClean="0"/>
                  <a:t>Αριθμός  σπειρών     </a:t>
                </a:r>
                <a:r>
                  <a:rPr lang="en-US" dirty="0" smtClean="0"/>
                  <a:t> </a:t>
                </a:r>
                <a:r>
                  <a:rPr lang="el-GR" dirty="0" smtClean="0"/>
                  <a:t>      Ν</a:t>
                </a:r>
              </a:p>
              <a:p>
                <a:r>
                  <a:rPr lang="el-GR" dirty="0" smtClean="0"/>
                  <a:t>Απόσταση  ανάμεσα στις σπείρες  </a:t>
                </a:r>
                <a:r>
                  <a:rPr lang="en-US" dirty="0" smtClean="0"/>
                  <a:t> </a:t>
                </a:r>
                <a:r>
                  <a:rPr lang="el-GR" dirty="0" smtClean="0"/>
                  <a:t> </a:t>
                </a:r>
                <a:r>
                  <a:rPr lang="en-US" dirty="0" smtClean="0"/>
                  <a:t>s</a:t>
                </a:r>
                <a:endParaRPr lang="el-GR" dirty="0" smtClean="0"/>
              </a:p>
              <a:p>
                <a:r>
                  <a:rPr lang="el-GR" dirty="0" smtClean="0"/>
                  <a:t>Διάμετρο  σπειρών           </a:t>
                </a:r>
                <a:r>
                  <a:rPr lang="en-US" dirty="0" smtClean="0"/>
                  <a:t>d</a:t>
                </a:r>
              </a:p>
              <a:p>
                <a:r>
                  <a:rPr lang="el-GR" dirty="0" smtClean="0"/>
                  <a:t>Τύπο  πυρήνα</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L</m:t>
                      </m:r>
                      <m:r>
                        <a:rPr lang="en-US" b="0" i="1" smtClean="0">
                          <a:latin typeface="Cambria Math"/>
                        </a:rPr>
                        <m:t>=</m:t>
                      </m:r>
                      <m:r>
                        <a:rPr lang="el-GR" b="0" i="1" smtClean="0">
                          <a:latin typeface="Cambria Math"/>
                        </a:rPr>
                        <m:t>𝜇</m:t>
                      </m:r>
                      <m:f>
                        <m:fPr>
                          <m:ctrlPr>
                            <a:rPr lang="el-GR" b="0" i="1" smtClean="0">
                              <a:latin typeface="Cambria Math"/>
                            </a:rPr>
                          </m:ctrlPr>
                        </m:fPr>
                        <m:num>
                          <m:r>
                            <a:rPr lang="en-US" b="0" i="1" smtClean="0">
                              <a:latin typeface="Cambria Math"/>
                            </a:rPr>
                            <m:t>   </m:t>
                          </m:r>
                          <m:r>
                            <m:rPr>
                              <m:sty m:val="p"/>
                            </m:rPr>
                            <a:rPr lang="en-US" b="0" i="0" smtClean="0">
                              <a:latin typeface="Cambria Math"/>
                            </a:rPr>
                            <m:t>d</m:t>
                          </m:r>
                          <m:r>
                            <a:rPr lang="en-US" b="0" i="0" smtClean="0">
                              <a:latin typeface="Cambria Math"/>
                            </a:rPr>
                            <m:t>   </m:t>
                          </m:r>
                        </m:num>
                        <m:den>
                          <m:r>
                            <a:rPr lang="en-US" b="0" i="1" smtClean="0">
                              <a:latin typeface="Cambria Math"/>
                            </a:rPr>
                            <m:t>𝑙</m:t>
                          </m:r>
                        </m:den>
                      </m:f>
                      <m:r>
                        <a:rPr lang="en-US" b="0" i="1" smtClean="0">
                          <a:latin typeface="Cambria Math"/>
                        </a:rPr>
                        <m:t>𝑁</m:t>
                      </m:r>
                      <m:r>
                        <a:rPr lang="el-GR" b="0" i="1" baseline="30000" smtClean="0">
                          <a:latin typeface="Cambria Math"/>
                        </a:rPr>
                        <m:t>2</m:t>
                      </m:r>
                      <m:r>
                        <a:rPr lang="en-US" b="0" i="1" smtClean="0">
                          <a:latin typeface="Cambria Math"/>
                        </a:rPr>
                        <m:t>=</m:t>
                      </m:r>
                      <m:r>
                        <a:rPr lang="el-GR" b="0" i="1" smtClean="0">
                          <a:latin typeface="Cambria Math"/>
                        </a:rPr>
                        <m:t>𝜇</m:t>
                      </m:r>
                      <m:f>
                        <m:fPr>
                          <m:ctrlPr>
                            <a:rPr lang="en-US" b="0" i="1" smtClean="0">
                              <a:latin typeface="Cambria Math"/>
                            </a:rPr>
                          </m:ctrlPr>
                        </m:fPr>
                        <m:num>
                          <m:r>
                            <a:rPr lang="en-US" b="0" i="1" smtClean="0">
                              <a:latin typeface="Cambria Math"/>
                            </a:rPr>
                            <m:t>  </m:t>
                          </m:r>
                          <m:r>
                            <a:rPr lang="en-US" b="0" i="1" smtClean="0">
                              <a:latin typeface="Cambria Math"/>
                            </a:rPr>
                            <m:t>𝑑</m:t>
                          </m:r>
                          <m:r>
                            <a:rPr lang="en-US" b="0" i="1" smtClean="0">
                              <a:latin typeface="Cambria Math"/>
                            </a:rPr>
                            <m:t>  </m:t>
                          </m:r>
                        </m:num>
                        <m:den>
                          <m:r>
                            <a:rPr lang="en-US" b="0" i="1" smtClean="0">
                              <a:latin typeface="Cambria Math"/>
                            </a:rPr>
                            <m:t> </m:t>
                          </m:r>
                          <m:r>
                            <a:rPr lang="en-US" b="0" i="1" smtClean="0">
                              <a:latin typeface="Cambria Math"/>
                            </a:rPr>
                            <m:t>𝑠</m:t>
                          </m:r>
                          <m:r>
                            <a:rPr lang="en-US" b="0" i="1" smtClean="0">
                              <a:latin typeface="Cambria Math"/>
                            </a:rPr>
                            <m:t> </m:t>
                          </m:r>
                        </m:den>
                      </m:f>
                      <m:r>
                        <a:rPr lang="en-US" b="0" i="1" smtClean="0">
                          <a:latin typeface="Cambria Math"/>
                        </a:rPr>
                        <m:t> </m:t>
                      </m:r>
                      <m:r>
                        <a:rPr lang="en-US" b="0" i="1" smtClean="0">
                          <a:latin typeface="Cambria Math"/>
                        </a:rPr>
                        <m:t>𝑁</m:t>
                      </m:r>
                    </m:oMath>
                  </m:oMathPara>
                </a14:m>
                <a:endParaRPr lang="en-US" dirty="0" smtClean="0"/>
              </a:p>
              <a:p>
                <a:pPr marL="0" indent="0">
                  <a:buNone/>
                </a:pPr>
                <a:r>
                  <a:rPr lang="en-US" dirty="0" smtClean="0"/>
                  <a:t>                     </a:t>
                </a:r>
                <a14:m>
                  <m:oMath xmlns:m="http://schemas.openxmlformats.org/officeDocument/2006/math">
                    <m:r>
                      <a:rPr lang="el-GR" b="0" i="1" smtClean="0">
                        <a:latin typeface="Cambria Math"/>
                      </a:rPr>
                      <m:t>𝜇</m:t>
                    </m:r>
                    <m:r>
                      <a:rPr lang="en-US" b="0" i="1" smtClean="0">
                        <a:latin typeface="Cambria Math"/>
                      </a:rPr>
                      <m:t>=</m:t>
                    </m:r>
                    <m:r>
                      <a:rPr lang="el-GR" b="0" i="1" smtClean="0">
                        <a:latin typeface="Cambria Math"/>
                      </a:rPr>
                      <m:t>𝜇</m:t>
                    </m:r>
                    <m:r>
                      <a:rPr lang="en-US" b="0" i="1" baseline="-25000" smtClean="0">
                        <a:latin typeface="Cambria Math"/>
                      </a:rPr>
                      <m:t>𝑟</m:t>
                    </m:r>
                    <m:r>
                      <a:rPr lang="en-US" b="0" i="1" smtClean="0">
                        <a:latin typeface="Cambria Math"/>
                      </a:rPr>
                      <m:t> </m:t>
                    </m:r>
                    <m:r>
                      <a:rPr lang="el-GR" b="0" i="1" smtClean="0">
                        <a:latin typeface="Cambria Math"/>
                      </a:rPr>
                      <m:t>𝜇</m:t>
                    </m:r>
                    <m:r>
                      <a:rPr lang="el-GR" b="0" i="1" baseline="-25000" smtClean="0">
                        <a:latin typeface="Cambria Math"/>
                      </a:rPr>
                      <m:t>𝜊</m:t>
                    </m:r>
                    <m:r>
                      <a:rPr lang="el-GR" b="0" i="1" baseline="-25000" smtClean="0">
                        <a:latin typeface="Cambria Math"/>
                      </a:rPr>
                      <m:t>      </m:t>
                    </m:r>
                  </m:oMath>
                </a14:m>
                <a:endParaRPr lang="en-US" b="0" i="1" baseline="-25000" dirty="0" smtClean="0">
                  <a:latin typeface="Cambria Math"/>
                </a:endParaRPr>
              </a:p>
              <a:p>
                <a:pPr marL="0" indent="0">
                  <a:buNone/>
                </a:pPr>
                <a14:m>
                  <m:oMath xmlns:m="http://schemas.openxmlformats.org/officeDocument/2006/math">
                    <m:r>
                      <a:rPr lang="el-GR" sz="2800" b="0" i="1" baseline="-25000" smtClean="0">
                        <a:latin typeface="Cambria Math"/>
                      </a:rPr>
                      <m:t>     </m:t>
                    </m:r>
                    <m:r>
                      <a:rPr lang="en-US" sz="2800" b="0" i="1" baseline="-25000" smtClean="0">
                        <a:latin typeface="Cambria Math"/>
                      </a:rPr>
                      <m:t>                                    </m:t>
                    </m:r>
                    <m:r>
                      <a:rPr lang="el-GR" sz="2800" b="0" i="1" smtClean="0">
                        <a:latin typeface="Cambria Math"/>
                      </a:rPr>
                      <m:t>𝜇</m:t>
                    </m:r>
                    <m:r>
                      <a:rPr lang="el-GR" sz="2800" b="0" i="1" baseline="-25000" smtClean="0">
                        <a:latin typeface="Cambria Math"/>
                      </a:rPr>
                      <m:t>𝜊</m:t>
                    </m:r>
                    <m:r>
                      <a:rPr lang="el-GR" sz="2800" b="0" i="1" smtClean="0">
                        <a:latin typeface="Cambria Math"/>
                        <a:ea typeface="Cambria Math"/>
                      </a:rPr>
                      <m:t>≈4</m:t>
                    </m:r>
                    <m:r>
                      <a:rPr lang="el-GR" sz="2800" b="0" i="1" smtClean="0">
                        <a:latin typeface="Cambria Math"/>
                        <a:ea typeface="Cambria Math"/>
                      </a:rPr>
                      <m:t>𝜋</m:t>
                    </m:r>
                    <m:r>
                      <a:rPr lang="el-GR" sz="2800" b="0" i="1" smtClean="0">
                        <a:latin typeface="Cambria Math"/>
                        <a:ea typeface="Cambria Math"/>
                      </a:rPr>
                      <m:t>×</m:t>
                    </m:r>
                    <m:sSup>
                      <m:sSupPr>
                        <m:ctrlPr>
                          <a:rPr lang="el-GR" sz="2800" b="0" i="1" smtClean="0">
                            <a:latin typeface="Cambria Math"/>
                            <a:ea typeface="Cambria Math"/>
                          </a:rPr>
                        </m:ctrlPr>
                      </m:sSupPr>
                      <m:e>
                        <m:r>
                          <a:rPr lang="el-GR" sz="2800" b="0" i="1" smtClean="0">
                            <a:latin typeface="Cambria Math"/>
                            <a:ea typeface="Cambria Math"/>
                          </a:rPr>
                          <m:t>10</m:t>
                        </m:r>
                      </m:e>
                      <m:sup>
                        <m:r>
                          <a:rPr lang="el-GR" sz="2800" b="0" i="1" smtClean="0">
                            <a:latin typeface="Cambria Math"/>
                            <a:ea typeface="Cambria Math"/>
                          </a:rPr>
                          <m:t>−7 </m:t>
                        </m:r>
                      </m:sup>
                    </m:sSup>
                    <m:r>
                      <a:rPr lang="el-GR" sz="2800" b="0" i="1" smtClean="0">
                        <a:latin typeface="Cambria Math"/>
                        <a:ea typeface="Cambria Math"/>
                      </a:rPr>
                      <m:t>   </m:t>
                    </m:r>
                    <m:d>
                      <m:dPr>
                        <m:ctrlPr>
                          <a:rPr lang="el-GR" sz="2800" b="0" i="1" smtClean="0">
                            <a:latin typeface="Cambria Math"/>
                            <a:ea typeface="Cambria Math"/>
                          </a:rPr>
                        </m:ctrlPr>
                      </m:dPr>
                      <m:e>
                        <m:f>
                          <m:fPr>
                            <m:ctrlPr>
                              <a:rPr lang="en-US" sz="2800" b="0" i="1" smtClean="0">
                                <a:latin typeface="Cambria Math"/>
                                <a:ea typeface="Cambria Math"/>
                              </a:rPr>
                            </m:ctrlPr>
                          </m:fPr>
                          <m:num>
                            <m:r>
                              <a:rPr lang="en-US" sz="2800" b="0" i="1" smtClean="0">
                                <a:latin typeface="Cambria Math"/>
                                <a:ea typeface="Cambria Math"/>
                              </a:rPr>
                              <m:t>𝑁𝑠</m:t>
                            </m:r>
                            <m:r>
                              <a:rPr lang="en-US" sz="2800" b="0" i="1" baseline="30000" smtClean="0">
                                <a:latin typeface="Cambria Math"/>
                                <a:ea typeface="Cambria Math"/>
                              </a:rPr>
                              <m:t>2</m:t>
                            </m:r>
                          </m:num>
                          <m:den>
                            <m:r>
                              <a:rPr lang="el-GR" sz="2800" b="0" i="1" smtClean="0">
                                <a:latin typeface="Cambria Math"/>
                                <a:ea typeface="Cambria Math"/>
                              </a:rPr>
                              <m:t> </m:t>
                            </m:r>
                            <m:r>
                              <m:rPr>
                                <m:sty m:val="p"/>
                              </m:rPr>
                              <a:rPr lang="en-US" sz="2800" b="0" i="0" smtClean="0">
                                <a:latin typeface="Cambria Math"/>
                                <a:ea typeface="Cambria Math"/>
                              </a:rPr>
                              <m:t>C</m:t>
                            </m:r>
                            <m:r>
                              <a:rPr lang="en-US" sz="2800" b="0" i="1" baseline="30000" smtClean="0">
                                <a:latin typeface="Cambria Math"/>
                                <a:ea typeface="Cambria Math"/>
                              </a:rPr>
                              <m:t>2</m:t>
                            </m:r>
                          </m:den>
                        </m:f>
                      </m:e>
                    </m:d>
                    <m:r>
                      <a:rPr lang="el-GR" sz="2800" b="0" i="1" baseline="30000" smtClean="0">
                        <a:latin typeface="Cambria Math"/>
                        <a:ea typeface="Cambria Math"/>
                      </a:rPr>
                      <m:t>     </m:t>
                    </m:r>
                    <m:r>
                      <a:rPr lang="en-US" sz="2800" b="0" i="1" smtClean="0">
                        <a:latin typeface="Cambria Math"/>
                        <a:ea typeface="Cambria Math"/>
                      </a:rPr>
                      <m:t>(</m:t>
                    </m:r>
                    <m:r>
                      <a:rPr lang="en-US" sz="2800" b="0" i="1" smtClean="0">
                        <a:latin typeface="Cambria Math"/>
                        <a:ea typeface="Cambria Math"/>
                      </a:rPr>
                      <m:t>𝐻</m:t>
                    </m:r>
                    <m:r>
                      <a:rPr lang="en-US" sz="2800" b="0" i="1" smtClean="0">
                        <a:latin typeface="Cambria Math"/>
                        <a:ea typeface="Cambria Math"/>
                      </a:rPr>
                      <m:t>/</m:t>
                    </m:r>
                    <m:r>
                      <a:rPr lang="en-US" sz="2800" b="0" i="1" smtClean="0">
                        <a:latin typeface="Cambria Math"/>
                        <a:ea typeface="Cambria Math"/>
                      </a:rPr>
                      <m:t>𝑚</m:t>
                    </m:r>
                    <m:r>
                      <a:rPr lang="en-US" sz="2800" b="0" i="0" smtClean="0">
                        <a:latin typeface="Cambria Math"/>
                        <a:ea typeface="Cambria Math"/>
                      </a:rPr>
                      <m:t>)</m:t>
                    </m:r>
                    <m:r>
                      <a:rPr lang="el-GR" sz="2800" b="0" i="1" smtClean="0">
                        <a:latin typeface="Cambria Math"/>
                        <a:ea typeface="Cambria Math"/>
                      </a:rPr>
                      <m:t> </m:t>
                    </m:r>
                    <m:r>
                      <a:rPr lang="el-GR" sz="2800" b="0" i="1" baseline="-25000" smtClean="0">
                        <a:latin typeface="Cambria Math"/>
                      </a:rPr>
                      <m:t> </m:t>
                    </m:r>
                  </m:oMath>
                </a14:m>
                <a:r>
                  <a:rPr lang="el-GR" sz="2400" baseline="-25000" dirty="0" smtClean="0"/>
                  <a:t>     </a:t>
                </a:r>
                <a:endParaRPr lang="el-GR" sz="2400" baseline="-25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719262"/>
                <a:ext cx="8229600" cy="4950097"/>
              </a:xfrm>
              <a:blipFill rotWithShape="1">
                <a:blip r:embed="rId2"/>
                <a:stretch>
                  <a:fillRect l="-667" t="-160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mtClean="0"/>
              <a:pPr/>
              <a:t>13</a:t>
            </a:fld>
            <a:endParaRPr lang="en-US"/>
          </a:p>
        </p:txBody>
      </p:sp>
    </p:spTree>
    <p:extLst>
      <p:ext uri="{BB962C8B-B14F-4D97-AF65-F5344CB8AC3E}">
        <p14:creationId xmlns:p14="http://schemas.microsoft.com/office/powerpoint/2010/main" val="382629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t>Προδιαγραφές  πηνίων</a:t>
            </a:r>
            <a:endParaRPr lang="el-GR" sz="4000" dirty="0"/>
          </a:p>
        </p:txBody>
      </p:sp>
      <p:sp>
        <p:nvSpPr>
          <p:cNvPr id="3" name="Θέση περιεχομένου 2"/>
          <p:cNvSpPr>
            <a:spLocks noGrp="1"/>
          </p:cNvSpPr>
          <p:nvPr>
            <p:ph idx="1"/>
          </p:nvPr>
        </p:nvSpPr>
        <p:spPr>
          <a:xfrm>
            <a:off x="457200" y="1719263"/>
            <a:ext cx="8363272" cy="4411662"/>
          </a:xfrm>
        </p:spPr>
        <p:txBody>
          <a:bodyPr/>
          <a:lstStyle/>
          <a:p>
            <a:r>
              <a:rPr lang="el-GR" sz="3600" dirty="0" smtClean="0"/>
              <a:t>Επαγωγή    </a:t>
            </a:r>
            <a:r>
              <a:rPr lang="en-US" sz="3600" dirty="0" smtClean="0"/>
              <a:t>L</a:t>
            </a:r>
          </a:p>
          <a:p>
            <a:r>
              <a:rPr lang="el-GR" sz="3600" dirty="0" smtClean="0"/>
              <a:t>Ωμική  αντίσταση</a:t>
            </a:r>
          </a:p>
          <a:p>
            <a:r>
              <a:rPr lang="el-GR" sz="3600" dirty="0" smtClean="0"/>
              <a:t>Ρεύμα</a:t>
            </a:r>
            <a:endParaRPr lang="en-US" sz="3600" dirty="0" smtClean="0"/>
          </a:p>
          <a:p>
            <a:r>
              <a:rPr lang="el-GR" sz="3600" dirty="0" smtClean="0"/>
              <a:t>Τάση  λειτουργίας  </a:t>
            </a:r>
            <a:endParaRPr lang="en-US" sz="3600" dirty="0" smtClean="0"/>
          </a:p>
          <a:p>
            <a:r>
              <a:rPr lang="el-GR" sz="3600" dirty="0" smtClean="0"/>
              <a:t>Ανοχή</a:t>
            </a:r>
          </a:p>
          <a:p>
            <a:r>
              <a:rPr lang="el-GR" sz="3600" dirty="0" smtClean="0"/>
              <a:t>Ποιότητα</a:t>
            </a:r>
          </a:p>
          <a:p>
            <a:r>
              <a:rPr lang="el-GR" sz="3600" dirty="0" smtClean="0"/>
              <a:t>Διάταξη ακροδεκτών </a:t>
            </a:r>
            <a:endParaRPr lang="el-GR" sz="3600"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mtClean="0"/>
              <a:pPr/>
              <a:t>14</a:t>
            </a:fld>
            <a:endParaRPr lang="en-US"/>
          </a:p>
        </p:txBody>
      </p:sp>
    </p:spTree>
    <p:extLst>
      <p:ext uri="{BB962C8B-B14F-4D97-AF65-F5344CB8AC3E}">
        <p14:creationId xmlns:p14="http://schemas.microsoft.com/office/powerpoint/2010/main" val="139076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4619" y="5085184"/>
            <a:ext cx="153352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5301208"/>
            <a:ext cx="1227956" cy="460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052" y="3212976"/>
            <a:ext cx="2226140" cy="1936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txBox="1">
            <a:spLocks/>
          </p:cNvSpPr>
          <p:nvPr/>
        </p:nvSpPr>
        <p:spPr>
          <a:xfrm>
            <a:off x="395536" y="116632"/>
            <a:ext cx="7543800" cy="93536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l-GR" dirty="0" smtClean="0"/>
              <a:t>Τύποι  πηνίων  –  σύμβολα </a:t>
            </a:r>
            <a:endParaRPr lang="el-GR" dirty="0"/>
          </a:p>
        </p:txBody>
      </p:sp>
      <p:sp>
        <p:nvSpPr>
          <p:cNvPr id="4" name="TextBox 3"/>
          <p:cNvSpPr txBox="1"/>
          <p:nvPr/>
        </p:nvSpPr>
        <p:spPr>
          <a:xfrm>
            <a:off x="323528" y="760630"/>
            <a:ext cx="8352928" cy="5416868"/>
          </a:xfrm>
          <a:prstGeom prst="rect">
            <a:avLst/>
          </a:prstGeom>
          <a:noFill/>
        </p:spPr>
        <p:txBody>
          <a:bodyPr wrap="square" rtlCol="0">
            <a:spAutoFit/>
          </a:bodyPr>
          <a:lstStyle/>
          <a:p>
            <a:pPr marL="457200" indent="-457200">
              <a:buFont typeface="Arial" panose="020B0604020202020204" pitchFamily="34" charset="0"/>
              <a:buChar char="•"/>
            </a:pPr>
            <a:r>
              <a:rPr lang="el-GR" sz="2800" dirty="0" smtClean="0"/>
              <a:t>Με πυρήνα μαγνητικό (σίδηρο)</a:t>
            </a:r>
          </a:p>
          <a:p>
            <a:r>
              <a:rPr lang="el-GR" sz="2800" dirty="0" smtClean="0"/>
              <a:t>     </a:t>
            </a:r>
            <a:r>
              <a:rPr lang="el-GR" sz="2400" dirty="0" err="1" smtClean="0"/>
              <a:t>φερρίτη</a:t>
            </a:r>
            <a:r>
              <a:rPr lang="el-GR" sz="2400" dirty="0" smtClean="0"/>
              <a:t>,  σύρματος</a:t>
            </a:r>
            <a:endParaRPr lang="el-GR" sz="2400" dirty="0"/>
          </a:p>
          <a:p>
            <a:endParaRPr lang="el-GR" sz="2800" dirty="0" smtClean="0"/>
          </a:p>
          <a:p>
            <a:pPr marL="457200" indent="-457200">
              <a:buFont typeface="Arial" panose="020B0604020202020204" pitchFamily="34" charset="0"/>
              <a:buChar char="•"/>
            </a:pPr>
            <a:endParaRPr lang="el-GR" sz="2800" dirty="0" smtClean="0"/>
          </a:p>
          <a:p>
            <a:pPr marL="457200" indent="-457200">
              <a:buFont typeface="Arial" panose="020B0604020202020204" pitchFamily="34" charset="0"/>
              <a:buChar char="•"/>
            </a:pPr>
            <a:endParaRPr lang="el-GR" sz="2800" dirty="0" smtClean="0"/>
          </a:p>
          <a:p>
            <a:pPr marL="457200" indent="-457200">
              <a:buFont typeface="Arial" panose="020B0604020202020204" pitchFamily="34" charset="0"/>
              <a:buChar char="•"/>
            </a:pPr>
            <a:r>
              <a:rPr lang="el-GR" sz="2800" dirty="0" smtClean="0"/>
              <a:t>Με πυρήνα μη μαγνητικό (αέρας)</a:t>
            </a:r>
          </a:p>
          <a:p>
            <a:pPr marL="457200" indent="-457200">
              <a:buFont typeface="Arial" panose="020B0604020202020204" pitchFamily="34" charset="0"/>
              <a:buChar char="•"/>
            </a:pPr>
            <a:endParaRPr lang="el-GR" sz="2800" dirty="0" smtClean="0"/>
          </a:p>
          <a:p>
            <a:pPr marL="457200" indent="-457200">
              <a:buFont typeface="Arial" panose="020B0604020202020204" pitchFamily="34" charset="0"/>
              <a:buChar char="•"/>
            </a:pPr>
            <a:endParaRPr lang="el-GR" sz="2800" dirty="0" smtClean="0"/>
          </a:p>
          <a:p>
            <a:pPr marL="457200" indent="-457200">
              <a:buFont typeface="Arial" panose="020B0604020202020204" pitchFamily="34" charset="0"/>
              <a:buChar char="•"/>
            </a:pPr>
            <a:r>
              <a:rPr lang="el-GR" sz="2800" dirty="0" smtClean="0"/>
              <a:t>Σταθερής τιμής</a:t>
            </a:r>
          </a:p>
          <a:p>
            <a:pPr marL="457200" indent="-457200">
              <a:buFont typeface="Arial" panose="020B0604020202020204" pitchFamily="34" charset="0"/>
              <a:buChar char="•"/>
            </a:pPr>
            <a:endParaRPr lang="el-GR" dirty="0"/>
          </a:p>
          <a:p>
            <a:pPr marL="457200" indent="-457200">
              <a:buFont typeface="Arial" panose="020B0604020202020204" pitchFamily="34" charset="0"/>
              <a:buChar char="•"/>
            </a:pPr>
            <a:r>
              <a:rPr lang="el-GR" sz="2800" dirty="0" smtClean="0"/>
              <a:t>Μεταβλητής τιμής</a:t>
            </a:r>
          </a:p>
          <a:p>
            <a:pPr marL="457200" indent="-457200">
              <a:buFont typeface="Arial" panose="020B0604020202020204" pitchFamily="34" charset="0"/>
              <a:buChar char="•"/>
            </a:pPr>
            <a:endParaRPr lang="el-GR" sz="2000" dirty="0"/>
          </a:p>
          <a:p>
            <a:pPr marL="457200" indent="-457200">
              <a:buFont typeface="Arial" panose="020B0604020202020204" pitchFamily="34" charset="0"/>
              <a:buChar char="•"/>
            </a:pPr>
            <a:r>
              <a:rPr lang="el-GR" sz="2800" dirty="0" smtClean="0"/>
              <a:t>Μετασχηματιστής</a:t>
            </a:r>
            <a:endParaRPr lang="el-GR" sz="28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8239" y="764704"/>
            <a:ext cx="1302073"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2924944"/>
            <a:ext cx="141161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3356992"/>
            <a:ext cx="1660298" cy="961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2497992" y="1453991"/>
            <a:ext cx="1024681" cy="1485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3356992"/>
            <a:ext cx="1296144" cy="88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9040" y="3212976"/>
            <a:ext cx="1607456" cy="1229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3540839" y="1893783"/>
            <a:ext cx="1642453" cy="56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576" y="1700808"/>
            <a:ext cx="1368152" cy="126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3346" y="1609725"/>
            <a:ext cx="1209134" cy="117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17682" y="1196752"/>
            <a:ext cx="1369734" cy="461665"/>
          </a:xfrm>
          <a:prstGeom prst="rect">
            <a:avLst/>
          </a:prstGeom>
          <a:noFill/>
        </p:spPr>
        <p:txBody>
          <a:bodyPr wrap="none" rtlCol="0">
            <a:spAutoFit/>
          </a:bodyPr>
          <a:lstStyle/>
          <a:p>
            <a:r>
              <a:rPr lang="el-GR" sz="2400" dirty="0" err="1" smtClean="0"/>
              <a:t>τοροειδή</a:t>
            </a:r>
            <a:endParaRPr lang="el-GR" sz="2400" dirty="0"/>
          </a:p>
        </p:txBody>
      </p:sp>
      <p:pic>
        <p:nvPicPr>
          <p:cNvPr id="206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58653" y="6021288"/>
            <a:ext cx="1133227" cy="696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72697" y="5589240"/>
            <a:ext cx="1535807" cy="110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08104" y="1868985"/>
            <a:ext cx="1336027" cy="1055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81793" y="1403484"/>
            <a:ext cx="2010487" cy="461665"/>
          </a:xfrm>
          <a:prstGeom prst="rect">
            <a:avLst/>
          </a:prstGeom>
          <a:noFill/>
        </p:spPr>
        <p:txBody>
          <a:bodyPr wrap="none" rtlCol="0">
            <a:spAutoFit/>
          </a:bodyPr>
          <a:lstStyle/>
          <a:p>
            <a:r>
              <a:rPr lang="el-GR" sz="2400" dirty="0" smtClean="0"/>
              <a:t>θωρακισμένα</a:t>
            </a:r>
            <a:endParaRPr lang="el-GR" sz="2400" dirty="0"/>
          </a:p>
        </p:txBody>
      </p:sp>
      <p:pic>
        <p:nvPicPr>
          <p:cNvPr id="2063"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80312" y="4591064"/>
            <a:ext cx="843611" cy="114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75932" y="5229200"/>
            <a:ext cx="1504380" cy="731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5" name="Picture 1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35896" y="5805264"/>
            <a:ext cx="2071688"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6"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00192" y="3663775"/>
            <a:ext cx="1080120" cy="98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825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500"/>
                                        <p:tgtEl>
                                          <p:spTgt spid="20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500"/>
                                        <p:tgtEl>
                                          <p:spTgt spid="10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500"/>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fade">
                                      <p:cBhvr>
                                        <p:cTn id="52" dur="500"/>
                                        <p:tgtEl>
                                          <p:spTgt spid="4">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60"/>
                                        </p:tgtEl>
                                        <p:attrNameLst>
                                          <p:attrName>style.visibility</p:attrName>
                                        </p:attrNameLst>
                                      </p:cBhvr>
                                      <p:to>
                                        <p:strVal val="visible"/>
                                      </p:to>
                                    </p:set>
                                    <p:animEffect transition="in" filter="fade">
                                      <p:cBhvr>
                                        <p:cTn id="57" dur="500"/>
                                        <p:tgtEl>
                                          <p:spTgt spid="206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 end="1"/>
                                            </p:txEl>
                                          </p:spTgt>
                                        </p:tgtEl>
                                        <p:attrNameLst>
                                          <p:attrName>style.visibility</p:attrName>
                                        </p:attrNameLst>
                                      </p:cBhvr>
                                      <p:to>
                                        <p:strVal val="visible"/>
                                      </p:to>
                                    </p:set>
                                    <p:animEffect transition="in" filter="fade">
                                      <p:cBhvr>
                                        <p:cTn id="62" dur="500"/>
                                        <p:tgtEl>
                                          <p:spTgt spid="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53"/>
                                        </p:tgtEl>
                                        <p:attrNameLst>
                                          <p:attrName>style.visibility</p:attrName>
                                        </p:attrNameLst>
                                      </p:cBhvr>
                                      <p:to>
                                        <p:strVal val="visible"/>
                                      </p:to>
                                    </p:set>
                                    <p:animEffect transition="in" filter="fade">
                                      <p:cBhvr>
                                        <p:cTn id="67" dur="500"/>
                                        <p:tgtEl>
                                          <p:spTgt spid="205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057"/>
                                        </p:tgtEl>
                                        <p:attrNameLst>
                                          <p:attrName>style.visibility</p:attrName>
                                        </p:attrNameLst>
                                      </p:cBhvr>
                                      <p:to>
                                        <p:strVal val="visible"/>
                                      </p:to>
                                    </p:set>
                                    <p:animEffect transition="in" filter="fade">
                                      <p:cBhvr>
                                        <p:cTn id="72" dur="500"/>
                                        <p:tgtEl>
                                          <p:spTgt spid="205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56"/>
                                        </p:tgtEl>
                                        <p:attrNameLst>
                                          <p:attrName>style.visibility</p:attrName>
                                        </p:attrNameLst>
                                      </p:cBhvr>
                                      <p:to>
                                        <p:strVal val="visible"/>
                                      </p:to>
                                    </p:set>
                                    <p:animEffect transition="in" filter="fade">
                                      <p:cBhvr>
                                        <p:cTn id="77" dur="500"/>
                                        <p:tgtEl>
                                          <p:spTgt spid="205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500"/>
                                        <p:tgtEl>
                                          <p:spTgt spid="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062"/>
                                        </p:tgtEl>
                                        <p:attrNameLst>
                                          <p:attrName>style.visibility</p:attrName>
                                        </p:attrNameLst>
                                      </p:cBhvr>
                                      <p:to>
                                        <p:strVal val="visible"/>
                                      </p:to>
                                    </p:set>
                                    <p:animEffect transition="in" filter="fade">
                                      <p:cBhvr>
                                        <p:cTn id="87" dur="500"/>
                                        <p:tgtEl>
                                          <p:spTgt spid="206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fade">
                                      <p:cBhvr>
                                        <p:cTn id="92" dur="500"/>
                                        <p:tgtEl>
                                          <p:spTgt spid="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059"/>
                                        </p:tgtEl>
                                        <p:attrNameLst>
                                          <p:attrName>style.visibility</p:attrName>
                                        </p:attrNameLst>
                                      </p:cBhvr>
                                      <p:to>
                                        <p:strVal val="visible"/>
                                      </p:to>
                                    </p:set>
                                    <p:animEffect transition="in" filter="fade">
                                      <p:cBhvr>
                                        <p:cTn id="97" dur="500"/>
                                        <p:tgtEl>
                                          <p:spTgt spid="205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052"/>
                                        </p:tgtEl>
                                        <p:attrNameLst>
                                          <p:attrName>style.visibility</p:attrName>
                                        </p:attrNameLst>
                                      </p:cBhvr>
                                      <p:to>
                                        <p:strVal val="visible"/>
                                      </p:to>
                                    </p:set>
                                    <p:animEffect transition="in" filter="fade">
                                      <p:cBhvr>
                                        <p:cTn id="102" dur="500"/>
                                        <p:tgtEl>
                                          <p:spTgt spid="205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054"/>
                                        </p:tgtEl>
                                        <p:attrNameLst>
                                          <p:attrName>style.visibility</p:attrName>
                                        </p:attrNameLst>
                                      </p:cBhvr>
                                      <p:to>
                                        <p:strVal val="visible"/>
                                      </p:to>
                                    </p:set>
                                    <p:animEffect transition="in" filter="fade">
                                      <p:cBhvr>
                                        <p:cTn id="107" dur="500"/>
                                        <p:tgtEl>
                                          <p:spTgt spid="205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058"/>
                                        </p:tgtEl>
                                        <p:attrNameLst>
                                          <p:attrName>style.visibility</p:attrName>
                                        </p:attrNameLst>
                                      </p:cBhvr>
                                      <p:to>
                                        <p:strVal val="visible"/>
                                      </p:to>
                                    </p:set>
                                    <p:animEffect transition="in" filter="fade">
                                      <p:cBhvr>
                                        <p:cTn id="112" dur="500"/>
                                        <p:tgtEl>
                                          <p:spTgt spid="2058"/>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2066"/>
                                        </p:tgtEl>
                                        <p:attrNameLst>
                                          <p:attrName>style.visibility</p:attrName>
                                        </p:attrNameLst>
                                      </p:cBhvr>
                                      <p:to>
                                        <p:strVal val="visible"/>
                                      </p:to>
                                    </p:set>
                                    <p:animEffect transition="in" filter="fade">
                                      <p:cBhvr>
                                        <p:cTn id="117" dur="500"/>
                                        <p:tgtEl>
                                          <p:spTgt spid="206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055"/>
                                        </p:tgtEl>
                                        <p:attrNameLst>
                                          <p:attrName>style.visibility</p:attrName>
                                        </p:attrNameLst>
                                      </p:cBhvr>
                                      <p:to>
                                        <p:strVal val="visible"/>
                                      </p:to>
                                    </p:set>
                                    <p:animEffect transition="in" filter="fade">
                                      <p:cBhvr>
                                        <p:cTn id="122" dur="500"/>
                                        <p:tgtEl>
                                          <p:spTgt spid="205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2063"/>
                                        </p:tgtEl>
                                        <p:attrNameLst>
                                          <p:attrName>style.visibility</p:attrName>
                                        </p:attrNameLst>
                                      </p:cBhvr>
                                      <p:to>
                                        <p:strVal val="visible"/>
                                      </p:to>
                                    </p:set>
                                    <p:animEffect transition="in" filter="fade">
                                      <p:cBhvr>
                                        <p:cTn id="127" dur="500"/>
                                        <p:tgtEl>
                                          <p:spTgt spid="206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2064"/>
                                        </p:tgtEl>
                                        <p:attrNameLst>
                                          <p:attrName>style.visibility</p:attrName>
                                        </p:attrNameLst>
                                      </p:cBhvr>
                                      <p:to>
                                        <p:strVal val="visible"/>
                                      </p:to>
                                    </p:set>
                                    <p:animEffect transition="in" filter="fade">
                                      <p:cBhvr>
                                        <p:cTn id="132" dur="500"/>
                                        <p:tgtEl>
                                          <p:spTgt spid="2064"/>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2065"/>
                                        </p:tgtEl>
                                        <p:attrNameLst>
                                          <p:attrName>style.visibility</p:attrName>
                                        </p:attrNameLst>
                                      </p:cBhvr>
                                      <p:to>
                                        <p:strVal val="visible"/>
                                      </p:to>
                                    </p:set>
                                    <p:animEffect transition="in" filter="fade">
                                      <p:cBhvr>
                                        <p:cTn id="137" dur="500"/>
                                        <p:tgtEl>
                                          <p:spTgt spid="2065"/>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2061"/>
                                        </p:tgtEl>
                                        <p:attrNameLst>
                                          <p:attrName>style.visibility</p:attrName>
                                        </p:attrNameLst>
                                      </p:cBhvr>
                                      <p:to>
                                        <p:strVal val="visible"/>
                                      </p:to>
                                    </p:set>
                                    <p:animEffect transition="in" filter="fade">
                                      <p:cBhvr>
                                        <p:cTn id="142" dur="500"/>
                                        <p:tgtEl>
                                          <p:spTgt spid="2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284984"/>
            <a:ext cx="4392488" cy="238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title"/>
          </p:nvPr>
        </p:nvSpPr>
        <p:spPr>
          <a:xfrm>
            <a:off x="457200" y="-314672"/>
            <a:ext cx="7543800" cy="1295400"/>
          </a:xfrm>
        </p:spPr>
        <p:txBody>
          <a:bodyPr/>
          <a:lstStyle/>
          <a:p>
            <a:r>
              <a:rPr lang="el-GR" dirty="0" smtClean="0"/>
              <a:t>ΕΞΙΣΩΣΗ  ΦΟΡΤΙΣΗΣ  ΠΗΝΙΟΥ</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mtClean="0"/>
              <a:pPr/>
              <a:t>16</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07504" y="4365104"/>
                <a:ext cx="4968552" cy="1578574"/>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r>
                        <m:rPr>
                          <m:sty m:val="p"/>
                        </m:rPr>
                        <a:rPr lang="en-US" sz="2000" b="0" i="0" smtClean="0">
                          <a:latin typeface="Cambria Math"/>
                        </a:rPr>
                        <m:t>V</m:t>
                      </m:r>
                      <m:r>
                        <a:rPr lang="en-US" sz="2000" b="0" i="0" smtClean="0">
                          <a:latin typeface="Cambria Math"/>
                        </a:rPr>
                        <m:t>=</m:t>
                      </m:r>
                      <m:r>
                        <m:rPr>
                          <m:sty m:val="p"/>
                        </m:rPr>
                        <a:rPr lang="en-US" sz="2000" b="0" i="0" smtClean="0">
                          <a:latin typeface="Cambria Math"/>
                        </a:rPr>
                        <m:t>iR</m:t>
                      </m:r>
                      <m:r>
                        <a:rPr lang="en-US" sz="2000" b="0" i="0" smtClean="0">
                          <a:latin typeface="Cambria Math"/>
                        </a:rPr>
                        <m:t>+</m:t>
                      </m:r>
                      <m:r>
                        <m:rPr>
                          <m:sty m:val="p"/>
                        </m:rPr>
                        <a:rPr lang="en-US" sz="2000" b="0" i="0" smtClean="0">
                          <a:latin typeface="Cambria Math"/>
                        </a:rPr>
                        <m:t>U</m:t>
                      </m:r>
                      <m:r>
                        <a:rPr lang="en-US" sz="2000" b="0" i="0" smtClean="0">
                          <a:latin typeface="Cambria Math"/>
                        </a:rPr>
                        <m:t>=</m:t>
                      </m:r>
                      <m:r>
                        <m:rPr>
                          <m:sty m:val="p"/>
                        </m:rPr>
                        <a:rPr lang="en-US" sz="2000" b="0" i="0" smtClean="0">
                          <a:latin typeface="Cambria Math"/>
                        </a:rPr>
                        <m:t>iR</m:t>
                      </m:r>
                      <m:r>
                        <a:rPr lang="en-US" sz="2000" b="0" i="0" smtClean="0">
                          <a:latin typeface="Cambria Math"/>
                        </a:rPr>
                        <m:t>+</m:t>
                      </m:r>
                      <m:r>
                        <m:rPr>
                          <m:sty m:val="p"/>
                        </m:rPr>
                        <a:rPr lang="en-US" sz="2000" b="0" i="0" smtClean="0">
                          <a:latin typeface="Cambria Math"/>
                        </a:rPr>
                        <m:t>L</m:t>
                      </m:r>
                      <m:f>
                        <m:fPr>
                          <m:ctrlPr>
                            <a:rPr lang="en-US" sz="2000" b="0" i="1" smtClean="0">
                              <a:latin typeface="Cambria Math"/>
                            </a:rPr>
                          </m:ctrlPr>
                        </m:fPr>
                        <m:num>
                          <m:r>
                            <a:rPr lang="en-US" sz="2000" b="0" i="0" smtClean="0">
                              <a:latin typeface="Cambria Math"/>
                            </a:rPr>
                            <m:t>  </m:t>
                          </m:r>
                          <m:r>
                            <m:rPr>
                              <m:sty m:val="p"/>
                            </m:rPr>
                            <a:rPr lang="en-US" sz="2000" b="0" i="0" smtClean="0">
                              <a:latin typeface="Cambria Math"/>
                            </a:rPr>
                            <m:t>di</m:t>
                          </m:r>
                          <m:r>
                            <a:rPr lang="en-US" sz="2000" b="0" i="0" smtClean="0">
                              <a:latin typeface="Cambria Math"/>
                            </a:rPr>
                            <m:t>  </m:t>
                          </m:r>
                        </m:num>
                        <m:den>
                          <m:r>
                            <m:rPr>
                              <m:sty m:val="p"/>
                            </m:rPr>
                            <a:rPr lang="en-US" sz="2000" b="0" i="0" smtClean="0">
                              <a:latin typeface="Cambria Math"/>
                            </a:rPr>
                            <m:t>dt</m:t>
                          </m:r>
                        </m:den>
                      </m:f>
                      <m:groupChr>
                        <m:groupChrPr>
                          <m:chr m:val="⇒"/>
                          <m:pos m:val="top"/>
                          <m:ctrlPr>
                            <a:rPr lang="en-US" sz="2000" i="1">
                              <a:latin typeface="Cambria Math"/>
                            </a:rPr>
                          </m:ctrlPr>
                        </m:groupChrPr>
                        <m:e/>
                      </m:groupChr>
                      <m:f>
                        <m:fPr>
                          <m:ctrlPr>
                            <a:rPr lang="en-US" sz="2000" b="0" i="1" smtClean="0">
                              <a:latin typeface="Cambria Math"/>
                            </a:rPr>
                          </m:ctrlPr>
                        </m:fPr>
                        <m:num>
                          <m:r>
                            <a:rPr lang="en-US" sz="2000" b="0" i="1" smtClean="0">
                              <a:latin typeface="Cambria Math"/>
                            </a:rPr>
                            <m:t>𝑉</m:t>
                          </m:r>
                        </m:num>
                        <m:den>
                          <m:r>
                            <a:rPr lang="en-US" sz="2000" b="0" i="1" smtClean="0">
                              <a:latin typeface="Cambria Math"/>
                            </a:rPr>
                            <m:t>𝑅</m:t>
                          </m:r>
                        </m:den>
                      </m:f>
                      <m:r>
                        <a:rPr lang="en-US" sz="2000" b="0" i="1" smtClean="0">
                          <a:latin typeface="Cambria Math"/>
                        </a:rPr>
                        <m:t>=</m:t>
                      </m:r>
                      <m:r>
                        <m:rPr>
                          <m:sty m:val="p"/>
                        </m:rPr>
                        <a:rPr lang="en-US" sz="2000">
                          <a:latin typeface="Cambria Math"/>
                        </a:rPr>
                        <m:t>i</m:t>
                      </m:r>
                      <m:r>
                        <a:rPr lang="en-US" sz="2000" b="0" i="0" smtClean="0">
                          <a:latin typeface="Cambria Math"/>
                        </a:rPr>
                        <m:t>+</m:t>
                      </m:r>
                      <m:f>
                        <m:fPr>
                          <m:ctrlPr>
                            <a:rPr lang="en-US" sz="2000" b="0" i="1" smtClean="0">
                              <a:latin typeface="Cambria Math"/>
                            </a:rPr>
                          </m:ctrlPr>
                        </m:fPr>
                        <m:num>
                          <m:r>
                            <m:rPr>
                              <m:sty m:val="p"/>
                            </m:rPr>
                            <a:rPr lang="en-US" sz="2000" b="0" i="0" smtClean="0">
                              <a:latin typeface="Cambria Math"/>
                            </a:rPr>
                            <m:t>L</m:t>
                          </m:r>
                        </m:num>
                        <m:den>
                          <m:r>
                            <m:rPr>
                              <m:sty m:val="p"/>
                            </m:rPr>
                            <a:rPr lang="en-US" sz="2000" b="0" i="0" smtClean="0">
                              <a:latin typeface="Cambria Math"/>
                            </a:rPr>
                            <m:t>R</m:t>
                          </m:r>
                        </m:den>
                      </m:f>
                      <m:f>
                        <m:fPr>
                          <m:ctrlPr>
                            <a:rPr lang="en-US" sz="2000" b="0" i="1" smtClean="0">
                              <a:latin typeface="Cambria Math"/>
                            </a:rPr>
                          </m:ctrlPr>
                        </m:fPr>
                        <m:num>
                          <m:r>
                            <m:rPr>
                              <m:sty m:val="p"/>
                            </m:rPr>
                            <a:rPr lang="en-US" sz="2000" b="0" i="0" smtClean="0">
                              <a:latin typeface="Cambria Math"/>
                            </a:rPr>
                            <m:t>di</m:t>
                          </m:r>
                        </m:num>
                        <m:den>
                          <m:r>
                            <m:rPr>
                              <m:sty m:val="p"/>
                            </m:rPr>
                            <a:rPr lang="en-US" sz="2000" b="0" i="0" smtClean="0">
                              <a:latin typeface="Cambria Math"/>
                            </a:rPr>
                            <m:t>dt</m:t>
                          </m:r>
                        </m:den>
                      </m:f>
                    </m:oMath>
                  </m:oMathPara>
                </a14:m>
                <a:endParaRPr lang="en-US" sz="2000" b="0" dirty="0" smtClean="0"/>
              </a:p>
              <a:p>
                <a:pPr/>
                <a14:m>
                  <m:oMathPara xmlns:m="http://schemas.openxmlformats.org/officeDocument/2006/math">
                    <m:oMathParaPr>
                      <m:jc m:val="left"/>
                    </m:oMathParaPr>
                    <m:oMath xmlns:m="http://schemas.openxmlformats.org/officeDocument/2006/math">
                      <m:f>
                        <m:fPr>
                          <m:ctrlPr>
                            <a:rPr lang="en-US" sz="2000" b="0" i="1" smtClean="0">
                              <a:latin typeface="Cambria Math"/>
                            </a:rPr>
                          </m:ctrlPr>
                        </m:fPr>
                        <m:num>
                          <m:r>
                            <m:rPr>
                              <m:sty m:val="p"/>
                            </m:rPr>
                            <a:rPr lang="en-US" sz="2000" b="0" i="0" smtClean="0">
                              <a:latin typeface="Cambria Math"/>
                            </a:rPr>
                            <m:t>di</m:t>
                          </m:r>
                        </m:num>
                        <m:den>
                          <m:r>
                            <m:rPr>
                              <m:sty m:val="p"/>
                            </m:rPr>
                            <a:rPr lang="en-US" sz="2000" b="0" i="0" smtClean="0">
                              <a:latin typeface="Cambria Math"/>
                            </a:rPr>
                            <m:t>i</m:t>
                          </m:r>
                        </m:den>
                      </m:f>
                      <m:r>
                        <a:rPr lang="en-US" sz="2000">
                          <a:latin typeface="Cambria Math"/>
                        </a:rPr>
                        <m:t>=</m:t>
                      </m:r>
                      <m:r>
                        <a:rPr lang="en-US" sz="2000" b="0" i="0" smtClean="0">
                          <a:latin typeface="Cambria Math"/>
                        </a:rPr>
                        <m:t>−</m:t>
                      </m:r>
                      <m:f>
                        <m:fPr>
                          <m:ctrlPr>
                            <a:rPr lang="en-US" sz="2000" b="0" i="1" smtClean="0">
                              <a:latin typeface="Cambria Math"/>
                            </a:rPr>
                          </m:ctrlPr>
                        </m:fPr>
                        <m:num>
                          <m:r>
                            <a:rPr lang="en-US" sz="2000" b="0" i="0" smtClean="0">
                              <a:latin typeface="Cambria Math"/>
                            </a:rPr>
                            <m:t>  </m:t>
                          </m:r>
                          <m:r>
                            <m:rPr>
                              <m:sty m:val="p"/>
                            </m:rPr>
                            <a:rPr lang="en-US" sz="2000" b="0" i="0" smtClean="0">
                              <a:latin typeface="Cambria Math"/>
                            </a:rPr>
                            <m:t>R</m:t>
                          </m:r>
                          <m:r>
                            <a:rPr lang="en-US" sz="2000" b="0" i="0" smtClean="0">
                              <a:latin typeface="Cambria Math"/>
                            </a:rPr>
                            <m:t> </m:t>
                          </m:r>
                        </m:num>
                        <m:den>
                          <m:r>
                            <m:rPr>
                              <m:sty m:val="p"/>
                            </m:rPr>
                            <a:rPr lang="en-US" sz="2000" b="0" i="0" smtClean="0">
                              <a:latin typeface="Cambria Math"/>
                            </a:rPr>
                            <m:t>L</m:t>
                          </m:r>
                        </m:den>
                      </m:f>
                      <m:r>
                        <a:rPr lang="en-US" sz="2000" b="0" i="0" smtClean="0">
                          <a:latin typeface="Cambria Math"/>
                        </a:rPr>
                        <m:t> </m:t>
                      </m:r>
                      <m:r>
                        <m:rPr>
                          <m:sty m:val="p"/>
                        </m:rPr>
                        <a:rPr lang="en-US" sz="2000" b="0" i="0" smtClean="0">
                          <a:latin typeface="Cambria Math"/>
                        </a:rPr>
                        <m:t>dt</m:t>
                      </m:r>
                      <m:r>
                        <a:rPr lang="en-US" sz="2000" b="0" i="0" smtClean="0">
                          <a:latin typeface="Cambria Math"/>
                        </a:rPr>
                        <m:t>      </m:t>
                      </m:r>
                      <m:r>
                        <m:rPr>
                          <m:sty m:val="p"/>
                        </m:rPr>
                        <a:rPr lang="el-GR" sz="2000" b="0" i="0" smtClean="0">
                          <a:latin typeface="Cambria Math"/>
                        </a:rPr>
                        <m:t>Ι</m:t>
                      </m:r>
                      <m:d>
                        <m:dPr>
                          <m:ctrlPr>
                            <a:rPr lang="en-US" sz="2000" b="0" i="1" smtClean="0">
                              <a:latin typeface="Cambria Math"/>
                            </a:rPr>
                          </m:ctrlPr>
                        </m:dPr>
                        <m:e>
                          <m:r>
                            <m:rPr>
                              <m:sty m:val="p"/>
                            </m:rPr>
                            <a:rPr lang="en-US" sz="2000" b="0" i="0" smtClean="0">
                              <a:latin typeface="Cambria Math"/>
                            </a:rPr>
                            <m:t>t</m:t>
                          </m:r>
                        </m:e>
                      </m:d>
                      <m:r>
                        <a:rPr lang="en-US" sz="2000" b="0" i="0" smtClean="0">
                          <a:latin typeface="Cambria Math"/>
                        </a:rPr>
                        <m:t>=</m:t>
                      </m:r>
                      <m:f>
                        <m:fPr>
                          <m:ctrlPr>
                            <a:rPr lang="el-GR" sz="2000" b="0" i="1" smtClean="0">
                              <a:latin typeface="Cambria Math"/>
                            </a:rPr>
                          </m:ctrlPr>
                        </m:fPr>
                        <m:num>
                          <m:r>
                            <m:rPr>
                              <m:sty m:val="p"/>
                            </m:rPr>
                            <a:rPr lang="en-US" sz="2000" b="0" i="0" smtClean="0">
                              <a:latin typeface="Cambria Math"/>
                            </a:rPr>
                            <m:t>V</m:t>
                          </m:r>
                        </m:num>
                        <m:den>
                          <m:r>
                            <m:rPr>
                              <m:sty m:val="p"/>
                            </m:rPr>
                            <a:rPr lang="en-US" sz="2000" b="0" i="0" smtClean="0">
                              <a:latin typeface="Cambria Math"/>
                            </a:rPr>
                            <m:t>R</m:t>
                          </m:r>
                        </m:den>
                      </m:f>
                      <m:r>
                        <a:rPr lang="el-GR" sz="2000" b="0" i="0" smtClean="0">
                          <a:latin typeface="Cambria Math"/>
                        </a:rPr>
                        <m:t> </m:t>
                      </m:r>
                      <m:r>
                        <a:rPr lang="en-US" sz="2000" b="0" i="0" smtClean="0">
                          <a:latin typeface="Cambria Math"/>
                        </a:rPr>
                        <m:t>(1−</m:t>
                      </m:r>
                      <m:sSup>
                        <m:sSupPr>
                          <m:ctrlPr>
                            <a:rPr lang="en-US" sz="2000" b="0" i="1" smtClean="0">
                              <a:latin typeface="Cambria Math"/>
                            </a:rPr>
                          </m:ctrlPr>
                        </m:sSupPr>
                        <m:e>
                          <m:r>
                            <a:rPr lang="en-US" sz="2000" b="0" i="1" smtClean="0">
                              <a:latin typeface="Cambria Math"/>
                            </a:rPr>
                            <m:t>𝑒</m:t>
                          </m:r>
                        </m:e>
                        <m:sup>
                          <m:r>
                            <a:rPr lang="en-US" sz="2000" i="1">
                              <a:latin typeface="Cambria Math"/>
                            </a:rPr>
                            <m:t>−</m:t>
                          </m:r>
                          <m:r>
                            <a:rPr lang="en-US" sz="2000" i="1">
                              <a:latin typeface="Cambria Math"/>
                            </a:rPr>
                            <m:t>𝑡</m:t>
                          </m:r>
                          <m:r>
                            <a:rPr lang="el-GR" sz="2000" i="1">
                              <a:latin typeface="Cambria Math"/>
                            </a:rPr>
                            <m:t>/</m:t>
                          </m:r>
                          <m:r>
                            <a:rPr lang="el-GR" sz="2000" i="1">
                              <a:latin typeface="Cambria Math"/>
                            </a:rPr>
                            <m:t>𝜏</m:t>
                          </m:r>
                        </m:sup>
                      </m:sSup>
                      <m:r>
                        <a:rPr lang="el-GR" sz="2000" b="0" i="1" smtClean="0">
                          <a:latin typeface="Cambria Math"/>
                        </a:rPr>
                        <m:t> )</m:t>
                      </m:r>
                    </m:oMath>
                  </m:oMathPara>
                </a14:m>
                <a:endParaRPr lang="en-US" sz="2000" dirty="0" smtClean="0"/>
              </a:p>
              <a:p>
                <a:r>
                  <a:rPr lang="el-GR" sz="2000" dirty="0" smtClean="0"/>
                  <a:t> </a:t>
                </a:r>
                <a:r>
                  <a:rPr lang="en-US" sz="2000" dirty="0" smtClean="0"/>
                  <a:t>    </a:t>
                </a:r>
                <a:r>
                  <a:rPr lang="el-GR" sz="2000" dirty="0" smtClean="0"/>
                  <a:t>                     </a:t>
                </a:r>
                <a14:m>
                  <m:oMath xmlns:m="http://schemas.openxmlformats.org/officeDocument/2006/math">
                    <m:r>
                      <a:rPr lang="en-US" sz="2000" b="0" i="1" smtClean="0">
                        <a:latin typeface="Cambria Math"/>
                      </a:rPr>
                      <m:t>𝑈</m:t>
                    </m:r>
                    <m:d>
                      <m:dPr>
                        <m:ctrlPr>
                          <a:rPr lang="el-GR" sz="2000" b="0" i="1" smtClean="0">
                            <a:latin typeface="Cambria Math"/>
                          </a:rPr>
                        </m:ctrlPr>
                      </m:dPr>
                      <m:e>
                        <m:r>
                          <m:rPr>
                            <m:sty m:val="p"/>
                          </m:rPr>
                          <a:rPr lang="en-US" sz="2000" b="0" i="0" smtClean="0">
                            <a:latin typeface="Cambria Math"/>
                          </a:rPr>
                          <m:t>t</m:t>
                        </m:r>
                      </m:e>
                    </m:d>
                    <m:r>
                      <a:rPr lang="en-US" sz="2000" b="0" i="0" smtClean="0">
                        <a:latin typeface="Cambria Math"/>
                      </a:rPr>
                      <m:t>=</m:t>
                    </m:r>
                    <m:r>
                      <a:rPr lang="en-US" sz="2000" b="0" i="1" smtClean="0">
                        <a:latin typeface="Cambria Math"/>
                      </a:rPr>
                      <m:t>𝑉</m:t>
                    </m:r>
                    <m:r>
                      <a:rPr lang="en-US" sz="2000" b="0" i="1" smtClean="0">
                        <a:latin typeface="Cambria Math"/>
                      </a:rPr>
                      <m:t> </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m:t>
                        </m:r>
                        <m:r>
                          <a:rPr lang="en-US" sz="2000" b="0" i="1" smtClean="0">
                            <a:latin typeface="Cambria Math"/>
                          </a:rPr>
                          <m:t>𝑡</m:t>
                        </m:r>
                        <m:r>
                          <a:rPr lang="en-US" sz="2000" b="0" i="1" smtClean="0">
                            <a:latin typeface="Cambria Math"/>
                          </a:rPr>
                          <m:t>/</m:t>
                        </m:r>
                        <m:r>
                          <a:rPr lang="el-GR" sz="2000" b="0" i="1" smtClean="0">
                            <a:latin typeface="Cambria Math"/>
                          </a:rPr>
                          <m:t>𝜏</m:t>
                        </m:r>
                      </m:sup>
                    </m:sSup>
                  </m:oMath>
                </a14:m>
                <a:endParaRPr lang="el-GR"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107504" y="4365104"/>
                <a:ext cx="4968552" cy="1578574"/>
              </a:xfrm>
              <a:prstGeom prst="rect">
                <a:avLst/>
              </a:prstGeom>
              <a:blipFill rotWithShape="1">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743385" y="5671968"/>
                <a:ext cx="1276887" cy="7813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b="0" i="1" smtClean="0">
                          <a:latin typeface="Cambria Math"/>
                        </a:rPr>
                        <m:t>𝜏</m:t>
                      </m:r>
                      <m:r>
                        <a:rPr lang="el-GR" sz="2400" b="0" i="1" smtClean="0">
                          <a:latin typeface="Cambria Math"/>
                        </a:rPr>
                        <m:t>=</m:t>
                      </m:r>
                      <m:f>
                        <m:fPr>
                          <m:ctrlPr>
                            <a:rPr lang="en-US" sz="2400" b="0" i="1" smtClean="0">
                              <a:latin typeface="Cambria Math"/>
                            </a:rPr>
                          </m:ctrlPr>
                        </m:fPr>
                        <m:num>
                          <m:r>
                            <a:rPr lang="en-US" sz="2400" b="0" i="1" smtClean="0">
                              <a:latin typeface="Cambria Math"/>
                            </a:rPr>
                            <m:t>𝐿</m:t>
                          </m:r>
                        </m:num>
                        <m:den>
                          <m:r>
                            <m:rPr>
                              <m:sty m:val="p"/>
                            </m:rPr>
                            <a:rPr lang="en-US" sz="2400" b="0" i="0" smtClean="0">
                              <a:latin typeface="Cambria Math"/>
                            </a:rPr>
                            <m:t>R</m:t>
                          </m:r>
                        </m:den>
                      </m:f>
                    </m:oMath>
                  </m:oMathPara>
                </a14:m>
                <a:endParaRPr lang="el-GR"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5743385" y="5671968"/>
                <a:ext cx="1276887" cy="781368"/>
              </a:xfrm>
              <a:prstGeom prst="rect">
                <a:avLst/>
              </a:prstGeom>
              <a:blipFill rotWithShape="1">
                <a:blip r:embed="rId4"/>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267744" y="6165304"/>
                <a:ext cx="3888432" cy="6594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a:rPr>
                          </m:ctrlPr>
                        </m:fPr>
                        <m:num>
                          <m:r>
                            <m:rPr>
                              <m:sty m:val="p"/>
                            </m:rPr>
                            <a:rPr lang="en-US" b="0" i="0" smtClean="0">
                              <a:latin typeface="Cambria Math"/>
                            </a:rPr>
                            <m:t>H</m:t>
                          </m:r>
                        </m:num>
                        <m:den>
                          <m:r>
                            <m:rPr>
                              <m:sty m:val="p"/>
                            </m:rPr>
                            <a:rPr lang="el-GR" b="0" i="0" smtClean="0">
                              <a:latin typeface="Cambria Math"/>
                            </a:rPr>
                            <m:t>Ω</m:t>
                          </m:r>
                        </m:den>
                      </m:f>
                      <m:r>
                        <a:rPr lang="en-US" b="0" i="0" smtClean="0">
                          <a:latin typeface="Cambria Math"/>
                          <a:ea typeface="Cambria Math"/>
                        </a:rPr>
                        <m:t>=</m:t>
                      </m:r>
                      <m:f>
                        <m:fPr>
                          <m:ctrlPr>
                            <a:rPr lang="en-US" b="0" i="1" smtClean="0">
                              <a:latin typeface="Cambria Math"/>
                              <a:ea typeface="Cambria Math"/>
                            </a:rPr>
                          </m:ctrlPr>
                        </m:fPr>
                        <m:num>
                          <m:r>
                            <m:rPr>
                              <m:sty m:val="p"/>
                            </m:rPr>
                            <a:rPr lang="en-US" b="0" i="0" smtClean="0">
                              <a:latin typeface="Cambria Math"/>
                              <a:ea typeface="Cambria Math"/>
                            </a:rPr>
                            <m:t>V</m:t>
                          </m:r>
                        </m:num>
                        <m:den>
                          <m:r>
                            <m:rPr>
                              <m:sty m:val="p"/>
                            </m:rPr>
                            <a:rPr lang="en-US">
                              <a:latin typeface="Cambria Math"/>
                              <a:ea typeface="Cambria Math"/>
                            </a:rPr>
                            <m:t>A</m:t>
                          </m:r>
                          <m:r>
                            <a:rPr lang="el-GR">
                              <a:latin typeface="Cambria Math"/>
                              <a:ea typeface="Cambria Math"/>
                            </a:rPr>
                            <m:t>/</m:t>
                          </m:r>
                          <m:r>
                            <a:rPr lang="en-US" i="1">
                              <a:latin typeface="Cambria Math"/>
                              <a:ea typeface="Cambria Math"/>
                            </a:rPr>
                            <m:t>𝑠</m:t>
                          </m:r>
                        </m:den>
                      </m:f>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  </m:t>
                          </m:r>
                          <m:r>
                            <a:rPr lang="en-US" b="0" i="1" smtClean="0">
                              <a:latin typeface="Cambria Math"/>
                              <a:ea typeface="Cambria Math"/>
                            </a:rPr>
                            <m:t>𝑉</m:t>
                          </m:r>
                          <m:r>
                            <a:rPr lang="en-US" b="0" i="1" smtClean="0">
                              <a:latin typeface="Cambria Math"/>
                              <a:ea typeface="Cambria Math"/>
                            </a:rPr>
                            <m:t> </m:t>
                          </m:r>
                        </m:num>
                        <m:den>
                          <m:r>
                            <a:rPr lang="en-US" b="0" i="1" smtClean="0">
                              <a:latin typeface="Cambria Math"/>
                              <a:ea typeface="Cambria Math"/>
                            </a:rPr>
                            <m:t> </m:t>
                          </m:r>
                          <m:r>
                            <a:rPr lang="en-US" b="0" i="1" smtClean="0">
                              <a:latin typeface="Cambria Math"/>
                              <a:ea typeface="Cambria Math"/>
                            </a:rPr>
                            <m:t>𝐴</m:t>
                          </m:r>
                          <m:r>
                            <a:rPr lang="en-US" b="0" i="1" smtClean="0">
                              <a:latin typeface="Cambria Math"/>
                              <a:ea typeface="Cambria Math"/>
                            </a:rPr>
                            <m:t> </m:t>
                          </m:r>
                        </m:den>
                      </m:f>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𝑉𝐴</m:t>
                          </m:r>
                        </m:num>
                        <m:den>
                          <m:r>
                            <a:rPr lang="en-US" b="0" i="1" smtClean="0">
                              <a:latin typeface="Cambria Math"/>
                              <a:ea typeface="Cambria Math"/>
                            </a:rPr>
                            <m:t>𝐴𝑉</m:t>
                          </m:r>
                        </m:den>
                      </m:f>
                      <m:r>
                        <a:rPr lang="en-US" b="0" i="1" smtClean="0">
                          <a:latin typeface="Cambria Math"/>
                          <a:ea typeface="Cambria Math"/>
                        </a:rPr>
                        <m:t>𝑠</m:t>
                      </m:r>
                      <m:r>
                        <a:rPr lang="en-US" b="0" i="1" smtClean="0">
                          <a:latin typeface="Cambria Math"/>
                          <a:ea typeface="Cambria Math"/>
                        </a:rPr>
                        <m:t>=</m:t>
                      </m:r>
                      <m:r>
                        <a:rPr lang="en-US" b="0" i="1" smtClean="0">
                          <a:latin typeface="Cambria Math"/>
                          <a:ea typeface="Cambria Math"/>
                        </a:rPr>
                        <m:t>𝑠𝑒𝑐</m:t>
                      </m:r>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2267744" y="6165304"/>
                <a:ext cx="3888432" cy="659411"/>
              </a:xfrm>
              <a:prstGeom prst="rect">
                <a:avLst/>
              </a:prstGeom>
              <a:blipFill rotWithShape="1">
                <a:blip r:embed="rId5"/>
                <a:stretch>
                  <a:fillRect/>
                </a:stretch>
              </a:blipFill>
            </p:spPr>
            <p:txBody>
              <a:bodyPr/>
              <a:lstStyle/>
              <a:p>
                <a:r>
                  <a:rPr lang="el-GR">
                    <a:noFill/>
                  </a:rPr>
                  <a:t> </a:t>
                </a:r>
              </a:p>
            </p:txBody>
          </p:sp>
        </mc:Fallback>
      </mc:AlternateContent>
      <p:sp>
        <p:nvSpPr>
          <p:cNvPr id="9" name="TextBox 8"/>
          <p:cNvSpPr txBox="1"/>
          <p:nvPr/>
        </p:nvSpPr>
        <p:spPr>
          <a:xfrm>
            <a:off x="6826701" y="5877272"/>
            <a:ext cx="697627" cy="369332"/>
          </a:xfrm>
          <a:prstGeom prst="rect">
            <a:avLst/>
          </a:prstGeom>
          <a:noFill/>
        </p:spPr>
        <p:txBody>
          <a:bodyPr wrap="none" rtlCol="0">
            <a:spAutoFit/>
          </a:bodyPr>
          <a:lstStyle/>
          <a:p>
            <a:r>
              <a:rPr lang="en-US" dirty="0" smtClean="0"/>
              <a:t>(sec)</a:t>
            </a:r>
            <a:endParaRPr lang="el-GR"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196752"/>
            <a:ext cx="3600400"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17863" y="3284984"/>
            <a:ext cx="1413977" cy="461665"/>
          </a:xfrm>
          <a:prstGeom prst="rect">
            <a:avLst/>
          </a:prstGeom>
          <a:noFill/>
        </p:spPr>
        <p:txBody>
          <a:bodyPr wrap="none" rtlCol="0">
            <a:spAutoFit/>
          </a:bodyPr>
          <a:lstStyle/>
          <a:p>
            <a:r>
              <a:rPr lang="en-US" sz="2400" dirty="0" smtClean="0"/>
              <a:t>U=L di/</a:t>
            </a:r>
            <a:r>
              <a:rPr lang="en-US" sz="2400" dirty="0" err="1" smtClean="0"/>
              <a:t>dt</a:t>
            </a:r>
            <a:endParaRPr lang="el-GR" sz="2400"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980728"/>
            <a:ext cx="435292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83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8" grpId="0"/>
      <p:bldP spid="9"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ΕΞΙΣΩΣΗ  ΕΚΦΟΡΤΙΣΗΣ  ΠΗΝΙΟΥ</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mtClean="0"/>
              <a:pPr/>
              <a:t>17</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3248025"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Ορθογώνιο 4"/>
              <p:cNvSpPr/>
              <p:nvPr/>
            </p:nvSpPr>
            <p:spPr>
              <a:xfrm>
                <a:off x="0" y="4390131"/>
                <a:ext cx="4572000" cy="134312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m:rPr>
                          <m:sty m:val="p"/>
                        </m:rPr>
                        <a:rPr lang="el-GR" sz="2800" b="0" i="0" smtClean="0">
                          <a:latin typeface="Cambria Math"/>
                        </a:rPr>
                        <m:t>Ι</m:t>
                      </m:r>
                      <m:d>
                        <m:dPr>
                          <m:ctrlPr>
                            <a:rPr lang="en-US" sz="2800" i="1">
                              <a:latin typeface="Cambria Math"/>
                            </a:rPr>
                          </m:ctrlPr>
                        </m:dPr>
                        <m:e>
                          <m:r>
                            <m:rPr>
                              <m:sty m:val="p"/>
                            </m:rPr>
                            <a:rPr lang="en-US" sz="2800">
                              <a:latin typeface="Cambria Math"/>
                            </a:rPr>
                            <m:t>t</m:t>
                          </m:r>
                        </m:e>
                      </m:d>
                      <m:r>
                        <a:rPr lang="en-US" sz="2800">
                          <a:latin typeface="Cambria Math"/>
                        </a:rPr>
                        <m:t>=</m:t>
                      </m:r>
                      <m:f>
                        <m:fPr>
                          <m:ctrlPr>
                            <a:rPr lang="el-GR" sz="2800" b="0" i="1" smtClean="0">
                              <a:latin typeface="Cambria Math"/>
                            </a:rPr>
                          </m:ctrlPr>
                        </m:fPr>
                        <m:num>
                          <m:r>
                            <m:rPr>
                              <m:sty m:val="p"/>
                            </m:rPr>
                            <a:rPr lang="en-US" sz="2800">
                              <a:latin typeface="Cambria Math"/>
                            </a:rPr>
                            <m:t>V</m:t>
                          </m:r>
                        </m:num>
                        <m:den>
                          <m:r>
                            <m:rPr>
                              <m:sty m:val="p"/>
                            </m:rPr>
                            <a:rPr lang="en-US" sz="2800" b="0" i="0" smtClean="0">
                              <a:latin typeface="Cambria Math"/>
                            </a:rPr>
                            <m:t>R</m:t>
                          </m:r>
                        </m:den>
                      </m:f>
                      <m:r>
                        <a:rPr lang="el-GR" sz="2800">
                          <a:latin typeface="Cambria Math"/>
                        </a:rPr>
                        <m:t> </m:t>
                      </m:r>
                      <m:r>
                        <a:rPr lang="el-GR" sz="2800" i="1">
                          <a:latin typeface="Cambria Math"/>
                        </a:rPr>
                        <m:t> </m:t>
                      </m:r>
                      <m:sSup>
                        <m:sSupPr>
                          <m:ctrlPr>
                            <a:rPr lang="en-US" sz="2800" i="1">
                              <a:latin typeface="Cambria Math"/>
                            </a:rPr>
                          </m:ctrlPr>
                        </m:sSupPr>
                        <m:e>
                          <m:r>
                            <a:rPr lang="en-US" sz="2800" i="1">
                              <a:latin typeface="Cambria Math"/>
                            </a:rPr>
                            <m:t>𝑒</m:t>
                          </m:r>
                        </m:e>
                        <m:sup>
                          <m:r>
                            <a:rPr lang="en-US" sz="2800" i="1">
                              <a:latin typeface="Cambria Math"/>
                            </a:rPr>
                            <m:t>−</m:t>
                          </m:r>
                          <m:r>
                            <a:rPr lang="en-US" sz="2800" i="1">
                              <a:latin typeface="Cambria Math"/>
                            </a:rPr>
                            <m:t>𝑡</m:t>
                          </m:r>
                          <m:r>
                            <a:rPr lang="el-GR" sz="2800" i="1">
                              <a:latin typeface="Cambria Math"/>
                            </a:rPr>
                            <m:t>/</m:t>
                          </m:r>
                          <m:r>
                            <a:rPr lang="el-GR" sz="2800" i="1">
                              <a:latin typeface="Cambria Math"/>
                            </a:rPr>
                            <m:t>𝜏</m:t>
                          </m:r>
                        </m:sup>
                      </m:sSup>
                      <m:r>
                        <a:rPr lang="el-GR" sz="2800" i="1">
                          <a:latin typeface="Cambria Math"/>
                        </a:rPr>
                        <m:t> </m:t>
                      </m:r>
                    </m:oMath>
                  </m:oMathPara>
                </a14:m>
                <a:endParaRPr lang="en-US" sz="2800" dirty="0"/>
              </a:p>
              <a:p>
                <a:r>
                  <a:rPr lang="el-GR" sz="2800" dirty="0"/>
                  <a:t>          </a:t>
                </a:r>
                <a14:m>
                  <m:oMath xmlns:m="http://schemas.openxmlformats.org/officeDocument/2006/math">
                    <m:r>
                      <a:rPr lang="en-US" sz="2800" b="0" i="1" smtClean="0">
                        <a:latin typeface="Cambria Math"/>
                      </a:rPr>
                      <m:t>𝑈</m:t>
                    </m:r>
                    <m:d>
                      <m:dPr>
                        <m:ctrlPr>
                          <a:rPr lang="el-GR" sz="2800" i="1">
                            <a:latin typeface="Cambria Math"/>
                          </a:rPr>
                        </m:ctrlPr>
                      </m:dPr>
                      <m:e>
                        <m:r>
                          <m:rPr>
                            <m:sty m:val="p"/>
                          </m:rPr>
                          <a:rPr lang="en-US" sz="2800">
                            <a:latin typeface="Cambria Math"/>
                          </a:rPr>
                          <m:t>t</m:t>
                        </m:r>
                      </m:e>
                    </m:d>
                    <m:r>
                      <a:rPr lang="en-US" sz="2800">
                        <a:latin typeface="Cambria Math"/>
                      </a:rPr>
                      <m:t>=</m:t>
                    </m:r>
                    <m:r>
                      <a:rPr lang="el-GR" sz="2800" i="1">
                        <a:latin typeface="Cambria Math"/>
                      </a:rPr>
                      <m:t>−</m:t>
                    </m:r>
                    <m:r>
                      <a:rPr lang="en-US" sz="2800" b="0" i="1" smtClean="0">
                        <a:latin typeface="Cambria Math"/>
                      </a:rPr>
                      <m:t>𝑉</m:t>
                    </m:r>
                    <m:sSup>
                      <m:sSupPr>
                        <m:ctrlPr>
                          <a:rPr lang="en-US" sz="2800" i="1">
                            <a:latin typeface="Cambria Math"/>
                          </a:rPr>
                        </m:ctrlPr>
                      </m:sSupPr>
                      <m:e>
                        <m:r>
                          <a:rPr lang="en-US" sz="2800" i="1">
                            <a:latin typeface="Cambria Math"/>
                          </a:rPr>
                          <m:t>𝑒</m:t>
                        </m:r>
                      </m:e>
                      <m:sup>
                        <m:r>
                          <a:rPr lang="en-US" sz="2800" i="1">
                            <a:latin typeface="Cambria Math"/>
                          </a:rPr>
                          <m:t>−</m:t>
                        </m:r>
                        <m:r>
                          <a:rPr lang="en-US" sz="2800" i="1">
                            <a:latin typeface="Cambria Math"/>
                          </a:rPr>
                          <m:t>𝑡</m:t>
                        </m:r>
                        <m:r>
                          <a:rPr lang="en-US" sz="2800" i="1">
                            <a:latin typeface="Cambria Math"/>
                          </a:rPr>
                          <m:t>/</m:t>
                        </m:r>
                        <m:r>
                          <a:rPr lang="el-GR" sz="2800" i="1">
                            <a:latin typeface="Cambria Math"/>
                          </a:rPr>
                          <m:t>𝜏</m:t>
                        </m:r>
                      </m:sup>
                    </m:sSup>
                  </m:oMath>
                </a14:m>
                <a:endParaRPr lang="el-GR" sz="2800" dirty="0"/>
              </a:p>
            </p:txBody>
          </p:sp>
        </mc:Choice>
        <mc:Fallback xmlns="">
          <p:sp>
            <p:nvSpPr>
              <p:cNvPr id="5" name="Ορθογώνιο 4"/>
              <p:cNvSpPr>
                <a:spLocks noRot="1" noChangeAspect="1" noMove="1" noResize="1" noEditPoints="1" noAdjustHandles="1" noChangeArrowheads="1" noChangeShapeType="1" noTextEdit="1"/>
              </p:cNvSpPr>
              <p:nvPr/>
            </p:nvSpPr>
            <p:spPr>
              <a:xfrm>
                <a:off x="0" y="4390131"/>
                <a:ext cx="4572000" cy="1343125"/>
              </a:xfrm>
              <a:prstGeom prst="rect">
                <a:avLst/>
              </a:prstGeom>
              <a:blipFill rotWithShape="1">
                <a:blip r:embed="rId3"/>
                <a:stretch>
                  <a:fillRect/>
                </a:stretch>
              </a:blipFill>
            </p:spPr>
            <p:txBody>
              <a:bodyPr/>
              <a:lstStyle/>
              <a:p>
                <a:r>
                  <a:rPr lang="el-GR">
                    <a:noFill/>
                  </a:rPr>
                  <a:t> </a:t>
                </a:r>
              </a:p>
            </p:txBody>
          </p:sp>
        </mc:Fallback>
      </mc:AlternateContent>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633339"/>
            <a:ext cx="4608512"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5" y="4005064"/>
            <a:ext cx="439248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9" name="TextBox 8"/>
              <p:cNvSpPr txBox="1"/>
              <p:nvPr/>
            </p:nvSpPr>
            <p:spPr>
              <a:xfrm>
                <a:off x="1763688" y="5661248"/>
                <a:ext cx="2088232" cy="10113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3200" b="0" i="1" smtClean="0">
                          <a:latin typeface="Cambria Math"/>
                        </a:rPr>
                        <m:t>𝜏</m:t>
                      </m:r>
                      <m:r>
                        <a:rPr lang="en-US" sz="3200" b="0" i="1" smtClean="0">
                          <a:latin typeface="Cambria Math"/>
                        </a:rPr>
                        <m:t>=</m:t>
                      </m:r>
                      <m:f>
                        <m:fPr>
                          <m:ctrlPr>
                            <a:rPr lang="en-US" sz="3200" b="0" i="1" smtClean="0">
                              <a:latin typeface="Cambria Math"/>
                            </a:rPr>
                          </m:ctrlPr>
                        </m:fPr>
                        <m:num>
                          <m:r>
                            <a:rPr lang="en-US" sz="3200" b="0" i="1" smtClean="0">
                              <a:latin typeface="Cambria Math"/>
                            </a:rPr>
                            <m:t>   </m:t>
                          </m:r>
                          <m:r>
                            <a:rPr lang="en-US" sz="3200" b="0" i="1" smtClean="0">
                              <a:latin typeface="Cambria Math"/>
                            </a:rPr>
                            <m:t>𝐿</m:t>
                          </m:r>
                          <m:r>
                            <a:rPr lang="en-US" sz="3200" b="0" i="1" smtClean="0">
                              <a:latin typeface="Cambria Math"/>
                            </a:rPr>
                            <m:t>  </m:t>
                          </m:r>
                        </m:num>
                        <m:den>
                          <m:r>
                            <a:rPr lang="en-US" sz="3200" b="0" i="1" smtClean="0">
                              <a:latin typeface="Cambria Math"/>
                            </a:rPr>
                            <m:t> </m:t>
                          </m:r>
                          <m:r>
                            <a:rPr lang="en-US" sz="3200" b="0" i="1" smtClean="0">
                              <a:latin typeface="Cambria Math"/>
                            </a:rPr>
                            <m:t>𝑅</m:t>
                          </m:r>
                        </m:den>
                      </m:f>
                    </m:oMath>
                  </m:oMathPara>
                </a14:m>
                <a:endParaRPr lang="el-GR"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1763688" y="5661248"/>
                <a:ext cx="2088232" cy="1011302"/>
              </a:xfrm>
              <a:prstGeom prst="rect">
                <a:avLst/>
              </a:prstGeom>
              <a:blipFill rotWithShape="1">
                <a:blip r:embed="rId6"/>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37917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p:cNvSpPr>
                <a:spLocks noGrp="1"/>
              </p:cNvSpPr>
              <p:nvPr>
                <p:ph type="title"/>
              </p:nvPr>
            </p:nvSpPr>
            <p:spPr/>
            <p:txBody>
              <a:bodyPr/>
              <a:lstStyle/>
              <a:p>
                <a:pPr/>
                <a14:m>
                  <m:oMathPara xmlns:m="http://schemas.openxmlformats.org/officeDocument/2006/math">
                    <m:oMathParaPr>
                      <m:jc m:val="left"/>
                    </m:oMathParaPr>
                    <m:oMath xmlns:m="http://schemas.openxmlformats.org/officeDocument/2006/math">
                      <m:r>
                        <a:rPr lang="en-US" sz="4400" b="1" i="0" smtClean="0">
                          <a:latin typeface="Cambria Math"/>
                        </a:rPr>
                        <m:t> </m:t>
                      </m:r>
                      <m:r>
                        <a:rPr lang="en-US" sz="4400" b="1" i="0" smtClean="0">
                          <a:latin typeface="Cambria Math"/>
                        </a:rPr>
                        <m:t>𝐈</m:t>
                      </m:r>
                      <m:r>
                        <m:rPr>
                          <m:sty m:val="p"/>
                        </m:rPr>
                        <a:rPr lang="en-US" sz="4400" b="0" i="0" baseline="-25000" smtClean="0">
                          <a:latin typeface="Cambria Math"/>
                        </a:rPr>
                        <m:t>L</m:t>
                      </m:r>
                      <m:d>
                        <m:dPr>
                          <m:ctrlPr>
                            <a:rPr lang="en-US" sz="4400" i="1">
                              <a:latin typeface="Cambria Math"/>
                            </a:rPr>
                          </m:ctrlPr>
                        </m:dPr>
                        <m:e>
                          <m:r>
                            <m:rPr>
                              <m:sty m:val="p"/>
                            </m:rPr>
                            <a:rPr lang="en-US" sz="4400">
                              <a:latin typeface="Cambria Math"/>
                            </a:rPr>
                            <m:t>t</m:t>
                          </m:r>
                        </m:e>
                      </m:d>
                      <m:r>
                        <a:rPr lang="en-US" sz="4400">
                          <a:latin typeface="Cambria Math"/>
                        </a:rPr>
                        <m:t>=</m:t>
                      </m:r>
                      <m:r>
                        <m:rPr>
                          <m:sty m:val="p"/>
                        </m:rPr>
                        <a:rPr lang="el-GR" sz="4400" b="0">
                          <a:latin typeface="Cambria Math"/>
                        </a:rPr>
                        <m:t>Α</m:t>
                      </m:r>
                      <m:r>
                        <a:rPr lang="el-GR" sz="4400" b="0">
                          <a:latin typeface="Cambria Math"/>
                        </a:rPr>
                        <m:t>+</m:t>
                      </m:r>
                      <m:r>
                        <m:rPr>
                          <m:sty m:val="p"/>
                        </m:rPr>
                        <a:rPr lang="el-GR" sz="4400" b="0">
                          <a:latin typeface="Cambria Math"/>
                        </a:rPr>
                        <m:t>Β</m:t>
                      </m:r>
                      <m:r>
                        <a:rPr lang="el-GR" sz="4400">
                          <a:latin typeface="Cambria Math"/>
                        </a:rPr>
                        <m:t> </m:t>
                      </m:r>
                      <m:r>
                        <a:rPr lang="el-GR" sz="4400" i="1">
                          <a:latin typeface="Cambria Math"/>
                        </a:rPr>
                        <m:t> </m:t>
                      </m:r>
                      <m:sSup>
                        <m:sSupPr>
                          <m:ctrlPr>
                            <a:rPr lang="en-US" sz="4400" i="1">
                              <a:latin typeface="Cambria Math"/>
                            </a:rPr>
                          </m:ctrlPr>
                        </m:sSupPr>
                        <m:e>
                          <m:r>
                            <a:rPr lang="en-US" sz="4400" i="1">
                              <a:latin typeface="Cambria Math"/>
                            </a:rPr>
                            <m:t>𝑒</m:t>
                          </m:r>
                        </m:e>
                        <m:sup>
                          <m:r>
                            <a:rPr lang="en-US" sz="4400" i="1">
                              <a:latin typeface="Cambria Math"/>
                            </a:rPr>
                            <m:t>−</m:t>
                          </m:r>
                          <m:r>
                            <a:rPr lang="en-US" sz="4400" i="1">
                              <a:latin typeface="Cambria Math"/>
                            </a:rPr>
                            <m:t>𝑡</m:t>
                          </m:r>
                          <m:r>
                            <a:rPr lang="el-GR" sz="4400" i="1">
                              <a:latin typeface="Cambria Math"/>
                            </a:rPr>
                            <m:t>/</m:t>
                          </m:r>
                          <m:r>
                            <a:rPr lang="el-GR" sz="4400" i="1">
                              <a:latin typeface="Cambria Math"/>
                            </a:rPr>
                            <m:t>𝜏</m:t>
                          </m:r>
                        </m:sup>
                      </m:sSup>
                    </m:oMath>
                  </m:oMathPara>
                </a14:m>
                <a:endParaRPr lang="el-GR" sz="4400" dirty="0"/>
              </a:p>
            </p:txBody>
          </p:sp>
        </mc:Choice>
        <mc:Fallback xmlns="">
          <p:sp>
            <p:nvSpPr>
              <p:cNvPr id="2" name="Τίτλος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1484784"/>
                <a:ext cx="8712968" cy="5166121"/>
              </a:xfrm>
            </p:spPr>
            <p:txBody>
              <a:bodyPr/>
              <a:lstStyle/>
              <a:p>
                <a:pPr marL="0" indent="0" algn="just">
                  <a:buNone/>
                </a:pPr>
                <a:r>
                  <a:rPr lang="el-GR" sz="1800" dirty="0" smtClean="0"/>
                  <a:t>όπου τα Α και Β είναι συντελεστές που προκύπτουν από τις αρχικές και τελικές συνθήκες του κυκλώματος και από την ανάλυση κυκλώματος.       π.χ.</a:t>
                </a:r>
              </a:p>
              <a:p>
                <a:pPr marL="0" indent="0">
                  <a:buNone/>
                </a:pPr>
                <a:r>
                  <a:rPr lang="el-GR" sz="1800" dirty="0" smtClean="0"/>
                  <a:t>α) όταν αρχικά το πηνίο είναι αφόρτιστο </a:t>
                </a:r>
                <a:r>
                  <a:rPr lang="en-US" sz="1800" dirty="0" smtClean="0"/>
                  <a:t>    </a:t>
                </a:r>
                <a:r>
                  <a:rPr lang="el-GR" sz="1800" dirty="0" smtClean="0"/>
                  <a:t>                </a:t>
                </a:r>
                <a:r>
                  <a:rPr lang="en-US" sz="1800" dirty="0" smtClean="0"/>
                  <a:t>            </a:t>
                </a:r>
                <a:r>
                  <a:rPr lang="el-GR" sz="1800" dirty="0" smtClean="0"/>
                  <a:t>      </a:t>
                </a:r>
                <a:r>
                  <a:rPr lang="en-US" sz="1800" dirty="0" smtClean="0"/>
                  <a:t> </a:t>
                </a:r>
                <a:r>
                  <a:rPr lang="el-GR" sz="1800" dirty="0" smtClean="0"/>
                  <a:t> </a:t>
                </a:r>
                <a:r>
                  <a:rPr lang="el-GR" sz="1800" dirty="0" smtClean="0">
                    <a:latin typeface="Book Antiqua" panose="02040602050305030304" pitchFamily="18" charset="0"/>
                  </a:rPr>
                  <a:t>Ι</a:t>
                </a:r>
                <a:r>
                  <a:rPr lang="en-US" sz="1800" baseline="-25000" dirty="0" smtClean="0"/>
                  <a:t>L</a:t>
                </a:r>
                <a:r>
                  <a:rPr lang="en-US" sz="1800" dirty="0" smtClean="0"/>
                  <a:t> ( 0 ) = 0  </a:t>
                </a:r>
              </a:p>
              <a:p>
                <a:pPr marL="0" indent="0">
                  <a:buNone/>
                </a:pPr>
                <a:r>
                  <a:rPr lang="el-GR" sz="1800" dirty="0" smtClean="0"/>
                  <a:t>και </a:t>
                </a:r>
                <a:r>
                  <a:rPr lang="en-US" sz="1800" dirty="0" smtClean="0"/>
                  <a:t> </a:t>
                </a:r>
                <a:r>
                  <a:rPr lang="el-GR" sz="1800" dirty="0" smtClean="0"/>
                  <a:t>τελικά  διαρρέεται  με  μέγιστη  ένταση   </a:t>
                </a:r>
                <a:r>
                  <a:rPr lang="el-GR" sz="1800" dirty="0" err="1" smtClean="0">
                    <a:latin typeface="Book Antiqua" panose="02040602050305030304" pitchFamily="18" charset="0"/>
                  </a:rPr>
                  <a:t>Ιο</a:t>
                </a:r>
                <a:r>
                  <a:rPr lang="el-GR" sz="1800" dirty="0" smtClean="0">
                    <a:latin typeface="Book Antiqua" panose="02040602050305030304" pitchFamily="18" charset="0"/>
                  </a:rPr>
                  <a:t> </a:t>
                </a:r>
                <a:r>
                  <a:rPr lang="en-US" sz="1800" dirty="0" smtClean="0">
                    <a:latin typeface="Book Antiqua" panose="02040602050305030304" pitchFamily="18" charset="0"/>
                  </a:rPr>
                  <a:t>,</a:t>
                </a:r>
                <a:r>
                  <a:rPr lang="el-GR" sz="1800" dirty="0" smtClean="0"/>
                  <a:t> </a:t>
                </a:r>
                <a:r>
                  <a:rPr lang="en-US" sz="1800" dirty="0" smtClean="0"/>
                  <a:t> </a:t>
                </a:r>
                <a:r>
                  <a:rPr lang="el-GR" sz="1800" dirty="0" smtClean="0"/>
                  <a:t> θα  είναι             </a:t>
                </a:r>
                <a:r>
                  <a:rPr lang="el-GR" sz="1800" dirty="0" smtClean="0">
                    <a:latin typeface="Book Antiqua" panose="02040602050305030304" pitchFamily="18" charset="0"/>
                  </a:rPr>
                  <a:t>Ι</a:t>
                </a:r>
                <a:r>
                  <a:rPr lang="en-US" sz="1800" baseline="-25000" dirty="0" smtClean="0"/>
                  <a:t>L</a:t>
                </a:r>
                <a:r>
                  <a:rPr lang="en-US" sz="1800" dirty="0" smtClean="0"/>
                  <a:t> (</a:t>
                </a:r>
                <a:r>
                  <a:rPr lang="el-GR" sz="1800" dirty="0" smtClean="0"/>
                  <a:t> </a:t>
                </a:r>
                <a:r>
                  <a:rPr lang="en-US" sz="1800" dirty="0" smtClean="0"/>
                  <a:t>∞</a:t>
                </a:r>
                <a:r>
                  <a:rPr lang="el-GR" sz="1800" dirty="0" smtClean="0"/>
                  <a:t> </a:t>
                </a:r>
                <a:r>
                  <a:rPr lang="en-US" sz="1800" dirty="0" smtClean="0"/>
                  <a:t>) = </a:t>
                </a:r>
                <a:r>
                  <a:rPr lang="el-GR" sz="1800" dirty="0" smtClean="0">
                    <a:latin typeface="Book Antiqua" panose="02040602050305030304" pitchFamily="18" charset="0"/>
                  </a:rPr>
                  <a:t>Ι</a:t>
                </a:r>
                <a:r>
                  <a:rPr lang="en-US" sz="1800" dirty="0" smtClean="0">
                    <a:latin typeface="Book Antiqua" panose="02040602050305030304" pitchFamily="18" charset="0"/>
                  </a:rPr>
                  <a:t>o</a:t>
                </a:r>
                <a:r>
                  <a:rPr lang="el-GR" sz="1800" dirty="0" smtClean="0"/>
                  <a:t> </a:t>
                </a:r>
              </a:p>
              <a:p>
                <a:pPr marL="0" indent="0">
                  <a:buNone/>
                </a:pPr>
                <a:r>
                  <a:rPr lang="el-GR" sz="1800" dirty="0" smtClean="0"/>
                  <a:t>Για  </a:t>
                </a:r>
                <a:r>
                  <a:rPr lang="en-US" sz="1800" dirty="0" smtClean="0"/>
                  <a:t>t</a:t>
                </a:r>
                <a:r>
                  <a:rPr lang="el-GR" sz="1800" dirty="0" smtClean="0"/>
                  <a:t> </a:t>
                </a:r>
                <a:r>
                  <a:rPr lang="en-US" sz="1800" dirty="0" smtClean="0"/>
                  <a:t>=</a:t>
                </a:r>
                <a:r>
                  <a:rPr lang="el-GR" sz="1800" dirty="0" smtClean="0"/>
                  <a:t> </a:t>
                </a:r>
                <a:r>
                  <a:rPr lang="en-US" sz="1800" dirty="0" smtClean="0"/>
                  <a:t>0 </a:t>
                </a:r>
                <a:r>
                  <a:rPr lang="el-GR" sz="1800" dirty="0" smtClean="0"/>
                  <a:t> </a:t>
                </a:r>
                <a:r>
                  <a:rPr lang="en-US" sz="1800" dirty="0" smtClean="0"/>
                  <a:t> </a:t>
                </a:r>
                <a:r>
                  <a:rPr lang="el-GR" sz="1800" dirty="0" smtClean="0"/>
                  <a:t>θα  είναι              Α + Β = 0   </a:t>
                </a:r>
              </a:p>
              <a:p>
                <a:pPr marL="0" indent="0">
                  <a:buNone/>
                </a:pPr>
                <a:r>
                  <a:rPr lang="el-GR" sz="1800" dirty="0" smtClean="0"/>
                  <a:t>Ενώ για </a:t>
                </a:r>
                <a:r>
                  <a:rPr lang="en-US" sz="1800" dirty="0" smtClean="0"/>
                  <a:t>t = ∞</a:t>
                </a:r>
                <a:r>
                  <a:rPr lang="el-GR" sz="1800" dirty="0" smtClean="0"/>
                  <a:t>   θα  είναι      Α = </a:t>
                </a:r>
                <a:r>
                  <a:rPr lang="el-GR" sz="1800" dirty="0" smtClean="0">
                    <a:latin typeface="Book Antiqua" panose="02040602050305030304" pitchFamily="18" charset="0"/>
                  </a:rPr>
                  <a:t>Ι</a:t>
                </a:r>
                <a:r>
                  <a:rPr lang="en-US" sz="1800" dirty="0" smtClean="0">
                    <a:latin typeface="Book Antiqua" panose="02040602050305030304" pitchFamily="18" charset="0"/>
                  </a:rPr>
                  <a:t>o</a:t>
                </a:r>
                <a:r>
                  <a:rPr lang="en-US" sz="1800" dirty="0" smtClean="0"/>
                  <a:t> </a:t>
                </a:r>
                <a:r>
                  <a:rPr lang="el-GR" sz="1800" dirty="0" smtClean="0"/>
                  <a:t>         Επομένως    Β = – </a:t>
                </a:r>
                <a:r>
                  <a:rPr lang="el-GR" sz="1800" dirty="0" smtClean="0">
                    <a:latin typeface="Book Antiqua" panose="02040602050305030304" pitchFamily="18" charset="0"/>
                  </a:rPr>
                  <a:t>Ι</a:t>
                </a:r>
                <a:r>
                  <a:rPr lang="en-US" sz="1800" dirty="0" smtClean="0">
                    <a:latin typeface="Book Antiqua" panose="02040602050305030304" pitchFamily="18" charset="0"/>
                  </a:rPr>
                  <a:t>o</a:t>
                </a:r>
                <a:r>
                  <a:rPr lang="el-GR" sz="1800" dirty="0" smtClean="0"/>
                  <a:t> </a:t>
                </a:r>
              </a:p>
              <a:p>
                <a:pPr marL="0" indent="0">
                  <a:buNone/>
                </a:pPr>
                <a:r>
                  <a:rPr lang="el-GR" sz="1800" dirty="0" smtClean="0"/>
                  <a:t>και έτσι η εξίσωση φόρτισης δίνεται από την σχέση:                  </a:t>
                </a:r>
                <a14:m>
                  <m:oMath xmlns:m="http://schemas.openxmlformats.org/officeDocument/2006/math">
                    <m:r>
                      <a:rPr lang="el-GR" sz="1800" b="0" i="0" smtClean="0">
                        <a:latin typeface="Cambria Math"/>
                      </a:rPr>
                      <m:t>  </m:t>
                    </m:r>
                    <m:r>
                      <m:rPr>
                        <m:sty m:val="p"/>
                      </m:rPr>
                      <a:rPr lang="en-US" sz="1800" b="0" i="0" smtClean="0">
                        <a:latin typeface="Cambria Math"/>
                      </a:rPr>
                      <m:t>I</m:t>
                    </m:r>
                    <m:r>
                      <m:rPr>
                        <m:sty m:val="p"/>
                      </m:rPr>
                      <a:rPr lang="en-US" sz="1800" b="0" i="0" baseline="-25000" smtClean="0">
                        <a:latin typeface="Cambria Math"/>
                      </a:rPr>
                      <m:t>L</m:t>
                    </m:r>
                    <m:d>
                      <m:dPr>
                        <m:ctrlPr>
                          <a:rPr lang="en-US" sz="1800" i="1">
                            <a:latin typeface="Cambria Math"/>
                          </a:rPr>
                        </m:ctrlPr>
                      </m:dPr>
                      <m:e>
                        <m:r>
                          <m:rPr>
                            <m:sty m:val="p"/>
                          </m:rPr>
                          <a:rPr lang="en-US" sz="1800">
                            <a:latin typeface="Cambria Math"/>
                          </a:rPr>
                          <m:t>t</m:t>
                        </m:r>
                      </m:e>
                    </m:d>
                    <m:r>
                      <a:rPr lang="en-US" sz="1800">
                        <a:latin typeface="Cambria Math"/>
                      </a:rPr>
                      <m:t>=</m:t>
                    </m:r>
                    <m:r>
                      <m:rPr>
                        <m:sty m:val="p"/>
                      </m:rPr>
                      <a:rPr lang="en-US" sz="1800" b="0" i="0" smtClean="0">
                        <a:latin typeface="Cambria Math"/>
                      </a:rPr>
                      <m:t>Io</m:t>
                    </m:r>
                    <m:r>
                      <a:rPr lang="el-GR" sz="1800" b="0" i="0" smtClean="0">
                        <a:latin typeface="Cambria Math"/>
                      </a:rPr>
                      <m:t> (1−</m:t>
                    </m:r>
                    <m:sSup>
                      <m:sSupPr>
                        <m:ctrlPr>
                          <a:rPr lang="en-US" sz="1800" i="1">
                            <a:latin typeface="Cambria Math"/>
                          </a:rPr>
                        </m:ctrlPr>
                      </m:sSupPr>
                      <m:e>
                        <m:r>
                          <a:rPr lang="en-US" sz="1800" i="1">
                            <a:latin typeface="Cambria Math"/>
                          </a:rPr>
                          <m:t>𝑒</m:t>
                        </m:r>
                      </m:e>
                      <m:sup>
                        <m:r>
                          <a:rPr lang="en-US" sz="1800" i="1">
                            <a:latin typeface="Cambria Math"/>
                          </a:rPr>
                          <m:t>−</m:t>
                        </m:r>
                        <m:r>
                          <a:rPr lang="en-US" sz="1800" i="1">
                            <a:latin typeface="Cambria Math"/>
                          </a:rPr>
                          <m:t>𝑡</m:t>
                        </m:r>
                        <m:r>
                          <a:rPr lang="el-GR" sz="1800" i="1">
                            <a:latin typeface="Cambria Math"/>
                          </a:rPr>
                          <m:t>/</m:t>
                        </m:r>
                        <m:r>
                          <a:rPr lang="el-GR" sz="1800" i="1">
                            <a:latin typeface="Cambria Math"/>
                          </a:rPr>
                          <m:t>𝜏</m:t>
                        </m:r>
                      </m:sup>
                    </m:sSup>
                    <m:r>
                      <a:rPr lang="el-GR" sz="1800" b="0" i="1" smtClean="0">
                        <a:latin typeface="Cambria Math"/>
                      </a:rPr>
                      <m:t>)</m:t>
                    </m:r>
                  </m:oMath>
                </a14:m>
                <a:endParaRPr lang="el-GR" sz="1800" dirty="0" smtClean="0"/>
              </a:p>
              <a:p>
                <a:pPr marL="0" indent="0">
                  <a:buNone/>
                </a:pPr>
                <a:r>
                  <a:rPr lang="el-GR" sz="1800" dirty="0" smtClean="0"/>
                  <a:t>β) όταν αρχικά το πηνίο διαρρέεται  με την μέγιστη ένταση  </a:t>
                </a:r>
                <a:r>
                  <a:rPr lang="el-GR" sz="1800" dirty="0" err="1" smtClean="0">
                    <a:latin typeface="Book Antiqua" panose="02040602050305030304" pitchFamily="18" charset="0"/>
                  </a:rPr>
                  <a:t>Ιο</a:t>
                </a:r>
                <a:r>
                  <a:rPr lang="el-GR" sz="1800" dirty="0" smtClean="0"/>
                  <a:t>,             </a:t>
                </a:r>
                <a:r>
                  <a:rPr lang="el-GR" sz="1800" dirty="0" smtClean="0">
                    <a:latin typeface="Book Antiqua" panose="02040602050305030304" pitchFamily="18" charset="0"/>
                  </a:rPr>
                  <a:t>Ι</a:t>
                </a:r>
                <a:r>
                  <a:rPr lang="en-US" sz="1800" baseline="-25000" dirty="0"/>
                  <a:t>L</a:t>
                </a:r>
                <a:r>
                  <a:rPr lang="en-US" sz="1800" dirty="0"/>
                  <a:t> ( 0 ) </a:t>
                </a:r>
                <a:r>
                  <a:rPr lang="en-US" sz="1800" dirty="0" smtClean="0"/>
                  <a:t>=</a:t>
                </a:r>
                <a14:m>
                  <m:oMath xmlns:m="http://schemas.openxmlformats.org/officeDocument/2006/math">
                    <m:r>
                      <a:rPr lang="en-US" sz="1800" i="1">
                        <a:latin typeface="Cambria Math"/>
                      </a:rPr>
                      <m:t> </m:t>
                    </m:r>
                    <m:r>
                      <m:rPr>
                        <m:sty m:val="p"/>
                      </m:rPr>
                      <a:rPr lang="en-US" sz="1800">
                        <a:latin typeface="Cambria Math"/>
                      </a:rPr>
                      <m:t>I</m:t>
                    </m:r>
                    <m:r>
                      <m:rPr>
                        <m:sty m:val="p"/>
                      </m:rPr>
                      <a:rPr lang="el-GR" sz="1800" b="0" i="0" smtClean="0">
                        <a:latin typeface="Cambria Math"/>
                      </a:rPr>
                      <m:t>ο</m:t>
                    </m:r>
                  </m:oMath>
                </a14:m>
                <a:endParaRPr lang="el-GR" sz="1800" dirty="0" smtClean="0"/>
              </a:p>
              <a:p>
                <a:pPr marL="0" indent="0">
                  <a:buNone/>
                </a:pPr>
                <a:r>
                  <a:rPr lang="el-GR" sz="1800" dirty="0" smtClean="0"/>
                  <a:t>και τελικά εκφορτίζεται πλήρως σε μηδενική ένταση θα είναι                 </a:t>
                </a:r>
                <a:r>
                  <a:rPr lang="el-GR" sz="1800" dirty="0" smtClean="0">
                    <a:latin typeface="Book Antiqua" panose="02040602050305030304" pitchFamily="18" charset="0"/>
                  </a:rPr>
                  <a:t>Ι</a:t>
                </a:r>
                <a:r>
                  <a:rPr lang="en-US" sz="1800" baseline="-25000" dirty="0"/>
                  <a:t>L</a:t>
                </a:r>
                <a:r>
                  <a:rPr lang="en-US" sz="1800" dirty="0"/>
                  <a:t> (</a:t>
                </a:r>
                <a:r>
                  <a:rPr lang="el-GR" sz="1800" dirty="0"/>
                  <a:t> </a:t>
                </a:r>
                <a:r>
                  <a:rPr lang="en-US" sz="1800" dirty="0"/>
                  <a:t>∞</a:t>
                </a:r>
                <a:r>
                  <a:rPr lang="el-GR" sz="1800" dirty="0"/>
                  <a:t> </a:t>
                </a:r>
                <a:r>
                  <a:rPr lang="en-US" sz="1800" dirty="0"/>
                  <a:t>) </a:t>
                </a:r>
                <a:r>
                  <a:rPr lang="en-US" sz="1800" dirty="0" smtClean="0"/>
                  <a:t>= </a:t>
                </a:r>
                <a:r>
                  <a:rPr lang="el-GR" sz="1800" dirty="0" smtClean="0"/>
                  <a:t>0</a:t>
                </a:r>
              </a:p>
              <a:p>
                <a:pPr marL="0" indent="0">
                  <a:buNone/>
                </a:pPr>
                <a:r>
                  <a:rPr lang="el-GR" sz="1800" dirty="0" smtClean="0"/>
                  <a:t>Για  </a:t>
                </a:r>
                <a:r>
                  <a:rPr lang="en-US" sz="1800" dirty="0" smtClean="0"/>
                  <a:t>t</a:t>
                </a:r>
                <a:r>
                  <a:rPr lang="el-GR" sz="1800" dirty="0" smtClean="0"/>
                  <a:t> </a:t>
                </a:r>
                <a:r>
                  <a:rPr lang="en-US" sz="1800" dirty="0" smtClean="0"/>
                  <a:t>=</a:t>
                </a:r>
                <a:r>
                  <a:rPr lang="el-GR" sz="1800" dirty="0" smtClean="0"/>
                  <a:t> </a:t>
                </a:r>
                <a:r>
                  <a:rPr lang="en-US" sz="1800" dirty="0" smtClean="0"/>
                  <a:t>0 </a:t>
                </a:r>
                <a:r>
                  <a:rPr lang="el-GR" sz="1800" dirty="0" smtClean="0"/>
                  <a:t> </a:t>
                </a:r>
                <a:r>
                  <a:rPr lang="en-US" sz="1800" dirty="0" smtClean="0"/>
                  <a:t> </a:t>
                </a:r>
                <a:r>
                  <a:rPr lang="el-GR" sz="1800" dirty="0"/>
                  <a:t>θα  είναι              Α + Β = </a:t>
                </a:r>
                <a:r>
                  <a:rPr lang="el-GR" sz="1800" dirty="0">
                    <a:latin typeface="Book Antiqua" panose="02040602050305030304" pitchFamily="18" charset="0"/>
                  </a:rPr>
                  <a:t>Ι</a:t>
                </a:r>
                <a:r>
                  <a:rPr lang="en-US" sz="1800" dirty="0">
                    <a:latin typeface="Book Antiqua" panose="02040602050305030304" pitchFamily="18" charset="0"/>
                  </a:rPr>
                  <a:t>o </a:t>
                </a:r>
                <a:r>
                  <a:rPr lang="el-GR" sz="1800" dirty="0" smtClean="0"/>
                  <a:t>   </a:t>
                </a:r>
                <a:endParaRPr lang="el-GR" sz="1800" dirty="0"/>
              </a:p>
              <a:p>
                <a:pPr marL="0" indent="0">
                  <a:buNone/>
                </a:pPr>
                <a:r>
                  <a:rPr lang="el-GR" sz="1800" dirty="0"/>
                  <a:t>Ενώ για </a:t>
                </a:r>
                <a:r>
                  <a:rPr lang="en-US" sz="1800" dirty="0"/>
                  <a:t>t = ∞</a:t>
                </a:r>
                <a:r>
                  <a:rPr lang="el-GR" sz="1800" dirty="0"/>
                  <a:t>   θα  είναι   </a:t>
                </a:r>
                <a:r>
                  <a:rPr lang="el-GR" sz="1800" dirty="0" smtClean="0"/>
                  <a:t>    </a:t>
                </a:r>
                <a:r>
                  <a:rPr lang="el-GR" sz="1800" dirty="0"/>
                  <a:t>Α = </a:t>
                </a:r>
                <a:r>
                  <a:rPr lang="el-GR" sz="1800" dirty="0" smtClean="0"/>
                  <a:t>0</a:t>
                </a:r>
                <a:r>
                  <a:rPr lang="en-US" sz="1800" dirty="0" smtClean="0"/>
                  <a:t> </a:t>
                </a:r>
                <a:r>
                  <a:rPr lang="el-GR" sz="1800" dirty="0" smtClean="0"/>
                  <a:t>         </a:t>
                </a:r>
                <a:r>
                  <a:rPr lang="el-GR" sz="1800" dirty="0"/>
                  <a:t>Επομένως    Β = </a:t>
                </a:r>
                <a:r>
                  <a:rPr lang="el-GR" sz="1800" dirty="0" smtClean="0"/>
                  <a:t>– </a:t>
                </a:r>
                <a:r>
                  <a:rPr lang="el-GR" sz="1800" dirty="0" smtClean="0">
                    <a:latin typeface="Book Antiqua" panose="02040602050305030304" pitchFamily="18" charset="0"/>
                  </a:rPr>
                  <a:t>Ι</a:t>
                </a:r>
                <a:r>
                  <a:rPr lang="en-US" sz="1800" dirty="0">
                    <a:latin typeface="Book Antiqua" panose="02040602050305030304" pitchFamily="18" charset="0"/>
                  </a:rPr>
                  <a:t>o </a:t>
                </a:r>
                <a:r>
                  <a:rPr lang="el-GR" sz="1800" dirty="0" smtClean="0"/>
                  <a:t> </a:t>
                </a:r>
                <a:endParaRPr lang="el-GR" sz="1800" dirty="0"/>
              </a:p>
              <a:p>
                <a:pPr marL="0" indent="0">
                  <a:buNone/>
                </a:pPr>
                <a:r>
                  <a:rPr lang="el-GR" sz="1800" dirty="0"/>
                  <a:t>και έτσι η εξίσωση </a:t>
                </a:r>
                <a:r>
                  <a:rPr lang="el-GR" sz="1800" dirty="0" smtClean="0"/>
                  <a:t> </a:t>
                </a:r>
                <a:r>
                  <a:rPr lang="el-GR" sz="1800" dirty="0" err="1" smtClean="0"/>
                  <a:t>εκφόρτισης</a:t>
                </a:r>
                <a:r>
                  <a:rPr lang="el-GR" sz="1800" dirty="0" smtClean="0"/>
                  <a:t> </a:t>
                </a:r>
                <a:r>
                  <a:rPr lang="el-GR" sz="1800" dirty="0"/>
                  <a:t>δίνεται από την σχέση: </a:t>
                </a:r>
                <a:r>
                  <a:rPr lang="el-GR" sz="1800" dirty="0" smtClean="0"/>
                  <a:t>              </a:t>
                </a:r>
                <a14:m>
                  <m:oMath xmlns:m="http://schemas.openxmlformats.org/officeDocument/2006/math">
                    <m:r>
                      <m:rPr>
                        <m:sty m:val="p"/>
                      </m:rPr>
                      <a:rPr lang="en-US" sz="1800">
                        <a:latin typeface="Cambria Math"/>
                      </a:rPr>
                      <m:t>I</m:t>
                    </m:r>
                    <m:r>
                      <m:rPr>
                        <m:sty m:val="p"/>
                      </m:rPr>
                      <a:rPr lang="en-US" sz="1800" baseline="-25000">
                        <a:latin typeface="Cambria Math"/>
                      </a:rPr>
                      <m:t>L</m:t>
                    </m:r>
                    <m:d>
                      <m:dPr>
                        <m:ctrlPr>
                          <a:rPr lang="en-US" sz="1800" i="1">
                            <a:latin typeface="Cambria Math"/>
                          </a:rPr>
                        </m:ctrlPr>
                      </m:dPr>
                      <m:e>
                        <m:r>
                          <m:rPr>
                            <m:sty m:val="p"/>
                          </m:rPr>
                          <a:rPr lang="en-US" sz="1800">
                            <a:latin typeface="Cambria Math"/>
                          </a:rPr>
                          <m:t>t</m:t>
                        </m:r>
                      </m:e>
                    </m:d>
                    <m:r>
                      <a:rPr lang="en-US" sz="1800">
                        <a:latin typeface="Cambria Math"/>
                      </a:rPr>
                      <m:t>=</m:t>
                    </m:r>
                    <m:r>
                      <m:rPr>
                        <m:sty m:val="p"/>
                      </m:rPr>
                      <a:rPr lang="en-US" sz="1800">
                        <a:latin typeface="Cambria Math"/>
                      </a:rPr>
                      <m:t>Io</m:t>
                    </m:r>
                    <m:r>
                      <a:rPr lang="el-GR" sz="1800">
                        <a:latin typeface="Cambria Math"/>
                      </a:rPr>
                      <m:t> </m:t>
                    </m:r>
                    <m:sSup>
                      <m:sSupPr>
                        <m:ctrlPr>
                          <a:rPr lang="en-US" sz="1800" i="1">
                            <a:latin typeface="Cambria Math"/>
                          </a:rPr>
                        </m:ctrlPr>
                      </m:sSupPr>
                      <m:e>
                        <m:r>
                          <a:rPr lang="en-US" sz="1800" i="1">
                            <a:latin typeface="Cambria Math"/>
                          </a:rPr>
                          <m:t>𝑒</m:t>
                        </m:r>
                      </m:e>
                      <m:sup>
                        <m:r>
                          <a:rPr lang="en-US" sz="1800" i="1">
                            <a:latin typeface="Cambria Math"/>
                          </a:rPr>
                          <m:t>−</m:t>
                        </m:r>
                        <m:r>
                          <a:rPr lang="en-US" sz="1800" i="1">
                            <a:latin typeface="Cambria Math"/>
                          </a:rPr>
                          <m:t>𝑡</m:t>
                        </m:r>
                        <m:r>
                          <a:rPr lang="el-GR" sz="1800" i="1">
                            <a:latin typeface="Cambria Math"/>
                          </a:rPr>
                          <m:t>/</m:t>
                        </m:r>
                        <m:r>
                          <a:rPr lang="el-GR" sz="1800" i="1">
                            <a:latin typeface="Cambria Math"/>
                          </a:rPr>
                          <m:t>𝜏</m:t>
                        </m:r>
                      </m:sup>
                    </m:sSup>
                  </m:oMath>
                </a14:m>
                <a:endParaRPr lang="el-GR" sz="1800" dirty="0"/>
              </a:p>
              <a:p>
                <a:pPr marL="0" indent="0" algn="just">
                  <a:buNone/>
                </a:pPr>
                <a:r>
                  <a:rPr lang="el-GR" sz="1800" dirty="0" smtClean="0"/>
                  <a:t>Οι αρχικές και τελικές συνθήκες προκύπτουν κάθε φορά με ανάλυση του κυκλώματος όπου ένα πλήρως φορτισμένο πηνίο συμπεριφέρεται ως βραχυκύκλωμα.  Έτσι,  όλες  οι αντιστάσεις  που  είναι  συνδεδεμένες παράλληλα σε βραχυκύκλωμα,  δεν διαρρέονται  από ρεύμα  και   είναι  σαν  να  μην υπάρχουν.</a:t>
                </a:r>
                <a:endParaRPr lang="en-US" sz="1800" dirty="0"/>
              </a:p>
              <a:p>
                <a:pPr marL="0" indent="0">
                  <a:buNone/>
                </a:pPr>
                <a:endParaRPr lang="el-GR"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1484784"/>
                <a:ext cx="8712968" cy="5166121"/>
              </a:xfrm>
              <a:blipFill rotWithShape="1">
                <a:blip r:embed="rId3"/>
                <a:stretch>
                  <a:fillRect l="-559" t="-590" r="-559" b="-826"/>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mtClean="0"/>
              <a:pPr/>
              <a:t>18</a:t>
            </a:fld>
            <a:endParaRPr lang="en-US"/>
          </a:p>
        </p:txBody>
      </p:sp>
    </p:spTree>
    <p:extLst>
      <p:ext uri="{BB962C8B-B14F-4D97-AF65-F5344CB8AC3E}">
        <p14:creationId xmlns:p14="http://schemas.microsoft.com/office/powerpoint/2010/main" val="7370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Πηνίο  σε  κύκλωμα  </a:t>
            </a:r>
            <a:r>
              <a:rPr lang="en-US" dirty="0" smtClean="0"/>
              <a:t>AC</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mtClean="0"/>
              <a:pPr/>
              <a:t>19</a:t>
            </a:fld>
            <a:endParaRPr lang="en-US"/>
          </a:p>
        </p:txBody>
      </p:sp>
      <p:sp>
        <p:nvSpPr>
          <p:cNvPr id="7" name="Θέση περιεχομένου 6"/>
          <p:cNvSpPr txBox="1">
            <a:spLocks noGrp="1"/>
          </p:cNvSpPr>
          <p:nvPr>
            <p:ph idx="1"/>
          </p:nvPr>
        </p:nvSpPr>
        <p:spPr>
          <a:xfrm>
            <a:off x="107504" y="1508591"/>
            <a:ext cx="8568952" cy="1200329"/>
          </a:xfrm>
          <a:prstGeom prst="rect">
            <a:avLst/>
          </a:prstGeom>
          <a:noFill/>
        </p:spPr>
        <p:txBody>
          <a:bodyPr wrap="square" rtlCol="0">
            <a:spAutoFit/>
          </a:bodyPr>
          <a:lstStyle/>
          <a:p>
            <a:pPr algn="just"/>
            <a:r>
              <a:rPr lang="el-GR" sz="2400" dirty="0" smtClean="0"/>
              <a:t>Ένα πηνίο ( επαγωγή</a:t>
            </a:r>
            <a:r>
              <a:rPr lang="en-US" sz="2400" dirty="0" smtClean="0"/>
              <a:t> </a:t>
            </a:r>
            <a:r>
              <a:rPr lang="el-GR" sz="2400" dirty="0" smtClean="0"/>
              <a:t> </a:t>
            </a:r>
            <a:r>
              <a:rPr lang="en-US" sz="2400" dirty="0" smtClean="0"/>
              <a:t>L</a:t>
            </a:r>
            <a:r>
              <a:rPr lang="el-GR" sz="2400" dirty="0" smtClean="0"/>
              <a:t> )  στο </a:t>
            </a:r>
            <a:r>
              <a:rPr lang="en-US" sz="2400" dirty="0" err="1" smtClean="0"/>
              <a:t>a.c</a:t>
            </a:r>
            <a:r>
              <a:rPr lang="en-US" sz="2400" dirty="0" smtClean="0"/>
              <a:t>.</a:t>
            </a:r>
            <a:r>
              <a:rPr lang="el-GR" sz="2400" dirty="0" smtClean="0"/>
              <a:t> </a:t>
            </a:r>
            <a:r>
              <a:rPr lang="el-GR" sz="2400" dirty="0"/>
              <a:t>μετατοπίζει την </a:t>
            </a:r>
            <a:r>
              <a:rPr lang="el-GR" sz="2400" dirty="0" err="1"/>
              <a:t>κυματομορφή</a:t>
            </a:r>
            <a:r>
              <a:rPr lang="el-GR" sz="2400" dirty="0"/>
              <a:t> του ρεύματος </a:t>
            </a:r>
            <a:r>
              <a:rPr lang="el-GR" sz="2400" dirty="0" smtClean="0"/>
              <a:t>πίσω από την </a:t>
            </a:r>
            <a:r>
              <a:rPr lang="el-GR" sz="2400" dirty="0" err="1" smtClean="0"/>
              <a:t>κυματομορφή</a:t>
            </a:r>
            <a:r>
              <a:rPr lang="el-GR" sz="2400" dirty="0" smtClean="0"/>
              <a:t> της τάσης  </a:t>
            </a:r>
            <a:r>
              <a:rPr lang="el-GR" sz="2400" dirty="0"/>
              <a:t>κατά   </a:t>
            </a:r>
            <a:r>
              <a:rPr lang="el-GR" sz="2400" dirty="0" smtClean="0"/>
              <a:t> – 90</a:t>
            </a:r>
            <a:r>
              <a:rPr lang="el-GR" sz="2400" baseline="30000" dirty="0" smtClean="0"/>
              <a:t>ο</a:t>
            </a:r>
            <a:r>
              <a:rPr lang="el-GR" sz="2400" dirty="0" smtClean="0"/>
              <a:t> . </a:t>
            </a:r>
            <a:endParaRPr lang="el-GR" sz="2400" dirty="0"/>
          </a:p>
        </p:txBody>
      </p:sp>
      <mc:AlternateContent xmlns:mc="http://schemas.openxmlformats.org/markup-compatibility/2006" xmlns:a14="http://schemas.microsoft.com/office/drawing/2010/main">
        <mc:Choice Requires="a14">
          <p:sp>
            <p:nvSpPr>
              <p:cNvPr id="8" name="Θέση περιεχομένου 6"/>
              <p:cNvSpPr txBox="1">
                <a:spLocks/>
              </p:cNvSpPr>
              <p:nvPr/>
            </p:nvSpPr>
            <p:spPr bwMode="auto">
              <a:xfrm>
                <a:off x="590872" y="5234287"/>
                <a:ext cx="8229600" cy="125463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just"/>
                <a:r>
                  <a:rPr lang="el-GR" sz="2400" kern="0" dirty="0" smtClean="0"/>
                  <a:t>Επαγωγική άεργη αντίσταση:   </a:t>
                </a:r>
                <a14:m>
                  <m:oMath xmlns:m="http://schemas.openxmlformats.org/officeDocument/2006/math">
                    <m:r>
                      <m:rPr>
                        <m:sty m:val="p"/>
                      </m:rPr>
                      <a:rPr lang="el-GR" sz="2800" b="0" i="0" kern="0" smtClean="0">
                        <a:latin typeface="Cambria Math"/>
                      </a:rPr>
                      <m:t>Χ</m:t>
                    </m:r>
                    <m:r>
                      <m:rPr>
                        <m:sty m:val="p"/>
                      </m:rPr>
                      <a:rPr lang="en-US" sz="2800" b="0" i="0" kern="0" baseline="-25000" smtClean="0">
                        <a:latin typeface="Cambria Math"/>
                      </a:rPr>
                      <m:t>L</m:t>
                    </m:r>
                    <m:r>
                      <a:rPr lang="en-US" sz="2800" b="0" i="0" kern="0" smtClean="0">
                        <a:latin typeface="Cambria Math"/>
                      </a:rPr>
                      <m:t>=</m:t>
                    </m:r>
                    <m:r>
                      <a:rPr lang="el-GR" sz="2800" b="0" i="0" kern="0" smtClean="0">
                        <a:latin typeface="Cambria Math"/>
                      </a:rPr>
                      <m:t>2 </m:t>
                    </m:r>
                    <m:r>
                      <m:rPr>
                        <m:sty m:val="p"/>
                      </m:rPr>
                      <a:rPr lang="el-GR" sz="2800" b="0" i="0" kern="0" smtClean="0">
                        <a:latin typeface="Cambria Math"/>
                      </a:rPr>
                      <m:t>π</m:t>
                    </m:r>
                    <m:r>
                      <a:rPr lang="el-GR" sz="2800" b="0" i="0" kern="0" smtClean="0">
                        <a:latin typeface="Cambria Math"/>
                      </a:rPr>
                      <m:t> </m:t>
                    </m:r>
                    <m:r>
                      <m:rPr>
                        <m:sty m:val="p"/>
                      </m:rPr>
                      <a:rPr lang="en-US" sz="2800" b="0" i="0" kern="0" smtClean="0">
                        <a:latin typeface="Cambria Math"/>
                      </a:rPr>
                      <m:t>f</m:t>
                    </m:r>
                    <m:r>
                      <a:rPr lang="en-US" sz="2800" b="0" i="0" kern="0" smtClean="0">
                        <a:latin typeface="Cambria Math"/>
                      </a:rPr>
                      <m:t> </m:t>
                    </m:r>
                    <m:r>
                      <m:rPr>
                        <m:sty m:val="p"/>
                      </m:rPr>
                      <a:rPr lang="en-US" sz="2800" b="0" i="0" kern="0" smtClean="0">
                        <a:latin typeface="Cambria Math"/>
                      </a:rPr>
                      <m:t>L</m:t>
                    </m:r>
                  </m:oMath>
                </a14:m>
                <a:endParaRPr lang="en-US" sz="2800" b="0" kern="0" dirty="0" smtClean="0"/>
              </a:p>
              <a:p>
                <a:pPr algn="just"/>
                <a:r>
                  <a:rPr lang="el-GR" sz="2400" dirty="0" smtClean="0"/>
                  <a:t>Ποιότητα:   </a:t>
                </a:r>
                <a14:m>
                  <m:oMath xmlns:m="http://schemas.openxmlformats.org/officeDocument/2006/math">
                    <m:r>
                      <a:rPr lang="en-US" sz="2800" b="0" i="1" smtClean="0">
                        <a:latin typeface="Cambria Math"/>
                      </a:rPr>
                      <m:t>𝑄</m:t>
                    </m:r>
                    <m:r>
                      <a:rPr lang="en-US" sz="2800" b="0" i="1" smtClean="0">
                        <a:latin typeface="Cambria Math"/>
                      </a:rPr>
                      <m:t>=</m:t>
                    </m:r>
                    <m:f>
                      <m:fPr>
                        <m:ctrlPr>
                          <a:rPr lang="en-US" sz="2800" b="0" i="1" smtClean="0">
                            <a:latin typeface="Cambria Math"/>
                          </a:rPr>
                        </m:ctrlPr>
                      </m:fPr>
                      <m:num>
                        <m:r>
                          <a:rPr lang="en-US" sz="2800" b="0" i="1" smtClean="0">
                            <a:latin typeface="Cambria Math"/>
                          </a:rPr>
                          <m:t>  </m:t>
                        </m:r>
                        <m:r>
                          <a:rPr lang="en-US" sz="2800" b="0" i="1" smtClean="0">
                            <a:latin typeface="Cambria Math"/>
                          </a:rPr>
                          <m:t>𝑋𝐿</m:t>
                        </m:r>
                      </m:num>
                      <m:den>
                        <m:r>
                          <a:rPr lang="en-US" sz="2800" b="0" i="1" smtClean="0">
                            <a:latin typeface="Cambria Math"/>
                          </a:rPr>
                          <m:t>𝑅</m:t>
                        </m:r>
                      </m:den>
                    </m:f>
                  </m:oMath>
                </a14:m>
                <a:r>
                  <a:rPr lang="el-GR" sz="2800" dirty="0" smtClean="0"/>
                  <a:t> </a:t>
                </a:r>
                <a:r>
                  <a:rPr lang="el-GR" sz="2400" dirty="0" smtClean="0"/>
                  <a:t> </a:t>
                </a:r>
                <a:r>
                  <a:rPr lang="en-US" sz="2400" dirty="0" smtClean="0"/>
                  <a:t> </a:t>
                </a:r>
                <a:r>
                  <a:rPr lang="el-GR" sz="2400" kern="0" dirty="0" smtClean="0"/>
                  <a:t> </a:t>
                </a:r>
                <a:endParaRPr lang="el-GR" sz="2400" kern="0" dirty="0"/>
              </a:p>
            </p:txBody>
          </p:sp>
        </mc:Choice>
        <mc:Fallback xmlns="">
          <p:sp>
            <p:nvSpPr>
              <p:cNvPr id="8" name="Θέση περιεχομένου 6"/>
              <p:cNvSpPr txBox="1">
                <a:spLocks noRot="1" noChangeAspect="1" noMove="1" noResize="1" noEditPoints="1" noAdjustHandles="1" noChangeArrowheads="1" noChangeShapeType="1" noTextEdit="1"/>
              </p:cNvSpPr>
              <p:nvPr/>
            </p:nvSpPr>
            <p:spPr bwMode="auto">
              <a:xfrm>
                <a:off x="590872" y="5234287"/>
                <a:ext cx="8229600" cy="1254639"/>
              </a:xfrm>
              <a:prstGeom prst="rect">
                <a:avLst/>
              </a:prstGeom>
              <a:blipFill rotWithShape="1">
                <a:blip r:embed="rId2"/>
                <a:stretch>
                  <a:fillRect l="-370" b="-195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36912"/>
            <a:ext cx="2952328" cy="278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564904"/>
            <a:ext cx="5201580" cy="271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4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Τι είναι ο πυκνωτής; – RFNews | SV1RV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548680"/>
            <a:ext cx="3024336" cy="1368152"/>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smtClean="0"/>
              <a:t>ΧΩΡΗΤΙΚΟΤΗΤΑ  (</a:t>
            </a:r>
            <a:r>
              <a:rPr lang="en-US" dirty="0" smtClean="0"/>
              <a:t>  C )</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1719263"/>
                <a:ext cx="8640960" cy="4411662"/>
              </a:xfrm>
            </p:spPr>
            <p:txBody>
              <a:bodyPr/>
              <a:lstStyle/>
              <a:p>
                <a:pPr algn="just"/>
                <a:r>
                  <a:rPr lang="el-GR" sz="2800" dirty="0" smtClean="0"/>
                  <a:t>Χωρητικότητα καλείται η ικανότητα αποθήκευσης ενέργειας με τη μορφή ηλεκτρικού φορτίου.  ( </a:t>
                </a:r>
                <a:r>
                  <a:rPr lang="en-US" sz="2800" dirty="0" smtClean="0"/>
                  <a:t>C )</a:t>
                </a:r>
                <a:endParaRPr lang="el-GR" sz="2800" dirty="0" smtClean="0"/>
              </a:p>
              <a:p>
                <a:pPr algn="just"/>
                <a:r>
                  <a:rPr lang="el-GR" sz="2800" dirty="0" smtClean="0"/>
                  <a:t>Μονάδα χωρητικότητας είναι το </a:t>
                </a:r>
                <a:r>
                  <a:rPr lang="en-US" sz="2800" dirty="0" smtClean="0"/>
                  <a:t>Farad</a:t>
                </a:r>
                <a:r>
                  <a:rPr lang="el-GR" sz="2800" dirty="0" smtClean="0"/>
                  <a:t> </a:t>
                </a:r>
                <a14:m>
                  <m:oMath xmlns:m="http://schemas.openxmlformats.org/officeDocument/2006/math">
                    <m:r>
                      <a:rPr lang="en-US" sz="2800" b="0" i="1" smtClean="0">
                        <a:latin typeface="Cambria Math"/>
                      </a:rPr>
                      <m:t>𝐶</m:t>
                    </m:r>
                    <m:r>
                      <a:rPr lang="en-US" sz="2800" b="0" i="1" smtClean="0">
                        <a:latin typeface="Cambria Math"/>
                      </a:rPr>
                      <m:t>=</m:t>
                    </m:r>
                    <m:f>
                      <m:fPr>
                        <m:ctrlPr>
                          <a:rPr lang="en-US" sz="2800" b="0" i="1" smtClean="0">
                            <a:latin typeface="Cambria Math"/>
                          </a:rPr>
                        </m:ctrlPr>
                      </m:fPr>
                      <m:num>
                        <m:r>
                          <a:rPr lang="en-US" sz="2800" b="0" i="1" smtClean="0">
                            <a:latin typeface="Cambria Math"/>
                          </a:rPr>
                          <m:t>  </m:t>
                        </m:r>
                        <m:r>
                          <a:rPr lang="en-US" sz="2800" b="0" i="1" smtClean="0">
                            <a:latin typeface="Cambria Math"/>
                          </a:rPr>
                          <m:t>𝑄</m:t>
                        </m:r>
                        <m:r>
                          <a:rPr lang="en-US" sz="2800" b="0" i="1" smtClean="0">
                            <a:latin typeface="Cambria Math"/>
                          </a:rPr>
                          <m:t>   </m:t>
                        </m:r>
                      </m:num>
                      <m:den>
                        <m:r>
                          <a:rPr lang="en-US" sz="2800" b="0" i="1" smtClean="0">
                            <a:latin typeface="Cambria Math"/>
                          </a:rPr>
                          <m:t>𝑉</m:t>
                        </m:r>
                      </m:den>
                    </m:f>
                    <m:r>
                      <a:rPr lang="en-US" sz="2800" b="0" i="1" smtClean="0">
                        <a:latin typeface="Cambria Math"/>
                      </a:rPr>
                      <m:t>(</m:t>
                    </m:r>
                    <m:f>
                      <m:fPr>
                        <m:ctrlPr>
                          <a:rPr lang="en-US" sz="2800" b="0" i="1" smtClean="0">
                            <a:latin typeface="Cambria Math"/>
                          </a:rPr>
                        </m:ctrlPr>
                      </m:fPr>
                      <m:num>
                        <m:r>
                          <a:rPr lang="en-US" sz="2800" b="0" i="1" smtClean="0">
                            <a:latin typeface="Cambria Math"/>
                          </a:rPr>
                          <m:t>𝐶𝑏</m:t>
                        </m:r>
                      </m:num>
                      <m:den>
                        <m:r>
                          <a:rPr lang="en-US" sz="2800" b="0" i="1" smtClean="0">
                            <a:latin typeface="Cambria Math"/>
                          </a:rPr>
                          <m:t>𝑉</m:t>
                        </m:r>
                      </m:den>
                    </m:f>
                    <m:r>
                      <a:rPr lang="en-US" sz="2800" b="0" i="1" smtClean="0">
                        <a:latin typeface="Cambria Math"/>
                      </a:rPr>
                      <m:t>)</m:t>
                    </m:r>
                  </m:oMath>
                </a14:m>
                <a:endParaRPr lang="el-GR" sz="2800" dirty="0" smtClean="0"/>
              </a:p>
              <a:p>
                <a:pPr algn="just"/>
                <a:r>
                  <a:rPr lang="el-GR" sz="2800" dirty="0" smtClean="0"/>
                  <a:t>Ο πυκνωτής αποτελείται από δύο αγωγούς (οπλισμοί) που χωρίζονται από ένα μονωτή (διηλεκτρικό).</a:t>
                </a:r>
              </a:p>
              <a:p>
                <a:pPr algn="just"/>
                <a:r>
                  <a:rPr lang="el-GR" sz="2800" dirty="0" smtClean="0"/>
                  <a:t>Χρήση τους ως αποθήκες ή πηγές ενέργειας για σταθεροποίηση τάσης (</a:t>
                </a:r>
                <a:r>
                  <a:rPr lang="el-GR" sz="2800" dirty="0" err="1" smtClean="0"/>
                  <a:t>φορτίζονται–εκφορτίζονται</a:t>
                </a:r>
                <a:r>
                  <a:rPr lang="el-GR" sz="2800" dirty="0" smtClean="0"/>
                  <a:t>).</a:t>
                </a:r>
                <a:endParaRPr lang="el-GR" sz="2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1719263"/>
                <a:ext cx="8640960" cy="4411662"/>
              </a:xfrm>
              <a:blipFill rotWithShape="1">
                <a:blip r:embed="rId3"/>
                <a:stretch>
                  <a:fillRect l="-564" t="-1381" r="-1410"/>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mtClean="0"/>
              <a:pPr/>
              <a:t>2</a:t>
            </a:fld>
            <a:endParaRPr lang="en-US"/>
          </a:p>
        </p:txBody>
      </p:sp>
    </p:spTree>
    <p:extLst>
      <p:ext uri="{BB962C8B-B14F-4D97-AF65-F5344CB8AC3E}">
        <p14:creationId xmlns:p14="http://schemas.microsoft.com/office/powerpoint/2010/main" val="415058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p:cNvSpPr>
                <a:spLocks noGrp="1"/>
              </p:cNvSpPr>
              <p:nvPr>
                <p:ph type="title"/>
              </p:nvPr>
            </p:nvSpPr>
            <p:spPr>
              <a:xfrm>
                <a:off x="412576" y="-27384"/>
                <a:ext cx="7543800" cy="1295400"/>
              </a:xfrm>
            </p:spPr>
            <p:txBody>
              <a:bodyPr/>
              <a:lstStyle/>
              <a:p>
                <a:r>
                  <a:rPr lang="el-GR" dirty="0" smtClean="0"/>
                  <a:t>Σύνδεση πηνίων</a:t>
                </a:r>
                <a:r>
                  <a:rPr lang="en-US" dirty="0" smtClean="0"/>
                  <a:t>:    </a:t>
                </a:r>
                <a14:m>
                  <m:oMath xmlns:m="http://schemas.openxmlformats.org/officeDocument/2006/math">
                    <m:r>
                      <m:rPr>
                        <m:sty m:val="p"/>
                      </m:rPr>
                      <a:rPr lang="el-GR" sz="3600" b="0">
                        <a:latin typeface="Cambria Math"/>
                      </a:rPr>
                      <m:t>Χ</m:t>
                    </m:r>
                    <m:r>
                      <m:rPr>
                        <m:sty m:val="p"/>
                      </m:rPr>
                      <a:rPr lang="en-US" sz="3600" b="0" i="0" baseline="-25000" smtClean="0">
                        <a:latin typeface="Cambria Math"/>
                      </a:rPr>
                      <m:t>L</m:t>
                    </m:r>
                    <m:r>
                      <a:rPr lang="en-US" sz="3600" b="0">
                        <a:latin typeface="Cambria Math"/>
                      </a:rPr>
                      <m:t>=</m:t>
                    </m:r>
                    <m:r>
                      <a:rPr lang="en-US" sz="3600" b="0" i="0" smtClean="0">
                        <a:latin typeface="Cambria Math"/>
                      </a:rPr>
                      <m:t>2 </m:t>
                    </m:r>
                    <m:r>
                      <m:rPr>
                        <m:sty m:val="p"/>
                      </m:rPr>
                      <a:rPr lang="el-GR" sz="3600" b="0" i="0" smtClean="0">
                        <a:latin typeface="Cambria Math"/>
                      </a:rPr>
                      <m:t>π</m:t>
                    </m:r>
                    <m:r>
                      <a:rPr lang="el-GR" sz="3600" b="0" i="0" smtClean="0">
                        <a:latin typeface="Cambria Math"/>
                      </a:rPr>
                      <m:t> </m:t>
                    </m:r>
                    <m:r>
                      <m:rPr>
                        <m:sty m:val="p"/>
                      </m:rPr>
                      <a:rPr lang="en-US" sz="3600" b="0" i="0" smtClean="0">
                        <a:latin typeface="Cambria Math"/>
                      </a:rPr>
                      <m:t>f</m:t>
                    </m:r>
                    <m:r>
                      <a:rPr lang="en-US" sz="3600" b="0" i="0" smtClean="0">
                        <a:latin typeface="Cambria Math"/>
                      </a:rPr>
                      <m:t> </m:t>
                    </m:r>
                    <m:r>
                      <m:rPr>
                        <m:sty m:val="p"/>
                      </m:rPr>
                      <a:rPr lang="en-US" sz="3600" b="0" i="0" smtClean="0">
                        <a:latin typeface="Cambria Math"/>
                      </a:rPr>
                      <m:t>L</m:t>
                    </m:r>
                  </m:oMath>
                </a14:m>
                <a:endParaRPr lang="el-GR" dirty="0"/>
              </a:p>
            </p:txBody>
          </p:sp>
        </mc:Choice>
        <mc:Fallback xmlns="">
          <p:sp>
            <p:nvSpPr>
              <p:cNvPr id="2" name="Τίτλος 1"/>
              <p:cNvSpPr>
                <a:spLocks noGrp="1" noRot="1" noChangeAspect="1" noMove="1" noResize="1" noEditPoints="1" noAdjustHandles="1" noChangeArrowheads="1" noChangeShapeType="1" noTextEdit="1"/>
              </p:cNvSpPr>
              <p:nvPr>
                <p:ph type="title"/>
              </p:nvPr>
            </p:nvSpPr>
            <p:spPr>
              <a:xfrm>
                <a:off x="412576" y="-27384"/>
                <a:ext cx="7543800" cy="1295400"/>
              </a:xfrm>
              <a:blipFill rotWithShape="1">
                <a:blip r:embed="rId2"/>
                <a:stretch>
                  <a:fillRect l="-2102" b="-1462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1412776"/>
                <a:ext cx="8784976" cy="5256584"/>
              </a:xfrm>
            </p:spPr>
            <p:txBody>
              <a:bodyPr/>
              <a:lstStyle/>
              <a:p>
                <a:r>
                  <a:rPr lang="el-GR" sz="2800" dirty="0" smtClean="0"/>
                  <a:t>Πηνία  σε σειρά</a:t>
                </a:r>
                <a:r>
                  <a:rPr lang="en-US" sz="2800" dirty="0" smtClean="0"/>
                  <a:t>:</a:t>
                </a:r>
                <a:endParaRPr lang="en-US" sz="2800" i="1" dirty="0" smtClean="0">
                  <a:latin typeface="Cambria Math"/>
                </a:endParaRPr>
              </a:p>
              <a:p>
                <a:pPr marL="0" indent="0">
                  <a:buNone/>
                </a:pPr>
                <a:r>
                  <a:rPr lang="en-US" sz="2800" dirty="0" smtClean="0"/>
                  <a:t>      </a:t>
                </a:r>
                <a14:m>
                  <m:oMath xmlns:m="http://schemas.openxmlformats.org/officeDocument/2006/math">
                    <m:r>
                      <a:rPr lang="en-US" sz="2800" i="1">
                        <a:latin typeface="Cambria Math"/>
                      </a:rPr>
                      <m:t>𝐿</m:t>
                    </m:r>
                    <m:r>
                      <a:rPr lang="en-US" sz="2800" i="1" baseline="-25000">
                        <a:latin typeface="Cambria Math"/>
                      </a:rPr>
                      <m:t>𝑇</m:t>
                    </m:r>
                    <m:r>
                      <a:rPr lang="en-US" sz="2800" i="1">
                        <a:latin typeface="Cambria Math"/>
                      </a:rPr>
                      <m:t>=</m:t>
                    </m:r>
                    <m:r>
                      <a:rPr lang="en-US" sz="2800" i="1">
                        <a:latin typeface="Cambria Math"/>
                      </a:rPr>
                      <m:t>𝐿</m:t>
                    </m:r>
                    <m:r>
                      <a:rPr lang="en-US" sz="2800" i="1" baseline="-25000">
                        <a:latin typeface="Cambria Math"/>
                      </a:rPr>
                      <m:t>1</m:t>
                    </m:r>
                    <m:r>
                      <a:rPr lang="en-US" sz="2800" i="1">
                        <a:latin typeface="Cambria Math"/>
                      </a:rPr>
                      <m:t>+</m:t>
                    </m:r>
                    <m:r>
                      <a:rPr lang="en-US" sz="2800" i="1">
                        <a:latin typeface="Cambria Math"/>
                      </a:rPr>
                      <m:t>𝐿</m:t>
                    </m:r>
                    <m:r>
                      <a:rPr lang="en-US" sz="2800" i="1" baseline="-25000">
                        <a:latin typeface="Cambria Math"/>
                      </a:rPr>
                      <m:t>2</m:t>
                    </m:r>
                    <m:r>
                      <a:rPr lang="en-US" sz="2800" i="1">
                        <a:latin typeface="Cambria Math"/>
                      </a:rPr>
                      <m:t>+</m:t>
                    </m:r>
                    <m:r>
                      <a:rPr lang="en-US" sz="2800" i="1">
                        <a:latin typeface="Cambria Math"/>
                      </a:rPr>
                      <m:t>𝐿</m:t>
                    </m:r>
                    <m:r>
                      <a:rPr lang="en-US" sz="2800" i="1" baseline="-25000">
                        <a:latin typeface="Cambria Math"/>
                      </a:rPr>
                      <m:t>3</m:t>
                    </m:r>
                    <m:r>
                      <a:rPr lang="en-US" sz="2800" i="1">
                        <a:latin typeface="Cambria Math"/>
                      </a:rPr>
                      <m:t>+…</m:t>
                    </m:r>
                    <m:r>
                      <a:rPr lang="en-US" sz="2800" i="1">
                        <a:latin typeface="Cambria Math"/>
                      </a:rPr>
                      <m:t>𝐿𝑛</m:t>
                    </m:r>
                    <m:r>
                      <a:rPr lang="en-US" sz="2800" i="1">
                        <a:latin typeface="Cambria Math"/>
                      </a:rPr>
                      <m:t>    </m:t>
                    </m:r>
                  </m:oMath>
                </a14:m>
                <a:endParaRPr lang="en-US" sz="2800" i="1" dirty="0">
                  <a:latin typeface="Cambria Math"/>
                </a:endParaRPr>
              </a:p>
              <a:p>
                <a:pPr marL="0" indent="0">
                  <a:buNone/>
                </a:pPr>
                <a:r>
                  <a:rPr lang="en-US" sz="2800" dirty="0" smtClean="0"/>
                  <a:t>      </a:t>
                </a:r>
                <a14:m>
                  <m:oMath xmlns:m="http://schemas.openxmlformats.org/officeDocument/2006/math">
                    <m:r>
                      <a:rPr lang="en-US" sz="2800" i="1">
                        <a:latin typeface="Cambria Math"/>
                      </a:rPr>
                      <m:t>𝑋</m:t>
                    </m:r>
                    <m:r>
                      <a:rPr lang="en-US" sz="2800" i="1" baseline="-25000">
                        <a:latin typeface="Cambria Math"/>
                      </a:rPr>
                      <m:t>𝐿𝑇</m:t>
                    </m:r>
                    <m:r>
                      <a:rPr lang="en-US" sz="2800" i="1">
                        <a:latin typeface="Cambria Math"/>
                      </a:rPr>
                      <m:t>=</m:t>
                    </m:r>
                    <m:r>
                      <a:rPr lang="en-US" sz="2800" i="1">
                        <a:latin typeface="Cambria Math"/>
                      </a:rPr>
                      <m:t>𝑋𝐿</m:t>
                    </m:r>
                    <m:r>
                      <a:rPr lang="en-US" sz="2800" i="1" baseline="-25000">
                        <a:latin typeface="Cambria Math"/>
                      </a:rPr>
                      <m:t>1</m:t>
                    </m:r>
                    <m:r>
                      <a:rPr lang="en-US" sz="2800" i="1">
                        <a:latin typeface="Cambria Math"/>
                      </a:rPr>
                      <m:t>+</m:t>
                    </m:r>
                    <m:r>
                      <a:rPr lang="en-US" sz="2800" i="1">
                        <a:latin typeface="Cambria Math"/>
                      </a:rPr>
                      <m:t>𝑋𝐿</m:t>
                    </m:r>
                    <m:r>
                      <a:rPr lang="en-US" sz="2800" i="1" baseline="-25000">
                        <a:latin typeface="Cambria Math"/>
                      </a:rPr>
                      <m:t>2</m:t>
                    </m:r>
                  </m:oMath>
                </a14:m>
                <a:r>
                  <a:rPr lang="en-US" sz="2800" dirty="0"/>
                  <a:t> </a:t>
                </a:r>
                <a14:m>
                  <m:oMath xmlns:m="http://schemas.openxmlformats.org/officeDocument/2006/math">
                    <m:r>
                      <a:rPr lang="en-US" sz="2800" i="1">
                        <a:latin typeface="Cambria Math"/>
                      </a:rPr>
                      <m:t>+ </m:t>
                    </m:r>
                  </m:oMath>
                </a14:m>
                <a:r>
                  <a:rPr lang="en-US" sz="2800" dirty="0" smtClean="0"/>
                  <a:t> </a:t>
                </a:r>
                <a14:m>
                  <m:oMath xmlns:m="http://schemas.openxmlformats.org/officeDocument/2006/math">
                    <m:r>
                      <a:rPr lang="en-US" sz="2800" i="1">
                        <a:latin typeface="Cambria Math"/>
                      </a:rPr>
                      <m:t>𝑋</m:t>
                    </m:r>
                    <m:r>
                      <a:rPr lang="en-US" sz="2800" i="1" baseline="-25000">
                        <a:latin typeface="Cambria Math"/>
                      </a:rPr>
                      <m:t>𝐿</m:t>
                    </m:r>
                    <m:r>
                      <a:rPr lang="en-US" sz="2800" i="1" baseline="-25000">
                        <a:latin typeface="Cambria Math"/>
                      </a:rPr>
                      <m:t>3+…</m:t>
                    </m:r>
                    <m:r>
                      <a:rPr lang="en-US" sz="2800" i="1">
                        <a:latin typeface="Cambria Math"/>
                      </a:rPr>
                      <m:t>𝑋</m:t>
                    </m:r>
                    <m:r>
                      <a:rPr lang="en-US" sz="2800" i="1" baseline="-25000">
                        <a:latin typeface="Cambria Math"/>
                      </a:rPr>
                      <m:t>𝐿𝑛</m:t>
                    </m:r>
                  </m:oMath>
                </a14:m>
                <a:endParaRPr lang="en-US" sz="2800" b="0" i="0" baseline="-25000" dirty="0" smtClean="0">
                  <a:latin typeface="Cambria Math"/>
                </a:endParaRPr>
              </a:p>
              <a:p>
                <a:r>
                  <a:rPr lang="el-GR" sz="2800" dirty="0" smtClean="0"/>
                  <a:t>Πηνία  παράλληλα</a:t>
                </a:r>
                <a:r>
                  <a:rPr lang="en-US" sz="2800" dirty="0" smtClean="0"/>
                  <a:t>:   </a:t>
                </a:r>
                <a:endParaRPr lang="el-GR" sz="2800" dirty="0"/>
              </a:p>
              <a:p>
                <a:pPr marL="0" indent="0">
                  <a:buNone/>
                </a:pPr>
                <a:r>
                  <a:rPr lang="en-US" sz="2800" b="0" dirty="0" smtClean="0"/>
                  <a:t> </a:t>
                </a:r>
                <a14:m>
                  <m:oMath xmlns:m="http://schemas.openxmlformats.org/officeDocument/2006/math">
                    <m:r>
                      <a:rPr lang="en-US" sz="2400" b="0" i="0" smtClean="0">
                        <a:latin typeface="Cambria Math"/>
                      </a:rPr>
                      <m:t>      </m:t>
                    </m:r>
                    <m:r>
                      <m:rPr>
                        <m:sty m:val="p"/>
                      </m:rPr>
                      <a:rPr lang="en-US" sz="2400" b="0" i="0" smtClean="0">
                        <a:latin typeface="Cambria Math"/>
                      </a:rPr>
                      <m:t>L</m:t>
                    </m:r>
                    <m:r>
                      <a:rPr lang="en-US" sz="2400" i="1" baseline="-25000">
                        <a:latin typeface="Cambria Math"/>
                      </a:rPr>
                      <m:t>𝑇</m:t>
                    </m:r>
                    <m:r>
                      <a:rPr lang="en-US" sz="2400" i="1">
                        <a:latin typeface="Cambria Math"/>
                      </a:rPr>
                      <m:t>=</m:t>
                    </m:r>
                    <m:f>
                      <m:fPr>
                        <m:ctrlPr>
                          <a:rPr lang="en-US" sz="2400" i="1">
                            <a:latin typeface="Cambria Math"/>
                          </a:rPr>
                        </m:ctrlPr>
                      </m:fPr>
                      <m:num>
                        <m:r>
                          <a:rPr lang="en-US" sz="2400" i="1">
                            <a:latin typeface="Cambria Math"/>
                          </a:rPr>
                          <m:t>1</m:t>
                        </m:r>
                      </m:num>
                      <m:den>
                        <m:r>
                          <a:rPr lang="en-US" sz="2400" i="1">
                            <a:latin typeface="Cambria Math"/>
                          </a:rPr>
                          <m:t>  </m:t>
                        </m:r>
                        <m:f>
                          <m:fPr>
                            <m:ctrlPr>
                              <a:rPr lang="en-US" sz="2400" i="1">
                                <a:latin typeface="Cambria Math"/>
                              </a:rPr>
                            </m:ctrlPr>
                          </m:fPr>
                          <m:num>
                            <m:r>
                              <a:rPr lang="en-US" sz="2400" i="1">
                                <a:latin typeface="Cambria Math"/>
                              </a:rPr>
                              <m:t>1</m:t>
                            </m:r>
                          </m:num>
                          <m:den>
                            <m:r>
                              <a:rPr lang="en-US" sz="2400" b="0" i="1" smtClean="0">
                                <a:latin typeface="Cambria Math"/>
                              </a:rPr>
                              <m:t>𝐿</m:t>
                            </m:r>
                            <m:r>
                              <a:rPr lang="en-US" sz="2400" i="1">
                                <a:latin typeface="Cambria Math"/>
                              </a:rPr>
                              <m:t>1</m:t>
                            </m:r>
                          </m:den>
                        </m:f>
                        <m:r>
                          <a:rPr lang="en-US" sz="2400" i="1">
                            <a:latin typeface="Cambria Math"/>
                          </a:rPr>
                          <m:t> + </m:t>
                        </m:r>
                        <m:f>
                          <m:fPr>
                            <m:ctrlPr>
                              <a:rPr lang="en-US" sz="2400" i="1">
                                <a:latin typeface="Cambria Math"/>
                              </a:rPr>
                            </m:ctrlPr>
                          </m:fPr>
                          <m:num>
                            <m:r>
                              <a:rPr lang="en-US" sz="2400" i="1">
                                <a:latin typeface="Cambria Math"/>
                              </a:rPr>
                              <m:t>1</m:t>
                            </m:r>
                          </m:num>
                          <m:den>
                            <m:r>
                              <a:rPr lang="en-US" sz="2400" b="0" i="1" smtClean="0">
                                <a:latin typeface="Cambria Math"/>
                              </a:rPr>
                              <m:t>𝐿</m:t>
                            </m:r>
                            <m:r>
                              <a:rPr lang="en-US" sz="2400" i="1">
                                <a:latin typeface="Cambria Math"/>
                              </a:rPr>
                              <m:t>2</m:t>
                            </m:r>
                          </m:den>
                        </m:f>
                        <m:r>
                          <a:rPr lang="en-US" sz="2400" i="1">
                            <a:latin typeface="Cambria Math"/>
                          </a:rPr>
                          <m:t> + </m:t>
                        </m:r>
                        <m:f>
                          <m:fPr>
                            <m:ctrlPr>
                              <a:rPr lang="en-US" sz="2400" i="1">
                                <a:latin typeface="Cambria Math"/>
                              </a:rPr>
                            </m:ctrlPr>
                          </m:fPr>
                          <m:num>
                            <m:r>
                              <a:rPr lang="en-US" sz="2400" i="1">
                                <a:latin typeface="Cambria Math"/>
                              </a:rPr>
                              <m:t>1</m:t>
                            </m:r>
                          </m:num>
                          <m:den>
                            <m:r>
                              <a:rPr lang="en-US" sz="2400" b="0" i="1" smtClean="0">
                                <a:latin typeface="Cambria Math"/>
                              </a:rPr>
                              <m:t>𝐿</m:t>
                            </m:r>
                            <m:r>
                              <a:rPr lang="en-US" sz="2400" i="1">
                                <a:latin typeface="Cambria Math"/>
                              </a:rPr>
                              <m:t>3</m:t>
                            </m:r>
                          </m:den>
                        </m:f>
                        <m:r>
                          <a:rPr lang="en-US" sz="2400" i="1">
                            <a:latin typeface="Cambria Math"/>
                          </a:rPr>
                          <m:t> +… + </m:t>
                        </m:r>
                        <m:f>
                          <m:fPr>
                            <m:ctrlPr>
                              <a:rPr lang="en-US" sz="2400" i="1">
                                <a:latin typeface="Cambria Math"/>
                              </a:rPr>
                            </m:ctrlPr>
                          </m:fPr>
                          <m:num>
                            <m:r>
                              <a:rPr lang="en-US" sz="2400" i="1">
                                <a:latin typeface="Cambria Math"/>
                              </a:rPr>
                              <m:t>1</m:t>
                            </m:r>
                          </m:num>
                          <m:den>
                            <m:r>
                              <a:rPr lang="en-US" sz="2400" b="0" i="1" smtClean="0">
                                <a:latin typeface="Cambria Math"/>
                              </a:rPr>
                              <m:t>𝐿</m:t>
                            </m:r>
                            <m:r>
                              <a:rPr lang="en-US" sz="2400" i="1">
                                <a:latin typeface="Cambria Math"/>
                              </a:rPr>
                              <m:t>𝑛</m:t>
                            </m:r>
                          </m:den>
                        </m:f>
                        <m:r>
                          <a:rPr lang="en-US" sz="2400" i="1">
                            <a:latin typeface="Cambria Math"/>
                          </a:rPr>
                          <m:t>  </m:t>
                        </m:r>
                      </m:den>
                    </m:f>
                  </m:oMath>
                </a14:m>
                <a:endParaRPr lang="en-US" sz="2400" i="1" dirty="0" smtClean="0">
                  <a:latin typeface="Cambria Math"/>
                </a:endParaRPr>
              </a:p>
              <a:p>
                <a:pPr marL="0" indent="0">
                  <a:buNone/>
                </a:pPr>
                <a14:m>
                  <m:oMathPara xmlns:m="http://schemas.openxmlformats.org/officeDocument/2006/math">
                    <m:oMathParaPr>
                      <m:jc m:val="left"/>
                    </m:oMathParaPr>
                    <m:oMath xmlns:m="http://schemas.openxmlformats.org/officeDocument/2006/math">
                      <m:r>
                        <a:rPr lang="en-US" sz="2000" b="0" i="1" smtClean="0">
                          <a:latin typeface="Cambria Math"/>
                        </a:rPr>
                        <m:t>       </m:t>
                      </m:r>
                      <m:r>
                        <a:rPr lang="en-US" sz="2000" b="0" i="1" smtClean="0">
                          <a:latin typeface="Cambria Math"/>
                        </a:rPr>
                        <m:t>𝑋𝐿𝑇</m:t>
                      </m:r>
                      <m:r>
                        <a:rPr lang="en-US" sz="2000" i="1">
                          <a:latin typeface="Cambria Math"/>
                        </a:rPr>
                        <m:t>=</m:t>
                      </m:r>
                      <m:f>
                        <m:fPr>
                          <m:ctrlPr>
                            <a:rPr lang="en-US" sz="2000" i="1">
                              <a:latin typeface="Cambria Math"/>
                            </a:rPr>
                          </m:ctrlPr>
                        </m:fPr>
                        <m:num>
                          <m:r>
                            <a:rPr lang="en-US" sz="2000" i="1">
                              <a:latin typeface="Cambria Math"/>
                            </a:rPr>
                            <m:t>1</m:t>
                          </m:r>
                        </m:num>
                        <m:den>
                          <m:r>
                            <a:rPr lang="en-US" sz="2000" i="1">
                              <a:latin typeface="Cambria Math"/>
                            </a:rPr>
                            <m:t>  </m:t>
                          </m:r>
                          <m:f>
                            <m:fPr>
                              <m:ctrlPr>
                                <a:rPr lang="en-US" sz="2000" i="1">
                                  <a:latin typeface="Cambria Math"/>
                                </a:rPr>
                              </m:ctrlPr>
                            </m:fPr>
                            <m:num>
                              <m:r>
                                <a:rPr lang="en-US" sz="2000" i="1">
                                  <a:latin typeface="Cambria Math"/>
                                </a:rPr>
                                <m:t>1</m:t>
                              </m:r>
                            </m:num>
                            <m:den>
                              <m:r>
                                <a:rPr lang="en-US" sz="2000" b="0" i="1" smtClean="0">
                                  <a:latin typeface="Cambria Math"/>
                                </a:rPr>
                                <m:t>𝑋</m:t>
                              </m:r>
                              <m:r>
                                <a:rPr lang="en-US" sz="2000" b="0" i="1" baseline="-25000" smtClean="0">
                                  <a:latin typeface="Cambria Math"/>
                                </a:rPr>
                                <m:t>𝐿</m:t>
                              </m:r>
                              <m:r>
                                <a:rPr lang="en-US" sz="2000" i="1" baseline="-25000">
                                  <a:latin typeface="Cambria Math"/>
                                </a:rPr>
                                <m:t>1</m:t>
                              </m:r>
                            </m:den>
                          </m:f>
                          <m:r>
                            <a:rPr lang="en-US" sz="2000" i="1">
                              <a:latin typeface="Cambria Math"/>
                            </a:rPr>
                            <m:t> + </m:t>
                          </m:r>
                          <m:f>
                            <m:fPr>
                              <m:ctrlPr>
                                <a:rPr lang="en-US" sz="2000" i="1">
                                  <a:latin typeface="Cambria Math"/>
                                </a:rPr>
                              </m:ctrlPr>
                            </m:fPr>
                            <m:num>
                              <m:r>
                                <a:rPr lang="en-US" sz="2000" i="1">
                                  <a:latin typeface="Cambria Math"/>
                                </a:rPr>
                                <m:t>1</m:t>
                              </m:r>
                            </m:num>
                            <m:den>
                              <m:r>
                                <a:rPr lang="en-US" sz="2000" b="0" i="1" smtClean="0">
                                  <a:latin typeface="Cambria Math"/>
                                </a:rPr>
                                <m:t>𝑋</m:t>
                              </m:r>
                              <m:r>
                                <a:rPr lang="en-US" sz="2000" b="0" i="1" baseline="-25000" smtClean="0">
                                  <a:latin typeface="Cambria Math"/>
                                </a:rPr>
                                <m:t>𝐿</m:t>
                              </m:r>
                              <m:r>
                                <a:rPr lang="en-US" sz="2000" i="1" baseline="-25000">
                                  <a:latin typeface="Cambria Math"/>
                                </a:rPr>
                                <m:t>2</m:t>
                              </m:r>
                            </m:den>
                          </m:f>
                          <m:r>
                            <a:rPr lang="en-US" sz="2000" i="1">
                              <a:latin typeface="Cambria Math"/>
                            </a:rPr>
                            <m:t> + </m:t>
                          </m:r>
                          <m:f>
                            <m:fPr>
                              <m:ctrlPr>
                                <a:rPr lang="en-US" sz="2000" i="1">
                                  <a:latin typeface="Cambria Math"/>
                                </a:rPr>
                              </m:ctrlPr>
                            </m:fPr>
                            <m:num>
                              <m:r>
                                <a:rPr lang="en-US" sz="2000" i="1">
                                  <a:latin typeface="Cambria Math"/>
                                </a:rPr>
                                <m:t>1</m:t>
                              </m:r>
                            </m:num>
                            <m:den>
                              <m:r>
                                <a:rPr lang="en-US" sz="2000" b="0" i="1" smtClean="0">
                                  <a:latin typeface="Cambria Math"/>
                                </a:rPr>
                                <m:t>𝑋</m:t>
                              </m:r>
                              <m:r>
                                <a:rPr lang="en-US" sz="2000" b="0" i="1" baseline="-25000" smtClean="0">
                                  <a:latin typeface="Cambria Math"/>
                                </a:rPr>
                                <m:t>𝐿</m:t>
                              </m:r>
                              <m:r>
                                <a:rPr lang="en-US" sz="2000" i="1" baseline="-25000">
                                  <a:latin typeface="Cambria Math"/>
                                </a:rPr>
                                <m:t>3</m:t>
                              </m:r>
                            </m:den>
                          </m:f>
                          <m:r>
                            <a:rPr lang="en-US" sz="2000" i="1">
                              <a:latin typeface="Cambria Math"/>
                            </a:rPr>
                            <m:t> +… + </m:t>
                          </m:r>
                          <m:f>
                            <m:fPr>
                              <m:ctrlPr>
                                <a:rPr lang="en-US" sz="2000" i="1">
                                  <a:latin typeface="Cambria Math"/>
                                </a:rPr>
                              </m:ctrlPr>
                            </m:fPr>
                            <m:num>
                              <m:r>
                                <a:rPr lang="en-US" sz="2000" i="1">
                                  <a:latin typeface="Cambria Math"/>
                                </a:rPr>
                                <m:t>1</m:t>
                              </m:r>
                            </m:num>
                            <m:den>
                              <m:r>
                                <a:rPr lang="en-US" sz="2000" b="0" i="1" smtClean="0">
                                  <a:latin typeface="Cambria Math"/>
                                </a:rPr>
                                <m:t>𝑋</m:t>
                              </m:r>
                              <m:r>
                                <a:rPr lang="en-US" sz="2000" b="0" i="1" baseline="-25000" smtClean="0">
                                  <a:latin typeface="Cambria Math"/>
                                </a:rPr>
                                <m:t>𝐿</m:t>
                              </m:r>
                              <m:r>
                                <a:rPr lang="en-US" sz="2000" i="1" baseline="-25000">
                                  <a:latin typeface="Cambria Math"/>
                                </a:rPr>
                                <m:t>𝑛</m:t>
                              </m:r>
                            </m:den>
                          </m:f>
                          <m:r>
                            <a:rPr lang="en-US" sz="2000" i="1">
                              <a:latin typeface="Cambria Math"/>
                            </a:rPr>
                            <m:t>  </m:t>
                          </m:r>
                        </m:den>
                      </m:f>
                    </m:oMath>
                  </m:oMathPara>
                </a14:m>
                <a:endParaRPr lang="el-GR" sz="2000" dirty="0" smtClean="0"/>
              </a:p>
              <a:p>
                <a:r>
                  <a:rPr lang="el-GR" sz="2800" dirty="0" smtClean="0"/>
                  <a:t>Αμοιβαία  επαγωγή</a:t>
                </a:r>
              </a:p>
              <a:p>
                <a:pPr marL="0" indent="0">
                  <a:buNone/>
                </a:pPr>
                <a:r>
                  <a:rPr lang="el-GR" sz="2000" dirty="0" smtClean="0"/>
                  <a:t>     Προσανατολισμός </a:t>
                </a:r>
              </a:p>
              <a:p>
                <a:pPr marL="0" indent="0">
                  <a:buNone/>
                </a:pPr>
                <a:r>
                  <a:rPr lang="el-GR" sz="2000" dirty="0" smtClean="0"/>
                  <a:t>     Απόσταση</a:t>
                </a:r>
              </a:p>
              <a:p>
                <a:pPr marL="0" indent="0">
                  <a:buNone/>
                </a:pPr>
                <a:r>
                  <a:rPr lang="el-GR" sz="2000" dirty="0" smtClean="0"/>
                  <a:t>     Θωράκιση</a:t>
                </a:r>
                <a:endParaRPr lang="el-GR" sz="2000"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1412776"/>
                <a:ext cx="8784976" cy="5256584"/>
              </a:xfrm>
              <a:blipFill rotWithShape="1">
                <a:blip r:embed="rId3"/>
                <a:stretch>
                  <a:fillRect l="-555" t="-1160" b="-2436"/>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mtClean="0"/>
              <a:pPr/>
              <a:t>20</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113" y="1618159"/>
            <a:ext cx="875159" cy="1738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245606" y="2998284"/>
            <a:ext cx="1429521" cy="188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3011" y="5361583"/>
            <a:ext cx="1725173" cy="116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8226" y="5517232"/>
            <a:ext cx="2044254" cy="63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66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fade">
                                      <p:cBhvr>
                                        <p:cTn id="32" dur="500"/>
                                        <p:tgtEl>
                                          <p:spTgt spid="10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fade">
                                      <p:cBhvr>
                                        <p:cTn id="52" dur="500"/>
                                        <p:tgtEl>
                                          <p:spTgt spid="10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29"/>
                                        </p:tgtEl>
                                        <p:attrNameLst>
                                          <p:attrName>style.visibility</p:attrName>
                                        </p:attrNameLst>
                                      </p:cBhvr>
                                      <p:to>
                                        <p:strVal val="visible"/>
                                      </p:to>
                                    </p:set>
                                    <p:animEffect transition="in" filter="fade">
                                      <p:cBhvr>
                                        <p:cTn id="57" dur="500"/>
                                        <p:tgtEl>
                                          <p:spTgt spid="10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500"/>
                                        <p:tgtEl>
                                          <p:spTgt spid="3">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fade">
                                      <p:cBhvr>
                                        <p:cTn id="67" dur="500"/>
                                        <p:tgtEl>
                                          <p:spTgt spid="3">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9" end="9"/>
                                            </p:txEl>
                                          </p:spTgt>
                                        </p:tgtEl>
                                        <p:attrNameLst>
                                          <p:attrName>style.visibility</p:attrName>
                                        </p:attrNameLst>
                                      </p:cBhvr>
                                      <p:to>
                                        <p:strVal val="visible"/>
                                      </p:to>
                                    </p:set>
                                    <p:animEffect transition="in" filter="fade">
                                      <p:cBhvr>
                                        <p:cTn id="7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052736"/>
            <a:ext cx="4176464"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7505" y="836712"/>
            <a:ext cx="4896543" cy="3416320"/>
          </a:xfrm>
          <a:prstGeom prst="rect">
            <a:avLst/>
          </a:prstGeom>
          <a:noFill/>
        </p:spPr>
        <p:txBody>
          <a:bodyPr wrap="square" rtlCol="0">
            <a:spAutoFit/>
          </a:bodyPr>
          <a:lstStyle/>
          <a:p>
            <a:pPr algn="just"/>
            <a:r>
              <a:rPr lang="el-GR" b="1" u="sng" dirty="0"/>
              <a:t>ΘΕΜΑ  4</a:t>
            </a:r>
            <a:r>
              <a:rPr lang="el-GR" b="1" u="sng" baseline="30000" dirty="0"/>
              <a:t>Ο</a:t>
            </a:r>
            <a:r>
              <a:rPr lang="el-GR" b="1" u="sng" dirty="0"/>
              <a:t> :</a:t>
            </a:r>
            <a:r>
              <a:rPr lang="el-GR" b="1" dirty="0"/>
              <a:t>    </a:t>
            </a:r>
            <a:r>
              <a:rPr lang="el-GR" dirty="0"/>
              <a:t>( Μονάδες  2.50 ).</a:t>
            </a:r>
          </a:p>
          <a:p>
            <a:pPr algn="just"/>
            <a:r>
              <a:rPr lang="el-GR" dirty="0"/>
              <a:t>Στο  κύκλωμα  που  δίνεται  αρχικά  ο  διακόπτης  </a:t>
            </a:r>
            <a:r>
              <a:rPr lang="en-US" dirty="0"/>
              <a:t>S</a:t>
            </a:r>
            <a:r>
              <a:rPr lang="el-GR" dirty="0"/>
              <a:t>  είναι  κλειστός  για  μεγάλο  χρονικό  διάστημα.  Τη  χρονική  στιγμή   </a:t>
            </a:r>
            <a:r>
              <a:rPr lang="en-US" dirty="0"/>
              <a:t>t </a:t>
            </a:r>
            <a:r>
              <a:rPr lang="el-GR" dirty="0"/>
              <a:t>= 0  ο  διακόπτης  </a:t>
            </a:r>
            <a:r>
              <a:rPr lang="el-GR" dirty="0" smtClean="0"/>
              <a:t>ανοίγει.</a:t>
            </a:r>
            <a:r>
              <a:rPr lang="en-US" dirty="0" smtClean="0"/>
              <a:t>  N</a:t>
            </a:r>
            <a:r>
              <a:rPr lang="el-GR" dirty="0"/>
              <a:t>α  προσδιοριστούν :</a:t>
            </a:r>
          </a:p>
          <a:p>
            <a:pPr algn="just"/>
            <a:r>
              <a:rPr lang="el-GR" dirty="0"/>
              <a:t>α)  Η  σταθερά  χρόνου  φόρτισης  και  η  σταθερά  χρόνου  </a:t>
            </a:r>
            <a:r>
              <a:rPr lang="el-GR" dirty="0" err="1"/>
              <a:t>εκφόρτισης</a:t>
            </a:r>
            <a:r>
              <a:rPr lang="el-GR" dirty="0"/>
              <a:t>  του  πυκνωτή  στο  κύκλωμα.</a:t>
            </a:r>
          </a:p>
          <a:p>
            <a:pPr algn="just"/>
            <a:r>
              <a:rPr lang="el-GR" dirty="0"/>
              <a:t>β)  Η  τάση  συναρτήσει  του  χρόνου  </a:t>
            </a:r>
            <a:r>
              <a:rPr lang="en-US" dirty="0" err="1"/>
              <a:t>Uc</a:t>
            </a:r>
            <a:r>
              <a:rPr lang="el-GR" dirty="0"/>
              <a:t>(</a:t>
            </a:r>
            <a:r>
              <a:rPr lang="en-US" dirty="0"/>
              <a:t>t</a:t>
            </a:r>
            <a:r>
              <a:rPr lang="el-GR" dirty="0"/>
              <a:t>)  στα  άκρα  του  πυκνωτή  για  </a:t>
            </a:r>
            <a:r>
              <a:rPr lang="en-US" dirty="0"/>
              <a:t>t</a:t>
            </a:r>
            <a:r>
              <a:rPr lang="el-GR" dirty="0"/>
              <a:t> &gt; 0.</a:t>
            </a:r>
          </a:p>
          <a:p>
            <a:pPr algn="just"/>
            <a:r>
              <a:rPr lang="el-GR" dirty="0"/>
              <a:t>γ) </a:t>
            </a:r>
            <a:r>
              <a:rPr lang="el-GR" dirty="0" smtClean="0"/>
              <a:t>Ποιο είναι το φορτίο στα άκρα του  </a:t>
            </a:r>
            <a:r>
              <a:rPr lang="el-GR" dirty="0"/>
              <a:t>πυκνωτή  τη  χρονική  στιγμή  </a:t>
            </a:r>
            <a:r>
              <a:rPr lang="en-US" dirty="0"/>
              <a:t>t </a:t>
            </a:r>
            <a:r>
              <a:rPr lang="el-GR" dirty="0"/>
              <a:t>= 0  και  </a:t>
            </a:r>
            <a:r>
              <a:rPr lang="en-US" dirty="0"/>
              <a:t>t </a:t>
            </a:r>
            <a:r>
              <a:rPr lang="el-GR" dirty="0"/>
              <a:t>= 9 </a:t>
            </a:r>
            <a:r>
              <a:rPr lang="en-US" dirty="0"/>
              <a:t>sec</a:t>
            </a:r>
            <a:r>
              <a:rPr lang="el-GR" dirty="0" smtClean="0"/>
              <a:t>;</a:t>
            </a:r>
            <a:endParaRPr lang="el-GR" dirty="0"/>
          </a:p>
        </p:txBody>
      </p:sp>
      <p:sp>
        <p:nvSpPr>
          <p:cNvPr id="3" name="TextBox 2"/>
          <p:cNvSpPr txBox="1"/>
          <p:nvPr/>
        </p:nvSpPr>
        <p:spPr>
          <a:xfrm>
            <a:off x="245736" y="323364"/>
            <a:ext cx="7494616" cy="369332"/>
          </a:xfrm>
          <a:prstGeom prst="rect">
            <a:avLst/>
          </a:prstGeom>
          <a:noFill/>
        </p:spPr>
        <p:txBody>
          <a:bodyPr wrap="none" rtlCol="0">
            <a:spAutoFit/>
          </a:bodyPr>
          <a:lstStyle/>
          <a:p>
            <a:r>
              <a:rPr lang="el-GR" dirty="0"/>
              <a:t>ΕΞΕΤΑΣΤΙΚΗ   ΠΕΡΙΟΔΟΣ:        </a:t>
            </a:r>
            <a:r>
              <a:rPr lang="el-GR" b="1" dirty="0"/>
              <a:t>ΠΤΥΧΙΑΚΗ    ΦΕΒΡΟΥΑΡΙΟΥ     </a:t>
            </a:r>
            <a:r>
              <a:rPr lang="el-GR" b="1" dirty="0" smtClean="0"/>
              <a:t>2018</a:t>
            </a:r>
            <a:endParaRPr lang="el-GR"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725144"/>
            <a:ext cx="4427999" cy="201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1" y="4725144"/>
            <a:ext cx="3600400" cy="197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95536" y="4365104"/>
            <a:ext cx="3133807" cy="369332"/>
          </a:xfrm>
          <a:prstGeom prst="rect">
            <a:avLst/>
          </a:prstGeom>
          <a:noFill/>
        </p:spPr>
        <p:txBody>
          <a:bodyPr wrap="none" rtlCol="0">
            <a:spAutoFit/>
          </a:bodyPr>
          <a:lstStyle/>
          <a:p>
            <a:r>
              <a:rPr lang="el-GR" dirty="0" smtClean="0"/>
              <a:t>κύκλωμα φόρτισης  πυκνωτή</a:t>
            </a:r>
            <a:endParaRPr lang="el-GR" dirty="0"/>
          </a:p>
        </p:txBody>
      </p:sp>
      <p:sp>
        <p:nvSpPr>
          <p:cNvPr id="9" name="TextBox 8"/>
          <p:cNvSpPr txBox="1"/>
          <p:nvPr/>
        </p:nvSpPr>
        <p:spPr>
          <a:xfrm>
            <a:off x="5508104" y="4365104"/>
            <a:ext cx="3348994" cy="369332"/>
          </a:xfrm>
          <a:prstGeom prst="rect">
            <a:avLst/>
          </a:prstGeom>
          <a:noFill/>
        </p:spPr>
        <p:txBody>
          <a:bodyPr wrap="none" rtlCol="0">
            <a:spAutoFit/>
          </a:bodyPr>
          <a:lstStyle/>
          <a:p>
            <a:r>
              <a:rPr lang="el-GR" dirty="0" smtClean="0"/>
              <a:t>κύκλωμα </a:t>
            </a:r>
            <a:r>
              <a:rPr lang="el-GR" dirty="0" err="1" smtClean="0"/>
              <a:t>εκφόρτισης</a:t>
            </a:r>
            <a:r>
              <a:rPr lang="el-GR" dirty="0" smtClean="0"/>
              <a:t>  πυκνωτή</a:t>
            </a:r>
            <a:endParaRPr lang="el-GR" dirty="0"/>
          </a:p>
        </p:txBody>
      </p:sp>
    </p:spTree>
    <p:extLst>
      <p:ext uri="{BB962C8B-B14F-4D97-AF65-F5344CB8AC3E}">
        <p14:creationId xmlns:p14="http://schemas.microsoft.com/office/powerpoint/2010/main" val="35238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9" y="524148"/>
            <a:ext cx="4464496" cy="23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79513" y="411629"/>
            <a:ext cx="4608512" cy="2862322"/>
          </a:xfrm>
          <a:prstGeom prst="rect">
            <a:avLst/>
          </a:prstGeom>
          <a:noFill/>
        </p:spPr>
        <p:txBody>
          <a:bodyPr wrap="square" rtlCol="0">
            <a:spAutoFit/>
          </a:bodyPr>
          <a:lstStyle/>
          <a:p>
            <a:pPr algn="just"/>
            <a:r>
              <a:rPr lang="el-GR" dirty="0"/>
              <a:t>Όταν είναι κλειστός ο διακόπτης </a:t>
            </a:r>
            <a:r>
              <a:rPr lang="en-US" dirty="0"/>
              <a:t>S</a:t>
            </a:r>
            <a:r>
              <a:rPr lang="el-GR" dirty="0"/>
              <a:t>, η  ισοδύναμη αντίσταση  στα  άκρα  του  πυκνωτή  </a:t>
            </a:r>
            <a:r>
              <a:rPr lang="en-US" dirty="0"/>
              <a:t>a</a:t>
            </a:r>
            <a:r>
              <a:rPr lang="el-GR" dirty="0"/>
              <a:t>  και  </a:t>
            </a:r>
            <a:r>
              <a:rPr lang="en-US" dirty="0"/>
              <a:t>b</a:t>
            </a:r>
            <a:r>
              <a:rPr lang="el-GR" dirty="0"/>
              <a:t>  μέσω  της  οποίας  φορτίζεται  είναι </a:t>
            </a:r>
            <a:r>
              <a:rPr lang="el-GR" dirty="0" smtClean="0"/>
              <a:t>:</a:t>
            </a:r>
          </a:p>
          <a:p>
            <a:pPr algn="just"/>
            <a:r>
              <a:rPr lang="en-US" dirty="0" err="1" smtClean="0"/>
              <a:t>Req</a:t>
            </a:r>
            <a:r>
              <a:rPr lang="en-GB" dirty="0" smtClean="0"/>
              <a:t> </a:t>
            </a:r>
            <a:r>
              <a:rPr lang="en-GB" dirty="0"/>
              <a:t>= </a:t>
            </a:r>
            <a:r>
              <a:rPr lang="en-US" dirty="0"/>
              <a:t>R4 + </a:t>
            </a:r>
            <a:r>
              <a:rPr lang="en-GB" dirty="0"/>
              <a:t>[ </a:t>
            </a:r>
            <a:r>
              <a:rPr lang="en-US" dirty="0"/>
              <a:t>R</a:t>
            </a:r>
            <a:r>
              <a:rPr lang="en-GB" dirty="0"/>
              <a:t>3 + ( </a:t>
            </a:r>
            <a:r>
              <a:rPr lang="en-US" dirty="0"/>
              <a:t>R</a:t>
            </a:r>
            <a:r>
              <a:rPr lang="en-GB" dirty="0"/>
              <a:t>1 // </a:t>
            </a:r>
            <a:r>
              <a:rPr lang="en-US" dirty="0"/>
              <a:t>R</a:t>
            </a:r>
            <a:r>
              <a:rPr lang="en-GB" dirty="0"/>
              <a:t>2 ) ] // </a:t>
            </a:r>
            <a:r>
              <a:rPr lang="en-US" dirty="0"/>
              <a:t>R5</a:t>
            </a:r>
            <a:r>
              <a:rPr lang="en-GB" dirty="0"/>
              <a:t>  =</a:t>
            </a:r>
            <a:endParaRPr lang="el-GR" dirty="0"/>
          </a:p>
          <a:p>
            <a:pPr algn="just"/>
            <a:r>
              <a:rPr lang="el-GR" dirty="0"/>
              <a:t>= 150 + [ 300 + ( 200 // 600 ) ] // 900 </a:t>
            </a:r>
            <a:r>
              <a:rPr lang="en-US" dirty="0"/>
              <a:t>k</a:t>
            </a:r>
            <a:r>
              <a:rPr lang="el-GR" dirty="0"/>
              <a:t>Ω =</a:t>
            </a:r>
          </a:p>
          <a:p>
            <a:pPr algn="just"/>
            <a:r>
              <a:rPr lang="el-GR" dirty="0"/>
              <a:t>= 150 </a:t>
            </a:r>
            <a:r>
              <a:rPr lang="el-GR" dirty="0" smtClean="0"/>
              <a:t>+[300+(</a:t>
            </a:r>
            <a:r>
              <a:rPr lang="el-GR" dirty="0"/>
              <a:t>200</a:t>
            </a:r>
            <a:r>
              <a:rPr lang="en-US" dirty="0"/>
              <a:t>x</a:t>
            </a:r>
            <a:r>
              <a:rPr lang="el-GR" dirty="0"/>
              <a:t>600)/(200+600)] // </a:t>
            </a:r>
            <a:r>
              <a:rPr lang="el-GR" dirty="0" smtClean="0"/>
              <a:t>900=</a:t>
            </a:r>
            <a:endParaRPr lang="el-GR" dirty="0"/>
          </a:p>
          <a:p>
            <a:pPr algn="just"/>
            <a:r>
              <a:rPr lang="el-GR" dirty="0"/>
              <a:t>= </a:t>
            </a:r>
            <a:r>
              <a:rPr lang="el-GR" dirty="0" smtClean="0"/>
              <a:t>150+[</a:t>
            </a:r>
            <a:r>
              <a:rPr lang="el-GR" dirty="0"/>
              <a:t>300+150] // </a:t>
            </a:r>
            <a:r>
              <a:rPr lang="el-GR" dirty="0" smtClean="0"/>
              <a:t>900 = 150+(</a:t>
            </a:r>
            <a:r>
              <a:rPr lang="el-GR" dirty="0"/>
              <a:t>450//900</a:t>
            </a:r>
            <a:r>
              <a:rPr lang="el-GR" dirty="0" smtClean="0"/>
              <a:t>)=</a:t>
            </a:r>
            <a:endParaRPr lang="el-GR" dirty="0"/>
          </a:p>
          <a:p>
            <a:pPr algn="just"/>
            <a:r>
              <a:rPr lang="el-GR" dirty="0"/>
              <a:t>= 150 + (450 </a:t>
            </a:r>
            <a:r>
              <a:rPr lang="en-US" dirty="0"/>
              <a:t>x </a:t>
            </a:r>
            <a:r>
              <a:rPr lang="el-GR" dirty="0"/>
              <a:t>900) / (450 + 900) = </a:t>
            </a:r>
          </a:p>
          <a:p>
            <a:pPr algn="just"/>
            <a:r>
              <a:rPr lang="el-GR" dirty="0" smtClean="0"/>
              <a:t>= 150+300               </a:t>
            </a:r>
            <a:r>
              <a:rPr lang="el-GR" dirty="0" smtClean="0">
                <a:latin typeface="Calibri"/>
              </a:rPr>
              <a:t>→</a:t>
            </a:r>
            <a:r>
              <a:rPr lang="el-GR" dirty="0" smtClean="0"/>
              <a:t>              </a:t>
            </a:r>
            <a:r>
              <a:rPr lang="en-US" dirty="0" err="1" smtClean="0"/>
              <a:t>Req</a:t>
            </a:r>
            <a:r>
              <a:rPr lang="el-GR" dirty="0" smtClean="0"/>
              <a:t>=450 </a:t>
            </a:r>
            <a:r>
              <a:rPr lang="en-US" dirty="0" smtClean="0"/>
              <a:t>k</a:t>
            </a:r>
            <a:r>
              <a:rPr lang="el-GR" dirty="0" smtClean="0"/>
              <a:t>Ω</a:t>
            </a:r>
            <a:endParaRPr lang="el-GR" dirty="0"/>
          </a:p>
        </p:txBody>
      </p:sp>
      <p:sp>
        <p:nvSpPr>
          <p:cNvPr id="5" name="TextBox 4"/>
          <p:cNvSpPr txBox="1"/>
          <p:nvPr/>
        </p:nvSpPr>
        <p:spPr>
          <a:xfrm>
            <a:off x="74624" y="3284984"/>
            <a:ext cx="9033881" cy="369332"/>
          </a:xfrm>
          <a:prstGeom prst="rect">
            <a:avLst/>
          </a:prstGeom>
          <a:noFill/>
        </p:spPr>
        <p:txBody>
          <a:bodyPr wrap="square" rtlCol="0">
            <a:spAutoFit/>
          </a:bodyPr>
          <a:lstStyle/>
          <a:p>
            <a:r>
              <a:rPr lang="el-GR" dirty="0"/>
              <a:t>και η σταθερά χρόνου φόρτισης </a:t>
            </a:r>
            <a:r>
              <a:rPr lang="el-GR" dirty="0" smtClean="0"/>
              <a:t>: τ </a:t>
            </a:r>
            <a:r>
              <a:rPr lang="el-GR" dirty="0"/>
              <a:t>= </a:t>
            </a:r>
            <a:r>
              <a:rPr lang="en-US" dirty="0" err="1"/>
              <a:t>Req</a:t>
            </a:r>
            <a:r>
              <a:rPr lang="en-US" dirty="0"/>
              <a:t> x C</a:t>
            </a:r>
            <a:r>
              <a:rPr lang="el-GR" dirty="0"/>
              <a:t> = 450 </a:t>
            </a:r>
            <a:r>
              <a:rPr lang="en-US" dirty="0"/>
              <a:t>x</a:t>
            </a:r>
            <a:r>
              <a:rPr lang="el-GR" dirty="0"/>
              <a:t> 10</a:t>
            </a:r>
            <a:r>
              <a:rPr lang="el-GR" baseline="30000" dirty="0"/>
              <a:t>3</a:t>
            </a:r>
            <a:r>
              <a:rPr lang="el-GR" dirty="0"/>
              <a:t> Ω </a:t>
            </a:r>
            <a:r>
              <a:rPr lang="en-US" dirty="0"/>
              <a:t>x </a:t>
            </a:r>
            <a:r>
              <a:rPr lang="el-GR" dirty="0"/>
              <a:t>30 10 </a:t>
            </a:r>
            <a:r>
              <a:rPr lang="el-GR" baseline="30000" dirty="0"/>
              <a:t>–6</a:t>
            </a:r>
            <a:r>
              <a:rPr lang="el-GR" dirty="0"/>
              <a:t> </a:t>
            </a:r>
            <a:r>
              <a:rPr lang="en-US" dirty="0" smtClean="0"/>
              <a:t>F</a:t>
            </a:r>
            <a:r>
              <a:rPr lang="el-GR" dirty="0" smtClean="0"/>
              <a:t> </a:t>
            </a:r>
            <a:r>
              <a:rPr lang="el-GR" dirty="0" smtClean="0">
                <a:latin typeface="Calibri"/>
              </a:rPr>
              <a:t>→  </a:t>
            </a:r>
            <a:r>
              <a:rPr lang="el-GR" dirty="0" smtClean="0"/>
              <a:t>τ=13,50 </a:t>
            </a:r>
            <a:r>
              <a:rPr lang="fr-FR" dirty="0"/>
              <a:t>sec</a:t>
            </a:r>
            <a:endParaRPr lang="el-GR"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789040"/>
            <a:ext cx="4032448" cy="220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9511" y="3933056"/>
            <a:ext cx="4824537" cy="1754326"/>
          </a:xfrm>
          <a:prstGeom prst="rect">
            <a:avLst/>
          </a:prstGeom>
          <a:noFill/>
        </p:spPr>
        <p:txBody>
          <a:bodyPr wrap="square" rtlCol="0">
            <a:spAutoFit/>
          </a:bodyPr>
          <a:lstStyle/>
          <a:p>
            <a:pPr algn="just"/>
            <a:r>
              <a:rPr lang="el-GR" dirty="0"/>
              <a:t>Όταν ανοίξει ο διακόπτης  </a:t>
            </a:r>
            <a:r>
              <a:rPr lang="en-US" dirty="0"/>
              <a:t>S  </a:t>
            </a:r>
            <a:r>
              <a:rPr lang="el-GR" dirty="0"/>
              <a:t>την χρονική  στιγμή  </a:t>
            </a:r>
            <a:r>
              <a:rPr lang="en-US" dirty="0"/>
              <a:t>t </a:t>
            </a:r>
            <a:r>
              <a:rPr lang="el-GR" dirty="0"/>
              <a:t>= 0 ο πλήρως φορτισμένος πυκνωτής εκφορτίζεται μέσω της ισοδύναμης αντίστασης  </a:t>
            </a:r>
            <a:r>
              <a:rPr lang="en-US" dirty="0"/>
              <a:t>R</a:t>
            </a:r>
            <a:r>
              <a:rPr lang="el-GR" dirty="0"/>
              <a:t>’</a:t>
            </a:r>
            <a:r>
              <a:rPr lang="en-US" dirty="0" err="1"/>
              <a:t>eq</a:t>
            </a:r>
            <a:r>
              <a:rPr lang="el-GR" dirty="0"/>
              <a:t> =</a:t>
            </a:r>
            <a:r>
              <a:rPr lang="en-US" dirty="0"/>
              <a:t>R</a:t>
            </a:r>
            <a:r>
              <a:rPr lang="el-GR" dirty="0"/>
              <a:t>4+[(</a:t>
            </a:r>
            <a:r>
              <a:rPr lang="en-US" dirty="0"/>
              <a:t>R</a:t>
            </a:r>
            <a:r>
              <a:rPr lang="el-GR" dirty="0"/>
              <a:t>3+</a:t>
            </a:r>
            <a:r>
              <a:rPr lang="en-US" dirty="0"/>
              <a:t>R</a:t>
            </a:r>
            <a:r>
              <a:rPr lang="el-GR" dirty="0"/>
              <a:t>2)//</a:t>
            </a:r>
            <a:r>
              <a:rPr lang="en-US" dirty="0"/>
              <a:t>R</a:t>
            </a:r>
            <a:r>
              <a:rPr lang="el-GR" dirty="0"/>
              <a:t>5].</a:t>
            </a:r>
          </a:p>
          <a:p>
            <a:pPr algn="just"/>
            <a:r>
              <a:rPr lang="el-GR" dirty="0"/>
              <a:t>Επομένως  </a:t>
            </a:r>
            <a:r>
              <a:rPr lang="en-US" dirty="0"/>
              <a:t>R</a:t>
            </a:r>
            <a:r>
              <a:rPr lang="el-GR" dirty="0"/>
              <a:t>’</a:t>
            </a:r>
            <a:r>
              <a:rPr lang="en-US" dirty="0" err="1"/>
              <a:t>eq</a:t>
            </a:r>
            <a:r>
              <a:rPr lang="el-GR" dirty="0"/>
              <a:t> = 150+[(300+600)//900] = </a:t>
            </a:r>
          </a:p>
          <a:p>
            <a:pPr algn="just"/>
            <a:r>
              <a:rPr lang="el-GR" dirty="0" smtClean="0"/>
              <a:t>= 150</a:t>
            </a:r>
            <a:r>
              <a:rPr lang="el-GR" dirty="0"/>
              <a:t>+[900//900</a:t>
            </a:r>
            <a:r>
              <a:rPr lang="el-GR" dirty="0" smtClean="0"/>
              <a:t>] =150+450  </a:t>
            </a:r>
            <a:r>
              <a:rPr lang="el-GR" dirty="0" smtClean="0">
                <a:latin typeface="Calibri"/>
              </a:rPr>
              <a:t>→</a:t>
            </a:r>
            <a:r>
              <a:rPr lang="el-GR" dirty="0" smtClean="0"/>
              <a:t>  </a:t>
            </a:r>
            <a:r>
              <a:rPr lang="en-US" dirty="0" smtClean="0"/>
              <a:t>R</a:t>
            </a:r>
            <a:r>
              <a:rPr lang="el-GR" dirty="0" smtClean="0"/>
              <a:t>’</a:t>
            </a:r>
            <a:r>
              <a:rPr lang="en-US" dirty="0" err="1" smtClean="0"/>
              <a:t>eq</a:t>
            </a:r>
            <a:r>
              <a:rPr lang="el-GR" dirty="0" smtClean="0"/>
              <a:t>=600 </a:t>
            </a:r>
            <a:r>
              <a:rPr lang="en-US" dirty="0"/>
              <a:t>k</a:t>
            </a:r>
            <a:r>
              <a:rPr lang="el-GR" dirty="0"/>
              <a:t>Ω</a:t>
            </a:r>
          </a:p>
        </p:txBody>
      </p:sp>
      <p:sp>
        <p:nvSpPr>
          <p:cNvPr id="7" name="TextBox 6"/>
          <p:cNvSpPr txBox="1"/>
          <p:nvPr/>
        </p:nvSpPr>
        <p:spPr>
          <a:xfrm>
            <a:off x="179512" y="5951021"/>
            <a:ext cx="6480720" cy="646331"/>
          </a:xfrm>
          <a:prstGeom prst="rect">
            <a:avLst/>
          </a:prstGeom>
          <a:noFill/>
        </p:spPr>
        <p:txBody>
          <a:bodyPr wrap="square" rtlCol="0">
            <a:spAutoFit/>
          </a:bodyPr>
          <a:lstStyle/>
          <a:p>
            <a:r>
              <a:rPr lang="el-GR" dirty="0"/>
              <a:t>και η σταθερά χρόνου </a:t>
            </a:r>
            <a:r>
              <a:rPr lang="el-GR" dirty="0" err="1"/>
              <a:t>εκφόρτισης</a:t>
            </a:r>
            <a:r>
              <a:rPr lang="el-GR" dirty="0"/>
              <a:t>  είναι :</a:t>
            </a:r>
          </a:p>
          <a:p>
            <a:r>
              <a:rPr lang="el-GR" dirty="0"/>
              <a:t>τ’ = </a:t>
            </a:r>
            <a:r>
              <a:rPr lang="en-US" dirty="0"/>
              <a:t>R</a:t>
            </a:r>
            <a:r>
              <a:rPr lang="el-GR" dirty="0"/>
              <a:t>’</a:t>
            </a:r>
            <a:r>
              <a:rPr lang="en-US" dirty="0" err="1"/>
              <a:t>eq</a:t>
            </a:r>
            <a:r>
              <a:rPr lang="en-US" dirty="0"/>
              <a:t> x C</a:t>
            </a:r>
            <a:r>
              <a:rPr lang="el-GR" dirty="0"/>
              <a:t> = 600 </a:t>
            </a:r>
            <a:r>
              <a:rPr lang="en-US" dirty="0"/>
              <a:t>x</a:t>
            </a:r>
            <a:r>
              <a:rPr lang="el-GR" dirty="0"/>
              <a:t> 10</a:t>
            </a:r>
            <a:r>
              <a:rPr lang="el-GR" baseline="30000" dirty="0"/>
              <a:t>3</a:t>
            </a:r>
            <a:r>
              <a:rPr lang="el-GR" dirty="0"/>
              <a:t> Ω </a:t>
            </a:r>
            <a:r>
              <a:rPr lang="en-US" dirty="0"/>
              <a:t>x </a:t>
            </a:r>
            <a:r>
              <a:rPr lang="el-GR" dirty="0"/>
              <a:t>30 10 </a:t>
            </a:r>
            <a:r>
              <a:rPr lang="el-GR" baseline="30000" dirty="0"/>
              <a:t>–6</a:t>
            </a:r>
            <a:r>
              <a:rPr lang="el-GR" dirty="0"/>
              <a:t> </a:t>
            </a:r>
            <a:r>
              <a:rPr lang="en-US" dirty="0" smtClean="0"/>
              <a:t>F</a:t>
            </a:r>
            <a:r>
              <a:rPr lang="el-GR" dirty="0" smtClean="0"/>
              <a:t>       </a:t>
            </a:r>
            <a:r>
              <a:rPr lang="el-GR" dirty="0" smtClean="0">
                <a:latin typeface="Calibri"/>
              </a:rPr>
              <a:t>→      </a:t>
            </a:r>
            <a:r>
              <a:rPr lang="el-GR" dirty="0" smtClean="0"/>
              <a:t>τ’ = 18 </a:t>
            </a:r>
            <a:r>
              <a:rPr lang="fr-FR" dirty="0"/>
              <a:t>sec</a:t>
            </a:r>
            <a:endParaRPr lang="el-GR" dirty="0"/>
          </a:p>
        </p:txBody>
      </p:sp>
    </p:spTree>
    <p:extLst>
      <p:ext uri="{BB962C8B-B14F-4D97-AF65-F5344CB8AC3E}">
        <p14:creationId xmlns:p14="http://schemas.microsoft.com/office/powerpoint/2010/main" val="3493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54"/>
                                        </p:tgtEl>
                                        <p:attrNameLst>
                                          <p:attrName>style.visibility</p:attrName>
                                        </p:attrNameLst>
                                      </p:cBhvr>
                                      <p:to>
                                        <p:strVal val="visible"/>
                                      </p:to>
                                    </p:set>
                                    <p:animEffect transition="in" filter="fade">
                                      <p:cBhvr>
                                        <p:cTn id="52" dur="500"/>
                                        <p:tgtEl>
                                          <p:spTgt spid="205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Effect transition="in" filter="fade">
                                      <p:cBhvr>
                                        <p:cTn id="57" dur="500"/>
                                        <p:tgtEl>
                                          <p:spTgt spid="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Effect transition="in" filter="fade">
                                      <p:cBhvr>
                                        <p:cTn id="62" dur="500"/>
                                        <p:tgtEl>
                                          <p:spTgt spid="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2" end="2"/>
                                            </p:txEl>
                                          </p:spTgt>
                                        </p:tgtEl>
                                        <p:attrNameLst>
                                          <p:attrName>style.visibility</p:attrName>
                                        </p:attrNameLst>
                                      </p:cBhvr>
                                      <p:to>
                                        <p:strVal val="visible"/>
                                      </p:to>
                                    </p:set>
                                    <p:animEffect transition="in" filter="fade">
                                      <p:cBhvr>
                                        <p:cTn id="67" dur="500"/>
                                        <p:tgtEl>
                                          <p:spTgt spid="6">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
                                            <p:txEl>
                                              <p:pRg st="0" end="0"/>
                                            </p:txEl>
                                          </p:spTgt>
                                        </p:tgtEl>
                                        <p:attrNameLst>
                                          <p:attrName>style.visibility</p:attrName>
                                        </p:attrNameLst>
                                      </p:cBhvr>
                                      <p:to>
                                        <p:strVal val="visible"/>
                                      </p:to>
                                    </p:set>
                                    <p:animEffect transition="in" filter="fade">
                                      <p:cBhvr>
                                        <p:cTn id="72" dur="500"/>
                                        <p:tgtEl>
                                          <p:spTgt spid="7">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
                                            <p:txEl>
                                              <p:pRg st="1" end="1"/>
                                            </p:txEl>
                                          </p:spTgt>
                                        </p:tgtEl>
                                        <p:attrNameLst>
                                          <p:attrName>style.visibility</p:attrName>
                                        </p:attrNameLst>
                                      </p:cBhvr>
                                      <p:to>
                                        <p:strVal val="visible"/>
                                      </p:to>
                                    </p:set>
                                    <p:animEffect transition="in" filter="fade">
                                      <p:cBhvr>
                                        <p:cTn id="7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build="p"/>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345" y="188640"/>
            <a:ext cx="4242136"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7504" y="173539"/>
            <a:ext cx="4320480" cy="2031325"/>
          </a:xfrm>
          <a:prstGeom prst="rect">
            <a:avLst/>
          </a:prstGeom>
          <a:noFill/>
        </p:spPr>
        <p:txBody>
          <a:bodyPr wrap="square" rtlCol="0">
            <a:spAutoFit/>
          </a:bodyPr>
          <a:lstStyle/>
          <a:p>
            <a:pPr algn="just"/>
            <a:r>
              <a:rPr lang="el-GR" dirty="0"/>
              <a:t>Για  </a:t>
            </a:r>
            <a:r>
              <a:rPr lang="en-US" dirty="0"/>
              <a:t>t </a:t>
            </a:r>
            <a:r>
              <a:rPr lang="el-GR" dirty="0"/>
              <a:t>= 0  ο  πυκνωτής  είναι  πλήρως  φορτισμένος,  και  συμπεριφέρεται  </a:t>
            </a:r>
            <a:r>
              <a:rPr lang="el-GR" dirty="0" smtClean="0"/>
              <a:t>ως ανοιχτό  </a:t>
            </a:r>
            <a:r>
              <a:rPr lang="el-GR" dirty="0"/>
              <a:t>κύκλωμα.  Έτσι   η  ισοδύναμη  αντίσταση  που  «βλέπει»  η  πηγή  είναι </a:t>
            </a:r>
          </a:p>
          <a:p>
            <a:pPr algn="just"/>
            <a:r>
              <a:rPr lang="en-US" dirty="0"/>
              <a:t>R</a:t>
            </a:r>
            <a:r>
              <a:rPr lang="el-GR" dirty="0"/>
              <a:t>π = </a:t>
            </a:r>
            <a:r>
              <a:rPr lang="en-US" dirty="0"/>
              <a:t>R</a:t>
            </a:r>
            <a:r>
              <a:rPr lang="el-GR" dirty="0" smtClean="0"/>
              <a:t>1 + [ </a:t>
            </a:r>
            <a:r>
              <a:rPr lang="en-US" dirty="0" smtClean="0"/>
              <a:t>R</a:t>
            </a:r>
            <a:r>
              <a:rPr lang="el-GR" dirty="0" smtClean="0"/>
              <a:t>2 // ( </a:t>
            </a:r>
            <a:r>
              <a:rPr lang="en-US" dirty="0" smtClean="0"/>
              <a:t>R</a:t>
            </a:r>
            <a:r>
              <a:rPr lang="el-GR" dirty="0" smtClean="0"/>
              <a:t>3 + </a:t>
            </a:r>
            <a:r>
              <a:rPr lang="en-US" dirty="0" smtClean="0"/>
              <a:t>R</a:t>
            </a:r>
            <a:r>
              <a:rPr lang="el-GR" dirty="0" smtClean="0"/>
              <a:t>5 ) ] =</a:t>
            </a:r>
          </a:p>
          <a:p>
            <a:pPr algn="just"/>
            <a:r>
              <a:rPr lang="el-GR" dirty="0" smtClean="0"/>
              <a:t>= 200 + [ 600 // ( 300 + 900 ) ] </a:t>
            </a:r>
            <a:r>
              <a:rPr lang="el-GR" dirty="0"/>
              <a:t>= </a:t>
            </a:r>
            <a:endParaRPr lang="el-GR" dirty="0" smtClean="0"/>
          </a:p>
          <a:p>
            <a:pPr algn="just"/>
            <a:r>
              <a:rPr lang="el-GR" dirty="0" smtClean="0"/>
              <a:t>= 200 </a:t>
            </a:r>
            <a:r>
              <a:rPr lang="el-GR" dirty="0"/>
              <a:t>+ (600//1200) = </a:t>
            </a:r>
            <a:r>
              <a:rPr lang="en-US" dirty="0"/>
              <a:t>20</a:t>
            </a:r>
            <a:r>
              <a:rPr lang="el-GR" dirty="0"/>
              <a:t>0+</a:t>
            </a:r>
            <a:r>
              <a:rPr lang="en-US" dirty="0"/>
              <a:t>40</a:t>
            </a:r>
            <a:r>
              <a:rPr lang="el-GR" dirty="0" smtClean="0"/>
              <a:t>0 = 600</a:t>
            </a:r>
            <a:r>
              <a:rPr lang="en-US" dirty="0" smtClean="0"/>
              <a:t>k</a:t>
            </a:r>
            <a:r>
              <a:rPr lang="el-GR" dirty="0" smtClean="0"/>
              <a:t>Ω</a:t>
            </a:r>
            <a:endParaRPr lang="el-GR" dirty="0"/>
          </a:p>
        </p:txBody>
      </p:sp>
      <p:sp>
        <p:nvSpPr>
          <p:cNvPr id="3" name="TextBox 2"/>
          <p:cNvSpPr txBox="1"/>
          <p:nvPr/>
        </p:nvSpPr>
        <p:spPr>
          <a:xfrm>
            <a:off x="107503" y="2204864"/>
            <a:ext cx="8784977" cy="369332"/>
          </a:xfrm>
          <a:prstGeom prst="rect">
            <a:avLst/>
          </a:prstGeom>
          <a:noFill/>
        </p:spPr>
        <p:txBody>
          <a:bodyPr wrap="square" rtlCol="0">
            <a:spAutoFit/>
          </a:bodyPr>
          <a:lstStyle/>
          <a:p>
            <a:pPr algn="just"/>
            <a:r>
              <a:rPr lang="el-GR" dirty="0"/>
              <a:t>και  το  ρεύμα  της  πηγής  θα  είναι </a:t>
            </a:r>
            <a:r>
              <a:rPr lang="el-GR" dirty="0" smtClean="0"/>
              <a:t>:      </a:t>
            </a:r>
            <a:r>
              <a:rPr lang="el-GR" dirty="0" err="1" smtClean="0"/>
              <a:t>Ιπ</a:t>
            </a:r>
            <a:r>
              <a:rPr lang="el-GR" dirty="0" smtClean="0"/>
              <a:t> </a:t>
            </a:r>
            <a:r>
              <a:rPr lang="el-GR" dirty="0"/>
              <a:t>= </a:t>
            </a:r>
            <a:r>
              <a:rPr lang="en-US" dirty="0"/>
              <a:t>V </a:t>
            </a:r>
            <a:r>
              <a:rPr lang="el-GR" dirty="0"/>
              <a:t>/ </a:t>
            </a:r>
            <a:r>
              <a:rPr lang="en-US" dirty="0"/>
              <a:t>R</a:t>
            </a:r>
            <a:r>
              <a:rPr lang="el-GR" dirty="0" smtClean="0"/>
              <a:t>π = 180 </a:t>
            </a:r>
            <a:r>
              <a:rPr lang="en-US" dirty="0"/>
              <a:t>V</a:t>
            </a:r>
            <a:r>
              <a:rPr lang="el-GR" dirty="0"/>
              <a:t> / 600 </a:t>
            </a:r>
            <a:r>
              <a:rPr lang="en-US" dirty="0"/>
              <a:t>k</a:t>
            </a:r>
            <a:r>
              <a:rPr lang="el-GR" dirty="0"/>
              <a:t>Ω = 0,30 </a:t>
            </a:r>
            <a:r>
              <a:rPr lang="en-US" dirty="0" smtClean="0"/>
              <a:t>mA</a:t>
            </a:r>
            <a:endParaRPr lang="el-GR" dirty="0"/>
          </a:p>
        </p:txBody>
      </p:sp>
      <p:sp>
        <p:nvSpPr>
          <p:cNvPr id="4" name="TextBox 3"/>
          <p:cNvSpPr txBox="1"/>
          <p:nvPr/>
        </p:nvSpPr>
        <p:spPr>
          <a:xfrm>
            <a:off x="107504" y="2564904"/>
            <a:ext cx="8496944" cy="646331"/>
          </a:xfrm>
          <a:prstGeom prst="rect">
            <a:avLst/>
          </a:prstGeom>
          <a:noFill/>
        </p:spPr>
        <p:txBody>
          <a:bodyPr wrap="square" rtlCol="0">
            <a:spAutoFit/>
          </a:bodyPr>
          <a:lstStyle/>
          <a:p>
            <a:pPr algn="just"/>
            <a:r>
              <a:rPr lang="el-GR" dirty="0"/>
              <a:t>Το ρεύμα αυτό διακλαδίζεται στην αντίσταση  </a:t>
            </a:r>
            <a:r>
              <a:rPr lang="en-US" dirty="0"/>
              <a:t>R</a:t>
            </a:r>
            <a:r>
              <a:rPr lang="el-GR" dirty="0"/>
              <a:t>2 = 600</a:t>
            </a:r>
            <a:r>
              <a:rPr lang="en-US" dirty="0"/>
              <a:t>k</a:t>
            </a:r>
            <a:r>
              <a:rPr lang="el-GR" dirty="0"/>
              <a:t>Ω </a:t>
            </a:r>
            <a:endParaRPr lang="el-GR" dirty="0" smtClean="0"/>
          </a:p>
          <a:p>
            <a:pPr algn="just"/>
            <a:r>
              <a:rPr lang="el-GR" dirty="0" smtClean="0"/>
              <a:t> και </a:t>
            </a:r>
            <a:r>
              <a:rPr lang="el-GR" dirty="0"/>
              <a:t>στ</a:t>
            </a:r>
            <a:r>
              <a:rPr lang="en-US" dirty="0"/>
              <a:t>o </a:t>
            </a:r>
            <a:r>
              <a:rPr lang="el-GR" dirty="0"/>
              <a:t>άθροισμα </a:t>
            </a:r>
            <a:r>
              <a:rPr lang="el-GR" dirty="0" smtClean="0"/>
              <a:t> των </a:t>
            </a:r>
            <a:r>
              <a:rPr lang="el-GR" dirty="0"/>
              <a:t>αντιστάσεων </a:t>
            </a:r>
            <a:r>
              <a:rPr lang="el-GR" dirty="0" smtClean="0"/>
              <a:t>  </a:t>
            </a:r>
            <a:r>
              <a:rPr lang="el-GR" dirty="0"/>
              <a:t>(</a:t>
            </a:r>
            <a:r>
              <a:rPr lang="en-US" dirty="0"/>
              <a:t>R</a:t>
            </a:r>
            <a:r>
              <a:rPr lang="el-GR" dirty="0"/>
              <a:t>3 + </a:t>
            </a:r>
            <a:r>
              <a:rPr lang="en-US" dirty="0"/>
              <a:t>R</a:t>
            </a:r>
            <a:r>
              <a:rPr lang="el-GR" dirty="0"/>
              <a:t>5) = 300 + 900 = 1200 </a:t>
            </a:r>
            <a:r>
              <a:rPr lang="en-US" dirty="0"/>
              <a:t>k</a:t>
            </a:r>
            <a:r>
              <a:rPr lang="el-GR" dirty="0"/>
              <a:t>Ω .</a:t>
            </a:r>
          </a:p>
        </p:txBody>
      </p:sp>
      <p:sp>
        <p:nvSpPr>
          <p:cNvPr id="5" name="TextBox 4"/>
          <p:cNvSpPr txBox="1"/>
          <p:nvPr/>
        </p:nvSpPr>
        <p:spPr>
          <a:xfrm>
            <a:off x="107504" y="3214717"/>
            <a:ext cx="8496944" cy="646331"/>
          </a:xfrm>
          <a:prstGeom prst="rect">
            <a:avLst/>
          </a:prstGeom>
          <a:noFill/>
        </p:spPr>
        <p:txBody>
          <a:bodyPr wrap="square" rtlCol="0">
            <a:spAutoFit/>
          </a:bodyPr>
          <a:lstStyle/>
          <a:p>
            <a:r>
              <a:rPr lang="el-GR" dirty="0"/>
              <a:t>Έτσι  σύμφωνα  με  τον  τύπο  του  διαιρέτη  ρεύματος  το  ρεύμα  επάνω  στην   αντίσταση  </a:t>
            </a:r>
            <a:r>
              <a:rPr lang="en-US" dirty="0"/>
              <a:t>R</a:t>
            </a:r>
            <a:r>
              <a:rPr lang="el-GR" dirty="0"/>
              <a:t>5  θα  είναι:  Ι = 600 </a:t>
            </a:r>
            <a:r>
              <a:rPr lang="el-GR" dirty="0" err="1"/>
              <a:t>Ιπ</a:t>
            </a:r>
            <a:r>
              <a:rPr lang="el-GR" dirty="0"/>
              <a:t> / (600 + 1200) = 600 </a:t>
            </a:r>
            <a:r>
              <a:rPr lang="en-US" dirty="0"/>
              <a:t>x</a:t>
            </a:r>
            <a:r>
              <a:rPr lang="el-GR" dirty="0"/>
              <a:t> 0,30 / 1800 = 0,10 </a:t>
            </a:r>
            <a:r>
              <a:rPr lang="en-US" dirty="0"/>
              <a:t>mA</a:t>
            </a:r>
            <a:endParaRPr lang="el-GR" dirty="0"/>
          </a:p>
        </p:txBody>
      </p:sp>
      <p:sp>
        <p:nvSpPr>
          <p:cNvPr id="6" name="TextBox 5"/>
          <p:cNvSpPr txBox="1"/>
          <p:nvPr/>
        </p:nvSpPr>
        <p:spPr>
          <a:xfrm>
            <a:off x="179512" y="3801814"/>
            <a:ext cx="8064896" cy="923330"/>
          </a:xfrm>
          <a:prstGeom prst="rect">
            <a:avLst/>
          </a:prstGeom>
          <a:noFill/>
        </p:spPr>
        <p:txBody>
          <a:bodyPr wrap="square" rtlCol="0">
            <a:spAutoFit/>
          </a:bodyPr>
          <a:lstStyle/>
          <a:p>
            <a:pPr algn="just"/>
            <a:r>
              <a:rPr lang="el-GR" dirty="0"/>
              <a:t>Η τάση φόρτισης στα άκρα του πυκνωτή  θα είναι  ίση με την  πτώση τάσης στα  άκρα της αντίστασης  </a:t>
            </a:r>
            <a:r>
              <a:rPr lang="en-US" dirty="0"/>
              <a:t>R</a:t>
            </a:r>
            <a:r>
              <a:rPr lang="el-GR" dirty="0"/>
              <a:t>5. </a:t>
            </a:r>
            <a:endParaRPr lang="el-GR" dirty="0" smtClean="0"/>
          </a:p>
          <a:p>
            <a:pPr algn="just"/>
            <a:r>
              <a:rPr lang="el-GR" dirty="0" smtClean="0"/>
              <a:t>Επομένως</a:t>
            </a:r>
            <a:r>
              <a:rPr lang="fr-FR" dirty="0" smtClean="0"/>
              <a:t> </a:t>
            </a:r>
            <a:r>
              <a:rPr lang="el-GR" dirty="0" smtClean="0"/>
              <a:t>:         </a:t>
            </a:r>
            <a:r>
              <a:rPr lang="fr-FR" dirty="0"/>
              <a:t>	</a:t>
            </a:r>
            <a:r>
              <a:rPr lang="fr-FR" dirty="0" err="1"/>
              <a:t>Uc</a:t>
            </a:r>
            <a:r>
              <a:rPr lang="fr-FR" dirty="0"/>
              <a:t> (t=0)  =  VR5  =  </a:t>
            </a:r>
            <a:r>
              <a:rPr lang="el-GR" dirty="0"/>
              <a:t>Ι</a:t>
            </a:r>
            <a:r>
              <a:rPr lang="fr-FR" dirty="0"/>
              <a:t> x R5  =  0,10 mA x 900 k</a:t>
            </a:r>
            <a:r>
              <a:rPr lang="el-GR" dirty="0"/>
              <a:t>Ω</a:t>
            </a:r>
            <a:r>
              <a:rPr lang="fr-FR" dirty="0"/>
              <a:t>  = 90 V</a:t>
            </a:r>
            <a:endParaRPr lang="el-GR" dirty="0"/>
          </a:p>
        </p:txBody>
      </p:sp>
      <p:sp>
        <p:nvSpPr>
          <p:cNvPr id="7" name="TextBox 6"/>
          <p:cNvSpPr txBox="1"/>
          <p:nvPr/>
        </p:nvSpPr>
        <p:spPr>
          <a:xfrm>
            <a:off x="179512" y="4653136"/>
            <a:ext cx="8640961" cy="923330"/>
          </a:xfrm>
          <a:prstGeom prst="rect">
            <a:avLst/>
          </a:prstGeom>
          <a:noFill/>
        </p:spPr>
        <p:txBody>
          <a:bodyPr wrap="square" rtlCol="0">
            <a:spAutoFit/>
          </a:bodyPr>
          <a:lstStyle/>
          <a:p>
            <a:r>
              <a:rPr lang="el-GR" dirty="0"/>
              <a:t>και  έτσι  η  εξίσωση  της  τάσης  συναρτήσει  του  χρόνου   </a:t>
            </a:r>
            <a:r>
              <a:rPr lang="de-DE" dirty="0" err="1"/>
              <a:t>Uc</a:t>
            </a:r>
            <a:r>
              <a:rPr lang="el-GR" dirty="0"/>
              <a:t> ( </a:t>
            </a:r>
            <a:r>
              <a:rPr lang="de-DE" dirty="0"/>
              <a:t>t&gt;0</a:t>
            </a:r>
            <a:r>
              <a:rPr lang="el-GR" dirty="0"/>
              <a:t> )  στα  άκρα  του  πυκνωτή  για  την  περίπτωση  της  </a:t>
            </a:r>
            <a:r>
              <a:rPr lang="el-GR" dirty="0" err="1"/>
              <a:t>εκφόρτισης</a:t>
            </a:r>
            <a:r>
              <a:rPr lang="el-GR" dirty="0"/>
              <a:t>   θα  είναι </a:t>
            </a:r>
            <a:r>
              <a:rPr lang="el-GR" dirty="0" smtClean="0"/>
              <a:t>:</a:t>
            </a:r>
          </a:p>
          <a:p>
            <a:r>
              <a:rPr lang="el-GR" dirty="0" smtClean="0"/>
              <a:t>                                                         </a:t>
            </a:r>
            <a:r>
              <a:rPr lang="de-DE" dirty="0" err="1" smtClean="0"/>
              <a:t>Uc</a:t>
            </a:r>
            <a:r>
              <a:rPr lang="de-DE" dirty="0" smtClean="0"/>
              <a:t> </a:t>
            </a:r>
            <a:r>
              <a:rPr lang="de-DE" dirty="0"/>
              <a:t>( t&gt;0 ) =  </a:t>
            </a:r>
            <a:r>
              <a:rPr lang="de-DE" dirty="0" err="1"/>
              <a:t>Uc</a:t>
            </a:r>
            <a:r>
              <a:rPr lang="de-DE" dirty="0"/>
              <a:t> ( 0 )  e</a:t>
            </a:r>
            <a:r>
              <a:rPr lang="de-DE" baseline="30000" dirty="0"/>
              <a:t> – t / </a:t>
            </a:r>
            <a:r>
              <a:rPr lang="el-GR" baseline="30000" dirty="0"/>
              <a:t>τ</a:t>
            </a:r>
            <a:r>
              <a:rPr lang="de-DE" baseline="30000" dirty="0"/>
              <a:t>’</a:t>
            </a:r>
            <a:r>
              <a:rPr lang="de-DE" dirty="0"/>
              <a:t>  =  90 x e</a:t>
            </a:r>
            <a:r>
              <a:rPr lang="de-DE" baseline="30000" dirty="0"/>
              <a:t> – t / 18 </a:t>
            </a:r>
            <a:r>
              <a:rPr lang="de-DE" dirty="0"/>
              <a:t> </a:t>
            </a:r>
            <a:r>
              <a:rPr lang="de-DE" dirty="0" smtClean="0"/>
              <a:t>V</a:t>
            </a:r>
            <a:endParaRPr lang="el-GR" dirty="0"/>
          </a:p>
        </p:txBody>
      </p:sp>
      <p:sp>
        <p:nvSpPr>
          <p:cNvPr id="8" name="TextBox 7"/>
          <p:cNvSpPr txBox="1"/>
          <p:nvPr/>
        </p:nvSpPr>
        <p:spPr>
          <a:xfrm>
            <a:off x="179512" y="5518973"/>
            <a:ext cx="8712968" cy="646331"/>
          </a:xfrm>
          <a:prstGeom prst="rect">
            <a:avLst/>
          </a:prstGeom>
          <a:noFill/>
        </p:spPr>
        <p:txBody>
          <a:bodyPr wrap="square" rtlCol="0">
            <a:spAutoFit/>
          </a:bodyPr>
          <a:lstStyle/>
          <a:p>
            <a:r>
              <a:rPr lang="el-GR" dirty="0"/>
              <a:t>Για </a:t>
            </a:r>
            <a:r>
              <a:rPr lang="en-US" dirty="0"/>
              <a:t>t</a:t>
            </a:r>
            <a:r>
              <a:rPr lang="el-GR" dirty="0"/>
              <a:t>=0 όταν ο πυκνωτής είναι πλήρως φορτισμένος το φορτίο στα άκρα του θα είναι: </a:t>
            </a:r>
          </a:p>
          <a:p>
            <a:r>
              <a:rPr lang="el-GR" dirty="0" smtClean="0"/>
              <a:t>        </a:t>
            </a:r>
            <a:r>
              <a:rPr lang="fr-FR" dirty="0" smtClean="0"/>
              <a:t>q </a:t>
            </a:r>
            <a:r>
              <a:rPr lang="fr-FR" dirty="0"/>
              <a:t>= C x </a:t>
            </a:r>
            <a:r>
              <a:rPr lang="fr-FR" dirty="0" err="1"/>
              <a:t>Uc</a:t>
            </a:r>
            <a:r>
              <a:rPr lang="fr-FR" dirty="0"/>
              <a:t> ( t=0 ) =  30 x 10 </a:t>
            </a:r>
            <a:r>
              <a:rPr lang="fr-FR" baseline="30000" dirty="0"/>
              <a:t>–6</a:t>
            </a:r>
            <a:r>
              <a:rPr lang="fr-FR" dirty="0"/>
              <a:t> F x 90 </a:t>
            </a:r>
            <a:r>
              <a:rPr lang="fr-FR" dirty="0" smtClean="0"/>
              <a:t>V</a:t>
            </a:r>
            <a:r>
              <a:rPr lang="el-GR" dirty="0" smtClean="0"/>
              <a:t>                      </a:t>
            </a:r>
            <a:r>
              <a:rPr lang="el-GR" dirty="0" smtClean="0">
                <a:latin typeface="Calibri"/>
              </a:rPr>
              <a:t>→</a:t>
            </a:r>
            <a:r>
              <a:rPr lang="el-GR" dirty="0" smtClean="0"/>
              <a:t>              </a:t>
            </a:r>
            <a:r>
              <a:rPr lang="fr-FR" dirty="0"/>
              <a:t>q =  2,70 </a:t>
            </a:r>
            <a:r>
              <a:rPr lang="fr-FR" dirty="0" err="1"/>
              <a:t>mCb</a:t>
            </a:r>
            <a:r>
              <a:rPr lang="fr-FR" dirty="0"/>
              <a:t> </a:t>
            </a:r>
            <a:endParaRPr lang="el-GR" dirty="0"/>
          </a:p>
        </p:txBody>
      </p:sp>
      <p:sp>
        <p:nvSpPr>
          <p:cNvPr id="9" name="TextBox 8"/>
          <p:cNvSpPr txBox="1"/>
          <p:nvPr/>
        </p:nvSpPr>
        <p:spPr>
          <a:xfrm>
            <a:off x="179512" y="6093296"/>
            <a:ext cx="8640960" cy="646331"/>
          </a:xfrm>
          <a:prstGeom prst="rect">
            <a:avLst/>
          </a:prstGeom>
          <a:noFill/>
        </p:spPr>
        <p:txBody>
          <a:bodyPr wrap="square" rtlCol="0">
            <a:spAutoFit/>
          </a:bodyPr>
          <a:lstStyle/>
          <a:p>
            <a:r>
              <a:rPr lang="el-GR" dirty="0"/>
              <a:t>ενώ  για  </a:t>
            </a:r>
            <a:r>
              <a:rPr lang="fr-FR" dirty="0"/>
              <a:t>t</a:t>
            </a:r>
            <a:r>
              <a:rPr lang="el-GR" dirty="0"/>
              <a:t> = 9 </a:t>
            </a:r>
            <a:r>
              <a:rPr lang="fr-FR" dirty="0"/>
              <a:t>sec  </a:t>
            </a:r>
            <a:r>
              <a:rPr lang="el-GR" dirty="0"/>
              <a:t>θα  είναι   </a:t>
            </a:r>
            <a:r>
              <a:rPr lang="de-DE" dirty="0" err="1"/>
              <a:t>Uc</a:t>
            </a:r>
            <a:r>
              <a:rPr lang="de-DE" dirty="0"/>
              <a:t> ( </a:t>
            </a:r>
            <a:r>
              <a:rPr lang="fr-FR" dirty="0"/>
              <a:t>t</a:t>
            </a:r>
            <a:r>
              <a:rPr lang="el-GR" dirty="0"/>
              <a:t>=9</a:t>
            </a:r>
            <a:r>
              <a:rPr lang="de-DE" dirty="0"/>
              <a:t> ) = 90 x e</a:t>
            </a:r>
            <a:r>
              <a:rPr lang="de-DE" baseline="30000" dirty="0"/>
              <a:t> – 9 / 18 </a:t>
            </a:r>
            <a:r>
              <a:rPr lang="de-DE" dirty="0"/>
              <a:t> V </a:t>
            </a:r>
            <a:r>
              <a:rPr lang="el-GR" dirty="0"/>
              <a:t>= 54,59 </a:t>
            </a:r>
            <a:r>
              <a:rPr lang="fr-FR" dirty="0"/>
              <a:t>V</a:t>
            </a:r>
            <a:endParaRPr lang="el-GR" dirty="0"/>
          </a:p>
          <a:p>
            <a:r>
              <a:rPr lang="el-GR" dirty="0" smtClean="0"/>
              <a:t> και</a:t>
            </a:r>
            <a:r>
              <a:rPr lang="fr-FR" dirty="0" smtClean="0"/>
              <a:t>  </a:t>
            </a:r>
            <a:r>
              <a:rPr lang="fr-FR" dirty="0"/>
              <a:t>q = C x </a:t>
            </a:r>
            <a:r>
              <a:rPr lang="fr-FR" dirty="0" err="1"/>
              <a:t>Uc</a:t>
            </a:r>
            <a:r>
              <a:rPr lang="fr-FR" dirty="0"/>
              <a:t> ( t=9 ) = </a:t>
            </a:r>
            <a:r>
              <a:rPr lang="el-GR" dirty="0" smtClean="0"/>
              <a:t> </a:t>
            </a:r>
            <a:r>
              <a:rPr lang="fr-FR" dirty="0" smtClean="0"/>
              <a:t>30 </a:t>
            </a:r>
            <a:r>
              <a:rPr lang="fr-FR" dirty="0"/>
              <a:t>x 10 </a:t>
            </a:r>
            <a:r>
              <a:rPr lang="fr-FR" baseline="30000" dirty="0"/>
              <a:t>–6</a:t>
            </a:r>
            <a:r>
              <a:rPr lang="fr-FR" dirty="0"/>
              <a:t> F x 54,59 </a:t>
            </a:r>
            <a:r>
              <a:rPr lang="fr-FR" dirty="0" smtClean="0"/>
              <a:t>V</a:t>
            </a:r>
            <a:r>
              <a:rPr lang="el-GR" dirty="0" smtClean="0"/>
              <a:t>                  </a:t>
            </a:r>
            <a:r>
              <a:rPr lang="el-GR" dirty="0" smtClean="0">
                <a:latin typeface="Calibri"/>
              </a:rPr>
              <a:t>→</a:t>
            </a:r>
            <a:r>
              <a:rPr lang="el-GR" dirty="0" smtClean="0"/>
              <a:t>              </a:t>
            </a:r>
            <a:r>
              <a:rPr lang="fr-FR" dirty="0"/>
              <a:t>q =  </a:t>
            </a:r>
            <a:r>
              <a:rPr lang="el-GR" dirty="0" smtClean="0"/>
              <a:t>1,64</a:t>
            </a:r>
            <a:r>
              <a:rPr lang="fr-FR" dirty="0" smtClean="0"/>
              <a:t> </a:t>
            </a:r>
            <a:r>
              <a:rPr lang="fr-FR" dirty="0" err="1"/>
              <a:t>mCb</a:t>
            </a:r>
            <a:endParaRPr lang="el-GR" dirty="0"/>
          </a:p>
        </p:txBody>
      </p:sp>
    </p:spTree>
    <p:extLst>
      <p:ext uri="{BB962C8B-B14F-4D97-AF65-F5344CB8AC3E}">
        <p14:creationId xmlns:p14="http://schemas.microsoft.com/office/powerpoint/2010/main" val="160908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fade">
                                      <p:cBhvr>
                                        <p:cTn id="47" dur="5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500"/>
                                        <p:tgtEl>
                                          <p:spTgt spid="6">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animEffect transition="in" filter="fade">
                                      <p:cBhvr>
                                        <p:cTn id="57" dur="500"/>
                                        <p:tgtEl>
                                          <p:spTgt spid="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txEl>
                                              <p:pRg st="0" end="0"/>
                                            </p:txEl>
                                          </p:spTgt>
                                        </p:tgtEl>
                                        <p:attrNameLst>
                                          <p:attrName>style.visibility</p:attrName>
                                        </p:attrNameLst>
                                      </p:cBhvr>
                                      <p:to>
                                        <p:strVal val="visible"/>
                                      </p:to>
                                    </p:set>
                                    <p:animEffect transition="in" filter="fade">
                                      <p:cBhvr>
                                        <p:cTn id="62" dur="500"/>
                                        <p:tgtEl>
                                          <p:spTgt spid="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Effect transition="in" filter="fade">
                                      <p:cBhvr>
                                        <p:cTn id="67" dur="500"/>
                                        <p:tgtEl>
                                          <p:spTgt spid="7">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xEl>
                                              <p:pRg st="0" end="0"/>
                                            </p:txEl>
                                          </p:spTgt>
                                        </p:tgtEl>
                                        <p:attrNameLst>
                                          <p:attrName>style.visibility</p:attrName>
                                        </p:attrNameLst>
                                      </p:cBhvr>
                                      <p:to>
                                        <p:strVal val="visible"/>
                                      </p:to>
                                    </p:set>
                                    <p:animEffect transition="in" filter="fade">
                                      <p:cBhvr>
                                        <p:cTn id="72" dur="500"/>
                                        <p:tgtEl>
                                          <p:spTgt spid="8">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
                                            <p:txEl>
                                              <p:pRg st="1" end="1"/>
                                            </p:txEl>
                                          </p:spTgt>
                                        </p:tgtEl>
                                        <p:attrNameLst>
                                          <p:attrName>style.visibility</p:attrName>
                                        </p:attrNameLst>
                                      </p:cBhvr>
                                      <p:to>
                                        <p:strVal val="visible"/>
                                      </p:to>
                                    </p:set>
                                    <p:animEffect transition="in" filter="fade">
                                      <p:cBhvr>
                                        <p:cTn id="77" dur="500"/>
                                        <p:tgtEl>
                                          <p:spTgt spid="8">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9">
                                            <p:txEl>
                                              <p:pRg st="0" end="0"/>
                                            </p:txEl>
                                          </p:spTgt>
                                        </p:tgtEl>
                                        <p:attrNameLst>
                                          <p:attrName>style.visibility</p:attrName>
                                        </p:attrNameLst>
                                      </p:cBhvr>
                                      <p:to>
                                        <p:strVal val="visible"/>
                                      </p:to>
                                    </p:set>
                                    <p:animEffect transition="in" filter="fade">
                                      <p:cBhvr>
                                        <p:cTn id="82" dur="500"/>
                                        <p:tgtEl>
                                          <p:spTgt spid="9">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
                                            <p:txEl>
                                              <p:pRg st="1" end="1"/>
                                            </p:txEl>
                                          </p:spTgt>
                                        </p:tgtEl>
                                        <p:attrNameLst>
                                          <p:attrName>style.visibility</p:attrName>
                                        </p:attrNameLst>
                                      </p:cBhvr>
                                      <p:to>
                                        <p:strVal val="visible"/>
                                      </p:to>
                                    </p:set>
                                    <p:animEffect transition="in" filter="fade">
                                      <p:cBhvr>
                                        <p:cTn id="8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P spid="5" grpId="0" build="p"/>
      <p:bldP spid="6" grpId="0" build="p"/>
      <p:bldP spid="7" grpId="0" build="p"/>
      <p:bldP spid="8" grpId="0" build="p"/>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Από τι εξαρτάται η χωρητικότητα (</a:t>
            </a:r>
            <a:r>
              <a:rPr lang="en-US" dirty="0" smtClean="0"/>
              <a:t> C )</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719262"/>
                <a:ext cx="8229600" cy="4950097"/>
              </a:xfrm>
            </p:spPr>
            <p:txBody>
              <a:bodyPr/>
              <a:lstStyle/>
              <a:p>
                <a:r>
                  <a:rPr lang="el-GR" dirty="0" smtClean="0"/>
                  <a:t>Επιφάνεια  οπλισμών   </a:t>
                </a:r>
                <a:r>
                  <a:rPr lang="en-US" dirty="0" smtClean="0"/>
                  <a:t> </a:t>
                </a:r>
                <a:r>
                  <a:rPr lang="el-GR" dirty="0" smtClean="0"/>
                  <a:t>  Α</a:t>
                </a:r>
              </a:p>
              <a:p>
                <a:r>
                  <a:rPr lang="el-GR" dirty="0" smtClean="0"/>
                  <a:t>Απόσταση  οπλισμών    </a:t>
                </a:r>
                <a:r>
                  <a:rPr lang="en-US" dirty="0" smtClean="0"/>
                  <a:t> </a:t>
                </a:r>
                <a:r>
                  <a:rPr lang="el-GR" dirty="0" smtClean="0"/>
                  <a:t> </a:t>
                </a:r>
                <a:r>
                  <a:rPr lang="en-US" dirty="0" smtClean="0"/>
                  <a:t>d</a:t>
                </a:r>
                <a:endParaRPr lang="el-GR" dirty="0" smtClean="0"/>
              </a:p>
              <a:p>
                <a:r>
                  <a:rPr lang="el-GR" dirty="0" smtClean="0"/>
                  <a:t>Τύπο  διηλεκτρικού</a:t>
                </a:r>
              </a:p>
              <a:p>
                <a:r>
                  <a:rPr lang="el-GR" dirty="0" smtClean="0"/>
                  <a:t>Τάση  λειτουργίας</a:t>
                </a:r>
              </a:p>
              <a:p>
                <a:r>
                  <a:rPr lang="el-GR" dirty="0" smtClean="0"/>
                  <a:t>Θερμοκρασία</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rPr>
                        <m:t>=  </m:t>
                      </m:r>
                      <m:r>
                        <a:rPr lang="el-GR" b="0" i="1" smtClean="0">
                          <a:latin typeface="Cambria Math"/>
                        </a:rPr>
                        <m:t>𝜀</m:t>
                      </m:r>
                      <m:r>
                        <a:rPr lang="el-GR" b="0" i="1" smtClean="0">
                          <a:latin typeface="Cambria Math"/>
                        </a:rPr>
                        <m:t> </m:t>
                      </m:r>
                      <m:f>
                        <m:fPr>
                          <m:ctrlPr>
                            <a:rPr lang="el-GR" b="0" i="1" smtClean="0">
                              <a:latin typeface="Cambria Math"/>
                            </a:rPr>
                          </m:ctrlPr>
                        </m:fPr>
                        <m:num>
                          <m:r>
                            <a:rPr lang="en-US" b="0" i="1" smtClean="0">
                              <a:latin typeface="Cambria Math"/>
                            </a:rPr>
                            <m:t>   </m:t>
                          </m:r>
                          <m:r>
                            <m:rPr>
                              <m:sty m:val="p"/>
                            </m:rPr>
                            <a:rPr lang="el-GR" b="0" i="0" smtClean="0">
                              <a:latin typeface="Cambria Math"/>
                            </a:rPr>
                            <m:t>Α</m:t>
                          </m:r>
                          <m:r>
                            <a:rPr lang="en-US" b="0" i="0" smtClean="0">
                              <a:latin typeface="Cambria Math"/>
                            </a:rPr>
                            <m:t>   </m:t>
                          </m:r>
                        </m:num>
                        <m:den>
                          <m:r>
                            <a:rPr lang="en-US" b="0" i="1" smtClean="0">
                              <a:latin typeface="Cambria Math"/>
                            </a:rPr>
                            <m:t>𝑑</m:t>
                          </m:r>
                        </m:den>
                      </m:f>
                    </m:oMath>
                  </m:oMathPara>
                </a14:m>
                <a:endParaRPr lang="en-US" dirty="0" smtClean="0"/>
              </a:p>
              <a:p>
                <a:pPr marL="0" indent="0">
                  <a:buNone/>
                </a:pPr>
                <a:r>
                  <a:rPr lang="en-US" dirty="0" smtClean="0"/>
                  <a:t>                             </a:t>
                </a:r>
                <a14:m>
                  <m:oMath xmlns:m="http://schemas.openxmlformats.org/officeDocument/2006/math">
                    <m:r>
                      <a:rPr lang="el-GR" i="1">
                        <a:latin typeface="Cambria Math"/>
                      </a:rPr>
                      <m:t>𝜀</m:t>
                    </m:r>
                    <m:r>
                      <a:rPr lang="en-US" b="0" i="1" smtClean="0">
                        <a:latin typeface="Cambria Math"/>
                      </a:rPr>
                      <m:t>=</m:t>
                    </m:r>
                    <m:r>
                      <a:rPr lang="el-GR" b="0" i="1" smtClean="0">
                        <a:latin typeface="Cambria Math"/>
                      </a:rPr>
                      <m:t>𝜀</m:t>
                    </m:r>
                    <m:r>
                      <a:rPr lang="en-US" b="0" i="1" baseline="-25000" smtClean="0">
                        <a:latin typeface="Cambria Math"/>
                      </a:rPr>
                      <m:t>𝑟</m:t>
                    </m:r>
                    <m:r>
                      <a:rPr lang="en-US" b="0" i="1" smtClean="0">
                        <a:latin typeface="Cambria Math"/>
                      </a:rPr>
                      <m:t> </m:t>
                    </m:r>
                    <m:r>
                      <a:rPr lang="el-GR" b="0" i="1" smtClean="0">
                        <a:latin typeface="Cambria Math"/>
                      </a:rPr>
                      <m:t>𝜀</m:t>
                    </m:r>
                    <m:r>
                      <a:rPr lang="el-GR" b="0" i="1" baseline="-25000" smtClean="0">
                        <a:latin typeface="Cambria Math"/>
                      </a:rPr>
                      <m:t>𝜊</m:t>
                    </m:r>
                    <m:r>
                      <a:rPr lang="el-GR" b="0" i="1" baseline="-25000" smtClean="0">
                        <a:latin typeface="Cambria Math"/>
                      </a:rPr>
                      <m:t>      </m:t>
                    </m:r>
                  </m:oMath>
                </a14:m>
                <a:endParaRPr lang="en-US" b="0" i="1" baseline="-25000" dirty="0" smtClean="0">
                  <a:latin typeface="Cambria Math"/>
                </a:endParaRPr>
              </a:p>
              <a:p>
                <a:pPr marL="0" indent="0">
                  <a:buNone/>
                </a:pPr>
                <a14:m>
                  <m:oMath xmlns:m="http://schemas.openxmlformats.org/officeDocument/2006/math">
                    <m:r>
                      <a:rPr lang="el-GR" sz="2400" b="0" i="1" baseline="-25000" smtClean="0">
                        <a:latin typeface="Cambria Math"/>
                      </a:rPr>
                      <m:t>     </m:t>
                    </m:r>
                    <m:r>
                      <a:rPr lang="en-US" sz="2400" b="0" i="1" baseline="-25000" smtClean="0">
                        <a:latin typeface="Cambria Math"/>
                      </a:rPr>
                      <m:t>                                                        </m:t>
                    </m:r>
                    <m:r>
                      <a:rPr lang="el-GR" sz="2400" b="0" i="1" smtClean="0">
                        <a:latin typeface="Cambria Math"/>
                      </a:rPr>
                      <m:t>𝜀</m:t>
                    </m:r>
                    <m:r>
                      <a:rPr lang="el-GR" sz="2400" b="0" i="1" baseline="-25000" smtClean="0">
                        <a:latin typeface="Cambria Math"/>
                      </a:rPr>
                      <m:t>𝜊</m:t>
                    </m:r>
                    <m:r>
                      <a:rPr lang="el-GR" sz="2400" b="0" i="1" smtClean="0">
                        <a:latin typeface="Cambria Math"/>
                        <a:ea typeface="Cambria Math"/>
                      </a:rPr>
                      <m:t>≈8,854×</m:t>
                    </m:r>
                    <m:sSup>
                      <m:sSupPr>
                        <m:ctrlPr>
                          <a:rPr lang="el-GR" sz="2400" b="0" i="1" smtClean="0">
                            <a:latin typeface="Cambria Math"/>
                            <a:ea typeface="Cambria Math"/>
                          </a:rPr>
                        </m:ctrlPr>
                      </m:sSupPr>
                      <m:e>
                        <m:r>
                          <a:rPr lang="el-GR" sz="2400" b="0" i="1" smtClean="0">
                            <a:latin typeface="Cambria Math"/>
                            <a:ea typeface="Cambria Math"/>
                          </a:rPr>
                          <m:t>10</m:t>
                        </m:r>
                      </m:e>
                      <m:sup>
                        <m:r>
                          <a:rPr lang="el-GR" sz="2400" b="0" i="1" smtClean="0">
                            <a:latin typeface="Cambria Math"/>
                            <a:ea typeface="Cambria Math"/>
                          </a:rPr>
                          <m:t>−12 </m:t>
                        </m:r>
                      </m:sup>
                    </m:sSup>
                    <m:r>
                      <a:rPr lang="el-GR" sz="2400" b="0" i="1" smtClean="0">
                        <a:latin typeface="Cambria Math"/>
                        <a:ea typeface="Cambria Math"/>
                      </a:rPr>
                      <m:t>   </m:t>
                    </m:r>
                    <m:d>
                      <m:dPr>
                        <m:ctrlPr>
                          <a:rPr lang="el-GR" sz="2400" b="0" i="1" smtClean="0">
                            <a:latin typeface="Cambria Math"/>
                            <a:ea typeface="Cambria Math"/>
                          </a:rPr>
                        </m:ctrlPr>
                      </m:dPr>
                      <m:e>
                        <m:f>
                          <m:fPr>
                            <m:ctrlPr>
                              <a:rPr lang="en-US" sz="2400" b="0" i="1" smtClean="0">
                                <a:latin typeface="Cambria Math"/>
                                <a:ea typeface="Cambria Math"/>
                              </a:rPr>
                            </m:ctrlPr>
                          </m:fPr>
                          <m:num>
                            <m:r>
                              <a:rPr lang="en-US" sz="2400" b="0" i="1" smtClean="0">
                                <a:latin typeface="Cambria Math"/>
                                <a:ea typeface="Cambria Math"/>
                              </a:rPr>
                              <m:t>𝐶</m:t>
                            </m:r>
                            <m:r>
                              <a:rPr lang="en-US" sz="2400" b="0" i="1" baseline="30000" smtClean="0">
                                <a:latin typeface="Cambria Math"/>
                                <a:ea typeface="Cambria Math"/>
                              </a:rPr>
                              <m:t>2</m:t>
                            </m:r>
                          </m:num>
                          <m:den>
                            <m:r>
                              <a:rPr lang="en-US" sz="2400" b="0" i="1" smtClean="0">
                                <a:latin typeface="Cambria Math"/>
                                <a:ea typeface="Cambria Math"/>
                              </a:rPr>
                              <m:t>𝑁</m:t>
                            </m:r>
                            <m:r>
                              <a:rPr lang="el-GR" sz="2400" b="0" i="1" smtClean="0">
                                <a:latin typeface="Cambria Math"/>
                                <a:ea typeface="Cambria Math"/>
                              </a:rPr>
                              <m:t> </m:t>
                            </m:r>
                            <m:r>
                              <a:rPr lang="en-US" sz="2400" b="0" i="1" smtClean="0">
                                <a:latin typeface="Cambria Math"/>
                                <a:ea typeface="Cambria Math"/>
                              </a:rPr>
                              <m:t>𝑚</m:t>
                            </m:r>
                            <m:r>
                              <a:rPr lang="en-US" sz="2400" b="0" i="1" baseline="30000" smtClean="0">
                                <a:latin typeface="Cambria Math"/>
                                <a:ea typeface="Cambria Math"/>
                              </a:rPr>
                              <m:t>2</m:t>
                            </m:r>
                          </m:den>
                        </m:f>
                      </m:e>
                    </m:d>
                    <m:r>
                      <a:rPr lang="el-GR" sz="2400" b="0" i="1" baseline="30000" smtClean="0">
                        <a:latin typeface="Cambria Math"/>
                        <a:ea typeface="Cambria Math"/>
                      </a:rPr>
                      <m:t>     </m:t>
                    </m:r>
                    <m:r>
                      <a:rPr lang="en-US" sz="2400" b="0" i="1" smtClean="0">
                        <a:latin typeface="Cambria Math"/>
                        <a:ea typeface="Cambria Math"/>
                      </a:rPr>
                      <m:t>(</m:t>
                    </m:r>
                    <m:f>
                      <m:fPr>
                        <m:ctrlPr>
                          <a:rPr lang="en-US" sz="2400" b="0" i="1" smtClean="0">
                            <a:latin typeface="Cambria Math"/>
                            <a:ea typeface="Cambria Math"/>
                          </a:rPr>
                        </m:ctrlPr>
                      </m:fPr>
                      <m:num>
                        <m:r>
                          <m:rPr>
                            <m:sty m:val="p"/>
                          </m:rPr>
                          <a:rPr lang="en-US" sz="2400" b="0" i="0" smtClean="0">
                            <a:latin typeface="Cambria Math"/>
                            <a:ea typeface="Cambria Math"/>
                          </a:rPr>
                          <m:t>F</m:t>
                        </m:r>
                      </m:num>
                      <m:den>
                        <m:r>
                          <m:rPr>
                            <m:sty m:val="p"/>
                          </m:rPr>
                          <a:rPr lang="en-US" sz="2400" b="0" i="0" smtClean="0">
                            <a:latin typeface="Cambria Math"/>
                            <a:ea typeface="Cambria Math"/>
                          </a:rPr>
                          <m:t>m</m:t>
                        </m:r>
                      </m:den>
                    </m:f>
                    <m:r>
                      <a:rPr lang="en-US" sz="2400" b="0" i="0" smtClean="0">
                        <a:latin typeface="Cambria Math"/>
                        <a:ea typeface="Cambria Math"/>
                      </a:rPr>
                      <m:t>)</m:t>
                    </m:r>
                    <m:r>
                      <a:rPr lang="el-GR" sz="2400" b="0" i="1" smtClean="0">
                        <a:latin typeface="Cambria Math"/>
                        <a:ea typeface="Cambria Math"/>
                      </a:rPr>
                      <m:t> </m:t>
                    </m:r>
                    <m:r>
                      <a:rPr lang="el-GR" sz="2400" b="0" i="1" baseline="-25000" smtClean="0">
                        <a:latin typeface="Cambria Math"/>
                      </a:rPr>
                      <m:t> </m:t>
                    </m:r>
                  </m:oMath>
                </a14:m>
                <a:r>
                  <a:rPr lang="el-GR" sz="2400" baseline="-25000" dirty="0" smtClean="0"/>
                  <a:t>     </a:t>
                </a:r>
                <a:endParaRPr lang="el-GR" sz="2400" baseline="-25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719262"/>
                <a:ext cx="8229600" cy="4950097"/>
              </a:xfrm>
              <a:blipFill rotWithShape="1">
                <a:blip r:embed="rId2"/>
                <a:stretch>
                  <a:fillRect l="-667" t="-160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mtClean="0"/>
              <a:pPr/>
              <a:t>3</a:t>
            </a:fld>
            <a:endParaRPr lang="en-US"/>
          </a:p>
        </p:txBody>
      </p:sp>
    </p:spTree>
    <p:extLst>
      <p:ext uri="{BB962C8B-B14F-4D97-AF65-F5344CB8AC3E}">
        <p14:creationId xmlns:p14="http://schemas.microsoft.com/office/powerpoint/2010/main" val="197216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Λειτουργία πυκνωτή</a:t>
            </a:r>
            <a:r>
              <a:rPr lang="en-US" dirty="0" smtClean="0"/>
              <a:t> </a:t>
            </a:r>
            <a:r>
              <a:rPr lang="el-GR" dirty="0" smtClean="0"/>
              <a:t>σε κύκλωμα</a:t>
            </a:r>
            <a:endParaRPr lang="el-GR" dirty="0"/>
          </a:p>
        </p:txBody>
      </p:sp>
      <p:sp>
        <p:nvSpPr>
          <p:cNvPr id="3" name="Θέση περιεχομένου 2"/>
          <p:cNvSpPr>
            <a:spLocks noGrp="1"/>
          </p:cNvSpPr>
          <p:nvPr>
            <p:ph idx="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mtClean="0"/>
              <a:pPr/>
              <a:t>4</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748665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95936" y="2987660"/>
            <a:ext cx="2967479" cy="369332"/>
          </a:xfrm>
          <a:prstGeom prst="rect">
            <a:avLst/>
          </a:prstGeom>
          <a:noFill/>
        </p:spPr>
        <p:txBody>
          <a:bodyPr wrap="none" rtlCol="0">
            <a:spAutoFit/>
          </a:bodyPr>
          <a:lstStyle/>
          <a:p>
            <a:r>
              <a:rPr lang="en-US" dirty="0" smtClean="0"/>
              <a:t>+ + + + + + +  + + + + + + +</a:t>
            </a:r>
            <a:endParaRPr lang="el-GR" dirty="0"/>
          </a:p>
        </p:txBody>
      </p:sp>
      <p:sp>
        <p:nvSpPr>
          <p:cNvPr id="8" name="TextBox 7"/>
          <p:cNvSpPr txBox="1"/>
          <p:nvPr/>
        </p:nvSpPr>
        <p:spPr>
          <a:xfrm>
            <a:off x="3923928" y="4653136"/>
            <a:ext cx="3134191" cy="369332"/>
          </a:xfrm>
          <a:prstGeom prst="rect">
            <a:avLst/>
          </a:prstGeom>
          <a:noFill/>
        </p:spPr>
        <p:txBody>
          <a:bodyPr wrap="none" rtlCol="0">
            <a:spAutoFit/>
          </a:bodyPr>
          <a:lstStyle/>
          <a:p>
            <a:r>
              <a:rPr lang="en-US" dirty="0" smtClean="0"/>
              <a:t>_  _  _  _  _  _  _  _  _  _  _  _</a:t>
            </a:r>
            <a:endParaRPr lang="el-GR" dirty="0"/>
          </a:p>
        </p:txBody>
      </p:sp>
      <p:cxnSp>
        <p:nvCxnSpPr>
          <p:cNvPr id="9" name="Ευθύγραμμο βέλος σύνδεσης 8"/>
          <p:cNvCxnSpPr/>
          <p:nvPr/>
        </p:nvCxnSpPr>
        <p:spPr>
          <a:xfrm>
            <a:off x="4139952" y="3635732"/>
            <a:ext cx="0" cy="873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4499992" y="3645024"/>
            <a:ext cx="0" cy="873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4860032" y="3645024"/>
            <a:ext cx="0" cy="873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a:off x="5220072" y="3645024"/>
            <a:ext cx="0" cy="873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p:cNvCxnSpPr/>
          <p:nvPr/>
        </p:nvCxnSpPr>
        <p:spPr>
          <a:xfrm>
            <a:off x="5580112" y="3645024"/>
            <a:ext cx="0" cy="873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a:off x="5940152" y="3645024"/>
            <a:ext cx="0" cy="873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a:off x="6372200" y="3635732"/>
            <a:ext cx="0" cy="873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6804248" y="3645024"/>
            <a:ext cx="0" cy="8733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596" y="5157192"/>
            <a:ext cx="3856484"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2457450"/>
            <a:ext cx="227647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3573016"/>
            <a:ext cx="288032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3025799" y="3573016"/>
            <a:ext cx="1214563" cy="400110"/>
          </a:xfrm>
          <a:prstGeom prst="rect">
            <a:avLst/>
          </a:prstGeom>
          <a:noFill/>
        </p:spPr>
        <p:txBody>
          <a:bodyPr wrap="none" rtlCol="0">
            <a:spAutoFit/>
          </a:bodyPr>
          <a:lstStyle/>
          <a:p>
            <a:r>
              <a:rPr lang="en-US" sz="2000" b="1" dirty="0" smtClean="0"/>
              <a:t>D.C.W.V.</a:t>
            </a:r>
            <a:endParaRPr lang="el-GR" sz="2000" b="1" dirty="0"/>
          </a:p>
        </p:txBody>
      </p:sp>
      <p:cxnSp>
        <p:nvCxnSpPr>
          <p:cNvPr id="31" name="Ευθεία γραμμή σύνδεσης 30"/>
          <p:cNvCxnSpPr/>
          <p:nvPr/>
        </p:nvCxnSpPr>
        <p:spPr>
          <a:xfrm>
            <a:off x="5438278" y="1957482"/>
            <a:ext cx="18700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Ευθεία γραμμή σύνδεσης 40"/>
          <p:cNvCxnSpPr/>
          <p:nvPr/>
        </p:nvCxnSpPr>
        <p:spPr>
          <a:xfrm>
            <a:off x="5479675" y="6165304"/>
            <a:ext cx="28367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8205" y="1704863"/>
            <a:ext cx="1381125"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7" name="Ευθεία γραμμή σύνδεσης 36"/>
          <p:cNvCxnSpPr/>
          <p:nvPr/>
        </p:nvCxnSpPr>
        <p:spPr>
          <a:xfrm flipV="1">
            <a:off x="7283152" y="1700808"/>
            <a:ext cx="457200" cy="2742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8775" y="2132856"/>
            <a:ext cx="23336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6948264" y="1476073"/>
            <a:ext cx="458780" cy="584775"/>
          </a:xfrm>
          <a:prstGeom prst="rect">
            <a:avLst/>
          </a:prstGeom>
          <a:noFill/>
        </p:spPr>
        <p:txBody>
          <a:bodyPr wrap="none" rtlCol="0">
            <a:spAutoFit/>
          </a:bodyPr>
          <a:lstStyle/>
          <a:p>
            <a:r>
              <a:rPr lang="en-US" sz="3200" b="1" dirty="0" smtClean="0"/>
              <a:t>S</a:t>
            </a:r>
            <a:endParaRPr lang="el-GR" sz="3200" b="1" dirty="0"/>
          </a:p>
        </p:txBody>
      </p:sp>
      <p:sp>
        <p:nvSpPr>
          <p:cNvPr id="43" name="Έλλειψη 42"/>
          <p:cNvSpPr/>
          <p:nvPr/>
        </p:nvSpPr>
        <p:spPr>
          <a:xfrm>
            <a:off x="7668344" y="1916832"/>
            <a:ext cx="144016" cy="14401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5" name="Έλλειψη 54"/>
          <p:cNvSpPr/>
          <p:nvPr/>
        </p:nvSpPr>
        <p:spPr>
          <a:xfrm>
            <a:off x="7236296" y="1916832"/>
            <a:ext cx="144016" cy="144016"/>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6" name="TextBox 5"/>
              <p:cNvSpPr txBox="1"/>
              <p:nvPr/>
            </p:nvSpPr>
            <p:spPr>
              <a:xfrm>
                <a:off x="5724128" y="5122131"/>
                <a:ext cx="1970539" cy="8991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1" i="1" smtClean="0">
                          <a:latin typeface="Cambria Math"/>
                        </a:rPr>
                        <m:t>𝑬</m:t>
                      </m:r>
                      <m:r>
                        <a:rPr lang="en-US" sz="2800" b="1" i="1" smtClean="0">
                          <a:latin typeface="Cambria Math"/>
                        </a:rPr>
                        <m:t>=</m:t>
                      </m:r>
                      <m:f>
                        <m:fPr>
                          <m:ctrlPr>
                            <a:rPr lang="en-US" sz="2800" b="1" i="1" smtClean="0">
                              <a:latin typeface="Cambria Math"/>
                            </a:rPr>
                          </m:ctrlPr>
                        </m:fPr>
                        <m:num>
                          <m:r>
                            <a:rPr lang="en-US" sz="2800" b="1" i="1" smtClean="0">
                              <a:latin typeface="Cambria Math"/>
                            </a:rPr>
                            <m:t>𝟏</m:t>
                          </m:r>
                        </m:num>
                        <m:den>
                          <m:r>
                            <a:rPr lang="en-US" sz="2800" b="1" i="1" smtClean="0">
                              <a:latin typeface="Cambria Math"/>
                            </a:rPr>
                            <m:t>𝟐</m:t>
                          </m:r>
                          <m:r>
                            <a:rPr lang="en-US" sz="2800" b="1" i="1" smtClean="0">
                              <a:latin typeface="Cambria Math"/>
                            </a:rPr>
                            <m:t> </m:t>
                          </m:r>
                        </m:den>
                      </m:f>
                      <m:r>
                        <a:rPr lang="en-US" sz="2800" b="1" i="1" smtClean="0">
                          <a:latin typeface="Cambria Math"/>
                        </a:rPr>
                        <m:t>𝑪</m:t>
                      </m:r>
                      <m:sSup>
                        <m:sSupPr>
                          <m:ctrlPr>
                            <a:rPr lang="en-US" sz="2800" b="1" i="1" smtClean="0">
                              <a:latin typeface="Cambria Math"/>
                            </a:rPr>
                          </m:ctrlPr>
                        </m:sSupPr>
                        <m:e>
                          <m:r>
                            <a:rPr lang="en-US" sz="2800" b="1" i="1" smtClean="0">
                              <a:latin typeface="Cambria Math"/>
                            </a:rPr>
                            <m:t>𝑽</m:t>
                          </m:r>
                        </m:e>
                        <m:sup>
                          <m:r>
                            <a:rPr lang="en-US" sz="2800" b="1" i="1" smtClean="0">
                              <a:latin typeface="Cambria Math"/>
                            </a:rPr>
                            <m:t>𝟐</m:t>
                          </m:r>
                        </m:sup>
                      </m:sSup>
                    </m:oMath>
                  </m:oMathPara>
                </a14:m>
                <a:endParaRPr lang="el-GR"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5724128" y="5122131"/>
                <a:ext cx="1970539" cy="899157"/>
              </a:xfrm>
              <a:prstGeom prst="rect">
                <a:avLst/>
              </a:prstGeom>
              <a:blipFill rotWithShape="1">
                <a:blip r:embed="rId8"/>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348082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31"/>
                                        </p:tgtEl>
                                        <p:attrNameLst>
                                          <p:attrName>style.visibility</p:attrName>
                                        </p:attrNameLst>
                                      </p:cBhvr>
                                      <p:to>
                                        <p:strVal val="visible"/>
                                      </p:to>
                                    </p:set>
                                    <p:animEffect transition="in" filter="fade">
                                      <p:cBhvr>
                                        <p:cTn id="62" dur="500"/>
                                        <p:tgtEl>
                                          <p:spTgt spid="103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32"/>
                                        </p:tgtEl>
                                        <p:attrNameLst>
                                          <p:attrName>style.visibility</p:attrName>
                                        </p:attrNameLst>
                                      </p:cBhvr>
                                      <p:to>
                                        <p:strVal val="visible"/>
                                      </p:to>
                                    </p:set>
                                    <p:animEffect transition="in" filter="fade">
                                      <p:cBhvr>
                                        <p:cTn id="67" dur="500"/>
                                        <p:tgtEl>
                                          <p:spTgt spid="10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fade">
                                      <p:cBhvr>
                                        <p:cTn id="77" dur="500"/>
                                        <p:tgtEl>
                                          <p:spTgt spid="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fade">
                                      <p:cBhvr>
                                        <p:cTn id="87" dur="500"/>
                                        <p:tgtEl>
                                          <p:spTgt spid="4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035"/>
                                        </p:tgtEl>
                                        <p:attrNameLst>
                                          <p:attrName>style.visibility</p:attrName>
                                        </p:attrNameLst>
                                      </p:cBhvr>
                                      <p:to>
                                        <p:strVal val="visible"/>
                                      </p:to>
                                    </p:set>
                                    <p:animEffect transition="in" filter="fade">
                                      <p:cBhvr>
                                        <p:cTn id="92" dur="500"/>
                                        <p:tgtEl>
                                          <p:spTgt spid="10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500"/>
                                        <p:tgtEl>
                                          <p:spTgt spid="5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1036"/>
                                        </p:tgtEl>
                                        <p:attrNameLst>
                                          <p:attrName>style.visibility</p:attrName>
                                        </p:attrNameLst>
                                      </p:cBhvr>
                                      <p:to>
                                        <p:strVal val="visible"/>
                                      </p:to>
                                    </p:set>
                                    <p:animEffect transition="in" filter="fade">
                                      <p:cBhvr>
                                        <p:cTn id="117"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8" grpId="0"/>
      <p:bldP spid="39" grpId="0"/>
      <p:bldP spid="43" grpId="0" animBg="1"/>
      <p:bldP spid="5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4000" dirty="0" smtClean="0"/>
              <a:t>Προδιαγραφές  πυκνωτών</a:t>
            </a:r>
            <a:endParaRPr lang="el-GR" sz="4000" dirty="0"/>
          </a:p>
        </p:txBody>
      </p:sp>
      <p:sp>
        <p:nvSpPr>
          <p:cNvPr id="3" name="Θέση περιεχομένου 2"/>
          <p:cNvSpPr>
            <a:spLocks noGrp="1"/>
          </p:cNvSpPr>
          <p:nvPr>
            <p:ph idx="1"/>
          </p:nvPr>
        </p:nvSpPr>
        <p:spPr>
          <a:xfrm>
            <a:off x="457200" y="1719263"/>
            <a:ext cx="8363272" cy="4411662"/>
          </a:xfrm>
        </p:spPr>
        <p:txBody>
          <a:bodyPr/>
          <a:lstStyle/>
          <a:p>
            <a:r>
              <a:rPr lang="el-GR" sz="3600" dirty="0" smtClean="0"/>
              <a:t>Χωρητικότητα   </a:t>
            </a:r>
            <a:r>
              <a:rPr lang="en-US" sz="3600" dirty="0" smtClean="0"/>
              <a:t>C</a:t>
            </a:r>
          </a:p>
          <a:p>
            <a:r>
              <a:rPr lang="el-GR" sz="3600" dirty="0" smtClean="0"/>
              <a:t>Τάση  λειτουργίας   </a:t>
            </a:r>
            <a:r>
              <a:rPr lang="en-US" sz="3600" dirty="0" smtClean="0"/>
              <a:t>D.C.W.V.</a:t>
            </a:r>
          </a:p>
          <a:p>
            <a:r>
              <a:rPr lang="el-GR" sz="3600" dirty="0" smtClean="0"/>
              <a:t>Ανοχή</a:t>
            </a:r>
          </a:p>
          <a:p>
            <a:r>
              <a:rPr lang="el-GR" sz="3600" dirty="0" smtClean="0"/>
              <a:t>Τύπος</a:t>
            </a:r>
          </a:p>
          <a:p>
            <a:r>
              <a:rPr lang="el-GR" sz="3600" dirty="0" smtClean="0"/>
              <a:t>Διάταξη ακροδεκτών </a:t>
            </a:r>
            <a:r>
              <a:rPr lang="el-GR" sz="3200" dirty="0" smtClean="0"/>
              <a:t>(αξονική ή ακτινική)</a:t>
            </a:r>
            <a:endParaRPr lang="en-US" sz="3200" dirty="0" smtClean="0"/>
          </a:p>
          <a:p>
            <a:r>
              <a:rPr lang="el-GR" sz="3600" dirty="0" smtClean="0"/>
              <a:t>Θερμοκρασία</a:t>
            </a:r>
            <a:endParaRPr lang="el-GR" sz="3600"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mtClean="0"/>
              <a:pPr/>
              <a:t>5</a:t>
            </a:fld>
            <a:endParaRPr lang="en-US"/>
          </a:p>
        </p:txBody>
      </p:sp>
    </p:spTree>
    <p:extLst>
      <p:ext uri="{BB962C8B-B14F-4D97-AF65-F5344CB8AC3E}">
        <p14:creationId xmlns:p14="http://schemas.microsoft.com/office/powerpoint/2010/main" val="150950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152" y="3933056"/>
            <a:ext cx="213276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548680"/>
            <a:ext cx="887339" cy="1067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Τίτλος 1"/>
          <p:cNvSpPr txBox="1">
            <a:spLocks/>
          </p:cNvSpPr>
          <p:nvPr/>
        </p:nvSpPr>
        <p:spPr>
          <a:xfrm>
            <a:off x="395536" y="116632"/>
            <a:ext cx="7543800" cy="93536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l-GR" dirty="0" smtClean="0"/>
              <a:t>Τύποι  πυκνωτών  –  σύμβολα </a:t>
            </a:r>
            <a:endParaRPr lang="el-GR" dirty="0"/>
          </a:p>
        </p:txBody>
      </p:sp>
      <p:sp>
        <p:nvSpPr>
          <p:cNvPr id="4" name="Θέση περιεχομένου 2"/>
          <p:cNvSpPr txBox="1">
            <a:spLocks/>
          </p:cNvSpPr>
          <p:nvPr/>
        </p:nvSpPr>
        <p:spPr>
          <a:xfrm>
            <a:off x="0" y="764703"/>
            <a:ext cx="9078084" cy="590465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l-GR" dirty="0" smtClean="0"/>
              <a:t>Σταθεροί  Γενικού  τύπου:    </a:t>
            </a:r>
          </a:p>
          <a:p>
            <a:pPr fontAlgn="auto">
              <a:spcAft>
                <a:spcPts val="0"/>
              </a:spcAft>
            </a:pPr>
            <a:endParaRPr lang="el-GR" sz="2400" dirty="0" smtClean="0"/>
          </a:p>
          <a:p>
            <a:pPr fontAlgn="auto">
              <a:spcAft>
                <a:spcPts val="0"/>
              </a:spcAft>
            </a:pPr>
            <a:endParaRPr lang="el-GR" sz="2400" dirty="0" smtClean="0"/>
          </a:p>
          <a:p>
            <a:pPr fontAlgn="auto">
              <a:spcAft>
                <a:spcPts val="0"/>
              </a:spcAft>
            </a:pPr>
            <a:endParaRPr lang="el-GR" sz="2400" dirty="0" smtClean="0"/>
          </a:p>
          <a:p>
            <a:pPr fontAlgn="auto">
              <a:spcAft>
                <a:spcPts val="0"/>
              </a:spcAft>
            </a:pPr>
            <a:endParaRPr lang="el-GR" sz="2400" dirty="0" smtClean="0"/>
          </a:p>
          <a:p>
            <a:pPr fontAlgn="auto">
              <a:spcAft>
                <a:spcPts val="0"/>
              </a:spcAft>
            </a:pPr>
            <a:endParaRPr lang="en-US" sz="2400" dirty="0" smtClean="0"/>
          </a:p>
          <a:p>
            <a:pPr fontAlgn="auto">
              <a:spcAft>
                <a:spcPts val="0"/>
              </a:spcAft>
            </a:pPr>
            <a:endParaRPr lang="en-US" sz="800" dirty="0" smtClean="0"/>
          </a:p>
          <a:p>
            <a:pPr fontAlgn="auto">
              <a:spcAft>
                <a:spcPts val="0"/>
              </a:spcAft>
            </a:pPr>
            <a:r>
              <a:rPr lang="el-GR" dirty="0" smtClean="0"/>
              <a:t>Ηλεκτρολυτικοί :</a:t>
            </a:r>
          </a:p>
          <a:p>
            <a:pPr fontAlgn="auto">
              <a:spcAft>
                <a:spcPts val="0"/>
              </a:spcAft>
            </a:pPr>
            <a:endParaRPr lang="el-GR" sz="2400" dirty="0" smtClean="0"/>
          </a:p>
          <a:p>
            <a:pPr fontAlgn="auto">
              <a:spcAft>
                <a:spcPts val="0"/>
              </a:spcAft>
            </a:pPr>
            <a:r>
              <a:rPr lang="el-GR" dirty="0" smtClean="0"/>
              <a:t>Μεταβλητοί</a:t>
            </a:r>
            <a:r>
              <a:rPr lang="en-US" dirty="0" smtClean="0"/>
              <a:t> (Trimmer) </a:t>
            </a:r>
            <a:r>
              <a:rPr lang="el-GR" dirty="0" smtClean="0"/>
              <a:t>:</a:t>
            </a:r>
          </a:p>
          <a:p>
            <a:pPr fontAlgn="auto">
              <a:spcAft>
                <a:spcPts val="0"/>
              </a:spcAft>
            </a:pPr>
            <a:endParaRPr lang="el-GR" sz="2400" dirty="0" smtClean="0"/>
          </a:p>
          <a:p>
            <a:pPr fontAlgn="auto">
              <a:spcAft>
                <a:spcPts val="0"/>
              </a:spcAft>
            </a:pPr>
            <a:endParaRPr lang="el-GR" sz="2400" dirty="0" smtClean="0"/>
          </a:p>
          <a:p>
            <a:pPr fontAlgn="auto">
              <a:spcAft>
                <a:spcPts val="0"/>
              </a:spcAft>
            </a:pPr>
            <a:endParaRPr lang="el-GR" sz="2400" dirty="0" smtClean="0"/>
          </a:p>
          <a:p>
            <a:pPr fontAlgn="auto">
              <a:spcAft>
                <a:spcPts val="0"/>
              </a:spcAft>
            </a:pPr>
            <a:endParaRPr lang="el-GR" sz="2400" dirty="0"/>
          </a:p>
        </p:txBody>
      </p:sp>
      <p:pic>
        <p:nvPicPr>
          <p:cNvPr id="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437112"/>
            <a:ext cx="258127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996" y="3489945"/>
            <a:ext cx="194310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Θέση αριθμού διαφάνειας 3"/>
          <p:cNvSpPr>
            <a:spLocks noGrp="1"/>
          </p:cNvSpPr>
          <p:nvPr>
            <p:ph type="sldNum" sz="quarter" idx="12"/>
          </p:nvPr>
        </p:nvSpPr>
        <p:spPr>
          <a:xfrm>
            <a:off x="6553200" y="6248400"/>
            <a:ext cx="2133600" cy="457200"/>
          </a:xfrm>
        </p:spPr>
        <p:txBody>
          <a:bodyPr/>
          <a:lstStyle/>
          <a:p>
            <a:fld id="{DD198258-3A06-43AD-98BB-3D07AD8A66F9}" type="slidenum">
              <a:rPr lang="en-US" smtClean="0"/>
              <a:pPr/>
              <a:t>6</a:t>
            </a:fld>
            <a:endParaRPr lang="en-US"/>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102" y="1556792"/>
            <a:ext cx="1311610" cy="746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1556792"/>
            <a:ext cx="1214691" cy="907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6336" y="1556792"/>
            <a:ext cx="1212239"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83768" y="1537916"/>
            <a:ext cx="926952" cy="882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07904" y="1674624"/>
            <a:ext cx="1368152" cy="74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92080" y="2852936"/>
            <a:ext cx="123825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029" y="2735542"/>
            <a:ext cx="1361683" cy="909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77957" y="2809249"/>
            <a:ext cx="1245971" cy="83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52320" y="2852936"/>
            <a:ext cx="1305589" cy="56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88224" y="4221088"/>
            <a:ext cx="941057"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683568" y="1187460"/>
            <a:ext cx="959045" cy="369332"/>
          </a:xfrm>
          <a:prstGeom prst="rect">
            <a:avLst/>
          </a:prstGeom>
          <a:noFill/>
        </p:spPr>
        <p:txBody>
          <a:bodyPr wrap="none" rtlCol="0">
            <a:spAutoFit/>
          </a:bodyPr>
          <a:lstStyle/>
          <a:p>
            <a:r>
              <a:rPr lang="el-GR" dirty="0" smtClean="0"/>
              <a:t>χαρτιού</a:t>
            </a:r>
            <a:endParaRPr lang="el-GR" dirty="0"/>
          </a:p>
        </p:txBody>
      </p:sp>
      <p:sp>
        <p:nvSpPr>
          <p:cNvPr id="21" name="TextBox 20"/>
          <p:cNvSpPr txBox="1"/>
          <p:nvPr/>
        </p:nvSpPr>
        <p:spPr>
          <a:xfrm>
            <a:off x="5971361" y="908720"/>
            <a:ext cx="2993127" cy="646331"/>
          </a:xfrm>
          <a:prstGeom prst="rect">
            <a:avLst/>
          </a:prstGeom>
          <a:noFill/>
        </p:spPr>
        <p:txBody>
          <a:bodyPr wrap="none" rtlCol="0">
            <a:spAutoFit/>
          </a:bodyPr>
          <a:lstStyle/>
          <a:p>
            <a:r>
              <a:rPr lang="el-GR" dirty="0" smtClean="0"/>
              <a:t>μεταλλοποιημένου χαρτιού</a:t>
            </a:r>
          </a:p>
          <a:p>
            <a:r>
              <a:rPr lang="en-US" dirty="0" err="1" smtClean="0"/>
              <a:t>Aluminium</a:t>
            </a:r>
            <a:r>
              <a:rPr lang="en-US" dirty="0" smtClean="0"/>
              <a:t> foil  – metal film</a:t>
            </a:r>
            <a:endParaRPr lang="el-GR" dirty="0"/>
          </a:p>
        </p:txBody>
      </p:sp>
      <p:sp>
        <p:nvSpPr>
          <p:cNvPr id="22" name="TextBox 21"/>
          <p:cNvSpPr txBox="1"/>
          <p:nvPr/>
        </p:nvSpPr>
        <p:spPr>
          <a:xfrm>
            <a:off x="2555776" y="1124744"/>
            <a:ext cx="725263" cy="369332"/>
          </a:xfrm>
          <a:prstGeom prst="rect">
            <a:avLst/>
          </a:prstGeom>
          <a:noFill/>
        </p:spPr>
        <p:txBody>
          <a:bodyPr wrap="none" rtlCol="0">
            <a:spAutoFit/>
          </a:bodyPr>
          <a:lstStyle/>
          <a:p>
            <a:r>
              <a:rPr lang="el-GR" dirty="0" err="1" smtClean="0"/>
              <a:t>μίκας</a:t>
            </a:r>
            <a:endParaRPr lang="el-GR" dirty="0"/>
          </a:p>
        </p:txBody>
      </p:sp>
      <p:sp>
        <p:nvSpPr>
          <p:cNvPr id="23" name="TextBox 22"/>
          <p:cNvSpPr txBox="1"/>
          <p:nvPr/>
        </p:nvSpPr>
        <p:spPr>
          <a:xfrm>
            <a:off x="3923941" y="1196752"/>
            <a:ext cx="864083" cy="369332"/>
          </a:xfrm>
          <a:prstGeom prst="rect">
            <a:avLst/>
          </a:prstGeom>
          <a:noFill/>
        </p:spPr>
        <p:txBody>
          <a:bodyPr wrap="none" rtlCol="0">
            <a:spAutoFit/>
          </a:bodyPr>
          <a:lstStyle/>
          <a:p>
            <a:r>
              <a:rPr lang="el-GR" dirty="0" smtClean="0"/>
              <a:t>λαδιού</a:t>
            </a:r>
            <a:endParaRPr lang="el-GR" dirty="0"/>
          </a:p>
        </p:txBody>
      </p:sp>
      <p:sp>
        <p:nvSpPr>
          <p:cNvPr id="24" name="TextBox 23"/>
          <p:cNvSpPr txBox="1"/>
          <p:nvPr/>
        </p:nvSpPr>
        <p:spPr>
          <a:xfrm>
            <a:off x="5148064" y="2492896"/>
            <a:ext cx="1574085" cy="369332"/>
          </a:xfrm>
          <a:prstGeom prst="rect">
            <a:avLst/>
          </a:prstGeom>
          <a:noFill/>
        </p:spPr>
        <p:txBody>
          <a:bodyPr wrap="none" rtlCol="0">
            <a:spAutoFit/>
          </a:bodyPr>
          <a:lstStyle/>
          <a:p>
            <a:r>
              <a:rPr lang="el-GR" dirty="0" smtClean="0"/>
              <a:t>πολυστερίνης</a:t>
            </a:r>
            <a:endParaRPr lang="el-GR" dirty="0"/>
          </a:p>
        </p:txBody>
      </p:sp>
      <p:sp>
        <p:nvSpPr>
          <p:cNvPr id="25" name="TextBox 24"/>
          <p:cNvSpPr txBox="1"/>
          <p:nvPr/>
        </p:nvSpPr>
        <p:spPr>
          <a:xfrm>
            <a:off x="611560" y="2420888"/>
            <a:ext cx="1143646" cy="369332"/>
          </a:xfrm>
          <a:prstGeom prst="rect">
            <a:avLst/>
          </a:prstGeom>
          <a:noFill/>
        </p:spPr>
        <p:txBody>
          <a:bodyPr wrap="none" rtlCol="0">
            <a:spAutoFit/>
          </a:bodyPr>
          <a:lstStyle/>
          <a:p>
            <a:r>
              <a:rPr lang="el-GR" dirty="0" smtClean="0"/>
              <a:t>κεραμικοί</a:t>
            </a:r>
            <a:endParaRPr lang="el-GR" dirty="0"/>
          </a:p>
        </p:txBody>
      </p:sp>
      <p:sp>
        <p:nvSpPr>
          <p:cNvPr id="26" name="TextBox 25"/>
          <p:cNvSpPr txBox="1"/>
          <p:nvPr/>
        </p:nvSpPr>
        <p:spPr>
          <a:xfrm>
            <a:off x="2300742" y="2492896"/>
            <a:ext cx="2631298" cy="369332"/>
          </a:xfrm>
          <a:prstGeom prst="rect">
            <a:avLst/>
          </a:prstGeom>
          <a:noFill/>
        </p:spPr>
        <p:txBody>
          <a:bodyPr wrap="none" rtlCol="0">
            <a:spAutoFit/>
          </a:bodyPr>
          <a:lstStyle/>
          <a:p>
            <a:r>
              <a:rPr lang="el-GR" dirty="0" smtClean="0"/>
              <a:t>με πλαστικό διηλεκτρικό</a:t>
            </a:r>
            <a:endParaRPr lang="el-GR" dirty="0"/>
          </a:p>
        </p:txBody>
      </p:sp>
      <p:sp>
        <p:nvSpPr>
          <p:cNvPr id="27" name="TextBox 26"/>
          <p:cNvSpPr txBox="1"/>
          <p:nvPr/>
        </p:nvSpPr>
        <p:spPr>
          <a:xfrm>
            <a:off x="7164288" y="2492896"/>
            <a:ext cx="1774845" cy="369332"/>
          </a:xfrm>
          <a:prstGeom prst="rect">
            <a:avLst/>
          </a:prstGeom>
          <a:noFill/>
        </p:spPr>
        <p:txBody>
          <a:bodyPr wrap="none" rtlCol="0">
            <a:spAutoFit/>
          </a:bodyPr>
          <a:lstStyle/>
          <a:p>
            <a:r>
              <a:rPr lang="en-US" dirty="0" smtClean="0"/>
              <a:t>Glass</a:t>
            </a:r>
            <a:r>
              <a:rPr lang="el-GR" dirty="0" smtClean="0"/>
              <a:t> </a:t>
            </a:r>
            <a:r>
              <a:rPr lang="en-US" dirty="0" smtClean="0"/>
              <a:t>capacitor</a:t>
            </a:r>
            <a:endParaRPr lang="el-GR" dirty="0"/>
          </a:p>
        </p:txBody>
      </p:sp>
      <p:sp>
        <p:nvSpPr>
          <p:cNvPr id="28" name="TextBox 27"/>
          <p:cNvSpPr txBox="1"/>
          <p:nvPr/>
        </p:nvSpPr>
        <p:spPr>
          <a:xfrm>
            <a:off x="304189" y="4078813"/>
            <a:ext cx="1675523" cy="646331"/>
          </a:xfrm>
          <a:prstGeom prst="rect">
            <a:avLst/>
          </a:prstGeom>
          <a:noFill/>
        </p:spPr>
        <p:txBody>
          <a:bodyPr wrap="none" rtlCol="0">
            <a:spAutoFit/>
          </a:bodyPr>
          <a:lstStyle/>
          <a:p>
            <a:r>
              <a:rPr lang="el-GR" dirty="0" smtClean="0"/>
              <a:t>πολωμένοι </a:t>
            </a:r>
            <a:endParaRPr lang="en-US" dirty="0" smtClean="0"/>
          </a:p>
          <a:p>
            <a:r>
              <a:rPr lang="el-GR" dirty="0" smtClean="0"/>
              <a:t>μη πολωμένοι</a:t>
            </a:r>
            <a:endParaRPr lang="el-GR" dirty="0"/>
          </a:p>
        </p:txBody>
      </p:sp>
      <p:sp>
        <p:nvSpPr>
          <p:cNvPr id="29" name="TextBox 28"/>
          <p:cNvSpPr txBox="1"/>
          <p:nvPr/>
        </p:nvSpPr>
        <p:spPr>
          <a:xfrm>
            <a:off x="6174660" y="3789040"/>
            <a:ext cx="1133644" cy="369332"/>
          </a:xfrm>
          <a:prstGeom prst="rect">
            <a:avLst/>
          </a:prstGeom>
          <a:noFill/>
        </p:spPr>
        <p:txBody>
          <a:bodyPr wrap="none" rtlCol="0">
            <a:spAutoFit/>
          </a:bodyPr>
          <a:lstStyle/>
          <a:p>
            <a:r>
              <a:rPr lang="en-US" dirty="0" err="1" smtClean="0"/>
              <a:t>tandalum</a:t>
            </a:r>
            <a:endParaRPr lang="el-GR" dirty="0"/>
          </a:p>
        </p:txBody>
      </p:sp>
      <p:pic>
        <p:nvPicPr>
          <p:cNvPr id="3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80241" y="3933056"/>
            <a:ext cx="1428263"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p:nvSpPr>
        <p:spPr>
          <a:xfrm>
            <a:off x="7380312" y="3573016"/>
            <a:ext cx="1697772" cy="369332"/>
          </a:xfrm>
          <a:prstGeom prst="rect">
            <a:avLst/>
          </a:prstGeom>
          <a:noFill/>
        </p:spPr>
        <p:txBody>
          <a:bodyPr wrap="none" rtlCol="0">
            <a:spAutoFit/>
          </a:bodyPr>
          <a:lstStyle/>
          <a:p>
            <a:r>
              <a:rPr lang="el-GR" dirty="0" err="1" smtClean="0"/>
              <a:t>υπερπυκνωτές</a:t>
            </a:r>
            <a:endParaRPr lang="el-GR" dirty="0"/>
          </a:p>
        </p:txBody>
      </p:sp>
      <p:pic>
        <p:nvPicPr>
          <p:cNvPr id="32"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11560" y="5301208"/>
            <a:ext cx="1239602" cy="1123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83936" y="5301208"/>
            <a:ext cx="1435936" cy="1195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42380" y="5389757"/>
            <a:ext cx="2513996" cy="135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07904" y="5373216"/>
            <a:ext cx="1636018" cy="129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28384" y="5661249"/>
            <a:ext cx="1059954"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2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500"/>
                                        <p:tgtEl>
                                          <p:spTgt spid="1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7"/>
                                        </p:tgtEl>
                                        <p:attrNameLst>
                                          <p:attrName>style.visibility</p:attrName>
                                        </p:attrNameLst>
                                      </p:cBhvr>
                                      <p:to>
                                        <p:strVal val="visible"/>
                                      </p:to>
                                    </p:set>
                                    <p:animEffect transition="in" filter="fade">
                                      <p:cBhvr>
                                        <p:cTn id="112" dur="500"/>
                                        <p:tgtEl>
                                          <p:spTgt spid="1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fade">
                                      <p:cBhvr>
                                        <p:cTn id="117" dur="500"/>
                                        <p:tgtEl>
                                          <p:spTgt spid="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fade">
                                      <p:cBhvr>
                                        <p:cTn id="127" dur="500"/>
                                        <p:tgtEl>
                                          <p:spTgt spid="18"/>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500"/>
                                        <p:tgtEl>
                                          <p:spTgt spid="2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19"/>
                                        </p:tgtEl>
                                        <p:attrNameLst>
                                          <p:attrName>style.visibility</p:attrName>
                                        </p:attrNameLst>
                                      </p:cBhvr>
                                      <p:to>
                                        <p:strVal val="visible"/>
                                      </p:to>
                                    </p:set>
                                    <p:animEffect transition="in" filter="fade">
                                      <p:cBhvr>
                                        <p:cTn id="137" dur="500"/>
                                        <p:tgtEl>
                                          <p:spTgt spid="1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31"/>
                                        </p:tgtEl>
                                        <p:attrNameLst>
                                          <p:attrName>style.visibility</p:attrName>
                                        </p:attrNameLst>
                                      </p:cBhvr>
                                      <p:to>
                                        <p:strVal val="visible"/>
                                      </p:to>
                                    </p:set>
                                    <p:animEffect transition="in" filter="fade">
                                      <p:cBhvr>
                                        <p:cTn id="142" dur="500"/>
                                        <p:tgtEl>
                                          <p:spTgt spid="31"/>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nodeType="click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fade">
                                      <p:cBhvr>
                                        <p:cTn id="147" dur="500"/>
                                        <p:tgtEl>
                                          <p:spTgt spid="30"/>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5"/>
                                        </p:tgtEl>
                                        <p:attrNameLst>
                                          <p:attrName>style.visibility</p:attrName>
                                        </p:attrNameLst>
                                      </p:cBhvr>
                                      <p:to>
                                        <p:strVal val="visible"/>
                                      </p:to>
                                    </p:set>
                                    <p:animEffect transition="in" filter="fade">
                                      <p:cBhvr>
                                        <p:cTn id="152" dur="500"/>
                                        <p:tgtEl>
                                          <p:spTgt spid="5"/>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32"/>
                                        </p:tgtEl>
                                        <p:attrNameLst>
                                          <p:attrName>style.visibility</p:attrName>
                                        </p:attrNameLst>
                                      </p:cBhvr>
                                      <p:to>
                                        <p:strVal val="visible"/>
                                      </p:to>
                                    </p:set>
                                    <p:animEffect transition="in" filter="fade">
                                      <p:cBhvr>
                                        <p:cTn id="157" dur="500"/>
                                        <p:tgtEl>
                                          <p:spTgt spid="32"/>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3074"/>
                                        </p:tgtEl>
                                        <p:attrNameLst>
                                          <p:attrName>style.visibility</p:attrName>
                                        </p:attrNameLst>
                                      </p:cBhvr>
                                      <p:to>
                                        <p:strVal val="visible"/>
                                      </p:to>
                                    </p:set>
                                    <p:animEffect transition="in" filter="fade">
                                      <p:cBhvr>
                                        <p:cTn id="162" dur="500"/>
                                        <p:tgtEl>
                                          <p:spTgt spid="307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3076"/>
                                        </p:tgtEl>
                                        <p:attrNameLst>
                                          <p:attrName>style.visibility</p:attrName>
                                        </p:attrNameLst>
                                      </p:cBhvr>
                                      <p:to>
                                        <p:strVal val="visible"/>
                                      </p:to>
                                    </p:set>
                                    <p:animEffect transition="in" filter="fade">
                                      <p:cBhvr>
                                        <p:cTn id="167" dur="500"/>
                                        <p:tgtEl>
                                          <p:spTgt spid="3076"/>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075"/>
                                        </p:tgtEl>
                                        <p:attrNameLst>
                                          <p:attrName>style.visibility</p:attrName>
                                        </p:attrNameLst>
                                      </p:cBhvr>
                                      <p:to>
                                        <p:strVal val="visible"/>
                                      </p:to>
                                    </p:set>
                                    <p:animEffect transition="in" filter="fade">
                                      <p:cBhvr>
                                        <p:cTn id="172" dur="500"/>
                                        <p:tgtEl>
                                          <p:spTgt spid="3075"/>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nodeType="clickEffect">
                                  <p:stCondLst>
                                    <p:cond delay="0"/>
                                  </p:stCondLst>
                                  <p:childTnLst>
                                    <p:set>
                                      <p:cBhvr>
                                        <p:cTn id="176" dur="1" fill="hold">
                                          <p:stCondLst>
                                            <p:cond delay="0"/>
                                          </p:stCondLst>
                                        </p:cTn>
                                        <p:tgtEl>
                                          <p:spTgt spid="3077"/>
                                        </p:tgtEl>
                                        <p:attrNameLst>
                                          <p:attrName>style.visibility</p:attrName>
                                        </p:attrNameLst>
                                      </p:cBhvr>
                                      <p:to>
                                        <p:strVal val="visible"/>
                                      </p:to>
                                    </p:set>
                                    <p:animEffect transition="in" filter="fade">
                                      <p:cBhvr>
                                        <p:cTn id="17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20" grpId="0"/>
      <p:bldP spid="21" grpId="0"/>
      <p:bldP spid="22" grpId="0"/>
      <p:bldP spid="23" grpId="0"/>
      <p:bldP spid="24" grpId="0"/>
      <p:bldP spid="25" grpId="0"/>
      <p:bldP spid="26" grpId="0"/>
      <p:bldP spid="27" grpId="0"/>
      <p:bldP spid="28" grpId="0"/>
      <p:bldP spid="29"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92" y="1052736"/>
            <a:ext cx="3382312"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Τίτλος 1"/>
          <p:cNvSpPr>
            <a:spLocks noGrp="1"/>
          </p:cNvSpPr>
          <p:nvPr>
            <p:ph type="title"/>
          </p:nvPr>
        </p:nvSpPr>
        <p:spPr>
          <a:xfrm>
            <a:off x="457200" y="-314672"/>
            <a:ext cx="7543800" cy="1295400"/>
          </a:xfrm>
        </p:spPr>
        <p:txBody>
          <a:bodyPr/>
          <a:lstStyle/>
          <a:p>
            <a:r>
              <a:rPr lang="el-GR" dirty="0" smtClean="0"/>
              <a:t>ΕΞΙΣΩΣΗ  ΦΟΡΤΙΣΗΣ  ΠΥΚΝΩΤΗ</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mtClean="0"/>
              <a:pPr/>
              <a:t>7</a:t>
            </a:fld>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44008" y="1052735"/>
            <a:ext cx="4464496" cy="223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284984"/>
            <a:ext cx="4320480" cy="2186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 name="TextBox 4"/>
              <p:cNvSpPr txBox="1"/>
              <p:nvPr/>
            </p:nvSpPr>
            <p:spPr>
              <a:xfrm>
                <a:off x="35496" y="4365104"/>
                <a:ext cx="5112568" cy="20250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a:rPr>
                        <m:t>V</m:t>
                      </m:r>
                      <m:r>
                        <a:rPr lang="en-US" sz="2400" b="0" i="0" smtClean="0">
                          <a:latin typeface="Cambria Math"/>
                        </a:rPr>
                        <m:t>=</m:t>
                      </m:r>
                      <m:r>
                        <m:rPr>
                          <m:sty m:val="p"/>
                        </m:rPr>
                        <a:rPr lang="en-US" sz="2400" b="0" i="0" smtClean="0">
                          <a:latin typeface="Cambria Math"/>
                        </a:rPr>
                        <m:t>iR</m:t>
                      </m:r>
                      <m:r>
                        <a:rPr lang="en-US" sz="2400" b="0" i="0" smtClean="0">
                          <a:latin typeface="Cambria Math"/>
                        </a:rPr>
                        <m:t>+</m:t>
                      </m:r>
                      <m:r>
                        <m:rPr>
                          <m:sty m:val="p"/>
                        </m:rPr>
                        <a:rPr lang="en-US" sz="2400" b="0" i="0" smtClean="0">
                          <a:latin typeface="Cambria Math"/>
                        </a:rPr>
                        <m:t>U</m:t>
                      </m:r>
                      <m:r>
                        <a:rPr lang="en-US" sz="2400" b="0" i="0" smtClean="0">
                          <a:latin typeface="Cambria Math"/>
                        </a:rPr>
                        <m:t>=</m:t>
                      </m:r>
                      <m:f>
                        <m:fPr>
                          <m:ctrlPr>
                            <a:rPr lang="en-US" sz="2400" b="0" i="1" smtClean="0">
                              <a:latin typeface="Cambria Math"/>
                            </a:rPr>
                          </m:ctrlPr>
                        </m:fPr>
                        <m:num>
                          <m:r>
                            <m:rPr>
                              <m:sty m:val="p"/>
                            </m:rPr>
                            <a:rPr lang="en-US" sz="2400" b="0" i="0" smtClean="0">
                              <a:latin typeface="Cambria Math"/>
                            </a:rPr>
                            <m:t>dq</m:t>
                          </m:r>
                        </m:num>
                        <m:den>
                          <m:r>
                            <m:rPr>
                              <m:sty m:val="p"/>
                            </m:rPr>
                            <a:rPr lang="en-US" sz="2400" b="0" i="0" smtClean="0">
                              <a:latin typeface="Cambria Math"/>
                            </a:rPr>
                            <m:t>dt</m:t>
                          </m:r>
                        </m:den>
                      </m:f>
                      <m:r>
                        <m:rPr>
                          <m:sty m:val="p"/>
                        </m:rPr>
                        <a:rPr lang="en-US" sz="2400" b="0" i="0" smtClean="0">
                          <a:latin typeface="Cambria Math"/>
                        </a:rPr>
                        <m:t>R</m:t>
                      </m:r>
                      <m:r>
                        <a:rPr lang="en-US" sz="2400" b="0" i="0" smtClean="0">
                          <a:latin typeface="Cambria Math"/>
                        </a:rPr>
                        <m:t>+</m:t>
                      </m:r>
                      <m:r>
                        <m:rPr>
                          <m:sty m:val="p"/>
                        </m:rPr>
                        <a:rPr lang="en-US" sz="2400" b="0" i="0" smtClean="0">
                          <a:latin typeface="Cambria Math"/>
                        </a:rPr>
                        <m:t>U</m:t>
                      </m:r>
                      <m:r>
                        <a:rPr lang="en-US" sz="2400" b="0" i="0" smtClean="0">
                          <a:latin typeface="Cambria Math"/>
                        </a:rPr>
                        <m:t>=</m:t>
                      </m:r>
                      <m:f>
                        <m:fPr>
                          <m:ctrlPr>
                            <a:rPr lang="en-US" sz="2400" b="0" i="1" smtClean="0">
                              <a:latin typeface="Cambria Math"/>
                            </a:rPr>
                          </m:ctrlPr>
                        </m:fPr>
                        <m:num>
                          <m:r>
                            <m:rPr>
                              <m:sty m:val="p"/>
                            </m:rPr>
                            <a:rPr lang="en-US" sz="2400" b="0" i="0" smtClean="0">
                              <a:latin typeface="Cambria Math"/>
                            </a:rPr>
                            <m:t>RC</m:t>
                          </m:r>
                          <m:r>
                            <a:rPr lang="en-US" sz="2400" b="0" i="0" smtClean="0">
                              <a:latin typeface="Cambria Math"/>
                            </a:rPr>
                            <m:t> </m:t>
                          </m:r>
                          <m:r>
                            <m:rPr>
                              <m:sty m:val="p"/>
                            </m:rPr>
                            <a:rPr lang="en-US" sz="2400" b="0" i="0" smtClean="0">
                              <a:latin typeface="Cambria Math"/>
                            </a:rPr>
                            <m:t>du</m:t>
                          </m:r>
                        </m:num>
                        <m:den>
                          <m:r>
                            <m:rPr>
                              <m:sty m:val="p"/>
                            </m:rPr>
                            <a:rPr lang="en-US" sz="2400" b="0" i="0" smtClean="0">
                              <a:latin typeface="Cambria Math"/>
                            </a:rPr>
                            <m:t>dt</m:t>
                          </m:r>
                        </m:den>
                      </m:f>
                      <m:r>
                        <a:rPr lang="en-US" sz="2400" b="0" i="0" smtClean="0">
                          <a:latin typeface="Cambria Math"/>
                        </a:rPr>
                        <m:t>+</m:t>
                      </m:r>
                      <m:r>
                        <m:rPr>
                          <m:sty m:val="p"/>
                        </m:rPr>
                        <a:rPr lang="en-US" sz="2400" b="0" i="0" smtClean="0">
                          <a:latin typeface="Cambria Math"/>
                        </a:rPr>
                        <m:t>U</m:t>
                      </m:r>
                    </m:oMath>
                  </m:oMathPara>
                </a14:m>
                <a:endParaRPr lang="en-US" sz="2400" b="0" dirty="0" smtClean="0"/>
              </a:p>
              <a:p>
                <a:pPr/>
                <a14:m>
                  <m:oMathPara xmlns:m="http://schemas.openxmlformats.org/officeDocument/2006/math">
                    <m:oMathParaPr>
                      <m:jc m:val="centerGroup"/>
                    </m:oMathParaPr>
                    <m:oMath xmlns:m="http://schemas.openxmlformats.org/officeDocument/2006/math">
                      <m:f>
                        <m:fPr>
                          <m:ctrlPr>
                            <a:rPr lang="en-US" sz="2400" b="0" i="1" smtClean="0">
                              <a:latin typeface="Cambria Math"/>
                            </a:rPr>
                          </m:ctrlPr>
                        </m:fPr>
                        <m:num>
                          <m:r>
                            <m:rPr>
                              <m:sty m:val="p"/>
                            </m:rPr>
                            <a:rPr lang="en-US" sz="2400" b="0" i="0" smtClean="0">
                              <a:latin typeface="Cambria Math"/>
                            </a:rPr>
                            <m:t>du</m:t>
                          </m:r>
                        </m:num>
                        <m:den>
                          <m:r>
                            <m:rPr>
                              <m:sty m:val="p"/>
                            </m:rPr>
                            <a:rPr lang="en-US" sz="2400" b="0" i="0" smtClean="0">
                              <a:latin typeface="Cambria Math"/>
                            </a:rPr>
                            <m:t>U</m:t>
                          </m:r>
                        </m:den>
                      </m:f>
                      <m:r>
                        <a:rPr lang="en-US" sz="2400">
                          <a:latin typeface="Cambria Math"/>
                        </a:rPr>
                        <m:t>=</m:t>
                      </m:r>
                      <m:r>
                        <a:rPr lang="en-US" sz="2400" b="0" i="0" smtClean="0">
                          <a:latin typeface="Cambria Math"/>
                        </a:rPr>
                        <m:t>−</m:t>
                      </m:r>
                      <m:f>
                        <m:fPr>
                          <m:ctrlPr>
                            <a:rPr lang="en-US" sz="2400" b="0" i="1" smtClean="0">
                              <a:latin typeface="Cambria Math"/>
                            </a:rPr>
                          </m:ctrlPr>
                        </m:fPr>
                        <m:num>
                          <m:r>
                            <a:rPr lang="en-US" sz="2400" b="0" i="0" smtClean="0">
                              <a:latin typeface="Cambria Math"/>
                            </a:rPr>
                            <m:t>1</m:t>
                          </m:r>
                        </m:num>
                        <m:den>
                          <m:r>
                            <m:rPr>
                              <m:sty m:val="p"/>
                            </m:rPr>
                            <a:rPr lang="en-US" sz="2400" b="0" i="0" smtClean="0">
                              <a:latin typeface="Cambria Math"/>
                            </a:rPr>
                            <m:t>RC</m:t>
                          </m:r>
                        </m:den>
                      </m:f>
                      <m:r>
                        <a:rPr lang="en-US" sz="2400" b="0" i="0" smtClean="0">
                          <a:latin typeface="Cambria Math"/>
                        </a:rPr>
                        <m:t> </m:t>
                      </m:r>
                      <m:r>
                        <m:rPr>
                          <m:sty m:val="p"/>
                        </m:rPr>
                        <a:rPr lang="en-US" sz="2400" b="0" i="0" smtClean="0">
                          <a:latin typeface="Cambria Math"/>
                        </a:rPr>
                        <m:t>dt</m:t>
                      </m:r>
                      <m:r>
                        <a:rPr lang="en-US" sz="2400" b="0" i="0" smtClean="0">
                          <a:latin typeface="Cambria Math"/>
                        </a:rPr>
                        <m:t>      </m:t>
                      </m:r>
                      <m:r>
                        <m:rPr>
                          <m:sty m:val="p"/>
                        </m:rPr>
                        <a:rPr lang="en-US" sz="2400" b="0" i="0" smtClean="0">
                          <a:latin typeface="Cambria Math"/>
                        </a:rPr>
                        <m:t>U</m:t>
                      </m:r>
                      <m:d>
                        <m:dPr>
                          <m:ctrlPr>
                            <a:rPr lang="en-US" sz="2400" b="0" i="1" smtClean="0">
                              <a:latin typeface="Cambria Math"/>
                            </a:rPr>
                          </m:ctrlPr>
                        </m:dPr>
                        <m:e>
                          <m:r>
                            <m:rPr>
                              <m:sty m:val="p"/>
                            </m:rPr>
                            <a:rPr lang="en-US" sz="2400" b="0" i="0" smtClean="0">
                              <a:latin typeface="Cambria Math"/>
                            </a:rPr>
                            <m:t>t</m:t>
                          </m:r>
                        </m:e>
                      </m:d>
                      <m:r>
                        <a:rPr lang="en-US" sz="2400" b="0" i="0" smtClean="0">
                          <a:latin typeface="Cambria Math"/>
                        </a:rPr>
                        <m:t>=</m:t>
                      </m:r>
                      <m:r>
                        <m:rPr>
                          <m:sty m:val="p"/>
                        </m:rPr>
                        <a:rPr lang="en-US" sz="2400" b="0" i="0" smtClean="0">
                          <a:latin typeface="Cambria Math"/>
                        </a:rPr>
                        <m:t>V</m:t>
                      </m:r>
                      <m:r>
                        <a:rPr lang="el-GR" sz="2400" b="0" i="0" smtClean="0">
                          <a:latin typeface="Cambria Math"/>
                        </a:rPr>
                        <m:t> </m:t>
                      </m:r>
                      <m:r>
                        <a:rPr lang="en-US" sz="2400" b="0" i="0" smtClean="0">
                          <a:latin typeface="Cambria Math"/>
                        </a:rPr>
                        <m:t>(1−</m:t>
                      </m:r>
                      <m:sSup>
                        <m:sSupPr>
                          <m:ctrlPr>
                            <a:rPr lang="en-US" sz="2400" b="0" i="1" smtClean="0">
                              <a:latin typeface="Cambria Math"/>
                            </a:rPr>
                          </m:ctrlPr>
                        </m:sSupPr>
                        <m:e>
                          <m:r>
                            <a:rPr lang="en-US" sz="2400" b="0" i="1" smtClean="0">
                              <a:latin typeface="Cambria Math"/>
                            </a:rPr>
                            <m:t>𝑒</m:t>
                          </m:r>
                        </m:e>
                        <m:sup>
                          <m:r>
                            <a:rPr lang="en-US" sz="2400" i="1">
                              <a:latin typeface="Cambria Math"/>
                            </a:rPr>
                            <m:t>−</m:t>
                          </m:r>
                          <m:r>
                            <a:rPr lang="en-US" sz="2400" i="1">
                              <a:latin typeface="Cambria Math"/>
                            </a:rPr>
                            <m:t>𝑡</m:t>
                          </m:r>
                          <m:r>
                            <a:rPr lang="el-GR" sz="2400" i="1">
                              <a:latin typeface="Cambria Math"/>
                            </a:rPr>
                            <m:t>/</m:t>
                          </m:r>
                          <m:r>
                            <a:rPr lang="el-GR" sz="2400" i="1">
                              <a:latin typeface="Cambria Math"/>
                            </a:rPr>
                            <m:t>𝜏</m:t>
                          </m:r>
                        </m:sup>
                      </m:sSup>
                      <m:r>
                        <a:rPr lang="el-GR" sz="2400" b="0" i="1" smtClean="0">
                          <a:latin typeface="Cambria Math"/>
                        </a:rPr>
                        <m:t> )</m:t>
                      </m:r>
                    </m:oMath>
                  </m:oMathPara>
                </a14:m>
                <a:endParaRPr lang="en-US" sz="2400" dirty="0" smtClean="0"/>
              </a:p>
              <a:p>
                <a:r>
                  <a:rPr lang="el-GR" sz="2400" dirty="0"/>
                  <a:t> </a:t>
                </a:r>
                <a:r>
                  <a:rPr lang="el-GR" sz="2400" dirty="0" smtClean="0"/>
                  <a:t>                          </a:t>
                </a:r>
                <a14:m>
                  <m:oMath xmlns:m="http://schemas.openxmlformats.org/officeDocument/2006/math">
                    <m:r>
                      <m:rPr>
                        <m:sty m:val="p"/>
                      </m:rPr>
                      <a:rPr lang="en-US" sz="2400" b="0" i="0" smtClean="0">
                        <a:latin typeface="Cambria Math"/>
                      </a:rPr>
                      <m:t>I</m:t>
                    </m:r>
                    <m:d>
                      <m:dPr>
                        <m:ctrlPr>
                          <a:rPr lang="el-GR" sz="2400" b="0" i="1" smtClean="0">
                            <a:latin typeface="Cambria Math"/>
                          </a:rPr>
                        </m:ctrlPr>
                      </m:dPr>
                      <m:e>
                        <m:r>
                          <m:rPr>
                            <m:sty m:val="p"/>
                          </m:rPr>
                          <a:rPr lang="en-US" sz="2400" b="0" i="0" smtClean="0">
                            <a:latin typeface="Cambria Math"/>
                          </a:rPr>
                          <m:t>t</m:t>
                        </m:r>
                      </m:e>
                    </m:d>
                    <m:r>
                      <a:rPr lang="en-US" sz="2400" b="0" i="0" smtClean="0">
                        <a:latin typeface="Cambria Math"/>
                      </a:rPr>
                      <m:t>=</m:t>
                    </m:r>
                    <m:f>
                      <m:fPr>
                        <m:ctrlPr>
                          <a:rPr lang="en-US" sz="2400" b="0" i="1" smtClean="0">
                            <a:latin typeface="Cambria Math"/>
                          </a:rPr>
                        </m:ctrlPr>
                      </m:fPr>
                      <m:num>
                        <m:r>
                          <a:rPr lang="el-GR" sz="2400" b="0" i="0" smtClean="0">
                            <a:latin typeface="Cambria Math"/>
                          </a:rPr>
                          <m:t>  </m:t>
                        </m:r>
                        <m:r>
                          <m:rPr>
                            <m:sty m:val="p"/>
                          </m:rPr>
                          <a:rPr lang="en-US" sz="2400" b="0" i="0" smtClean="0">
                            <a:latin typeface="Cambria Math"/>
                          </a:rPr>
                          <m:t>V</m:t>
                        </m:r>
                        <m:r>
                          <a:rPr lang="el-GR" sz="2400" b="0" i="0" smtClean="0">
                            <a:latin typeface="Cambria Math"/>
                          </a:rPr>
                          <m:t>  </m:t>
                        </m:r>
                      </m:num>
                      <m:den>
                        <m:r>
                          <m:rPr>
                            <m:sty m:val="p"/>
                          </m:rPr>
                          <a:rPr lang="en-US" sz="2400" b="0" i="0" smtClean="0">
                            <a:latin typeface="Cambria Math"/>
                          </a:rPr>
                          <m:t>R</m:t>
                        </m:r>
                      </m:den>
                    </m:f>
                    <m:sSup>
                      <m:sSupPr>
                        <m:ctrlPr>
                          <a:rPr lang="en-US" sz="2400" b="0" i="1" smtClean="0">
                            <a:latin typeface="Cambria Math"/>
                          </a:rPr>
                        </m:ctrlPr>
                      </m:sSupPr>
                      <m:e>
                        <m:r>
                          <a:rPr lang="en-US" sz="2400" b="0" i="1" smtClean="0">
                            <a:latin typeface="Cambria Math"/>
                          </a:rPr>
                          <m:t>𝑒</m:t>
                        </m:r>
                      </m:e>
                      <m:sup>
                        <m:r>
                          <a:rPr lang="en-US" sz="2400" b="0" i="1" smtClean="0">
                            <a:latin typeface="Cambria Math"/>
                          </a:rPr>
                          <m:t>−</m:t>
                        </m:r>
                        <m:r>
                          <a:rPr lang="en-US" sz="2400" b="0" i="1" smtClean="0">
                            <a:latin typeface="Cambria Math"/>
                          </a:rPr>
                          <m:t>𝑡</m:t>
                        </m:r>
                        <m:r>
                          <a:rPr lang="en-US" sz="2400" b="0" i="1" smtClean="0">
                            <a:latin typeface="Cambria Math"/>
                          </a:rPr>
                          <m:t>/</m:t>
                        </m:r>
                        <m:r>
                          <a:rPr lang="el-GR" sz="2400" b="0" i="1" smtClean="0">
                            <a:latin typeface="Cambria Math"/>
                          </a:rPr>
                          <m:t>𝜏</m:t>
                        </m:r>
                      </m:sup>
                    </m:sSup>
                  </m:oMath>
                </a14:m>
                <a:endParaRPr lang="el-GR"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5496" y="4365104"/>
                <a:ext cx="5112568" cy="2025042"/>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383345" y="5517232"/>
                <a:ext cx="134889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2800" b="0" i="1" smtClean="0">
                          <a:latin typeface="Cambria Math"/>
                        </a:rPr>
                        <m:t>𝜏</m:t>
                      </m:r>
                      <m:r>
                        <a:rPr lang="el-GR" sz="2800" b="0" i="1" smtClean="0">
                          <a:latin typeface="Cambria Math"/>
                        </a:rPr>
                        <m:t>=</m:t>
                      </m:r>
                      <m:r>
                        <m:rPr>
                          <m:sty m:val="p"/>
                        </m:rPr>
                        <a:rPr lang="en-US" sz="2800" b="0" i="0" smtClean="0">
                          <a:latin typeface="Cambria Math"/>
                        </a:rPr>
                        <m:t>RC</m:t>
                      </m:r>
                    </m:oMath>
                  </m:oMathPara>
                </a14:m>
                <a:endParaRPr lang="el-GR"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5383345" y="5517232"/>
                <a:ext cx="1348895" cy="523220"/>
              </a:xfrm>
              <a:prstGeom prst="rect">
                <a:avLst/>
              </a:prstGeom>
              <a:blipFill rotWithShape="1">
                <a:blip r:embed="rId6"/>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16016" y="6021288"/>
                <a:ext cx="3888432" cy="6594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b="0" i="0" smtClean="0">
                          <a:latin typeface="Cambria Math"/>
                        </a:rPr>
                        <m:t>Ω</m:t>
                      </m:r>
                      <m:r>
                        <a:rPr lang="el-GR" b="0" i="1" smtClean="0">
                          <a:latin typeface="Cambria Math"/>
                          <a:ea typeface="Cambria Math"/>
                        </a:rPr>
                        <m:t>×</m:t>
                      </m:r>
                      <m:r>
                        <m:rPr>
                          <m:sty m:val="p"/>
                        </m:rPr>
                        <a:rPr lang="en-US" b="0" i="0" smtClean="0">
                          <a:latin typeface="Cambria Math"/>
                          <a:ea typeface="Cambria Math"/>
                        </a:rPr>
                        <m:t>F</m:t>
                      </m:r>
                      <m:r>
                        <a:rPr lang="en-US" b="0" i="0" smtClean="0">
                          <a:latin typeface="Cambria Math"/>
                          <a:ea typeface="Cambria Math"/>
                        </a:rPr>
                        <m:t>=</m:t>
                      </m:r>
                      <m:f>
                        <m:fPr>
                          <m:ctrlPr>
                            <a:rPr lang="en-US" b="0" i="1" smtClean="0">
                              <a:latin typeface="Cambria Math"/>
                              <a:ea typeface="Cambria Math"/>
                            </a:rPr>
                          </m:ctrlPr>
                        </m:fPr>
                        <m:num>
                          <m:r>
                            <m:rPr>
                              <m:sty m:val="p"/>
                            </m:rPr>
                            <a:rPr lang="en-US" b="0" i="0" smtClean="0">
                              <a:latin typeface="Cambria Math"/>
                              <a:ea typeface="Cambria Math"/>
                            </a:rPr>
                            <m:t>V</m:t>
                          </m:r>
                        </m:num>
                        <m:den>
                          <m:r>
                            <m:rPr>
                              <m:sty m:val="p"/>
                            </m:rPr>
                            <a:rPr lang="en-US" b="0" i="0" smtClean="0">
                              <a:latin typeface="Cambria Math"/>
                              <a:ea typeface="Cambria Math"/>
                            </a:rPr>
                            <m:t>A</m:t>
                          </m:r>
                        </m:den>
                      </m:f>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𝐶</m:t>
                          </m:r>
                        </m:num>
                        <m:den>
                          <m:r>
                            <a:rPr lang="en-US" b="0" i="1" smtClean="0">
                              <a:latin typeface="Cambria Math"/>
                              <a:ea typeface="Cambria Math"/>
                            </a:rPr>
                            <m:t>𝑉</m:t>
                          </m:r>
                        </m:den>
                      </m:f>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𝐶</m:t>
                          </m:r>
                        </m:num>
                        <m:den>
                          <m:r>
                            <a:rPr lang="en-US" b="0" i="1" smtClean="0">
                              <a:latin typeface="Cambria Math"/>
                              <a:ea typeface="Cambria Math"/>
                            </a:rPr>
                            <m:t>𝐴</m:t>
                          </m:r>
                        </m:den>
                      </m:f>
                      <m:r>
                        <a:rPr lang="en-US" b="0" i="1" smtClean="0">
                          <a:latin typeface="Cambria Math"/>
                          <a:ea typeface="Cambria Math"/>
                        </a:rPr>
                        <m:t>=</m:t>
                      </m:r>
                      <m:f>
                        <m:fPr>
                          <m:ctrlPr>
                            <a:rPr lang="en-US" i="1">
                              <a:latin typeface="Cambria Math"/>
                              <a:ea typeface="Cambria Math"/>
                            </a:rPr>
                          </m:ctrlPr>
                        </m:fPr>
                        <m:num>
                          <m:r>
                            <a:rPr lang="en-US" i="1">
                              <a:latin typeface="Cambria Math"/>
                              <a:ea typeface="Cambria Math"/>
                            </a:rPr>
                            <m:t>𝐶</m:t>
                          </m:r>
                        </m:num>
                        <m:den>
                          <m:r>
                            <a:rPr lang="en-US" i="1">
                              <a:latin typeface="Cambria Math"/>
                              <a:ea typeface="Cambria Math"/>
                            </a:rPr>
                            <m:t>𝐶</m:t>
                          </m:r>
                          <m:r>
                            <a:rPr lang="en-US" i="1">
                              <a:latin typeface="Cambria Math"/>
                              <a:ea typeface="Cambria Math"/>
                            </a:rPr>
                            <m:t>/</m:t>
                          </m:r>
                          <m:r>
                            <a:rPr lang="en-US" i="1">
                              <a:latin typeface="Cambria Math"/>
                              <a:ea typeface="Cambria Math"/>
                            </a:rPr>
                            <m:t>𝑠</m:t>
                          </m:r>
                        </m:den>
                      </m:f>
                      <m:r>
                        <a:rPr lang="en-US" b="0" i="1" smtClean="0">
                          <a:latin typeface="Cambria Math"/>
                          <a:ea typeface="Cambria Math"/>
                        </a:rPr>
                        <m:t>=</m:t>
                      </m:r>
                      <m:r>
                        <a:rPr lang="en-US" b="0" i="1" smtClean="0">
                          <a:latin typeface="Cambria Math"/>
                          <a:ea typeface="Cambria Math"/>
                        </a:rPr>
                        <m:t>𝑠𝑒𝑐</m:t>
                      </m:r>
                    </m:oMath>
                  </m:oMathPara>
                </a14:m>
                <a:endParaRPr lang="el-GR" dirty="0"/>
              </a:p>
            </p:txBody>
          </p:sp>
        </mc:Choice>
        <mc:Fallback xmlns="">
          <p:sp>
            <p:nvSpPr>
              <p:cNvPr id="8" name="TextBox 7"/>
              <p:cNvSpPr txBox="1">
                <a:spLocks noRot="1" noChangeAspect="1" noMove="1" noResize="1" noEditPoints="1" noAdjustHandles="1" noChangeArrowheads="1" noChangeShapeType="1" noTextEdit="1"/>
              </p:cNvSpPr>
              <p:nvPr/>
            </p:nvSpPr>
            <p:spPr>
              <a:xfrm>
                <a:off x="4716016" y="6021288"/>
                <a:ext cx="3888432" cy="659411"/>
              </a:xfrm>
              <a:prstGeom prst="rect">
                <a:avLst/>
              </a:prstGeom>
              <a:blipFill rotWithShape="1">
                <a:blip r:embed="rId7"/>
                <a:stretch>
                  <a:fillRect/>
                </a:stretch>
              </a:blipFill>
            </p:spPr>
            <p:txBody>
              <a:bodyPr/>
              <a:lstStyle/>
              <a:p>
                <a:r>
                  <a:rPr lang="el-GR">
                    <a:noFill/>
                  </a:rPr>
                  <a:t> </a:t>
                </a:r>
              </a:p>
            </p:txBody>
          </p:sp>
        </mc:Fallback>
      </mc:AlternateContent>
      <p:sp>
        <p:nvSpPr>
          <p:cNvPr id="9" name="TextBox 8"/>
          <p:cNvSpPr txBox="1"/>
          <p:nvPr/>
        </p:nvSpPr>
        <p:spPr>
          <a:xfrm>
            <a:off x="6763533" y="5589240"/>
            <a:ext cx="697627" cy="369332"/>
          </a:xfrm>
          <a:prstGeom prst="rect">
            <a:avLst/>
          </a:prstGeom>
          <a:noFill/>
        </p:spPr>
        <p:txBody>
          <a:bodyPr wrap="none" rtlCol="0">
            <a:spAutoFit/>
          </a:bodyPr>
          <a:lstStyle/>
          <a:p>
            <a:r>
              <a:rPr lang="en-US" dirty="0" smtClean="0"/>
              <a:t>(sec)</a:t>
            </a:r>
            <a:endParaRPr lang="el-GR" dirty="0"/>
          </a:p>
        </p:txBody>
      </p:sp>
      <p:sp>
        <p:nvSpPr>
          <p:cNvPr id="10" name="TextBox 9"/>
          <p:cNvSpPr txBox="1"/>
          <p:nvPr/>
        </p:nvSpPr>
        <p:spPr>
          <a:xfrm>
            <a:off x="3613465" y="2420888"/>
            <a:ext cx="923651" cy="461665"/>
          </a:xfrm>
          <a:prstGeom prst="rect">
            <a:avLst/>
          </a:prstGeom>
          <a:noFill/>
        </p:spPr>
        <p:txBody>
          <a:bodyPr wrap="none" rtlCol="0">
            <a:spAutoFit/>
          </a:bodyPr>
          <a:lstStyle/>
          <a:p>
            <a:r>
              <a:rPr lang="en-US" sz="2400" b="1" dirty="0" smtClean="0"/>
              <a:t>=q/U</a:t>
            </a:r>
            <a:r>
              <a:rPr lang="en-US" dirty="0" smtClean="0"/>
              <a:t> </a:t>
            </a:r>
            <a:endParaRPr lang="el-GR" dirty="0"/>
          </a:p>
        </p:txBody>
      </p:sp>
      <p:sp>
        <p:nvSpPr>
          <p:cNvPr id="11" name="TextBox 10"/>
          <p:cNvSpPr txBox="1"/>
          <p:nvPr/>
        </p:nvSpPr>
        <p:spPr>
          <a:xfrm>
            <a:off x="1867513" y="1916832"/>
            <a:ext cx="960519" cy="400110"/>
          </a:xfrm>
          <a:prstGeom prst="rect">
            <a:avLst/>
          </a:prstGeom>
          <a:noFill/>
        </p:spPr>
        <p:txBody>
          <a:bodyPr wrap="none" rtlCol="0">
            <a:spAutoFit/>
          </a:bodyPr>
          <a:lstStyle/>
          <a:p>
            <a:r>
              <a:rPr lang="en-US" sz="2000" b="1" dirty="0" smtClean="0"/>
              <a:t>=</a:t>
            </a:r>
            <a:r>
              <a:rPr lang="en-US" sz="2000" b="1" dirty="0" err="1" smtClean="0"/>
              <a:t>dq</a:t>
            </a:r>
            <a:r>
              <a:rPr lang="en-US" sz="2000" b="1" dirty="0" smtClean="0"/>
              <a:t>/</a:t>
            </a:r>
            <a:r>
              <a:rPr lang="en-US" sz="2000" b="1" dirty="0" err="1" smtClean="0"/>
              <a:t>dt</a:t>
            </a:r>
            <a:endParaRPr lang="el-GR" sz="2000" b="1" dirty="0"/>
          </a:p>
        </p:txBody>
      </p:sp>
    </p:spTree>
    <p:extLst>
      <p:ext uri="{BB962C8B-B14F-4D97-AF65-F5344CB8AC3E}">
        <p14:creationId xmlns:p14="http://schemas.microsoft.com/office/powerpoint/2010/main" val="406375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Effect transition="in" filter="fade">
                                      <p:cBhvr>
                                        <p:cTn id="32" dur="500"/>
                                        <p:tgtEl>
                                          <p:spTgt spid="40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99"/>
                                        </p:tgtEl>
                                        <p:attrNameLst>
                                          <p:attrName>style.visibility</p:attrName>
                                        </p:attrNameLst>
                                      </p:cBhvr>
                                      <p:to>
                                        <p:strVal val="visible"/>
                                      </p:to>
                                    </p:set>
                                    <p:animEffect transition="in" filter="fade">
                                      <p:cBhvr>
                                        <p:cTn id="42" dur="500"/>
                                        <p:tgtEl>
                                          <p:spTgt spid="409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ΕΞΙΣΩΣΗ ΕΚΦΟΡΤΙΣΗΣ ΠΥΚΝΩΤΗ</a:t>
            </a:r>
            <a:endParaRPr lang="el-GR" dirty="0"/>
          </a:p>
        </p:txBody>
      </p:sp>
      <p:sp>
        <p:nvSpPr>
          <p:cNvPr id="4" name="Θέση αριθμού διαφάνειας 3"/>
          <p:cNvSpPr>
            <a:spLocks noGrp="1"/>
          </p:cNvSpPr>
          <p:nvPr>
            <p:ph type="sldNum" sz="quarter" idx="12"/>
          </p:nvPr>
        </p:nvSpPr>
        <p:spPr/>
        <p:txBody>
          <a:bodyPr/>
          <a:lstStyle/>
          <a:p>
            <a:fld id="{DD198258-3A06-43AD-98BB-3D07AD8A66F9}" type="slidenum">
              <a:rPr lang="en-US" smtClean="0"/>
              <a:pPr/>
              <a:t>8</a:t>
            </a:fld>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15039" y="1628800"/>
            <a:ext cx="4277441"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4644008" y="3717032"/>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143" y="4005064"/>
            <a:ext cx="4046229"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Ορθογώνιο 5"/>
          <p:cNvSpPr/>
          <p:nvPr/>
        </p:nvSpPr>
        <p:spPr>
          <a:xfrm>
            <a:off x="5963236" y="4005064"/>
            <a:ext cx="25692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20" y="1428176"/>
            <a:ext cx="3827140" cy="322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7" name="Ορθογώνιο 6"/>
              <p:cNvSpPr/>
              <p:nvPr/>
            </p:nvSpPr>
            <p:spPr>
              <a:xfrm>
                <a:off x="72008" y="4797152"/>
                <a:ext cx="4535135" cy="11576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smtClean="0">
                          <a:latin typeface="Cambria Math"/>
                        </a:rPr>
                        <m:t>U</m:t>
                      </m:r>
                      <m:d>
                        <m:dPr>
                          <m:ctrlPr>
                            <a:rPr lang="en-US" sz="2800" i="1">
                              <a:latin typeface="Cambria Math"/>
                            </a:rPr>
                          </m:ctrlPr>
                        </m:dPr>
                        <m:e>
                          <m:r>
                            <m:rPr>
                              <m:sty m:val="p"/>
                            </m:rPr>
                            <a:rPr lang="en-US" sz="2800">
                              <a:latin typeface="Cambria Math"/>
                            </a:rPr>
                            <m:t>t</m:t>
                          </m:r>
                        </m:e>
                      </m:d>
                      <m:r>
                        <a:rPr lang="en-US" sz="2800">
                          <a:latin typeface="Cambria Math"/>
                        </a:rPr>
                        <m:t>=</m:t>
                      </m:r>
                      <m:r>
                        <m:rPr>
                          <m:sty m:val="p"/>
                        </m:rPr>
                        <a:rPr lang="en-US" sz="2800">
                          <a:latin typeface="Cambria Math"/>
                        </a:rPr>
                        <m:t>V</m:t>
                      </m:r>
                      <m:r>
                        <a:rPr lang="el-GR" sz="2800">
                          <a:latin typeface="Cambria Math"/>
                        </a:rPr>
                        <m:t> </m:t>
                      </m:r>
                      <m:r>
                        <a:rPr lang="el-GR" sz="2800" b="0" i="1" smtClean="0">
                          <a:latin typeface="Cambria Math"/>
                        </a:rPr>
                        <m:t> </m:t>
                      </m:r>
                      <m:sSup>
                        <m:sSupPr>
                          <m:ctrlPr>
                            <a:rPr lang="en-US" sz="2800" i="1">
                              <a:latin typeface="Cambria Math"/>
                            </a:rPr>
                          </m:ctrlPr>
                        </m:sSupPr>
                        <m:e>
                          <m:r>
                            <a:rPr lang="en-US" sz="2800" i="1">
                              <a:latin typeface="Cambria Math"/>
                            </a:rPr>
                            <m:t>𝑒</m:t>
                          </m:r>
                        </m:e>
                        <m:sup>
                          <m:r>
                            <a:rPr lang="en-US" sz="2800" i="1">
                              <a:latin typeface="Cambria Math"/>
                            </a:rPr>
                            <m:t>−</m:t>
                          </m:r>
                          <m:r>
                            <a:rPr lang="en-US" sz="2800" i="1">
                              <a:latin typeface="Cambria Math"/>
                            </a:rPr>
                            <m:t>𝑡</m:t>
                          </m:r>
                          <m:r>
                            <a:rPr lang="el-GR" sz="2800" i="1">
                              <a:latin typeface="Cambria Math"/>
                            </a:rPr>
                            <m:t>/</m:t>
                          </m:r>
                          <m:r>
                            <a:rPr lang="el-GR" sz="2800" i="1">
                              <a:latin typeface="Cambria Math"/>
                            </a:rPr>
                            <m:t>𝜏</m:t>
                          </m:r>
                        </m:sup>
                      </m:sSup>
                      <m:r>
                        <a:rPr lang="el-GR" sz="2800" i="1">
                          <a:latin typeface="Cambria Math"/>
                        </a:rPr>
                        <m:t> </m:t>
                      </m:r>
                    </m:oMath>
                  </m:oMathPara>
                </a14:m>
                <a:endParaRPr lang="en-US" sz="2800" dirty="0"/>
              </a:p>
              <a:p>
                <a:r>
                  <a:rPr lang="el-GR" sz="2800" dirty="0"/>
                  <a:t> </a:t>
                </a:r>
                <a:r>
                  <a:rPr lang="el-GR" sz="2800" dirty="0" smtClean="0"/>
                  <a:t>         </a:t>
                </a:r>
                <a14:m>
                  <m:oMath xmlns:m="http://schemas.openxmlformats.org/officeDocument/2006/math">
                    <m:r>
                      <m:rPr>
                        <m:sty m:val="p"/>
                      </m:rPr>
                      <a:rPr lang="en-US" sz="2800">
                        <a:latin typeface="Cambria Math"/>
                      </a:rPr>
                      <m:t>I</m:t>
                    </m:r>
                    <m:d>
                      <m:dPr>
                        <m:ctrlPr>
                          <a:rPr lang="el-GR" sz="2800" i="1">
                            <a:latin typeface="Cambria Math"/>
                          </a:rPr>
                        </m:ctrlPr>
                      </m:dPr>
                      <m:e>
                        <m:r>
                          <m:rPr>
                            <m:sty m:val="p"/>
                          </m:rPr>
                          <a:rPr lang="en-US" sz="2800">
                            <a:latin typeface="Cambria Math"/>
                          </a:rPr>
                          <m:t>t</m:t>
                        </m:r>
                      </m:e>
                    </m:d>
                    <m:r>
                      <a:rPr lang="en-US" sz="2800">
                        <a:latin typeface="Cambria Math"/>
                      </a:rPr>
                      <m:t>=</m:t>
                    </m:r>
                    <m:r>
                      <a:rPr lang="el-GR" sz="2800" b="0" i="1" smtClean="0">
                        <a:latin typeface="Cambria Math"/>
                      </a:rPr>
                      <m:t>−</m:t>
                    </m:r>
                    <m:f>
                      <m:fPr>
                        <m:ctrlPr>
                          <a:rPr lang="en-US" sz="2800" i="1">
                            <a:latin typeface="Cambria Math"/>
                          </a:rPr>
                        </m:ctrlPr>
                      </m:fPr>
                      <m:num>
                        <m:r>
                          <a:rPr lang="el-GR" sz="2800" b="0" i="1" smtClean="0">
                            <a:latin typeface="Cambria Math"/>
                          </a:rPr>
                          <m:t>  </m:t>
                        </m:r>
                        <m:r>
                          <m:rPr>
                            <m:sty m:val="p"/>
                          </m:rPr>
                          <a:rPr lang="en-US" sz="2800">
                            <a:latin typeface="Cambria Math"/>
                          </a:rPr>
                          <m:t>V</m:t>
                        </m:r>
                        <m:r>
                          <a:rPr lang="el-GR" sz="2800" b="0" i="0" smtClean="0">
                            <a:latin typeface="Cambria Math"/>
                          </a:rPr>
                          <m:t>  </m:t>
                        </m:r>
                      </m:num>
                      <m:den>
                        <m:r>
                          <a:rPr lang="el-GR" sz="2800" b="0" i="0" smtClean="0">
                            <a:latin typeface="Cambria Math"/>
                          </a:rPr>
                          <m:t> </m:t>
                        </m:r>
                        <m:r>
                          <m:rPr>
                            <m:sty m:val="p"/>
                          </m:rPr>
                          <a:rPr lang="en-US" sz="2800">
                            <a:latin typeface="Cambria Math"/>
                          </a:rPr>
                          <m:t>R</m:t>
                        </m:r>
                        <m:r>
                          <a:rPr lang="el-GR" sz="2800" b="0" i="0" smtClean="0">
                            <a:latin typeface="Cambria Math"/>
                          </a:rPr>
                          <m:t> </m:t>
                        </m:r>
                      </m:den>
                    </m:f>
                    <m:sSup>
                      <m:sSupPr>
                        <m:ctrlPr>
                          <a:rPr lang="en-US" sz="2800" i="1">
                            <a:latin typeface="Cambria Math"/>
                          </a:rPr>
                        </m:ctrlPr>
                      </m:sSupPr>
                      <m:e>
                        <m:r>
                          <a:rPr lang="en-US" sz="2800" i="1">
                            <a:latin typeface="Cambria Math"/>
                          </a:rPr>
                          <m:t>𝑒</m:t>
                        </m:r>
                      </m:e>
                      <m:sup>
                        <m:r>
                          <a:rPr lang="en-US" sz="2800" i="1">
                            <a:latin typeface="Cambria Math"/>
                          </a:rPr>
                          <m:t>−</m:t>
                        </m:r>
                        <m:r>
                          <a:rPr lang="en-US" sz="2800" i="1">
                            <a:latin typeface="Cambria Math"/>
                          </a:rPr>
                          <m:t>𝑡</m:t>
                        </m:r>
                        <m:r>
                          <a:rPr lang="en-US" sz="2800" i="1">
                            <a:latin typeface="Cambria Math"/>
                          </a:rPr>
                          <m:t>/</m:t>
                        </m:r>
                        <m:r>
                          <a:rPr lang="el-GR" sz="2800" i="1">
                            <a:latin typeface="Cambria Math"/>
                          </a:rPr>
                          <m:t>𝜏</m:t>
                        </m:r>
                      </m:sup>
                    </m:sSup>
                  </m:oMath>
                </a14:m>
                <a:endParaRPr lang="el-GR" sz="2800" dirty="0"/>
              </a:p>
            </p:txBody>
          </p:sp>
        </mc:Choice>
        <mc:Fallback xmlns="">
          <p:sp>
            <p:nvSpPr>
              <p:cNvPr id="7" name="Ορθογώνιο 6"/>
              <p:cNvSpPr>
                <a:spLocks noRot="1" noChangeAspect="1" noMove="1" noResize="1" noEditPoints="1" noAdjustHandles="1" noChangeArrowheads="1" noChangeShapeType="1" noTextEdit="1"/>
              </p:cNvSpPr>
              <p:nvPr/>
            </p:nvSpPr>
            <p:spPr>
              <a:xfrm>
                <a:off x="72008" y="4797152"/>
                <a:ext cx="4535135" cy="1157689"/>
              </a:xfrm>
              <a:prstGeom prst="rect">
                <a:avLst/>
              </a:prstGeom>
              <a:blipFill rotWithShape="1">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691680" y="6021288"/>
                <a:ext cx="165545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l-GR" sz="3200" b="0" i="1" smtClean="0">
                          <a:latin typeface="Cambria Math"/>
                        </a:rPr>
                        <m:t>𝜏</m:t>
                      </m:r>
                      <m:r>
                        <a:rPr lang="en-US" sz="3200" b="0" i="1" smtClean="0">
                          <a:latin typeface="Cambria Math"/>
                        </a:rPr>
                        <m:t>=</m:t>
                      </m:r>
                      <m:r>
                        <a:rPr lang="en-US" sz="3200" b="0" i="1" smtClean="0">
                          <a:latin typeface="Cambria Math"/>
                        </a:rPr>
                        <m:t>𝑅</m:t>
                      </m:r>
                      <m:r>
                        <a:rPr lang="en-US" sz="3200" b="0" i="1" smtClean="0">
                          <a:latin typeface="Cambria Math"/>
                        </a:rPr>
                        <m:t> </m:t>
                      </m:r>
                      <m:r>
                        <a:rPr lang="en-US" sz="3200" b="0" i="1" smtClean="0">
                          <a:latin typeface="Cambria Math"/>
                        </a:rPr>
                        <m:t>𝐶</m:t>
                      </m:r>
                    </m:oMath>
                  </m:oMathPara>
                </a14:m>
                <a:endParaRPr lang="el-GR"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691680" y="6021288"/>
                <a:ext cx="1655453" cy="584775"/>
              </a:xfrm>
              <a:prstGeom prst="rect">
                <a:avLst/>
              </a:prstGeom>
              <a:blipFill rotWithShape="1">
                <a:blip r:embed="rId6"/>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531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fade">
                                      <p:cBhvr>
                                        <p:cTn id="27" dur="500"/>
                                        <p:tgtEl>
                                          <p:spTgt spid="51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p:cNvSpPr>
                <a:spLocks noGrp="1"/>
              </p:cNvSpPr>
              <p:nvPr>
                <p:ph type="title"/>
              </p:nvPr>
            </p:nvSpPr>
            <p:spPr/>
            <p:txBody>
              <a:bodyPr/>
              <a:lstStyle/>
              <a:p>
                <a:pPr/>
                <a14:m>
                  <m:oMathPara xmlns:m="http://schemas.openxmlformats.org/officeDocument/2006/math">
                    <m:oMathParaPr>
                      <m:jc m:val="left"/>
                    </m:oMathParaPr>
                    <m:oMath xmlns:m="http://schemas.openxmlformats.org/officeDocument/2006/math">
                      <m:r>
                        <m:rPr>
                          <m:sty m:val="p"/>
                        </m:rPr>
                        <a:rPr lang="en-US" sz="4400">
                          <a:latin typeface="Cambria Math"/>
                        </a:rPr>
                        <m:t>U</m:t>
                      </m:r>
                      <m:r>
                        <m:rPr>
                          <m:sty m:val="p"/>
                        </m:rPr>
                        <a:rPr lang="en-US" sz="4400" b="0">
                          <a:latin typeface="Cambria Math"/>
                        </a:rPr>
                        <m:t>c</m:t>
                      </m:r>
                      <m:d>
                        <m:dPr>
                          <m:ctrlPr>
                            <a:rPr lang="en-US" sz="4400" i="1">
                              <a:latin typeface="Cambria Math"/>
                            </a:rPr>
                          </m:ctrlPr>
                        </m:dPr>
                        <m:e>
                          <m:r>
                            <m:rPr>
                              <m:sty m:val="p"/>
                            </m:rPr>
                            <a:rPr lang="en-US" sz="4400">
                              <a:latin typeface="Cambria Math"/>
                            </a:rPr>
                            <m:t>t</m:t>
                          </m:r>
                        </m:e>
                      </m:d>
                      <m:r>
                        <a:rPr lang="en-US" sz="4400">
                          <a:latin typeface="Cambria Math"/>
                        </a:rPr>
                        <m:t>=</m:t>
                      </m:r>
                      <m:r>
                        <m:rPr>
                          <m:sty m:val="p"/>
                        </m:rPr>
                        <a:rPr lang="el-GR" sz="4400" b="0">
                          <a:latin typeface="Cambria Math"/>
                        </a:rPr>
                        <m:t>Α</m:t>
                      </m:r>
                      <m:r>
                        <a:rPr lang="el-GR" sz="4400" b="0">
                          <a:latin typeface="Cambria Math"/>
                        </a:rPr>
                        <m:t>+</m:t>
                      </m:r>
                      <m:r>
                        <m:rPr>
                          <m:sty m:val="p"/>
                        </m:rPr>
                        <a:rPr lang="el-GR" sz="4400" b="0">
                          <a:latin typeface="Cambria Math"/>
                        </a:rPr>
                        <m:t>Β</m:t>
                      </m:r>
                      <m:r>
                        <a:rPr lang="el-GR" sz="4400">
                          <a:latin typeface="Cambria Math"/>
                        </a:rPr>
                        <m:t> </m:t>
                      </m:r>
                      <m:r>
                        <a:rPr lang="el-GR" sz="4400" i="1">
                          <a:latin typeface="Cambria Math"/>
                        </a:rPr>
                        <m:t> </m:t>
                      </m:r>
                      <m:sSup>
                        <m:sSupPr>
                          <m:ctrlPr>
                            <a:rPr lang="en-US" sz="4400" i="1">
                              <a:latin typeface="Cambria Math"/>
                            </a:rPr>
                          </m:ctrlPr>
                        </m:sSupPr>
                        <m:e>
                          <m:r>
                            <a:rPr lang="en-US" sz="4400" i="1">
                              <a:latin typeface="Cambria Math"/>
                            </a:rPr>
                            <m:t>𝑒</m:t>
                          </m:r>
                        </m:e>
                        <m:sup>
                          <m:r>
                            <a:rPr lang="en-US" sz="4400" i="1">
                              <a:latin typeface="Cambria Math"/>
                            </a:rPr>
                            <m:t>−</m:t>
                          </m:r>
                          <m:r>
                            <a:rPr lang="en-US" sz="4400" i="1">
                              <a:latin typeface="Cambria Math"/>
                            </a:rPr>
                            <m:t>𝑡</m:t>
                          </m:r>
                          <m:r>
                            <a:rPr lang="el-GR" sz="4400" i="1">
                              <a:latin typeface="Cambria Math"/>
                            </a:rPr>
                            <m:t>/</m:t>
                          </m:r>
                          <m:r>
                            <a:rPr lang="el-GR" sz="4400" i="1">
                              <a:latin typeface="Cambria Math"/>
                            </a:rPr>
                            <m:t>𝜏</m:t>
                          </m:r>
                        </m:sup>
                      </m:sSup>
                    </m:oMath>
                  </m:oMathPara>
                </a14:m>
                <a:endParaRPr lang="el-GR" sz="4400" dirty="0"/>
              </a:p>
            </p:txBody>
          </p:sp>
        </mc:Choice>
        <mc:Fallback xmlns="">
          <p:sp>
            <p:nvSpPr>
              <p:cNvPr id="2" name="Τίτλος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1484784"/>
                <a:ext cx="8712968" cy="5166121"/>
              </a:xfrm>
            </p:spPr>
            <p:txBody>
              <a:bodyPr/>
              <a:lstStyle/>
              <a:p>
                <a:pPr marL="0" indent="0" algn="just">
                  <a:buNone/>
                </a:pPr>
                <a:r>
                  <a:rPr lang="el-GR" sz="1800" dirty="0" smtClean="0"/>
                  <a:t>όπου τα Α και Β είναι συντελεστές που προκύπτουν από τις αρχικές και τελικές συνθήκες του κυκλώματος και από την ανάλυση κυκλώματος.       π.χ.</a:t>
                </a:r>
              </a:p>
              <a:p>
                <a:pPr marL="0" indent="0">
                  <a:buNone/>
                </a:pPr>
                <a:r>
                  <a:rPr lang="el-GR" sz="1800" dirty="0" smtClean="0"/>
                  <a:t>α) όταν αρχικά ο πυκνωτής είναι αφόρτιστος </a:t>
                </a:r>
                <a:r>
                  <a:rPr lang="en-US" sz="1800" dirty="0" smtClean="0"/>
                  <a:t>    </a:t>
                </a:r>
                <a:r>
                  <a:rPr lang="el-GR" sz="1800" dirty="0" smtClean="0"/>
                  <a:t>                      </a:t>
                </a:r>
                <a:r>
                  <a:rPr lang="en-US" sz="1800" dirty="0" smtClean="0"/>
                  <a:t> </a:t>
                </a:r>
                <a:r>
                  <a:rPr lang="el-GR" sz="1800" dirty="0" smtClean="0"/>
                  <a:t> </a:t>
                </a:r>
                <a:r>
                  <a:rPr lang="en-US" sz="1800" dirty="0" err="1" smtClean="0"/>
                  <a:t>Uc</a:t>
                </a:r>
                <a:r>
                  <a:rPr lang="en-US" sz="1800" dirty="0" smtClean="0"/>
                  <a:t> ( 0 ) = 0  </a:t>
                </a:r>
              </a:p>
              <a:p>
                <a:pPr marL="0" indent="0">
                  <a:buNone/>
                </a:pPr>
                <a:r>
                  <a:rPr lang="el-GR" sz="1800" dirty="0" smtClean="0"/>
                  <a:t>και </a:t>
                </a:r>
                <a:r>
                  <a:rPr lang="en-US" sz="1800" dirty="0" smtClean="0"/>
                  <a:t> </a:t>
                </a:r>
                <a:r>
                  <a:rPr lang="el-GR" sz="1800" dirty="0" smtClean="0"/>
                  <a:t>τελικά  φορτίζεται  πλήρως  σε  τάση   Ε,  θα  είναι             </a:t>
                </a:r>
                <a:r>
                  <a:rPr lang="en-US" sz="1800" dirty="0" err="1" smtClean="0"/>
                  <a:t>Uc</a:t>
                </a:r>
                <a:r>
                  <a:rPr lang="en-US" sz="1800" dirty="0" smtClean="0"/>
                  <a:t> (</a:t>
                </a:r>
                <a:r>
                  <a:rPr lang="el-GR" sz="1800" dirty="0" smtClean="0"/>
                  <a:t> </a:t>
                </a:r>
                <a:r>
                  <a:rPr lang="en-US" sz="1800" dirty="0" smtClean="0"/>
                  <a:t>∞</a:t>
                </a:r>
                <a:r>
                  <a:rPr lang="el-GR" sz="1800" dirty="0" smtClean="0"/>
                  <a:t> </a:t>
                </a:r>
                <a:r>
                  <a:rPr lang="en-US" sz="1800" dirty="0" smtClean="0"/>
                  <a:t>) = E</a:t>
                </a:r>
                <a:r>
                  <a:rPr lang="el-GR" sz="1800" dirty="0" smtClean="0"/>
                  <a:t> </a:t>
                </a:r>
              </a:p>
              <a:p>
                <a:pPr marL="0" indent="0">
                  <a:buNone/>
                </a:pPr>
                <a:r>
                  <a:rPr lang="el-GR" sz="1800" dirty="0" smtClean="0"/>
                  <a:t>Για  </a:t>
                </a:r>
                <a:r>
                  <a:rPr lang="en-US" sz="1800" dirty="0" smtClean="0"/>
                  <a:t>t</a:t>
                </a:r>
                <a:r>
                  <a:rPr lang="el-GR" sz="1800" dirty="0" smtClean="0"/>
                  <a:t> </a:t>
                </a:r>
                <a:r>
                  <a:rPr lang="en-US" sz="1800" dirty="0" smtClean="0"/>
                  <a:t>=</a:t>
                </a:r>
                <a:r>
                  <a:rPr lang="el-GR" sz="1800" dirty="0" smtClean="0"/>
                  <a:t> </a:t>
                </a:r>
                <a:r>
                  <a:rPr lang="en-US" sz="1800" dirty="0" smtClean="0"/>
                  <a:t>0 </a:t>
                </a:r>
                <a:r>
                  <a:rPr lang="el-GR" sz="1800" dirty="0" smtClean="0"/>
                  <a:t> </a:t>
                </a:r>
                <a:r>
                  <a:rPr lang="en-US" sz="1800" dirty="0" smtClean="0"/>
                  <a:t> </a:t>
                </a:r>
                <a:r>
                  <a:rPr lang="el-GR" sz="1800" dirty="0" smtClean="0"/>
                  <a:t>θα  είναι              Α + Β = 0   </a:t>
                </a:r>
              </a:p>
              <a:p>
                <a:pPr marL="0" indent="0">
                  <a:buNone/>
                </a:pPr>
                <a:r>
                  <a:rPr lang="el-GR" sz="1800" dirty="0" smtClean="0"/>
                  <a:t>Ενώ για </a:t>
                </a:r>
                <a:r>
                  <a:rPr lang="en-US" sz="1800" dirty="0" smtClean="0"/>
                  <a:t>t = ∞</a:t>
                </a:r>
                <a:r>
                  <a:rPr lang="el-GR" sz="1800" dirty="0" smtClean="0"/>
                  <a:t>   θα  είναι      Α = Ε</a:t>
                </a:r>
                <a:r>
                  <a:rPr lang="en-US" sz="1800" dirty="0" smtClean="0"/>
                  <a:t> </a:t>
                </a:r>
                <a:r>
                  <a:rPr lang="el-GR" sz="1800" dirty="0" smtClean="0"/>
                  <a:t>         Επομένως    Β = – Ε </a:t>
                </a:r>
              </a:p>
              <a:p>
                <a:pPr marL="0" indent="0">
                  <a:buNone/>
                </a:pPr>
                <a:r>
                  <a:rPr lang="el-GR" sz="1800" dirty="0" smtClean="0"/>
                  <a:t>και έτσι η εξίσωση φόρτισης δίνεται από την σχέση:               </a:t>
                </a:r>
                <a14:m>
                  <m:oMath xmlns:m="http://schemas.openxmlformats.org/officeDocument/2006/math">
                    <m:r>
                      <a:rPr lang="el-GR" sz="1800" b="0" i="0" smtClean="0">
                        <a:latin typeface="Cambria Math"/>
                      </a:rPr>
                      <m:t>  </m:t>
                    </m:r>
                    <m:r>
                      <m:rPr>
                        <m:sty m:val="p"/>
                      </m:rPr>
                      <a:rPr lang="en-US" sz="1800">
                        <a:latin typeface="Cambria Math"/>
                      </a:rPr>
                      <m:t>Uc</m:t>
                    </m:r>
                    <m:d>
                      <m:dPr>
                        <m:ctrlPr>
                          <a:rPr lang="en-US" sz="1800" i="1">
                            <a:latin typeface="Cambria Math"/>
                          </a:rPr>
                        </m:ctrlPr>
                      </m:dPr>
                      <m:e>
                        <m:r>
                          <m:rPr>
                            <m:sty m:val="p"/>
                          </m:rPr>
                          <a:rPr lang="en-US" sz="1800">
                            <a:latin typeface="Cambria Math"/>
                          </a:rPr>
                          <m:t>t</m:t>
                        </m:r>
                      </m:e>
                    </m:d>
                    <m:r>
                      <a:rPr lang="en-US" sz="1800">
                        <a:latin typeface="Cambria Math"/>
                      </a:rPr>
                      <m:t>=</m:t>
                    </m:r>
                    <m:r>
                      <m:rPr>
                        <m:sty m:val="p"/>
                      </m:rPr>
                      <a:rPr lang="el-GR" sz="1800" b="0" i="0" smtClean="0">
                        <a:latin typeface="Cambria Math"/>
                      </a:rPr>
                      <m:t>Ε</m:t>
                    </m:r>
                    <m:r>
                      <a:rPr lang="el-GR" sz="1800" b="0" i="0" smtClean="0">
                        <a:latin typeface="Cambria Math"/>
                      </a:rPr>
                      <m:t> (1−</m:t>
                    </m:r>
                    <m:sSup>
                      <m:sSupPr>
                        <m:ctrlPr>
                          <a:rPr lang="en-US" sz="1800" i="1">
                            <a:latin typeface="Cambria Math"/>
                          </a:rPr>
                        </m:ctrlPr>
                      </m:sSupPr>
                      <m:e>
                        <m:r>
                          <a:rPr lang="en-US" sz="1800" i="1">
                            <a:latin typeface="Cambria Math"/>
                          </a:rPr>
                          <m:t>𝑒</m:t>
                        </m:r>
                      </m:e>
                      <m:sup>
                        <m:r>
                          <a:rPr lang="en-US" sz="1800" i="1">
                            <a:latin typeface="Cambria Math"/>
                          </a:rPr>
                          <m:t>−</m:t>
                        </m:r>
                        <m:r>
                          <a:rPr lang="en-US" sz="1800" i="1">
                            <a:latin typeface="Cambria Math"/>
                          </a:rPr>
                          <m:t>𝑡</m:t>
                        </m:r>
                        <m:r>
                          <a:rPr lang="el-GR" sz="1800" i="1">
                            <a:latin typeface="Cambria Math"/>
                          </a:rPr>
                          <m:t>/</m:t>
                        </m:r>
                        <m:r>
                          <a:rPr lang="el-GR" sz="1800" i="1">
                            <a:latin typeface="Cambria Math"/>
                          </a:rPr>
                          <m:t>𝜏</m:t>
                        </m:r>
                      </m:sup>
                    </m:sSup>
                    <m:r>
                      <a:rPr lang="el-GR" sz="1800" b="0" i="1" smtClean="0">
                        <a:latin typeface="Cambria Math"/>
                      </a:rPr>
                      <m:t>)</m:t>
                    </m:r>
                  </m:oMath>
                </a14:m>
                <a:endParaRPr lang="el-GR" sz="1800" dirty="0" smtClean="0"/>
              </a:p>
              <a:p>
                <a:pPr marL="0" indent="0">
                  <a:buNone/>
                </a:pPr>
                <a:r>
                  <a:rPr lang="el-GR" sz="1800" dirty="0" smtClean="0"/>
                  <a:t>β) όταν αρχικά ο πυκνωτής είναι πλήρως φορτισμένος στην τάση Ε,     </a:t>
                </a:r>
                <a:r>
                  <a:rPr lang="en-US" sz="1800" dirty="0" err="1" smtClean="0"/>
                  <a:t>Uc</a:t>
                </a:r>
                <a:r>
                  <a:rPr lang="en-US" sz="1800" dirty="0" smtClean="0"/>
                  <a:t> (</a:t>
                </a:r>
                <a:r>
                  <a:rPr lang="el-GR" sz="1800" dirty="0" smtClean="0"/>
                  <a:t> </a:t>
                </a:r>
                <a:r>
                  <a:rPr lang="en-US" sz="1800" dirty="0" smtClean="0"/>
                  <a:t>0</a:t>
                </a:r>
                <a:r>
                  <a:rPr lang="el-GR" sz="1800" dirty="0" smtClean="0"/>
                  <a:t> </a:t>
                </a:r>
                <a:r>
                  <a:rPr lang="en-US" sz="1800" dirty="0" smtClean="0"/>
                  <a:t>)</a:t>
                </a:r>
                <a:r>
                  <a:rPr lang="el-GR" sz="1800" dirty="0" smtClean="0"/>
                  <a:t> = Ε</a:t>
                </a:r>
              </a:p>
              <a:p>
                <a:pPr marL="0" indent="0">
                  <a:buNone/>
                </a:pPr>
                <a:r>
                  <a:rPr lang="el-GR" sz="1800" dirty="0" smtClean="0"/>
                  <a:t>και τελικά εκφορτίζεται πλήρως σε μηδενική τάση θα είναι                      </a:t>
                </a:r>
                <a:r>
                  <a:rPr lang="en-US" sz="1800" dirty="0" err="1"/>
                  <a:t>Uc</a:t>
                </a:r>
                <a:r>
                  <a:rPr lang="en-US" sz="1800" dirty="0"/>
                  <a:t> (</a:t>
                </a:r>
                <a:r>
                  <a:rPr lang="el-GR" sz="1800" dirty="0"/>
                  <a:t> </a:t>
                </a:r>
                <a:r>
                  <a:rPr lang="en-US" sz="1800" dirty="0"/>
                  <a:t>∞</a:t>
                </a:r>
                <a:r>
                  <a:rPr lang="el-GR" sz="1800" dirty="0"/>
                  <a:t> </a:t>
                </a:r>
                <a:r>
                  <a:rPr lang="en-US" sz="1800" dirty="0"/>
                  <a:t>) = </a:t>
                </a:r>
                <a:r>
                  <a:rPr lang="el-GR" sz="1800" dirty="0" smtClean="0"/>
                  <a:t>0</a:t>
                </a:r>
              </a:p>
              <a:p>
                <a:pPr marL="0" indent="0">
                  <a:buNone/>
                </a:pPr>
                <a:r>
                  <a:rPr lang="el-GR" sz="1800" dirty="0" smtClean="0"/>
                  <a:t>Για  </a:t>
                </a:r>
                <a:r>
                  <a:rPr lang="en-US" sz="1800" dirty="0" smtClean="0"/>
                  <a:t>t</a:t>
                </a:r>
                <a:r>
                  <a:rPr lang="el-GR" sz="1800" dirty="0" smtClean="0"/>
                  <a:t> </a:t>
                </a:r>
                <a:r>
                  <a:rPr lang="en-US" sz="1800" dirty="0" smtClean="0"/>
                  <a:t>=</a:t>
                </a:r>
                <a:r>
                  <a:rPr lang="el-GR" sz="1800" dirty="0" smtClean="0"/>
                  <a:t> </a:t>
                </a:r>
                <a:r>
                  <a:rPr lang="en-US" sz="1800" dirty="0" smtClean="0"/>
                  <a:t>0 </a:t>
                </a:r>
                <a:r>
                  <a:rPr lang="el-GR" sz="1800" dirty="0" smtClean="0"/>
                  <a:t> </a:t>
                </a:r>
                <a:r>
                  <a:rPr lang="en-US" sz="1800" dirty="0" smtClean="0"/>
                  <a:t> </a:t>
                </a:r>
                <a:r>
                  <a:rPr lang="el-GR" sz="1800" dirty="0"/>
                  <a:t>θα  είναι              Α + Β = </a:t>
                </a:r>
                <a:r>
                  <a:rPr lang="el-GR" sz="1800" dirty="0" smtClean="0"/>
                  <a:t>Ε   </a:t>
                </a:r>
                <a:endParaRPr lang="el-GR" sz="1800" dirty="0"/>
              </a:p>
              <a:p>
                <a:pPr marL="0" indent="0">
                  <a:buNone/>
                </a:pPr>
                <a:r>
                  <a:rPr lang="el-GR" sz="1800" dirty="0"/>
                  <a:t>Ενώ για </a:t>
                </a:r>
                <a:r>
                  <a:rPr lang="en-US" sz="1800" dirty="0"/>
                  <a:t>t = ∞</a:t>
                </a:r>
                <a:r>
                  <a:rPr lang="el-GR" sz="1800" dirty="0"/>
                  <a:t>   θα  είναι   </a:t>
                </a:r>
                <a:r>
                  <a:rPr lang="el-GR" sz="1800" dirty="0" smtClean="0"/>
                  <a:t>    </a:t>
                </a:r>
                <a:r>
                  <a:rPr lang="el-GR" sz="1800" dirty="0"/>
                  <a:t>Α = </a:t>
                </a:r>
                <a:r>
                  <a:rPr lang="el-GR" sz="1800" dirty="0" smtClean="0"/>
                  <a:t>0</a:t>
                </a:r>
                <a:r>
                  <a:rPr lang="en-US" sz="1800" dirty="0" smtClean="0"/>
                  <a:t> </a:t>
                </a:r>
                <a:r>
                  <a:rPr lang="el-GR" sz="1800" dirty="0" smtClean="0"/>
                  <a:t>         </a:t>
                </a:r>
                <a:r>
                  <a:rPr lang="el-GR" sz="1800" dirty="0"/>
                  <a:t>Επομένως    Β = </a:t>
                </a:r>
                <a:r>
                  <a:rPr lang="el-GR" sz="1800" dirty="0" smtClean="0"/>
                  <a:t> Ε </a:t>
                </a:r>
                <a:endParaRPr lang="el-GR" sz="1800" dirty="0"/>
              </a:p>
              <a:p>
                <a:pPr marL="0" indent="0">
                  <a:buNone/>
                </a:pPr>
                <a:r>
                  <a:rPr lang="el-GR" sz="1800" dirty="0"/>
                  <a:t>και έτσι η εξίσωση </a:t>
                </a:r>
                <a:r>
                  <a:rPr lang="el-GR" sz="1800" dirty="0" smtClean="0"/>
                  <a:t> </a:t>
                </a:r>
                <a:r>
                  <a:rPr lang="el-GR" sz="1800" dirty="0" err="1" smtClean="0"/>
                  <a:t>εκφόρτισης</a:t>
                </a:r>
                <a:r>
                  <a:rPr lang="el-GR" sz="1800" dirty="0" smtClean="0"/>
                  <a:t> </a:t>
                </a:r>
                <a:r>
                  <a:rPr lang="el-GR" sz="1800" dirty="0"/>
                  <a:t>δίνεται από την σχέση: </a:t>
                </a:r>
                <a:r>
                  <a:rPr lang="el-GR" sz="1800" dirty="0" smtClean="0"/>
                  <a:t>              </a:t>
                </a:r>
                <a14:m>
                  <m:oMath xmlns:m="http://schemas.openxmlformats.org/officeDocument/2006/math">
                    <m:r>
                      <m:rPr>
                        <m:sty m:val="p"/>
                      </m:rPr>
                      <a:rPr lang="en-US" sz="1800">
                        <a:latin typeface="Cambria Math"/>
                      </a:rPr>
                      <m:t>Uc</m:t>
                    </m:r>
                    <m:d>
                      <m:dPr>
                        <m:ctrlPr>
                          <a:rPr lang="en-US" sz="1800" i="1">
                            <a:latin typeface="Cambria Math"/>
                          </a:rPr>
                        </m:ctrlPr>
                      </m:dPr>
                      <m:e>
                        <m:r>
                          <m:rPr>
                            <m:sty m:val="p"/>
                          </m:rPr>
                          <a:rPr lang="en-US" sz="1800">
                            <a:latin typeface="Cambria Math"/>
                          </a:rPr>
                          <m:t>t</m:t>
                        </m:r>
                      </m:e>
                    </m:d>
                    <m:r>
                      <a:rPr lang="en-US" sz="1800">
                        <a:latin typeface="Cambria Math"/>
                      </a:rPr>
                      <m:t>=</m:t>
                    </m:r>
                    <m:r>
                      <m:rPr>
                        <m:sty m:val="p"/>
                      </m:rPr>
                      <a:rPr lang="el-GR" sz="1800">
                        <a:latin typeface="Cambria Math"/>
                      </a:rPr>
                      <m:t>Ε</m:t>
                    </m:r>
                    <m:sSup>
                      <m:sSupPr>
                        <m:ctrlPr>
                          <a:rPr lang="en-US" sz="1800" i="1">
                            <a:latin typeface="Cambria Math"/>
                          </a:rPr>
                        </m:ctrlPr>
                      </m:sSupPr>
                      <m:e>
                        <m:r>
                          <a:rPr lang="el-GR" sz="1800" b="0" i="1" smtClean="0">
                            <a:latin typeface="Cambria Math"/>
                          </a:rPr>
                          <m:t> </m:t>
                        </m:r>
                        <m:r>
                          <a:rPr lang="en-US" sz="1800" i="1">
                            <a:latin typeface="Cambria Math"/>
                          </a:rPr>
                          <m:t>𝑒</m:t>
                        </m:r>
                      </m:e>
                      <m:sup>
                        <m:r>
                          <a:rPr lang="en-US" sz="1800" i="1">
                            <a:latin typeface="Cambria Math"/>
                          </a:rPr>
                          <m:t>−</m:t>
                        </m:r>
                        <m:r>
                          <a:rPr lang="en-US" sz="1800" i="1">
                            <a:latin typeface="Cambria Math"/>
                          </a:rPr>
                          <m:t>𝑡</m:t>
                        </m:r>
                        <m:r>
                          <a:rPr lang="el-GR" sz="1800" i="1">
                            <a:latin typeface="Cambria Math"/>
                          </a:rPr>
                          <m:t>/</m:t>
                        </m:r>
                        <m:r>
                          <a:rPr lang="el-GR" sz="1800" i="1">
                            <a:latin typeface="Cambria Math"/>
                          </a:rPr>
                          <m:t>𝜏</m:t>
                        </m:r>
                      </m:sup>
                    </m:sSup>
                  </m:oMath>
                </a14:m>
                <a:endParaRPr lang="el-GR" sz="1800" dirty="0"/>
              </a:p>
              <a:p>
                <a:pPr marL="0" indent="0" algn="just">
                  <a:buNone/>
                </a:pPr>
                <a:r>
                  <a:rPr lang="el-GR" sz="1800" dirty="0" smtClean="0"/>
                  <a:t>Οι αρχικές και τελικές συνθήκες προκύπτουν κάθε φορά με ανάλυση του κυκλώματος όπου ένας πλήρως φορτισμένος πυκνωτής θεωρείται ανοιχτό κύκλωμα.  Έτσι,  όλες  οι αντιστάσεις  που  είναι  συνδεδεμένες σε σειρά με ανοιχτό κύκλωμα,  δεν διαρρέονται  από ρεύμα  και   είναι  σαν  να  μην υπάρχουν.</a:t>
                </a:r>
                <a:endParaRPr lang="en-US" sz="1800" dirty="0"/>
              </a:p>
              <a:p>
                <a:pPr marL="0" indent="0">
                  <a:buNone/>
                </a:pPr>
                <a:endParaRPr lang="el-GR" sz="18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1484784"/>
                <a:ext cx="8712968" cy="5166121"/>
              </a:xfrm>
              <a:blipFill rotWithShape="1">
                <a:blip r:embed="rId3"/>
                <a:stretch>
                  <a:fillRect l="-559" t="-590" r="-559" b="-826"/>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fld id="{DD198258-3A06-43AD-98BB-3D07AD8A66F9}" type="slidenum">
              <a:rPr lang="en-US" smtClean="0"/>
              <a:pPr/>
              <a:t>9</a:t>
            </a:fld>
            <a:endParaRPr lang="en-US"/>
          </a:p>
        </p:txBody>
      </p:sp>
    </p:spTree>
    <p:extLst>
      <p:ext uri="{BB962C8B-B14F-4D97-AF65-F5344CB8AC3E}">
        <p14:creationId xmlns:p14="http://schemas.microsoft.com/office/powerpoint/2010/main" val="8704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Εκπαιδευτική παρουσίαση">
  <a:themeElements>
    <a:clrScheme name="trainingpres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trainingpres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rainingpres1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trainingpres1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trainingpres1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trainingpres1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trainingpres1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trainingpres1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trainingpres1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trainingpres1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trainingpres1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trainingpres1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Εκπαιδευτική παρουσίαση</Template>
  <TotalTime>3394</TotalTime>
  <Words>2253</Words>
  <Application>Microsoft Office PowerPoint</Application>
  <PresentationFormat>Προβολή στην οθόνη (4:3)</PresentationFormat>
  <Paragraphs>232</Paragraphs>
  <Slides>23</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23</vt:i4>
      </vt:variant>
    </vt:vector>
  </HeadingPairs>
  <TitlesOfParts>
    <vt:vector size="25" baseType="lpstr">
      <vt:lpstr>Εκπαιδευτική παρουσίαση</vt:lpstr>
      <vt:lpstr>Θέμα του Office</vt:lpstr>
      <vt:lpstr>ΗΛΕΚΤΡΙΚΑ ΚΥΚΛΩΜΑΤΑ </vt:lpstr>
      <vt:lpstr>ΧΩΡΗΤΙΚΟΤΗΤΑ  (  C )</vt:lpstr>
      <vt:lpstr>Από τι εξαρτάται η χωρητικότητα ( C )</vt:lpstr>
      <vt:lpstr>Λειτουργία πυκνωτή σε κύκλωμα</vt:lpstr>
      <vt:lpstr>Προδιαγραφές  πυκνωτών</vt:lpstr>
      <vt:lpstr>Παρουσίαση του PowerPoint</vt:lpstr>
      <vt:lpstr>ΕΞΙΣΩΣΗ  ΦΟΡΤΙΣΗΣ  ΠΥΚΝΩΤΗ</vt:lpstr>
      <vt:lpstr>ΕΞΙΣΩΣΗ ΕΚΦΟΡΤΙΣΗΣ ΠΥΚΝΩΤΗ</vt:lpstr>
      <vt:lpstr>Uc(t)=Α+Β  e^(-t/τ)</vt:lpstr>
      <vt:lpstr>Πυκνωτής  σε  κύκλωμα  AC</vt:lpstr>
      <vt:lpstr>Σύνδεση πυκνωτών:    Χc=1/(  2 π f C  )   </vt:lpstr>
      <vt:lpstr>ΕΠΑΓΩΓΗ   ( L )</vt:lpstr>
      <vt:lpstr>Από τι εξαρτάται η επαγωγή ( L )</vt:lpstr>
      <vt:lpstr>Προδιαγραφές  πηνίων</vt:lpstr>
      <vt:lpstr>Παρουσίαση του PowerPoint</vt:lpstr>
      <vt:lpstr>ΕΞΙΣΩΣΗ  ΦΟΡΤΙΣΗΣ  ΠΗΝΙΟΥ</vt:lpstr>
      <vt:lpstr>ΕΞΙΣΩΣΗ  ΕΚΦΟΡΤΙΣΗΣ  ΠΗΝΙΟΥ</vt:lpstr>
      <vt:lpstr> IL(t)=Α+Β  e^(-t/τ)</vt:lpstr>
      <vt:lpstr>Πηνίο  σε  κύκλωμα  AC</vt:lpstr>
      <vt:lpstr>Σύνδεση πηνίων:    ΧL=2 π f L</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ΗΛΕΚΤΡΙΚΑ ΚΥΚΛΩΜΑΤΑ</dc:title>
  <dc:creator>ΘΕΟΚΛΗΤΟΣ</dc:creator>
  <cp:lastModifiedBy>Admin</cp:lastModifiedBy>
  <cp:revision>234</cp:revision>
  <dcterms:created xsi:type="dcterms:W3CDTF">2020-03-19T06:44:50Z</dcterms:created>
  <dcterms:modified xsi:type="dcterms:W3CDTF">2021-03-21T11:11:37Z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TC060888081032</vt:lpwstr>
  </property>
</Properties>
</file>