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91" r:id="rId3"/>
    <p:sldId id="293" r:id="rId4"/>
    <p:sldId id="296" r:id="rId5"/>
    <p:sldId id="289" r:id="rId6"/>
    <p:sldId id="297" r:id="rId7"/>
    <p:sldId id="290" r:id="rId8"/>
    <p:sldId id="298" r:id="rId9"/>
    <p:sldId id="300" r:id="rId10"/>
    <p:sldId id="257" r:id="rId11"/>
    <p:sldId id="258" r:id="rId12"/>
    <p:sldId id="299" r:id="rId13"/>
    <p:sldId id="259" r:id="rId14"/>
    <p:sldId id="260" r:id="rId15"/>
    <p:sldId id="261" r:id="rId16"/>
  </p:sldIdLst>
  <p:sldSz cx="9144000" cy="6858000" type="screen4x3"/>
  <p:notesSz cx="6889750" cy="10021888"/>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05" autoAdjust="0"/>
    <p:restoredTop sz="94680" autoAdjust="0"/>
  </p:normalViewPr>
  <p:slideViewPr>
    <p:cSldViewPr>
      <p:cViewPr varScale="1">
        <p:scale>
          <a:sx n="79" d="100"/>
          <a:sy n="79" d="100"/>
        </p:scale>
        <p:origin x="153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Φωτης Ραμμος" userId="6e29152d64c670dc" providerId="LiveId" clId="{EB37412C-E78E-42BC-97A9-8DCB36AA8C72}"/>
    <pc:docChg chg="undo custSel addSld delSld modSld sldOrd">
      <pc:chgData name="Φωτης Ραμμος" userId="6e29152d64c670dc" providerId="LiveId" clId="{EB37412C-E78E-42BC-97A9-8DCB36AA8C72}" dt="2024-03-25T19:34:18.566" v="3343" actId="20577"/>
      <pc:docMkLst>
        <pc:docMk/>
      </pc:docMkLst>
      <pc:sldChg chg="modSp mod">
        <pc:chgData name="Φωτης Ραμμος" userId="6e29152d64c670dc" providerId="LiveId" clId="{EB37412C-E78E-42BC-97A9-8DCB36AA8C72}" dt="2024-03-25T19:23:47.832" v="3032" actId="20577"/>
        <pc:sldMkLst>
          <pc:docMk/>
          <pc:sldMk cId="1487795766" sldId="257"/>
        </pc:sldMkLst>
        <pc:spChg chg="mod">
          <ac:chgData name="Φωτης Ραμμος" userId="6e29152d64c670dc" providerId="LiveId" clId="{EB37412C-E78E-42BC-97A9-8DCB36AA8C72}" dt="2024-03-25T19:23:47.832" v="3032" actId="20577"/>
          <ac:spMkLst>
            <pc:docMk/>
            <pc:sldMk cId="1487795766" sldId="257"/>
            <ac:spMk id="3" creationId="{00000000-0000-0000-0000-000000000000}"/>
          </ac:spMkLst>
        </pc:spChg>
      </pc:sldChg>
      <pc:sldChg chg="modSp mod">
        <pc:chgData name="Φωτης Ραμμος" userId="6e29152d64c670dc" providerId="LiveId" clId="{EB37412C-E78E-42BC-97A9-8DCB36AA8C72}" dt="2024-03-25T19:25:30.314" v="3116" actId="115"/>
        <pc:sldMkLst>
          <pc:docMk/>
          <pc:sldMk cId="1379522419" sldId="258"/>
        </pc:sldMkLst>
        <pc:spChg chg="mod">
          <ac:chgData name="Φωτης Ραμμος" userId="6e29152d64c670dc" providerId="LiveId" clId="{EB37412C-E78E-42BC-97A9-8DCB36AA8C72}" dt="2024-03-25T19:25:30.314" v="3116" actId="115"/>
          <ac:spMkLst>
            <pc:docMk/>
            <pc:sldMk cId="1379522419" sldId="258"/>
            <ac:spMk id="3" creationId="{00000000-0000-0000-0000-000000000000}"/>
          </ac:spMkLst>
        </pc:spChg>
      </pc:sldChg>
      <pc:sldChg chg="modSp mod ord">
        <pc:chgData name="Φωτης Ραμμος" userId="6e29152d64c670dc" providerId="LiveId" clId="{EB37412C-E78E-42BC-97A9-8DCB36AA8C72}" dt="2024-03-20T05:53:40.813" v="2212" actId="114"/>
        <pc:sldMkLst>
          <pc:docMk/>
          <pc:sldMk cId="3988600936" sldId="259"/>
        </pc:sldMkLst>
        <pc:spChg chg="mod">
          <ac:chgData name="Φωτης Ραμμος" userId="6e29152d64c670dc" providerId="LiveId" clId="{EB37412C-E78E-42BC-97A9-8DCB36AA8C72}" dt="2024-03-20T05:53:40.813" v="2212" actId="114"/>
          <ac:spMkLst>
            <pc:docMk/>
            <pc:sldMk cId="3988600936" sldId="259"/>
            <ac:spMk id="3" creationId="{00000000-0000-0000-0000-000000000000}"/>
          </ac:spMkLst>
        </pc:spChg>
      </pc:sldChg>
      <pc:sldChg chg="modSp mod ord">
        <pc:chgData name="Φωτης Ραμμος" userId="6e29152d64c670dc" providerId="LiveId" clId="{EB37412C-E78E-42BC-97A9-8DCB36AA8C72}" dt="2024-03-20T05:58:29.596" v="2271" actId="115"/>
        <pc:sldMkLst>
          <pc:docMk/>
          <pc:sldMk cId="452590102" sldId="260"/>
        </pc:sldMkLst>
        <pc:spChg chg="mod">
          <ac:chgData name="Φωτης Ραμμος" userId="6e29152d64c670dc" providerId="LiveId" clId="{EB37412C-E78E-42BC-97A9-8DCB36AA8C72}" dt="2024-03-20T05:58:29.596" v="2271" actId="115"/>
          <ac:spMkLst>
            <pc:docMk/>
            <pc:sldMk cId="452590102" sldId="260"/>
            <ac:spMk id="3" creationId="{00000000-0000-0000-0000-000000000000}"/>
          </ac:spMkLst>
        </pc:spChg>
      </pc:sldChg>
      <pc:sldChg chg="modSp mod">
        <pc:chgData name="Φωτης Ραμμος" userId="6e29152d64c670dc" providerId="LiveId" clId="{EB37412C-E78E-42BC-97A9-8DCB36AA8C72}" dt="2024-03-25T19:34:18.566" v="3343" actId="20577"/>
        <pc:sldMkLst>
          <pc:docMk/>
          <pc:sldMk cId="1459048621" sldId="261"/>
        </pc:sldMkLst>
        <pc:spChg chg="mod">
          <ac:chgData name="Φωτης Ραμμος" userId="6e29152d64c670dc" providerId="LiveId" clId="{EB37412C-E78E-42BC-97A9-8DCB36AA8C72}" dt="2024-03-25T19:34:18.566" v="3343" actId="20577"/>
          <ac:spMkLst>
            <pc:docMk/>
            <pc:sldMk cId="1459048621" sldId="261"/>
            <ac:spMk id="3" creationId="{00000000-0000-0000-0000-000000000000}"/>
          </ac:spMkLst>
        </pc:spChg>
      </pc:sldChg>
      <pc:sldChg chg="add del">
        <pc:chgData name="Φωτης Ραμμος" userId="6e29152d64c670dc" providerId="LiveId" clId="{EB37412C-E78E-42BC-97A9-8DCB36AA8C72}" dt="2024-03-14T10:46:56.095" v="2" actId="47"/>
        <pc:sldMkLst>
          <pc:docMk/>
          <pc:sldMk cId="2183740261" sldId="268"/>
        </pc:sldMkLst>
      </pc:sldChg>
      <pc:sldChg chg="add del">
        <pc:chgData name="Φωτης Ραμμος" userId="6e29152d64c670dc" providerId="LiveId" clId="{EB37412C-E78E-42BC-97A9-8DCB36AA8C72}" dt="2024-03-14T10:46:56.095" v="2" actId="47"/>
        <pc:sldMkLst>
          <pc:docMk/>
          <pc:sldMk cId="3723096742" sldId="270"/>
        </pc:sldMkLst>
      </pc:sldChg>
      <pc:sldChg chg="del">
        <pc:chgData name="Φωτης Ραμμος" userId="6e29152d64c670dc" providerId="LiveId" clId="{EB37412C-E78E-42BC-97A9-8DCB36AA8C72}" dt="2024-03-14T10:46:56.095" v="2" actId="47"/>
        <pc:sldMkLst>
          <pc:docMk/>
          <pc:sldMk cId="2008312610" sldId="274"/>
        </pc:sldMkLst>
      </pc:sldChg>
      <pc:sldChg chg="add del">
        <pc:chgData name="Φωτης Ραμμος" userId="6e29152d64c670dc" providerId="LiveId" clId="{EB37412C-E78E-42BC-97A9-8DCB36AA8C72}" dt="2024-03-14T10:47:01.213" v="3" actId="47"/>
        <pc:sldMkLst>
          <pc:docMk/>
          <pc:sldMk cId="3124076668" sldId="282"/>
        </pc:sldMkLst>
      </pc:sldChg>
      <pc:sldChg chg="del">
        <pc:chgData name="Φωτης Ραμμος" userId="6e29152d64c670dc" providerId="LiveId" clId="{EB37412C-E78E-42BC-97A9-8DCB36AA8C72}" dt="2024-03-18T09:24:36.786" v="1971" actId="47"/>
        <pc:sldMkLst>
          <pc:docMk/>
          <pc:sldMk cId="4175724257" sldId="287"/>
        </pc:sldMkLst>
      </pc:sldChg>
      <pc:sldChg chg="del">
        <pc:chgData name="Φωτης Ραμμος" userId="6e29152d64c670dc" providerId="LiveId" clId="{EB37412C-E78E-42BC-97A9-8DCB36AA8C72}" dt="2024-03-14T10:46:56.095" v="2" actId="47"/>
        <pc:sldMkLst>
          <pc:docMk/>
          <pc:sldMk cId="301378172" sldId="288"/>
        </pc:sldMkLst>
      </pc:sldChg>
      <pc:sldChg chg="modSp mod">
        <pc:chgData name="Φωτης Ραμμος" userId="6e29152d64c670dc" providerId="LiveId" clId="{EB37412C-E78E-42BC-97A9-8DCB36AA8C72}" dt="2024-03-25T19:13:06.211" v="2388" actId="115"/>
        <pc:sldMkLst>
          <pc:docMk/>
          <pc:sldMk cId="1711175520" sldId="289"/>
        </pc:sldMkLst>
        <pc:spChg chg="mod">
          <ac:chgData name="Φωτης Ραμμος" userId="6e29152d64c670dc" providerId="LiveId" clId="{EB37412C-E78E-42BC-97A9-8DCB36AA8C72}" dt="2024-03-25T19:13:06.211" v="2388" actId="115"/>
          <ac:spMkLst>
            <pc:docMk/>
            <pc:sldMk cId="1711175520" sldId="289"/>
            <ac:spMk id="3" creationId="{00000000-0000-0000-0000-000000000000}"/>
          </ac:spMkLst>
        </pc:spChg>
      </pc:sldChg>
      <pc:sldChg chg="modSp mod">
        <pc:chgData name="Φωτης Ραμμος" userId="6e29152d64c670dc" providerId="LiveId" clId="{EB37412C-E78E-42BC-97A9-8DCB36AA8C72}" dt="2024-03-25T19:18:23.174" v="2737" actId="20577"/>
        <pc:sldMkLst>
          <pc:docMk/>
          <pc:sldMk cId="2508621782" sldId="290"/>
        </pc:sldMkLst>
        <pc:spChg chg="mod">
          <ac:chgData name="Φωτης Ραμμος" userId="6e29152d64c670dc" providerId="LiveId" clId="{EB37412C-E78E-42BC-97A9-8DCB36AA8C72}" dt="2024-03-25T19:18:23.174" v="2737" actId="20577"/>
          <ac:spMkLst>
            <pc:docMk/>
            <pc:sldMk cId="2508621782" sldId="290"/>
            <ac:spMk id="3" creationId="{00000000-0000-0000-0000-000000000000}"/>
          </ac:spMkLst>
        </pc:spChg>
      </pc:sldChg>
      <pc:sldChg chg="modSp mod ord">
        <pc:chgData name="Φωτης Ραμμος" userId="6e29152d64c670dc" providerId="LiveId" clId="{EB37412C-E78E-42BC-97A9-8DCB36AA8C72}" dt="2024-03-19T17:07:33.662" v="2017" actId="115"/>
        <pc:sldMkLst>
          <pc:docMk/>
          <pc:sldMk cId="2136899074" sldId="291"/>
        </pc:sldMkLst>
        <pc:spChg chg="mod">
          <ac:chgData name="Φωτης Ραμμος" userId="6e29152d64c670dc" providerId="LiveId" clId="{EB37412C-E78E-42BC-97A9-8DCB36AA8C72}" dt="2024-03-19T17:07:33.662" v="2017" actId="115"/>
          <ac:spMkLst>
            <pc:docMk/>
            <pc:sldMk cId="2136899074" sldId="291"/>
            <ac:spMk id="3" creationId="{00000000-0000-0000-0000-000000000000}"/>
          </ac:spMkLst>
        </pc:spChg>
      </pc:sldChg>
      <pc:sldChg chg="modSp mod ord">
        <pc:chgData name="Φωτης Ραμμος" userId="6e29152d64c670dc" providerId="LiveId" clId="{EB37412C-E78E-42BC-97A9-8DCB36AA8C72}" dt="2024-03-25T19:11:59.077" v="2329" actId="113"/>
        <pc:sldMkLst>
          <pc:docMk/>
          <pc:sldMk cId="3424890126" sldId="293"/>
        </pc:sldMkLst>
        <pc:spChg chg="mod">
          <ac:chgData name="Φωτης Ραμμος" userId="6e29152d64c670dc" providerId="LiveId" clId="{EB37412C-E78E-42BC-97A9-8DCB36AA8C72}" dt="2024-03-25T19:11:59.077" v="2329" actId="113"/>
          <ac:spMkLst>
            <pc:docMk/>
            <pc:sldMk cId="3424890126" sldId="293"/>
            <ac:spMk id="3" creationId="{00000000-0000-0000-0000-000000000000}"/>
          </ac:spMkLst>
        </pc:spChg>
      </pc:sldChg>
      <pc:sldChg chg="add del">
        <pc:chgData name="Φωτης Ραμμος" userId="6e29152d64c670dc" providerId="LiveId" clId="{EB37412C-E78E-42BC-97A9-8DCB36AA8C72}" dt="2024-03-14T10:46:56.095" v="2" actId="47"/>
        <pc:sldMkLst>
          <pc:docMk/>
          <pc:sldMk cId="978090195" sldId="294"/>
        </pc:sldMkLst>
      </pc:sldChg>
      <pc:sldChg chg="modSp mod ord">
        <pc:chgData name="Φωτης Ραμμος" userId="6e29152d64c670dc" providerId="LiveId" clId="{EB37412C-E78E-42BC-97A9-8DCB36AA8C72}" dt="2024-03-19T21:12:51.574" v="2019" actId="115"/>
        <pc:sldMkLst>
          <pc:docMk/>
          <pc:sldMk cId="609109895" sldId="296"/>
        </pc:sldMkLst>
        <pc:spChg chg="mod">
          <ac:chgData name="Φωτης Ραμμος" userId="6e29152d64c670dc" providerId="LiveId" clId="{EB37412C-E78E-42BC-97A9-8DCB36AA8C72}" dt="2024-03-19T21:12:51.574" v="2019" actId="115"/>
          <ac:spMkLst>
            <pc:docMk/>
            <pc:sldMk cId="609109895" sldId="296"/>
            <ac:spMk id="3" creationId="{00000000-0000-0000-0000-000000000000}"/>
          </ac:spMkLst>
        </pc:spChg>
      </pc:sldChg>
      <pc:sldChg chg="modSp mod">
        <pc:chgData name="Φωτης Ραμμος" userId="6e29152d64c670dc" providerId="LiveId" clId="{EB37412C-E78E-42BC-97A9-8DCB36AA8C72}" dt="2024-03-14T11:05:27.505" v="647" actId="115"/>
        <pc:sldMkLst>
          <pc:docMk/>
          <pc:sldMk cId="3617785596" sldId="297"/>
        </pc:sldMkLst>
        <pc:spChg chg="mod">
          <ac:chgData name="Φωτης Ραμμος" userId="6e29152d64c670dc" providerId="LiveId" clId="{EB37412C-E78E-42BC-97A9-8DCB36AA8C72}" dt="2024-03-14T11:05:27.505" v="647" actId="115"/>
          <ac:spMkLst>
            <pc:docMk/>
            <pc:sldMk cId="3617785596" sldId="297"/>
            <ac:spMk id="3" creationId="{00000000-0000-0000-0000-000000000000}"/>
          </ac:spMkLst>
        </pc:spChg>
      </pc:sldChg>
      <pc:sldChg chg="modSp mod">
        <pc:chgData name="Φωτης Ραμμος" userId="6e29152d64c670dc" providerId="LiveId" clId="{EB37412C-E78E-42BC-97A9-8DCB36AA8C72}" dt="2024-03-14T11:12:39.219" v="673" actId="948"/>
        <pc:sldMkLst>
          <pc:docMk/>
          <pc:sldMk cId="3572332360" sldId="298"/>
        </pc:sldMkLst>
        <pc:spChg chg="mod">
          <ac:chgData name="Φωτης Ραμμος" userId="6e29152d64c670dc" providerId="LiveId" clId="{EB37412C-E78E-42BC-97A9-8DCB36AA8C72}" dt="2024-03-14T11:12:39.219" v="673" actId="948"/>
          <ac:spMkLst>
            <pc:docMk/>
            <pc:sldMk cId="3572332360" sldId="298"/>
            <ac:spMk id="3" creationId="{00000000-0000-0000-0000-000000000000}"/>
          </ac:spMkLst>
        </pc:spChg>
      </pc:sldChg>
      <pc:sldChg chg="modSp new mod">
        <pc:chgData name="Φωτης Ραμμος" userId="6e29152d64c670dc" providerId="LiveId" clId="{EB37412C-E78E-42BC-97A9-8DCB36AA8C72}" dt="2024-03-25T19:29:54.322" v="3194" actId="2711"/>
        <pc:sldMkLst>
          <pc:docMk/>
          <pc:sldMk cId="2076174201" sldId="299"/>
        </pc:sldMkLst>
        <pc:spChg chg="mod">
          <ac:chgData name="Φωτης Ραμμος" userId="6e29152d64c670dc" providerId="LiveId" clId="{EB37412C-E78E-42BC-97A9-8DCB36AA8C72}" dt="2024-03-14T11:33:01.028" v="1094" actId="2711"/>
          <ac:spMkLst>
            <pc:docMk/>
            <pc:sldMk cId="2076174201" sldId="299"/>
            <ac:spMk id="2" creationId="{D42877E1-CC71-1605-5687-6E47E9F4BB06}"/>
          </ac:spMkLst>
        </pc:spChg>
        <pc:spChg chg="mod">
          <ac:chgData name="Φωτης Ραμμος" userId="6e29152d64c670dc" providerId="LiveId" clId="{EB37412C-E78E-42BC-97A9-8DCB36AA8C72}" dt="2024-03-25T19:29:54.322" v="3194" actId="2711"/>
          <ac:spMkLst>
            <pc:docMk/>
            <pc:sldMk cId="2076174201" sldId="299"/>
            <ac:spMk id="3" creationId="{2445E4B9-5518-CC2D-B5B7-4080609A0E3F}"/>
          </ac:spMkLst>
        </pc:spChg>
      </pc:sldChg>
      <pc:sldChg chg="modSp new mod">
        <pc:chgData name="Φωτης Ραμμος" userId="6e29152d64c670dc" providerId="LiveId" clId="{EB37412C-E78E-42BC-97A9-8DCB36AA8C72}" dt="2024-03-16T10:40:43.818" v="1966" actId="20577"/>
        <pc:sldMkLst>
          <pc:docMk/>
          <pc:sldMk cId="887710745" sldId="300"/>
        </pc:sldMkLst>
        <pc:spChg chg="mod">
          <ac:chgData name="Φωτης Ραμμος" userId="6e29152d64c670dc" providerId="LiveId" clId="{EB37412C-E78E-42BC-97A9-8DCB36AA8C72}" dt="2024-03-16T10:06:23.608" v="1754" actId="113"/>
          <ac:spMkLst>
            <pc:docMk/>
            <pc:sldMk cId="887710745" sldId="300"/>
            <ac:spMk id="2" creationId="{DD0D7DF6-511E-9001-48E6-08DF3A0C20DD}"/>
          </ac:spMkLst>
        </pc:spChg>
        <pc:spChg chg="mod">
          <ac:chgData name="Φωτης Ραμμος" userId="6e29152d64c670dc" providerId="LiveId" clId="{EB37412C-E78E-42BC-97A9-8DCB36AA8C72}" dt="2024-03-16T10:40:43.818" v="1966" actId="20577"/>
          <ac:spMkLst>
            <pc:docMk/>
            <pc:sldMk cId="887710745" sldId="300"/>
            <ac:spMk id="3" creationId="{BFB6F5AD-4303-7924-48BB-A8DB851218B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85558" cy="501094"/>
          </a:xfrm>
          <a:prstGeom prst="rect">
            <a:avLst/>
          </a:prstGeom>
        </p:spPr>
        <p:txBody>
          <a:bodyPr vert="horz" lIns="96634" tIns="48317" rIns="96634" bIns="48317" rtlCol="0"/>
          <a:lstStyle>
            <a:lvl1pPr algn="l">
              <a:defRPr sz="1300"/>
            </a:lvl1pPr>
          </a:lstStyle>
          <a:p>
            <a:endParaRPr lang="el-GR"/>
          </a:p>
        </p:txBody>
      </p:sp>
      <p:sp>
        <p:nvSpPr>
          <p:cNvPr id="3" name="Θέση ημερομηνίας 2"/>
          <p:cNvSpPr>
            <a:spLocks noGrp="1"/>
          </p:cNvSpPr>
          <p:nvPr>
            <p:ph type="dt" sz="quarter" idx="1"/>
          </p:nvPr>
        </p:nvSpPr>
        <p:spPr>
          <a:xfrm>
            <a:off x="3902597" y="0"/>
            <a:ext cx="2985558" cy="501094"/>
          </a:xfrm>
          <a:prstGeom prst="rect">
            <a:avLst/>
          </a:prstGeom>
        </p:spPr>
        <p:txBody>
          <a:bodyPr vert="horz" lIns="96634" tIns="48317" rIns="96634" bIns="48317" rtlCol="0"/>
          <a:lstStyle>
            <a:lvl1pPr algn="r">
              <a:defRPr sz="1300"/>
            </a:lvl1pPr>
          </a:lstStyle>
          <a:p>
            <a:fld id="{2BD73527-472A-4429-98F2-2182F2ABB640}" type="datetimeFigureOut">
              <a:rPr lang="el-GR" smtClean="0"/>
              <a:t>25/3/2024</a:t>
            </a:fld>
            <a:endParaRPr lang="el-GR"/>
          </a:p>
        </p:txBody>
      </p:sp>
      <p:sp>
        <p:nvSpPr>
          <p:cNvPr id="4" name="Θέση υποσέλιδου 3"/>
          <p:cNvSpPr>
            <a:spLocks noGrp="1"/>
          </p:cNvSpPr>
          <p:nvPr>
            <p:ph type="ftr" sz="quarter" idx="2"/>
          </p:nvPr>
        </p:nvSpPr>
        <p:spPr>
          <a:xfrm>
            <a:off x="0" y="9519054"/>
            <a:ext cx="2985558" cy="501094"/>
          </a:xfrm>
          <a:prstGeom prst="rect">
            <a:avLst/>
          </a:prstGeom>
        </p:spPr>
        <p:txBody>
          <a:bodyPr vert="horz" lIns="96634" tIns="48317" rIns="96634" bIns="48317" rtlCol="0" anchor="b"/>
          <a:lstStyle>
            <a:lvl1pPr algn="l">
              <a:defRPr sz="1300"/>
            </a:lvl1pPr>
          </a:lstStyle>
          <a:p>
            <a:endParaRPr lang="el-GR"/>
          </a:p>
        </p:txBody>
      </p:sp>
      <p:sp>
        <p:nvSpPr>
          <p:cNvPr id="5" name="Θέση αριθμού διαφάνειας 4"/>
          <p:cNvSpPr>
            <a:spLocks noGrp="1"/>
          </p:cNvSpPr>
          <p:nvPr>
            <p:ph type="sldNum" sz="quarter" idx="3"/>
          </p:nvPr>
        </p:nvSpPr>
        <p:spPr>
          <a:xfrm>
            <a:off x="3902597" y="9519054"/>
            <a:ext cx="2985558" cy="501094"/>
          </a:xfrm>
          <a:prstGeom prst="rect">
            <a:avLst/>
          </a:prstGeom>
        </p:spPr>
        <p:txBody>
          <a:bodyPr vert="horz" lIns="96634" tIns="48317" rIns="96634" bIns="48317" rtlCol="0" anchor="b"/>
          <a:lstStyle>
            <a:lvl1pPr algn="r">
              <a:defRPr sz="1300"/>
            </a:lvl1pPr>
          </a:lstStyle>
          <a:p>
            <a:fld id="{FD74F07A-DBBE-42B5-BDB3-2BBEFBC351F9}" type="slidenum">
              <a:rPr lang="el-GR" smtClean="0"/>
              <a:t>‹#›</a:t>
            </a:fld>
            <a:endParaRPr lang="el-GR"/>
          </a:p>
        </p:txBody>
      </p:sp>
    </p:spTree>
    <p:extLst>
      <p:ext uri="{BB962C8B-B14F-4D97-AF65-F5344CB8AC3E}">
        <p14:creationId xmlns:p14="http://schemas.microsoft.com/office/powerpoint/2010/main" val="9369962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85558" cy="501094"/>
          </a:xfrm>
          <a:prstGeom prst="rect">
            <a:avLst/>
          </a:prstGeom>
        </p:spPr>
        <p:txBody>
          <a:bodyPr vert="horz" lIns="96634" tIns="48317" rIns="96634" bIns="48317" rtlCol="0"/>
          <a:lstStyle>
            <a:lvl1pPr algn="l">
              <a:defRPr sz="1300"/>
            </a:lvl1pPr>
          </a:lstStyle>
          <a:p>
            <a:endParaRPr lang="el-GR"/>
          </a:p>
        </p:txBody>
      </p:sp>
      <p:sp>
        <p:nvSpPr>
          <p:cNvPr id="3" name="Θέση ημερομηνίας 2"/>
          <p:cNvSpPr>
            <a:spLocks noGrp="1"/>
          </p:cNvSpPr>
          <p:nvPr>
            <p:ph type="dt" idx="1"/>
          </p:nvPr>
        </p:nvSpPr>
        <p:spPr>
          <a:xfrm>
            <a:off x="3902597" y="0"/>
            <a:ext cx="2985558" cy="501094"/>
          </a:xfrm>
          <a:prstGeom prst="rect">
            <a:avLst/>
          </a:prstGeom>
        </p:spPr>
        <p:txBody>
          <a:bodyPr vert="horz" lIns="96634" tIns="48317" rIns="96634" bIns="48317" rtlCol="0"/>
          <a:lstStyle>
            <a:lvl1pPr algn="r">
              <a:defRPr sz="1300"/>
            </a:lvl1pPr>
          </a:lstStyle>
          <a:p>
            <a:fld id="{BEE60B17-219A-42DC-99E9-A00F0B4A73A2}" type="datetimeFigureOut">
              <a:rPr lang="el-GR" smtClean="0"/>
              <a:t>25/3/2024</a:t>
            </a:fld>
            <a:endParaRPr lang="el-GR"/>
          </a:p>
        </p:txBody>
      </p:sp>
      <p:sp>
        <p:nvSpPr>
          <p:cNvPr id="4" name="Θέση εικόνας διαφάνειας 3"/>
          <p:cNvSpPr>
            <a:spLocks noGrp="1" noRot="1" noChangeAspect="1"/>
          </p:cNvSpPr>
          <p:nvPr>
            <p:ph type="sldImg" idx="2"/>
          </p:nvPr>
        </p:nvSpPr>
        <p:spPr>
          <a:xfrm>
            <a:off x="939800" y="750888"/>
            <a:ext cx="5010150" cy="3759200"/>
          </a:xfrm>
          <a:prstGeom prst="rect">
            <a:avLst/>
          </a:prstGeom>
          <a:noFill/>
          <a:ln w="12700">
            <a:solidFill>
              <a:prstClr val="black"/>
            </a:solidFill>
          </a:ln>
        </p:spPr>
        <p:txBody>
          <a:bodyPr vert="horz" lIns="96634" tIns="48317" rIns="96634" bIns="48317" rtlCol="0" anchor="ctr"/>
          <a:lstStyle/>
          <a:p>
            <a:endParaRPr lang="el-GR"/>
          </a:p>
        </p:txBody>
      </p:sp>
      <p:sp>
        <p:nvSpPr>
          <p:cNvPr id="5" name="Θέση σημειώσεων 4"/>
          <p:cNvSpPr>
            <a:spLocks noGrp="1"/>
          </p:cNvSpPr>
          <p:nvPr>
            <p:ph type="body" sz="quarter" idx="3"/>
          </p:nvPr>
        </p:nvSpPr>
        <p:spPr>
          <a:xfrm>
            <a:off x="688975" y="4760397"/>
            <a:ext cx="5511800" cy="4509850"/>
          </a:xfrm>
          <a:prstGeom prst="rect">
            <a:avLst/>
          </a:prstGeom>
        </p:spPr>
        <p:txBody>
          <a:bodyPr vert="horz" lIns="96634" tIns="48317" rIns="96634" bIns="48317"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9519054"/>
            <a:ext cx="2985558" cy="501094"/>
          </a:xfrm>
          <a:prstGeom prst="rect">
            <a:avLst/>
          </a:prstGeom>
        </p:spPr>
        <p:txBody>
          <a:bodyPr vert="horz" lIns="96634" tIns="48317" rIns="96634" bIns="48317" rtlCol="0" anchor="b"/>
          <a:lstStyle>
            <a:lvl1pPr algn="l">
              <a:defRPr sz="1300"/>
            </a:lvl1pPr>
          </a:lstStyle>
          <a:p>
            <a:endParaRPr lang="el-GR"/>
          </a:p>
        </p:txBody>
      </p:sp>
      <p:sp>
        <p:nvSpPr>
          <p:cNvPr id="7" name="Θέση αριθμού διαφάνειας 6"/>
          <p:cNvSpPr>
            <a:spLocks noGrp="1"/>
          </p:cNvSpPr>
          <p:nvPr>
            <p:ph type="sldNum" sz="quarter" idx="5"/>
          </p:nvPr>
        </p:nvSpPr>
        <p:spPr>
          <a:xfrm>
            <a:off x="3902597" y="9519054"/>
            <a:ext cx="2985558" cy="501094"/>
          </a:xfrm>
          <a:prstGeom prst="rect">
            <a:avLst/>
          </a:prstGeom>
        </p:spPr>
        <p:txBody>
          <a:bodyPr vert="horz" lIns="96634" tIns="48317" rIns="96634" bIns="48317" rtlCol="0" anchor="b"/>
          <a:lstStyle>
            <a:lvl1pPr algn="r">
              <a:defRPr sz="1300"/>
            </a:lvl1pPr>
          </a:lstStyle>
          <a:p>
            <a:fld id="{C6C92B9E-6A56-42A7-908E-026A40018CC6}" type="slidenum">
              <a:rPr lang="el-GR" smtClean="0"/>
              <a:t>‹#›</a:t>
            </a:fld>
            <a:endParaRPr lang="el-GR"/>
          </a:p>
        </p:txBody>
      </p:sp>
    </p:spTree>
    <p:extLst>
      <p:ext uri="{BB962C8B-B14F-4D97-AF65-F5344CB8AC3E}">
        <p14:creationId xmlns:p14="http://schemas.microsoft.com/office/powerpoint/2010/main" val="1260624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a:t>Στυλ κύριου τίτλου</a:t>
            </a: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9AFD915A-A4BF-40B2-8D77-679B2ECD1D1F}" type="datetimeFigureOut">
              <a:rPr lang="el-GR" smtClean="0"/>
              <a:t>25/3/2024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6FE53FE-46EE-4F5F-A4C0-73ECFB78F573}" type="slidenum">
              <a:rPr lang="el-GR" smtClean="0"/>
              <a:t>‹#›</a:t>
            </a:fld>
            <a:endParaRPr lang="el-GR"/>
          </a:p>
        </p:txBody>
      </p:sp>
    </p:spTree>
    <p:extLst>
      <p:ext uri="{BB962C8B-B14F-4D97-AF65-F5344CB8AC3E}">
        <p14:creationId xmlns:p14="http://schemas.microsoft.com/office/powerpoint/2010/main" val="1348778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AFD915A-A4BF-40B2-8D77-679B2ECD1D1F}" type="datetimeFigureOut">
              <a:rPr lang="el-GR" smtClean="0"/>
              <a:t>25/3/2024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6FE53FE-46EE-4F5F-A4C0-73ECFB78F573}" type="slidenum">
              <a:rPr lang="el-GR" smtClean="0"/>
              <a:t>‹#›</a:t>
            </a:fld>
            <a:endParaRPr lang="el-GR"/>
          </a:p>
        </p:txBody>
      </p:sp>
    </p:spTree>
    <p:extLst>
      <p:ext uri="{BB962C8B-B14F-4D97-AF65-F5344CB8AC3E}">
        <p14:creationId xmlns:p14="http://schemas.microsoft.com/office/powerpoint/2010/main" val="2207993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AFD915A-A4BF-40B2-8D77-679B2ECD1D1F}" type="datetimeFigureOut">
              <a:rPr lang="el-GR" smtClean="0"/>
              <a:t>25/3/2024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6FE53FE-46EE-4F5F-A4C0-73ECFB78F573}" type="slidenum">
              <a:rPr lang="el-GR" smtClean="0"/>
              <a:t>‹#›</a:t>
            </a:fld>
            <a:endParaRPr lang="el-GR"/>
          </a:p>
        </p:txBody>
      </p:sp>
    </p:spTree>
    <p:extLst>
      <p:ext uri="{BB962C8B-B14F-4D97-AF65-F5344CB8AC3E}">
        <p14:creationId xmlns:p14="http://schemas.microsoft.com/office/powerpoint/2010/main" val="2702346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AFD915A-A4BF-40B2-8D77-679B2ECD1D1F}" type="datetimeFigureOut">
              <a:rPr lang="el-GR" smtClean="0"/>
              <a:t>25/3/2024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6FE53FE-46EE-4F5F-A4C0-73ECFB78F573}" type="slidenum">
              <a:rPr lang="el-GR" smtClean="0"/>
              <a:t>‹#›</a:t>
            </a:fld>
            <a:endParaRPr lang="el-GR"/>
          </a:p>
        </p:txBody>
      </p:sp>
    </p:spTree>
    <p:extLst>
      <p:ext uri="{BB962C8B-B14F-4D97-AF65-F5344CB8AC3E}">
        <p14:creationId xmlns:p14="http://schemas.microsoft.com/office/powerpoint/2010/main" val="4152893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9AFD915A-A4BF-40B2-8D77-679B2ECD1D1F}" type="datetimeFigureOut">
              <a:rPr lang="el-GR" smtClean="0"/>
              <a:t>25/3/2024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6FE53FE-46EE-4F5F-A4C0-73ECFB78F573}" type="slidenum">
              <a:rPr lang="el-GR" smtClean="0"/>
              <a:t>‹#›</a:t>
            </a:fld>
            <a:endParaRPr lang="el-GR"/>
          </a:p>
        </p:txBody>
      </p:sp>
    </p:spTree>
    <p:extLst>
      <p:ext uri="{BB962C8B-B14F-4D97-AF65-F5344CB8AC3E}">
        <p14:creationId xmlns:p14="http://schemas.microsoft.com/office/powerpoint/2010/main" val="864028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9AFD915A-A4BF-40B2-8D77-679B2ECD1D1F}" type="datetimeFigureOut">
              <a:rPr lang="el-GR" smtClean="0"/>
              <a:t>25/3/2024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6FE53FE-46EE-4F5F-A4C0-73ECFB78F573}" type="slidenum">
              <a:rPr lang="el-GR" smtClean="0"/>
              <a:t>‹#›</a:t>
            </a:fld>
            <a:endParaRPr lang="el-GR"/>
          </a:p>
        </p:txBody>
      </p:sp>
    </p:spTree>
    <p:extLst>
      <p:ext uri="{BB962C8B-B14F-4D97-AF65-F5344CB8AC3E}">
        <p14:creationId xmlns:p14="http://schemas.microsoft.com/office/powerpoint/2010/main" val="3515948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9AFD915A-A4BF-40B2-8D77-679B2ECD1D1F}" type="datetimeFigureOut">
              <a:rPr lang="el-GR" smtClean="0"/>
              <a:t>25/3/2024</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36FE53FE-46EE-4F5F-A4C0-73ECFB78F573}" type="slidenum">
              <a:rPr lang="el-GR" smtClean="0"/>
              <a:t>‹#›</a:t>
            </a:fld>
            <a:endParaRPr lang="el-GR"/>
          </a:p>
        </p:txBody>
      </p:sp>
    </p:spTree>
    <p:extLst>
      <p:ext uri="{BB962C8B-B14F-4D97-AF65-F5344CB8AC3E}">
        <p14:creationId xmlns:p14="http://schemas.microsoft.com/office/powerpoint/2010/main" val="3012415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9AFD915A-A4BF-40B2-8D77-679B2ECD1D1F}" type="datetimeFigureOut">
              <a:rPr lang="el-GR" smtClean="0"/>
              <a:t>25/3/2024</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36FE53FE-46EE-4F5F-A4C0-73ECFB78F573}" type="slidenum">
              <a:rPr lang="el-GR" smtClean="0"/>
              <a:t>‹#›</a:t>
            </a:fld>
            <a:endParaRPr lang="el-GR"/>
          </a:p>
        </p:txBody>
      </p:sp>
    </p:spTree>
    <p:extLst>
      <p:ext uri="{BB962C8B-B14F-4D97-AF65-F5344CB8AC3E}">
        <p14:creationId xmlns:p14="http://schemas.microsoft.com/office/powerpoint/2010/main" val="1550145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9AFD915A-A4BF-40B2-8D77-679B2ECD1D1F}" type="datetimeFigureOut">
              <a:rPr lang="el-GR" smtClean="0"/>
              <a:t>25/3/2024</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36FE53FE-46EE-4F5F-A4C0-73ECFB78F573}" type="slidenum">
              <a:rPr lang="el-GR" smtClean="0"/>
              <a:t>‹#›</a:t>
            </a:fld>
            <a:endParaRPr lang="el-GR"/>
          </a:p>
        </p:txBody>
      </p:sp>
    </p:spTree>
    <p:extLst>
      <p:ext uri="{BB962C8B-B14F-4D97-AF65-F5344CB8AC3E}">
        <p14:creationId xmlns:p14="http://schemas.microsoft.com/office/powerpoint/2010/main" val="3583839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a:t>Στυλ κύριου τίτλου</a:t>
            </a: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9AFD915A-A4BF-40B2-8D77-679B2ECD1D1F}" type="datetimeFigureOut">
              <a:rPr lang="el-GR" smtClean="0"/>
              <a:t>25/3/2024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6FE53FE-46EE-4F5F-A4C0-73ECFB78F573}" type="slidenum">
              <a:rPr lang="el-GR" smtClean="0"/>
              <a:t>‹#›</a:t>
            </a:fld>
            <a:endParaRPr lang="el-GR"/>
          </a:p>
        </p:txBody>
      </p:sp>
    </p:spTree>
    <p:extLst>
      <p:ext uri="{BB962C8B-B14F-4D97-AF65-F5344CB8AC3E}">
        <p14:creationId xmlns:p14="http://schemas.microsoft.com/office/powerpoint/2010/main" val="2411737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a:t>Στυλ κύριου τίτλου</a:t>
            </a: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9AFD915A-A4BF-40B2-8D77-679B2ECD1D1F}" type="datetimeFigureOut">
              <a:rPr lang="el-GR" smtClean="0"/>
              <a:t>25/3/2024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6FE53FE-46EE-4F5F-A4C0-73ECFB78F573}" type="slidenum">
              <a:rPr lang="el-GR" smtClean="0"/>
              <a:t>‹#›</a:t>
            </a:fld>
            <a:endParaRPr lang="el-GR"/>
          </a:p>
        </p:txBody>
      </p:sp>
    </p:spTree>
    <p:extLst>
      <p:ext uri="{BB962C8B-B14F-4D97-AF65-F5344CB8AC3E}">
        <p14:creationId xmlns:p14="http://schemas.microsoft.com/office/powerpoint/2010/main" val="3541759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FD915A-A4BF-40B2-8D77-679B2ECD1D1F}" type="datetimeFigureOut">
              <a:rPr lang="el-GR" smtClean="0"/>
              <a:t>25/3/2024</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FE53FE-46EE-4F5F-A4C0-73ECFB78F573}" type="slidenum">
              <a:rPr lang="el-GR" smtClean="0"/>
              <a:t>‹#›</a:t>
            </a:fld>
            <a:endParaRPr lang="el-GR"/>
          </a:p>
        </p:txBody>
      </p:sp>
    </p:spTree>
    <p:extLst>
      <p:ext uri="{BB962C8B-B14F-4D97-AF65-F5344CB8AC3E}">
        <p14:creationId xmlns:p14="http://schemas.microsoft.com/office/powerpoint/2010/main" val="42817702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pPr marL="230400" indent="-230400">
              <a:lnSpc>
                <a:spcPct val="90000"/>
              </a:lnSpc>
            </a:pPr>
            <a:br>
              <a:rPr lang="el-GR" b="1" dirty="0">
                <a:latin typeface="Times New Roman" panose="02020603050405020304" pitchFamily="18" charset="0"/>
                <a:cs typeface="Times New Roman" panose="02020603050405020304" pitchFamily="18" charset="0"/>
              </a:rPr>
            </a:br>
            <a:br>
              <a:rPr lang="el-GR" b="1" dirty="0">
                <a:latin typeface="Times New Roman" panose="02020603050405020304" pitchFamily="18" charset="0"/>
                <a:cs typeface="Times New Roman" panose="02020603050405020304" pitchFamily="18" charset="0"/>
              </a:rPr>
            </a:br>
            <a:r>
              <a:rPr lang="el-GR" b="1" dirty="0">
                <a:latin typeface="Times New Roman" panose="02020603050405020304" pitchFamily="18" charset="0"/>
                <a:cs typeface="Times New Roman" panose="02020603050405020304" pitchFamily="18" charset="0"/>
              </a:rPr>
              <a:t>Θαλάσσιο εμπόριο και περιπλάνηση</a:t>
            </a:r>
            <a:br>
              <a:rPr lang="el-GR" b="1" dirty="0">
                <a:latin typeface="Times New Roman" panose="02020603050405020304" pitchFamily="18" charset="0"/>
                <a:cs typeface="Times New Roman" panose="02020603050405020304" pitchFamily="18" charset="0"/>
              </a:rPr>
            </a:br>
            <a:br>
              <a:rPr lang="el-GR" b="1" dirty="0">
                <a:latin typeface="Times New Roman" panose="02020603050405020304" pitchFamily="18" charset="0"/>
                <a:cs typeface="Times New Roman" panose="02020603050405020304" pitchFamily="18" charset="0"/>
              </a:rPr>
            </a:br>
            <a:br>
              <a:rPr lang="el-GR" b="1" dirty="0">
                <a:latin typeface="Times New Roman" panose="02020603050405020304" pitchFamily="18" charset="0"/>
                <a:cs typeface="Times New Roman" panose="02020603050405020304" pitchFamily="18" charset="0"/>
              </a:rPr>
            </a:br>
            <a:br>
              <a:rPr lang="el-GR" b="1" dirty="0">
                <a:latin typeface="Times New Roman" panose="02020603050405020304" pitchFamily="18" charset="0"/>
                <a:cs typeface="Times New Roman" panose="02020603050405020304" pitchFamily="18" charset="0"/>
              </a:rPr>
            </a:br>
            <a:br>
              <a:rPr lang="el-GR" b="1" dirty="0">
                <a:latin typeface="Times New Roman" panose="02020603050405020304" pitchFamily="18" charset="0"/>
                <a:cs typeface="Times New Roman" panose="02020603050405020304" pitchFamily="18" charset="0"/>
              </a:rPr>
            </a:br>
            <a:br>
              <a:rPr lang="el-GR" b="1" dirty="0">
                <a:latin typeface="Times New Roman" panose="02020603050405020304" pitchFamily="18" charset="0"/>
                <a:cs typeface="Times New Roman" panose="02020603050405020304" pitchFamily="18" charset="0"/>
              </a:rPr>
            </a:br>
            <a:r>
              <a:rPr lang="el-GR" b="1" dirty="0">
                <a:latin typeface="Times New Roman" panose="02020603050405020304" pitchFamily="18" charset="0"/>
                <a:cs typeface="Times New Roman" panose="02020603050405020304" pitchFamily="18" charset="0"/>
              </a:rPr>
              <a:t>20/3/2024</a:t>
            </a:r>
          </a:p>
        </p:txBody>
      </p:sp>
      <p:sp>
        <p:nvSpPr>
          <p:cNvPr id="3" name="Υπότιτλος 2"/>
          <p:cNvSpPr>
            <a:spLocks noGrp="1"/>
          </p:cNvSpPr>
          <p:nvPr>
            <p:ph type="subTitle" idx="1"/>
          </p:nvPr>
        </p:nvSpPr>
        <p:spPr/>
        <p:txBody>
          <a:bodyPr/>
          <a:lstStyle/>
          <a:p>
            <a:r>
              <a:rPr lang="el-GR" dirty="0"/>
              <a:t> </a:t>
            </a:r>
          </a:p>
        </p:txBody>
      </p:sp>
    </p:spTree>
    <p:extLst>
      <p:ext uri="{BB962C8B-B14F-4D97-AF65-F5344CB8AC3E}">
        <p14:creationId xmlns:p14="http://schemas.microsoft.com/office/powerpoint/2010/main" val="1830873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 </a:t>
            </a:r>
          </a:p>
        </p:txBody>
      </p:sp>
      <p:sp>
        <p:nvSpPr>
          <p:cNvPr id="3" name="Θέση περιεχομένου 2"/>
          <p:cNvSpPr>
            <a:spLocks noGrp="1"/>
          </p:cNvSpPr>
          <p:nvPr>
            <p:ph idx="1"/>
          </p:nvPr>
        </p:nvSpPr>
        <p:spPr/>
        <p:txBody>
          <a:bodyPr>
            <a:normAutofit fontScale="92500" lnSpcReduction="20000"/>
          </a:bodyPr>
          <a:lstStyle/>
          <a:p>
            <a:pPr marL="0" indent="457200" algn="just">
              <a:spcBef>
                <a:spcPts val="0"/>
              </a:spcBef>
            </a:pPr>
            <a:r>
              <a:rPr lang="el-GR" sz="2800" u="sng" dirty="0">
                <a:latin typeface="Times New Roman" panose="02020603050405020304" pitchFamily="18" charset="0"/>
                <a:cs typeface="Times New Roman" panose="02020603050405020304" pitchFamily="18" charset="0"/>
              </a:rPr>
              <a:t>«Σκοτεινοί χρόνοι»</a:t>
            </a:r>
            <a:r>
              <a:rPr lang="el-GR" sz="2800" dirty="0">
                <a:latin typeface="Times New Roman" panose="02020603050405020304" pitchFamily="18" charset="0"/>
                <a:cs typeface="Times New Roman" panose="02020603050405020304" pitchFamily="18" charset="0"/>
              </a:rPr>
              <a:t> → διατήρηση της επικοινωνίας Ελλήνων με τη </a:t>
            </a:r>
            <a:r>
              <a:rPr lang="el-GR" sz="2800" dirty="0" err="1">
                <a:latin typeface="Times New Roman" panose="02020603050405020304" pitchFamily="18" charset="0"/>
                <a:cs typeface="Times New Roman" panose="02020603050405020304" pitchFamily="18" charset="0"/>
              </a:rPr>
              <a:t>Συροπαλαιστίνη</a:t>
            </a:r>
            <a:r>
              <a:rPr lang="el-GR" sz="2800" dirty="0">
                <a:latin typeface="Times New Roman" panose="02020603050405020304" pitchFamily="18" charset="0"/>
                <a:cs typeface="Times New Roman" panose="02020603050405020304" pitchFamily="18" charset="0"/>
              </a:rPr>
              <a:t> και την αιγυπτιακή ακτή (κυρίως το δέλτα του Νείλου)</a:t>
            </a:r>
          </a:p>
          <a:p>
            <a:pPr marL="0" indent="457200" algn="just">
              <a:spcBef>
                <a:spcPts val="0"/>
              </a:spcBef>
            </a:pPr>
            <a:r>
              <a:rPr lang="el-GR" sz="2800" i="1" u="sng" dirty="0">
                <a:latin typeface="Times New Roman" panose="02020603050405020304" pitchFamily="18" charset="0"/>
                <a:cs typeface="Times New Roman" panose="02020603050405020304" pitchFamily="18" charset="0"/>
              </a:rPr>
              <a:t>Οδύσσεια</a:t>
            </a:r>
            <a:r>
              <a:rPr lang="el-GR" sz="2800" dirty="0">
                <a:latin typeface="Times New Roman" panose="02020603050405020304" pitchFamily="18" charset="0"/>
                <a:cs typeface="Times New Roman" panose="02020603050405020304" pitchFamily="18" charset="0"/>
              </a:rPr>
              <a:t> → γίνεται λόγος για ταξίδι από την Κρήτη προς το δέλτα του Νείλου (εποχή μετά τα τρωικά, 12</a:t>
            </a:r>
            <a:r>
              <a:rPr lang="el-GR" sz="2800" baseline="30000" dirty="0">
                <a:latin typeface="Times New Roman" panose="02020603050405020304" pitchFamily="18" charset="0"/>
                <a:cs typeface="Times New Roman" panose="02020603050405020304" pitchFamily="18" charset="0"/>
              </a:rPr>
              <a:t>ος</a:t>
            </a:r>
            <a:r>
              <a:rPr lang="el-GR" sz="2800" dirty="0">
                <a:latin typeface="Times New Roman" panose="02020603050405020304" pitchFamily="18" charset="0"/>
                <a:cs typeface="Times New Roman" panose="02020603050405020304" pitchFamily="18" charset="0"/>
              </a:rPr>
              <a:t>-9</a:t>
            </a:r>
            <a:r>
              <a:rPr lang="el-GR" sz="2800" baseline="30000" dirty="0">
                <a:latin typeface="Times New Roman" panose="02020603050405020304" pitchFamily="18" charset="0"/>
                <a:cs typeface="Times New Roman" panose="02020603050405020304" pitchFamily="18" charset="0"/>
              </a:rPr>
              <a:t>ος</a:t>
            </a:r>
            <a:r>
              <a:rPr lang="el-GR" sz="2800" dirty="0">
                <a:latin typeface="Times New Roman" panose="02020603050405020304" pitchFamily="18" charset="0"/>
                <a:cs typeface="Times New Roman" panose="02020603050405020304" pitchFamily="18" charset="0"/>
              </a:rPr>
              <a:t>/8</a:t>
            </a:r>
            <a:r>
              <a:rPr lang="el-GR" sz="2800" baseline="30000" dirty="0">
                <a:latin typeface="Times New Roman" panose="02020603050405020304" pitchFamily="18" charset="0"/>
                <a:cs typeface="Times New Roman" panose="02020603050405020304" pitchFamily="18" charset="0"/>
              </a:rPr>
              <a:t>ος</a:t>
            </a:r>
            <a:r>
              <a:rPr lang="el-GR" sz="2800" dirty="0">
                <a:latin typeface="Times New Roman" panose="02020603050405020304" pitchFamily="18" charset="0"/>
                <a:cs typeface="Times New Roman" panose="02020603050405020304" pitchFamily="18" charset="0"/>
              </a:rPr>
              <a:t> αι. </a:t>
            </a:r>
            <a:r>
              <a:rPr lang="el-GR" sz="2800" dirty="0" err="1">
                <a:latin typeface="Times New Roman" panose="02020603050405020304" pitchFamily="18" charset="0"/>
                <a:cs typeface="Times New Roman" panose="02020603050405020304" pitchFamily="18" charset="0"/>
              </a:rPr>
              <a:t>π.Χ.</a:t>
            </a:r>
            <a:r>
              <a:rPr lang="el-GR" sz="2800" dirty="0">
                <a:latin typeface="Times New Roman" panose="02020603050405020304" pitchFamily="18" charset="0"/>
                <a:cs typeface="Times New Roman" panose="02020603050405020304" pitchFamily="18" charset="0"/>
              </a:rPr>
              <a:t>)</a:t>
            </a:r>
          </a:p>
          <a:p>
            <a:pPr marL="0" indent="457200" algn="just">
              <a:spcBef>
                <a:spcPts val="0"/>
              </a:spcBef>
            </a:pPr>
            <a:r>
              <a:rPr lang="el-GR" sz="2800" u="sng" dirty="0">
                <a:latin typeface="Times New Roman" panose="02020603050405020304" pitchFamily="18" charset="0"/>
                <a:cs typeface="Times New Roman" panose="02020603050405020304" pitchFamily="18" charset="0"/>
              </a:rPr>
              <a:t>Απόδειξη ύπαρξης αντίθετης πορείας πλεύσης</a:t>
            </a:r>
            <a:r>
              <a:rPr lang="el-GR" sz="2800" dirty="0">
                <a:latin typeface="Times New Roman" panose="02020603050405020304" pitchFamily="18" charset="0"/>
                <a:cs typeface="Times New Roman" panose="02020603050405020304" pitchFamily="18" charset="0"/>
              </a:rPr>
              <a:t>:</a:t>
            </a:r>
          </a:p>
          <a:p>
            <a:pPr marL="514350" indent="-514350" algn="just">
              <a:spcBef>
                <a:spcPts val="0"/>
              </a:spcBef>
              <a:buFont typeface="+mj-lt"/>
              <a:buAutoNum type="arabicPeriod"/>
            </a:pPr>
            <a:r>
              <a:rPr lang="el-GR" sz="2800" dirty="0">
                <a:latin typeface="Times New Roman" panose="02020603050405020304" pitchFamily="18" charset="0"/>
                <a:cs typeface="Times New Roman" panose="02020603050405020304" pitchFamily="18" charset="0"/>
              </a:rPr>
              <a:t>Ναυάγια </a:t>
            </a:r>
            <a:r>
              <a:rPr lang="en-US" sz="2800" dirty="0" err="1">
                <a:latin typeface="Times New Roman" panose="02020603050405020304" pitchFamily="18" charset="0"/>
                <a:cs typeface="Times New Roman" panose="02020603050405020304" pitchFamily="18" charset="0"/>
              </a:rPr>
              <a:t>Uluburun</a:t>
            </a:r>
            <a:r>
              <a:rPr lang="en-US" sz="2800" dirty="0">
                <a:latin typeface="Times New Roman" panose="02020603050405020304" pitchFamily="18" charset="0"/>
                <a:cs typeface="Times New Roman" panose="02020603050405020304" pitchFamily="18" charset="0"/>
              </a:rPr>
              <a:t>-</a:t>
            </a:r>
            <a:r>
              <a:rPr lang="el-GR" sz="2800" dirty="0" err="1">
                <a:latin typeface="Times New Roman" panose="02020603050405020304" pitchFamily="18" charset="0"/>
                <a:cs typeface="Times New Roman" panose="02020603050405020304" pitchFamily="18" charset="0"/>
              </a:rPr>
              <a:t>Χελιδονίου</a:t>
            </a:r>
            <a:r>
              <a:rPr lang="el-GR" sz="2800" dirty="0">
                <a:latin typeface="Times New Roman" panose="02020603050405020304" pitchFamily="18" charset="0"/>
                <a:cs typeface="Times New Roman" panose="02020603050405020304" pitchFamily="18" charset="0"/>
              </a:rPr>
              <a:t> Άκρου</a:t>
            </a:r>
          </a:p>
          <a:p>
            <a:pPr marL="514350" indent="-514350" algn="just">
              <a:spcBef>
                <a:spcPts val="0"/>
              </a:spcBef>
              <a:buFont typeface="+mj-lt"/>
              <a:buAutoNum type="arabicPeriod"/>
            </a:pPr>
            <a:r>
              <a:rPr lang="el-GR" sz="2800" dirty="0">
                <a:latin typeface="Times New Roman" panose="02020603050405020304" pitchFamily="18" charset="0"/>
                <a:cs typeface="Times New Roman" panose="02020603050405020304" pitchFamily="18" charset="0"/>
              </a:rPr>
              <a:t>Ταξίδι του </a:t>
            </a:r>
            <a:r>
              <a:rPr lang="en-US" sz="2800" dirty="0">
                <a:latin typeface="Times New Roman" panose="02020603050405020304" pitchFamily="18" charset="0"/>
                <a:cs typeface="Times New Roman" panose="02020603050405020304" pitchFamily="18" charset="0"/>
              </a:rPr>
              <a:t>Wen-Amun</a:t>
            </a:r>
            <a:endParaRPr lang="el-GR" sz="2800" dirty="0">
              <a:latin typeface="Times New Roman" panose="02020603050405020304" pitchFamily="18" charset="0"/>
              <a:cs typeface="Times New Roman" panose="02020603050405020304" pitchFamily="18" charset="0"/>
            </a:endParaRPr>
          </a:p>
          <a:p>
            <a:pPr marL="0" indent="457200" algn="just">
              <a:spcBef>
                <a:spcPts val="0"/>
              </a:spcBef>
            </a:pPr>
            <a:r>
              <a:rPr lang="el-GR" sz="2800" dirty="0">
                <a:latin typeface="Times New Roman" panose="02020603050405020304" pitchFamily="18" charset="0"/>
                <a:cs typeface="Times New Roman" panose="02020603050405020304" pitchFamily="18" charset="0"/>
              </a:rPr>
              <a:t>Τυχόν ύπαρξη δυνατού βορείου ανέμου θα μπορούσε να οδηγήσει στην ανακάλυψη ενός νέου δρόμου προς το βορρά (κυκλική πορεία κατά μήκος των ακτών της ανατολικής Μεσογείου)</a:t>
            </a:r>
          </a:p>
          <a:p>
            <a:pPr marL="0" indent="0" algn="just">
              <a:spcBef>
                <a:spcPts val="0"/>
              </a:spcBef>
              <a:buNone/>
            </a:pP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77957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latin typeface="Times New Roman" panose="02020603050405020304" pitchFamily="18" charset="0"/>
                <a:cs typeface="Times New Roman" panose="02020603050405020304" pitchFamily="18" charset="0"/>
              </a:rPr>
              <a:t> Ταξίδια Ελλήνων ναυτικών</a:t>
            </a:r>
          </a:p>
        </p:txBody>
      </p:sp>
      <p:sp>
        <p:nvSpPr>
          <p:cNvPr id="3" name="Θέση περιεχομένου 2"/>
          <p:cNvSpPr>
            <a:spLocks noGrp="1"/>
          </p:cNvSpPr>
          <p:nvPr>
            <p:ph idx="1"/>
          </p:nvPr>
        </p:nvSpPr>
        <p:spPr/>
        <p:txBody>
          <a:bodyPr>
            <a:normAutofit/>
          </a:bodyPr>
          <a:lstStyle/>
          <a:p>
            <a:pPr marL="0" indent="457200" algn="just">
              <a:spcBef>
                <a:spcPts val="0"/>
              </a:spcBef>
            </a:pPr>
            <a:endParaRPr lang="el-GR" sz="2800" u="sng" dirty="0">
              <a:latin typeface="Times New Roman" panose="02020603050405020304" pitchFamily="18" charset="0"/>
              <a:cs typeface="Times New Roman" panose="02020603050405020304" pitchFamily="18" charset="0"/>
            </a:endParaRPr>
          </a:p>
          <a:p>
            <a:pPr marL="0" indent="457200" algn="just">
              <a:spcBef>
                <a:spcPts val="0"/>
              </a:spcBef>
            </a:pPr>
            <a:endParaRPr lang="en-US" sz="2800" u="sng" dirty="0">
              <a:latin typeface="Times New Roman" panose="02020603050405020304" pitchFamily="18" charset="0"/>
              <a:cs typeface="Times New Roman" panose="02020603050405020304" pitchFamily="18" charset="0"/>
            </a:endParaRPr>
          </a:p>
          <a:p>
            <a:pPr marL="0" indent="457200" algn="just">
              <a:spcBef>
                <a:spcPts val="0"/>
              </a:spcBef>
            </a:pPr>
            <a:r>
              <a:rPr lang="el-GR" sz="2800" u="sng" dirty="0">
                <a:latin typeface="Times New Roman" panose="02020603050405020304" pitchFamily="18" charset="0"/>
                <a:cs typeface="Times New Roman" panose="02020603050405020304" pitchFamily="18" charset="0"/>
              </a:rPr>
              <a:t>Άνεμοι</a:t>
            </a:r>
            <a:r>
              <a:rPr lang="el-GR" sz="2800" dirty="0">
                <a:latin typeface="Times New Roman" panose="02020603050405020304" pitchFamily="18" charset="0"/>
                <a:cs typeface="Times New Roman" panose="02020603050405020304" pitchFamily="18" charset="0"/>
              </a:rPr>
              <a:t> → αποτελούσαν πρόβλημα για τους ταξιδευτές της ανατολικής (και όχι μόνο) Μεσογείου </a:t>
            </a:r>
            <a:r>
              <a:rPr lang="el-GR" sz="2800" b="1" u="sng" dirty="0">
                <a:latin typeface="Times New Roman" panose="02020603050405020304" pitchFamily="18" charset="0"/>
                <a:cs typeface="Times New Roman" panose="02020603050405020304" pitchFamily="18" charset="0"/>
              </a:rPr>
              <a:t>αλλά</a:t>
            </a:r>
            <a:r>
              <a:rPr lang="el-GR" sz="2800" dirty="0">
                <a:latin typeface="Times New Roman" panose="02020603050405020304" pitchFamily="18" charset="0"/>
                <a:cs typeface="Times New Roman" panose="02020603050405020304" pitchFamily="18" charset="0"/>
              </a:rPr>
              <a:t> παράλληλα μπορούσαν να προσφέρουν νέες ευκαιρίες</a:t>
            </a:r>
          </a:p>
          <a:p>
            <a:pPr marL="0" indent="457200" algn="just">
              <a:spcBef>
                <a:spcPts val="0"/>
              </a:spcBef>
            </a:pPr>
            <a:r>
              <a:rPr lang="el-GR" sz="2800" dirty="0">
                <a:latin typeface="Times New Roman" panose="02020603050405020304" pitchFamily="18" charset="0"/>
                <a:cs typeface="Times New Roman" panose="02020603050405020304" pitchFamily="18" charset="0"/>
              </a:rPr>
              <a:t>Ο Ηρόδοτος κάνει λόγο για σχετικές περιπέτειες Ελλήνων ναυτικών (</a:t>
            </a:r>
            <a:r>
              <a:rPr lang="el-GR" sz="2800" b="1" u="sng" dirty="0">
                <a:latin typeface="Times New Roman" panose="02020603050405020304" pitchFamily="18" charset="0"/>
                <a:cs typeface="Times New Roman" panose="02020603050405020304" pitchFamily="18" charset="0"/>
              </a:rPr>
              <a:t>Κορώβιος</a:t>
            </a:r>
            <a:r>
              <a:rPr lang="el-GR" sz="2800" dirty="0">
                <a:latin typeface="Times New Roman" panose="02020603050405020304" pitchFamily="18" charset="0"/>
                <a:cs typeface="Times New Roman" panose="02020603050405020304" pitchFamily="18" charset="0"/>
              </a:rPr>
              <a:t>, </a:t>
            </a:r>
            <a:r>
              <a:rPr lang="el-GR" sz="2800" b="1" u="sng" dirty="0" err="1">
                <a:latin typeface="Times New Roman" panose="02020603050405020304" pitchFamily="18" charset="0"/>
                <a:cs typeface="Times New Roman" panose="02020603050405020304" pitchFamily="18" charset="0"/>
              </a:rPr>
              <a:t>Κωλαίος</a:t>
            </a:r>
            <a:r>
              <a:rPr lang="el-GR"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379522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2877E1-CC71-1605-5687-6E47E9F4BB06}"/>
              </a:ext>
            </a:extLst>
          </p:cNvPr>
          <p:cNvSpPr>
            <a:spLocks noGrp="1"/>
          </p:cNvSpPr>
          <p:nvPr>
            <p:ph type="title"/>
          </p:nvPr>
        </p:nvSpPr>
        <p:spPr/>
        <p:txBody>
          <a:bodyPr/>
          <a:lstStyle/>
          <a:p>
            <a:r>
              <a:rPr lang="el-GR" b="1" dirty="0">
                <a:latin typeface="Times New Roman" panose="02020603050405020304" pitchFamily="18" charset="0"/>
                <a:cs typeface="Times New Roman" panose="02020603050405020304" pitchFamily="18" charset="0"/>
              </a:rPr>
              <a:t>Ταξίδι </a:t>
            </a:r>
            <a:r>
              <a:rPr lang="el-GR" b="1" dirty="0" err="1">
                <a:latin typeface="Times New Roman" panose="02020603050405020304" pitchFamily="18" charset="0"/>
                <a:cs typeface="Times New Roman" panose="02020603050405020304" pitchFamily="18" charset="0"/>
              </a:rPr>
              <a:t>Κορώβιου</a:t>
            </a:r>
            <a:endParaRPr lang="el-GR" b="1" dirty="0">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2445E4B9-5518-CC2D-B5B7-4080609A0E3F}"/>
              </a:ext>
            </a:extLst>
          </p:cNvPr>
          <p:cNvSpPr>
            <a:spLocks noGrp="1"/>
          </p:cNvSpPr>
          <p:nvPr>
            <p:ph idx="1"/>
          </p:nvPr>
        </p:nvSpPr>
        <p:spPr/>
        <p:txBody>
          <a:bodyPr/>
          <a:lstStyle/>
          <a:p>
            <a:endParaRPr lang="en-US" dirty="0"/>
          </a:p>
          <a:p>
            <a:pPr marL="0" indent="-457200" algn="just">
              <a:spcBef>
                <a:spcPts val="0"/>
              </a:spcBef>
            </a:pPr>
            <a:r>
              <a:rPr lang="el-GR" u="sng" dirty="0">
                <a:latin typeface="Times New Roman" panose="02020603050405020304" pitchFamily="18" charset="0"/>
                <a:cs typeface="Times New Roman" panose="02020603050405020304" pitchFamily="18" charset="0"/>
              </a:rPr>
              <a:t>Κορώβιος</a:t>
            </a:r>
            <a:r>
              <a:rPr lang="el-GR" dirty="0">
                <a:latin typeface="Times New Roman" panose="02020603050405020304" pitchFamily="18" charset="0"/>
                <a:cs typeface="Times New Roman" panose="02020603050405020304" pitchFamily="18" charset="0"/>
              </a:rPr>
              <a:t> → ψαράς </a:t>
            </a:r>
            <a:r>
              <a:rPr lang="el-GR" dirty="0" err="1">
                <a:latin typeface="Times New Roman" panose="02020603050405020304" pitchFamily="18" charset="0"/>
                <a:cs typeface="Times New Roman" panose="02020603050405020304" pitchFamily="18" charset="0"/>
              </a:rPr>
              <a:t>κοχυλιών</a:t>
            </a:r>
            <a:r>
              <a:rPr lang="el-GR" dirty="0">
                <a:latin typeface="Times New Roman" panose="02020603050405020304" pitchFamily="18" charset="0"/>
                <a:cs typeface="Times New Roman" panose="02020603050405020304" pitchFamily="18" charset="0"/>
              </a:rPr>
              <a:t> από την Κρήτη</a:t>
            </a:r>
          </a:p>
          <a:p>
            <a:pPr marL="0" indent="457200" algn="just">
              <a:spcBef>
                <a:spcPts val="0"/>
              </a:spcBef>
            </a:pPr>
            <a:r>
              <a:rPr lang="el-GR" dirty="0">
                <a:latin typeface="Times New Roman" panose="02020603050405020304" pitchFamily="18" charset="0"/>
                <a:cs typeface="Times New Roman" panose="02020603050405020304" pitchFamily="18" charset="0"/>
              </a:rPr>
              <a:t>Διηγείται στους </a:t>
            </a:r>
            <a:r>
              <a:rPr lang="el-GR" dirty="0" err="1">
                <a:latin typeface="Times New Roman" panose="02020603050405020304" pitchFamily="18" charset="0"/>
                <a:cs typeface="Times New Roman" panose="02020603050405020304" pitchFamily="18" charset="0"/>
              </a:rPr>
              <a:t>Θηραίους</a:t>
            </a:r>
            <a:r>
              <a:rPr lang="el-GR" dirty="0">
                <a:latin typeface="Times New Roman" panose="02020603050405020304" pitchFamily="18" charset="0"/>
                <a:cs typeface="Times New Roman" panose="02020603050405020304" pitchFamily="18" charset="0"/>
              </a:rPr>
              <a:t> την άφιξή του στην </a:t>
            </a:r>
            <a:r>
              <a:rPr lang="el-GR" dirty="0" err="1">
                <a:latin typeface="Times New Roman" panose="02020603050405020304" pitchFamily="18" charset="0"/>
                <a:cs typeface="Times New Roman" panose="02020603050405020304" pitchFamily="18" charset="0"/>
              </a:rPr>
              <a:t>Πλατέα</a:t>
            </a:r>
            <a:r>
              <a:rPr lang="el-GR" dirty="0">
                <a:latin typeface="Times New Roman" panose="02020603050405020304" pitchFamily="18" charset="0"/>
                <a:cs typeface="Times New Roman" panose="02020603050405020304" pitchFamily="18" charset="0"/>
              </a:rPr>
              <a:t> της Λιβύης</a:t>
            </a:r>
          </a:p>
          <a:p>
            <a:pPr marL="0" indent="457200" algn="just">
              <a:spcBef>
                <a:spcPts val="0"/>
              </a:spcBef>
            </a:pPr>
            <a:r>
              <a:rPr lang="el-GR" dirty="0">
                <a:latin typeface="Times New Roman" panose="02020603050405020304" pitchFamily="18" charset="0"/>
                <a:cs typeface="Times New Roman" panose="02020603050405020304" pitchFamily="18" charset="0"/>
              </a:rPr>
              <a:t>Με τη δική του βοήθεια οι </a:t>
            </a:r>
            <a:r>
              <a:rPr lang="el-GR" dirty="0" err="1">
                <a:latin typeface="Times New Roman" panose="02020603050405020304" pitchFamily="18" charset="0"/>
                <a:cs typeface="Times New Roman" panose="02020603050405020304" pitchFamily="18" charset="0"/>
              </a:rPr>
              <a:t>Θηραίοι</a:t>
            </a:r>
            <a:r>
              <a:rPr lang="el-GR" dirty="0">
                <a:latin typeface="Times New Roman" panose="02020603050405020304" pitchFamily="18" charset="0"/>
                <a:cs typeface="Times New Roman" panose="02020603050405020304" pitchFamily="18" charset="0"/>
              </a:rPr>
              <a:t> έφτασαν στη Λιβύη και ίδρυσαν την </a:t>
            </a:r>
            <a:r>
              <a:rPr lang="el-GR" b="1" u="sng" dirty="0">
                <a:latin typeface="Times New Roman" panose="02020603050405020304" pitchFamily="18" charset="0"/>
                <a:cs typeface="Times New Roman" panose="02020603050405020304" pitchFamily="18" charset="0"/>
              </a:rPr>
              <a:t>Κυρήνη</a:t>
            </a:r>
          </a:p>
        </p:txBody>
      </p:sp>
    </p:spTree>
    <p:extLst>
      <p:ext uri="{BB962C8B-B14F-4D97-AF65-F5344CB8AC3E}">
        <p14:creationId xmlns:p14="http://schemas.microsoft.com/office/powerpoint/2010/main" val="2076174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latin typeface="Times New Roman" panose="02020603050405020304" pitchFamily="18" charset="0"/>
                <a:cs typeface="Times New Roman" panose="02020603050405020304" pitchFamily="18" charset="0"/>
              </a:rPr>
              <a:t>Κυρήνη</a:t>
            </a:r>
          </a:p>
        </p:txBody>
      </p:sp>
      <p:sp>
        <p:nvSpPr>
          <p:cNvPr id="3" name="Θέση περιεχομένου 2"/>
          <p:cNvSpPr>
            <a:spLocks noGrp="1"/>
          </p:cNvSpPr>
          <p:nvPr>
            <p:ph idx="1"/>
          </p:nvPr>
        </p:nvSpPr>
        <p:spPr/>
        <p:txBody>
          <a:bodyPr>
            <a:normAutofit/>
          </a:bodyPr>
          <a:lstStyle/>
          <a:p>
            <a:pPr marL="0" indent="-457200" algn="just">
              <a:spcBef>
                <a:spcPts val="0"/>
              </a:spcBef>
            </a:pPr>
            <a:endParaRPr lang="en-US" sz="2800" dirty="0">
              <a:latin typeface="Times New Roman" panose="02020603050405020304" pitchFamily="18" charset="0"/>
              <a:cs typeface="Times New Roman" panose="02020603050405020304" pitchFamily="18" charset="0"/>
            </a:endParaRPr>
          </a:p>
          <a:p>
            <a:pPr marL="0" indent="-457200" algn="just">
              <a:spcBef>
                <a:spcPts val="0"/>
              </a:spcBef>
            </a:pPr>
            <a:r>
              <a:rPr lang="el-GR" sz="2800" dirty="0">
                <a:latin typeface="Times New Roman" panose="02020603050405020304" pitchFamily="18" charset="0"/>
                <a:cs typeface="Times New Roman" panose="02020603050405020304" pitchFamily="18" charset="0"/>
              </a:rPr>
              <a:t>Αποικία των </a:t>
            </a:r>
            <a:r>
              <a:rPr lang="el-GR" sz="2800" dirty="0" err="1">
                <a:latin typeface="Times New Roman" panose="02020603050405020304" pitchFamily="18" charset="0"/>
                <a:cs typeface="Times New Roman" panose="02020603050405020304" pitchFamily="18" charset="0"/>
              </a:rPr>
              <a:t>Θηραίων</a:t>
            </a:r>
            <a:r>
              <a:rPr lang="el-GR" sz="2800" dirty="0">
                <a:latin typeface="Times New Roman" panose="02020603050405020304" pitchFamily="18" charset="0"/>
                <a:cs typeface="Times New Roman" panose="02020603050405020304" pitchFamily="18" charset="0"/>
              </a:rPr>
              <a:t> στη Λιβύη</a:t>
            </a:r>
          </a:p>
          <a:p>
            <a:pPr marL="0" indent="-457200" algn="just">
              <a:spcBef>
                <a:spcPts val="0"/>
              </a:spcBef>
            </a:pPr>
            <a:r>
              <a:rPr lang="el-GR" sz="2800" dirty="0">
                <a:latin typeface="Times New Roman" panose="02020603050405020304" pitchFamily="18" charset="0"/>
                <a:cs typeface="Times New Roman" panose="02020603050405020304" pitchFamily="18" charset="0"/>
              </a:rPr>
              <a:t>Χτίστηκε μάλλον το 631/630 π.Χ. (Ευσέβιος). Σε αυτό συνηγορούν ευρήματα από τη Σάμο, ενδεχομένως σχετικά με το ταξίδι του </a:t>
            </a:r>
            <a:r>
              <a:rPr lang="el-GR" sz="2800" dirty="0" err="1">
                <a:latin typeface="Times New Roman" panose="02020603050405020304" pitchFamily="18" charset="0"/>
                <a:cs typeface="Times New Roman" panose="02020603050405020304" pitchFamily="18" charset="0"/>
              </a:rPr>
              <a:t>Κωλαίου</a:t>
            </a:r>
            <a:endParaRPr lang="el-GR" sz="2800" dirty="0">
              <a:latin typeface="Times New Roman" panose="02020603050405020304" pitchFamily="18" charset="0"/>
              <a:cs typeface="Times New Roman" panose="02020603050405020304" pitchFamily="18" charset="0"/>
            </a:endParaRPr>
          </a:p>
          <a:p>
            <a:pPr marL="0" indent="-457200" algn="just">
              <a:spcBef>
                <a:spcPts val="0"/>
              </a:spcBef>
            </a:pPr>
            <a:r>
              <a:rPr lang="el-GR" sz="2800" dirty="0">
                <a:latin typeface="Times New Roman" panose="02020603050405020304" pitchFamily="18" charset="0"/>
                <a:cs typeface="Times New Roman" panose="02020603050405020304" pitchFamily="18" charset="0"/>
              </a:rPr>
              <a:t>Το χτίσιμό της αποδίδεται σε παρέμβαση του Απόλλωνα</a:t>
            </a:r>
          </a:p>
          <a:p>
            <a:pPr marL="0" indent="-457200" algn="just">
              <a:spcBef>
                <a:spcPts val="0"/>
              </a:spcBef>
            </a:pPr>
            <a:r>
              <a:rPr lang="el-GR" sz="2800" dirty="0">
                <a:latin typeface="Times New Roman" panose="02020603050405020304" pitchFamily="18" charset="0"/>
                <a:cs typeface="Times New Roman" panose="02020603050405020304" pitchFamily="18" charset="0"/>
              </a:rPr>
              <a:t>Παροχή ισοπολιτείας στους </a:t>
            </a:r>
            <a:r>
              <a:rPr lang="el-GR" sz="2800" dirty="0" err="1">
                <a:latin typeface="Times New Roman" panose="02020603050405020304" pitchFamily="18" charset="0"/>
                <a:cs typeface="Times New Roman" panose="02020603050405020304" pitchFamily="18" charset="0"/>
              </a:rPr>
              <a:t>Θηραίους</a:t>
            </a:r>
            <a:r>
              <a:rPr lang="el-GR" sz="2800" dirty="0">
                <a:latin typeface="Times New Roman" panose="02020603050405020304" pitchFamily="18" charset="0"/>
                <a:cs typeface="Times New Roman" panose="02020603050405020304" pitchFamily="18" charset="0"/>
              </a:rPr>
              <a:t> (</a:t>
            </a:r>
            <a:r>
              <a:rPr lang="el-GR" sz="2800" i="1" dirty="0" err="1">
                <a:latin typeface="Times New Roman" panose="02020603050405020304" pitchFamily="18" charset="0"/>
                <a:cs typeface="Times New Roman" panose="02020603050405020304" pitchFamily="18" charset="0"/>
              </a:rPr>
              <a:t>Ὅρκιον</a:t>
            </a:r>
            <a:r>
              <a:rPr lang="el-GR" sz="2800" i="1" dirty="0">
                <a:latin typeface="Times New Roman" panose="02020603050405020304" pitchFamily="18" charset="0"/>
                <a:cs typeface="Times New Roman" panose="02020603050405020304" pitchFamily="18" charset="0"/>
              </a:rPr>
              <a:t> </a:t>
            </a:r>
            <a:r>
              <a:rPr lang="el-GR" sz="2800" i="1" dirty="0" err="1">
                <a:latin typeface="Times New Roman" panose="02020603050405020304" pitchFamily="18" charset="0"/>
                <a:cs typeface="Times New Roman" panose="02020603050405020304" pitchFamily="18" charset="0"/>
              </a:rPr>
              <a:t>τῶν</a:t>
            </a:r>
            <a:r>
              <a:rPr lang="el-GR" sz="2800" i="1" dirty="0">
                <a:latin typeface="Times New Roman" panose="02020603050405020304" pitchFamily="18" charset="0"/>
                <a:cs typeface="Times New Roman" panose="02020603050405020304" pitchFamily="18" charset="0"/>
              </a:rPr>
              <a:t> </a:t>
            </a:r>
            <a:r>
              <a:rPr lang="el-GR" sz="2800" i="1" dirty="0" err="1">
                <a:latin typeface="Times New Roman" panose="02020603050405020304" pitchFamily="18" charset="0"/>
                <a:cs typeface="Times New Roman" panose="02020603050405020304" pitchFamily="18" charset="0"/>
              </a:rPr>
              <a:t>οἰκιστήρων</a:t>
            </a:r>
            <a:r>
              <a:rPr lang="el-GR" sz="2800" dirty="0">
                <a:latin typeface="Times New Roman" panose="02020603050405020304" pitchFamily="18" charset="0"/>
                <a:cs typeface="Times New Roman" panose="02020603050405020304" pitchFamily="18" charset="0"/>
              </a:rPr>
              <a:t>, περ. 370 </a:t>
            </a:r>
            <a:r>
              <a:rPr lang="el-GR" sz="2800" dirty="0" err="1">
                <a:latin typeface="Times New Roman" panose="02020603050405020304" pitchFamily="18" charset="0"/>
                <a:cs typeface="Times New Roman" panose="02020603050405020304" pitchFamily="18" charset="0"/>
              </a:rPr>
              <a:t>π.Χ.</a:t>
            </a:r>
            <a:r>
              <a:rPr lang="el-GR"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9886009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latin typeface="Times New Roman" panose="02020603050405020304" pitchFamily="18" charset="0"/>
                <a:cs typeface="Times New Roman" panose="02020603050405020304" pitchFamily="18" charset="0"/>
              </a:rPr>
              <a:t>Ταξίδι </a:t>
            </a:r>
            <a:r>
              <a:rPr lang="el-GR" b="1" dirty="0" err="1">
                <a:latin typeface="Times New Roman" panose="02020603050405020304" pitchFamily="18" charset="0"/>
                <a:cs typeface="Times New Roman" panose="02020603050405020304" pitchFamily="18" charset="0"/>
              </a:rPr>
              <a:t>Κωλαίου</a:t>
            </a:r>
            <a:endParaRPr lang="el-GR" b="1"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p:txBody>
          <a:bodyPr>
            <a:normAutofit/>
          </a:bodyPr>
          <a:lstStyle/>
          <a:p>
            <a:pPr marL="0" indent="-457200" algn="just">
              <a:spcBef>
                <a:spcPts val="0"/>
              </a:spcBef>
            </a:pPr>
            <a:endParaRPr lang="en-US" dirty="0">
              <a:latin typeface="Times New Roman" panose="02020603050405020304" pitchFamily="18" charset="0"/>
              <a:cs typeface="Times New Roman" panose="02020603050405020304" pitchFamily="18" charset="0"/>
            </a:endParaRPr>
          </a:p>
          <a:p>
            <a:pPr marL="0" indent="-457200" algn="just">
              <a:spcBef>
                <a:spcPts val="0"/>
              </a:spcBef>
            </a:pPr>
            <a:r>
              <a:rPr lang="el-GR" sz="2800" dirty="0">
                <a:latin typeface="Times New Roman" panose="02020603050405020304" pitchFamily="18" charset="0"/>
                <a:cs typeface="Times New Roman" panose="02020603050405020304" pitchFamily="18" charset="0"/>
              </a:rPr>
              <a:t>Συνέχεια της ιστορίας του </a:t>
            </a:r>
            <a:r>
              <a:rPr lang="el-GR" sz="2800" dirty="0" err="1">
                <a:latin typeface="Times New Roman" panose="02020603050405020304" pitchFamily="18" charset="0"/>
                <a:cs typeface="Times New Roman" panose="02020603050405020304" pitchFamily="18" charset="0"/>
              </a:rPr>
              <a:t>Κορώβιου</a:t>
            </a:r>
            <a:endParaRPr lang="el-GR" sz="2800" dirty="0">
              <a:latin typeface="Times New Roman" panose="02020603050405020304" pitchFamily="18" charset="0"/>
              <a:cs typeface="Times New Roman" panose="02020603050405020304" pitchFamily="18" charset="0"/>
            </a:endParaRPr>
          </a:p>
          <a:p>
            <a:pPr marL="0" indent="-457200" algn="just">
              <a:spcBef>
                <a:spcPts val="0"/>
              </a:spcBef>
            </a:pPr>
            <a:r>
              <a:rPr lang="el-GR" sz="2800" u="sng" dirty="0" err="1">
                <a:latin typeface="Times New Roman" panose="02020603050405020304" pitchFamily="18" charset="0"/>
                <a:cs typeface="Times New Roman" panose="02020603050405020304" pitchFamily="18" charset="0"/>
              </a:rPr>
              <a:t>Κωλαίος</a:t>
            </a:r>
            <a:r>
              <a:rPr lang="el-GR" sz="2800" dirty="0">
                <a:latin typeface="Times New Roman" panose="02020603050405020304" pitchFamily="18" charset="0"/>
                <a:cs typeface="Times New Roman" panose="02020603050405020304" pitchFamily="18" charset="0"/>
              </a:rPr>
              <a:t> → καραβοκύρης από τη Σάμο. Παρουσιάζεται ως ο πρώτος Έλληνας ταξιδευτής που ανοίχθηκε στον Ατλαντικό ωκεανό</a:t>
            </a:r>
          </a:p>
          <a:p>
            <a:pPr marL="0" indent="-457200" algn="just">
              <a:spcBef>
                <a:spcPts val="0"/>
              </a:spcBef>
            </a:pPr>
            <a:r>
              <a:rPr lang="el-GR" sz="2800" dirty="0">
                <a:latin typeface="Times New Roman" panose="02020603050405020304" pitchFamily="18" charset="0"/>
                <a:cs typeface="Times New Roman" panose="02020603050405020304" pitchFamily="18" charset="0"/>
              </a:rPr>
              <a:t>Συνάντησε τον </a:t>
            </a:r>
            <a:r>
              <a:rPr lang="el-GR" sz="2800" dirty="0" err="1">
                <a:latin typeface="Times New Roman" panose="02020603050405020304" pitchFamily="18" charset="0"/>
                <a:cs typeface="Times New Roman" panose="02020603050405020304" pitchFamily="18" charset="0"/>
              </a:rPr>
              <a:t>Κορώβιο</a:t>
            </a:r>
            <a:r>
              <a:rPr lang="el-GR" sz="2800" dirty="0">
                <a:latin typeface="Times New Roman" panose="02020603050405020304" pitchFamily="18" charset="0"/>
                <a:cs typeface="Times New Roman" panose="02020603050405020304" pitchFamily="18" charset="0"/>
              </a:rPr>
              <a:t> στην </a:t>
            </a:r>
            <a:r>
              <a:rPr lang="el-GR" sz="2800" dirty="0" err="1">
                <a:latin typeface="Times New Roman" panose="02020603050405020304" pitchFamily="18" charset="0"/>
                <a:cs typeface="Times New Roman" panose="02020603050405020304" pitchFamily="18" charset="0"/>
              </a:rPr>
              <a:t>Πλατέα</a:t>
            </a:r>
            <a:endParaRPr lang="el-GR" sz="2800" dirty="0">
              <a:latin typeface="Times New Roman" panose="02020603050405020304" pitchFamily="18" charset="0"/>
              <a:cs typeface="Times New Roman" panose="02020603050405020304" pitchFamily="18" charset="0"/>
            </a:endParaRPr>
          </a:p>
          <a:p>
            <a:pPr marL="0" indent="-457200" algn="just">
              <a:spcBef>
                <a:spcPts val="0"/>
              </a:spcBef>
            </a:pPr>
            <a:r>
              <a:rPr lang="el-GR" sz="2800" dirty="0">
                <a:latin typeface="Times New Roman" panose="02020603050405020304" pitchFamily="18" charset="0"/>
                <a:cs typeface="Times New Roman" panose="02020603050405020304" pitchFamily="18" charset="0"/>
              </a:rPr>
              <a:t>Ανακάλυψε την </a:t>
            </a:r>
            <a:r>
              <a:rPr lang="el-GR" sz="2800" b="1" u="sng" dirty="0" err="1">
                <a:latin typeface="Times New Roman" panose="02020603050405020304" pitchFamily="18" charset="0"/>
                <a:cs typeface="Times New Roman" panose="02020603050405020304" pitchFamily="18" charset="0"/>
              </a:rPr>
              <a:t>Ταρτησσό</a:t>
            </a:r>
            <a:endParaRPr lang="el-GR" sz="2800" b="1" u="sng" dirty="0">
              <a:latin typeface="Times New Roman" panose="02020603050405020304" pitchFamily="18" charset="0"/>
              <a:cs typeface="Times New Roman" panose="02020603050405020304" pitchFamily="18" charset="0"/>
            </a:endParaRPr>
          </a:p>
          <a:p>
            <a:pPr marL="0" indent="-457200" algn="just">
              <a:spcBef>
                <a:spcPts val="0"/>
              </a:spcBef>
            </a:pPr>
            <a:r>
              <a:rPr lang="el-GR" sz="2800" dirty="0">
                <a:latin typeface="Times New Roman" panose="02020603050405020304" pitchFamily="18" charset="0"/>
                <a:cs typeface="Times New Roman" panose="02020603050405020304" pitchFamily="18" charset="0"/>
              </a:rPr>
              <a:t>Με βάση τον Ηρόδοτο το ταξίδι του τοποθετείται λίγο πριν την ίδρυση της Κυρήνης</a:t>
            </a:r>
          </a:p>
          <a:p>
            <a:pPr marL="0" indent="-457200" algn="just">
              <a:spcBef>
                <a:spcPts val="0"/>
              </a:spcBef>
            </a:pPr>
            <a:r>
              <a:rPr lang="el-GR" sz="2800" u="sng" dirty="0">
                <a:latin typeface="Times New Roman" panose="02020603050405020304" pitchFamily="18" charset="0"/>
                <a:cs typeface="Times New Roman" panose="02020603050405020304" pitchFamily="18" charset="0"/>
              </a:rPr>
              <a:t>Οδυσσέας</a:t>
            </a:r>
            <a:r>
              <a:rPr lang="el-GR" sz="2800" dirty="0">
                <a:latin typeface="Times New Roman" panose="02020603050405020304" pitchFamily="18" charset="0"/>
                <a:cs typeface="Times New Roman" panose="02020603050405020304" pitchFamily="18" charset="0"/>
              </a:rPr>
              <a:t> → περίπτωση ανάλογη με του </a:t>
            </a:r>
            <a:r>
              <a:rPr lang="el-GR" sz="2800" dirty="0" err="1">
                <a:latin typeface="Times New Roman" panose="02020603050405020304" pitchFamily="18" charset="0"/>
                <a:cs typeface="Times New Roman" panose="02020603050405020304" pitchFamily="18" charset="0"/>
              </a:rPr>
              <a:t>Κωλαίου</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2590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err="1">
                <a:latin typeface="Times New Roman" panose="02020603050405020304" pitchFamily="18" charset="0"/>
                <a:cs typeface="Times New Roman" panose="02020603050405020304" pitchFamily="18" charset="0"/>
              </a:rPr>
              <a:t>Ταρτησσός</a:t>
            </a:r>
            <a:endParaRPr lang="el-GR" b="1"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p:txBody>
          <a:bodyPr>
            <a:normAutofit fontScale="92500" lnSpcReduction="10000"/>
          </a:bodyPr>
          <a:lstStyle/>
          <a:p>
            <a:pPr marL="0" indent="-457200" algn="just">
              <a:spcBef>
                <a:spcPts val="0"/>
              </a:spcBef>
            </a:pPr>
            <a:r>
              <a:rPr lang="el-GR" sz="2800" dirty="0">
                <a:latin typeface="Times New Roman" panose="02020603050405020304" pitchFamily="18" charset="0"/>
                <a:cs typeface="Times New Roman" panose="02020603050405020304" pitchFamily="18" charset="0"/>
              </a:rPr>
              <a:t>Εμπορικός οικισμός, μετέπειτα σταθμός του ταξιδιού του </a:t>
            </a:r>
            <a:r>
              <a:rPr lang="el-GR" sz="2800" dirty="0" err="1">
                <a:latin typeface="Times New Roman" panose="02020603050405020304" pitchFamily="18" charset="0"/>
                <a:cs typeface="Times New Roman" panose="02020603050405020304" pitchFamily="18" charset="0"/>
              </a:rPr>
              <a:t>Κωλαίου</a:t>
            </a:r>
            <a:r>
              <a:rPr lang="el-GR" sz="2800" dirty="0">
                <a:latin typeface="Times New Roman" panose="02020603050405020304" pitchFamily="18" charset="0"/>
                <a:cs typeface="Times New Roman" panose="02020603050405020304" pitchFamily="18" charset="0"/>
              </a:rPr>
              <a:t> </a:t>
            </a:r>
          </a:p>
          <a:p>
            <a:pPr marL="0" indent="-457200" algn="just">
              <a:spcBef>
                <a:spcPts val="0"/>
              </a:spcBef>
            </a:pPr>
            <a:r>
              <a:rPr lang="el-GR" sz="2800" dirty="0">
                <a:latin typeface="Times New Roman" panose="02020603050405020304" pitchFamily="18" charset="0"/>
                <a:cs typeface="Times New Roman" panose="02020603050405020304" pitchFamily="18" charset="0"/>
              </a:rPr>
              <a:t>Βρισκόταν στα δυτικά της σημερινής Ανδαλουσίας, κοντά στις εκβολές του ομώνυμου ποταμού (</a:t>
            </a:r>
            <a:r>
              <a:rPr lang="el-GR" sz="2800" b="1" u="sng" dirty="0" err="1">
                <a:latin typeface="Times New Roman" panose="02020603050405020304" pitchFamily="18" charset="0"/>
                <a:cs typeface="Times New Roman" panose="02020603050405020304" pitchFamily="18" charset="0"/>
              </a:rPr>
              <a:t>Γουαδαλκιβίρ-Βαίτης</a:t>
            </a:r>
            <a:r>
              <a:rPr lang="el-GR" sz="2800" b="1" u="sng" dirty="0">
                <a:latin typeface="Times New Roman" panose="02020603050405020304" pitchFamily="18" charset="0"/>
                <a:cs typeface="Times New Roman" panose="02020603050405020304" pitchFamily="18" charset="0"/>
              </a:rPr>
              <a:t>/Αργυρός-</a:t>
            </a:r>
            <a:r>
              <a:rPr lang="el-GR" sz="2800" b="1" u="sng" dirty="0" err="1">
                <a:latin typeface="Times New Roman" panose="02020603050405020304" pitchFamily="18" charset="0"/>
                <a:cs typeface="Times New Roman" panose="02020603050405020304" pitchFamily="18" charset="0"/>
              </a:rPr>
              <a:t>Πέρκος</a:t>
            </a:r>
            <a:r>
              <a:rPr lang="el-GR" sz="2800"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στην επαρχία </a:t>
            </a:r>
            <a:r>
              <a:rPr lang="en-US" sz="2800" dirty="0">
                <a:latin typeface="Times New Roman" panose="02020603050405020304" pitchFamily="18" charset="0"/>
                <a:cs typeface="Times New Roman" panose="02020603050405020304" pitchFamily="18" charset="0"/>
              </a:rPr>
              <a:t>Huelva</a:t>
            </a:r>
            <a:endParaRPr lang="el-GR" sz="2800" dirty="0">
              <a:latin typeface="Times New Roman" panose="02020603050405020304" pitchFamily="18" charset="0"/>
              <a:cs typeface="Times New Roman" panose="02020603050405020304" pitchFamily="18" charset="0"/>
            </a:endParaRPr>
          </a:p>
          <a:p>
            <a:pPr marL="0" indent="-457200" algn="just">
              <a:spcBef>
                <a:spcPts val="0"/>
              </a:spcBef>
            </a:pPr>
            <a:r>
              <a:rPr lang="el-GR" sz="2800" dirty="0">
                <a:latin typeface="Times New Roman" panose="02020603050405020304" pitchFamily="18" charset="0"/>
                <a:cs typeface="Times New Roman" panose="02020603050405020304" pitchFamily="18" charset="0"/>
              </a:rPr>
              <a:t>Πηγή πλούτου για τους Σάμιους (στην περιοχή υπήρχαν μεταλλεία, κυρίως αργύρου)</a:t>
            </a:r>
          </a:p>
          <a:p>
            <a:pPr marL="0" indent="-457200" algn="just">
              <a:spcBef>
                <a:spcPts val="0"/>
              </a:spcBef>
            </a:pPr>
            <a:r>
              <a:rPr lang="el-GR" sz="2800" u="sng" dirty="0">
                <a:latin typeface="Times New Roman" panose="02020603050405020304" pitchFamily="18" charset="0"/>
                <a:cs typeface="Times New Roman" panose="02020603050405020304" pitchFamily="18" charset="0"/>
              </a:rPr>
              <a:t>Ελληνική κεραμική (β΄ μισό 7</a:t>
            </a:r>
            <a:r>
              <a:rPr lang="el-GR" sz="2800" u="sng" baseline="30000" dirty="0">
                <a:latin typeface="Times New Roman" panose="02020603050405020304" pitchFamily="18" charset="0"/>
                <a:cs typeface="Times New Roman" panose="02020603050405020304" pitchFamily="18" charset="0"/>
              </a:rPr>
              <a:t>ου</a:t>
            </a:r>
            <a:r>
              <a:rPr lang="el-GR" sz="2800" u="sng" dirty="0">
                <a:latin typeface="Times New Roman" panose="02020603050405020304" pitchFamily="18" charset="0"/>
                <a:cs typeface="Times New Roman" panose="02020603050405020304" pitchFamily="18" charset="0"/>
              </a:rPr>
              <a:t> αι. – τελευταίο τρίτο 6</a:t>
            </a:r>
            <a:r>
              <a:rPr lang="el-GR" sz="2800" u="sng" baseline="30000" dirty="0">
                <a:latin typeface="Times New Roman" panose="02020603050405020304" pitchFamily="18" charset="0"/>
                <a:cs typeface="Times New Roman" panose="02020603050405020304" pitchFamily="18" charset="0"/>
              </a:rPr>
              <a:t>ου</a:t>
            </a:r>
            <a:r>
              <a:rPr lang="el-GR" sz="2800" u="sng" dirty="0">
                <a:latin typeface="Times New Roman" panose="02020603050405020304" pitchFamily="18" charset="0"/>
                <a:cs typeface="Times New Roman" panose="02020603050405020304" pitchFamily="18" charset="0"/>
              </a:rPr>
              <a:t> αι. π.Χ.)</a:t>
            </a:r>
            <a:r>
              <a:rPr lang="el-GR" sz="2800" dirty="0">
                <a:latin typeface="Times New Roman" panose="02020603050405020304" pitchFamily="18" charset="0"/>
                <a:cs typeface="Times New Roman" panose="02020603050405020304" pitchFamily="18" charset="0"/>
              </a:rPr>
              <a:t> → αποδεικτικό ελληνικής παρουσίας στην περιοχή</a:t>
            </a:r>
          </a:p>
          <a:p>
            <a:pPr marL="0" indent="-457200" algn="just">
              <a:spcBef>
                <a:spcPts val="0"/>
              </a:spcBef>
            </a:pPr>
            <a:r>
              <a:rPr lang="el-GR" sz="2800" u="sng" dirty="0">
                <a:latin typeface="Times New Roman" panose="02020603050405020304" pitchFamily="18" charset="0"/>
                <a:cs typeface="Times New Roman" panose="02020603050405020304" pitchFamily="18" charset="0"/>
              </a:rPr>
              <a:t>Ταξίδι </a:t>
            </a:r>
            <a:r>
              <a:rPr lang="el-GR" sz="2800" u="sng" dirty="0" err="1">
                <a:latin typeface="Times New Roman" panose="02020603050405020304" pitchFamily="18" charset="0"/>
                <a:cs typeface="Times New Roman" panose="02020603050405020304" pitchFamily="18" charset="0"/>
              </a:rPr>
              <a:t>Κωλαίου</a:t>
            </a:r>
            <a:r>
              <a:rPr lang="el-GR" sz="2800" u="sng" dirty="0">
                <a:latin typeface="Times New Roman" panose="02020603050405020304" pitchFamily="18" charset="0"/>
                <a:cs typeface="Times New Roman" panose="02020603050405020304" pitchFamily="18" charset="0"/>
              </a:rPr>
              <a:t> στην </a:t>
            </a:r>
            <a:r>
              <a:rPr lang="el-GR" sz="2800" u="sng" dirty="0" err="1">
                <a:latin typeface="Times New Roman" panose="02020603050405020304" pitchFamily="18" charset="0"/>
                <a:cs typeface="Times New Roman" panose="02020603050405020304" pitchFamily="18" charset="0"/>
              </a:rPr>
              <a:t>Ταρτησσό</a:t>
            </a:r>
            <a:r>
              <a:rPr lang="el-GR" sz="2800" dirty="0">
                <a:latin typeface="Times New Roman" panose="02020603050405020304" pitchFamily="18" charset="0"/>
                <a:cs typeface="Times New Roman" panose="02020603050405020304" pitchFamily="18" charset="0"/>
              </a:rPr>
              <a:t> → τυχαίο γεγονός ή </a:t>
            </a:r>
            <a:r>
              <a:rPr lang="el-GR" sz="2800">
                <a:latin typeface="Times New Roman" panose="02020603050405020304" pitchFamily="18" charset="0"/>
                <a:cs typeface="Times New Roman" panose="02020603050405020304" pitchFamily="18" charset="0"/>
              </a:rPr>
              <a:t>προσχεδιασμένο εγχείρημα;</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9048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br>
              <a:rPr lang="en-US" b="1" dirty="0">
                <a:latin typeface="Times New Roman" panose="02020603050405020304" pitchFamily="18" charset="0"/>
                <a:cs typeface="Times New Roman" panose="02020603050405020304" pitchFamily="18" charset="0"/>
              </a:rPr>
            </a:br>
            <a:r>
              <a:rPr lang="el-GR" b="1" dirty="0">
                <a:latin typeface="Times New Roman" panose="02020603050405020304" pitchFamily="18" charset="0"/>
                <a:cs typeface="Times New Roman" panose="02020603050405020304" pitchFamily="18" charset="0"/>
              </a:rPr>
              <a:t>Ελληνική παρουσία στις ακτές της βόρειας Συρίας</a:t>
            </a:r>
          </a:p>
        </p:txBody>
      </p:sp>
      <p:sp>
        <p:nvSpPr>
          <p:cNvPr id="3" name="Θέση περιεχομένου 2"/>
          <p:cNvSpPr>
            <a:spLocks noGrp="1"/>
          </p:cNvSpPr>
          <p:nvPr>
            <p:ph idx="1"/>
          </p:nvPr>
        </p:nvSpPr>
        <p:spPr/>
        <p:txBody>
          <a:bodyPr/>
          <a:lstStyle/>
          <a:p>
            <a:pPr marL="0" indent="-457200" algn="just">
              <a:spcBef>
                <a:spcPts val="0"/>
              </a:spcBef>
            </a:pPr>
            <a:endParaRPr lang="en-US" dirty="0"/>
          </a:p>
          <a:p>
            <a:pPr marL="0" indent="-457200" algn="just">
              <a:spcBef>
                <a:spcPts val="0"/>
              </a:spcBef>
            </a:pPr>
            <a:endParaRPr lang="en-US" sz="2800" u="sng" dirty="0">
              <a:latin typeface="Times New Roman" panose="02020603050405020304" pitchFamily="18" charset="0"/>
              <a:cs typeface="Times New Roman" panose="02020603050405020304" pitchFamily="18" charset="0"/>
            </a:endParaRPr>
          </a:p>
          <a:p>
            <a:pPr marL="0" indent="-457200" algn="just">
              <a:spcBef>
                <a:spcPts val="0"/>
              </a:spcBef>
            </a:pPr>
            <a:r>
              <a:rPr lang="el-GR" sz="2800" u="sng" dirty="0">
                <a:latin typeface="Times New Roman" panose="02020603050405020304" pitchFamily="18" charset="0"/>
                <a:cs typeface="Times New Roman" panose="02020603050405020304" pitchFamily="18" charset="0"/>
              </a:rPr>
              <a:t>Ιωάννης </a:t>
            </a:r>
            <a:r>
              <a:rPr lang="el-GR" sz="2800" u="sng" dirty="0" err="1">
                <a:latin typeface="Times New Roman" panose="02020603050405020304" pitchFamily="18" charset="0"/>
                <a:cs typeface="Times New Roman" panose="02020603050405020304" pitchFamily="18" charset="0"/>
              </a:rPr>
              <a:t>Μαλάλας</a:t>
            </a:r>
            <a:r>
              <a:rPr lang="el-GR" sz="2800" u="sng" dirty="0">
                <a:latin typeface="Times New Roman" panose="02020603050405020304" pitchFamily="18" charset="0"/>
                <a:cs typeface="Times New Roman" panose="02020603050405020304" pitchFamily="18" charset="0"/>
              </a:rPr>
              <a:t> (6</a:t>
            </a:r>
            <a:r>
              <a:rPr lang="el-GR" sz="2800" u="sng" baseline="30000" dirty="0">
                <a:latin typeface="Times New Roman" panose="02020603050405020304" pitchFamily="18" charset="0"/>
                <a:cs typeface="Times New Roman" panose="02020603050405020304" pitchFamily="18" charset="0"/>
              </a:rPr>
              <a:t>ος</a:t>
            </a:r>
            <a:r>
              <a:rPr lang="el-GR" sz="2800" u="sng" dirty="0">
                <a:latin typeface="Times New Roman" panose="02020603050405020304" pitchFamily="18" charset="0"/>
                <a:cs typeface="Times New Roman" panose="02020603050405020304" pitchFamily="18" charset="0"/>
              </a:rPr>
              <a:t> αι. </a:t>
            </a:r>
            <a:r>
              <a:rPr lang="el-GR" sz="2800" u="sng" dirty="0" err="1">
                <a:latin typeface="Times New Roman" panose="02020603050405020304" pitchFamily="18" charset="0"/>
                <a:cs typeface="Times New Roman" panose="02020603050405020304" pitchFamily="18" charset="0"/>
              </a:rPr>
              <a:t>μ.Χ</a:t>
            </a:r>
            <a:r>
              <a:rPr lang="el-GR" sz="2800" u="sng"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 → λόγος για μετανάστευση </a:t>
            </a:r>
            <a:r>
              <a:rPr lang="el-GR" sz="2800" dirty="0" err="1">
                <a:latin typeface="Times New Roman" panose="02020603050405020304" pitchFamily="18" charset="0"/>
                <a:cs typeface="Times New Roman" panose="02020603050405020304" pitchFamily="18" charset="0"/>
              </a:rPr>
              <a:t>Κρητών</a:t>
            </a:r>
            <a:r>
              <a:rPr lang="el-GR" sz="2800" dirty="0">
                <a:latin typeface="Times New Roman" panose="02020603050405020304" pitchFamily="18" charset="0"/>
                <a:cs typeface="Times New Roman" panose="02020603050405020304" pitchFamily="18" charset="0"/>
              </a:rPr>
              <a:t> και Κυπρίων στη μετέπειτα θέση της Αντιόχειας</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Ίδρυση </a:t>
            </a:r>
            <a:r>
              <a:rPr lang="el-GR" sz="2800" b="1" u="sng" dirty="0" err="1">
                <a:latin typeface="Times New Roman" panose="02020603050405020304" pitchFamily="18" charset="0"/>
                <a:cs typeface="Times New Roman" panose="02020603050405020304" pitchFamily="18" charset="0"/>
              </a:rPr>
              <a:t>Αμυκής</a:t>
            </a:r>
            <a:r>
              <a:rPr lang="el-GR" sz="2800" dirty="0">
                <a:latin typeface="Times New Roman" panose="02020603050405020304" pitchFamily="18" charset="0"/>
                <a:cs typeface="Times New Roman" panose="02020603050405020304" pitchFamily="18" charset="0"/>
              </a:rPr>
              <a:t> (ή </a:t>
            </a:r>
            <a:r>
              <a:rPr lang="el-GR" sz="2800" b="1" u="sng" dirty="0" err="1">
                <a:latin typeface="Times New Roman" panose="02020603050405020304" pitchFamily="18" charset="0"/>
                <a:cs typeface="Times New Roman" panose="02020603050405020304" pitchFamily="18" charset="0"/>
              </a:rPr>
              <a:t>Κιτίας</a:t>
            </a:r>
            <a:r>
              <a:rPr lang="el-GR" sz="2800" dirty="0">
                <a:latin typeface="Times New Roman" panose="02020603050405020304" pitchFamily="18" charset="0"/>
                <a:cs typeface="Times New Roman" panose="02020603050405020304" pitchFamily="18" charset="0"/>
              </a:rPr>
              <a:t>, 10</a:t>
            </a:r>
            <a:r>
              <a:rPr lang="el-GR" sz="2800" baseline="30000" dirty="0">
                <a:latin typeface="Times New Roman" panose="02020603050405020304" pitchFamily="18" charset="0"/>
                <a:cs typeface="Times New Roman" panose="02020603050405020304" pitchFamily="18" charset="0"/>
              </a:rPr>
              <a:t>ος</a:t>
            </a:r>
            <a:r>
              <a:rPr lang="el-GR" sz="2800" dirty="0">
                <a:latin typeface="Times New Roman" panose="02020603050405020304" pitchFamily="18" charset="0"/>
                <a:cs typeface="Times New Roman" panose="02020603050405020304" pitchFamily="18" charset="0"/>
              </a:rPr>
              <a:t> ή 11</a:t>
            </a:r>
            <a:r>
              <a:rPr lang="el-GR" sz="2800" baseline="30000" dirty="0">
                <a:latin typeface="Times New Roman" panose="02020603050405020304" pitchFamily="18" charset="0"/>
                <a:cs typeface="Times New Roman" panose="02020603050405020304" pitchFamily="18" charset="0"/>
              </a:rPr>
              <a:t>ος</a:t>
            </a:r>
            <a:r>
              <a:rPr lang="el-GR" sz="2800" dirty="0">
                <a:latin typeface="Times New Roman" panose="02020603050405020304" pitchFamily="18" charset="0"/>
                <a:cs typeface="Times New Roman" panose="02020603050405020304" pitchFamily="18" charset="0"/>
              </a:rPr>
              <a:t> αι. </a:t>
            </a:r>
            <a:r>
              <a:rPr lang="el-GR" sz="2800" dirty="0" err="1">
                <a:latin typeface="Times New Roman" panose="02020603050405020304" pitchFamily="18" charset="0"/>
                <a:cs typeface="Times New Roman" panose="02020603050405020304" pitchFamily="18" charset="0"/>
              </a:rPr>
              <a:t>π.Χ.</a:t>
            </a:r>
            <a:r>
              <a:rPr lang="el-GR" sz="2800" dirty="0">
                <a:latin typeface="Times New Roman" panose="02020603050405020304" pitchFamily="18" charset="0"/>
                <a:cs typeface="Times New Roman" panose="02020603050405020304" pitchFamily="18" charset="0"/>
              </a:rPr>
              <a:t>). Συμπληρώνει το </a:t>
            </a:r>
            <a:r>
              <a:rPr lang="el-GR" sz="2800" b="1" u="sng" dirty="0" err="1">
                <a:latin typeface="Times New Roman" panose="02020603050405020304" pitchFamily="18" charset="0"/>
                <a:cs typeface="Times New Roman" panose="02020603050405020304" pitchFamily="18" charset="0"/>
              </a:rPr>
              <a:t>Λιβάνιο</a:t>
            </a:r>
            <a:r>
              <a:rPr lang="el-GR" sz="2800" dirty="0">
                <a:latin typeface="Times New Roman" panose="02020603050405020304" pitchFamily="18" charset="0"/>
                <a:cs typeface="Times New Roman" panose="02020603050405020304" pitchFamily="18" charset="0"/>
              </a:rPr>
              <a:t> (4</a:t>
            </a:r>
            <a:r>
              <a:rPr lang="el-GR" sz="2800" baseline="30000" dirty="0">
                <a:latin typeface="Times New Roman" panose="02020603050405020304" pitchFamily="18" charset="0"/>
                <a:cs typeface="Times New Roman" panose="02020603050405020304" pitchFamily="18" charset="0"/>
              </a:rPr>
              <a:t>ος</a:t>
            </a:r>
            <a:r>
              <a:rPr lang="el-GR" sz="2800" dirty="0">
                <a:latin typeface="Times New Roman" panose="02020603050405020304" pitchFamily="18" charset="0"/>
                <a:cs typeface="Times New Roman" panose="02020603050405020304" pitchFamily="18" charset="0"/>
              </a:rPr>
              <a:t> αι. </a:t>
            </a:r>
            <a:r>
              <a:rPr lang="el-GR" sz="2800" dirty="0" err="1">
                <a:latin typeface="Times New Roman" panose="02020603050405020304" pitchFamily="18" charset="0"/>
                <a:cs typeface="Times New Roman" panose="02020603050405020304" pitchFamily="18" charset="0"/>
              </a:rPr>
              <a:t>π.Χ.</a:t>
            </a:r>
            <a:r>
              <a:rPr lang="el-GR" sz="2800" dirty="0">
                <a:latin typeface="Times New Roman" panose="02020603050405020304" pitchFamily="18" charset="0"/>
                <a:cs typeface="Times New Roman" panose="02020603050405020304" pitchFamily="18" charset="0"/>
              </a:rPr>
              <a:t>)</a:t>
            </a:r>
          </a:p>
          <a:p>
            <a:pPr marL="0" indent="-457200" algn="just">
              <a:spcBef>
                <a:spcPts val="0"/>
              </a:spcBef>
            </a:pPr>
            <a:r>
              <a:rPr lang="el-GR" sz="2800" dirty="0">
                <a:latin typeface="Times New Roman" panose="02020603050405020304" pitchFamily="18" charset="0"/>
                <a:cs typeface="Times New Roman" panose="02020603050405020304" pitchFamily="18" charset="0"/>
              </a:rPr>
              <a:t>Συνάντηση Κυπρίων και Μυκηναίων που προϋπήρχαν στην περιοχή(;) από τον προηγούμενο αιώνα (ή μικρότερο διάστημα)  </a:t>
            </a:r>
          </a:p>
        </p:txBody>
      </p:sp>
    </p:spTree>
    <p:extLst>
      <p:ext uri="{BB962C8B-B14F-4D97-AF65-F5344CB8AC3E}">
        <p14:creationId xmlns:p14="http://schemas.microsoft.com/office/powerpoint/2010/main" val="2136899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Al Mina</a:t>
            </a:r>
            <a:endParaRPr lang="el-GR" b="1"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p:txBody>
          <a:bodyPr>
            <a:normAutofit lnSpcReduction="10000"/>
          </a:bodyPr>
          <a:lstStyle/>
          <a:p>
            <a:pPr marL="0" indent="-457200" algn="just">
              <a:spcBef>
                <a:spcPts val="0"/>
              </a:spcBef>
            </a:pPr>
            <a:r>
              <a:rPr lang="el-GR" sz="2800" i="1" dirty="0">
                <a:latin typeface="Times New Roman" panose="02020603050405020304" pitchFamily="18" charset="0"/>
                <a:cs typeface="Times New Roman" panose="02020603050405020304" pitchFamily="18" charset="0"/>
              </a:rPr>
              <a:t>Εμπόριο</a:t>
            </a:r>
            <a:r>
              <a:rPr lang="el-GR" sz="2800" dirty="0">
                <a:latin typeface="Times New Roman" panose="02020603050405020304" pitchFamily="18" charset="0"/>
                <a:cs typeface="Times New Roman" panose="02020603050405020304" pitchFamily="18" charset="0"/>
              </a:rPr>
              <a:t> ή προσωρινός οικισμός</a:t>
            </a:r>
          </a:p>
          <a:p>
            <a:pPr marL="0" indent="-457200" algn="just">
              <a:spcBef>
                <a:spcPts val="0"/>
              </a:spcBef>
            </a:pPr>
            <a:r>
              <a:rPr lang="el-GR" sz="2800" dirty="0">
                <a:latin typeface="Times New Roman" panose="02020603050405020304" pitchFamily="18" charset="0"/>
                <a:cs typeface="Times New Roman" panose="02020603050405020304" pitchFamily="18" charset="0"/>
              </a:rPr>
              <a:t>Ιδρύθηκε από </a:t>
            </a:r>
            <a:r>
              <a:rPr lang="el-GR" sz="2800" dirty="0" err="1">
                <a:latin typeface="Times New Roman" panose="02020603050405020304" pitchFamily="18" charset="0"/>
                <a:cs typeface="Times New Roman" panose="02020603050405020304" pitchFamily="18" charset="0"/>
              </a:rPr>
              <a:t>Ευβοείς</a:t>
            </a:r>
            <a:r>
              <a:rPr lang="el-GR" sz="2800" dirty="0">
                <a:latin typeface="Times New Roman" panose="02020603050405020304" pitchFamily="18" charset="0"/>
                <a:cs typeface="Times New Roman" panose="02020603050405020304" pitchFamily="18" charset="0"/>
              </a:rPr>
              <a:t> (</a:t>
            </a:r>
            <a:r>
              <a:rPr lang="el-GR" sz="2800" dirty="0" err="1">
                <a:latin typeface="Times New Roman" panose="02020603050405020304" pitchFamily="18" charset="0"/>
                <a:cs typeface="Times New Roman" panose="02020603050405020304" pitchFamily="18" charset="0"/>
              </a:rPr>
              <a:t>περ</a:t>
            </a:r>
            <a:r>
              <a:rPr lang="el-GR" sz="2800" dirty="0">
                <a:latin typeface="Times New Roman" panose="02020603050405020304" pitchFamily="18" charset="0"/>
                <a:cs typeface="Times New Roman" panose="02020603050405020304" pitchFamily="18" charset="0"/>
              </a:rPr>
              <a:t>. 9</a:t>
            </a:r>
            <a:r>
              <a:rPr lang="el-GR" sz="2800" baseline="30000" dirty="0">
                <a:latin typeface="Times New Roman" panose="02020603050405020304" pitchFamily="18" charset="0"/>
                <a:cs typeface="Times New Roman" panose="02020603050405020304" pitchFamily="18" charset="0"/>
              </a:rPr>
              <a:t>ος</a:t>
            </a:r>
            <a:r>
              <a:rPr lang="el-GR" sz="2800" dirty="0">
                <a:latin typeface="Times New Roman" panose="02020603050405020304" pitchFamily="18" charset="0"/>
                <a:cs typeface="Times New Roman" panose="02020603050405020304" pitchFamily="18" charset="0"/>
              </a:rPr>
              <a:t> αι. </a:t>
            </a:r>
            <a:r>
              <a:rPr lang="el-GR" sz="2800" dirty="0" err="1">
                <a:latin typeface="Times New Roman" panose="02020603050405020304" pitchFamily="18" charset="0"/>
                <a:cs typeface="Times New Roman" panose="02020603050405020304" pitchFamily="18" charset="0"/>
              </a:rPr>
              <a:t>π.Χ.</a:t>
            </a:r>
            <a:r>
              <a:rPr lang="el-GR" sz="2800" dirty="0">
                <a:latin typeface="Times New Roman" panose="02020603050405020304" pitchFamily="18" charset="0"/>
                <a:cs typeface="Times New Roman" panose="02020603050405020304" pitchFamily="18" charset="0"/>
              </a:rPr>
              <a:t>)</a:t>
            </a:r>
          </a:p>
          <a:p>
            <a:pPr marL="0" indent="-457200" algn="just">
              <a:spcBef>
                <a:spcPts val="0"/>
              </a:spcBef>
            </a:pPr>
            <a:r>
              <a:rPr lang="el-GR" sz="2800" u="sng" dirty="0">
                <a:latin typeface="Times New Roman" panose="02020603050405020304" pitchFamily="18" charset="0"/>
                <a:cs typeface="Times New Roman" panose="02020603050405020304" pitchFamily="18" charset="0"/>
              </a:rPr>
              <a:t>950-900 </a:t>
            </a:r>
            <a:r>
              <a:rPr lang="el-GR" sz="2800" u="sng" dirty="0" err="1">
                <a:latin typeface="Times New Roman" panose="02020603050405020304" pitchFamily="18" charset="0"/>
                <a:cs typeface="Times New Roman" panose="02020603050405020304" pitchFamily="18" charset="0"/>
              </a:rPr>
              <a:t>π.Χ.</a:t>
            </a:r>
            <a:r>
              <a:rPr lang="el-GR" sz="2800" u="sng" dirty="0">
                <a:latin typeface="Times New Roman" panose="02020603050405020304" pitchFamily="18" charset="0"/>
                <a:cs typeface="Times New Roman" panose="02020603050405020304" pitchFamily="18" charset="0"/>
              </a:rPr>
              <a:t> κ.ε.</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 ευβοϊκή κεραμική αρχίζει να μεταφέρεται σε θέσεις της βόρειας συριακής ακτής</a:t>
            </a:r>
          </a:p>
          <a:p>
            <a:pPr marL="0" indent="-457200" algn="just">
              <a:spcBef>
                <a:spcPts val="0"/>
              </a:spcBef>
            </a:pPr>
            <a:r>
              <a:rPr lang="el-GR" sz="2800" u="sng" dirty="0">
                <a:latin typeface="Times New Roman" panose="02020603050405020304" pitchFamily="18" charset="0"/>
                <a:cs typeface="Times New Roman" panose="02020603050405020304" pitchFamily="18" charset="0"/>
              </a:rPr>
              <a:t>Μέσα 8</a:t>
            </a:r>
            <a:r>
              <a:rPr lang="el-GR" sz="2800" u="sng" baseline="30000" dirty="0">
                <a:latin typeface="Times New Roman" panose="02020603050405020304" pitchFamily="18" charset="0"/>
                <a:cs typeface="Times New Roman" panose="02020603050405020304" pitchFamily="18" charset="0"/>
              </a:rPr>
              <a:t>ου</a:t>
            </a:r>
            <a:r>
              <a:rPr lang="el-GR" sz="2800" u="sng" dirty="0">
                <a:latin typeface="Times New Roman" panose="02020603050405020304" pitchFamily="18" charset="0"/>
                <a:cs typeface="Times New Roman" panose="02020603050405020304" pitchFamily="18" charset="0"/>
              </a:rPr>
              <a:t> αι. </a:t>
            </a:r>
            <a:r>
              <a:rPr lang="el-GR" sz="2800" u="sng" dirty="0" err="1">
                <a:latin typeface="Times New Roman" panose="02020603050405020304" pitchFamily="18" charset="0"/>
                <a:cs typeface="Times New Roman" panose="02020603050405020304" pitchFamily="18" charset="0"/>
              </a:rPr>
              <a:t>π.Χ.</a:t>
            </a:r>
            <a:r>
              <a:rPr lang="el-GR" sz="2800" dirty="0">
                <a:latin typeface="Times New Roman" panose="02020603050405020304" pitchFamily="18" charset="0"/>
                <a:cs typeface="Times New Roman" panose="02020603050405020304" pitchFamily="18" charset="0"/>
              </a:rPr>
              <a:t> → αύξηση ποσοτήτων ελληνικής κεραμικής. Μέτρα του </a:t>
            </a:r>
            <a:r>
              <a:rPr lang="el-GR" sz="2800" b="1" u="sng" dirty="0" err="1">
                <a:latin typeface="Times New Roman" panose="02020603050405020304" pitchFamily="18" charset="0"/>
                <a:cs typeface="Times New Roman" panose="02020603050405020304" pitchFamily="18" charset="0"/>
              </a:rPr>
              <a:t>Τιγκλάτ</a:t>
            </a:r>
            <a:r>
              <a:rPr lang="el-GR" sz="2800" b="1" u="sng" dirty="0">
                <a:latin typeface="Times New Roman" panose="02020603050405020304" pitchFamily="18" charset="0"/>
                <a:cs typeface="Times New Roman" panose="02020603050405020304" pitchFamily="18" charset="0"/>
              </a:rPr>
              <a:t>-</a:t>
            </a:r>
            <a:r>
              <a:rPr lang="el-GR" sz="2800" b="1" u="sng" dirty="0" err="1">
                <a:latin typeface="Times New Roman" panose="02020603050405020304" pitchFamily="18" charset="0"/>
                <a:cs typeface="Times New Roman" panose="02020603050405020304" pitchFamily="18" charset="0"/>
              </a:rPr>
              <a:t>Πιλεσέρ</a:t>
            </a:r>
            <a:r>
              <a:rPr lang="el-GR" sz="2800" b="1" u="sng" dirty="0">
                <a:latin typeface="Times New Roman" panose="02020603050405020304" pitchFamily="18" charset="0"/>
                <a:cs typeface="Times New Roman" panose="02020603050405020304" pitchFamily="18" charset="0"/>
              </a:rPr>
              <a:t> Γ΄</a:t>
            </a:r>
          </a:p>
          <a:p>
            <a:pPr marL="0" indent="-457200" algn="just">
              <a:spcBef>
                <a:spcPts val="0"/>
              </a:spcBef>
            </a:pPr>
            <a:r>
              <a:rPr lang="el-GR" sz="2800" u="sng" dirty="0">
                <a:latin typeface="Times New Roman" panose="02020603050405020304" pitchFamily="18" charset="0"/>
                <a:cs typeface="Times New Roman" panose="02020603050405020304" pitchFamily="18" charset="0"/>
              </a:rPr>
              <a:t>Απαρχές 7</a:t>
            </a:r>
            <a:r>
              <a:rPr lang="el-GR" sz="2800" u="sng" baseline="30000" dirty="0">
                <a:latin typeface="Times New Roman" panose="02020603050405020304" pitchFamily="18" charset="0"/>
                <a:cs typeface="Times New Roman" panose="02020603050405020304" pitchFamily="18" charset="0"/>
              </a:rPr>
              <a:t>ου</a:t>
            </a:r>
            <a:r>
              <a:rPr lang="el-GR" sz="2800" u="sng" dirty="0">
                <a:latin typeface="Times New Roman" panose="02020603050405020304" pitchFamily="18" charset="0"/>
                <a:cs typeface="Times New Roman" panose="02020603050405020304" pitchFamily="18" charset="0"/>
              </a:rPr>
              <a:t> αι. </a:t>
            </a:r>
            <a:r>
              <a:rPr lang="el-GR" sz="2800" u="sng" dirty="0" err="1">
                <a:latin typeface="Times New Roman" panose="02020603050405020304" pitchFamily="18" charset="0"/>
                <a:cs typeface="Times New Roman" panose="02020603050405020304" pitchFamily="18" charset="0"/>
              </a:rPr>
              <a:t>π.Χ.</a:t>
            </a:r>
            <a:r>
              <a:rPr lang="el-GR" sz="2800" dirty="0">
                <a:latin typeface="Times New Roman" panose="02020603050405020304" pitchFamily="18" charset="0"/>
                <a:cs typeface="Times New Roman" panose="02020603050405020304" pitchFamily="18" charset="0"/>
              </a:rPr>
              <a:t> → οι Έλληνες της Ιωνίας (με κέντρο τη Μίλητο) παίρνουν τη σκυτάλη από τους </a:t>
            </a:r>
            <a:r>
              <a:rPr lang="el-GR" sz="2800" dirty="0" err="1">
                <a:latin typeface="Times New Roman" panose="02020603050405020304" pitchFamily="18" charset="0"/>
                <a:cs typeface="Times New Roman" panose="02020603050405020304" pitchFamily="18" charset="0"/>
              </a:rPr>
              <a:t>Ευβοείς</a:t>
            </a:r>
            <a:r>
              <a:rPr lang="el-GR" sz="2800" dirty="0">
                <a:latin typeface="Times New Roman" panose="02020603050405020304" pitchFamily="18" charset="0"/>
                <a:cs typeface="Times New Roman" panose="02020603050405020304" pitchFamily="18" charset="0"/>
              </a:rPr>
              <a:t> στο εμπόριο με την Ανατολή και αργότερα με τη Δύση. Στα μέσα του αιώνα πλέουν προς τον Εύξεινο Πόντο και εγκαθίστανται σε σημεία των ακτών του</a:t>
            </a:r>
          </a:p>
        </p:txBody>
      </p:sp>
    </p:spTree>
    <p:extLst>
      <p:ext uri="{BB962C8B-B14F-4D97-AF65-F5344CB8AC3E}">
        <p14:creationId xmlns:p14="http://schemas.microsoft.com/office/powerpoint/2010/main" val="3424890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latin typeface="Times New Roman" panose="02020603050405020304" pitchFamily="18" charset="0"/>
                <a:cs typeface="Times New Roman" panose="02020603050405020304" pitchFamily="18" charset="0"/>
              </a:rPr>
              <a:t>Έλληνες και Φοίνικες</a:t>
            </a:r>
          </a:p>
        </p:txBody>
      </p:sp>
      <p:sp>
        <p:nvSpPr>
          <p:cNvPr id="3" name="Θέση περιεχομένου 2"/>
          <p:cNvSpPr>
            <a:spLocks noGrp="1"/>
          </p:cNvSpPr>
          <p:nvPr>
            <p:ph idx="1"/>
          </p:nvPr>
        </p:nvSpPr>
        <p:spPr/>
        <p:txBody>
          <a:bodyPr>
            <a:normAutofit/>
          </a:bodyPr>
          <a:lstStyle/>
          <a:p>
            <a:pPr marL="0" indent="-457200">
              <a:spcBef>
                <a:spcPts val="0"/>
              </a:spcBef>
            </a:pPr>
            <a:endParaRPr lang="el-GR" sz="2800" dirty="0">
              <a:latin typeface="Times New Roman" panose="02020603050405020304" pitchFamily="18" charset="0"/>
              <a:cs typeface="Times New Roman" panose="02020603050405020304" pitchFamily="18" charset="0"/>
            </a:endParaRPr>
          </a:p>
          <a:p>
            <a:pPr marL="0" indent="-457200">
              <a:spcBef>
                <a:spcPts val="0"/>
              </a:spcBef>
            </a:pPr>
            <a:r>
              <a:rPr lang="el-GR" sz="2800" dirty="0">
                <a:latin typeface="Times New Roman" panose="02020603050405020304" pitchFamily="18" charset="0"/>
                <a:cs typeface="Times New Roman" panose="02020603050405020304" pitchFamily="18" charset="0"/>
              </a:rPr>
              <a:t>Η σύγχρονη έρευνα κάνει λόγο για στενές σχέσεις μεταξύ </a:t>
            </a:r>
            <a:r>
              <a:rPr lang="el-GR" sz="2800" dirty="0" err="1">
                <a:latin typeface="Times New Roman" panose="02020603050405020304" pitchFamily="18" charset="0"/>
                <a:cs typeface="Times New Roman" panose="02020603050405020304" pitchFamily="18" charset="0"/>
              </a:rPr>
              <a:t>Ευβοέων</a:t>
            </a:r>
            <a:r>
              <a:rPr lang="el-GR" sz="2800" dirty="0">
                <a:latin typeface="Times New Roman" panose="02020603050405020304" pitchFamily="18" charset="0"/>
                <a:cs typeface="Times New Roman" panose="02020603050405020304" pitchFamily="18" charset="0"/>
              </a:rPr>
              <a:t> και Φοινίκων</a:t>
            </a:r>
          </a:p>
          <a:p>
            <a:pPr marL="0" indent="-457200">
              <a:spcBef>
                <a:spcPts val="0"/>
              </a:spcBef>
            </a:pPr>
            <a:r>
              <a:rPr lang="el-GR" sz="2800" dirty="0">
                <a:latin typeface="Times New Roman" panose="02020603050405020304" pitchFamily="18" charset="0"/>
                <a:cs typeface="Times New Roman" panose="02020603050405020304" pitchFamily="18" charset="0"/>
              </a:rPr>
              <a:t>Αποτέλεσμα των σχέσεων αυτών (και ενδεχομένως των σχέσεων </a:t>
            </a:r>
            <a:r>
              <a:rPr lang="el-GR" sz="2800" dirty="0" err="1">
                <a:latin typeface="Times New Roman" panose="02020603050405020304" pitchFamily="18" charset="0"/>
                <a:cs typeface="Times New Roman" panose="02020603050405020304" pitchFamily="18" charset="0"/>
              </a:rPr>
              <a:t>Ευβόεων</a:t>
            </a:r>
            <a:r>
              <a:rPr lang="el-GR" sz="2800" dirty="0">
                <a:latin typeface="Times New Roman" panose="02020603050405020304" pitchFamily="18" charset="0"/>
                <a:cs typeface="Times New Roman" panose="02020603050405020304" pitchFamily="18" charset="0"/>
              </a:rPr>
              <a:t>-</a:t>
            </a:r>
            <a:r>
              <a:rPr lang="el-GR" sz="2800" dirty="0" err="1">
                <a:latin typeface="Times New Roman" panose="02020603050405020304" pitchFamily="18" charset="0"/>
                <a:cs typeface="Times New Roman" panose="02020603050405020304" pitchFamily="18" charset="0"/>
              </a:rPr>
              <a:t>Αραμαίων</a:t>
            </a:r>
            <a:r>
              <a:rPr lang="el-GR" sz="2800" dirty="0">
                <a:latin typeface="Times New Roman" panose="02020603050405020304" pitchFamily="18" charset="0"/>
                <a:cs typeface="Times New Roman" panose="02020603050405020304" pitchFamily="18" charset="0"/>
              </a:rPr>
              <a:t>) φέρεται να είναι το </a:t>
            </a:r>
            <a:r>
              <a:rPr lang="el-GR" sz="2800" b="1" u="sng" dirty="0">
                <a:latin typeface="Times New Roman" panose="02020603050405020304" pitchFamily="18" charset="0"/>
                <a:cs typeface="Times New Roman" panose="02020603050405020304" pitchFamily="18" charset="0"/>
              </a:rPr>
              <a:t>αλφάβητο</a:t>
            </a:r>
            <a:r>
              <a:rPr lang="el-GR" sz="2800" dirty="0">
                <a:latin typeface="Times New Roman" panose="02020603050405020304" pitchFamily="18" charset="0"/>
                <a:cs typeface="Times New Roman" panose="02020603050405020304" pitchFamily="18" charset="0"/>
              </a:rPr>
              <a:t> </a:t>
            </a:r>
          </a:p>
          <a:p>
            <a:pPr marL="0" indent="-457200">
              <a:spcBef>
                <a:spcPts val="0"/>
              </a:spcBef>
            </a:pPr>
            <a:r>
              <a:rPr lang="el-GR" sz="2800" dirty="0">
                <a:latin typeface="Times New Roman" panose="02020603050405020304" pitchFamily="18" charset="0"/>
                <a:cs typeface="Times New Roman" panose="02020603050405020304" pitchFamily="18" charset="0"/>
              </a:rPr>
              <a:t>«</a:t>
            </a:r>
            <a:r>
              <a:rPr lang="el-GR" sz="2800" b="1" u="sng" dirty="0" err="1">
                <a:latin typeface="Times New Roman" panose="02020603050405020304" pitchFamily="18" charset="0"/>
                <a:cs typeface="Times New Roman" panose="02020603050405020304" pitchFamily="18" charset="0"/>
              </a:rPr>
              <a:t>Φοινικήια</a:t>
            </a:r>
            <a:r>
              <a:rPr lang="el-GR" sz="2800" dirty="0">
                <a:latin typeface="Times New Roman" panose="02020603050405020304" pitchFamily="18" charset="0"/>
                <a:cs typeface="Times New Roman" panose="02020603050405020304" pitchFamily="18" charset="0"/>
              </a:rPr>
              <a:t>»/«</a:t>
            </a:r>
            <a:r>
              <a:rPr lang="el-GR" sz="2800" b="1" u="sng" dirty="0" err="1">
                <a:latin typeface="Times New Roman" panose="02020603050405020304" pitchFamily="18" charset="0"/>
                <a:cs typeface="Times New Roman" panose="02020603050405020304" pitchFamily="18" charset="0"/>
              </a:rPr>
              <a:t>καδμήια</a:t>
            </a:r>
            <a:r>
              <a:rPr lang="el-GR" sz="2800" dirty="0">
                <a:latin typeface="Times New Roman" panose="02020603050405020304" pitchFamily="18" charset="0"/>
                <a:cs typeface="Times New Roman" panose="02020603050405020304" pitchFamily="18" charset="0"/>
              </a:rPr>
              <a:t>» γράμματα (Ηρόδοτος). Θα μπορούσαν να λέγονται και «</a:t>
            </a:r>
            <a:r>
              <a:rPr lang="el-GR" sz="2800" b="1" u="sng" dirty="0" err="1">
                <a:latin typeface="Times New Roman" panose="02020603050405020304" pitchFamily="18" charset="0"/>
                <a:cs typeface="Times New Roman" panose="02020603050405020304" pitchFamily="18" charset="0"/>
              </a:rPr>
              <a:t>αραμαϊκά</a:t>
            </a:r>
            <a:r>
              <a:rPr lang="el-GR"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09109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br>
              <a:rPr lang="en-US" b="1" dirty="0">
                <a:latin typeface="Times New Roman" panose="02020603050405020304" pitchFamily="18" charset="0"/>
                <a:cs typeface="Times New Roman" panose="02020603050405020304" pitchFamily="18" charset="0"/>
              </a:rPr>
            </a:br>
            <a:r>
              <a:rPr lang="el-GR" b="1" dirty="0">
                <a:latin typeface="Times New Roman" panose="02020603050405020304" pitchFamily="18" charset="0"/>
                <a:cs typeface="Times New Roman" panose="02020603050405020304" pitchFamily="18" charset="0"/>
              </a:rPr>
              <a:t>Δεύτερη φάση μεταναστευτικού ρεύματος</a:t>
            </a:r>
          </a:p>
        </p:txBody>
      </p:sp>
      <p:sp>
        <p:nvSpPr>
          <p:cNvPr id="3" name="Θέση περιεχομένου 2"/>
          <p:cNvSpPr>
            <a:spLocks noGrp="1"/>
          </p:cNvSpPr>
          <p:nvPr>
            <p:ph idx="1"/>
          </p:nvPr>
        </p:nvSpPr>
        <p:spPr>
          <a:xfrm>
            <a:off x="457200" y="1844824"/>
            <a:ext cx="8229600" cy="4525963"/>
          </a:xfrm>
        </p:spPr>
        <p:txBody>
          <a:bodyPr>
            <a:normAutofit fontScale="92500"/>
          </a:bodyPr>
          <a:lstStyle/>
          <a:p>
            <a:endParaRPr lang="en-US" dirty="0"/>
          </a:p>
          <a:p>
            <a:pPr marL="0" indent="-457200" algn="just">
              <a:spcBef>
                <a:spcPts val="0"/>
              </a:spcBef>
            </a:pPr>
            <a:r>
              <a:rPr lang="el-GR" sz="2800" u="sng" dirty="0">
                <a:latin typeface="Times New Roman" panose="02020603050405020304" pitchFamily="18" charset="0"/>
                <a:cs typeface="Times New Roman" panose="02020603050405020304" pitchFamily="18" charset="0"/>
              </a:rPr>
              <a:t>8</a:t>
            </a:r>
            <a:r>
              <a:rPr lang="el-GR" sz="2800" u="sng" baseline="30000" dirty="0">
                <a:latin typeface="Times New Roman" panose="02020603050405020304" pitchFamily="18" charset="0"/>
                <a:cs typeface="Times New Roman" panose="02020603050405020304" pitchFamily="18" charset="0"/>
              </a:rPr>
              <a:t>ος</a:t>
            </a:r>
            <a:r>
              <a:rPr lang="el-GR" sz="2800" u="sng" dirty="0">
                <a:latin typeface="Times New Roman" panose="02020603050405020304" pitchFamily="18" charset="0"/>
                <a:cs typeface="Times New Roman" panose="02020603050405020304" pitchFamily="18" charset="0"/>
              </a:rPr>
              <a:t>-6</a:t>
            </a:r>
            <a:r>
              <a:rPr lang="el-GR" sz="2800" u="sng" baseline="30000" dirty="0">
                <a:latin typeface="Times New Roman" panose="02020603050405020304" pitchFamily="18" charset="0"/>
                <a:cs typeface="Times New Roman" panose="02020603050405020304" pitchFamily="18" charset="0"/>
              </a:rPr>
              <a:t>ος</a:t>
            </a:r>
            <a:r>
              <a:rPr lang="el-GR" sz="2800" u="sng" dirty="0">
                <a:latin typeface="Times New Roman" panose="02020603050405020304" pitchFamily="18" charset="0"/>
                <a:cs typeface="Times New Roman" panose="02020603050405020304" pitchFamily="18" charset="0"/>
              </a:rPr>
              <a:t> αι. </a:t>
            </a:r>
            <a:r>
              <a:rPr lang="el-GR" sz="2800" u="sng" dirty="0" err="1">
                <a:latin typeface="Times New Roman" panose="02020603050405020304" pitchFamily="18" charset="0"/>
                <a:cs typeface="Times New Roman" panose="02020603050405020304" pitchFamily="18" charset="0"/>
              </a:rPr>
              <a:t>π.Χ</a:t>
            </a:r>
            <a:r>
              <a:rPr lang="el-GR" sz="2800" dirty="0" err="1">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 → ελληνική εξάπλωση σε Μεσόγειο, Προποντίδα, Εύξεινο Πόντο</a:t>
            </a:r>
          </a:p>
          <a:p>
            <a:pPr marL="0" indent="-457200" algn="just">
              <a:spcBef>
                <a:spcPts val="0"/>
              </a:spcBef>
            </a:pPr>
            <a:r>
              <a:rPr lang="el-GR" sz="2800" dirty="0">
                <a:latin typeface="Times New Roman" panose="02020603050405020304" pitchFamily="18" charset="0"/>
                <a:cs typeface="Times New Roman" panose="02020603050405020304" pitchFamily="18" charset="0"/>
              </a:rPr>
              <a:t>Περιλαμβάνει μετακινήσεις Αιολέων, Ιώνων, Δωριέων κατά την πρώιμη Εποχή του Σιδήρου</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(μετά τον Τρωϊκό Πόλεμο) με προορισμό τα δυτικά παράλια της Μ. Ασίας</a:t>
            </a:r>
          </a:p>
          <a:p>
            <a:pPr marL="0" indent="-457200" algn="just">
              <a:spcBef>
                <a:spcPts val="0"/>
              </a:spcBef>
            </a:pPr>
            <a:r>
              <a:rPr lang="el-GR" sz="2800" u="sng" dirty="0">
                <a:latin typeface="Times New Roman" panose="02020603050405020304" pitchFamily="18" charset="0"/>
                <a:cs typeface="Times New Roman" panose="02020603050405020304" pitchFamily="18" charset="0"/>
              </a:rPr>
              <a:t>Κράτος της </a:t>
            </a:r>
            <a:r>
              <a:rPr lang="en-US" sz="2800" i="1" u="sng" dirty="0">
                <a:latin typeface="Times New Roman" panose="02020603050405020304" pitchFamily="18" charset="0"/>
                <a:cs typeface="Times New Roman" panose="02020603050405020304" pitchFamily="18" charset="0"/>
              </a:rPr>
              <a:t>Mira</a:t>
            </a:r>
            <a:r>
              <a:rPr lang="el-GR" sz="2800" dirty="0">
                <a:latin typeface="Times New Roman" panose="02020603050405020304" pitchFamily="18" charset="0"/>
                <a:cs typeface="Times New Roman" panose="02020603050405020304" pitchFamily="18" charset="0"/>
              </a:rPr>
              <a:t> → «</a:t>
            </a:r>
            <a:r>
              <a:rPr lang="el-GR" sz="2800" dirty="0" err="1">
                <a:latin typeface="Times New Roman" panose="02020603050405020304" pitchFamily="18" charset="0"/>
                <a:cs typeface="Times New Roman" panose="02020603050405020304" pitchFamily="18" charset="0"/>
              </a:rPr>
              <a:t>νεοχεττιτικό</a:t>
            </a:r>
            <a:r>
              <a:rPr lang="el-GR" sz="2800" dirty="0">
                <a:latin typeface="Times New Roman" panose="02020603050405020304" pitchFamily="18" charset="0"/>
                <a:cs typeface="Times New Roman" panose="02020603050405020304" pitchFamily="18" charset="0"/>
              </a:rPr>
              <a:t> βασίλειο» στην περιοχή της δυτικής Μ. Ασίας (</a:t>
            </a:r>
            <a:r>
              <a:rPr lang="en-US" sz="2800" b="1" u="sng" dirty="0" err="1">
                <a:latin typeface="Times New Roman" panose="02020603050405020304" pitchFamily="18" charset="0"/>
                <a:cs typeface="Times New Roman" panose="02020603050405020304" pitchFamily="18" charset="0"/>
              </a:rPr>
              <a:t>Arzawa</a:t>
            </a:r>
            <a:r>
              <a:rPr lang="el-GR" sz="2800" dirty="0">
                <a:latin typeface="Times New Roman" panose="02020603050405020304" pitchFamily="18" charset="0"/>
                <a:cs typeface="Times New Roman" panose="02020603050405020304" pitchFamily="18" charset="0"/>
              </a:rPr>
              <a:t>). Αποτέλεσε εξαιρετικό προορισμό για τους μετανάστες από την ηπειρωτική Ελλάδα και γενικότερα την ανατολική Μεσόγειο</a:t>
            </a:r>
          </a:p>
        </p:txBody>
      </p:sp>
    </p:spTree>
    <p:extLst>
      <p:ext uri="{BB962C8B-B14F-4D97-AF65-F5344CB8AC3E}">
        <p14:creationId xmlns:p14="http://schemas.microsoft.com/office/powerpoint/2010/main" val="1711175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latin typeface="Times New Roman" panose="02020603050405020304" pitchFamily="18" charset="0"/>
                <a:cs typeface="Times New Roman" panose="02020603050405020304" pitchFamily="18" charset="0"/>
              </a:rPr>
              <a:t>Μετανάστευση Ιώνων</a:t>
            </a:r>
          </a:p>
        </p:txBody>
      </p:sp>
      <p:sp>
        <p:nvSpPr>
          <p:cNvPr id="3" name="Θέση περιεχομένου 2"/>
          <p:cNvSpPr>
            <a:spLocks noGrp="1"/>
          </p:cNvSpPr>
          <p:nvPr>
            <p:ph idx="1"/>
          </p:nvPr>
        </p:nvSpPr>
        <p:spPr/>
        <p:txBody>
          <a:bodyPr>
            <a:noAutofit/>
          </a:bodyPr>
          <a:lstStyle/>
          <a:p>
            <a:pPr marL="230400" indent="-230400" algn="just">
              <a:lnSpc>
                <a:spcPct val="90000"/>
              </a:lnSpc>
              <a:spcBef>
                <a:spcPts val="0"/>
              </a:spcBef>
            </a:pPr>
            <a:r>
              <a:rPr lang="el-GR" sz="2800" u="sng" dirty="0">
                <a:latin typeface="Times New Roman" panose="02020603050405020304" pitchFamily="18" charset="0"/>
                <a:cs typeface="Times New Roman" panose="02020603050405020304" pitchFamily="18" charset="0"/>
              </a:rPr>
              <a:t>11ος αι. π.Χ.</a:t>
            </a:r>
            <a:r>
              <a:rPr lang="el-GR" sz="2800" dirty="0">
                <a:latin typeface="Times New Roman" panose="02020603050405020304" pitchFamily="18" charset="0"/>
                <a:cs typeface="Times New Roman" panose="02020603050405020304" pitchFamily="18" charset="0"/>
              </a:rPr>
              <a:t> → μετακίνηση </a:t>
            </a:r>
            <a:r>
              <a:rPr lang="el-GR" sz="2800" dirty="0" err="1">
                <a:latin typeface="Times New Roman" panose="02020603050405020304" pitchFamily="18" charset="0"/>
                <a:cs typeface="Times New Roman" panose="02020603050405020304" pitchFamily="18" charset="0"/>
              </a:rPr>
              <a:t>Ιώνων</a:t>
            </a:r>
            <a:r>
              <a:rPr lang="el-GR" sz="2800" dirty="0">
                <a:latin typeface="Times New Roman" panose="02020603050405020304" pitchFamily="18" charset="0"/>
                <a:cs typeface="Times New Roman" panose="02020603050405020304" pitchFamily="18" charset="0"/>
              </a:rPr>
              <a:t> από την Αθήνα προς τη δυτική Μ. Ασία. Ίδρυση του «</a:t>
            </a:r>
            <a:r>
              <a:rPr lang="el-GR" sz="2800" b="1" u="sng" dirty="0">
                <a:latin typeface="Times New Roman" panose="02020603050405020304" pitchFamily="18" charset="0"/>
                <a:cs typeface="Times New Roman" panose="02020603050405020304" pitchFamily="18" charset="0"/>
              </a:rPr>
              <a:t>Κοινού των </a:t>
            </a:r>
            <a:r>
              <a:rPr lang="el-GR" sz="2800" b="1" u="sng" dirty="0" err="1">
                <a:latin typeface="Times New Roman" panose="02020603050405020304" pitchFamily="18" charset="0"/>
                <a:cs typeface="Times New Roman" panose="02020603050405020304" pitchFamily="18" charset="0"/>
              </a:rPr>
              <a:t>Ιώνων</a:t>
            </a:r>
            <a:r>
              <a:rPr lang="el-GR"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marL="230400" indent="-230400" algn="just">
              <a:lnSpc>
                <a:spcPct val="90000"/>
              </a:lnSpc>
              <a:spcBef>
                <a:spcPts val="0"/>
              </a:spcBef>
            </a:pPr>
            <a:r>
              <a:rPr lang="el-GR" sz="2800" u="sng" dirty="0">
                <a:latin typeface="Times New Roman" panose="02020603050405020304" pitchFamily="18" charset="0"/>
                <a:cs typeface="Times New Roman" panose="02020603050405020304" pitchFamily="18" charset="0"/>
              </a:rPr>
              <a:t>Αρχηγοί του κινήματος</a:t>
            </a:r>
            <a:r>
              <a:rPr lang="el-GR" sz="2800" dirty="0">
                <a:latin typeface="Times New Roman" panose="02020603050405020304" pitchFamily="18" charset="0"/>
                <a:cs typeface="Times New Roman" panose="02020603050405020304" pitchFamily="18" charset="0"/>
              </a:rPr>
              <a:t> → γιοι του Κόδρου(;)</a:t>
            </a:r>
            <a:endParaRPr lang="en-US" sz="2800" dirty="0">
              <a:latin typeface="Times New Roman" panose="02020603050405020304" pitchFamily="18" charset="0"/>
              <a:cs typeface="Times New Roman" panose="02020603050405020304" pitchFamily="18" charset="0"/>
            </a:endParaRPr>
          </a:p>
          <a:p>
            <a:pPr marL="230400" indent="-230400" algn="just">
              <a:lnSpc>
                <a:spcPct val="90000"/>
              </a:lnSpc>
              <a:spcBef>
                <a:spcPts val="0"/>
              </a:spcBef>
            </a:pPr>
            <a:r>
              <a:rPr lang="el-GR" sz="2800" u="sng" dirty="0">
                <a:latin typeface="Times New Roman" panose="02020603050405020304" pitchFamily="18" charset="0"/>
                <a:cs typeface="Times New Roman" panose="02020603050405020304" pitchFamily="18" charset="0"/>
              </a:rPr>
              <a:t>Πηγές για ιωνική μετανάστευση</a:t>
            </a:r>
            <a:r>
              <a:rPr lang="el-GR" sz="2800" dirty="0">
                <a:latin typeface="Times New Roman" panose="02020603050405020304" pitchFamily="18" charset="0"/>
                <a:cs typeface="Times New Roman" panose="02020603050405020304" pitchFamily="18" charset="0"/>
              </a:rPr>
              <a:t> → </a:t>
            </a:r>
            <a:r>
              <a:rPr lang="el-GR" sz="2800" b="1" u="sng" dirty="0">
                <a:latin typeface="Times New Roman" panose="02020603050405020304" pitchFamily="18" charset="0"/>
                <a:cs typeface="Times New Roman" panose="02020603050405020304" pitchFamily="18" charset="0"/>
              </a:rPr>
              <a:t>Ηρόδοτος</a:t>
            </a:r>
            <a:r>
              <a:rPr lang="el-GR" sz="2800" dirty="0">
                <a:latin typeface="Times New Roman" panose="02020603050405020304" pitchFamily="18" charset="0"/>
                <a:cs typeface="Times New Roman" panose="02020603050405020304" pitchFamily="18" charset="0"/>
              </a:rPr>
              <a:t>, </a:t>
            </a:r>
            <a:r>
              <a:rPr lang="el-GR" sz="2800" b="1" u="sng" dirty="0">
                <a:latin typeface="Times New Roman" panose="02020603050405020304" pitchFamily="18" charset="0"/>
                <a:cs typeface="Times New Roman" panose="02020603050405020304" pitchFamily="18" charset="0"/>
              </a:rPr>
              <a:t>Στράβων</a:t>
            </a:r>
            <a:r>
              <a:rPr lang="el-GR" sz="2800" dirty="0">
                <a:latin typeface="Times New Roman" panose="02020603050405020304" pitchFamily="18" charset="0"/>
                <a:cs typeface="Times New Roman" panose="02020603050405020304" pitchFamily="18" charset="0"/>
              </a:rPr>
              <a:t>, </a:t>
            </a:r>
            <a:r>
              <a:rPr lang="el-GR" sz="2800" b="1" u="sng" dirty="0">
                <a:latin typeface="Times New Roman" panose="02020603050405020304" pitchFamily="18" charset="0"/>
                <a:cs typeface="Times New Roman" panose="02020603050405020304" pitchFamily="18" charset="0"/>
              </a:rPr>
              <a:t>Παυσανίας</a:t>
            </a:r>
            <a:r>
              <a:rPr lang="el-GR" sz="2800" dirty="0">
                <a:latin typeface="Times New Roman" panose="02020603050405020304" pitchFamily="18" charset="0"/>
                <a:cs typeface="Times New Roman" panose="02020603050405020304" pitchFamily="18" charset="0"/>
              </a:rPr>
              <a:t> και άλλες συμπληρωματικές</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 Μεταγενέστεροι των γεγονότων που περιγράφουν</a:t>
            </a:r>
          </a:p>
          <a:p>
            <a:pPr marL="230400" indent="-230400" algn="just">
              <a:lnSpc>
                <a:spcPct val="90000"/>
              </a:lnSpc>
              <a:spcBef>
                <a:spcPts val="0"/>
              </a:spcBef>
            </a:pPr>
            <a:r>
              <a:rPr lang="el-GR" sz="2800" u="sng" dirty="0">
                <a:latin typeface="Times New Roman" panose="02020603050405020304" pitchFamily="18" charset="0"/>
                <a:cs typeface="Times New Roman" panose="02020603050405020304" pitchFamily="18" charset="0"/>
              </a:rPr>
              <a:t>Παράδοση ιωνικής μετανάστευσης</a:t>
            </a:r>
            <a:r>
              <a:rPr lang="el-GR" sz="2800" dirty="0">
                <a:latin typeface="Times New Roman" panose="02020603050405020304" pitchFamily="18" charset="0"/>
                <a:cs typeface="Times New Roman" panose="02020603050405020304" pitchFamily="18" charset="0"/>
              </a:rPr>
              <a:t> → εμφανίζεται τον 6</a:t>
            </a:r>
            <a:r>
              <a:rPr lang="el-GR" sz="2800" baseline="30000" dirty="0">
                <a:latin typeface="Times New Roman" panose="02020603050405020304" pitchFamily="18" charset="0"/>
                <a:cs typeface="Times New Roman" panose="02020603050405020304" pitchFamily="18" charset="0"/>
              </a:rPr>
              <a:t>ο</a:t>
            </a:r>
            <a:r>
              <a:rPr lang="el-GR" sz="2800" dirty="0">
                <a:latin typeface="Times New Roman" panose="02020603050405020304" pitchFamily="18" charset="0"/>
                <a:cs typeface="Times New Roman" panose="02020603050405020304" pitchFamily="18" charset="0"/>
              </a:rPr>
              <a:t> αι. π.Χ. και καλλιεργείται κυρίως κατά το β΄ μισό του 5</a:t>
            </a:r>
            <a:r>
              <a:rPr lang="el-GR" sz="2800" baseline="30000" dirty="0">
                <a:latin typeface="Times New Roman" panose="02020603050405020304" pitchFamily="18" charset="0"/>
                <a:cs typeface="Times New Roman" panose="02020603050405020304" pitchFamily="18" charset="0"/>
              </a:rPr>
              <a:t>ου</a:t>
            </a:r>
            <a:r>
              <a:rPr lang="el-GR" sz="2800" dirty="0">
                <a:latin typeface="Times New Roman" panose="02020603050405020304" pitchFamily="18" charset="0"/>
                <a:cs typeface="Times New Roman" panose="02020603050405020304" pitchFamily="18" charset="0"/>
              </a:rPr>
              <a:t> αι. π.Χ.. Χρησιμοποιήθηκε από την Αθήνα για προπαγανδιστικούς λόγους</a:t>
            </a:r>
          </a:p>
        </p:txBody>
      </p:sp>
    </p:spTree>
    <p:extLst>
      <p:ext uri="{BB962C8B-B14F-4D97-AF65-F5344CB8AC3E}">
        <p14:creationId xmlns:p14="http://schemas.microsoft.com/office/powerpoint/2010/main" val="3617785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latin typeface="Times New Roman" panose="02020603050405020304" pitchFamily="18" charset="0"/>
                <a:cs typeface="Times New Roman" panose="02020603050405020304" pitchFamily="18" charset="0"/>
              </a:rPr>
              <a:t>Μετανάστευση Αιολέων</a:t>
            </a:r>
          </a:p>
        </p:txBody>
      </p:sp>
      <p:sp>
        <p:nvSpPr>
          <p:cNvPr id="3" name="Θέση περιεχομένου 2"/>
          <p:cNvSpPr>
            <a:spLocks noGrp="1"/>
          </p:cNvSpPr>
          <p:nvPr>
            <p:ph idx="1"/>
          </p:nvPr>
        </p:nvSpPr>
        <p:spPr/>
        <p:txBody>
          <a:bodyPr>
            <a:normAutofit fontScale="92500" lnSpcReduction="20000"/>
          </a:bodyPr>
          <a:lstStyle/>
          <a:p>
            <a:endParaRPr lang="en-US" sz="2800" u="sng" dirty="0"/>
          </a:p>
          <a:p>
            <a:pPr marL="0" indent="-457200" algn="just">
              <a:spcBef>
                <a:spcPts val="0"/>
              </a:spcBef>
            </a:pPr>
            <a:r>
              <a:rPr lang="el-GR" sz="2800" u="sng" dirty="0">
                <a:latin typeface="Times New Roman" panose="02020603050405020304" pitchFamily="18" charset="0"/>
                <a:cs typeface="Times New Roman" panose="02020603050405020304" pitchFamily="18" charset="0"/>
              </a:rPr>
              <a:t>Πηγές</a:t>
            </a:r>
            <a:r>
              <a:rPr lang="el-GR" sz="2800" dirty="0">
                <a:latin typeface="Times New Roman" panose="02020603050405020304" pitchFamily="18" charset="0"/>
                <a:cs typeface="Times New Roman" panose="02020603050405020304" pitchFamily="18" charset="0"/>
              </a:rPr>
              <a:t> → </a:t>
            </a:r>
            <a:r>
              <a:rPr lang="el-GR" sz="2800" b="1" u="sng" dirty="0">
                <a:latin typeface="Times New Roman" panose="02020603050405020304" pitchFamily="18" charset="0"/>
                <a:cs typeface="Times New Roman" panose="02020603050405020304" pitchFamily="18" charset="0"/>
              </a:rPr>
              <a:t>Ηρόδοτος</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 </a:t>
            </a:r>
            <a:r>
              <a:rPr lang="el-GR" sz="2800" b="1" u="sng" dirty="0">
                <a:latin typeface="Times New Roman" panose="02020603050405020304" pitchFamily="18" charset="0"/>
                <a:cs typeface="Times New Roman" panose="02020603050405020304" pitchFamily="18" charset="0"/>
              </a:rPr>
              <a:t>Ησίοδος</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 </a:t>
            </a:r>
            <a:r>
              <a:rPr lang="el-GR" sz="2800" b="1" u="sng" dirty="0">
                <a:latin typeface="Times New Roman" panose="02020603050405020304" pitchFamily="18" charset="0"/>
                <a:cs typeface="Times New Roman" panose="02020603050405020304" pitchFamily="18" charset="0"/>
              </a:rPr>
              <a:t>Στράβων</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 </a:t>
            </a:r>
            <a:r>
              <a:rPr lang="el-GR" sz="2800" b="1" u="sng" dirty="0">
                <a:latin typeface="Times New Roman" panose="02020603050405020304" pitchFamily="18" charset="0"/>
                <a:cs typeface="Times New Roman" panose="02020603050405020304" pitchFamily="18" charset="0"/>
              </a:rPr>
              <a:t>Παυσανίας</a:t>
            </a:r>
          </a:p>
          <a:p>
            <a:pPr marL="0" indent="-457200" algn="just">
              <a:spcBef>
                <a:spcPts val="0"/>
              </a:spcBef>
            </a:pPr>
            <a:r>
              <a:rPr lang="el-GR" sz="2800" dirty="0">
                <a:latin typeface="Times New Roman" panose="02020603050405020304" pitchFamily="18" charset="0"/>
                <a:cs typeface="Times New Roman" panose="02020603050405020304" pitchFamily="18" charset="0"/>
              </a:rPr>
              <a:t>Περιγράφεται στην αρχαία ελληνική γραμματεία ως φαινόμενο ανεξάρτητο από το προηγούμενο</a:t>
            </a:r>
          </a:p>
          <a:p>
            <a:pPr marL="0" indent="-457200" algn="just">
              <a:spcBef>
                <a:spcPts val="0"/>
              </a:spcBef>
            </a:pPr>
            <a:r>
              <a:rPr lang="el-GR" sz="2800" dirty="0">
                <a:latin typeface="Times New Roman" panose="02020603050405020304" pitchFamily="18" charset="0"/>
                <a:cs typeface="Times New Roman" panose="02020603050405020304" pitchFamily="18" charset="0"/>
              </a:rPr>
              <a:t>Αποτέλεσμα χρησμού της Πυθίας στον Ορέστη</a:t>
            </a:r>
          </a:p>
          <a:p>
            <a:pPr marL="0" indent="-457200" algn="just">
              <a:spcBef>
                <a:spcPts val="0"/>
              </a:spcBef>
            </a:pPr>
            <a:r>
              <a:rPr lang="el-GR" sz="2800" u="sng" dirty="0">
                <a:latin typeface="Times New Roman" panose="02020603050405020304" pitchFamily="18" charset="0"/>
                <a:cs typeface="Times New Roman" panose="02020603050405020304" pitchFamily="18" charset="0"/>
              </a:rPr>
              <a:t>Αρχαιολογικά ευρήματα – επιγραφές</a:t>
            </a:r>
            <a:r>
              <a:rPr lang="el-GR" sz="2800" dirty="0">
                <a:latin typeface="Times New Roman" panose="02020603050405020304" pitchFamily="18" charset="0"/>
                <a:cs typeface="Times New Roman" panose="02020603050405020304" pitchFamily="18" charset="0"/>
              </a:rPr>
              <a:t> → απόδειξη εγκατάστασης Αιολέων σε Λέσβο και δυτική Μ. Ασία</a:t>
            </a:r>
            <a:endParaRPr lang="en-US" sz="2800" dirty="0">
              <a:latin typeface="Times New Roman" panose="02020603050405020304" pitchFamily="18" charset="0"/>
              <a:cs typeface="Times New Roman" panose="02020603050405020304" pitchFamily="18" charset="0"/>
            </a:endParaRPr>
          </a:p>
          <a:p>
            <a:pPr marL="0" indent="-457200" algn="just">
              <a:spcBef>
                <a:spcPts val="0"/>
              </a:spcBef>
            </a:pPr>
            <a:r>
              <a:rPr lang="el-GR" sz="2800" dirty="0">
                <a:latin typeface="Times New Roman" panose="02020603050405020304" pitchFamily="18" charset="0"/>
                <a:cs typeface="Times New Roman" panose="02020603050405020304" pitchFamily="18" charset="0"/>
              </a:rPr>
              <a:t>Την ίδια περίοδο με την άφιξη των Αιολέων στην Τρωάδα παρατηρείται η παρουσία μιας άλλης πληθυσμιακής ομάδας (η οποία φέρεται να έφτασε εδώ από το βόρειο τμήμα των Βαλκανίων, κυρίως το Δούναβη) με το δικό της αγγειοπλαστικό ιδίωμα που κάλυπτε την περιοχή από τα </a:t>
            </a:r>
            <a:r>
              <a:rPr lang="el-GR" sz="2800" dirty="0" err="1">
                <a:latin typeface="Times New Roman" panose="02020603050405020304" pitchFamily="18" charset="0"/>
                <a:cs typeface="Times New Roman" panose="02020603050405020304" pitchFamily="18" charset="0"/>
              </a:rPr>
              <a:t>Δαρδανέλλια</a:t>
            </a:r>
            <a:r>
              <a:rPr lang="el-GR" sz="2800" dirty="0">
                <a:latin typeface="Times New Roman" panose="02020603050405020304" pitchFamily="18" charset="0"/>
                <a:cs typeface="Times New Roman" panose="02020603050405020304" pitchFamily="18" charset="0"/>
              </a:rPr>
              <a:t> μέχρι την Τρωάδα</a:t>
            </a:r>
          </a:p>
        </p:txBody>
      </p:sp>
    </p:spTree>
    <p:extLst>
      <p:ext uri="{BB962C8B-B14F-4D97-AF65-F5344CB8AC3E}">
        <p14:creationId xmlns:p14="http://schemas.microsoft.com/office/powerpoint/2010/main" val="2508621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latin typeface="Times New Roman" panose="02020603050405020304" pitchFamily="18" charset="0"/>
                <a:cs typeface="Times New Roman" panose="02020603050405020304" pitchFamily="18" charset="0"/>
              </a:rPr>
              <a:t>Δωριείς</a:t>
            </a:r>
          </a:p>
        </p:txBody>
      </p:sp>
      <p:sp>
        <p:nvSpPr>
          <p:cNvPr id="3" name="Θέση περιεχομένου 2"/>
          <p:cNvSpPr>
            <a:spLocks noGrp="1"/>
          </p:cNvSpPr>
          <p:nvPr>
            <p:ph idx="1"/>
          </p:nvPr>
        </p:nvSpPr>
        <p:spPr/>
        <p:txBody>
          <a:bodyPr/>
          <a:lstStyle/>
          <a:p>
            <a:pPr marL="230400" indent="-230400" algn="just">
              <a:lnSpc>
                <a:spcPct val="90000"/>
              </a:lnSpc>
              <a:spcBef>
                <a:spcPts val="0"/>
              </a:spcBef>
            </a:pPr>
            <a:endParaRPr lang="el-GR" sz="2800" dirty="0">
              <a:latin typeface="Times New Roman" panose="02020603050405020304" pitchFamily="18" charset="0"/>
              <a:cs typeface="Times New Roman" panose="02020603050405020304" pitchFamily="18" charset="0"/>
            </a:endParaRPr>
          </a:p>
          <a:p>
            <a:pPr marL="230400" indent="-230400" algn="just">
              <a:lnSpc>
                <a:spcPct val="90000"/>
              </a:lnSpc>
              <a:spcBef>
                <a:spcPts val="0"/>
              </a:spcBef>
            </a:pPr>
            <a:r>
              <a:rPr lang="el-GR" sz="2800" u="sng" dirty="0">
                <a:latin typeface="Times New Roman" panose="02020603050405020304" pitchFamily="18" charset="0"/>
                <a:cs typeface="Times New Roman" panose="02020603050405020304" pitchFamily="18" charset="0"/>
              </a:rPr>
              <a:t>Πηγές</a:t>
            </a:r>
            <a:r>
              <a:rPr lang="el-GR" sz="2800" dirty="0">
                <a:latin typeface="Times New Roman" panose="02020603050405020304" pitchFamily="18" charset="0"/>
                <a:cs typeface="Times New Roman" panose="02020603050405020304" pitchFamily="18" charset="0"/>
              </a:rPr>
              <a:t> → </a:t>
            </a:r>
            <a:r>
              <a:rPr lang="el-GR" sz="2800" b="1" u="sng" dirty="0">
                <a:latin typeface="Times New Roman" panose="02020603050405020304" pitchFamily="18" charset="0"/>
                <a:cs typeface="Times New Roman" panose="02020603050405020304" pitchFamily="18" charset="0"/>
              </a:rPr>
              <a:t>Ηρόδοτος</a:t>
            </a:r>
            <a:r>
              <a:rPr lang="el-GR" sz="2800" dirty="0">
                <a:latin typeface="Times New Roman" panose="02020603050405020304" pitchFamily="18" charset="0"/>
                <a:cs typeface="Times New Roman" panose="02020603050405020304" pitchFamily="18" charset="0"/>
              </a:rPr>
              <a:t>, </a:t>
            </a:r>
            <a:r>
              <a:rPr lang="el-GR" sz="2800" b="1" u="sng" dirty="0">
                <a:latin typeface="Times New Roman" panose="02020603050405020304" pitchFamily="18" charset="0"/>
                <a:cs typeface="Times New Roman" panose="02020603050405020304" pitchFamily="18" charset="0"/>
              </a:rPr>
              <a:t>Στράβων</a:t>
            </a:r>
            <a:r>
              <a:rPr lang="el-GR" sz="2800" dirty="0">
                <a:latin typeface="Times New Roman" panose="02020603050405020304" pitchFamily="18" charset="0"/>
                <a:cs typeface="Times New Roman" panose="02020603050405020304" pitchFamily="18" charset="0"/>
              </a:rPr>
              <a:t>, </a:t>
            </a:r>
            <a:r>
              <a:rPr lang="el-GR" sz="2800" b="1" u="sng" dirty="0">
                <a:latin typeface="Times New Roman" panose="02020603050405020304" pitchFamily="18" charset="0"/>
                <a:cs typeface="Times New Roman" panose="02020603050405020304" pitchFamily="18" charset="0"/>
              </a:rPr>
              <a:t>Παυσανίας</a:t>
            </a:r>
            <a:r>
              <a:rPr lang="el-GR" sz="2800" dirty="0">
                <a:latin typeface="Times New Roman" panose="02020603050405020304" pitchFamily="18" charset="0"/>
                <a:cs typeface="Times New Roman" panose="02020603050405020304" pitchFamily="18" charset="0"/>
              </a:rPr>
              <a:t>, </a:t>
            </a:r>
            <a:r>
              <a:rPr lang="el-GR" sz="2800" b="1" u="sng" dirty="0">
                <a:latin typeface="Times New Roman" panose="02020603050405020304" pitchFamily="18" charset="0"/>
                <a:cs typeface="Times New Roman" panose="02020603050405020304" pitchFamily="18" charset="0"/>
              </a:rPr>
              <a:t>Στέφανος Βυζάντιος</a:t>
            </a:r>
          </a:p>
          <a:p>
            <a:pPr marL="230400" indent="-230400" algn="just">
              <a:lnSpc>
                <a:spcPct val="90000"/>
              </a:lnSpc>
              <a:spcBef>
                <a:spcPts val="0"/>
              </a:spcBef>
            </a:pPr>
            <a:r>
              <a:rPr lang="el-GR" sz="2800" dirty="0">
                <a:latin typeface="Times New Roman" panose="02020603050405020304" pitchFamily="18" charset="0"/>
                <a:cs typeface="Times New Roman" panose="02020603050405020304" pitchFamily="18" charset="0"/>
              </a:rPr>
              <a:t>Περιορισμένος αριθμός αποικιών στα δυτικά παράλια της Μ. Ασίας (Αλικαρνασσός και Κνίδος, στην περιοχή της Καρίας)</a:t>
            </a:r>
          </a:p>
          <a:p>
            <a:pPr marL="230400" indent="-230400" algn="just">
              <a:lnSpc>
                <a:spcPct val="90000"/>
              </a:lnSpc>
              <a:spcBef>
                <a:spcPts val="0"/>
              </a:spcBef>
            </a:pP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23323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0D7DF6-511E-9001-48E6-08DF3A0C20DD}"/>
              </a:ext>
            </a:extLst>
          </p:cNvPr>
          <p:cNvSpPr>
            <a:spLocks noGrp="1"/>
          </p:cNvSpPr>
          <p:nvPr>
            <p:ph type="title"/>
          </p:nvPr>
        </p:nvSpPr>
        <p:spPr/>
        <p:txBody>
          <a:bodyPr/>
          <a:lstStyle/>
          <a:p>
            <a:r>
              <a:rPr lang="el-GR" b="1" dirty="0">
                <a:latin typeface="Times New Roman" panose="02020603050405020304" pitchFamily="18" charset="0"/>
                <a:cs typeface="Times New Roman" panose="02020603050405020304" pitchFamily="18" charset="0"/>
              </a:rPr>
              <a:t>Ανατολική Μεσόγειος</a:t>
            </a:r>
          </a:p>
        </p:txBody>
      </p:sp>
      <p:sp>
        <p:nvSpPr>
          <p:cNvPr id="3" name="Θέση περιεχομένου 2">
            <a:extLst>
              <a:ext uri="{FF2B5EF4-FFF2-40B4-BE49-F238E27FC236}">
                <a16:creationId xmlns:a16="http://schemas.microsoft.com/office/drawing/2014/main" id="{BFB6F5AD-4303-7924-48BB-A8DB851218B9}"/>
              </a:ext>
            </a:extLst>
          </p:cNvPr>
          <p:cNvSpPr>
            <a:spLocks noGrp="1"/>
          </p:cNvSpPr>
          <p:nvPr>
            <p:ph idx="1"/>
          </p:nvPr>
        </p:nvSpPr>
        <p:spPr/>
        <p:txBody>
          <a:bodyPr>
            <a:noAutofit/>
          </a:bodyPr>
          <a:lstStyle/>
          <a:p>
            <a:pPr marL="230400" indent="-230400" algn="just">
              <a:lnSpc>
                <a:spcPct val="90000"/>
              </a:lnSpc>
              <a:spcBef>
                <a:spcPts val="0"/>
              </a:spcBef>
            </a:pPr>
            <a:r>
              <a:rPr lang="el-GR" sz="2800" dirty="0">
                <a:latin typeface="Times New Roman" panose="02020603050405020304" pitchFamily="18" charset="0"/>
                <a:cs typeface="Times New Roman" panose="02020603050405020304" pitchFamily="18" charset="0"/>
              </a:rPr>
              <a:t>Παρατηρείται κι εδώ κινητικότητα στη θάλασσα. Αυτό αποδεικνύεται από γραπτές μαρτυρίες για θαλάσσιες εμπορικές και στρατιωτικές μετακινήσεις ανατολικών λαών</a:t>
            </a:r>
            <a:endParaRPr lang="en-US" sz="2800" dirty="0">
              <a:latin typeface="Times New Roman" panose="02020603050405020304" pitchFamily="18" charset="0"/>
              <a:cs typeface="Times New Roman" panose="02020603050405020304" pitchFamily="18" charset="0"/>
            </a:endParaRPr>
          </a:p>
          <a:p>
            <a:pPr marL="230400" indent="-230400" algn="just">
              <a:lnSpc>
                <a:spcPct val="90000"/>
              </a:lnSpc>
              <a:spcBef>
                <a:spcPts val="0"/>
              </a:spcBef>
            </a:pPr>
            <a:r>
              <a:rPr lang="en-US" sz="2800" u="sng" dirty="0">
                <a:latin typeface="Times New Roman" panose="02020603050405020304" pitchFamily="18" charset="0"/>
                <a:cs typeface="Times New Roman" panose="02020603050405020304" pitchFamily="18" charset="0"/>
              </a:rPr>
              <a:t>I</a:t>
            </a:r>
            <a:r>
              <a:rPr lang="el-GR" sz="2800" u="sng" dirty="0" err="1">
                <a:latin typeface="Times New Roman" panose="02020603050405020304" pitchFamily="18" charset="0"/>
                <a:cs typeface="Times New Roman" panose="02020603050405020304" pitchFamily="18" charset="0"/>
              </a:rPr>
              <a:t>ερατικός</a:t>
            </a:r>
            <a:r>
              <a:rPr lang="el-GR" sz="2800" u="sng" dirty="0">
                <a:latin typeface="Times New Roman" panose="02020603050405020304" pitchFamily="18" charset="0"/>
                <a:cs typeface="Times New Roman" panose="02020603050405020304" pitchFamily="18" charset="0"/>
              </a:rPr>
              <a:t> πάπυρος </a:t>
            </a:r>
            <a:r>
              <a:rPr lang="en-US" sz="2800" u="sng" dirty="0">
                <a:latin typeface="Times New Roman" panose="02020603050405020304" pitchFamily="18" charset="0"/>
                <a:cs typeface="Times New Roman" panose="02020603050405020304" pitchFamily="18" charset="0"/>
              </a:rPr>
              <a:t>El-</a:t>
            </a:r>
            <a:r>
              <a:rPr lang="en-US" sz="2800" u="sng" dirty="0" err="1">
                <a:latin typeface="Times New Roman" panose="02020603050405020304" pitchFamily="18" charset="0"/>
                <a:cs typeface="Times New Roman" panose="02020603050405020304" pitchFamily="18" charset="0"/>
              </a:rPr>
              <a:t>Hibeh</a:t>
            </a:r>
            <a:r>
              <a:rPr lang="en-US" sz="2800" u="sng" dirty="0">
                <a:latin typeface="Times New Roman" panose="02020603050405020304" pitchFamily="18" charset="0"/>
                <a:cs typeface="Times New Roman" panose="02020603050405020304" pitchFamily="18" charset="0"/>
              </a:rPr>
              <a:t> (1090-1080 </a:t>
            </a:r>
            <a:r>
              <a:rPr lang="el-GR" sz="2800" u="sng" dirty="0">
                <a:latin typeface="Times New Roman" panose="02020603050405020304" pitchFamily="18" charset="0"/>
                <a:cs typeface="Times New Roman" panose="02020603050405020304" pitchFamily="18" charset="0"/>
              </a:rPr>
              <a:t>π.Χ. ή 925 π.Χ.</a:t>
            </a:r>
            <a:r>
              <a:rPr lang="en-US" sz="2800" u="sng"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 → θαλάσσιο ταξίδι </a:t>
            </a:r>
            <a:r>
              <a:rPr lang="en-US" sz="2800" b="1" u="sng" dirty="0">
                <a:latin typeface="Times New Roman" panose="02020603050405020304" pitchFamily="18" charset="0"/>
                <a:cs typeface="Times New Roman" panose="02020603050405020304" pitchFamily="18" charset="0"/>
              </a:rPr>
              <a:t>Wen-Amun</a:t>
            </a:r>
          </a:p>
          <a:p>
            <a:pPr marL="230400" indent="-230400" algn="just">
              <a:lnSpc>
                <a:spcPct val="90000"/>
              </a:lnSpc>
              <a:spcBef>
                <a:spcPts val="0"/>
              </a:spcBef>
            </a:pPr>
            <a:r>
              <a:rPr lang="el-GR" sz="2800" dirty="0">
                <a:latin typeface="Times New Roman" panose="02020603050405020304" pitchFamily="18" charset="0"/>
                <a:cs typeface="Times New Roman" panose="02020603050405020304" pitchFamily="18" charset="0"/>
              </a:rPr>
              <a:t>Αυτή η μετακίνηση</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υποδηλώνει το εμπορικό ενδιαφέρον των Αιγυπτίων για Φοινίκη και Κύπρο. Προσφέρει σημαντικά στοιχεία </a:t>
            </a:r>
            <a:r>
              <a:rPr lang="el-GR" sz="2800">
                <a:latin typeface="Times New Roman" panose="02020603050405020304" pitchFamily="18" charset="0"/>
                <a:cs typeface="Times New Roman" panose="02020603050405020304" pitchFamily="18" charset="0"/>
              </a:rPr>
              <a:t>για δραστηριότητα </a:t>
            </a:r>
            <a:r>
              <a:rPr lang="el-GR" sz="2800" dirty="0">
                <a:latin typeface="Times New Roman" panose="02020603050405020304" pitchFamily="18" charset="0"/>
                <a:cs typeface="Times New Roman" panose="02020603050405020304" pitchFamily="18" charset="0"/>
              </a:rPr>
              <a:t>σε μια δύσκολη περίοδο</a:t>
            </a:r>
          </a:p>
        </p:txBody>
      </p:sp>
    </p:spTree>
    <p:extLst>
      <p:ext uri="{BB962C8B-B14F-4D97-AF65-F5344CB8AC3E}">
        <p14:creationId xmlns:p14="http://schemas.microsoft.com/office/powerpoint/2010/main" val="88771074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1603</TotalTime>
  <Words>972</Words>
  <Application>Microsoft Office PowerPoint</Application>
  <PresentationFormat>Προβολή στην οθόνη (4:3)</PresentationFormat>
  <Paragraphs>80</Paragraphs>
  <Slides>15</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15</vt:i4>
      </vt:variant>
    </vt:vector>
  </HeadingPairs>
  <TitlesOfParts>
    <vt:vector size="19" baseType="lpstr">
      <vt:lpstr>Arial</vt:lpstr>
      <vt:lpstr>Calibri</vt:lpstr>
      <vt:lpstr>Times New Roman</vt:lpstr>
      <vt:lpstr>Θέμα του Office</vt:lpstr>
      <vt:lpstr>  Θαλάσσιο εμπόριο και περιπλάνηση      20/3/2024</vt:lpstr>
      <vt:lpstr> Ελληνική παρουσία στις ακτές της βόρειας Συρίας</vt:lpstr>
      <vt:lpstr>Al Mina</vt:lpstr>
      <vt:lpstr>Έλληνες και Φοίνικες</vt:lpstr>
      <vt:lpstr> Δεύτερη φάση μεταναστευτικού ρεύματος</vt:lpstr>
      <vt:lpstr>Μετανάστευση Ιώνων</vt:lpstr>
      <vt:lpstr>Μετανάστευση Αιολέων</vt:lpstr>
      <vt:lpstr>Δωριείς</vt:lpstr>
      <vt:lpstr>Ανατολική Μεσόγειος</vt:lpstr>
      <vt:lpstr> </vt:lpstr>
      <vt:lpstr> Ταξίδια Ελλήνων ναυτικών</vt:lpstr>
      <vt:lpstr>Ταξίδι Κορώβιου</vt:lpstr>
      <vt:lpstr>Κυρήνη</vt:lpstr>
      <vt:lpstr>Ταξίδι Κωλαίου</vt:lpstr>
      <vt:lpstr>Ταρτησσός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Φώτης</dc:creator>
  <cp:lastModifiedBy>Φωτης Ραμμος</cp:lastModifiedBy>
  <cp:revision>117</cp:revision>
  <cp:lastPrinted>2023-05-23T14:39:02Z</cp:lastPrinted>
  <dcterms:created xsi:type="dcterms:W3CDTF">2023-05-19T11:15:06Z</dcterms:created>
  <dcterms:modified xsi:type="dcterms:W3CDTF">2024-03-25T19:34:20Z</dcterms:modified>
</cp:coreProperties>
</file>