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2"/>
  </p:notesMasterIdLst>
  <p:handoutMasterIdLst>
    <p:handoutMasterId r:id="rId43"/>
  </p:handoutMasterIdLst>
  <p:sldIdLst>
    <p:sldId id="256" r:id="rId2"/>
    <p:sldId id="261" r:id="rId3"/>
    <p:sldId id="287" r:id="rId4"/>
    <p:sldId id="288" r:id="rId5"/>
    <p:sldId id="289" r:id="rId6"/>
    <p:sldId id="290" r:id="rId7"/>
    <p:sldId id="285" r:id="rId8"/>
    <p:sldId id="278" r:id="rId9"/>
    <p:sldId id="283" r:id="rId10"/>
    <p:sldId id="292" r:id="rId11"/>
    <p:sldId id="294" r:id="rId12"/>
    <p:sldId id="297" r:id="rId13"/>
    <p:sldId id="298" r:id="rId14"/>
    <p:sldId id="299" r:id="rId15"/>
    <p:sldId id="300" r:id="rId16"/>
    <p:sldId id="301" r:id="rId17"/>
    <p:sldId id="302" r:id="rId18"/>
    <p:sldId id="303" r:id="rId19"/>
    <p:sldId id="304" r:id="rId20"/>
    <p:sldId id="305" r:id="rId21"/>
    <p:sldId id="306" r:id="rId22"/>
    <p:sldId id="307"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279" r:id="rId4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07" autoAdjust="0"/>
  </p:normalViewPr>
  <p:slideViewPr>
    <p:cSldViewPr snapToGrid="0">
      <p:cViewPr varScale="1">
        <p:scale>
          <a:sx n="70" d="100"/>
          <a:sy n="70" d="100"/>
        </p:scale>
        <p:origin x="508" y="44"/>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A6ECAD-F3DA-4EB1-ACF4-A95663B73265}" type="datetime1">
              <a:rPr lang="el-GR" smtClean="0"/>
              <a:t>2/3/2024</a:t>
            </a:fld>
            <a:endParaRPr lang="el-GR" dirty="0"/>
          </a:p>
        </p:txBody>
      </p:sp>
      <p:sp>
        <p:nvSpPr>
          <p:cNvPr id="4" name="Θέση υποσέλιδου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4B23A55-CC17-4034-83E6-379EFDCC3EEE}" type="datetime1">
              <a:rPr lang="el-GR" smtClean="0"/>
              <a:t>2/3/2024</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l-GR" smtClean="0"/>
              <a:t>‹#›</a:t>
            </a:fld>
            <a:endParaRPr lang="el-GR"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a:t>
            </a:fld>
            <a:endParaRPr lang="el-GR" dirty="0"/>
          </a:p>
        </p:txBody>
      </p:sp>
    </p:spTree>
    <p:extLst>
      <p:ext uri="{BB962C8B-B14F-4D97-AF65-F5344CB8AC3E}">
        <p14:creationId xmlns:p14="http://schemas.microsoft.com/office/powerpoint/2010/main" val="389019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10</a:t>
            </a:fld>
            <a:endParaRPr lang="el-GR" dirty="0"/>
          </a:p>
        </p:txBody>
      </p:sp>
    </p:spTree>
    <p:extLst>
      <p:ext uri="{BB962C8B-B14F-4D97-AF65-F5344CB8AC3E}">
        <p14:creationId xmlns:p14="http://schemas.microsoft.com/office/powerpoint/2010/main" val="300682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11</a:t>
            </a:fld>
            <a:endParaRPr lang="el-GR" dirty="0"/>
          </a:p>
        </p:txBody>
      </p:sp>
    </p:spTree>
    <p:extLst>
      <p:ext uri="{BB962C8B-B14F-4D97-AF65-F5344CB8AC3E}">
        <p14:creationId xmlns:p14="http://schemas.microsoft.com/office/powerpoint/2010/main" val="100181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12</a:t>
            </a:fld>
            <a:endParaRPr lang="el-GR" dirty="0"/>
          </a:p>
        </p:txBody>
      </p:sp>
    </p:spTree>
    <p:extLst>
      <p:ext uri="{BB962C8B-B14F-4D97-AF65-F5344CB8AC3E}">
        <p14:creationId xmlns:p14="http://schemas.microsoft.com/office/powerpoint/2010/main" val="266605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13</a:t>
            </a:fld>
            <a:endParaRPr lang="el-GR" dirty="0"/>
          </a:p>
        </p:txBody>
      </p:sp>
    </p:spTree>
    <p:extLst>
      <p:ext uri="{BB962C8B-B14F-4D97-AF65-F5344CB8AC3E}">
        <p14:creationId xmlns:p14="http://schemas.microsoft.com/office/powerpoint/2010/main" val="228107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14</a:t>
            </a:fld>
            <a:endParaRPr lang="el-GR" dirty="0"/>
          </a:p>
        </p:txBody>
      </p:sp>
    </p:spTree>
    <p:extLst>
      <p:ext uri="{BB962C8B-B14F-4D97-AF65-F5344CB8AC3E}">
        <p14:creationId xmlns:p14="http://schemas.microsoft.com/office/powerpoint/2010/main" val="292649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15</a:t>
            </a:fld>
            <a:endParaRPr lang="el-GR" dirty="0"/>
          </a:p>
        </p:txBody>
      </p:sp>
    </p:spTree>
    <p:extLst>
      <p:ext uri="{BB962C8B-B14F-4D97-AF65-F5344CB8AC3E}">
        <p14:creationId xmlns:p14="http://schemas.microsoft.com/office/powerpoint/2010/main" val="47350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16</a:t>
            </a:fld>
            <a:endParaRPr lang="el-GR" dirty="0"/>
          </a:p>
        </p:txBody>
      </p:sp>
    </p:spTree>
    <p:extLst>
      <p:ext uri="{BB962C8B-B14F-4D97-AF65-F5344CB8AC3E}">
        <p14:creationId xmlns:p14="http://schemas.microsoft.com/office/powerpoint/2010/main" val="187328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17</a:t>
            </a:fld>
            <a:endParaRPr lang="el-GR" dirty="0"/>
          </a:p>
        </p:txBody>
      </p:sp>
    </p:spTree>
    <p:extLst>
      <p:ext uri="{BB962C8B-B14F-4D97-AF65-F5344CB8AC3E}">
        <p14:creationId xmlns:p14="http://schemas.microsoft.com/office/powerpoint/2010/main" val="38284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18</a:t>
            </a:fld>
            <a:endParaRPr lang="el-GR" dirty="0"/>
          </a:p>
        </p:txBody>
      </p:sp>
    </p:spTree>
    <p:extLst>
      <p:ext uri="{BB962C8B-B14F-4D97-AF65-F5344CB8AC3E}">
        <p14:creationId xmlns:p14="http://schemas.microsoft.com/office/powerpoint/2010/main" val="286293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19</a:t>
            </a:fld>
            <a:endParaRPr lang="el-GR" dirty="0"/>
          </a:p>
        </p:txBody>
      </p:sp>
    </p:spTree>
    <p:extLst>
      <p:ext uri="{BB962C8B-B14F-4D97-AF65-F5344CB8AC3E}">
        <p14:creationId xmlns:p14="http://schemas.microsoft.com/office/powerpoint/2010/main" val="283834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a:t>
            </a:fld>
            <a:endParaRPr lang="el-GR" dirty="0"/>
          </a:p>
        </p:txBody>
      </p:sp>
    </p:spTree>
    <p:extLst>
      <p:ext uri="{BB962C8B-B14F-4D97-AF65-F5344CB8AC3E}">
        <p14:creationId xmlns:p14="http://schemas.microsoft.com/office/powerpoint/2010/main" val="400292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20</a:t>
            </a:fld>
            <a:endParaRPr lang="el-GR" dirty="0"/>
          </a:p>
        </p:txBody>
      </p:sp>
    </p:spTree>
    <p:extLst>
      <p:ext uri="{BB962C8B-B14F-4D97-AF65-F5344CB8AC3E}">
        <p14:creationId xmlns:p14="http://schemas.microsoft.com/office/powerpoint/2010/main" val="236466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21</a:t>
            </a:fld>
            <a:endParaRPr lang="el-GR" dirty="0"/>
          </a:p>
        </p:txBody>
      </p:sp>
    </p:spTree>
    <p:extLst>
      <p:ext uri="{BB962C8B-B14F-4D97-AF65-F5344CB8AC3E}">
        <p14:creationId xmlns:p14="http://schemas.microsoft.com/office/powerpoint/2010/main" val="403444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22</a:t>
            </a:fld>
            <a:endParaRPr lang="el-GR" dirty="0"/>
          </a:p>
        </p:txBody>
      </p:sp>
    </p:spTree>
    <p:extLst>
      <p:ext uri="{BB962C8B-B14F-4D97-AF65-F5344CB8AC3E}">
        <p14:creationId xmlns:p14="http://schemas.microsoft.com/office/powerpoint/2010/main" val="832140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23</a:t>
            </a:fld>
            <a:endParaRPr lang="el-GR" dirty="0"/>
          </a:p>
        </p:txBody>
      </p:sp>
    </p:spTree>
    <p:extLst>
      <p:ext uri="{BB962C8B-B14F-4D97-AF65-F5344CB8AC3E}">
        <p14:creationId xmlns:p14="http://schemas.microsoft.com/office/powerpoint/2010/main" val="358174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24</a:t>
            </a:fld>
            <a:endParaRPr lang="el-GR" dirty="0"/>
          </a:p>
        </p:txBody>
      </p:sp>
    </p:spTree>
    <p:extLst>
      <p:ext uri="{BB962C8B-B14F-4D97-AF65-F5344CB8AC3E}">
        <p14:creationId xmlns:p14="http://schemas.microsoft.com/office/powerpoint/2010/main" val="3688759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25</a:t>
            </a:fld>
            <a:endParaRPr lang="el-GR" dirty="0"/>
          </a:p>
        </p:txBody>
      </p:sp>
    </p:spTree>
    <p:extLst>
      <p:ext uri="{BB962C8B-B14F-4D97-AF65-F5344CB8AC3E}">
        <p14:creationId xmlns:p14="http://schemas.microsoft.com/office/powerpoint/2010/main" val="1822753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26</a:t>
            </a:fld>
            <a:endParaRPr lang="el-GR" dirty="0"/>
          </a:p>
        </p:txBody>
      </p:sp>
    </p:spTree>
    <p:extLst>
      <p:ext uri="{BB962C8B-B14F-4D97-AF65-F5344CB8AC3E}">
        <p14:creationId xmlns:p14="http://schemas.microsoft.com/office/powerpoint/2010/main" val="3453404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27</a:t>
            </a:fld>
            <a:endParaRPr lang="el-GR" dirty="0"/>
          </a:p>
        </p:txBody>
      </p:sp>
    </p:spTree>
    <p:extLst>
      <p:ext uri="{BB962C8B-B14F-4D97-AF65-F5344CB8AC3E}">
        <p14:creationId xmlns:p14="http://schemas.microsoft.com/office/powerpoint/2010/main" val="420385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28</a:t>
            </a:fld>
            <a:endParaRPr lang="el-GR" dirty="0"/>
          </a:p>
        </p:txBody>
      </p:sp>
    </p:spTree>
    <p:extLst>
      <p:ext uri="{BB962C8B-B14F-4D97-AF65-F5344CB8AC3E}">
        <p14:creationId xmlns:p14="http://schemas.microsoft.com/office/powerpoint/2010/main" val="1307243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29</a:t>
            </a:fld>
            <a:endParaRPr lang="el-GR" dirty="0"/>
          </a:p>
        </p:txBody>
      </p:sp>
    </p:spTree>
    <p:extLst>
      <p:ext uri="{BB962C8B-B14F-4D97-AF65-F5344CB8AC3E}">
        <p14:creationId xmlns:p14="http://schemas.microsoft.com/office/powerpoint/2010/main" val="5498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a:t>
            </a:fld>
            <a:endParaRPr lang="el-GR" dirty="0"/>
          </a:p>
        </p:txBody>
      </p:sp>
    </p:spTree>
    <p:extLst>
      <p:ext uri="{BB962C8B-B14F-4D97-AF65-F5344CB8AC3E}">
        <p14:creationId xmlns:p14="http://schemas.microsoft.com/office/powerpoint/2010/main" val="1374186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30</a:t>
            </a:fld>
            <a:endParaRPr lang="el-GR" dirty="0"/>
          </a:p>
        </p:txBody>
      </p:sp>
    </p:spTree>
    <p:extLst>
      <p:ext uri="{BB962C8B-B14F-4D97-AF65-F5344CB8AC3E}">
        <p14:creationId xmlns:p14="http://schemas.microsoft.com/office/powerpoint/2010/main" val="122579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31</a:t>
            </a:fld>
            <a:endParaRPr lang="el-GR" dirty="0"/>
          </a:p>
        </p:txBody>
      </p:sp>
    </p:spTree>
    <p:extLst>
      <p:ext uri="{BB962C8B-B14F-4D97-AF65-F5344CB8AC3E}">
        <p14:creationId xmlns:p14="http://schemas.microsoft.com/office/powerpoint/2010/main" val="358095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32</a:t>
            </a:fld>
            <a:endParaRPr lang="el-GR" dirty="0"/>
          </a:p>
        </p:txBody>
      </p:sp>
    </p:spTree>
    <p:extLst>
      <p:ext uri="{BB962C8B-B14F-4D97-AF65-F5344CB8AC3E}">
        <p14:creationId xmlns:p14="http://schemas.microsoft.com/office/powerpoint/2010/main" val="1044455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33</a:t>
            </a:fld>
            <a:endParaRPr lang="el-GR" dirty="0"/>
          </a:p>
        </p:txBody>
      </p:sp>
    </p:spTree>
    <p:extLst>
      <p:ext uri="{BB962C8B-B14F-4D97-AF65-F5344CB8AC3E}">
        <p14:creationId xmlns:p14="http://schemas.microsoft.com/office/powerpoint/2010/main" val="3211743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34</a:t>
            </a:fld>
            <a:endParaRPr lang="el-GR" dirty="0"/>
          </a:p>
        </p:txBody>
      </p:sp>
    </p:spTree>
    <p:extLst>
      <p:ext uri="{BB962C8B-B14F-4D97-AF65-F5344CB8AC3E}">
        <p14:creationId xmlns:p14="http://schemas.microsoft.com/office/powerpoint/2010/main" val="1266700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35</a:t>
            </a:fld>
            <a:endParaRPr lang="el-GR" dirty="0"/>
          </a:p>
        </p:txBody>
      </p:sp>
    </p:spTree>
    <p:extLst>
      <p:ext uri="{BB962C8B-B14F-4D97-AF65-F5344CB8AC3E}">
        <p14:creationId xmlns:p14="http://schemas.microsoft.com/office/powerpoint/2010/main" val="4249174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36</a:t>
            </a:fld>
            <a:endParaRPr lang="el-GR" dirty="0"/>
          </a:p>
        </p:txBody>
      </p:sp>
    </p:spTree>
    <p:extLst>
      <p:ext uri="{BB962C8B-B14F-4D97-AF65-F5344CB8AC3E}">
        <p14:creationId xmlns:p14="http://schemas.microsoft.com/office/powerpoint/2010/main" val="2868447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37</a:t>
            </a:fld>
            <a:endParaRPr lang="el-GR" dirty="0"/>
          </a:p>
        </p:txBody>
      </p:sp>
    </p:spTree>
    <p:extLst>
      <p:ext uri="{BB962C8B-B14F-4D97-AF65-F5344CB8AC3E}">
        <p14:creationId xmlns:p14="http://schemas.microsoft.com/office/powerpoint/2010/main" val="1897987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38</a:t>
            </a:fld>
            <a:endParaRPr lang="el-GR" dirty="0"/>
          </a:p>
        </p:txBody>
      </p:sp>
    </p:spTree>
    <p:extLst>
      <p:ext uri="{BB962C8B-B14F-4D97-AF65-F5344CB8AC3E}">
        <p14:creationId xmlns:p14="http://schemas.microsoft.com/office/powerpoint/2010/main" val="4171423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39</a:t>
            </a:fld>
            <a:endParaRPr lang="el-GR" dirty="0"/>
          </a:p>
        </p:txBody>
      </p:sp>
    </p:spTree>
    <p:extLst>
      <p:ext uri="{BB962C8B-B14F-4D97-AF65-F5344CB8AC3E}">
        <p14:creationId xmlns:p14="http://schemas.microsoft.com/office/powerpoint/2010/main" val="417988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a:t>
            </a:fld>
            <a:endParaRPr lang="el-GR" dirty="0"/>
          </a:p>
        </p:txBody>
      </p:sp>
    </p:spTree>
    <p:extLst>
      <p:ext uri="{BB962C8B-B14F-4D97-AF65-F5344CB8AC3E}">
        <p14:creationId xmlns:p14="http://schemas.microsoft.com/office/powerpoint/2010/main" val="1056711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40</a:t>
            </a:fld>
            <a:endParaRPr lang="el-GR" dirty="0"/>
          </a:p>
        </p:txBody>
      </p:sp>
    </p:spTree>
    <p:extLst>
      <p:ext uri="{BB962C8B-B14F-4D97-AF65-F5344CB8AC3E}">
        <p14:creationId xmlns:p14="http://schemas.microsoft.com/office/powerpoint/2010/main" val="3955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5</a:t>
            </a:fld>
            <a:endParaRPr lang="el-GR" dirty="0"/>
          </a:p>
        </p:txBody>
      </p:sp>
    </p:spTree>
    <p:extLst>
      <p:ext uri="{BB962C8B-B14F-4D97-AF65-F5344CB8AC3E}">
        <p14:creationId xmlns:p14="http://schemas.microsoft.com/office/powerpoint/2010/main" val="25349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6</a:t>
            </a:fld>
            <a:endParaRPr lang="el-GR" dirty="0"/>
          </a:p>
        </p:txBody>
      </p:sp>
    </p:spTree>
    <p:extLst>
      <p:ext uri="{BB962C8B-B14F-4D97-AF65-F5344CB8AC3E}">
        <p14:creationId xmlns:p14="http://schemas.microsoft.com/office/powerpoint/2010/main" val="377731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7</a:t>
            </a:fld>
            <a:endParaRPr lang="el-GR" dirty="0"/>
          </a:p>
        </p:txBody>
      </p:sp>
    </p:spTree>
    <p:extLst>
      <p:ext uri="{BB962C8B-B14F-4D97-AF65-F5344CB8AC3E}">
        <p14:creationId xmlns:p14="http://schemas.microsoft.com/office/powerpoint/2010/main" val="428851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8</a:t>
            </a:fld>
            <a:endParaRPr lang="el-GR" dirty="0"/>
          </a:p>
        </p:txBody>
      </p:sp>
    </p:spTree>
    <p:extLst>
      <p:ext uri="{BB962C8B-B14F-4D97-AF65-F5344CB8AC3E}">
        <p14:creationId xmlns:p14="http://schemas.microsoft.com/office/powerpoint/2010/main" val="261047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9</a:t>
            </a:fld>
            <a:endParaRPr lang="el-GR" dirty="0"/>
          </a:p>
        </p:txBody>
      </p:sp>
    </p:spTree>
    <p:extLst>
      <p:ext uri="{BB962C8B-B14F-4D97-AF65-F5344CB8AC3E}">
        <p14:creationId xmlns:p14="http://schemas.microsoft.com/office/powerpoint/2010/main" val="339456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el-GR" dirty="0"/>
              <a:t>Κάντε κλικ για επεξεργασία του 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smtClean="0"/>
              <a:t>Στυλ κύριου υπότιτλου</a:t>
            </a:r>
            <a:endParaRPr lang="el-GR"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3 κουκκίδες εικόνων στήλης">
    <p:spTree>
      <p:nvGrpSpPr>
        <p:cNvPr id="1" name=""/>
        <p:cNvGrpSpPr/>
        <p:nvPr/>
      </p:nvGrpSpPr>
      <p:grpSpPr>
        <a:xfrm>
          <a:off x="0" y="0"/>
          <a:ext cx="0" cy="0"/>
          <a:chOff x="0" y="0"/>
          <a:chExt cx="0" cy="0"/>
        </a:xfrm>
      </p:grpSpPr>
      <p:sp>
        <p:nvSpPr>
          <p:cNvPr id="18" name="Έλλειψη 17">
            <a:extLst>
              <a:ext uri="{FF2B5EF4-FFF2-40B4-BE49-F238E27FC236}">
                <a16:creationId xmlns=""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Έλλειψη 16">
            <a:extLst>
              <a:ext uri="{FF2B5EF4-FFF2-40B4-BE49-F238E27FC236}">
                <a16:creationId xmlns=""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Έλλειψη 18">
            <a:extLst>
              <a:ext uri="{FF2B5EF4-FFF2-40B4-BE49-F238E27FC236}">
                <a16:creationId xmlns=""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dirty="0"/>
              <a:t>Περιγραφή κουκκίδας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l-GR" dirty="0"/>
              <a:t>Περιγραφή κουκκίδας</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l-GR" dirty="0"/>
              <a:t>Κουκκίδα 4</a:t>
            </a:r>
          </a:p>
        </p:txBody>
      </p:sp>
      <p:sp>
        <p:nvSpPr>
          <p:cNvPr id="9" name="Θέση κειμένου 8">
            <a:extLst>
              <a:ext uri="{FF2B5EF4-FFF2-40B4-BE49-F238E27FC236}">
                <a16:creationId xmlns=""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20" name="Θέση εικόνας 3">
            <a:extLst>
              <a:ext uri="{FF2B5EF4-FFF2-40B4-BE49-F238E27FC236}">
                <a16:creationId xmlns=""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1" name="Θέση εικόνας 3">
            <a:extLst>
              <a:ext uri="{FF2B5EF4-FFF2-40B4-BE49-F238E27FC236}">
                <a16:creationId xmlns=""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2" name="Θέση εικόνας 3">
            <a:extLst>
              <a:ext uri="{FF2B5EF4-FFF2-40B4-BE49-F238E27FC236}">
                <a16:creationId xmlns=""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Tree>
    <p:extLst>
      <p:ext uri="{BB962C8B-B14F-4D97-AF65-F5344CB8AC3E}">
        <p14:creationId xmlns:p14="http://schemas.microsoft.com/office/powerpoint/2010/main" val="9222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Επιλογή μεγάλων αριθμών 1">
    <p:spTree>
      <p:nvGrpSpPr>
        <p:cNvPr id="1" name=""/>
        <p:cNvGrpSpPr/>
        <p:nvPr/>
      </p:nvGrpSpPr>
      <p:grpSpPr>
        <a:xfrm>
          <a:off x="0" y="0"/>
          <a:ext cx="0" cy="0"/>
          <a:chOff x="0" y="0"/>
          <a:chExt cx="0" cy="0"/>
        </a:xfrm>
      </p:grpSpPr>
      <p:sp>
        <p:nvSpPr>
          <p:cNvPr id="18" name="Ελεύθερη σχεδίαση: Σχήμα 17">
            <a:extLst>
              <a:ext uri="{FF2B5EF4-FFF2-40B4-BE49-F238E27FC236}">
                <a16:creationId xmlns=""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userDrawn="1">
            <p:ph sz="half" idx="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9" name="Θέση κειμένου 18">
            <a:extLst>
              <a:ext uri="{FF2B5EF4-FFF2-40B4-BE49-F238E27FC236}">
                <a16:creationId xmlns=""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l-GR" dirty="0"/>
              <a:t>1</a:t>
            </a:r>
          </a:p>
        </p:txBody>
      </p:sp>
      <p:sp>
        <p:nvSpPr>
          <p:cNvPr id="21" name="Θέση κειμένου 20">
            <a:extLst>
              <a:ext uri="{FF2B5EF4-FFF2-40B4-BE49-F238E27FC236}">
                <a16:creationId xmlns=""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el-GR" dirty="0"/>
              <a:t>2</a:t>
            </a:r>
          </a:p>
        </p:txBody>
      </p:sp>
    </p:spTree>
    <p:extLst>
      <p:ext uri="{BB962C8B-B14F-4D97-AF65-F5344CB8AC3E}">
        <p14:creationId xmlns:p14="http://schemas.microsoft.com/office/powerpoint/2010/main" val="317644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κειμένου 2">
            <a:extLst>
              <a:ext uri="{FF2B5EF4-FFF2-40B4-BE49-F238E27FC236}">
                <a16:creationId xmlns=""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Στυλ υποδείγματος κειμένου</a:t>
            </a:r>
          </a:p>
        </p:txBody>
      </p:sp>
      <p:sp>
        <p:nvSpPr>
          <p:cNvPr id="4" name="Θέση περιεχομένου 3">
            <a:extLst>
              <a:ext uri="{FF2B5EF4-FFF2-40B4-BE49-F238E27FC236}">
                <a16:creationId xmlns=""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0" name="Θέση υποσέλιδου 9">
            <a:extLst>
              <a:ext uri="{FF2B5EF4-FFF2-40B4-BE49-F238E27FC236}">
                <a16:creationId xmlns=""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11" name="Σύμβολο κράτησης θέσης αριθμού διαφάνειας 10">
            <a:extLst>
              <a:ext uri="{FF2B5EF4-FFF2-40B4-BE49-F238E27FC236}">
                <a16:creationId xmlns=""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8" name="Θέση κειμένου 7">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Θέση κειμένου 11">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l-GR" smtClean="0"/>
              <a:t>Στυλ υποδείγματος κειμένου</a:t>
            </a:r>
          </a:p>
        </p:txBody>
      </p:sp>
    </p:spTree>
    <p:extLst>
      <p:ext uri="{BB962C8B-B14F-4D97-AF65-F5344CB8AC3E}">
        <p14:creationId xmlns:p14="http://schemas.microsoft.com/office/powerpoint/2010/main" val="213909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στήλες σε πλαίσι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9" name="Θέση κειμένου 8">
            <a:extLst>
              <a:ext uri="{FF2B5EF4-FFF2-40B4-BE49-F238E27FC236}">
                <a16:creationId xmlns=""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6" name="Θέση κειμένου 5">
            <a:extLst>
              <a:ext uri="{FF2B5EF4-FFF2-40B4-BE49-F238E27FC236}">
                <a16:creationId xmlns=""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dirty="0"/>
              <a:t>Τίτλος ενότητας 1</a:t>
            </a:r>
          </a:p>
        </p:txBody>
      </p:sp>
      <p:sp>
        <p:nvSpPr>
          <p:cNvPr id="12" name="Θέση κειμένου 11">
            <a:extLst>
              <a:ext uri="{FF2B5EF4-FFF2-40B4-BE49-F238E27FC236}">
                <a16:creationId xmlns=""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l-GR" dirty="0"/>
              <a:t>Τίτλος ενότητας 2</a:t>
            </a:r>
          </a:p>
        </p:txBody>
      </p:sp>
      <p:sp>
        <p:nvSpPr>
          <p:cNvPr id="14" name="Θέση κειμένου 13">
            <a:extLst>
              <a:ext uri="{FF2B5EF4-FFF2-40B4-BE49-F238E27FC236}">
                <a16:creationId xmlns=""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l-GR" dirty="0"/>
              <a:t>Τίτλος ενότητας 3</a:t>
            </a:r>
          </a:p>
        </p:txBody>
      </p:sp>
    </p:spTree>
    <p:extLst>
      <p:ext uri="{BB962C8B-B14F-4D97-AF65-F5344CB8AC3E}">
        <p14:creationId xmlns:p14="http://schemas.microsoft.com/office/powerpoint/2010/main" val="3755733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Λωρίδα χρόν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13" name="Θέση κειμένου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cxnSp>
        <p:nvCxnSpPr>
          <p:cNvPr id="15" name="Ευθύγραμμο βέλος σύνδεσης 14">
            <a:extLst>
              <a:ext uri="{FF2B5EF4-FFF2-40B4-BE49-F238E27FC236}">
                <a16:creationId xmlns=""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κειμένου 10">
            <a:extLst>
              <a:ext uri="{FF2B5EF4-FFF2-40B4-BE49-F238E27FC236}">
                <a16:creationId xmlns=""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17" name="Θέση κειμένου 10">
            <a:extLst>
              <a:ext uri="{FF2B5EF4-FFF2-40B4-BE49-F238E27FC236}">
                <a16:creationId xmlns=""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1" name="Θέση κειμένου 10">
            <a:extLst>
              <a:ext uri="{FF2B5EF4-FFF2-40B4-BE49-F238E27FC236}">
                <a16:creationId xmlns=""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2" name="Θέση κειμένου 10">
            <a:extLst>
              <a:ext uri="{FF2B5EF4-FFF2-40B4-BE49-F238E27FC236}">
                <a16:creationId xmlns=""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5" name="Θέση κειμένου 10">
            <a:extLst>
              <a:ext uri="{FF2B5EF4-FFF2-40B4-BE49-F238E27FC236}">
                <a16:creationId xmlns=""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6" name="Θέση κειμένου 10">
            <a:extLst>
              <a:ext uri="{FF2B5EF4-FFF2-40B4-BE49-F238E27FC236}">
                <a16:creationId xmlns=""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28" name="Θέση κειμένου 10">
            <a:extLst>
              <a:ext uri="{FF2B5EF4-FFF2-40B4-BE49-F238E27FC236}">
                <a16:creationId xmlns=""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0" name="Θέση κειμένου 10">
            <a:extLst>
              <a:ext uri="{FF2B5EF4-FFF2-40B4-BE49-F238E27FC236}">
                <a16:creationId xmlns=""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1" name="Θέση κειμένου 10">
            <a:extLst>
              <a:ext uri="{FF2B5EF4-FFF2-40B4-BE49-F238E27FC236}">
                <a16:creationId xmlns=""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2" name="Θέση κειμένου 10">
            <a:extLst>
              <a:ext uri="{FF2B5EF4-FFF2-40B4-BE49-F238E27FC236}">
                <a16:creationId xmlns=""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3" name="Θέση κειμένου 10">
            <a:extLst>
              <a:ext uri="{FF2B5EF4-FFF2-40B4-BE49-F238E27FC236}">
                <a16:creationId xmlns=""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4" name="Θέση κειμένου 10">
            <a:extLst>
              <a:ext uri="{FF2B5EF4-FFF2-40B4-BE49-F238E27FC236}">
                <a16:creationId xmlns=""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5" name="Θέση κειμένου 10">
            <a:extLst>
              <a:ext uri="{FF2B5EF4-FFF2-40B4-BE49-F238E27FC236}">
                <a16:creationId xmlns=""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6" name="Θέση κειμένου 10">
            <a:extLst>
              <a:ext uri="{FF2B5EF4-FFF2-40B4-BE49-F238E27FC236}">
                <a16:creationId xmlns=""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7" name="Θέση κειμένου 10">
            <a:extLst>
              <a:ext uri="{FF2B5EF4-FFF2-40B4-BE49-F238E27FC236}">
                <a16:creationId xmlns=""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8" name="Θέση κειμένου 10">
            <a:extLst>
              <a:ext uri="{FF2B5EF4-FFF2-40B4-BE49-F238E27FC236}">
                <a16:creationId xmlns=""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9" name="Θέση κειμένου 10">
            <a:extLst>
              <a:ext uri="{FF2B5EF4-FFF2-40B4-BE49-F238E27FC236}">
                <a16:creationId xmlns=""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0" name="Θέση κειμένου 10">
            <a:extLst>
              <a:ext uri="{FF2B5EF4-FFF2-40B4-BE49-F238E27FC236}">
                <a16:creationId xmlns=""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1" name="Θέση κειμένου 10">
            <a:extLst>
              <a:ext uri="{FF2B5EF4-FFF2-40B4-BE49-F238E27FC236}">
                <a16:creationId xmlns=""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2" name="Θέση κειμένου 10">
            <a:extLst>
              <a:ext uri="{FF2B5EF4-FFF2-40B4-BE49-F238E27FC236}">
                <a16:creationId xmlns=""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3" name="Θέση κειμένου 10">
            <a:extLst>
              <a:ext uri="{FF2B5EF4-FFF2-40B4-BE49-F238E27FC236}">
                <a16:creationId xmlns=""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4" name="Θέση κειμένου 10">
            <a:extLst>
              <a:ext uri="{FF2B5EF4-FFF2-40B4-BE49-F238E27FC236}">
                <a16:creationId xmlns=""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5" name="Θέση κειμένου 10">
            <a:extLst>
              <a:ext uri="{FF2B5EF4-FFF2-40B4-BE49-F238E27FC236}">
                <a16:creationId xmlns=""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6" name="Θέση κειμένου 10">
            <a:extLst>
              <a:ext uri="{FF2B5EF4-FFF2-40B4-BE49-F238E27FC236}">
                <a16:creationId xmlns=""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7" name="Θέση κειμένου 10">
            <a:extLst>
              <a:ext uri="{FF2B5EF4-FFF2-40B4-BE49-F238E27FC236}">
                <a16:creationId xmlns=""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8" name="Θέση κειμένου 10">
            <a:extLst>
              <a:ext uri="{FF2B5EF4-FFF2-40B4-BE49-F238E27FC236}">
                <a16:creationId xmlns=""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9" name="Θέση κειμένου 3">
            <a:extLst>
              <a:ext uri="{FF2B5EF4-FFF2-40B4-BE49-F238E27FC236}">
                <a16:creationId xmlns=""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l-GR" dirty="0"/>
              <a:t>Τίτλος στοιχείου</a:t>
            </a:r>
          </a:p>
        </p:txBody>
      </p:sp>
      <p:sp>
        <p:nvSpPr>
          <p:cNvPr id="50" name="Θέση κειμένου 36">
            <a:extLst>
              <a:ext uri="{FF2B5EF4-FFF2-40B4-BE49-F238E27FC236}">
                <a16:creationId xmlns=""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l-GR" dirty="0"/>
              <a:t>Μήνας, Έτος</a:t>
            </a:r>
          </a:p>
        </p:txBody>
      </p:sp>
    </p:spTree>
    <p:extLst>
      <p:ext uri="{BB962C8B-B14F-4D97-AF65-F5344CB8AC3E}">
        <p14:creationId xmlns:p14="http://schemas.microsoft.com/office/powerpoint/2010/main" val="9067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Μέλη ομάδας 3">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el-GR" dirty="0"/>
              <a:t>Τίτλος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el-GR" dirty="0"/>
              <a:t>Τίτλος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el-GR" dirty="0"/>
              <a:t>Τίτλος</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el-GR" dirty="0"/>
              <a:t>Όνομα</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el-GR" dirty="0"/>
              <a:t>Όνομα</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el-GR" dirty="0"/>
              <a:t>Όνομα</a:t>
            </a:r>
          </a:p>
        </p:txBody>
      </p:sp>
      <p:sp>
        <p:nvSpPr>
          <p:cNvPr id="24" name="Θέση εικόνας 22">
            <a:extLst>
              <a:ext uri="{FF2B5EF4-FFF2-40B4-BE49-F238E27FC236}">
                <a16:creationId xmlns=""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9" name="Θέση κειμένου 8">
            <a:extLst>
              <a:ext uri="{FF2B5EF4-FFF2-40B4-BE49-F238E27FC236}">
                <a16:creationId xmlns=""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4" name="Θέση κειμένου 3">
            <a:extLst>
              <a:ext uri="{FF2B5EF4-FFF2-40B4-BE49-F238E27FC236}">
                <a16:creationId xmlns=""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Σύντομο βιογραφικό</a:t>
            </a:r>
          </a:p>
        </p:txBody>
      </p:sp>
      <p:sp>
        <p:nvSpPr>
          <p:cNvPr id="11" name="Θέση κειμένου 10">
            <a:extLst>
              <a:ext uri="{FF2B5EF4-FFF2-40B4-BE49-F238E27FC236}">
                <a16:creationId xmlns=""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el-GR" dirty="0"/>
              <a:t>Σύντομο βιογραφικό</a:t>
            </a:r>
          </a:p>
        </p:txBody>
      </p:sp>
      <p:sp>
        <p:nvSpPr>
          <p:cNvPr id="17" name="Θέση κειμένου 16">
            <a:extLst>
              <a:ext uri="{FF2B5EF4-FFF2-40B4-BE49-F238E27FC236}">
                <a16:creationId xmlns=""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el-GR" dirty="0"/>
              <a:t>Σύντομο βιογραφικό</a:t>
            </a:r>
          </a:p>
        </p:txBody>
      </p:sp>
    </p:spTree>
    <p:extLst>
      <p:ext uri="{BB962C8B-B14F-4D97-AF65-F5344CB8AC3E}">
        <p14:creationId xmlns:p14="http://schemas.microsoft.com/office/powerpoint/2010/main" val="3624119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Μέλη ομάδας 6">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l-GR" dirty="0"/>
              <a:t>Τίτλος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l-GR" dirty="0"/>
              <a:t>Τίτλος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l-GR" dirty="0"/>
              <a:t>Τίτλος</a:t>
            </a:r>
          </a:p>
        </p:txBody>
      </p:sp>
      <p:sp>
        <p:nvSpPr>
          <p:cNvPr id="17" name="Θέση κειμένου 16">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l-GR" dirty="0"/>
              <a:t>Τίτλος</a:t>
            </a:r>
          </a:p>
        </p:txBody>
      </p:sp>
      <p:sp>
        <p:nvSpPr>
          <p:cNvPr id="6" name="Θέση κειμένου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l-GR" dirty="0"/>
              <a:t>Πλήρες όνομα</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9" name="Θέση κειμένου 18">
            <a:extLst>
              <a:ext uri="{FF2B5EF4-FFF2-40B4-BE49-F238E27FC236}">
                <a16:creationId xmlns=""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21" name="Θέση κειμένου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l-GR" dirty="0"/>
              <a:t>Τίτλος</a:t>
            </a:r>
          </a:p>
        </p:txBody>
      </p:sp>
      <p:sp>
        <p:nvSpPr>
          <p:cNvPr id="23" name="Θέση εικόνας 22">
            <a:extLst>
              <a:ext uri="{FF2B5EF4-FFF2-40B4-BE49-F238E27FC236}">
                <a16:creationId xmlns=""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4" name="Θέση εικόνας 22">
            <a:extLst>
              <a:ext uri="{FF2B5EF4-FFF2-40B4-BE49-F238E27FC236}">
                <a16:creationId xmlns=""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7" name="Θέση εικόνας 22">
            <a:extLst>
              <a:ext uri="{FF2B5EF4-FFF2-40B4-BE49-F238E27FC236}">
                <a16:creationId xmlns=""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0" name="Θέση εικόνας 22">
            <a:extLst>
              <a:ext uri="{FF2B5EF4-FFF2-40B4-BE49-F238E27FC236}">
                <a16:creationId xmlns=""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4" name="Θέση κειμένου 3">
            <a:extLst>
              <a:ext uri="{FF2B5EF4-FFF2-40B4-BE49-F238E27FC236}">
                <a16:creationId xmlns=""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dirty="0"/>
              <a:t>Πλήρες όνομα</a:t>
            </a:r>
          </a:p>
        </p:txBody>
      </p:sp>
      <p:sp>
        <p:nvSpPr>
          <p:cNvPr id="11" name="Θέση κειμένου 10">
            <a:extLst>
              <a:ext uri="{FF2B5EF4-FFF2-40B4-BE49-F238E27FC236}">
                <a16:creationId xmlns=""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l-GR" dirty="0"/>
              <a:t>Τίτλος</a:t>
            </a:r>
          </a:p>
        </p:txBody>
      </p:sp>
    </p:spTree>
    <p:extLst>
      <p:ext uri="{BB962C8B-B14F-4D97-AF65-F5344CB8AC3E}">
        <p14:creationId xmlns:p14="http://schemas.microsoft.com/office/powerpoint/2010/main" val="150351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14" name="Ελεύθερη σχεδίαση: Σχήμα 13">
            <a:extLst>
              <a:ext uri="{FF2B5EF4-FFF2-40B4-BE49-F238E27FC236}">
                <a16:creationId xmlns=""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a:extLst>
              <a:ext uri="{FF2B5EF4-FFF2-40B4-BE49-F238E27FC236}">
                <a16:creationId xmlns=""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a:extLst>
              <a:ext uri="{FF2B5EF4-FFF2-40B4-BE49-F238E27FC236}">
                <a16:creationId xmlns=""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a:extLst>
              <a:ext uri="{FF2B5EF4-FFF2-40B4-BE49-F238E27FC236}">
                <a16:creationId xmlns=""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a:extLst>
              <a:ext uri="{FF2B5EF4-FFF2-40B4-BE49-F238E27FC236}">
                <a16:creationId xmlns=""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a:extLst>
              <a:ext uri="{FF2B5EF4-FFF2-40B4-BE49-F238E27FC236}">
                <a16:creationId xmlns=""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Θέση κειμένου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Tree>
    <p:extLst>
      <p:ext uri="{BB962C8B-B14F-4D97-AF65-F5344CB8AC3E}">
        <p14:creationId xmlns:p14="http://schemas.microsoft.com/office/powerpoint/2010/main" val="150585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Σχήμα 13">
            <a:extLst>
              <a:ext uri="{FF2B5EF4-FFF2-40B4-BE49-F238E27FC236}">
                <a16:creationId xmlns=""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a:extLst>
              <a:ext uri="{FF2B5EF4-FFF2-40B4-BE49-F238E27FC236}">
                <a16:creationId xmlns=""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19896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31033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a:extLst>
              <a:ext uri="{FF2B5EF4-FFF2-40B4-BE49-F238E27FC236}">
                <a16:creationId xmlns=""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a:extLst>
              <a:ext uri="{FF2B5EF4-FFF2-40B4-BE49-F238E27FC236}">
                <a16:creationId xmlns=""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Ορθογώνιο 10">
            <a:extLst>
              <a:ext uri="{FF2B5EF4-FFF2-40B4-BE49-F238E27FC236}">
                <a16:creationId xmlns=""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smtClean="0"/>
              <a:pPr/>
              <a:t>‹#›</a:t>
            </a:fld>
            <a:endParaRPr lang="el-GR" dirty="0"/>
          </a:p>
        </p:txBody>
      </p:sp>
      <p:sp>
        <p:nvSpPr>
          <p:cNvPr id="6" name="Πλαίσιο κειμένου 5">
            <a:extLst>
              <a:ext uri="{FF2B5EF4-FFF2-40B4-BE49-F238E27FC236}">
                <a16:creationId xmlns=""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400" spc="-150">
                <a:solidFill>
                  <a:schemeClr val="bg1"/>
                </a:solidFill>
              </a:defRPr>
            </a:lvl1pPr>
          </a:lstStyle>
          <a:p>
            <a:pPr rtl="0"/>
            <a:r>
              <a:rPr lang="el-GR" dirty="0"/>
              <a:t>Ευχαριστούμε</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smtClean="0"/>
              <a:t>Στυλ κύριου υπότιτλου</a:t>
            </a:r>
            <a:endParaRPr lang="el-GR" dirty="0"/>
          </a:p>
        </p:txBody>
      </p:sp>
      <p:cxnSp>
        <p:nvCxnSpPr>
          <p:cNvPr id="5" name="Ευθεία γραμμή σύνδεσης 4">
            <a:extLst>
              <a:ext uri="{FF2B5EF4-FFF2-40B4-BE49-F238E27FC236}">
                <a16:creationId xmlns=""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Αριθμός επικοινωνίας</a:t>
            </a:r>
          </a:p>
        </p:txBody>
      </p:sp>
      <p:sp>
        <p:nvSpPr>
          <p:cNvPr id="9" name="Θέση κειμένου 5">
            <a:extLst>
              <a:ext uri="{FF2B5EF4-FFF2-40B4-BE49-F238E27FC236}">
                <a16:creationId xmlns=""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Email ή όνομα χρήστη μέσου κοινωνικής δικτύωσης</a:t>
            </a:r>
          </a:p>
        </p:txBody>
      </p:sp>
      <p:sp>
        <p:nvSpPr>
          <p:cNvPr id="8" name="Θέση εικόνας 5">
            <a:extLst>
              <a:ext uri="{FF2B5EF4-FFF2-40B4-BE49-F238E27FC236}">
                <a16:creationId xmlns=""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l-GR" dirty="0"/>
              <a:t>Λογότυπο</a:t>
            </a:r>
          </a:p>
        </p:txBody>
      </p:sp>
      <p:sp>
        <p:nvSpPr>
          <p:cNvPr id="10" name="Θέση κειμένου 5">
            <a:extLst>
              <a:ext uri="{FF2B5EF4-FFF2-40B4-BE49-F238E27FC236}">
                <a16:creationId xmlns=""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dirty="0"/>
              <a:t>Διεύθυνση τοποθεσίας Web</a:t>
            </a:r>
          </a:p>
        </p:txBody>
      </p:sp>
    </p:spTree>
    <p:extLst>
      <p:ext uri="{BB962C8B-B14F-4D97-AF65-F5344CB8AC3E}">
        <p14:creationId xmlns:p14="http://schemas.microsoft.com/office/powerpoint/2010/main" val="34759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800"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smtClean="0"/>
              <a:pPr/>
              <a:t>‹#›</a:t>
            </a:fld>
            <a:endParaRPr lang="el-GR" dirty="0"/>
          </a:p>
        </p:txBody>
      </p:sp>
      <p:sp>
        <p:nvSpPr>
          <p:cNvPr id="6" name="Πλαίσιο κειμένου 5">
            <a:extLst>
              <a:ext uri="{FF2B5EF4-FFF2-40B4-BE49-F238E27FC236}">
                <a16:creationId xmlns=""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dirty="0">
              <a:solidFill>
                <a:schemeClr val="tx1">
                  <a:lumMod val="75000"/>
                  <a:lumOff val="25000"/>
                </a:schemeClr>
              </a:solidFill>
              <a:latin typeface="+mn-lt"/>
            </a:endParaRPr>
          </a:p>
        </p:txBody>
      </p:sp>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16" name="Θέση περιεχομένου 2">
            <a:extLst>
              <a:ext uri="{FF2B5EF4-FFF2-40B4-BE49-F238E27FC236}">
                <a16:creationId xmlns=""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16">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3 κουκκίδες εικόνων αριστερά">
    <p:spTree>
      <p:nvGrpSpPr>
        <p:cNvPr id="1" name=""/>
        <p:cNvGrpSpPr/>
        <p:nvPr/>
      </p:nvGrpSpPr>
      <p:grpSpPr>
        <a:xfrm>
          <a:off x="0" y="0"/>
          <a:ext cx="0" cy="0"/>
          <a:chOff x="0" y="0"/>
          <a:chExt cx="0" cy="0"/>
        </a:xfrm>
      </p:grpSpPr>
      <p:sp>
        <p:nvSpPr>
          <p:cNvPr id="20" name="Έλλειψη 19">
            <a:extLst>
              <a:ext uri="{FF2B5EF4-FFF2-40B4-BE49-F238E27FC236}">
                <a16:creationId xmlns=""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Έλλειψη 21">
            <a:extLst>
              <a:ext uri="{FF2B5EF4-FFF2-40B4-BE49-F238E27FC236}">
                <a16:creationId xmlns=""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Έλλειψη 25">
            <a:extLst>
              <a:ext uri="{FF2B5EF4-FFF2-40B4-BE49-F238E27FC236}">
                <a16:creationId xmlns=""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Θέση εικόνας 3">
            <a:extLst>
              <a:ext uri="{FF2B5EF4-FFF2-40B4-BE49-F238E27FC236}">
                <a16:creationId xmlns=""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8" name="Θέση εικόνας 3">
            <a:extLst>
              <a:ext uri="{FF2B5EF4-FFF2-40B4-BE49-F238E27FC236}">
                <a16:creationId xmlns=""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9" name="Θέση εικόνας 3">
            <a:extLst>
              <a:ext uri="{FF2B5EF4-FFF2-40B4-BE49-F238E27FC236}">
                <a16:creationId xmlns=""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42" name="Ορθογώνιο 41">
            <a:extLst>
              <a:ext uri="{FF2B5EF4-FFF2-40B4-BE49-F238E27FC236}">
                <a16:creationId xmlns=""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1" name="Θέση εικόνας 40">
            <a:extLst>
              <a:ext uri="{FF2B5EF4-FFF2-40B4-BE49-F238E27FC236}">
                <a16:creationId xmlns=""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dirty="0"/>
              <a:t>Περιγραφή κουκκίδας</a:t>
            </a:r>
          </a:p>
        </p:txBody>
      </p:sp>
      <p:sp>
        <p:nvSpPr>
          <p:cNvPr id="6" name="Θέση κειμένου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l-GR" dirty="0"/>
              <a:t>Κουκκίδα 1</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21" name="Θέση κειμένου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l-GR" dirty="0"/>
              <a:t>Περιγραφή κουκκίδας</a:t>
            </a:r>
          </a:p>
        </p:txBody>
      </p:sp>
      <p:sp>
        <p:nvSpPr>
          <p:cNvPr id="51" name="Οκτάγωνο 50">
            <a:extLst>
              <a:ext uri="{FF2B5EF4-FFF2-40B4-BE49-F238E27FC236}">
                <a16:creationId xmlns=""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2" name="Έλλειψη 51">
            <a:extLst>
              <a:ext uri="{FF2B5EF4-FFF2-40B4-BE49-F238E27FC236}">
                <a16:creationId xmlns=""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3" name="Έλλειψη 52">
            <a:extLst>
              <a:ext uri="{FF2B5EF4-FFF2-40B4-BE49-F238E27FC236}">
                <a16:creationId xmlns=""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4" name="Έλλειψη 53">
            <a:extLst>
              <a:ext uri="{FF2B5EF4-FFF2-40B4-BE49-F238E27FC236}">
                <a16:creationId xmlns=""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5" name="Θέση αριθμού διαφάνειας 54">
            <a:extLst>
              <a:ext uri="{FF2B5EF4-FFF2-40B4-BE49-F238E27FC236}">
                <a16:creationId xmlns=""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128431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43" name="Ομάδα 42">
            <a:extLst>
              <a:ext uri="{FF2B5EF4-FFF2-40B4-BE49-F238E27FC236}">
                <a16:creationId xmlns=""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Στρογγυλεμένο ορθογώνιο 15">
              <a:extLst>
                <a:ext uri="{FF2B5EF4-FFF2-40B4-BE49-F238E27FC236}">
                  <a16:creationId xmlns=""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5" name="Στρογγυλεμένο ορθογώνιο 15">
              <a:extLst>
                <a:ext uri="{FF2B5EF4-FFF2-40B4-BE49-F238E27FC236}">
                  <a16:creationId xmlns=""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6" name="Ορθογώνιο: Στρογγυλεμένες γωνίες 45">
              <a:extLst>
                <a:ext uri="{FF2B5EF4-FFF2-40B4-BE49-F238E27FC236}">
                  <a16:creationId xmlns=""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7" name="Στρογγυλεμένο ορθογώνιο 15">
              <a:extLst>
                <a:ext uri="{FF2B5EF4-FFF2-40B4-BE49-F238E27FC236}">
                  <a16:creationId xmlns=""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8" name="Στρογγυλεμένο ορθογώνιο 15">
              <a:extLst>
                <a:ext uri="{FF2B5EF4-FFF2-40B4-BE49-F238E27FC236}">
                  <a16:creationId xmlns=""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9" name="Έλλειψη 48">
              <a:extLst>
                <a:ext uri="{FF2B5EF4-FFF2-40B4-BE49-F238E27FC236}">
                  <a16:creationId xmlns=""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0" name="Έλλειψη 49">
              <a:extLst>
                <a:ext uri="{FF2B5EF4-FFF2-40B4-BE49-F238E27FC236}">
                  <a16:creationId xmlns=""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1" name="Έλλειψη 50">
              <a:extLst>
                <a:ext uri="{FF2B5EF4-FFF2-40B4-BE49-F238E27FC236}">
                  <a16:creationId xmlns=""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gr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l-GR" dirty="0"/>
              <a:t>Εδώ μπορεί να μπει κείμενο με επισήμανση</a:t>
            </a:r>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εικόνας 4">
            <a:extLst>
              <a:ext uri="{FF2B5EF4-FFF2-40B4-BE49-F238E27FC236}">
                <a16:creationId xmlns=""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9" name="Θέση κειμένου 8">
            <a:extLst>
              <a:ext uri="{FF2B5EF4-FFF2-40B4-BE49-F238E27FC236}">
                <a16:creationId xmlns=""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Οκτάγωνο 6">
            <a:extLst>
              <a:ext uri="{FF2B5EF4-FFF2-40B4-BE49-F238E27FC236}">
                <a16:creationId xmlns=""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dirty="0"/>
              <a:t>Κάντε κλικ για να επεξεργαστείτε το Στυλ κύριου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l-GR" smtClean="0"/>
              <a:pPr/>
              <a:t>‹#›</a:t>
            </a:fld>
            <a:endParaRPr lang="el-GR" dirty="0"/>
          </a:p>
        </p:txBody>
      </p:sp>
      <p:sp>
        <p:nvSpPr>
          <p:cNvPr id="9" name="Έλλειψη 8">
            <a:extLst>
              <a:ext uri="{FF2B5EF4-FFF2-40B4-BE49-F238E27FC236}">
                <a16:creationId xmlns=""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10" name="Έλλειψη 9">
            <a:extLst>
              <a:ext uri="{FF2B5EF4-FFF2-40B4-BE49-F238E27FC236}">
                <a16:creationId xmlns=""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Πλαίσιο κειμένου 10">
            <a:extLst>
              <a:ext uri="{FF2B5EF4-FFF2-40B4-BE49-F238E27FC236}">
                <a16:creationId xmlns=""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el-GR" sz="1200" dirty="0">
                <a:solidFill>
                  <a:schemeClr val="tx2"/>
                </a:solidFill>
                <a:latin typeface="+mj-lt"/>
              </a:rPr>
              <a:t>Το λογότυπο ή το όνομά σας εδώ</a:t>
            </a:r>
          </a:p>
        </p:txBody>
      </p:sp>
      <p:sp>
        <p:nvSpPr>
          <p:cNvPr id="14" name="Έλλειψη 13">
            <a:extLst>
              <a:ext uri="{FF2B5EF4-FFF2-40B4-BE49-F238E27FC236}">
                <a16:creationId xmlns=""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18" name="Ορθογώνιο 17">
            <a:extLst>
              <a:ext uri="{FF2B5EF4-FFF2-40B4-BE49-F238E27FC236}">
                <a16:creationId xmlns=""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Ορθογώνιο 18">
            <a:extLst>
              <a:ext uri="{FF2B5EF4-FFF2-40B4-BE49-F238E27FC236}">
                <a16:creationId xmlns=""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Ορθογώνιο 19">
            <a:extLst>
              <a:ext uri="{FF2B5EF4-FFF2-40B4-BE49-F238E27FC236}">
                <a16:creationId xmlns=""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20">
            <a:extLst>
              <a:ext uri="{FF2B5EF4-FFF2-40B4-BE49-F238E27FC236}">
                <a16:creationId xmlns=""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4" r:id="rId8"/>
    <p:sldLayoutId id="2147483668" r:id="rId9"/>
    <p:sldLayoutId id="2147483682" r:id="rId10"/>
    <p:sldLayoutId id="2147483670" r:id="rId11"/>
    <p:sldLayoutId id="2147483653" r:id="rId12"/>
    <p:sldLayoutId id="2147483673" r:id="rId13"/>
    <p:sldLayoutId id="2147483674" r:id="rId14"/>
    <p:sldLayoutId id="2147483676" r:id="rId15"/>
    <p:sldLayoutId id="2147483677" r:id="rId16"/>
    <p:sldLayoutId id="2147483654" r:id="rId17"/>
    <p:sldLayoutId id="2147483660" r:id="rId18"/>
    <p:sldLayoutId id="2147483661" r:id="rId19"/>
    <p:sldLayoutId id="2147483678" r:id="rId20"/>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Θέση εικόνας 19" descr="Κοντινό πλάνο δέντρου&#10;&#10;Περιγραφή που δημιουργήθηκε με υψηλή αξιοπιστία">
            <a:extLst>
              <a:ext uri="{FF2B5EF4-FFF2-40B4-BE49-F238E27FC236}">
                <a16:creationId xmlns=""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36215"/>
            <a:ext cx="12018572" cy="6684572"/>
          </a:xfrm>
        </p:spPr>
      </p:pic>
      <p:sp>
        <p:nvSpPr>
          <p:cNvPr id="6" name="Τίτλος 5">
            <a:extLst>
              <a:ext uri="{FF2B5EF4-FFF2-40B4-BE49-F238E27FC236}">
                <a16:creationId xmlns="" xmlns:a16="http://schemas.microsoft.com/office/drawing/2014/main" id="{2E3EA56B-BEB0-4656-A20B-D15F03B7ACA1}"/>
              </a:ext>
            </a:extLst>
          </p:cNvPr>
          <p:cNvSpPr>
            <a:spLocks noGrp="1"/>
          </p:cNvSpPr>
          <p:nvPr>
            <p:ph type="ctrTitle"/>
          </p:nvPr>
        </p:nvSpPr>
        <p:spPr>
          <a:xfrm>
            <a:off x="2589286" y="2702962"/>
            <a:ext cx="6840000" cy="1008959"/>
          </a:xfrm>
        </p:spPr>
        <p:txBody>
          <a:bodyPr rtlCol="0"/>
          <a:lstStyle/>
          <a:p>
            <a:pPr algn="ctr"/>
            <a:r>
              <a:rPr lang="el-GR" sz="4400" dirty="0">
                <a:solidFill>
                  <a:prstClr val="white"/>
                </a:solidFill>
                <a:latin typeface="Times New Roman" panose="02020603050405020304" pitchFamily="18" charset="0"/>
                <a:ea typeface="Calibri" panose="020F0502020204030204" pitchFamily="34" charset="0"/>
              </a:rPr>
              <a:t>Χρήση μοντέλου WARM</a:t>
            </a:r>
            <a:endParaRPr lang="el-GR" dirty="0"/>
          </a:p>
        </p:txBody>
      </p:sp>
      <p:sp>
        <p:nvSpPr>
          <p:cNvPr id="7" name="Υπότιτλος 6">
            <a:extLst>
              <a:ext uri="{FF2B5EF4-FFF2-40B4-BE49-F238E27FC236}">
                <a16:creationId xmlns="" xmlns:a16="http://schemas.microsoft.com/office/drawing/2014/main" id="{DA0FE6D5-D475-4CBB-A6C2-E3D991A36891}"/>
              </a:ext>
            </a:extLst>
          </p:cNvPr>
          <p:cNvSpPr>
            <a:spLocks noGrp="1"/>
          </p:cNvSpPr>
          <p:nvPr>
            <p:ph type="subTitle" idx="1"/>
          </p:nvPr>
        </p:nvSpPr>
        <p:spPr>
          <a:xfrm>
            <a:off x="2589286" y="5403342"/>
            <a:ext cx="6840000" cy="936000"/>
          </a:xfrm>
        </p:spPr>
        <p:txBody>
          <a:bodyPr rtlCol="0"/>
          <a:lstStyle/>
          <a:p>
            <a:pPr lvl="0" algn="ctr">
              <a:lnSpc>
                <a:spcPct val="100000"/>
              </a:lnSpc>
              <a:spcBef>
                <a:spcPts val="0"/>
              </a:spcBef>
            </a:pPr>
            <a:r>
              <a:rPr lang="el-GR" sz="1800" dirty="0">
                <a:solidFill>
                  <a:prstClr val="white"/>
                </a:solidFill>
                <a:latin typeface="Constantia"/>
              </a:rPr>
              <a:t>Δρ. </a:t>
            </a:r>
            <a:r>
              <a:rPr lang="el-GR" sz="1800" dirty="0" err="1">
                <a:solidFill>
                  <a:prstClr val="white"/>
                </a:solidFill>
                <a:latin typeface="Constantia"/>
              </a:rPr>
              <a:t>Γκαρμπούνης</a:t>
            </a:r>
            <a:r>
              <a:rPr lang="el-GR" sz="1800" dirty="0">
                <a:solidFill>
                  <a:prstClr val="white"/>
                </a:solidFill>
                <a:latin typeface="Constantia"/>
              </a:rPr>
              <a:t> </a:t>
            </a:r>
            <a:r>
              <a:rPr lang="el-GR" sz="1800" dirty="0" smtClean="0">
                <a:solidFill>
                  <a:prstClr val="white"/>
                </a:solidFill>
                <a:latin typeface="Constantia"/>
              </a:rPr>
              <a:t>Γιώργος</a:t>
            </a:r>
            <a:endParaRPr lang="el-GR" sz="1800" dirty="0">
              <a:solidFill>
                <a:prstClr val="white"/>
              </a:solidFill>
              <a:latin typeface="Constantia"/>
            </a:endParaRPr>
          </a:p>
          <a:p>
            <a:pPr lvl="0" algn="ctr">
              <a:lnSpc>
                <a:spcPct val="100000"/>
              </a:lnSpc>
              <a:spcBef>
                <a:spcPts val="0"/>
              </a:spcBef>
            </a:pPr>
            <a:r>
              <a:rPr lang="el-GR" sz="1800" dirty="0">
                <a:solidFill>
                  <a:prstClr val="white"/>
                </a:solidFill>
                <a:latin typeface="Constantia"/>
              </a:rPr>
              <a:t>Μεταδιδακτορικός ερευνητής ΤΜΠ </a:t>
            </a:r>
            <a:r>
              <a:rPr lang="el-GR" sz="1800" dirty="0" smtClean="0">
                <a:solidFill>
                  <a:prstClr val="white"/>
                </a:solidFill>
                <a:latin typeface="Constantia"/>
              </a:rPr>
              <a:t>ΔΠΘ</a:t>
            </a:r>
            <a:endParaRPr lang="en-US" sz="1800" dirty="0" smtClean="0">
              <a:solidFill>
                <a:prstClr val="white"/>
              </a:solidFill>
              <a:latin typeface="Constantia"/>
            </a:endParaRPr>
          </a:p>
          <a:p>
            <a:pPr lvl="0" algn="ctr">
              <a:lnSpc>
                <a:spcPct val="100000"/>
              </a:lnSpc>
              <a:spcBef>
                <a:spcPts val="0"/>
              </a:spcBef>
            </a:pPr>
            <a:r>
              <a:rPr lang="en-US" sz="1800" dirty="0">
                <a:solidFill>
                  <a:sysClr val="window" lastClr="FFFFFF"/>
                </a:solidFill>
                <a:latin typeface="Constantia" panose="02030602050306030303" pitchFamily="18" charset="0"/>
              </a:rPr>
              <a:t>ggkarmpo@env.duth.gr</a:t>
            </a:r>
            <a:endParaRPr lang="el-GR" sz="1800" dirty="0">
              <a:solidFill>
                <a:prstClr val="white"/>
              </a:solidFill>
              <a:latin typeface="Constantia" panose="02030602050306030303" pitchFamily="18" charset="0"/>
            </a:endParaRPr>
          </a:p>
        </p:txBody>
      </p:sp>
      <p:sp>
        <p:nvSpPr>
          <p:cNvPr id="47" name="Ελεύθερη σχεδίαση: Σχήμα 46" title="γεωμετρικό σχήμα">
            <a:extLst>
              <a:ext uri="{FF2B5EF4-FFF2-40B4-BE49-F238E27FC236}">
                <a16:creationId xmlns="" xmlns:a16="http://schemas.microsoft.com/office/drawing/2014/main" id="{B6D0B8EE-8E06-4051-87BF-62C153F3FBBB}"/>
              </a:ext>
            </a:extLst>
          </p:cNvPr>
          <p:cNvSpPr/>
          <p:nvPr/>
        </p:nvSpPr>
        <p:spPr>
          <a:xfrm rot="4308689">
            <a:off x="5269765" y="1275138"/>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8" name="Εικόνα 7"/>
          <p:cNvPicPr/>
          <p:nvPr/>
        </p:nvPicPr>
        <p:blipFill rotWithShape="1">
          <a:blip r:embed="rId4"/>
          <a:srcRect l="70190" t="33390" r="18373" b="31293"/>
          <a:stretch/>
        </p:blipFill>
        <p:spPr bwMode="auto">
          <a:xfrm>
            <a:off x="973602" y="351314"/>
            <a:ext cx="2138925" cy="2086802"/>
          </a:xfrm>
          <a:prstGeom prst="rect">
            <a:avLst/>
          </a:prstGeom>
          <a:ln>
            <a:noFill/>
          </a:ln>
          <a:extLst>
            <a:ext uri="{53640926-AAD7-44D8-BBD7-CCE9431645EC}">
              <a14:shadowObscured xmlns:a14="http://schemas.microsoft.com/office/drawing/2010/main"/>
            </a:ext>
          </a:extLst>
        </p:spPr>
      </p:pic>
      <p:pic>
        <p:nvPicPr>
          <p:cNvPr id="9" name="Εικόνα 8"/>
          <p:cNvPicPr/>
          <p:nvPr/>
        </p:nvPicPr>
        <p:blipFill rotWithShape="1">
          <a:blip r:embed="rId4"/>
          <a:srcRect l="56947" t="34460" r="28606" b="30009"/>
          <a:stretch/>
        </p:blipFill>
        <p:spPr bwMode="auto">
          <a:xfrm>
            <a:off x="8830716" y="351314"/>
            <a:ext cx="2138400" cy="208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523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δεδομένων-δημιουργία σεναρίων  </a:t>
            </a:r>
            <a:endParaRPr lang="el-GR" sz="2400" b="1" dirty="0"/>
          </a:p>
        </p:txBody>
      </p:sp>
      <p:pic>
        <p:nvPicPr>
          <p:cNvPr id="9" name="Εικόνα 8"/>
          <p:cNvPicPr/>
          <p:nvPr/>
        </p:nvPicPr>
        <p:blipFill>
          <a:blip r:embed="rId3"/>
          <a:stretch>
            <a:fillRect/>
          </a:stretch>
        </p:blipFill>
        <p:spPr>
          <a:xfrm>
            <a:off x="431800" y="850850"/>
            <a:ext cx="7625784" cy="5015796"/>
          </a:xfrm>
          <a:prstGeom prst="rect">
            <a:avLst/>
          </a:prstGeom>
        </p:spPr>
      </p:pic>
      <p:sp>
        <p:nvSpPr>
          <p:cNvPr id="6" name="TextBox 5"/>
          <p:cNvSpPr txBox="1"/>
          <p:nvPr/>
        </p:nvSpPr>
        <p:spPr>
          <a:xfrm>
            <a:off x="8157172" y="850850"/>
            <a:ext cx="3739081" cy="5794395"/>
          </a:xfrm>
          <a:prstGeom prst="rect">
            <a:avLst/>
          </a:prstGeom>
          <a:noFill/>
        </p:spPr>
        <p:txBody>
          <a:bodyPr wrap="square" lIns="0" tIns="0" rIns="0" bIns="0" rtlCol="0">
            <a:noAutofit/>
          </a:bodyPr>
          <a:lstStyle/>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Το βασικό και το εναλλακτικό σενάριο δημιουργούνται καταχωρώντας δεδομένα ποσοτήτων αποβλήτων ανά κατηγορία υλικού (60 σει</a:t>
            </a:r>
            <a:r>
              <a:rPr lang="el-GR" sz="2000" dirty="0" smtClean="0">
                <a:solidFill>
                  <a:schemeClr val="tx1">
                    <a:lumMod val="75000"/>
                    <a:lumOff val="25000"/>
                  </a:schemeClr>
                </a:solidFill>
              </a:rPr>
              <a:t>ρές)</a:t>
            </a:r>
            <a:r>
              <a:rPr lang="el-GR" sz="2000" dirty="0" smtClean="0">
                <a:solidFill>
                  <a:schemeClr val="tx1">
                    <a:lumMod val="75000"/>
                    <a:lumOff val="25000"/>
                  </a:schemeClr>
                </a:solidFill>
                <a:latin typeface="+mn-lt"/>
              </a:rPr>
              <a:t> και τεχνικής διαχείρισης (6 στήλες).</a:t>
            </a:r>
          </a:p>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Η πρακτική </a:t>
            </a:r>
            <a:r>
              <a:rPr lang="en-US" sz="2000" dirty="0" smtClean="0">
                <a:solidFill>
                  <a:schemeClr val="tx1">
                    <a:lumMod val="75000"/>
                    <a:lumOff val="25000"/>
                  </a:schemeClr>
                </a:solidFill>
                <a:latin typeface="+mn-lt"/>
              </a:rPr>
              <a:t>source reduction </a:t>
            </a:r>
            <a:r>
              <a:rPr lang="el-GR" sz="2000" dirty="0" smtClean="0">
                <a:solidFill>
                  <a:schemeClr val="tx1">
                    <a:lumMod val="75000"/>
                    <a:lumOff val="25000"/>
                  </a:schemeClr>
                </a:solidFill>
                <a:latin typeface="+mn-lt"/>
              </a:rPr>
              <a:t>περιλαμβάνεται μόνο στο εναλλακτικό σενάριο και αφορά την μείωση της παραγωγής αποβλήτων σε σχέση με το βασικό σενάριο.</a:t>
            </a:r>
          </a:p>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Η στήλη </a:t>
            </a:r>
            <a:r>
              <a:rPr lang="en-US" sz="2000" dirty="0" smtClean="0">
                <a:solidFill>
                  <a:schemeClr val="tx1">
                    <a:lumMod val="75000"/>
                    <a:lumOff val="25000"/>
                  </a:schemeClr>
                </a:solidFill>
                <a:latin typeface="+mn-lt"/>
              </a:rPr>
              <a:t>tons generated </a:t>
            </a:r>
            <a:r>
              <a:rPr lang="el-GR" sz="2000" dirty="0" smtClean="0">
                <a:solidFill>
                  <a:schemeClr val="tx1">
                    <a:lumMod val="75000"/>
                    <a:lumOff val="25000"/>
                  </a:schemeClr>
                </a:solidFill>
                <a:latin typeface="+mn-lt"/>
              </a:rPr>
              <a:t>ενημερώνεται αυτόματα από την εφαρμογή</a:t>
            </a:r>
          </a:p>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Καταχωρούμε δεδομένα για υλικά και τεχνικές σχετικές με την ανάλυση που θα πραγματοποιήσουμε</a:t>
            </a:r>
          </a:p>
          <a:p>
            <a:pPr algn="l"/>
            <a:r>
              <a:rPr lang="el-GR" sz="2000" dirty="0" smtClean="0">
                <a:solidFill>
                  <a:schemeClr val="tx1">
                    <a:lumMod val="75000"/>
                    <a:lumOff val="25000"/>
                  </a:schemeClr>
                </a:solidFill>
                <a:latin typeface="+mn-lt"/>
              </a:rPr>
              <a:t>  </a:t>
            </a:r>
            <a:endParaRPr lang="el-GR" sz="1200"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4034089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δεδομένων-δημιουργία σεναρίων  </a:t>
            </a:r>
            <a:endParaRPr lang="el-GR" sz="2400" b="1" dirty="0"/>
          </a:p>
        </p:txBody>
      </p:sp>
      <p:sp>
        <p:nvSpPr>
          <p:cNvPr id="6" name="TextBox 5"/>
          <p:cNvSpPr txBox="1"/>
          <p:nvPr/>
        </p:nvSpPr>
        <p:spPr>
          <a:xfrm>
            <a:off x="8157172" y="850850"/>
            <a:ext cx="3739081" cy="5794395"/>
          </a:xfrm>
          <a:prstGeom prst="rect">
            <a:avLst/>
          </a:prstGeom>
          <a:noFill/>
        </p:spPr>
        <p:txBody>
          <a:bodyPr wrap="square" lIns="0" tIns="0" rIns="0" bIns="0" rtlCol="0">
            <a:noAutofit/>
          </a:bodyPr>
          <a:lstStyle/>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Συμβουλές εργαλείων είναι διαθέσιμες όταν πληκτρολογούμε δεδομένα ή όταν ο δείκτης του ποντικιού αιωρείται πάνω από κάθε κελί.   </a:t>
            </a:r>
          </a:p>
          <a:p>
            <a:pPr marL="342900" indent="-342900">
              <a:buFont typeface="Wingdings" panose="05000000000000000000" pitchFamily="2" charset="2"/>
              <a:buChar char="q"/>
            </a:pPr>
            <a:r>
              <a:rPr lang="el-GR" sz="2000" dirty="0" smtClean="0">
                <a:solidFill>
                  <a:schemeClr val="tx1">
                    <a:lumMod val="75000"/>
                    <a:lumOff val="25000"/>
                  </a:schemeClr>
                </a:solidFill>
              </a:rPr>
              <a:t>Οι τιμές καταχωρούνται σε </a:t>
            </a:r>
            <a:r>
              <a:rPr lang="en-US" sz="2000" dirty="0" smtClean="0">
                <a:solidFill>
                  <a:schemeClr val="tx1">
                    <a:lumMod val="75000"/>
                    <a:lumOff val="25000"/>
                  </a:schemeClr>
                </a:solidFill>
              </a:rPr>
              <a:t>short tons=</a:t>
            </a:r>
            <a:r>
              <a:rPr lang="en-US" sz="2000" dirty="0"/>
              <a:t>2,000 </a:t>
            </a:r>
            <a:r>
              <a:rPr lang="en-US" sz="2000" dirty="0" err="1"/>
              <a:t>lbs</a:t>
            </a:r>
            <a:r>
              <a:rPr lang="en-US" sz="2000" dirty="0"/>
              <a:t> = 907.18 kg </a:t>
            </a:r>
            <a:endParaRPr lang="en-US" sz="2000" dirty="0" smtClean="0"/>
          </a:p>
          <a:p>
            <a:pPr marL="342900" indent="-342900">
              <a:buFont typeface="Wingdings" panose="05000000000000000000" pitchFamily="2" charset="2"/>
              <a:buChar char="q"/>
            </a:pPr>
            <a:r>
              <a:rPr lang="el-GR" sz="2000" dirty="0" smtClean="0">
                <a:solidFill>
                  <a:schemeClr val="tx1">
                    <a:lumMod val="75000"/>
                    <a:lumOff val="25000"/>
                  </a:schemeClr>
                </a:solidFill>
              </a:rPr>
              <a:t>Καταχωρούνται μόνο αριθμοί (όχι εξισώσεις π.χ.)</a:t>
            </a:r>
          </a:p>
          <a:p>
            <a:pPr marL="342900" indent="-342900">
              <a:buFont typeface="Wingdings" panose="05000000000000000000" pitchFamily="2" charset="2"/>
              <a:buChar char="q"/>
            </a:pPr>
            <a:r>
              <a:rPr lang="el-GR" sz="2000" dirty="0" smtClean="0">
                <a:solidFill>
                  <a:schemeClr val="tx1">
                    <a:lumMod val="75000"/>
                    <a:lumOff val="25000"/>
                  </a:schemeClr>
                </a:solidFill>
              </a:rPr>
              <a:t>Η τελεία χρησιμοποιείται ως δεκαδικό διαχωριστικό.</a:t>
            </a:r>
          </a:p>
          <a:p>
            <a:pPr marL="342900" indent="-342900">
              <a:buFont typeface="Wingdings" panose="05000000000000000000" pitchFamily="2" charset="2"/>
              <a:buChar char="q"/>
            </a:pPr>
            <a:r>
              <a:rPr lang="el-GR" sz="2000" dirty="0" smtClean="0">
                <a:solidFill>
                  <a:schemeClr val="tx1">
                    <a:lumMod val="75000"/>
                    <a:lumOff val="25000"/>
                  </a:schemeClr>
                </a:solidFill>
              </a:rPr>
              <a:t>Οι ποσότητες αποβλήτων στο βασικό σενάριο πρέπει να είναι ίσες με τις ποσότητες των αποβλήτων του εναλλακτικού σεναρίου ανά κατηγορία υλικού. </a:t>
            </a:r>
          </a:p>
          <a:p>
            <a:endParaRPr lang="el-GR" sz="2000" dirty="0" smtClean="0">
              <a:solidFill>
                <a:schemeClr val="tx1">
                  <a:lumMod val="75000"/>
                  <a:lumOff val="25000"/>
                </a:schemeClr>
              </a:solidFill>
              <a:latin typeface="+mn-lt"/>
            </a:endParaRPr>
          </a:p>
          <a:p>
            <a:pPr algn="l"/>
            <a:endParaRPr lang="el-GR" sz="1200" dirty="0" smtClean="0">
              <a:solidFill>
                <a:schemeClr val="tx1">
                  <a:lumMod val="75000"/>
                  <a:lumOff val="25000"/>
                </a:schemeClr>
              </a:solidFill>
              <a:latin typeface="+mn-lt"/>
            </a:endParaRPr>
          </a:p>
        </p:txBody>
      </p:sp>
      <p:pic>
        <p:nvPicPr>
          <p:cNvPr id="8" name="Εικόνα 7"/>
          <p:cNvPicPr/>
          <p:nvPr/>
        </p:nvPicPr>
        <p:blipFill rotWithShape="1">
          <a:blip r:embed="rId3"/>
          <a:srcRect l="843" t="39170" r="10908" b="19949"/>
          <a:stretch/>
        </p:blipFill>
        <p:spPr bwMode="auto">
          <a:xfrm>
            <a:off x="-81481" y="2145670"/>
            <a:ext cx="8157172" cy="398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254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δεδομένων-δημιουργία σεναρίων  </a:t>
            </a:r>
            <a:endParaRPr lang="el-GR" sz="2400" b="1" dirty="0"/>
          </a:p>
        </p:txBody>
      </p:sp>
      <p:pic>
        <p:nvPicPr>
          <p:cNvPr id="9" name="Εικόνα 8"/>
          <p:cNvPicPr/>
          <p:nvPr/>
        </p:nvPicPr>
        <p:blipFill rotWithShape="1">
          <a:blip r:embed="rId3"/>
          <a:srcRect l="1084" t="20334" r="18854" b="8390"/>
          <a:stretch/>
        </p:blipFill>
        <p:spPr bwMode="auto">
          <a:xfrm>
            <a:off x="1122630" y="941560"/>
            <a:ext cx="9868277" cy="53324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3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pic>
        <p:nvPicPr>
          <p:cNvPr id="7" name="Εικόνα 6"/>
          <p:cNvPicPr/>
          <p:nvPr/>
        </p:nvPicPr>
        <p:blipFill rotWithShape="1">
          <a:blip r:embed="rId3"/>
          <a:srcRect r="1035" b="26370"/>
          <a:stretch/>
        </p:blipFill>
        <p:spPr bwMode="auto">
          <a:xfrm>
            <a:off x="431800" y="850850"/>
            <a:ext cx="11120422" cy="456312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24689" y="5631255"/>
            <a:ext cx="10809838" cy="1032095"/>
          </a:xfrm>
          <a:prstGeom prst="rect">
            <a:avLst/>
          </a:prstGeom>
          <a:noFill/>
        </p:spPr>
        <p:txBody>
          <a:bodyPr wrap="square" lIns="0" tIns="0" rIns="0" bIns="0" rtlCol="0">
            <a:noAutofit/>
          </a:bodyPr>
          <a:lstStyle/>
          <a:p>
            <a:pPr algn="l"/>
            <a:r>
              <a:rPr lang="en-US" sz="2000" dirty="0" smtClean="0">
                <a:solidFill>
                  <a:schemeClr val="tx1">
                    <a:lumMod val="75000"/>
                    <a:lumOff val="25000"/>
                  </a:schemeClr>
                </a:solidFill>
                <a:latin typeface="+mn-lt"/>
              </a:rPr>
              <a:t>Locations</a:t>
            </a:r>
            <a:r>
              <a:rPr lang="el-GR" sz="2000" dirty="0" smtClean="0">
                <a:solidFill>
                  <a:schemeClr val="tx1">
                    <a:lumMod val="75000"/>
                    <a:lumOff val="25000"/>
                  </a:schemeClr>
                </a:solidFill>
                <a:latin typeface="+mn-lt"/>
              </a:rPr>
              <a:t>: Επηρεάζουν τους παράγοντες εκπομπών για τις πρακτικές διαχείρισης που καταναλώνουν ή εξοικονομούν ενέργεια.   </a:t>
            </a:r>
          </a:p>
        </p:txBody>
      </p:sp>
    </p:spTree>
    <p:extLst>
      <p:ext uri="{BB962C8B-B14F-4D97-AF65-F5344CB8AC3E}">
        <p14:creationId xmlns:p14="http://schemas.microsoft.com/office/powerpoint/2010/main" val="131131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624689" y="5631255"/>
            <a:ext cx="10809838" cy="1032095"/>
          </a:xfrm>
          <a:prstGeom prst="rect">
            <a:avLst/>
          </a:prstGeom>
          <a:noFill/>
        </p:spPr>
        <p:txBody>
          <a:bodyPr wrap="square" lIns="0" tIns="0" rIns="0" bIns="0" rtlCol="0">
            <a:noAutofit/>
          </a:bodyPr>
          <a:lstStyle/>
          <a:p>
            <a:r>
              <a:rPr lang="en-US" sz="2000" dirty="0" smtClean="0">
                <a:solidFill>
                  <a:schemeClr val="tx1">
                    <a:lumMod val="75000"/>
                    <a:lumOff val="25000"/>
                  </a:schemeClr>
                </a:solidFill>
              </a:rPr>
              <a:t> </a:t>
            </a:r>
            <a:r>
              <a:rPr lang="en-US" sz="2000" dirty="0"/>
              <a:t>Waste Transport Characteristics: </a:t>
            </a:r>
            <a:r>
              <a:rPr lang="el-GR" sz="2000" dirty="0" smtClean="0">
                <a:solidFill>
                  <a:schemeClr val="tx1">
                    <a:lumMod val="75000"/>
                    <a:lumOff val="25000"/>
                  </a:schemeClr>
                </a:solidFill>
                <a:latin typeface="+mn-lt"/>
              </a:rPr>
              <a:t>:</a:t>
            </a:r>
            <a:r>
              <a:rPr lang="el-GR" sz="2000" dirty="0" smtClean="0"/>
              <a:t>Οι </a:t>
            </a:r>
            <a:r>
              <a:rPr lang="el-GR" sz="2000" dirty="0"/>
              <a:t>αποστάσεις που </a:t>
            </a:r>
            <a:r>
              <a:rPr lang="el-GR" sz="2000" dirty="0" err="1"/>
              <a:t>διανύθηκαν</a:t>
            </a:r>
            <a:r>
              <a:rPr lang="el-GR" sz="2000" dirty="0"/>
              <a:t> μεταξύ της τοποθεσίας όπου τα απόβλητα συλλέχθηκαν και </a:t>
            </a:r>
            <a:r>
              <a:rPr lang="el-GR" sz="2000" dirty="0" smtClean="0"/>
              <a:t>της τοποθεσίας της εγκατάστασης </a:t>
            </a:r>
            <a:r>
              <a:rPr lang="el-GR" sz="2000" dirty="0"/>
              <a:t>διαχείρισης </a:t>
            </a:r>
            <a:r>
              <a:rPr lang="el-GR" sz="2000" dirty="0" smtClean="0"/>
              <a:t>μπορούν </a:t>
            </a:r>
            <a:r>
              <a:rPr lang="el-GR" sz="2000" dirty="0"/>
              <a:t>να </a:t>
            </a:r>
            <a:r>
              <a:rPr lang="el-GR" sz="2000" dirty="0" smtClean="0"/>
              <a:t>τροποποιηθούν. </a:t>
            </a:r>
            <a:r>
              <a:rPr lang="el-GR" sz="2000" dirty="0"/>
              <a:t>Η </a:t>
            </a:r>
            <a:r>
              <a:rPr lang="el-GR" sz="2000" dirty="0" smtClean="0"/>
              <a:t>προεπιλεγμένη τιμή </a:t>
            </a:r>
            <a:r>
              <a:rPr lang="el-GR" sz="2000" dirty="0"/>
              <a:t>είναι 20 μίλια.</a:t>
            </a:r>
            <a:r>
              <a:rPr lang="el-GR" sz="2000" dirty="0" smtClean="0">
                <a:solidFill>
                  <a:schemeClr val="tx1">
                    <a:lumMod val="75000"/>
                    <a:lumOff val="25000"/>
                  </a:schemeClr>
                </a:solidFill>
                <a:latin typeface="+mn-lt"/>
              </a:rPr>
              <a:t> </a:t>
            </a:r>
          </a:p>
        </p:txBody>
      </p:sp>
      <p:pic>
        <p:nvPicPr>
          <p:cNvPr id="8" name="Εικόνα 7"/>
          <p:cNvPicPr/>
          <p:nvPr/>
        </p:nvPicPr>
        <p:blipFill rotWithShape="1">
          <a:blip r:embed="rId3"/>
          <a:srcRect l="1" r="1276" b="30222"/>
          <a:stretch/>
        </p:blipFill>
        <p:spPr bwMode="auto">
          <a:xfrm>
            <a:off x="431800" y="850850"/>
            <a:ext cx="11120422" cy="43911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348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624689" y="5631255"/>
            <a:ext cx="10809838" cy="1032095"/>
          </a:xfrm>
          <a:prstGeom prst="rect">
            <a:avLst/>
          </a:prstGeom>
          <a:noFill/>
        </p:spPr>
        <p:txBody>
          <a:bodyPr wrap="square" lIns="0" tIns="0" rIns="0" bIns="0" rtlCol="0">
            <a:noAutofit/>
          </a:bodyPr>
          <a:lstStyle/>
          <a:p>
            <a:r>
              <a:rPr lang="en-US" sz="2000" dirty="0" smtClean="0">
                <a:solidFill>
                  <a:schemeClr val="tx1">
                    <a:lumMod val="75000"/>
                    <a:lumOff val="25000"/>
                  </a:schemeClr>
                </a:solidFill>
              </a:rPr>
              <a:t> </a:t>
            </a:r>
            <a:r>
              <a:rPr lang="en-US" sz="2000" dirty="0"/>
              <a:t>Source reduction: </a:t>
            </a:r>
            <a:r>
              <a:rPr lang="el-GR" sz="2000" dirty="0" smtClean="0">
                <a:solidFill>
                  <a:schemeClr val="tx1">
                    <a:lumMod val="75000"/>
                    <a:lumOff val="25000"/>
                  </a:schemeClr>
                </a:solidFill>
                <a:latin typeface="+mn-lt"/>
              </a:rPr>
              <a:t>:</a:t>
            </a:r>
            <a:r>
              <a:rPr lang="el-GR" sz="2000" dirty="0" smtClean="0"/>
              <a:t>Μπορούμε </a:t>
            </a:r>
            <a:r>
              <a:rPr lang="el-GR" sz="2000" dirty="0"/>
              <a:t>να </a:t>
            </a:r>
            <a:r>
              <a:rPr lang="el-GR" sz="2000" dirty="0" smtClean="0"/>
              <a:t>αποφασίσουμε </a:t>
            </a:r>
            <a:r>
              <a:rPr lang="el-GR" sz="2000" dirty="0"/>
              <a:t>εάν το υλικό που έχει μειωθεί </a:t>
            </a:r>
            <a:r>
              <a:rPr lang="el-GR" sz="2000" dirty="0" smtClean="0"/>
              <a:t>στην </a:t>
            </a:r>
            <a:r>
              <a:rPr lang="el-GR" sz="2000" dirty="0"/>
              <a:t>πηγή </a:t>
            </a:r>
            <a:r>
              <a:rPr lang="el-GR" sz="2000" dirty="0" smtClean="0"/>
              <a:t>έχει </a:t>
            </a:r>
            <a:r>
              <a:rPr lang="el-GR" sz="2000" dirty="0"/>
              <a:t>κατασκευαστεί από το τρέχον μείγμα ανακυκλωμένων και παρθένων υλικών ή από 100% παρθένα υλικά.</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r="-1373" b="42851"/>
          <a:stretch/>
        </p:blipFill>
        <p:spPr bwMode="auto">
          <a:xfrm>
            <a:off x="624689" y="850850"/>
            <a:ext cx="11147111" cy="4503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24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624689" y="5223851"/>
            <a:ext cx="10809838" cy="1439500"/>
          </a:xfrm>
          <a:prstGeom prst="rect">
            <a:avLst/>
          </a:prstGeom>
          <a:noFill/>
        </p:spPr>
        <p:txBody>
          <a:bodyPr wrap="square" lIns="0" tIns="0" rIns="0" bIns="0" rtlCol="0">
            <a:noAutofit/>
          </a:bodyPr>
          <a:lstStyle/>
          <a:p>
            <a:r>
              <a:rPr lang="en-US" sz="2000" dirty="0" smtClean="0">
                <a:solidFill>
                  <a:schemeClr val="tx1">
                    <a:lumMod val="75000"/>
                    <a:lumOff val="25000"/>
                  </a:schemeClr>
                </a:solidFill>
              </a:rPr>
              <a:t> </a:t>
            </a:r>
            <a:r>
              <a:rPr lang="en-US" sz="2000" dirty="0"/>
              <a:t>Type of </a:t>
            </a:r>
            <a:r>
              <a:rPr lang="en-US" sz="2000" dirty="0" smtClean="0"/>
              <a:t>landfill:</a:t>
            </a:r>
            <a:r>
              <a:rPr lang="el-GR" sz="2000" dirty="0" smtClean="0"/>
              <a:t> Υπάρχουν </a:t>
            </a:r>
            <a:r>
              <a:rPr lang="el-GR" sz="2000" dirty="0"/>
              <a:t>τέσσερις διαθέσιμες επιλογές: </a:t>
            </a:r>
            <a:r>
              <a:rPr lang="el-GR" sz="2000" dirty="0" smtClean="0"/>
              <a:t>Ταφή χωρίς </a:t>
            </a:r>
            <a:r>
              <a:rPr lang="el-GR" sz="2000" dirty="0"/>
              <a:t>ανάκτηση </a:t>
            </a:r>
            <a:r>
              <a:rPr lang="el-GR" sz="2000" dirty="0" smtClean="0"/>
              <a:t>βιοαερίου </a:t>
            </a:r>
            <a:r>
              <a:rPr lang="el-GR" sz="2000" dirty="0"/>
              <a:t>(LFG), </a:t>
            </a:r>
            <a:r>
              <a:rPr lang="el-GR" sz="2000" dirty="0" smtClean="0"/>
              <a:t>ταφή με ανάκτηση βιοαερίου LFG και παραγωγή ενέργειας</a:t>
            </a:r>
            <a:r>
              <a:rPr lang="el-GR" sz="2000" dirty="0"/>
              <a:t>, </a:t>
            </a:r>
            <a:r>
              <a:rPr lang="el-GR" sz="2000" dirty="0" smtClean="0"/>
              <a:t>ταφή με ανάκτηση </a:t>
            </a:r>
            <a:r>
              <a:rPr lang="el-GR" sz="2000" dirty="0"/>
              <a:t>LFG και </a:t>
            </a:r>
            <a:r>
              <a:rPr lang="el-GR" sz="2000" dirty="0" smtClean="0"/>
              <a:t>φλόγα, </a:t>
            </a:r>
            <a:r>
              <a:rPr lang="el-GR" sz="2000" dirty="0"/>
              <a:t>και έναν τύπο «Εθνικού μέσου όρου» που υπολογίζει τις εκπομπές με βάση τις αναλογίες των άλλων τριών τύπων το 2012.</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1614" b="27226"/>
          <a:stretch/>
        </p:blipFill>
        <p:spPr bwMode="auto">
          <a:xfrm>
            <a:off x="823866" y="850849"/>
            <a:ext cx="10809838" cy="4373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49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697116" y="5635782"/>
            <a:ext cx="10809838" cy="1222218"/>
          </a:xfrm>
          <a:prstGeom prst="rect">
            <a:avLst/>
          </a:prstGeom>
          <a:noFill/>
        </p:spPr>
        <p:txBody>
          <a:bodyPr wrap="square" lIns="0" tIns="0" rIns="0" bIns="0" rtlCol="0">
            <a:noAutofit/>
          </a:bodyPr>
          <a:lstStyle/>
          <a:p>
            <a:r>
              <a:rPr lang="en-US" sz="2000" dirty="0" smtClean="0">
                <a:solidFill>
                  <a:schemeClr val="tx1">
                    <a:lumMod val="75000"/>
                    <a:lumOff val="25000"/>
                  </a:schemeClr>
                </a:solidFill>
              </a:rPr>
              <a:t> </a:t>
            </a:r>
            <a:r>
              <a:rPr lang="en-US" sz="2000" dirty="0"/>
              <a:t>Type of </a:t>
            </a:r>
            <a:r>
              <a:rPr lang="en-US" sz="2000" dirty="0" smtClean="0"/>
              <a:t>landfill:</a:t>
            </a:r>
            <a:r>
              <a:rPr lang="el-GR" sz="2000" dirty="0" smtClean="0"/>
              <a:t> Εάν επιλέξουμε</a:t>
            </a:r>
            <a:r>
              <a:rPr lang="en-US" sz="2000" dirty="0"/>
              <a:t>“No LFG Recovery</a:t>
            </a:r>
            <a:r>
              <a:rPr lang="en-US" sz="2000" dirty="0" smtClean="0"/>
              <a:t>”</a:t>
            </a:r>
            <a:r>
              <a:rPr lang="el-GR" sz="2000" dirty="0" smtClean="0"/>
              <a:t> δεν υπάρχουν διαθέσιμες </a:t>
            </a:r>
            <a:r>
              <a:rPr lang="el-GR" sz="2000" dirty="0" err="1" smtClean="0"/>
              <a:t>υποεπιλογές</a:t>
            </a:r>
            <a:r>
              <a:rPr lang="el-GR" sz="2000" dirty="0" smtClean="0"/>
              <a:t>. Αντίθετα εάν επιλέξουμε  </a:t>
            </a:r>
            <a:r>
              <a:rPr lang="en-US" sz="2000" dirty="0"/>
              <a:t>“National Average” </a:t>
            </a:r>
            <a:r>
              <a:rPr lang="el-GR" sz="2000" dirty="0" smtClean="0"/>
              <a:t>τότε η επιλογή </a:t>
            </a:r>
            <a:r>
              <a:rPr lang="en-US" sz="2000" dirty="0"/>
              <a:t>“III) Moisture Conditions and Decay Rates” </a:t>
            </a:r>
            <a:r>
              <a:rPr lang="el-GR" sz="2000" dirty="0" smtClean="0"/>
              <a:t>είναι τροποποιήσιμη. </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1614" b="27226"/>
          <a:stretch/>
        </p:blipFill>
        <p:spPr bwMode="auto">
          <a:xfrm>
            <a:off x="823866" y="850849"/>
            <a:ext cx="10809838" cy="4373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9349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1800" y="142289"/>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574289"/>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796704" y="5635782"/>
            <a:ext cx="10809838" cy="1222218"/>
          </a:xfrm>
          <a:prstGeom prst="rect">
            <a:avLst/>
          </a:prstGeom>
          <a:noFill/>
        </p:spPr>
        <p:txBody>
          <a:bodyPr wrap="square" lIns="0" tIns="0" rIns="0" bIns="0" rtlCol="0">
            <a:noAutofit/>
          </a:bodyPr>
          <a:lstStyle/>
          <a:p>
            <a:r>
              <a:rPr lang="en-US" sz="2000" dirty="0" smtClean="0">
                <a:solidFill>
                  <a:schemeClr val="tx1">
                    <a:lumMod val="75000"/>
                    <a:lumOff val="25000"/>
                  </a:schemeClr>
                </a:solidFill>
              </a:rPr>
              <a:t> </a:t>
            </a:r>
            <a:r>
              <a:rPr lang="el-GR" sz="2000" dirty="0" smtClean="0"/>
              <a:t> </a:t>
            </a:r>
            <a:r>
              <a:rPr lang="en-US" sz="2000" dirty="0"/>
              <a:t>Landfill Gas Recovery</a:t>
            </a:r>
            <a:r>
              <a:rPr lang="en-US" sz="2000" dirty="0" smtClean="0"/>
              <a:t>:</a:t>
            </a:r>
            <a:r>
              <a:rPr lang="el-GR" sz="2000" dirty="0" smtClean="0"/>
              <a:t> Τίθεται σε ισχύ μόνο ένα έχει επιλεγεί το  </a:t>
            </a:r>
            <a:r>
              <a:rPr lang="en-US" sz="2000" dirty="0"/>
              <a:t>“LFG Recovery</a:t>
            </a:r>
            <a:r>
              <a:rPr lang="en-US" sz="2000" dirty="0" smtClean="0"/>
              <a:t>”</a:t>
            </a:r>
            <a:r>
              <a:rPr lang="el-GR" sz="2000" dirty="0"/>
              <a:t>. Αντιπροσωπεύει τέσσερις διαφορετικές αποδόσεις συλλογής αερίων καθ' όλη τη διάρκεια ζωής της χωματερής: τυπικές, χειρότερες, επιθετικές και συλλογές ρυθμιστικών αρχών στην Καλιφόρνια.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l="-1" r="-1492" b="19521"/>
          <a:stretch/>
        </p:blipFill>
        <p:spPr bwMode="auto">
          <a:xfrm>
            <a:off x="796704" y="850849"/>
            <a:ext cx="10710249" cy="46446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880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496570"/>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805757" y="5127689"/>
            <a:ext cx="10809838" cy="1552669"/>
          </a:xfrm>
          <a:prstGeom prst="rect">
            <a:avLst/>
          </a:prstGeom>
          <a:noFill/>
        </p:spPr>
        <p:txBody>
          <a:bodyPr wrap="square" lIns="0" tIns="0" rIns="0" bIns="0" rtlCol="0">
            <a:noAutofit/>
          </a:bodyPr>
          <a:lstStyle/>
          <a:p>
            <a:r>
              <a:rPr lang="en-US" sz="2000" dirty="0"/>
              <a:t>Moisture Conditions and Decay Rates</a:t>
            </a:r>
            <a:r>
              <a:rPr lang="en-US" sz="2000" dirty="0" smtClean="0"/>
              <a:t>:</a:t>
            </a:r>
            <a:r>
              <a:rPr lang="el-GR" sz="2000" dirty="0" smtClean="0"/>
              <a:t> Προϋπόθεση να έχει επιλεγεί ως τύπος χωματερής </a:t>
            </a:r>
            <a:r>
              <a:rPr lang="en-US" sz="2000" dirty="0"/>
              <a:t>“National Average</a:t>
            </a:r>
            <a:r>
              <a:rPr lang="en-US" sz="2000" dirty="0" smtClean="0"/>
              <a:t>”</a:t>
            </a:r>
            <a:r>
              <a:rPr lang="el-GR" sz="2000" dirty="0" smtClean="0"/>
              <a:t> ή  </a:t>
            </a:r>
            <a:r>
              <a:rPr lang="en-US" sz="2000" dirty="0"/>
              <a:t>“LFG Recovery</a:t>
            </a:r>
            <a:r>
              <a:rPr lang="en-US" sz="2000" dirty="0" smtClean="0"/>
              <a:t>”</a:t>
            </a:r>
            <a:r>
              <a:rPr lang="el-GR" sz="2000" dirty="0"/>
              <a:t>. </a:t>
            </a:r>
            <a:r>
              <a:rPr lang="el-GR" sz="2000" dirty="0" smtClean="0"/>
              <a:t>Μπορούμε </a:t>
            </a:r>
            <a:r>
              <a:rPr lang="el-GR" sz="2000" dirty="0"/>
              <a:t>να </a:t>
            </a:r>
            <a:r>
              <a:rPr lang="el-GR" sz="2000" dirty="0" smtClean="0"/>
              <a:t>επιλέξουμε μεταξύ </a:t>
            </a:r>
            <a:r>
              <a:rPr lang="el-GR" sz="2000" dirty="0"/>
              <a:t>πέντε συνθήκες υγρασίας και </a:t>
            </a:r>
            <a:r>
              <a:rPr lang="el-GR" sz="2000" dirty="0" smtClean="0"/>
              <a:t>συναφών ρυθμών </a:t>
            </a:r>
            <a:r>
              <a:rPr lang="el-GR" sz="2000" dirty="0"/>
              <a:t>αποσύνθεσης ΑΣΑ (k). Οι επιλογές είναι: </a:t>
            </a:r>
            <a:r>
              <a:rPr lang="el-GR" sz="2000" dirty="0" smtClean="0"/>
              <a:t>εθνικός μέσος όρος, </a:t>
            </a:r>
            <a:r>
              <a:rPr lang="el-GR" sz="2000" dirty="0"/>
              <a:t>ξηρή (k=0,02), μέτρια (k=0,04), υγρή (k=0,06) και </a:t>
            </a:r>
            <a:r>
              <a:rPr lang="el-GR" sz="2000" dirty="0" err="1"/>
              <a:t>βιοαντιδραστήρα</a:t>
            </a:r>
            <a:r>
              <a:rPr lang="el-GR" sz="2000" dirty="0"/>
              <a:t> (k=0,12). Υ</a:t>
            </a:r>
            <a:r>
              <a:rPr lang="el-GR" sz="2000" dirty="0" smtClean="0"/>
              <a:t>ψηλότερος ρυθμός </a:t>
            </a:r>
            <a:r>
              <a:rPr lang="el-GR" sz="2000" dirty="0"/>
              <a:t>αποσύνθεσης σημαίνει ότι τα απόβλητα αποσυντίθενται ταχύτερα στον χώρο υγειονομικής ταφής.</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l="1" r="-891" b="16096"/>
          <a:stretch/>
        </p:blipFill>
        <p:spPr bwMode="auto">
          <a:xfrm>
            <a:off x="796704" y="773131"/>
            <a:ext cx="10809838" cy="43639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959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descr="Εικόνα που δείχνει τη φύση&#10;&#10;Περιγραφή που δημιουργήθηκε με υψηλή αξιοπιστία">
            <a:extLst>
              <a:ext uri="{FF2B5EF4-FFF2-40B4-BE49-F238E27FC236}">
                <a16:creationId xmlns="" xmlns:a16="http://schemas.microsoft.com/office/drawing/2014/main" id="{2DD80BD6-4966-4B27-A63C-89B71D8967E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Τίτλος 1">
            <a:extLst>
              <a:ext uri="{FF2B5EF4-FFF2-40B4-BE49-F238E27FC236}">
                <a16:creationId xmlns="" xmlns:a16="http://schemas.microsoft.com/office/drawing/2014/main" id="{9CB1D87D-E475-451A-B36C-E4A4F63609C1}"/>
              </a:ext>
            </a:extLst>
          </p:cNvPr>
          <p:cNvSpPr>
            <a:spLocks noGrp="1"/>
          </p:cNvSpPr>
          <p:nvPr>
            <p:ph type="ctrTitle"/>
          </p:nvPr>
        </p:nvSpPr>
        <p:spPr>
          <a:xfrm>
            <a:off x="84000" y="3820562"/>
            <a:ext cx="6012000" cy="1946495"/>
          </a:xfrm>
        </p:spPr>
        <p:txBody>
          <a:bodyPr rtlCol="0"/>
          <a:lstStyle/>
          <a:p>
            <a:pPr algn="ctr" rtl="0"/>
            <a:r>
              <a:rPr lang="el-GR" sz="4200" dirty="0" smtClean="0"/>
              <a:t>Βασικές πληροφορίες για το </a:t>
            </a:r>
            <a:r>
              <a:rPr lang="en-US" sz="4200" dirty="0" smtClean="0"/>
              <a:t>Waste Reduction Model</a:t>
            </a:r>
            <a:endParaRPr lang="el-GR" sz="4200" dirty="0"/>
          </a:p>
        </p:txBody>
      </p:sp>
      <p:sp>
        <p:nvSpPr>
          <p:cNvPr id="3" name="Υπότιτλος 2">
            <a:extLst>
              <a:ext uri="{FF2B5EF4-FFF2-40B4-BE49-F238E27FC236}">
                <a16:creationId xmlns="" xmlns:a16="http://schemas.microsoft.com/office/drawing/2014/main" id="{D56BE522-961D-4737-9715-127DB8A86EB2}"/>
              </a:ext>
            </a:extLst>
          </p:cNvPr>
          <p:cNvSpPr>
            <a:spLocks noGrp="1"/>
          </p:cNvSpPr>
          <p:nvPr>
            <p:ph type="subTitle" idx="1"/>
          </p:nvPr>
        </p:nvSpPr>
        <p:spPr>
          <a:xfrm>
            <a:off x="84000" y="5767057"/>
            <a:ext cx="6012000" cy="1006286"/>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2645A1B7-8B88-4D90-983D-BAA2E9AAFFD3}"/>
              </a:ext>
            </a:extLst>
          </p:cNvPr>
          <p:cNvSpPr>
            <a:spLocks noGrp="1"/>
          </p:cNvSpPr>
          <p:nvPr>
            <p:ph idx="15"/>
          </p:nvPr>
        </p:nvSpPr>
        <p:spPr>
          <a:xfrm>
            <a:off x="6464300" y="461726"/>
            <a:ext cx="5307700" cy="6125463"/>
          </a:xfrm>
        </p:spPr>
        <p:txBody>
          <a:bodyPr rtlCol="0"/>
          <a:lstStyle/>
          <a:p>
            <a:pPr rtl="0">
              <a:buFont typeface="Wingdings" panose="05000000000000000000" pitchFamily="2" charset="2"/>
              <a:buChar char="ü"/>
            </a:pPr>
            <a:r>
              <a:rPr lang="el-GR" sz="2400" dirty="0" smtClean="0"/>
              <a:t>Το </a:t>
            </a:r>
            <a:r>
              <a:rPr lang="en-US" sz="2400" dirty="0" smtClean="0"/>
              <a:t>Waste Reduction Model </a:t>
            </a:r>
            <a:r>
              <a:rPr lang="el-GR" sz="2400" dirty="0" smtClean="0"/>
              <a:t>δημιουργήθηκε από την </a:t>
            </a:r>
            <a:r>
              <a:rPr lang="en-US" sz="2400" dirty="0" smtClean="0"/>
              <a:t>USEPA </a:t>
            </a:r>
            <a:r>
              <a:rPr lang="el-GR" sz="2400" dirty="0" smtClean="0"/>
              <a:t>για να παρέχει συγκρίσεις  υψηλού επιπέδου πιθανών μειώσεων εκπομπών αερίων θερμοκηπίου, εξοικονόμησης ενέργειας, και οικονομικών επιπτώσεων κατά την εξέταση διαφορετικών πρακτικών διαχείρισης αποβλήτων. </a:t>
            </a:r>
          </a:p>
          <a:p>
            <a:pPr rtl="0">
              <a:buFont typeface="Wingdings" panose="05000000000000000000" pitchFamily="2" charset="2"/>
              <a:buChar char="ü"/>
            </a:pPr>
            <a:r>
              <a:rPr lang="el-GR" sz="2400" dirty="0" smtClean="0"/>
              <a:t>Οι πρακτικές διαχείρισης αποβλήτων περιλαμβάνουν:</a:t>
            </a:r>
          </a:p>
          <a:p>
            <a:pPr rtl="0">
              <a:buFont typeface="Wingdings" panose="05000000000000000000" pitchFamily="2" charset="2"/>
              <a:buChar char="q"/>
            </a:pPr>
            <a:r>
              <a:rPr lang="el-GR" sz="2400" dirty="0" smtClean="0"/>
              <a:t>Μείωση στην πηγή</a:t>
            </a:r>
          </a:p>
          <a:p>
            <a:pPr rtl="0">
              <a:buFont typeface="Wingdings" panose="05000000000000000000" pitchFamily="2" charset="2"/>
              <a:buChar char="q"/>
            </a:pPr>
            <a:r>
              <a:rPr lang="el-GR" sz="2400" dirty="0" smtClean="0"/>
              <a:t>Ανακύκλωση</a:t>
            </a:r>
          </a:p>
          <a:p>
            <a:pPr rtl="0">
              <a:buFont typeface="Wingdings" panose="05000000000000000000" pitchFamily="2" charset="2"/>
              <a:buChar char="q"/>
            </a:pPr>
            <a:r>
              <a:rPr lang="el-GR" sz="2400" dirty="0" smtClean="0"/>
              <a:t>Αναερόβια χώνευση</a:t>
            </a:r>
          </a:p>
          <a:p>
            <a:pPr rtl="0">
              <a:buFont typeface="Wingdings" panose="05000000000000000000" pitchFamily="2" charset="2"/>
              <a:buChar char="q"/>
            </a:pPr>
            <a:r>
              <a:rPr lang="el-GR" sz="2400" dirty="0" smtClean="0"/>
              <a:t>Καύση</a:t>
            </a:r>
          </a:p>
          <a:p>
            <a:pPr rtl="0">
              <a:buFont typeface="Wingdings" panose="05000000000000000000" pitchFamily="2" charset="2"/>
              <a:buChar char="q"/>
            </a:pPr>
            <a:r>
              <a:rPr lang="el-GR" sz="2400" dirty="0" err="1" smtClean="0"/>
              <a:t>Κομποστοποίηση</a:t>
            </a:r>
            <a:endParaRPr lang="el-GR" sz="2400" dirty="0" smtClean="0"/>
          </a:p>
          <a:p>
            <a:pPr rtl="0">
              <a:buFont typeface="Wingdings" panose="05000000000000000000" pitchFamily="2" charset="2"/>
              <a:buChar char="q"/>
            </a:pPr>
            <a:r>
              <a:rPr lang="el-GR" sz="2400" dirty="0" smtClean="0"/>
              <a:t>Υγειονομική ταφή</a:t>
            </a:r>
            <a:endParaRPr lang="el-GR" sz="2400" dirty="0"/>
          </a:p>
        </p:txBody>
      </p:sp>
      <p:grpSp>
        <p:nvGrpSpPr>
          <p:cNvPr id="46" name="Ομάδα 45" title="ομάδα τριγώνων">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l-GR" smtClean="0"/>
              <a:pPr/>
              <a:t>2</a:t>
            </a:fld>
            <a:endParaRPr lang="el-GR" dirty="0"/>
          </a:p>
        </p:txBody>
      </p:sp>
    </p:spTree>
    <p:extLst>
      <p:ext uri="{BB962C8B-B14F-4D97-AF65-F5344CB8AC3E}">
        <p14:creationId xmlns:p14="http://schemas.microsoft.com/office/powerpoint/2010/main" val="79575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496570"/>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961962" y="5404919"/>
            <a:ext cx="10809838" cy="1275439"/>
          </a:xfrm>
          <a:prstGeom prst="rect">
            <a:avLst/>
          </a:prstGeom>
          <a:noFill/>
        </p:spPr>
        <p:txBody>
          <a:bodyPr wrap="square" lIns="0" tIns="0" rIns="0" bIns="0" rtlCol="0">
            <a:noAutofit/>
          </a:bodyPr>
          <a:lstStyle/>
          <a:p>
            <a:r>
              <a:rPr lang="en-US" sz="2000" dirty="0"/>
              <a:t>Anaerobic </a:t>
            </a:r>
            <a:r>
              <a:rPr lang="en-US" sz="2000" dirty="0" smtClean="0"/>
              <a:t>Digestion</a:t>
            </a:r>
            <a:r>
              <a:rPr lang="el-GR" sz="2000" dirty="0" smtClean="0"/>
              <a:t> (</a:t>
            </a:r>
            <a:r>
              <a:rPr lang="en-US" sz="2000" dirty="0"/>
              <a:t>Digestion </a:t>
            </a:r>
            <a:r>
              <a:rPr lang="en-US" sz="2000" dirty="0" smtClean="0"/>
              <a:t>Type</a:t>
            </a:r>
            <a:r>
              <a:rPr lang="el-GR" sz="2000" dirty="0" smtClean="0"/>
              <a:t>): Μπορούμε </a:t>
            </a:r>
            <a:r>
              <a:rPr lang="el-GR" sz="2000" dirty="0"/>
              <a:t>να </a:t>
            </a:r>
            <a:r>
              <a:rPr lang="el-GR" sz="2000" dirty="0" smtClean="0"/>
              <a:t>επιλέξουμε </a:t>
            </a:r>
            <a:r>
              <a:rPr lang="el-GR" sz="2000" dirty="0"/>
              <a:t>είτε υγρή είτε ξηρή </a:t>
            </a:r>
            <a:r>
              <a:rPr lang="el-GR" sz="2000" dirty="0" smtClean="0"/>
              <a:t>χώνευση </a:t>
            </a:r>
            <a:r>
              <a:rPr lang="el-GR" sz="2000" dirty="0"/>
              <a:t>με βάση </a:t>
            </a:r>
            <a:r>
              <a:rPr lang="el-GR" sz="2000" dirty="0" smtClean="0"/>
              <a:t>τον τύπο του </a:t>
            </a:r>
            <a:r>
              <a:rPr lang="el-GR" sz="2000" dirty="0"/>
              <a:t>χωνευτηρίου. Σημειώστε ότι για γρασίδι, φύλλα, κλαδιά, </a:t>
            </a:r>
            <a:r>
              <a:rPr lang="el-GR" sz="2000" dirty="0" smtClean="0"/>
              <a:t>απόβλητα κήπων </a:t>
            </a:r>
            <a:r>
              <a:rPr lang="el-GR" sz="2000" dirty="0"/>
              <a:t>και μικτά οργανικά, η υγρή </a:t>
            </a:r>
            <a:r>
              <a:rPr lang="el-GR" sz="2000" dirty="0" smtClean="0"/>
              <a:t>χώνευση </a:t>
            </a:r>
            <a:r>
              <a:rPr lang="el-GR" sz="2000" dirty="0"/>
              <a:t>δεν είναι εφαρμόσιμη με βάση την τρέχουσα τεχνολογία και </a:t>
            </a:r>
            <a:r>
              <a:rPr lang="el-GR" sz="2000" dirty="0" smtClean="0"/>
              <a:t>τις πρακτικές </a:t>
            </a:r>
            <a:r>
              <a:rPr lang="el-GR" sz="2000" dirty="0"/>
              <a:t>στις Ηνωμένες Πολιτείες</a:t>
            </a:r>
            <a:r>
              <a:rPr lang="el-GR" sz="2000" dirty="0" smtClean="0"/>
              <a:t>.</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r="-650" b="33005"/>
          <a:stretch/>
        </p:blipFill>
        <p:spPr bwMode="auto">
          <a:xfrm>
            <a:off x="887240" y="773131"/>
            <a:ext cx="10565394" cy="4631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058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496570"/>
            <a:ext cx="11339513" cy="276561"/>
          </a:xfrm>
        </p:spPr>
        <p:txBody>
          <a:bodyPr/>
          <a:lstStyle/>
          <a:p>
            <a:pPr algn="ctr"/>
            <a:r>
              <a:rPr lang="el-GR" sz="2400" b="1" dirty="0" smtClean="0"/>
              <a:t>Καταχώρηση δεδομένων-περαιτέρω χαρακτηριστικά  </a:t>
            </a:r>
            <a:endParaRPr lang="el-GR" sz="2400" b="1" dirty="0"/>
          </a:p>
        </p:txBody>
      </p:sp>
      <p:sp>
        <p:nvSpPr>
          <p:cNvPr id="3" name="TextBox 2"/>
          <p:cNvSpPr txBox="1"/>
          <p:nvPr/>
        </p:nvSpPr>
        <p:spPr>
          <a:xfrm>
            <a:off x="961962" y="5681480"/>
            <a:ext cx="10809838" cy="998878"/>
          </a:xfrm>
          <a:prstGeom prst="rect">
            <a:avLst/>
          </a:prstGeom>
          <a:noFill/>
        </p:spPr>
        <p:txBody>
          <a:bodyPr wrap="square" lIns="0" tIns="0" rIns="0" bIns="0" rtlCol="0">
            <a:noAutofit/>
          </a:bodyPr>
          <a:lstStyle/>
          <a:p>
            <a:r>
              <a:rPr lang="en-US" sz="2000" dirty="0"/>
              <a:t>Anaerobic </a:t>
            </a:r>
            <a:r>
              <a:rPr lang="en-US" sz="2000" dirty="0" smtClean="0"/>
              <a:t>Digestion</a:t>
            </a:r>
            <a:r>
              <a:rPr lang="el-GR" sz="2000" dirty="0" smtClean="0"/>
              <a:t> (</a:t>
            </a:r>
            <a:r>
              <a:rPr lang="en-US" sz="2000" dirty="0" err="1"/>
              <a:t>Digestate</a:t>
            </a:r>
            <a:r>
              <a:rPr lang="en-US" sz="2000" dirty="0"/>
              <a:t> Curing:</a:t>
            </a:r>
            <a:r>
              <a:rPr lang="el-GR" sz="2000" dirty="0" smtClean="0"/>
              <a:t>): Μπορούμε να επιλέξουμε εάν το υπόλειμμα θα υφίσταται ωρίμανση ή όχι πριν την εφαρμογή του στο έδαφος.   </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l="1" r="-891" b="25300"/>
          <a:stretch/>
        </p:blipFill>
        <p:spPr bwMode="auto">
          <a:xfrm>
            <a:off x="961962" y="773131"/>
            <a:ext cx="10345816" cy="4631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975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32287" y="496570"/>
            <a:ext cx="11339513" cy="276561"/>
          </a:xfrm>
        </p:spPr>
        <p:txBody>
          <a:bodyPr/>
          <a:lstStyle/>
          <a:p>
            <a:pPr algn="ctr"/>
            <a:r>
              <a:rPr lang="el-GR" sz="2400" b="1" dirty="0" smtClean="0"/>
              <a:t>Καταχώρηση δεδομένων-γενικές πληροφορίες </a:t>
            </a:r>
            <a:endParaRPr lang="el-GR" sz="2400" b="1" dirty="0"/>
          </a:p>
        </p:txBody>
      </p:sp>
      <p:sp>
        <p:nvSpPr>
          <p:cNvPr id="3" name="TextBox 2"/>
          <p:cNvSpPr txBox="1"/>
          <p:nvPr/>
        </p:nvSpPr>
        <p:spPr>
          <a:xfrm>
            <a:off x="891829" y="5404919"/>
            <a:ext cx="10809838" cy="998878"/>
          </a:xfrm>
          <a:prstGeom prst="rect">
            <a:avLst/>
          </a:prstGeom>
          <a:noFill/>
        </p:spPr>
        <p:txBody>
          <a:bodyPr wrap="square" lIns="0" tIns="0" rIns="0" bIns="0" rtlCol="0">
            <a:noAutofit/>
          </a:bodyPr>
          <a:lstStyle/>
          <a:p>
            <a:r>
              <a:rPr lang="en-US" sz="2000" dirty="0"/>
              <a:t>General Information</a:t>
            </a:r>
            <a:r>
              <a:rPr lang="el-GR" sz="2000" dirty="0" smtClean="0"/>
              <a:t>: </a:t>
            </a:r>
            <a:r>
              <a:rPr lang="el-GR" sz="2000" dirty="0"/>
              <a:t>Μπορούμε </a:t>
            </a:r>
            <a:r>
              <a:rPr lang="el-GR" sz="2000" dirty="0" smtClean="0"/>
              <a:t>να συμπεριλάβουμε </a:t>
            </a:r>
            <a:r>
              <a:rPr lang="el-GR" sz="2000" dirty="0"/>
              <a:t>το όνομα του οργανισμού </a:t>
            </a:r>
            <a:r>
              <a:rPr lang="el-GR" sz="2000" dirty="0" smtClean="0"/>
              <a:t>μας</a:t>
            </a:r>
            <a:r>
              <a:rPr lang="el-GR" sz="2000" dirty="0"/>
              <a:t>, το όνομά </a:t>
            </a:r>
            <a:r>
              <a:rPr lang="el-GR" sz="2000" dirty="0" smtClean="0"/>
              <a:t>μας</a:t>
            </a:r>
            <a:r>
              <a:rPr lang="el-GR" sz="2000" dirty="0"/>
              <a:t>, την περίοδο αναφοράς και μια περιγραφή της αξιολόγησης στα υπάρχοντα πεδία κειμένου. Τα δεδομένα που </a:t>
            </a:r>
            <a:r>
              <a:rPr lang="el-GR" sz="2000" dirty="0" err="1"/>
              <a:t>πληκτρολογούνται</a:t>
            </a:r>
            <a:r>
              <a:rPr lang="el-GR" sz="2000" dirty="0"/>
              <a:t> εδώ θα εμφανίζονται στην αναφορά που δημιουργείται μετά τον υπολογισμό.</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r="794" b="29152"/>
          <a:stretch/>
        </p:blipFill>
        <p:spPr bwMode="auto">
          <a:xfrm>
            <a:off x="961962" y="773131"/>
            <a:ext cx="10119480" cy="4631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33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Καταχώρηση δεδομένων-υπολογισμοί </a:t>
            </a:r>
            <a:endParaRPr lang="el-GR" sz="2400" b="1" dirty="0"/>
          </a:p>
        </p:txBody>
      </p:sp>
      <p:sp>
        <p:nvSpPr>
          <p:cNvPr id="3" name="TextBox 2"/>
          <p:cNvSpPr txBox="1"/>
          <p:nvPr/>
        </p:nvSpPr>
        <p:spPr>
          <a:xfrm>
            <a:off x="891829" y="5069941"/>
            <a:ext cx="10809838" cy="998878"/>
          </a:xfrm>
          <a:prstGeom prst="rect">
            <a:avLst/>
          </a:prstGeom>
          <a:noFill/>
        </p:spPr>
        <p:txBody>
          <a:bodyPr wrap="square" lIns="0" tIns="0" rIns="0" bIns="0" rtlCol="0">
            <a:noAutofit/>
          </a:bodyPr>
          <a:lstStyle/>
          <a:p>
            <a:r>
              <a:rPr lang="en-US" sz="2000" dirty="0" smtClean="0"/>
              <a:t>Calculation</a:t>
            </a:r>
            <a:r>
              <a:rPr lang="el-GR" sz="2000" dirty="0" smtClean="0"/>
              <a:t>:Στο WARM </a:t>
            </a:r>
            <a:r>
              <a:rPr lang="el-GR" sz="2000" dirty="0"/>
              <a:t>μπορούν να εκτελεστούν έξι τύποι υπολογισμών: • Εκπομπές GHG σε μετρικούς τόνους ισοδύναμου διοξειδίου του άνθρακα (MTCO2E) • Εκπομπές GHG σε μετρικούς τόνους ισοδύναμου άνθρακα (MTCE) • Ενέργεια που καταναλώνεται σε εκατομμύρια BTU • Ώρες εργασίας </a:t>
            </a:r>
            <a:r>
              <a:rPr lang="el-GR" sz="2000" dirty="0" smtClean="0"/>
              <a:t> </a:t>
            </a:r>
            <a:r>
              <a:rPr lang="el-GR" sz="2000" dirty="0"/>
              <a:t>που </a:t>
            </a:r>
            <a:r>
              <a:rPr lang="el-GR" sz="2000" dirty="0" smtClean="0"/>
              <a:t>απαιτούνται για </a:t>
            </a:r>
            <a:r>
              <a:rPr lang="el-GR" sz="2000" dirty="0"/>
              <a:t>τη διαχείριση υλικών • Μισθοί ($) – </a:t>
            </a:r>
            <a:r>
              <a:rPr lang="el-GR" sz="2000" dirty="0" smtClean="0"/>
              <a:t>εισοδήματα </a:t>
            </a:r>
            <a:r>
              <a:rPr lang="el-GR" sz="2000" dirty="0"/>
              <a:t>από τη διαχείριση </a:t>
            </a:r>
            <a:r>
              <a:rPr lang="el-GR" sz="2000" dirty="0" smtClean="0"/>
              <a:t>υλικών </a:t>
            </a:r>
            <a:r>
              <a:rPr lang="el-GR" sz="2000" dirty="0">
                <a:solidFill>
                  <a:prstClr val="black"/>
                </a:solidFill>
              </a:rPr>
              <a:t>• </a:t>
            </a:r>
            <a:r>
              <a:rPr lang="el-GR" sz="2000" dirty="0" smtClean="0"/>
              <a:t>Φόροι </a:t>
            </a:r>
            <a:r>
              <a:rPr lang="el-GR" sz="2000" dirty="0"/>
              <a:t>($) </a:t>
            </a:r>
            <a:r>
              <a:rPr lang="el-GR" sz="2000" dirty="0" smtClean="0"/>
              <a:t>που </a:t>
            </a:r>
            <a:r>
              <a:rPr lang="el-GR" sz="2000" dirty="0"/>
              <a:t>εισπράττονται από την ομοσπονδιακή, την πολιτειακή και την τοπική κυβέρνηση από </a:t>
            </a:r>
            <a:r>
              <a:rPr lang="el-GR" sz="2000" dirty="0">
                <a:solidFill>
                  <a:prstClr val="black"/>
                </a:solidFill>
              </a:rPr>
              <a:t>τη διαχείριση υλικών </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1854" b="38142"/>
          <a:stretch/>
        </p:blipFill>
        <p:spPr bwMode="auto">
          <a:xfrm>
            <a:off x="891829" y="773130"/>
            <a:ext cx="10669446" cy="41972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3370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Καταχώρηση δεδομένων-υπολογισμοί </a:t>
            </a:r>
            <a:endParaRPr lang="el-GR" sz="2400" b="1" dirty="0"/>
          </a:p>
        </p:txBody>
      </p:sp>
      <p:sp>
        <p:nvSpPr>
          <p:cNvPr id="3" name="TextBox 2"/>
          <p:cNvSpPr txBox="1"/>
          <p:nvPr/>
        </p:nvSpPr>
        <p:spPr>
          <a:xfrm>
            <a:off x="891829" y="5069941"/>
            <a:ext cx="10809838" cy="998878"/>
          </a:xfrm>
          <a:prstGeom prst="rect">
            <a:avLst/>
          </a:prstGeom>
          <a:noFill/>
        </p:spPr>
        <p:txBody>
          <a:bodyPr wrap="square" lIns="0" tIns="0" rIns="0" bIns="0" rtlCol="0">
            <a:noAutofit/>
          </a:bodyPr>
          <a:lstStyle/>
          <a:p>
            <a:r>
              <a:rPr lang="en-US" sz="2000" dirty="0" smtClean="0"/>
              <a:t>Calculation</a:t>
            </a:r>
            <a:r>
              <a:rPr lang="el-GR" sz="2000" dirty="0"/>
              <a:t> Αφού </a:t>
            </a:r>
            <a:r>
              <a:rPr lang="el-GR" sz="2000" dirty="0" smtClean="0"/>
              <a:t>επιλέξουμε </a:t>
            </a:r>
            <a:r>
              <a:rPr lang="el-GR" sz="2000" dirty="0"/>
              <a:t>την προτιμώμενη επιλογή υπολογισμού, </a:t>
            </a:r>
            <a:r>
              <a:rPr lang="el-GR" sz="2000" dirty="0" smtClean="0"/>
              <a:t>κάνουμε </a:t>
            </a:r>
            <a:r>
              <a:rPr lang="el-GR" sz="2000" dirty="0"/>
              <a:t>κλικ στο «Υπολογισμός» για να </a:t>
            </a:r>
            <a:r>
              <a:rPr lang="el-GR" sz="2000" dirty="0" smtClean="0"/>
              <a:t>λάβουμε </a:t>
            </a:r>
            <a:r>
              <a:rPr lang="el-GR" sz="2000" dirty="0"/>
              <a:t>τα αποτελέσματα σε νέα καρτέλα «Αναφορά». Ίσως χρειαστεί να </a:t>
            </a:r>
            <a:r>
              <a:rPr lang="el-GR" sz="2000" dirty="0" smtClean="0"/>
              <a:t>περιμένουμε </a:t>
            </a:r>
            <a:r>
              <a:rPr lang="el-GR" sz="2000" dirty="0"/>
              <a:t>λίγο περισσότερο για να ολοκληρωθεί ο υπολογισμός </a:t>
            </a:r>
            <a:r>
              <a:rPr lang="el-GR" sz="2000" dirty="0" smtClean="0"/>
              <a:t>την πρώτη φορά.</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1854" b="38142"/>
          <a:stretch/>
        </p:blipFill>
        <p:spPr bwMode="auto">
          <a:xfrm>
            <a:off x="891829" y="773130"/>
            <a:ext cx="10669446" cy="41972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1059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 </a:t>
            </a:r>
            <a:endParaRPr lang="el-GR" sz="2400" b="1" dirty="0"/>
          </a:p>
        </p:txBody>
      </p:sp>
      <p:sp>
        <p:nvSpPr>
          <p:cNvPr id="3" name="TextBox 2"/>
          <p:cNvSpPr txBox="1"/>
          <p:nvPr/>
        </p:nvSpPr>
        <p:spPr>
          <a:xfrm>
            <a:off x="823865" y="5450186"/>
            <a:ext cx="10809838" cy="998878"/>
          </a:xfrm>
          <a:prstGeom prst="rect">
            <a:avLst/>
          </a:prstGeom>
          <a:noFill/>
        </p:spPr>
        <p:txBody>
          <a:bodyPr wrap="square" lIns="0" tIns="0" rIns="0" bIns="0" rtlCol="0">
            <a:noAutofit/>
          </a:bodyPr>
          <a:lstStyle/>
          <a:p>
            <a:r>
              <a:rPr lang="el-GR" sz="2000" dirty="0"/>
              <a:t>Υπάρχουν </a:t>
            </a:r>
            <a:r>
              <a:rPr lang="el-GR" sz="2000" dirty="0" smtClean="0"/>
              <a:t>τέσσερις </a:t>
            </a:r>
            <a:r>
              <a:rPr lang="el-GR" sz="2000" dirty="0" err="1"/>
              <a:t>υπο</a:t>
            </a:r>
            <a:r>
              <a:rPr lang="el-GR" sz="2000" dirty="0"/>
              <a:t>-καρτέλες στην καρτέλα "Αναφορά" που δημιουργήθηκαν μετά τον υπολογισμό: περίληψη, </a:t>
            </a:r>
            <a:r>
              <a:rPr lang="el-GR" sz="2000" dirty="0" smtClean="0"/>
              <a:t>ανάλυση, παραγωγή και αναφορά τέλους κύκλου ζωής </a:t>
            </a:r>
            <a:r>
              <a:rPr lang="el-GR" sz="2000" dirty="0"/>
              <a:t>και γραφήματα (μόνο για εκπομπές GHG και εκθέσεις ενέργειας</a:t>
            </a:r>
            <a:r>
              <a:rPr lang="el-GR" sz="2000" dirty="0" smtClean="0"/>
              <a:t>). Βρίσκονται στην </a:t>
            </a:r>
            <a:r>
              <a:rPr lang="el-GR" sz="2000" dirty="0"/>
              <a:t>κάτω αριστερή γωνία της καρτέλας "Αναφορά".</a:t>
            </a:r>
            <a:endParaRPr lang="el-GR" sz="2000" dirty="0" smtClean="0">
              <a:solidFill>
                <a:schemeClr val="tx1">
                  <a:lumMod val="75000"/>
                  <a:lumOff val="25000"/>
                </a:schemeClr>
              </a:solidFill>
              <a:latin typeface="+mn-lt"/>
            </a:endParaRPr>
          </a:p>
        </p:txBody>
      </p:sp>
      <p:pic>
        <p:nvPicPr>
          <p:cNvPr id="9" name="Εικόνα 8"/>
          <p:cNvPicPr/>
          <p:nvPr/>
        </p:nvPicPr>
        <p:blipFill>
          <a:blip r:embed="rId3"/>
          <a:stretch>
            <a:fillRect/>
          </a:stretch>
        </p:blipFill>
        <p:spPr>
          <a:xfrm>
            <a:off x="823865" y="773131"/>
            <a:ext cx="10502020" cy="4296810"/>
          </a:xfrm>
          <a:prstGeom prst="rect">
            <a:avLst/>
          </a:prstGeom>
        </p:spPr>
      </p:pic>
    </p:spTree>
    <p:extLst>
      <p:ext uri="{BB962C8B-B14F-4D97-AF65-F5344CB8AC3E}">
        <p14:creationId xmlns:p14="http://schemas.microsoft.com/office/powerpoint/2010/main" val="1467347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 </a:t>
            </a:r>
            <a:endParaRPr lang="el-GR" sz="2400" b="1" dirty="0"/>
          </a:p>
        </p:txBody>
      </p:sp>
      <p:sp>
        <p:nvSpPr>
          <p:cNvPr id="3" name="TextBox 2"/>
          <p:cNvSpPr txBox="1"/>
          <p:nvPr/>
        </p:nvSpPr>
        <p:spPr>
          <a:xfrm>
            <a:off x="823865" y="4943192"/>
            <a:ext cx="10809838" cy="998878"/>
          </a:xfrm>
          <a:prstGeom prst="rect">
            <a:avLst/>
          </a:prstGeom>
          <a:noFill/>
        </p:spPr>
        <p:txBody>
          <a:bodyPr wrap="square" lIns="0" tIns="0" rIns="0" bIns="0" rtlCol="0">
            <a:noAutofit/>
          </a:bodyPr>
          <a:lstStyle/>
          <a:p>
            <a:r>
              <a:rPr lang="el-GR" sz="2000" dirty="0"/>
              <a:t>Εάν μια τιμή εκπομπής GHG είναι αρνητική, σημαίνει ότι αυτές οι εκπομπές έχουν αποφευχθεί κατά τη διαχείριση του συγκεκριμένου τύπου </a:t>
            </a:r>
            <a:r>
              <a:rPr lang="el-GR" sz="2000" dirty="0" smtClean="0"/>
              <a:t>υλικού ή σεναρίου. </a:t>
            </a:r>
            <a:r>
              <a:rPr lang="el-GR" sz="2000" dirty="0"/>
              <a:t>Ομοίως, εάν μια κατανάλωση ενέργειας είναι αρνητική, σημαίνει ότι το </a:t>
            </a:r>
            <a:r>
              <a:rPr lang="el-GR" sz="2000" dirty="0" smtClean="0"/>
              <a:t>μοντέλο </a:t>
            </a:r>
            <a:r>
              <a:rPr lang="el-GR" sz="2000" dirty="0"/>
              <a:t>αποφεύγει την κατανάλωση αυτής της ποσότητας ενέργειας. Εάν η συνολική αλλαγή μεταξύ </a:t>
            </a:r>
            <a:r>
              <a:rPr lang="el-GR" sz="2000" dirty="0" smtClean="0"/>
              <a:t>του εναλλακτικού </a:t>
            </a:r>
            <a:r>
              <a:rPr lang="el-GR" sz="2000" dirty="0"/>
              <a:t>και </a:t>
            </a:r>
            <a:r>
              <a:rPr lang="el-GR" sz="2000" dirty="0" smtClean="0"/>
              <a:t>του βασικού σεναρίου </a:t>
            </a:r>
            <a:r>
              <a:rPr lang="el-GR" sz="2000" dirty="0"/>
              <a:t>είναι </a:t>
            </a:r>
            <a:r>
              <a:rPr lang="el-GR" sz="2000" dirty="0" smtClean="0"/>
              <a:t>αρνητική, </a:t>
            </a:r>
            <a:r>
              <a:rPr lang="el-GR" sz="2000" dirty="0"/>
              <a:t>τότε το εναλλακτικό σενάριο θα έχει ως αποτέλεσμα </a:t>
            </a:r>
            <a:r>
              <a:rPr lang="el-GR" sz="2000" dirty="0" smtClean="0"/>
              <a:t>λιγότερες εκπομπές </a:t>
            </a:r>
            <a:r>
              <a:rPr lang="el-GR" sz="2000" dirty="0"/>
              <a:t>αερίων του θερμοκηπίου, κατανάλωση ενέργειας ή οικονομικές επιπτώσεις από </a:t>
            </a:r>
            <a:r>
              <a:rPr lang="el-GR" sz="2000" dirty="0" smtClean="0"/>
              <a:t>το βασικό σενάριο.</a:t>
            </a:r>
            <a:endParaRPr lang="el-GR" sz="2000" dirty="0" smtClean="0">
              <a:solidFill>
                <a:schemeClr val="tx1">
                  <a:lumMod val="75000"/>
                  <a:lumOff val="25000"/>
                </a:schemeClr>
              </a:solidFill>
              <a:latin typeface="+mn-lt"/>
            </a:endParaRPr>
          </a:p>
        </p:txBody>
      </p:sp>
      <p:pic>
        <p:nvPicPr>
          <p:cNvPr id="9" name="Εικόνα 8"/>
          <p:cNvPicPr/>
          <p:nvPr/>
        </p:nvPicPr>
        <p:blipFill>
          <a:blip r:embed="rId3"/>
          <a:stretch>
            <a:fillRect/>
          </a:stretch>
        </p:blipFill>
        <p:spPr>
          <a:xfrm>
            <a:off x="823865" y="773131"/>
            <a:ext cx="10502020" cy="4170061"/>
          </a:xfrm>
          <a:prstGeom prst="rect">
            <a:avLst/>
          </a:prstGeom>
        </p:spPr>
      </p:pic>
    </p:spTree>
    <p:extLst>
      <p:ext uri="{BB962C8B-B14F-4D97-AF65-F5344CB8AC3E}">
        <p14:creationId xmlns:p14="http://schemas.microsoft.com/office/powerpoint/2010/main" val="3612554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Αποτελέσματα-περίληψη </a:t>
            </a:r>
            <a:endParaRPr lang="el-GR" sz="2400" b="1" dirty="0"/>
          </a:p>
        </p:txBody>
      </p:sp>
      <p:sp>
        <p:nvSpPr>
          <p:cNvPr id="3" name="TextBox 2"/>
          <p:cNvSpPr txBox="1"/>
          <p:nvPr/>
        </p:nvSpPr>
        <p:spPr>
          <a:xfrm>
            <a:off x="624688" y="5332491"/>
            <a:ext cx="10809838" cy="998878"/>
          </a:xfrm>
          <a:prstGeom prst="rect">
            <a:avLst/>
          </a:prstGeom>
          <a:noFill/>
        </p:spPr>
        <p:txBody>
          <a:bodyPr wrap="square" lIns="0" tIns="0" rIns="0" bIns="0" rtlCol="0">
            <a:noAutofit/>
          </a:bodyPr>
          <a:lstStyle/>
          <a:p>
            <a:r>
              <a:rPr lang="el-GR" sz="2000" dirty="0" smtClean="0">
                <a:solidFill>
                  <a:schemeClr val="tx1">
                    <a:lumMod val="75000"/>
                    <a:lumOff val="25000"/>
                  </a:schemeClr>
                </a:solidFill>
                <a:latin typeface="+mn-lt"/>
              </a:rPr>
              <a:t>Στην δεξιά πλευρά υπάρχει μια στήλη με τις αλλαγές μεταξύ βασικού και εναλλακτικού σεναρίου. Π.χ. η εφαρμογή υπολογίζει την ποσότητα των ετήσιων εκπομπών των επιβατικών οχημάτων που ισοδυναμούν με τη συνολική ,μεταβολή των αερίων του θερμοκηπίου. Σύμφωνα με το πρόσημο της συνολικής μεταβολής η ισοδυναμία θα παρουσιάζεται ως αφαίρεση ετήσιων εκπομπών (αρνητικό π</a:t>
            </a:r>
            <a:r>
              <a:rPr lang="el-GR" sz="2000" dirty="0" smtClean="0">
                <a:solidFill>
                  <a:schemeClr val="tx1">
                    <a:lumMod val="75000"/>
                    <a:lumOff val="25000"/>
                  </a:schemeClr>
                </a:solidFill>
              </a:rPr>
              <a:t>ρό</a:t>
            </a:r>
            <a:r>
              <a:rPr lang="el-GR" sz="2000" dirty="0" smtClean="0">
                <a:solidFill>
                  <a:schemeClr val="tx1">
                    <a:lumMod val="75000"/>
                    <a:lumOff val="25000"/>
                  </a:schemeClr>
                </a:solidFill>
                <a:latin typeface="+mn-lt"/>
              </a:rPr>
              <a:t>σημο) ή  προσθήκη εκπομπών (θετικό πρόσημο). </a:t>
            </a:r>
          </a:p>
        </p:txBody>
      </p:sp>
      <p:pic>
        <p:nvPicPr>
          <p:cNvPr id="8" name="Εικόνα 7"/>
          <p:cNvPicPr/>
          <p:nvPr/>
        </p:nvPicPr>
        <p:blipFill>
          <a:blip r:embed="rId3"/>
          <a:stretch>
            <a:fillRect/>
          </a:stretch>
        </p:blipFill>
        <p:spPr>
          <a:xfrm>
            <a:off x="823865" y="773132"/>
            <a:ext cx="10330004" cy="4559359"/>
          </a:xfrm>
          <a:prstGeom prst="rect">
            <a:avLst/>
          </a:prstGeom>
        </p:spPr>
      </p:pic>
    </p:spTree>
    <p:extLst>
      <p:ext uri="{BB962C8B-B14F-4D97-AF65-F5344CB8AC3E}">
        <p14:creationId xmlns:p14="http://schemas.microsoft.com/office/powerpoint/2010/main" val="1755417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Αποτελέσματα-ανάλυση </a:t>
            </a:r>
            <a:endParaRPr lang="el-GR" sz="2400" b="1" dirty="0"/>
          </a:p>
        </p:txBody>
      </p:sp>
      <p:sp>
        <p:nvSpPr>
          <p:cNvPr id="3" name="TextBox 2"/>
          <p:cNvSpPr txBox="1"/>
          <p:nvPr/>
        </p:nvSpPr>
        <p:spPr>
          <a:xfrm>
            <a:off x="971015" y="5332491"/>
            <a:ext cx="10809838" cy="1260411"/>
          </a:xfrm>
          <a:prstGeom prst="rect">
            <a:avLst/>
          </a:prstGeom>
          <a:noFill/>
        </p:spPr>
        <p:txBody>
          <a:bodyPr wrap="square" lIns="0" tIns="0" rIns="0" bIns="0" rtlCol="0">
            <a:noAutofit/>
          </a:bodyPr>
          <a:lstStyle/>
          <a:p>
            <a:r>
              <a:rPr lang="en-US" sz="2000" dirty="0" smtClean="0"/>
              <a:t>Emission factors</a:t>
            </a:r>
            <a:r>
              <a:rPr lang="el-GR" sz="2000" dirty="0"/>
              <a:t>:</a:t>
            </a:r>
            <a:r>
              <a:rPr lang="el-GR" sz="2000" dirty="0" smtClean="0"/>
              <a:t> Ο </a:t>
            </a:r>
            <a:r>
              <a:rPr lang="el-GR" sz="2000" dirty="0"/>
              <a:t>πίνακας περιέχει τους συντελεστές </a:t>
            </a:r>
            <a:r>
              <a:rPr lang="el-GR" sz="2000" dirty="0" smtClean="0"/>
              <a:t>εκπομπής ανά </a:t>
            </a:r>
            <a:r>
              <a:rPr lang="el-GR" sz="2000" dirty="0"/>
              <a:t>είδος υλικού και πρακτική διαχείρισης. Οι τόνοι που καθορίζονται ανά υλικό και </a:t>
            </a:r>
            <a:r>
              <a:rPr lang="el-GR" sz="2000" dirty="0" smtClean="0"/>
              <a:t>πρακτική </a:t>
            </a:r>
            <a:r>
              <a:rPr lang="el-GR" sz="2000" dirty="0"/>
              <a:t>διαχείρισης πολλαπλασιάζονται με αυτούς τους παράγοντες για να </a:t>
            </a:r>
            <a:r>
              <a:rPr lang="el-GR" sz="2000" dirty="0" smtClean="0"/>
              <a:t>ληφθούν οι εκπομπές </a:t>
            </a:r>
            <a:r>
              <a:rPr lang="en-US" sz="2000" dirty="0" smtClean="0"/>
              <a:t>GHG, </a:t>
            </a:r>
            <a:r>
              <a:rPr lang="el-GR" sz="2000" dirty="0" smtClean="0"/>
              <a:t>η κατανάλωση ενέργειας και τα αποτελέσματα </a:t>
            </a:r>
            <a:r>
              <a:rPr lang="el-GR" sz="2000" dirty="0"/>
              <a:t>οικονομικών </a:t>
            </a:r>
            <a:r>
              <a:rPr lang="el-GR" sz="2000" dirty="0" smtClean="0"/>
              <a:t>επιπτώσεων</a:t>
            </a:r>
            <a:r>
              <a:rPr lang="el-GR" sz="2000" dirty="0"/>
              <a:t>/</a:t>
            </a:r>
            <a:r>
              <a:rPr lang="el-GR" sz="2000" dirty="0" smtClean="0"/>
              <a:t>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l="1" r="553" b="5822"/>
          <a:stretch/>
        </p:blipFill>
        <p:spPr bwMode="auto">
          <a:xfrm>
            <a:off x="814812" y="773131"/>
            <a:ext cx="10456752" cy="4559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7922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Αποτελέσματα-ανάλυση </a:t>
            </a:r>
            <a:endParaRPr lang="el-GR" sz="2400" b="1" dirty="0"/>
          </a:p>
        </p:txBody>
      </p:sp>
      <p:sp>
        <p:nvSpPr>
          <p:cNvPr id="3" name="TextBox 2"/>
          <p:cNvSpPr txBox="1"/>
          <p:nvPr/>
        </p:nvSpPr>
        <p:spPr>
          <a:xfrm>
            <a:off x="697368" y="5597589"/>
            <a:ext cx="10809838" cy="1260411"/>
          </a:xfrm>
          <a:prstGeom prst="rect">
            <a:avLst/>
          </a:prstGeom>
          <a:noFill/>
        </p:spPr>
        <p:txBody>
          <a:bodyPr wrap="square" lIns="0" tIns="0" rIns="0" bIns="0" rtlCol="0">
            <a:noAutofit/>
          </a:bodyPr>
          <a:lstStyle/>
          <a:p>
            <a:r>
              <a:rPr lang="el-GR" sz="2000" dirty="0" smtClean="0"/>
              <a:t> </a:t>
            </a:r>
            <a:r>
              <a:rPr lang="en-US" sz="2000" dirty="0"/>
              <a:t>Emissions from Baseline</a:t>
            </a:r>
            <a:r>
              <a:rPr lang="en-US" sz="2000" dirty="0" smtClean="0"/>
              <a:t>:</a:t>
            </a:r>
            <a:r>
              <a:rPr lang="el-GR" sz="2000" dirty="0"/>
              <a:t> </a:t>
            </a:r>
            <a:r>
              <a:rPr lang="el-GR" sz="2000" dirty="0" smtClean="0"/>
              <a:t>Ο </a:t>
            </a:r>
            <a:r>
              <a:rPr lang="el-GR" sz="2000" dirty="0"/>
              <a:t>πίνακας περιέχει τους διαχειριζόμενους </a:t>
            </a:r>
            <a:r>
              <a:rPr lang="el-GR" sz="2000" dirty="0" smtClean="0"/>
              <a:t>τόνους, τις εκπομπές </a:t>
            </a:r>
            <a:r>
              <a:rPr lang="en-US" sz="2000" dirty="0" smtClean="0"/>
              <a:t>GHG</a:t>
            </a:r>
            <a:r>
              <a:rPr lang="el-GR" sz="2000" dirty="0"/>
              <a:t>,</a:t>
            </a:r>
            <a:r>
              <a:rPr lang="el-GR" sz="2000" dirty="0" smtClean="0"/>
              <a:t> την κατανάλωση ενέργειας και τις οικονομικές </a:t>
            </a:r>
            <a:r>
              <a:rPr lang="el-GR" sz="2000" dirty="0"/>
              <a:t>επιπτώσεις ανά </a:t>
            </a:r>
            <a:r>
              <a:rPr lang="el-GR" sz="2000" dirty="0" smtClean="0"/>
              <a:t> </a:t>
            </a:r>
            <a:r>
              <a:rPr lang="el-GR" sz="2000" dirty="0"/>
              <a:t>υλικό και πρακτική διαχείρισης, καθώς και τα σύνολα </a:t>
            </a:r>
            <a:r>
              <a:rPr lang="el-GR" sz="2000" dirty="0" smtClean="0"/>
              <a:t>των παραπάνω, </a:t>
            </a:r>
            <a:r>
              <a:rPr lang="el-GR" sz="2000" dirty="0"/>
              <a:t>για το βασικό σενάριο. </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434" b="6464"/>
          <a:stretch/>
        </p:blipFill>
        <p:spPr bwMode="auto">
          <a:xfrm>
            <a:off x="778598" y="773130"/>
            <a:ext cx="10447699" cy="4414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911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descr="Εικόνα που δείχνει τη φύση&#10;&#10;Περιγραφή που δημιουργήθηκε με υψηλή αξιοπιστία">
            <a:extLst>
              <a:ext uri="{FF2B5EF4-FFF2-40B4-BE49-F238E27FC236}">
                <a16:creationId xmlns="" xmlns:a16="http://schemas.microsoft.com/office/drawing/2014/main" id="{2DD80BD6-4966-4B27-A63C-89B71D8967E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Τίτλος 1">
            <a:extLst>
              <a:ext uri="{FF2B5EF4-FFF2-40B4-BE49-F238E27FC236}">
                <a16:creationId xmlns="" xmlns:a16="http://schemas.microsoft.com/office/drawing/2014/main" id="{9CB1D87D-E475-451A-B36C-E4A4F63609C1}"/>
              </a:ext>
            </a:extLst>
          </p:cNvPr>
          <p:cNvSpPr>
            <a:spLocks noGrp="1"/>
          </p:cNvSpPr>
          <p:nvPr>
            <p:ph type="ctrTitle"/>
          </p:nvPr>
        </p:nvSpPr>
        <p:spPr>
          <a:xfrm>
            <a:off x="84000" y="3820562"/>
            <a:ext cx="6012000" cy="1946495"/>
          </a:xfrm>
        </p:spPr>
        <p:txBody>
          <a:bodyPr rtlCol="0"/>
          <a:lstStyle/>
          <a:p>
            <a:pPr algn="ctr" rtl="0"/>
            <a:r>
              <a:rPr lang="el-GR" sz="4200" dirty="0" smtClean="0"/>
              <a:t>Βασικές πληροφορίες για το </a:t>
            </a:r>
            <a:r>
              <a:rPr lang="en-US" sz="4200" dirty="0" smtClean="0"/>
              <a:t>Waste Reduction Model</a:t>
            </a:r>
            <a:endParaRPr lang="el-GR" sz="4200" dirty="0"/>
          </a:p>
        </p:txBody>
      </p:sp>
      <p:sp>
        <p:nvSpPr>
          <p:cNvPr id="3" name="Υπότιτλος 2">
            <a:extLst>
              <a:ext uri="{FF2B5EF4-FFF2-40B4-BE49-F238E27FC236}">
                <a16:creationId xmlns="" xmlns:a16="http://schemas.microsoft.com/office/drawing/2014/main" id="{D56BE522-961D-4737-9715-127DB8A86EB2}"/>
              </a:ext>
            </a:extLst>
          </p:cNvPr>
          <p:cNvSpPr>
            <a:spLocks noGrp="1"/>
          </p:cNvSpPr>
          <p:nvPr>
            <p:ph type="subTitle" idx="1"/>
          </p:nvPr>
        </p:nvSpPr>
        <p:spPr>
          <a:xfrm>
            <a:off x="84000" y="5767057"/>
            <a:ext cx="6012000" cy="1006286"/>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2645A1B7-8B88-4D90-983D-BAA2E9AAFFD3}"/>
              </a:ext>
            </a:extLst>
          </p:cNvPr>
          <p:cNvSpPr>
            <a:spLocks noGrp="1"/>
          </p:cNvSpPr>
          <p:nvPr>
            <p:ph idx="15"/>
          </p:nvPr>
        </p:nvSpPr>
        <p:spPr>
          <a:xfrm>
            <a:off x="6464300" y="461726"/>
            <a:ext cx="5307700" cy="6311617"/>
          </a:xfrm>
        </p:spPr>
        <p:txBody>
          <a:bodyPr rtlCol="0"/>
          <a:lstStyle/>
          <a:p>
            <a:pPr rtl="0">
              <a:buFont typeface="Wingdings" panose="05000000000000000000" pitchFamily="2" charset="2"/>
              <a:buChar char="ü"/>
            </a:pPr>
            <a:r>
              <a:rPr lang="el-GR" sz="2400" dirty="0" smtClean="0"/>
              <a:t>Η σύγκριση αφορά το βασικό (</a:t>
            </a:r>
            <a:r>
              <a:rPr lang="en-US" sz="2400" dirty="0" smtClean="0"/>
              <a:t>baseline) </a:t>
            </a:r>
            <a:r>
              <a:rPr lang="el-GR" sz="2400" dirty="0" smtClean="0"/>
              <a:t>και το ενναλακτικό σενάριο (</a:t>
            </a:r>
            <a:r>
              <a:rPr lang="en-US" sz="2400" dirty="0" smtClean="0"/>
              <a:t>alternative) </a:t>
            </a:r>
            <a:r>
              <a:rPr lang="el-GR" sz="2400" dirty="0" smtClean="0"/>
              <a:t>διαχείρισης αποβλήτων</a:t>
            </a:r>
          </a:p>
          <a:p>
            <a:pPr>
              <a:buFont typeface="Wingdings" panose="05000000000000000000" pitchFamily="2" charset="2"/>
              <a:buChar char="ü"/>
            </a:pPr>
            <a:r>
              <a:rPr lang="el-GR" sz="2400" dirty="0" smtClean="0"/>
              <a:t>Το </a:t>
            </a:r>
            <a:r>
              <a:rPr lang="el-GR" sz="2400" dirty="0"/>
              <a:t>μοντέλο εκτιμά τις εκπομπές, τις ενεργειακές μονάδες και τους οικονομικούς παράγοντες σε ένα ευρύ φάσμα </a:t>
            </a:r>
            <a:r>
              <a:rPr lang="el-GR" sz="2400" dirty="0" smtClean="0"/>
              <a:t>υλικών </a:t>
            </a:r>
            <a:r>
              <a:rPr lang="el-GR" sz="2400" dirty="0"/>
              <a:t>που απαντώνται συνήθως στα αστικά στερεά απόβλητα και </a:t>
            </a:r>
            <a:r>
              <a:rPr lang="el-GR" sz="2400" dirty="0" smtClean="0"/>
              <a:t>στα απόβλητα εκσκαφών, κατασκευών και κατεδαφίσεων στις ακόλουθες κατηγορίες:</a:t>
            </a:r>
          </a:p>
          <a:p>
            <a:pPr>
              <a:buFont typeface="Wingdings" panose="05000000000000000000" pitchFamily="2" charset="2"/>
              <a:buChar char="q"/>
            </a:pPr>
            <a:r>
              <a:rPr lang="el-GR" sz="2400" dirty="0"/>
              <a:t>Μετρικοί τόνοι ισοδύναμου διοξειδίου του άνθρακα (MTCO2E</a:t>
            </a:r>
            <a:r>
              <a:rPr lang="el-GR" sz="2400" dirty="0" smtClean="0"/>
              <a:t>)</a:t>
            </a:r>
          </a:p>
          <a:p>
            <a:pPr>
              <a:buFont typeface="Wingdings" panose="05000000000000000000" pitchFamily="2" charset="2"/>
              <a:buChar char="q"/>
            </a:pPr>
            <a:r>
              <a:rPr lang="el-GR" sz="2400" dirty="0"/>
              <a:t>Ενεργειακές μονάδες (εκατομμύρια </a:t>
            </a:r>
            <a:r>
              <a:rPr lang="el-GR" sz="2400" dirty="0" smtClean="0"/>
              <a:t>Βρετανικών Θερμικών Μονάδων </a:t>
            </a:r>
            <a:r>
              <a:rPr lang="el-GR" sz="2400" dirty="0"/>
              <a:t>- BTU</a:t>
            </a:r>
            <a:r>
              <a:rPr lang="el-GR" sz="2400" dirty="0" smtClean="0"/>
              <a:t>)</a:t>
            </a:r>
          </a:p>
          <a:p>
            <a:pPr>
              <a:buFont typeface="Wingdings" panose="05000000000000000000" pitchFamily="2" charset="2"/>
              <a:buChar char="q"/>
            </a:pPr>
            <a:r>
              <a:rPr lang="el-GR" sz="2400" dirty="0" smtClean="0"/>
              <a:t>Ώρες εργασίας</a:t>
            </a:r>
          </a:p>
          <a:p>
            <a:pPr>
              <a:buFont typeface="Wingdings" panose="05000000000000000000" pitchFamily="2" charset="2"/>
              <a:buChar char="q"/>
            </a:pPr>
            <a:r>
              <a:rPr lang="el-GR" sz="2400" dirty="0"/>
              <a:t>Μισθοί ($) </a:t>
            </a:r>
            <a:endParaRPr lang="el-GR" sz="2400" dirty="0" smtClean="0"/>
          </a:p>
          <a:p>
            <a:pPr>
              <a:buFont typeface="Wingdings" panose="05000000000000000000" pitchFamily="2" charset="2"/>
              <a:buChar char="q"/>
            </a:pPr>
            <a:r>
              <a:rPr lang="el-GR" sz="2400" dirty="0"/>
              <a:t>Φόροι ($)</a:t>
            </a:r>
            <a:endParaRPr lang="el-GR" sz="2400" dirty="0" smtClean="0"/>
          </a:p>
        </p:txBody>
      </p:sp>
      <p:grpSp>
        <p:nvGrpSpPr>
          <p:cNvPr id="46" name="Ομάδα 45" title="ομάδα τριγώνων">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l-GR" smtClean="0"/>
              <a:pPr rtl="0"/>
              <a:t>3</a:t>
            </a:fld>
            <a:endParaRPr lang="el-GR" dirty="0"/>
          </a:p>
        </p:txBody>
      </p:sp>
    </p:spTree>
    <p:extLst>
      <p:ext uri="{BB962C8B-B14F-4D97-AF65-F5344CB8AC3E}">
        <p14:creationId xmlns:p14="http://schemas.microsoft.com/office/powerpoint/2010/main" val="889559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Αποτελέσματα-ανάλυση </a:t>
            </a:r>
            <a:endParaRPr lang="el-GR" sz="2400" b="1" dirty="0"/>
          </a:p>
        </p:txBody>
      </p:sp>
      <p:sp>
        <p:nvSpPr>
          <p:cNvPr id="3" name="TextBox 2"/>
          <p:cNvSpPr txBox="1"/>
          <p:nvPr/>
        </p:nvSpPr>
        <p:spPr>
          <a:xfrm>
            <a:off x="697368" y="5597589"/>
            <a:ext cx="10809838" cy="1260411"/>
          </a:xfrm>
          <a:prstGeom prst="rect">
            <a:avLst/>
          </a:prstGeom>
          <a:noFill/>
        </p:spPr>
        <p:txBody>
          <a:bodyPr wrap="square" lIns="0" tIns="0" rIns="0" bIns="0" rtlCol="0">
            <a:noAutofit/>
          </a:bodyPr>
          <a:lstStyle/>
          <a:p>
            <a:r>
              <a:rPr lang="el-GR" sz="2000" dirty="0" smtClean="0"/>
              <a:t> </a:t>
            </a:r>
            <a:r>
              <a:rPr lang="en-US" sz="2000" dirty="0"/>
              <a:t>Emissions from Alternative:</a:t>
            </a:r>
            <a:r>
              <a:rPr lang="el-GR" sz="2000" dirty="0" smtClean="0"/>
              <a:t> Ο </a:t>
            </a:r>
            <a:r>
              <a:rPr lang="el-GR" sz="2000" dirty="0"/>
              <a:t>πίνακας περιέχει τους διαχειριζόμενους </a:t>
            </a:r>
            <a:r>
              <a:rPr lang="el-GR" sz="2000" dirty="0" smtClean="0"/>
              <a:t>τόνους, τις εκπομπές </a:t>
            </a:r>
            <a:r>
              <a:rPr lang="en-US" sz="2000" dirty="0" smtClean="0"/>
              <a:t>GHG</a:t>
            </a:r>
            <a:r>
              <a:rPr lang="el-GR" sz="2000" dirty="0"/>
              <a:t>,</a:t>
            </a:r>
            <a:r>
              <a:rPr lang="el-GR" sz="2000" dirty="0" smtClean="0"/>
              <a:t> την κατανάλωση ενέργειας και τις οικονομικές </a:t>
            </a:r>
            <a:r>
              <a:rPr lang="el-GR" sz="2000" dirty="0"/>
              <a:t>επιπτώσεις ανά </a:t>
            </a:r>
            <a:r>
              <a:rPr lang="el-GR" sz="2000" dirty="0" smtClean="0"/>
              <a:t> </a:t>
            </a:r>
            <a:r>
              <a:rPr lang="el-GR" sz="2000" dirty="0"/>
              <a:t>υλικό και πρακτική διαχείρισης, καθώς και τα σύνολα </a:t>
            </a:r>
            <a:r>
              <a:rPr lang="el-GR" sz="2000" dirty="0" smtClean="0"/>
              <a:t>των παραπάνω, </a:t>
            </a:r>
            <a:r>
              <a:rPr lang="el-GR" sz="2000" dirty="0"/>
              <a:t>για το </a:t>
            </a:r>
            <a:r>
              <a:rPr lang="el-GR" sz="2000" dirty="0" smtClean="0"/>
              <a:t>εναλλακτικό </a:t>
            </a:r>
            <a:r>
              <a:rPr lang="el-GR" sz="2000" dirty="0"/>
              <a:t>σενάριο.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b="7106"/>
          <a:stretch/>
        </p:blipFill>
        <p:spPr bwMode="auto">
          <a:xfrm>
            <a:off x="832919" y="773131"/>
            <a:ext cx="10556340" cy="474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934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Αποτελέσματα-ανάλυση </a:t>
            </a:r>
            <a:endParaRPr lang="el-GR" sz="2400" b="1" dirty="0"/>
          </a:p>
        </p:txBody>
      </p:sp>
      <p:sp>
        <p:nvSpPr>
          <p:cNvPr id="3" name="TextBox 2"/>
          <p:cNvSpPr txBox="1"/>
          <p:nvPr/>
        </p:nvSpPr>
        <p:spPr>
          <a:xfrm>
            <a:off x="832919" y="5597589"/>
            <a:ext cx="10809838" cy="1260411"/>
          </a:xfrm>
          <a:prstGeom prst="rect">
            <a:avLst/>
          </a:prstGeom>
          <a:noFill/>
        </p:spPr>
        <p:txBody>
          <a:bodyPr wrap="square" lIns="0" tIns="0" rIns="0" bIns="0" rtlCol="0">
            <a:noAutofit/>
          </a:bodyPr>
          <a:lstStyle/>
          <a:p>
            <a:r>
              <a:rPr lang="el-GR" sz="2000" dirty="0" smtClean="0"/>
              <a:t> </a:t>
            </a:r>
            <a:r>
              <a:rPr lang="en-US" sz="2000" dirty="0"/>
              <a:t>Incremental Emissions from Alternative: </a:t>
            </a:r>
            <a:r>
              <a:rPr lang="el-GR" sz="2000" dirty="0" smtClean="0"/>
              <a:t>Ο </a:t>
            </a:r>
            <a:r>
              <a:rPr lang="el-GR" sz="2000" dirty="0"/>
              <a:t>πίνακας περιέχει τις διαφορές μεταξύ </a:t>
            </a:r>
            <a:r>
              <a:rPr lang="el-GR" sz="2000" dirty="0" smtClean="0"/>
              <a:t>του εναλλακτικού και του βασικού σεναρίου </a:t>
            </a:r>
            <a:r>
              <a:rPr lang="el-GR" sz="2000" dirty="0"/>
              <a:t>σχετικά με τους </a:t>
            </a:r>
            <a:r>
              <a:rPr lang="el-GR" sz="2000" dirty="0" smtClean="0"/>
              <a:t>διαχειριζόμενους τόνους, </a:t>
            </a:r>
            <a:r>
              <a:rPr lang="el-GR" sz="2000" dirty="0"/>
              <a:t>τις εκπομπές </a:t>
            </a:r>
            <a:r>
              <a:rPr lang="el-GR" sz="2000" dirty="0" smtClean="0"/>
              <a:t>GHG, την κατανάλωση ενέργειας και του οικονομικού αντίκτυπου </a:t>
            </a:r>
            <a:r>
              <a:rPr lang="el-GR" sz="2000" dirty="0"/>
              <a:t>ανά </a:t>
            </a:r>
            <a:r>
              <a:rPr lang="el-GR" sz="2000" dirty="0" smtClean="0"/>
              <a:t> </a:t>
            </a:r>
            <a:r>
              <a:rPr lang="el-GR" sz="2000" dirty="0"/>
              <a:t>υλικό και πρακτική </a:t>
            </a:r>
            <a:r>
              <a:rPr lang="el-GR" sz="2000" dirty="0" smtClean="0"/>
              <a:t>διαχείρισης.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b="7106"/>
          <a:stretch/>
        </p:blipFill>
        <p:spPr bwMode="auto">
          <a:xfrm>
            <a:off x="832919" y="773131"/>
            <a:ext cx="10556340" cy="474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608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823865" y="5408506"/>
            <a:ext cx="10809838" cy="1260411"/>
          </a:xfrm>
          <a:prstGeom prst="rect">
            <a:avLst/>
          </a:prstGeom>
          <a:noFill/>
        </p:spPr>
        <p:txBody>
          <a:bodyPr wrap="square" lIns="0" tIns="0" rIns="0" bIns="0" rtlCol="0">
            <a:noAutofit/>
          </a:bodyPr>
          <a:lstStyle/>
          <a:p>
            <a:r>
              <a:rPr lang="en-US" sz="2000" dirty="0"/>
              <a:t>Flow contributions:</a:t>
            </a:r>
            <a:r>
              <a:rPr lang="el-GR" sz="2000" dirty="0" smtClean="0"/>
              <a:t> </a:t>
            </a:r>
            <a:r>
              <a:rPr lang="en-US" sz="2000" dirty="0" smtClean="0"/>
              <a:t> </a:t>
            </a:r>
            <a:r>
              <a:rPr lang="el-GR" sz="2000" dirty="0" smtClean="0"/>
              <a:t>Οι στοιχειώδεις ροές που εμφανίζονται είναι: Φυσικοί πόροι (</a:t>
            </a:r>
            <a:r>
              <a:rPr lang="en-US" sz="2000" dirty="0"/>
              <a:t>Carbon (forest storage) </a:t>
            </a:r>
            <a:r>
              <a:rPr lang="en-US" sz="2000" dirty="0" smtClean="0"/>
              <a:t> </a:t>
            </a:r>
            <a:r>
              <a:rPr lang="en-US" sz="2000" dirty="0"/>
              <a:t>Carbon (landfill storage) </a:t>
            </a:r>
            <a:r>
              <a:rPr lang="en-US" sz="2000" dirty="0" smtClean="0"/>
              <a:t> </a:t>
            </a:r>
            <a:r>
              <a:rPr lang="en-US" sz="2000" dirty="0"/>
              <a:t>Carbon (soil storage</a:t>
            </a:r>
            <a:r>
              <a:rPr lang="en-US" sz="2000" dirty="0" smtClean="0"/>
              <a:t>)</a:t>
            </a:r>
            <a:r>
              <a:rPr lang="el-GR" sz="2000" dirty="0" smtClean="0"/>
              <a:t>) και αέριες εκπομπές (</a:t>
            </a:r>
            <a:r>
              <a:rPr lang="en-US" sz="2000" dirty="0"/>
              <a:t>Carbon dioxide </a:t>
            </a:r>
            <a:r>
              <a:rPr lang="el-GR" sz="2000" dirty="0" smtClean="0"/>
              <a:t>,</a:t>
            </a:r>
            <a:r>
              <a:rPr lang="en-US" sz="2000" dirty="0" smtClean="0"/>
              <a:t> </a:t>
            </a:r>
            <a:r>
              <a:rPr lang="en-US" sz="2000" dirty="0" err="1"/>
              <a:t>Dinitrogen</a:t>
            </a:r>
            <a:r>
              <a:rPr lang="en-US" sz="2000" dirty="0"/>
              <a:t> monoxide </a:t>
            </a:r>
            <a:r>
              <a:rPr lang="el-GR" sz="2000" dirty="0" smtClean="0"/>
              <a:t>,</a:t>
            </a:r>
            <a:r>
              <a:rPr lang="en-US" sz="2000" dirty="0" smtClean="0"/>
              <a:t> Ethane</a:t>
            </a:r>
            <a:r>
              <a:rPr lang="el-GR" sz="2000" dirty="0" smtClean="0"/>
              <a:t>,</a:t>
            </a:r>
            <a:r>
              <a:rPr lang="en-US" sz="2000" dirty="0" smtClean="0"/>
              <a:t> </a:t>
            </a:r>
            <a:r>
              <a:rPr lang="en-US" sz="2000" dirty="0" err="1"/>
              <a:t>hexafluoro</a:t>
            </a:r>
            <a:r>
              <a:rPr lang="en-US" sz="2000" dirty="0"/>
              <a:t>, HFC-116 </a:t>
            </a:r>
            <a:r>
              <a:rPr lang="el-GR" sz="2000" dirty="0" smtClean="0"/>
              <a:t>, </a:t>
            </a:r>
            <a:r>
              <a:rPr lang="en-US" sz="2000" dirty="0" smtClean="0"/>
              <a:t>GHGs</a:t>
            </a:r>
            <a:r>
              <a:rPr lang="en-US" sz="2000" dirty="0"/>
              <a:t>, unspecified </a:t>
            </a:r>
            <a:r>
              <a:rPr lang="el-GR" sz="2000" dirty="0" smtClean="0"/>
              <a:t>,</a:t>
            </a:r>
            <a:r>
              <a:rPr lang="en-US" sz="2000" dirty="0" smtClean="0"/>
              <a:t> </a:t>
            </a:r>
            <a:r>
              <a:rPr lang="en-US" sz="2000" dirty="0"/>
              <a:t>Methane </a:t>
            </a:r>
            <a:r>
              <a:rPr lang="el-GR" sz="2000" dirty="0" smtClean="0"/>
              <a:t>,</a:t>
            </a:r>
            <a:r>
              <a:rPr lang="en-US" sz="2000" dirty="0" smtClean="0"/>
              <a:t> </a:t>
            </a:r>
            <a:r>
              <a:rPr lang="en-US" sz="2000" dirty="0"/>
              <a:t>Methane, </a:t>
            </a:r>
            <a:r>
              <a:rPr lang="en-US" sz="2000" dirty="0" err="1"/>
              <a:t>tetrafluoro</a:t>
            </a:r>
            <a:r>
              <a:rPr lang="en-US" sz="2000" dirty="0"/>
              <a:t>, </a:t>
            </a:r>
            <a:r>
              <a:rPr lang="en-US" sz="2000" dirty="0" smtClean="0"/>
              <a:t>R-14</a:t>
            </a:r>
            <a:r>
              <a:rPr lang="el-GR" sz="2000" dirty="0" smtClean="0"/>
              <a:t>. </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313" b="7106"/>
          <a:stretch/>
        </p:blipFill>
        <p:spPr bwMode="auto">
          <a:xfrm>
            <a:off x="660903" y="841971"/>
            <a:ext cx="10637822" cy="463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98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823865" y="5698218"/>
            <a:ext cx="10809838" cy="756904"/>
          </a:xfrm>
          <a:prstGeom prst="rect">
            <a:avLst/>
          </a:prstGeom>
          <a:noFill/>
        </p:spPr>
        <p:txBody>
          <a:bodyPr wrap="square" lIns="0" tIns="0" rIns="0" bIns="0" rtlCol="0">
            <a:noAutofit/>
          </a:bodyPr>
          <a:lstStyle/>
          <a:p>
            <a:r>
              <a:rPr lang="el-GR" sz="2000" dirty="0"/>
              <a:t> </a:t>
            </a:r>
            <a:r>
              <a:rPr lang="en-US" sz="2000" dirty="0"/>
              <a:t>Waste treatment contributions</a:t>
            </a:r>
            <a:r>
              <a:rPr lang="en-US" sz="2000" dirty="0" smtClean="0"/>
              <a:t>:</a:t>
            </a:r>
            <a:r>
              <a:rPr lang="el-GR" sz="2000" dirty="0" smtClean="0"/>
              <a:t> </a:t>
            </a:r>
            <a:r>
              <a:rPr lang="el-GR" sz="2000" dirty="0"/>
              <a:t>Παρουσιάζονται οι εκπομπές </a:t>
            </a:r>
            <a:r>
              <a:rPr lang="el-GR" sz="2000" dirty="0" smtClean="0"/>
              <a:t>GHG ανά </a:t>
            </a:r>
            <a:r>
              <a:rPr lang="el-GR" sz="2000" dirty="0"/>
              <a:t>τεχνική διαχείρισης. </a:t>
            </a:r>
            <a:r>
              <a:rPr lang="el-GR" sz="2000" dirty="0" smtClean="0"/>
              <a:t>Μπορούμε </a:t>
            </a:r>
            <a:r>
              <a:rPr lang="el-GR" sz="2000" dirty="0"/>
              <a:t>να </a:t>
            </a:r>
            <a:r>
              <a:rPr lang="el-GR" sz="2000" dirty="0" smtClean="0"/>
              <a:t>επιλέξουμε </a:t>
            </a:r>
            <a:r>
              <a:rPr lang="el-GR" sz="2000" dirty="0"/>
              <a:t>τα υλικά που θα εμφανιστούν κάνοντας κλικ στο </a:t>
            </a:r>
            <a:r>
              <a:rPr lang="en-US" sz="2000" dirty="0"/>
              <a:t>“Select material filter</a:t>
            </a:r>
            <a:r>
              <a:rPr lang="en-US" sz="2000" dirty="0" smtClean="0"/>
              <a:t>”</a:t>
            </a:r>
            <a:r>
              <a:rPr lang="el-GR" sz="2000" dirty="0" smtClean="0"/>
              <a:t>.</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r="434" b="6036"/>
          <a:stretch/>
        </p:blipFill>
        <p:spPr bwMode="auto">
          <a:xfrm>
            <a:off x="823865" y="773130"/>
            <a:ext cx="10520127" cy="4541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3535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823865" y="5698218"/>
            <a:ext cx="10809838" cy="756904"/>
          </a:xfrm>
          <a:prstGeom prst="rect">
            <a:avLst/>
          </a:prstGeom>
          <a:noFill/>
        </p:spPr>
        <p:txBody>
          <a:bodyPr wrap="square" lIns="0" tIns="0" rIns="0" bIns="0" rtlCol="0">
            <a:noAutofit/>
          </a:bodyPr>
          <a:lstStyle/>
          <a:p>
            <a:r>
              <a:rPr lang="el-GR" sz="2000" dirty="0"/>
              <a:t> </a:t>
            </a:r>
            <a:r>
              <a:rPr lang="en-US" sz="2000" dirty="0"/>
              <a:t>Material contributions:</a:t>
            </a:r>
            <a:r>
              <a:rPr lang="el-GR" sz="2000" dirty="0" smtClean="0"/>
              <a:t> </a:t>
            </a:r>
            <a:r>
              <a:rPr lang="el-GR" sz="2000" dirty="0"/>
              <a:t>Παρουσιάζονται οι εκπομπές </a:t>
            </a:r>
            <a:r>
              <a:rPr lang="el-GR" sz="2000" dirty="0" smtClean="0"/>
              <a:t>GHG ανά τύπο  υλικού. Μπορούμε </a:t>
            </a:r>
            <a:r>
              <a:rPr lang="el-GR" sz="2000" dirty="0"/>
              <a:t>να </a:t>
            </a:r>
            <a:r>
              <a:rPr lang="el-GR" sz="2000" dirty="0" smtClean="0"/>
              <a:t>επιλέξουμε </a:t>
            </a:r>
            <a:r>
              <a:rPr lang="el-GR" sz="2000" dirty="0"/>
              <a:t>τα υλικά που θα εμφανιστούν κάνοντας κλικ στο </a:t>
            </a:r>
            <a:r>
              <a:rPr lang="en-US" sz="2000" dirty="0"/>
              <a:t>“Select material filter</a:t>
            </a:r>
            <a:r>
              <a:rPr lang="en-US" sz="2000" dirty="0" smtClean="0"/>
              <a:t>”</a:t>
            </a:r>
            <a:r>
              <a:rPr lang="el-GR" sz="2000" dirty="0" smtClean="0"/>
              <a:t>.</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r="-168" b="6678"/>
          <a:stretch/>
        </p:blipFill>
        <p:spPr bwMode="auto">
          <a:xfrm>
            <a:off x="823865" y="773131"/>
            <a:ext cx="10483913" cy="4648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2963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896292" y="5386813"/>
            <a:ext cx="10809838" cy="756904"/>
          </a:xfrm>
          <a:prstGeom prst="rect">
            <a:avLst/>
          </a:prstGeom>
          <a:noFill/>
        </p:spPr>
        <p:txBody>
          <a:bodyPr wrap="square" lIns="0" tIns="0" rIns="0" bIns="0" rtlCol="0">
            <a:noAutofit/>
          </a:bodyPr>
          <a:lstStyle/>
          <a:p>
            <a:r>
              <a:rPr lang="el-GR" sz="2000" dirty="0"/>
              <a:t> </a:t>
            </a:r>
            <a:r>
              <a:rPr lang="en-US" sz="2000" dirty="0"/>
              <a:t>Impact by source/offset</a:t>
            </a:r>
            <a:r>
              <a:rPr lang="en-US" sz="2000" dirty="0" smtClean="0"/>
              <a:t>:</a:t>
            </a:r>
            <a:r>
              <a:rPr lang="el-GR" sz="2000" dirty="0"/>
              <a:t> Οι ομάδες που παρουσιάζονται είναι</a:t>
            </a:r>
            <a:r>
              <a:rPr lang="el-GR" sz="2000" dirty="0" smtClean="0"/>
              <a:t>:  </a:t>
            </a:r>
            <a:r>
              <a:rPr lang="en-US" sz="2000" dirty="0"/>
              <a:t>Forest carbon sequestration</a:t>
            </a:r>
            <a:r>
              <a:rPr lang="en-US" sz="2000" dirty="0" smtClean="0"/>
              <a:t>:</a:t>
            </a:r>
            <a:r>
              <a:rPr lang="el-GR" sz="2000" dirty="0"/>
              <a:t> οφέλη από την αποφυγή της συγκομιδής ξυλείας λόγω </a:t>
            </a:r>
            <a:r>
              <a:rPr lang="el-GR" sz="2000" dirty="0" smtClean="0"/>
              <a:t>ανακύκλωσης, </a:t>
            </a:r>
            <a:r>
              <a:rPr lang="en-US" sz="2000" dirty="0"/>
              <a:t>Electricity</a:t>
            </a:r>
            <a:r>
              <a:rPr lang="en-US" sz="2000" dirty="0" smtClean="0"/>
              <a:t>:</a:t>
            </a:r>
            <a:r>
              <a:rPr lang="el-GR" sz="2000" dirty="0"/>
              <a:t> αποφυγή εκπομπών </a:t>
            </a:r>
            <a:r>
              <a:rPr lang="el-GR" sz="2000" dirty="0" smtClean="0"/>
              <a:t>GHG</a:t>
            </a:r>
            <a:r>
              <a:rPr lang="en-US" sz="2000" dirty="0" smtClean="0"/>
              <a:t> </a:t>
            </a:r>
            <a:r>
              <a:rPr lang="el-GR" sz="2000" dirty="0" smtClean="0"/>
              <a:t>και κατανάλωσης </a:t>
            </a:r>
            <a:r>
              <a:rPr lang="el-GR" sz="2000" dirty="0"/>
              <a:t>ενέργειας λόγω καύσης και υγειονομικής ταφής </a:t>
            </a:r>
            <a:r>
              <a:rPr lang="el-GR" sz="2000" dirty="0" smtClean="0"/>
              <a:t>απορριμμάτων,</a:t>
            </a:r>
            <a:r>
              <a:rPr lang="en-US" sz="2000" dirty="0"/>
              <a:t> Landfilling</a:t>
            </a:r>
            <a:r>
              <a:rPr lang="en-US" sz="2000" dirty="0" smtClean="0"/>
              <a:t>:</a:t>
            </a:r>
            <a:r>
              <a:rPr lang="el-GR" sz="2000" dirty="0"/>
              <a:t> επιπτώσεις των εκπομπών μεθανίου και οφέλη από την αποθήκευση άνθρακα σε χωματερές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b="6036"/>
          <a:stretch/>
        </p:blipFill>
        <p:spPr bwMode="auto">
          <a:xfrm>
            <a:off x="896292" y="773131"/>
            <a:ext cx="10348111" cy="4613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1922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896292" y="5386813"/>
            <a:ext cx="10809838" cy="756904"/>
          </a:xfrm>
          <a:prstGeom prst="rect">
            <a:avLst/>
          </a:prstGeom>
          <a:noFill/>
        </p:spPr>
        <p:txBody>
          <a:bodyPr wrap="square" lIns="0" tIns="0" rIns="0" bIns="0" rtlCol="0">
            <a:noAutofit/>
          </a:bodyPr>
          <a:lstStyle/>
          <a:p>
            <a:r>
              <a:rPr lang="el-GR" sz="2000" dirty="0"/>
              <a:t> </a:t>
            </a:r>
            <a:r>
              <a:rPr lang="en-US" sz="2000" dirty="0" smtClean="0"/>
              <a:t>Material Weight Contributions: </a:t>
            </a:r>
            <a:r>
              <a:rPr lang="el-GR" sz="2000" dirty="0" smtClean="0"/>
              <a:t>Παρουσιάζεται το βάρος (</a:t>
            </a:r>
            <a:r>
              <a:rPr lang="en-US" sz="2000" dirty="0" smtClean="0"/>
              <a:t>short tons) </a:t>
            </a:r>
            <a:r>
              <a:rPr lang="el-GR" sz="2000" dirty="0" smtClean="0"/>
              <a:t>ανά τύπο υλικού.</a:t>
            </a:r>
            <a:endParaRPr lang="el-GR" sz="2000" dirty="0" smtClean="0">
              <a:solidFill>
                <a:schemeClr val="tx1">
                  <a:lumMod val="75000"/>
                  <a:lumOff val="25000"/>
                </a:schemeClr>
              </a:solidFill>
              <a:latin typeface="+mn-lt"/>
            </a:endParaRPr>
          </a:p>
        </p:txBody>
      </p:sp>
      <p:pic>
        <p:nvPicPr>
          <p:cNvPr id="8" name="Εικόνα 7"/>
          <p:cNvPicPr/>
          <p:nvPr/>
        </p:nvPicPr>
        <p:blipFill rotWithShape="1">
          <a:blip r:embed="rId3"/>
          <a:srcRect l="1" r="1276" b="6892"/>
          <a:stretch/>
        </p:blipFill>
        <p:spPr bwMode="auto">
          <a:xfrm>
            <a:off x="441339" y="773130"/>
            <a:ext cx="11056561" cy="4414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8416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Αποτελέσματα-διαγράμματα </a:t>
            </a:r>
            <a:endParaRPr lang="el-GR" sz="2400" b="1" dirty="0"/>
          </a:p>
        </p:txBody>
      </p:sp>
      <p:sp>
        <p:nvSpPr>
          <p:cNvPr id="3" name="TextBox 2"/>
          <p:cNvSpPr txBox="1"/>
          <p:nvPr/>
        </p:nvSpPr>
        <p:spPr>
          <a:xfrm>
            <a:off x="615635" y="5386813"/>
            <a:ext cx="10809838" cy="756904"/>
          </a:xfrm>
          <a:prstGeom prst="rect">
            <a:avLst/>
          </a:prstGeom>
          <a:noFill/>
        </p:spPr>
        <p:txBody>
          <a:bodyPr wrap="square" lIns="0" tIns="0" rIns="0" bIns="0" rtlCol="0">
            <a:noAutofit/>
          </a:bodyPr>
          <a:lstStyle/>
          <a:p>
            <a:r>
              <a:rPr lang="el-GR" sz="2000" dirty="0"/>
              <a:t> </a:t>
            </a:r>
            <a:r>
              <a:rPr lang="en-US" sz="2000" dirty="0" smtClean="0"/>
              <a:t>Production + EOL contributions: </a:t>
            </a:r>
            <a:r>
              <a:rPr lang="el-GR" sz="2000" dirty="0">
                <a:solidFill>
                  <a:prstClr val="black"/>
                </a:solidFill>
              </a:rPr>
              <a:t>Παρουσιάζονται οι εκπομπές GHG ανά τύπο  </a:t>
            </a:r>
            <a:r>
              <a:rPr lang="el-GR" sz="2000" dirty="0" smtClean="0">
                <a:solidFill>
                  <a:prstClr val="black"/>
                </a:solidFill>
              </a:rPr>
              <a:t>υλικού</a:t>
            </a:r>
            <a:r>
              <a:rPr lang="en-US" sz="2000" dirty="0" smtClean="0">
                <a:solidFill>
                  <a:prstClr val="black"/>
                </a:solidFill>
              </a:rPr>
              <a:t> </a:t>
            </a:r>
            <a:r>
              <a:rPr lang="el-GR" sz="2000" dirty="0" smtClean="0">
                <a:solidFill>
                  <a:prstClr val="black"/>
                </a:solidFill>
              </a:rPr>
              <a:t>κατά την παραγωγή τους και κατά το τέλος του κύκλου ζωής για κάθε τεχνική διαχείρισης</a:t>
            </a:r>
            <a:r>
              <a:rPr lang="el-GR" sz="2000" dirty="0" smtClean="0"/>
              <a:t>.</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r="313" b="6678"/>
          <a:stretch/>
        </p:blipFill>
        <p:spPr bwMode="auto">
          <a:xfrm>
            <a:off x="552261" y="773131"/>
            <a:ext cx="10873212" cy="43371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087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Αποτελέσματα-εξαγωγή αναφοράς </a:t>
            </a:r>
            <a:endParaRPr lang="el-GR" sz="2400" b="1" dirty="0"/>
          </a:p>
        </p:txBody>
      </p:sp>
      <p:sp>
        <p:nvSpPr>
          <p:cNvPr id="3" name="TextBox 2"/>
          <p:cNvSpPr txBox="1"/>
          <p:nvPr/>
        </p:nvSpPr>
        <p:spPr>
          <a:xfrm>
            <a:off x="697368" y="5464197"/>
            <a:ext cx="10809838" cy="983850"/>
          </a:xfrm>
          <a:prstGeom prst="rect">
            <a:avLst/>
          </a:prstGeom>
          <a:noFill/>
        </p:spPr>
        <p:txBody>
          <a:bodyPr wrap="square" lIns="0" tIns="0" rIns="0" bIns="0" rtlCol="0">
            <a:noAutofit/>
          </a:bodyPr>
          <a:lstStyle/>
          <a:p>
            <a:r>
              <a:rPr lang="el-GR" sz="2000" dirty="0"/>
              <a:t>Όλο το περιεχόμενο της καρτέλας «Αναφορά» μπορεί να εξαχθεί ως HTML κάνοντας κλικ στο </a:t>
            </a:r>
            <a:r>
              <a:rPr lang="el-GR" sz="2000" dirty="0" smtClean="0"/>
              <a:t>εικονίδιο  της γραμμής </a:t>
            </a:r>
            <a:r>
              <a:rPr lang="el-GR" sz="2000" dirty="0"/>
              <a:t>εργαλείων. Το εξαγόμενο αρχείο μπορεί στη συνέχεια να ανοίξει σε οποιοδήποτε σύγχρονο πρόγραμμα περιήγησης ιστού</a:t>
            </a:r>
            <a:endParaRPr lang="el-GR" sz="2000" dirty="0" smtClean="0">
              <a:solidFill>
                <a:schemeClr val="tx1">
                  <a:lumMod val="75000"/>
                  <a:lumOff val="25000"/>
                </a:schemeClr>
              </a:solidFill>
              <a:latin typeface="+mn-lt"/>
            </a:endParaRPr>
          </a:p>
        </p:txBody>
      </p:sp>
      <p:pic>
        <p:nvPicPr>
          <p:cNvPr id="10" name="Εικόνα 9"/>
          <p:cNvPicPr/>
          <p:nvPr/>
        </p:nvPicPr>
        <p:blipFill rotWithShape="1">
          <a:blip r:embed="rId3"/>
          <a:srcRect r="313" b="6678"/>
          <a:stretch/>
        </p:blipFill>
        <p:spPr bwMode="auto">
          <a:xfrm>
            <a:off x="615635" y="773131"/>
            <a:ext cx="10646876" cy="4414505"/>
          </a:xfrm>
          <a:prstGeom prst="rect">
            <a:avLst/>
          </a:prstGeom>
          <a:ln>
            <a:noFill/>
          </a:ln>
          <a:extLst>
            <a:ext uri="{53640926-AAD7-44D8-BBD7-CCE9431645EC}">
              <a14:shadowObscured xmlns:a14="http://schemas.microsoft.com/office/drawing/2010/main"/>
            </a:ext>
          </a:extLst>
        </p:spPr>
      </p:pic>
      <p:sp>
        <p:nvSpPr>
          <p:cNvPr id="6" name="Έλλειψη 5"/>
          <p:cNvSpPr/>
          <p:nvPr/>
        </p:nvSpPr>
        <p:spPr>
          <a:xfrm>
            <a:off x="1059255" y="972308"/>
            <a:ext cx="344032" cy="2328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7766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32287" y="64570"/>
            <a:ext cx="11340000" cy="432000"/>
          </a:xfrm>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a:xfrm>
            <a:off x="441340" y="496570"/>
            <a:ext cx="11339513" cy="276561"/>
          </a:xfrm>
        </p:spPr>
        <p:txBody>
          <a:bodyPr/>
          <a:lstStyle/>
          <a:p>
            <a:pPr algn="ctr"/>
            <a:r>
              <a:rPr lang="el-GR" sz="2400" b="1" dirty="0" smtClean="0"/>
              <a:t>Αποτελέσματα-αποθήκευση δεδομένων </a:t>
            </a:r>
            <a:endParaRPr lang="el-GR" sz="2400" b="1" dirty="0"/>
          </a:p>
        </p:txBody>
      </p:sp>
      <p:sp>
        <p:nvSpPr>
          <p:cNvPr id="3" name="TextBox 2"/>
          <p:cNvSpPr txBox="1"/>
          <p:nvPr/>
        </p:nvSpPr>
        <p:spPr>
          <a:xfrm>
            <a:off x="697368" y="5464197"/>
            <a:ext cx="10809838" cy="983850"/>
          </a:xfrm>
          <a:prstGeom prst="rect">
            <a:avLst/>
          </a:prstGeom>
          <a:noFill/>
        </p:spPr>
        <p:txBody>
          <a:bodyPr wrap="square" lIns="0" tIns="0" rIns="0" bIns="0" rtlCol="0">
            <a:noAutofit/>
          </a:bodyPr>
          <a:lstStyle/>
          <a:p>
            <a:r>
              <a:rPr lang="el-GR" sz="2000" dirty="0" smtClean="0"/>
              <a:t>Όλα τα καταχωρημένα δεδομένα μπορούν να αποθηκευτούν από την καρτέλα </a:t>
            </a:r>
            <a:r>
              <a:rPr lang="en-US" sz="2000" dirty="0"/>
              <a:t>“Data Entry</a:t>
            </a:r>
            <a:r>
              <a:rPr lang="en-US" sz="2000" dirty="0" smtClean="0"/>
              <a:t>”</a:t>
            </a:r>
            <a:r>
              <a:rPr lang="el-GR" sz="2000" dirty="0" smtClean="0"/>
              <a:t> επιλέγοντας το εικονίδιο¨</a:t>
            </a:r>
            <a:r>
              <a:rPr lang="en-US" sz="2000" dirty="0" smtClean="0"/>
              <a:t>Save as</a:t>
            </a:r>
            <a:r>
              <a:rPr lang="el-GR" sz="2000" dirty="0" smtClean="0"/>
              <a:t>¨της γραμμής εργαλείων.  </a:t>
            </a:r>
            <a:endParaRPr lang="el-GR" sz="2000" dirty="0" smtClean="0">
              <a:solidFill>
                <a:schemeClr val="tx1">
                  <a:lumMod val="75000"/>
                  <a:lumOff val="25000"/>
                </a:schemeClr>
              </a:solidFill>
              <a:latin typeface="+mn-lt"/>
            </a:endParaRPr>
          </a:p>
        </p:txBody>
      </p:sp>
      <p:pic>
        <p:nvPicPr>
          <p:cNvPr id="9" name="Εικόνα 8"/>
          <p:cNvPicPr/>
          <p:nvPr/>
        </p:nvPicPr>
        <p:blipFill rotWithShape="1">
          <a:blip r:embed="rId3"/>
          <a:srcRect b="7749"/>
          <a:stretch/>
        </p:blipFill>
        <p:spPr bwMode="auto">
          <a:xfrm>
            <a:off x="697368" y="773131"/>
            <a:ext cx="10691891" cy="4414505"/>
          </a:xfrm>
          <a:prstGeom prst="rect">
            <a:avLst/>
          </a:prstGeom>
          <a:ln>
            <a:noFill/>
          </a:ln>
          <a:extLst>
            <a:ext uri="{53640926-AAD7-44D8-BBD7-CCE9431645EC}">
              <a14:shadowObscured xmlns:a14="http://schemas.microsoft.com/office/drawing/2010/main"/>
            </a:ext>
          </a:extLst>
        </p:spPr>
      </p:pic>
      <p:sp>
        <p:nvSpPr>
          <p:cNvPr id="7" name="Έλλειψη 6"/>
          <p:cNvSpPr/>
          <p:nvPr/>
        </p:nvSpPr>
        <p:spPr>
          <a:xfrm>
            <a:off x="905347" y="928570"/>
            <a:ext cx="461725" cy="276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5544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descr="Εικόνα που δείχνει τη φύση&#10;&#10;Περιγραφή που δημιουργήθηκε με υψηλή αξιοπιστία">
            <a:extLst>
              <a:ext uri="{FF2B5EF4-FFF2-40B4-BE49-F238E27FC236}">
                <a16:creationId xmlns="" xmlns:a16="http://schemas.microsoft.com/office/drawing/2014/main" id="{2DD80BD6-4966-4B27-A63C-89B71D8967E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77660"/>
            <a:ext cx="5217431" cy="3453191"/>
          </a:xfrm>
        </p:spPr>
      </p:pic>
      <p:sp>
        <p:nvSpPr>
          <p:cNvPr id="2" name="Τίτλος 1">
            <a:extLst>
              <a:ext uri="{FF2B5EF4-FFF2-40B4-BE49-F238E27FC236}">
                <a16:creationId xmlns="" xmlns:a16="http://schemas.microsoft.com/office/drawing/2014/main" id="{9CB1D87D-E475-451A-B36C-E4A4F63609C1}"/>
              </a:ext>
            </a:extLst>
          </p:cNvPr>
          <p:cNvSpPr>
            <a:spLocks noGrp="1"/>
          </p:cNvSpPr>
          <p:nvPr>
            <p:ph type="ctrTitle"/>
          </p:nvPr>
        </p:nvSpPr>
        <p:spPr>
          <a:xfrm>
            <a:off x="84000" y="3530850"/>
            <a:ext cx="5217431" cy="2426330"/>
          </a:xfrm>
        </p:spPr>
        <p:txBody>
          <a:bodyPr rtlCol="0"/>
          <a:lstStyle/>
          <a:p>
            <a:pPr algn="ctr" rtl="0"/>
            <a:r>
              <a:rPr lang="el-GR" sz="4200" dirty="0" smtClean="0"/>
              <a:t/>
            </a:r>
            <a:br>
              <a:rPr lang="el-GR" sz="4200" dirty="0" smtClean="0"/>
            </a:br>
            <a:r>
              <a:rPr lang="el-GR" sz="4200" dirty="0"/>
              <a:t/>
            </a:r>
            <a:br>
              <a:rPr lang="el-GR" sz="4200" dirty="0"/>
            </a:br>
            <a:r>
              <a:rPr lang="el-GR" sz="4200" dirty="0" smtClean="0"/>
              <a:t/>
            </a:r>
            <a:br>
              <a:rPr lang="el-GR" sz="4200" dirty="0" smtClean="0"/>
            </a:br>
            <a:r>
              <a:rPr lang="el-GR" sz="4200" dirty="0" smtClean="0"/>
              <a:t>Βασικές πληροφορίες για το </a:t>
            </a:r>
            <a:r>
              <a:rPr lang="en-US" sz="4200" dirty="0" smtClean="0"/>
              <a:t>Waste Reduction Model</a:t>
            </a:r>
            <a:endParaRPr lang="el-GR" sz="4200" dirty="0"/>
          </a:p>
        </p:txBody>
      </p:sp>
      <p:sp>
        <p:nvSpPr>
          <p:cNvPr id="3" name="Υπότιτλος 2">
            <a:extLst>
              <a:ext uri="{FF2B5EF4-FFF2-40B4-BE49-F238E27FC236}">
                <a16:creationId xmlns="" xmlns:a16="http://schemas.microsoft.com/office/drawing/2014/main" id="{D56BE522-961D-4737-9715-127DB8A86EB2}"/>
              </a:ext>
            </a:extLst>
          </p:cNvPr>
          <p:cNvSpPr>
            <a:spLocks noGrp="1"/>
          </p:cNvSpPr>
          <p:nvPr>
            <p:ph type="subTitle" idx="1"/>
          </p:nvPr>
        </p:nvSpPr>
        <p:spPr>
          <a:xfrm>
            <a:off x="84000" y="5767057"/>
            <a:ext cx="5217431" cy="986828"/>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2645A1B7-8B88-4D90-983D-BAA2E9AAFFD3}"/>
              </a:ext>
            </a:extLst>
          </p:cNvPr>
          <p:cNvSpPr>
            <a:spLocks noGrp="1"/>
          </p:cNvSpPr>
          <p:nvPr>
            <p:ph idx="15"/>
          </p:nvPr>
        </p:nvSpPr>
        <p:spPr>
          <a:xfrm>
            <a:off x="5404919" y="77660"/>
            <a:ext cx="6367081" cy="1152703"/>
          </a:xfrm>
        </p:spPr>
        <p:txBody>
          <a:bodyPr rtlCol="0"/>
          <a:lstStyle/>
          <a:p>
            <a:pPr marL="0" indent="0" rtl="0">
              <a:buNone/>
            </a:pPr>
            <a:r>
              <a:rPr lang="el-GR" sz="2400" dirty="0" smtClean="0"/>
              <a:t>Το </a:t>
            </a:r>
            <a:r>
              <a:rPr lang="en-US" sz="2400" dirty="0" smtClean="0"/>
              <a:t>WARM </a:t>
            </a:r>
            <a:r>
              <a:rPr lang="el-GR" sz="2400" dirty="0" smtClean="0"/>
              <a:t>είναι διαθέσιμο ως υπολογιστικό φύλλο του </a:t>
            </a:r>
            <a:r>
              <a:rPr lang="en-US" sz="2400" dirty="0" smtClean="0"/>
              <a:t>excel </a:t>
            </a:r>
            <a:r>
              <a:rPr lang="el-GR" sz="2400" dirty="0" smtClean="0"/>
              <a:t>με δυνατότητα λήψης</a:t>
            </a:r>
          </a:p>
          <a:p>
            <a:pPr marL="0" indent="0" rtl="0">
              <a:buNone/>
            </a:pPr>
            <a:endParaRPr lang="el-GR" sz="2400" dirty="0" smtClean="0"/>
          </a:p>
        </p:txBody>
      </p:sp>
      <p:grpSp>
        <p:nvGrpSpPr>
          <p:cNvPr id="46" name="Ομάδα 45" title="ομάδα τριγώνων">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l-GR" smtClean="0"/>
              <a:pPr rtl="0"/>
              <a:t>4</a:t>
            </a:fld>
            <a:endParaRPr lang="el-GR" dirty="0"/>
          </a:p>
        </p:txBody>
      </p:sp>
      <p:pic>
        <p:nvPicPr>
          <p:cNvPr id="30" name="Εικόνα 29"/>
          <p:cNvPicPr/>
          <p:nvPr/>
        </p:nvPicPr>
        <p:blipFill>
          <a:blip r:embed="rId4"/>
          <a:stretch>
            <a:fillRect/>
          </a:stretch>
        </p:blipFill>
        <p:spPr>
          <a:xfrm>
            <a:off x="5301430" y="1042316"/>
            <a:ext cx="6890569" cy="5711570"/>
          </a:xfrm>
          <a:prstGeom prst="rect">
            <a:avLst/>
          </a:prstGeom>
        </p:spPr>
      </p:pic>
    </p:spTree>
    <p:extLst>
      <p:ext uri="{BB962C8B-B14F-4D97-AF65-F5344CB8AC3E}">
        <p14:creationId xmlns:p14="http://schemas.microsoft.com/office/powerpoint/2010/main" val="42554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Εικόνα που δείχνει τη φύση&#10;&#10;Περιγραφή που δημιουργήθηκε με πολύ υψηλή αξιοπιστία">
            <a:extLst>
              <a:ext uri="{FF2B5EF4-FFF2-40B4-BE49-F238E27FC236}">
                <a16:creationId xmlns=""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a:xfrm>
            <a:off x="86715" y="14286"/>
            <a:ext cx="12018572" cy="6684572"/>
          </a:xfrm>
        </p:spPr>
      </p:pic>
      <p:sp>
        <p:nvSpPr>
          <p:cNvPr id="3" name="Τίτλος 2">
            <a:extLst>
              <a:ext uri="{FF2B5EF4-FFF2-40B4-BE49-F238E27FC236}">
                <a16:creationId xmlns="" xmlns:a16="http://schemas.microsoft.com/office/drawing/2014/main" id="{EBDC24D3-EEF0-4B69-A174-E4DFF7884894}"/>
              </a:ext>
            </a:extLst>
          </p:cNvPr>
          <p:cNvSpPr>
            <a:spLocks noGrp="1"/>
          </p:cNvSpPr>
          <p:nvPr>
            <p:ph type="ctrTitle"/>
          </p:nvPr>
        </p:nvSpPr>
        <p:spPr>
          <a:xfrm>
            <a:off x="2494606" y="2255435"/>
            <a:ext cx="7690395" cy="1449788"/>
          </a:xfrm>
        </p:spPr>
        <p:txBody>
          <a:bodyPr rtlCol="0"/>
          <a:lstStyle/>
          <a:p>
            <a:pPr rtl="0"/>
            <a:r>
              <a:rPr lang="el-GR" dirty="0" smtClean="0"/>
              <a:t>Σας ευχαριστώ</a:t>
            </a:r>
            <a:endParaRPr lang="el-GR" dirty="0"/>
          </a:p>
        </p:txBody>
      </p:sp>
      <p:cxnSp>
        <p:nvCxnSpPr>
          <p:cNvPr id="5" name="Ευθεία γραμμή σύνδεσης 4" descr="Διαχωριστική γραμμή">
            <a:extLst>
              <a:ext uri="{FF2B5EF4-FFF2-40B4-BE49-F238E27FC236}">
                <a16:creationId xmlns="" xmlns:a16="http://schemas.microsoft.com/office/drawing/2014/main"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Υπότιτλος 6">
            <a:extLst>
              <a:ext uri="{FF2B5EF4-FFF2-40B4-BE49-F238E27FC236}">
                <a16:creationId xmlns="" xmlns:a16="http://schemas.microsoft.com/office/drawing/2014/main" id="{ACCCCDAD-0E0B-437F-8CAA-0536470B2E2F}"/>
              </a:ext>
            </a:extLst>
          </p:cNvPr>
          <p:cNvSpPr>
            <a:spLocks noGrp="1"/>
          </p:cNvSpPr>
          <p:nvPr>
            <p:ph type="subTitle" idx="1"/>
          </p:nvPr>
        </p:nvSpPr>
        <p:spPr>
          <a:xfrm>
            <a:off x="2494607" y="3693726"/>
            <a:ext cx="5427175" cy="1604172"/>
          </a:xfrm>
        </p:spPr>
        <p:txBody>
          <a:bodyPr rtlCol="0"/>
          <a:lstStyle/>
          <a:p>
            <a:pPr rtl="0"/>
            <a:r>
              <a:rPr lang="el-GR" sz="2100" dirty="0" smtClean="0"/>
              <a:t>Δρ. </a:t>
            </a:r>
            <a:r>
              <a:rPr lang="el-GR" sz="2100" dirty="0" err="1" smtClean="0"/>
              <a:t>Γκαρμπούνης</a:t>
            </a:r>
            <a:r>
              <a:rPr lang="el-GR" sz="2100" dirty="0" smtClean="0"/>
              <a:t> Γιώργος </a:t>
            </a:r>
          </a:p>
          <a:p>
            <a:pPr rtl="0"/>
            <a:r>
              <a:rPr lang="el-GR" sz="2100" dirty="0" smtClean="0"/>
              <a:t>Μεταδιδακτορικός ερευνητής ΤΜΠ ΔΠΘ</a:t>
            </a:r>
            <a:endParaRPr lang="en-US" sz="2100" dirty="0" smtClean="0"/>
          </a:p>
          <a:p>
            <a:pPr lvl="0">
              <a:lnSpc>
                <a:spcPct val="100000"/>
              </a:lnSpc>
              <a:spcBef>
                <a:spcPts val="0"/>
              </a:spcBef>
            </a:pPr>
            <a:r>
              <a:rPr lang="en-US" sz="2100" dirty="0">
                <a:solidFill>
                  <a:sysClr val="window" lastClr="FFFFFF"/>
                </a:solidFill>
              </a:rPr>
              <a:t>ggkarmpo@env.duth.gr</a:t>
            </a:r>
            <a:endParaRPr lang="el-GR" sz="2100" dirty="0">
              <a:solidFill>
                <a:prstClr val="white"/>
              </a:solidFill>
            </a:endParaRPr>
          </a:p>
          <a:p>
            <a:pPr rtl="0"/>
            <a:endParaRPr lang="el-GR" sz="2100" dirty="0"/>
          </a:p>
        </p:txBody>
      </p:sp>
    </p:spTree>
    <p:extLst>
      <p:ext uri="{BB962C8B-B14F-4D97-AF65-F5344CB8AC3E}">
        <p14:creationId xmlns:p14="http://schemas.microsoft.com/office/powerpoint/2010/main" val="220142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descr="Εικόνα που δείχνει τη φύση&#10;&#10;Περιγραφή που δημιουργήθηκε με υψηλή αξιοπιστία">
            <a:extLst>
              <a:ext uri="{FF2B5EF4-FFF2-40B4-BE49-F238E27FC236}">
                <a16:creationId xmlns="" xmlns:a16="http://schemas.microsoft.com/office/drawing/2014/main" id="{2DD80BD6-4966-4B27-A63C-89B71D8967E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Τίτλος 1">
            <a:extLst>
              <a:ext uri="{FF2B5EF4-FFF2-40B4-BE49-F238E27FC236}">
                <a16:creationId xmlns="" xmlns:a16="http://schemas.microsoft.com/office/drawing/2014/main" id="{9CB1D87D-E475-451A-B36C-E4A4F63609C1}"/>
              </a:ext>
            </a:extLst>
          </p:cNvPr>
          <p:cNvSpPr>
            <a:spLocks noGrp="1"/>
          </p:cNvSpPr>
          <p:nvPr>
            <p:ph type="ctrTitle"/>
          </p:nvPr>
        </p:nvSpPr>
        <p:spPr>
          <a:xfrm>
            <a:off x="84000" y="3820562"/>
            <a:ext cx="6012000" cy="1946495"/>
          </a:xfrm>
        </p:spPr>
        <p:txBody>
          <a:bodyPr rtlCol="0"/>
          <a:lstStyle/>
          <a:p>
            <a:pPr algn="ctr" rtl="0"/>
            <a:r>
              <a:rPr lang="el-GR" sz="4200" dirty="0" smtClean="0"/>
              <a:t>Βασικές πληροφορίες για το </a:t>
            </a:r>
            <a:r>
              <a:rPr lang="en-US" sz="4200" dirty="0" smtClean="0"/>
              <a:t>Waste Reduction Model</a:t>
            </a:r>
            <a:endParaRPr lang="el-GR" sz="4200" dirty="0"/>
          </a:p>
        </p:txBody>
      </p:sp>
      <p:sp>
        <p:nvSpPr>
          <p:cNvPr id="3" name="Υπότιτλος 2">
            <a:extLst>
              <a:ext uri="{FF2B5EF4-FFF2-40B4-BE49-F238E27FC236}">
                <a16:creationId xmlns="" xmlns:a16="http://schemas.microsoft.com/office/drawing/2014/main" id="{D56BE522-961D-4737-9715-127DB8A86EB2}"/>
              </a:ext>
            </a:extLst>
          </p:cNvPr>
          <p:cNvSpPr>
            <a:spLocks noGrp="1"/>
          </p:cNvSpPr>
          <p:nvPr>
            <p:ph type="subTitle" idx="1"/>
          </p:nvPr>
        </p:nvSpPr>
        <p:spPr>
          <a:xfrm>
            <a:off x="84000" y="5767057"/>
            <a:ext cx="6012000" cy="1006286"/>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2645A1B7-8B88-4D90-983D-BAA2E9AAFFD3}"/>
              </a:ext>
            </a:extLst>
          </p:cNvPr>
          <p:cNvSpPr>
            <a:spLocks noGrp="1"/>
          </p:cNvSpPr>
          <p:nvPr>
            <p:ph idx="15"/>
          </p:nvPr>
        </p:nvSpPr>
        <p:spPr>
          <a:xfrm>
            <a:off x="6464300" y="86714"/>
            <a:ext cx="5307700" cy="6422728"/>
          </a:xfrm>
        </p:spPr>
        <p:txBody>
          <a:bodyPr rtlCol="0"/>
          <a:lstStyle/>
          <a:p>
            <a:pPr>
              <a:buFont typeface="Wingdings" panose="05000000000000000000" pitchFamily="2" charset="2"/>
              <a:buChar char="q"/>
            </a:pPr>
            <a:r>
              <a:rPr lang="el-GR" sz="2400" dirty="0"/>
              <a:t>Η πιθανή εξοικονόμηση αερίων του θερμοκηπίου υπολογίζεται συγκρίνοντας τις εκτιμώμενες εκπομπές που σχετίζονται με τη διαχείριση υλικών σε ένα εναλλακτικό σενάριο με τις εκτιμώμενες εκπομπές που σχετίζονται με το βασικό σενάριο του χρήστη (δηλ. τρέχουσες πρακτικές), σε αντίθεση με τον απλό πολλαπλασιασμό της ποσότητας των υλικών που διαχειρίζονται με έναν παράγοντα εκπομπής. </a:t>
            </a:r>
            <a:endParaRPr lang="el-GR" sz="2400" dirty="0" smtClean="0"/>
          </a:p>
          <a:p>
            <a:pPr>
              <a:buFont typeface="Wingdings" panose="05000000000000000000" pitchFamily="2" charset="2"/>
              <a:buChar char="q"/>
            </a:pPr>
            <a:r>
              <a:rPr lang="el-GR" sz="2400" dirty="0" smtClean="0"/>
              <a:t>Για </a:t>
            </a:r>
            <a:r>
              <a:rPr lang="el-GR" sz="2400" dirty="0"/>
              <a:t>παράδειγμα, η εξοικονόμηση αερίων του θερμοκηπίου από την ανακύκλωση ενός (1) </a:t>
            </a:r>
            <a:r>
              <a:rPr lang="el-GR" sz="2400" dirty="0" smtClean="0"/>
              <a:t>τόνου </a:t>
            </a:r>
            <a:r>
              <a:rPr lang="el-GR" sz="2400" dirty="0"/>
              <a:t>δοχείων αλουμινίου αντί της υγειονομικής ταφής τους θα υπολογιστεί ως εξής</a:t>
            </a:r>
            <a:r>
              <a:rPr lang="el-GR" sz="2400" dirty="0" smtClean="0"/>
              <a:t>:</a:t>
            </a:r>
            <a:r>
              <a:rPr lang="en-US" sz="2400" dirty="0" smtClean="0"/>
              <a:t> (1 </a:t>
            </a:r>
            <a:r>
              <a:rPr lang="en-US" sz="2400" dirty="0"/>
              <a:t>ton × -9.13 </a:t>
            </a:r>
            <a:r>
              <a:rPr lang="en-US" sz="2400" dirty="0" smtClean="0"/>
              <a:t>MTCO2E/ </a:t>
            </a:r>
            <a:r>
              <a:rPr lang="en-US" sz="2400" dirty="0"/>
              <a:t>ton) - (1 </a:t>
            </a:r>
            <a:r>
              <a:rPr lang="en-US" sz="2400" dirty="0" smtClean="0"/>
              <a:t> </a:t>
            </a:r>
            <a:r>
              <a:rPr lang="en-US" sz="2400" dirty="0"/>
              <a:t>ton × 0.02 </a:t>
            </a:r>
            <a:r>
              <a:rPr lang="en-US" sz="2400" dirty="0" smtClean="0"/>
              <a:t>MTCO2E/ </a:t>
            </a:r>
            <a:r>
              <a:rPr lang="en-US" sz="2400" dirty="0"/>
              <a:t>ton) = -9.15 MTCO2E</a:t>
            </a:r>
            <a:endParaRPr lang="el-GR" sz="2400" dirty="0" smtClean="0"/>
          </a:p>
        </p:txBody>
      </p:sp>
      <p:grpSp>
        <p:nvGrpSpPr>
          <p:cNvPr id="46" name="Ομάδα 45" title="ομάδα τριγώνων">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l-GR" smtClean="0"/>
              <a:pPr rtl="0"/>
              <a:t>5</a:t>
            </a:fld>
            <a:endParaRPr lang="el-GR" dirty="0"/>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Unicode MS" panose="020B0604020202020204" pitchFamily="34" charset="-128"/>
              </a:rPr>
              <a:t>(1 short ton × -9.13 MTCO2E/short ton) - (1 short ton × 0.02 MTCO2E/short ton) = -9.15 MTCO2E</a:t>
            </a:r>
            <a:r>
              <a:rPr kumimoji="0" lang="el-GR" sz="800" b="0" i="0" u="none" strike="noStrike" cap="none" normalizeH="0" baseline="0" smtClean="0">
                <a:ln>
                  <a:noFill/>
                </a:ln>
                <a:solidFill>
                  <a:schemeClr val="tx1"/>
                </a:solidFill>
                <a:effectLst/>
              </a:rPr>
              <a:t> </a:t>
            </a:r>
            <a:endParaRPr kumimoji="0" 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27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descr="Εικόνα που δείχνει τη φύση&#10;&#10;Περιγραφή που δημιουργήθηκε με υψηλή αξιοπιστία">
            <a:extLst>
              <a:ext uri="{FF2B5EF4-FFF2-40B4-BE49-F238E27FC236}">
                <a16:creationId xmlns="" xmlns:a16="http://schemas.microsoft.com/office/drawing/2014/main" id="{2DD80BD6-4966-4B27-A63C-89B71D8967E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Τίτλος 1">
            <a:extLst>
              <a:ext uri="{FF2B5EF4-FFF2-40B4-BE49-F238E27FC236}">
                <a16:creationId xmlns="" xmlns:a16="http://schemas.microsoft.com/office/drawing/2014/main" id="{9CB1D87D-E475-451A-B36C-E4A4F63609C1}"/>
              </a:ext>
            </a:extLst>
          </p:cNvPr>
          <p:cNvSpPr>
            <a:spLocks noGrp="1"/>
          </p:cNvSpPr>
          <p:nvPr>
            <p:ph type="ctrTitle"/>
          </p:nvPr>
        </p:nvSpPr>
        <p:spPr>
          <a:xfrm>
            <a:off x="84000" y="3820562"/>
            <a:ext cx="6012000" cy="1946495"/>
          </a:xfrm>
        </p:spPr>
        <p:txBody>
          <a:bodyPr rtlCol="0"/>
          <a:lstStyle/>
          <a:p>
            <a:pPr algn="ctr" rtl="0"/>
            <a:r>
              <a:rPr lang="el-GR" sz="4200" dirty="0" smtClean="0"/>
              <a:t>Βασικές πληροφορίες για το </a:t>
            </a:r>
            <a:r>
              <a:rPr lang="en-US" sz="4200" dirty="0" smtClean="0"/>
              <a:t>Waste Reduction Model</a:t>
            </a:r>
            <a:endParaRPr lang="el-GR" sz="4200" dirty="0"/>
          </a:p>
        </p:txBody>
      </p:sp>
      <p:sp>
        <p:nvSpPr>
          <p:cNvPr id="3" name="Υπότιτλος 2">
            <a:extLst>
              <a:ext uri="{FF2B5EF4-FFF2-40B4-BE49-F238E27FC236}">
                <a16:creationId xmlns="" xmlns:a16="http://schemas.microsoft.com/office/drawing/2014/main" id="{D56BE522-961D-4737-9715-127DB8A86EB2}"/>
              </a:ext>
            </a:extLst>
          </p:cNvPr>
          <p:cNvSpPr>
            <a:spLocks noGrp="1"/>
          </p:cNvSpPr>
          <p:nvPr>
            <p:ph type="subTitle" idx="1"/>
          </p:nvPr>
        </p:nvSpPr>
        <p:spPr>
          <a:xfrm>
            <a:off x="84000" y="5767057"/>
            <a:ext cx="6012000" cy="1006286"/>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2645A1B7-8B88-4D90-983D-BAA2E9AAFFD3}"/>
              </a:ext>
            </a:extLst>
          </p:cNvPr>
          <p:cNvSpPr>
            <a:spLocks noGrp="1"/>
          </p:cNvSpPr>
          <p:nvPr>
            <p:ph idx="15"/>
          </p:nvPr>
        </p:nvSpPr>
        <p:spPr>
          <a:xfrm>
            <a:off x="6464300" y="86714"/>
            <a:ext cx="5307700" cy="6422728"/>
          </a:xfrm>
        </p:spPr>
        <p:txBody>
          <a:bodyPr rtlCol="0"/>
          <a:lstStyle/>
          <a:p>
            <a:pPr>
              <a:buFont typeface="Wingdings" panose="05000000000000000000" pitchFamily="2" charset="2"/>
              <a:buChar char="q"/>
            </a:pPr>
            <a:r>
              <a:rPr lang="el-GR" sz="2400" dirty="0"/>
              <a:t>Το WARM ενημερώνεται περιοδικά καθώς γίνονται διαθέσιμες νέες πληροφορίες και προστίθενται νέοι τύποι </a:t>
            </a:r>
            <a:r>
              <a:rPr lang="el-GR" sz="2400" dirty="0" smtClean="0"/>
              <a:t>υλικών</a:t>
            </a:r>
          </a:p>
          <a:p>
            <a:pPr>
              <a:buFont typeface="Wingdings" panose="05000000000000000000" pitchFamily="2" charset="2"/>
              <a:buChar char="q"/>
            </a:pPr>
            <a:r>
              <a:rPr lang="el-GR" sz="2400" dirty="0"/>
              <a:t>Οι χρήστες μπορούν να ανατρέξουν στο ιστορικό </a:t>
            </a:r>
            <a:r>
              <a:rPr lang="el-GR" sz="2400" dirty="0" smtClean="0"/>
              <a:t>των μοντέλων </a:t>
            </a:r>
            <a:r>
              <a:rPr lang="el-GR" sz="2400" dirty="0"/>
              <a:t>για να κατανοήσουν καλύτερα τις διαφορές μεταξύ των διαφόρων εκδόσεων του </a:t>
            </a:r>
            <a:r>
              <a:rPr lang="el-GR" sz="2400" dirty="0" smtClean="0"/>
              <a:t>WARM</a:t>
            </a:r>
          </a:p>
          <a:p>
            <a:pPr>
              <a:buFont typeface="Wingdings" panose="05000000000000000000" pitchFamily="2" charset="2"/>
              <a:buChar char="q"/>
            </a:pPr>
            <a:r>
              <a:rPr lang="el-GR" sz="2400" dirty="0"/>
              <a:t>Το WARM ενημερώθηκε τελευταία φορά τον Δεκέμβριο του </a:t>
            </a:r>
            <a:r>
              <a:rPr lang="el-GR" sz="2400" dirty="0" smtClean="0"/>
              <a:t>2023</a:t>
            </a:r>
          </a:p>
          <a:p>
            <a:pPr>
              <a:buFont typeface="Wingdings" panose="05000000000000000000" pitchFamily="2" charset="2"/>
              <a:buChar char="q"/>
            </a:pPr>
            <a:r>
              <a:rPr lang="el-GR" sz="2400" dirty="0"/>
              <a:t>Το WARM είναι ένα συγκριτικό εργαλείο και όχι ένα ολοκληρωμένο εργαλείο </a:t>
            </a:r>
            <a:r>
              <a:rPr lang="el-GR" sz="2400" dirty="0" smtClean="0"/>
              <a:t>μέτρησης</a:t>
            </a:r>
          </a:p>
          <a:p>
            <a:pPr>
              <a:buFont typeface="Wingdings" panose="05000000000000000000" pitchFamily="2" charset="2"/>
              <a:buChar char="q"/>
            </a:pPr>
            <a:r>
              <a:rPr lang="el-GR" sz="2400" dirty="0"/>
              <a:t>Το </a:t>
            </a:r>
            <a:r>
              <a:rPr lang="el-GR" sz="2400" dirty="0" smtClean="0"/>
              <a:t>WARM </a:t>
            </a:r>
            <a:r>
              <a:rPr lang="el-GR" sz="2400" dirty="0"/>
              <a:t>δεν θα πρέπει να </a:t>
            </a:r>
            <a:r>
              <a:rPr lang="el-GR" sz="2400" dirty="0" smtClean="0"/>
              <a:t> χρησιμοποιείται </a:t>
            </a:r>
            <a:r>
              <a:rPr lang="el-GR" sz="2400" dirty="0"/>
              <a:t>για τελικές αποφάσεις διαχείρισης υλικών</a:t>
            </a:r>
            <a:endParaRPr lang="el-GR" sz="2400" dirty="0" smtClean="0"/>
          </a:p>
        </p:txBody>
      </p:sp>
      <p:grpSp>
        <p:nvGrpSpPr>
          <p:cNvPr id="46" name="Ομάδα 45" title="ομάδα τριγώνων">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l-GR" smtClean="0"/>
              <a:pPr rtl="0"/>
              <a:t>6</a:t>
            </a:fld>
            <a:endParaRPr lang="el-GR" dirty="0"/>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Unicode MS" panose="020B0604020202020204" pitchFamily="34" charset="-128"/>
              </a:rPr>
              <a:t>(1 short ton × -9.13 MTCO2E/short ton) - (1 short ton × 0.02 MTCO2E/short ton) = -9.15 MTCO2E</a:t>
            </a:r>
            <a:r>
              <a:rPr kumimoji="0" lang="el-GR" sz="800" b="0" i="0" u="none" strike="noStrike" cap="none" normalizeH="0" baseline="0" smtClean="0">
                <a:ln>
                  <a:noFill/>
                </a:ln>
                <a:solidFill>
                  <a:schemeClr val="tx1"/>
                </a:solidFill>
                <a:effectLst/>
              </a:rPr>
              <a:t> </a:t>
            </a:r>
            <a:endParaRPr kumimoji="0" 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42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Ευθεία γραμμή σύνδεσης 74" descr="Πρώτη διαχωριστική γραμμή στη διαφάνεια">
            <a:extLst>
              <a:ext uri="{FF2B5EF4-FFF2-40B4-BE49-F238E27FC236}">
                <a16:creationId xmlns="" xmlns:a16="http://schemas.microsoft.com/office/drawing/2014/main" id="{1D5BA55A-3253-4F3B-A32A-5A12ECE65A55}"/>
              </a:ext>
              <a:ext uri="{C183D7F6-B498-43B3-948B-1728B52AA6E4}">
                <adec:decorative xmlns:adec="http://schemas.microsoft.com/office/drawing/2017/decorative" xmlns=""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descr="Δεύτερη διαχωριστική γραμμή στη διαφάνεια">
            <a:extLst>
              <a:ext uri="{FF2B5EF4-FFF2-40B4-BE49-F238E27FC236}">
                <a16:creationId xmlns="" xmlns:a16="http://schemas.microsoft.com/office/drawing/2014/main" id="{50250EBA-885D-4E6F-B841-92A9B8FBBB6F}"/>
              </a:ext>
              <a:ext uri="{C183D7F6-B498-43B3-948B-1728B52AA6E4}">
                <adec:decorative xmlns:adec="http://schemas.microsoft.com/office/drawing/2017/decorative" xmlns=""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Θέση εικόνας 11" descr="εναέρια εικόνα δέντρων, δάσος">
            <a:extLst>
              <a:ext uri="{FF2B5EF4-FFF2-40B4-BE49-F238E27FC236}">
                <a16:creationId xmlns="" xmlns:a16="http://schemas.microsoft.com/office/drawing/2014/main" id="{8DE8CF4E-7F06-3246-808D-A52256A2A35C}"/>
              </a:ext>
            </a:extLst>
          </p:cNvPr>
          <p:cNvPicPr>
            <a:picLocks noGrp="1" noChangeAspect="1"/>
          </p:cNvPicPr>
          <p:nvPr>
            <p:ph type="pic" sz="quarter" idx="25"/>
          </p:nvPr>
        </p:nvPicPr>
        <p:blipFill>
          <a:blip r:embed="rId3"/>
          <a:srcRect l="93" r="93"/>
          <a:stretch>
            <a:fillRect/>
          </a:stretch>
        </p:blipFill>
        <p:spPr>
          <a:xfrm>
            <a:off x="7632650" y="50498"/>
            <a:ext cx="4472635" cy="6478538"/>
          </a:xfrm>
        </p:spPr>
      </p:pic>
      <p:sp>
        <p:nvSpPr>
          <p:cNvPr id="3" name="Θέση αριθμού διαφάνειας 2">
            <a:extLst>
              <a:ext uri="{FF2B5EF4-FFF2-40B4-BE49-F238E27FC236}">
                <a16:creationId xmlns=""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el-GR" smtClean="0"/>
              <a:pPr rtl="0"/>
              <a:t>7</a:t>
            </a:fld>
            <a:endParaRPr lang="el-GR" dirty="0"/>
          </a:p>
        </p:txBody>
      </p:sp>
      <p:pic>
        <p:nvPicPr>
          <p:cNvPr id="7" name="Εικόνα 6"/>
          <p:cNvPicPr>
            <a:picLocks noChangeAspect="1"/>
          </p:cNvPicPr>
          <p:nvPr/>
        </p:nvPicPr>
        <p:blipFill>
          <a:blip r:embed="rId4"/>
          <a:stretch>
            <a:fillRect/>
          </a:stretch>
        </p:blipFill>
        <p:spPr>
          <a:xfrm>
            <a:off x="7632650" y="5801165"/>
            <a:ext cx="4559350" cy="864705"/>
          </a:xfrm>
          <a:prstGeom prst="rect">
            <a:avLst/>
          </a:prstGeom>
        </p:spPr>
      </p:pic>
      <p:sp>
        <p:nvSpPr>
          <p:cNvPr id="18" name="Ορθογώνιο 17"/>
          <p:cNvSpPr/>
          <p:nvPr/>
        </p:nvSpPr>
        <p:spPr>
          <a:xfrm>
            <a:off x="597528" y="2052013"/>
            <a:ext cx="6811262" cy="3231654"/>
          </a:xfrm>
          <a:prstGeom prst="rect">
            <a:avLst/>
          </a:prstGeom>
        </p:spPr>
        <p:txBody>
          <a:bodyPr wrap="square">
            <a:spAutoFit/>
          </a:bodyPr>
          <a:lstStyle/>
          <a:p>
            <a:pPr algn="just"/>
            <a:r>
              <a:rPr lang="el-GR" sz="2400" dirty="0"/>
              <a:t>Το WARM μπορεί να χρησιμοποιηθεί από άτομα και οργανισμούς </a:t>
            </a:r>
            <a:r>
              <a:rPr lang="el-GR" sz="2400" dirty="0" smtClean="0"/>
              <a:t>του κράτους , </a:t>
            </a:r>
            <a:r>
              <a:rPr lang="el-GR" sz="2400" dirty="0"/>
              <a:t>φοιτητές, μικρές επιχειρήσεις και άλλους </a:t>
            </a:r>
            <a:r>
              <a:rPr lang="el-GR" sz="2400" dirty="0" smtClean="0"/>
              <a:t>ιδιωτικούς οργανισμούς </a:t>
            </a:r>
            <a:r>
              <a:rPr lang="el-GR" sz="2400" dirty="0"/>
              <a:t>που ενδιαφέρονται για τις συγκριτικές πιθανές επιπτώσεις </a:t>
            </a:r>
            <a:r>
              <a:rPr lang="el-GR" sz="2400" dirty="0" smtClean="0"/>
              <a:t>των GHG</a:t>
            </a:r>
            <a:r>
              <a:rPr lang="el-GR" sz="2400" dirty="0"/>
              <a:t>, την ενέργεια </a:t>
            </a:r>
            <a:r>
              <a:rPr lang="el-GR" sz="2400" dirty="0" smtClean="0"/>
              <a:t>καθώς και </a:t>
            </a:r>
            <a:r>
              <a:rPr lang="el-GR" sz="2400" dirty="0"/>
              <a:t>τις οικονομικές επιπτώσεις από τα σενάρια διαχείρισης υλικών. </a:t>
            </a:r>
            <a:endParaRPr lang="el-GR" sz="2400" dirty="0" smtClean="0"/>
          </a:p>
          <a:p>
            <a:endParaRPr lang="el-GR" dirty="0"/>
          </a:p>
          <a:p>
            <a:endParaRPr lang="el-GR" dirty="0"/>
          </a:p>
        </p:txBody>
      </p:sp>
    </p:spTree>
    <p:extLst>
      <p:ext uri="{BB962C8B-B14F-4D97-AF65-F5344CB8AC3E}">
        <p14:creationId xmlns:p14="http://schemas.microsoft.com/office/powerpoint/2010/main" val="1668368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Επάνω αριστερή εικόνα">
            <a:extLst>
              <a:ext uri="{FF2B5EF4-FFF2-40B4-BE49-F238E27FC236}">
                <a16:creationId xmlns="" xmlns:a16="http://schemas.microsoft.com/office/drawing/2014/main" id="{09D613E8-8848-4CCA-946C-52A183E91F7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1" y="86714"/>
            <a:ext cx="5610630" cy="3632471"/>
          </a:xfrm>
        </p:spPr>
      </p:pic>
      <p:sp>
        <p:nvSpPr>
          <p:cNvPr id="2" name="Τίτλος 1">
            <a:extLst>
              <a:ext uri="{FF2B5EF4-FFF2-40B4-BE49-F238E27FC236}">
                <a16:creationId xmlns="" xmlns:a16="http://schemas.microsoft.com/office/drawing/2014/main" id="{98433CBA-6B58-475A-BAF2-04998BA4A545}"/>
              </a:ext>
            </a:extLst>
          </p:cNvPr>
          <p:cNvSpPr>
            <a:spLocks noGrp="1"/>
          </p:cNvSpPr>
          <p:nvPr>
            <p:ph type="ctrTitle"/>
          </p:nvPr>
        </p:nvSpPr>
        <p:spPr>
          <a:xfrm>
            <a:off x="84000" y="3517901"/>
            <a:ext cx="5610631" cy="1409699"/>
          </a:xfrm>
        </p:spPr>
        <p:txBody>
          <a:bodyPr rtlCol="0"/>
          <a:lstStyle/>
          <a:p>
            <a:pPr algn="ctr" rtl="0"/>
            <a:r>
              <a:rPr lang="el-GR" sz="4200" dirty="0" smtClean="0"/>
              <a:t>Τύποι υλικών του </a:t>
            </a:r>
            <a:r>
              <a:rPr lang="en-US" sz="4200" dirty="0" smtClean="0"/>
              <a:t>WARM</a:t>
            </a:r>
            <a:endParaRPr lang="el-GR" sz="4200" dirty="0"/>
          </a:p>
        </p:txBody>
      </p:sp>
      <p:sp>
        <p:nvSpPr>
          <p:cNvPr id="3" name="Υπότιτλος 2">
            <a:extLst>
              <a:ext uri="{FF2B5EF4-FFF2-40B4-BE49-F238E27FC236}">
                <a16:creationId xmlns="" xmlns:a16="http://schemas.microsoft.com/office/drawing/2014/main" id="{46542706-50AC-4B17-A704-143D94A799CD}"/>
              </a:ext>
            </a:extLst>
          </p:cNvPr>
          <p:cNvSpPr>
            <a:spLocks noGrp="1"/>
          </p:cNvSpPr>
          <p:nvPr>
            <p:ph type="subTitle" idx="1"/>
          </p:nvPr>
        </p:nvSpPr>
        <p:spPr>
          <a:xfrm>
            <a:off x="84000" y="4927601"/>
            <a:ext cx="5610631" cy="1808178"/>
          </a:xfrm>
        </p:spPr>
        <p:txBody>
          <a:bodyPr rtlCol="0"/>
          <a:lstStyle/>
          <a:p>
            <a:pPr rtl="0"/>
            <a:endParaRPr lang="el-GR" dirty="0"/>
          </a:p>
        </p:txBody>
      </p:sp>
      <p:sp>
        <p:nvSpPr>
          <p:cNvPr id="6" name="Θέση περιεχομένου 5">
            <a:extLst>
              <a:ext uri="{FF2B5EF4-FFF2-40B4-BE49-F238E27FC236}">
                <a16:creationId xmlns="" xmlns:a16="http://schemas.microsoft.com/office/drawing/2014/main" id="{BC163A50-2819-40D9-A42F-D84F47928C94}"/>
              </a:ext>
            </a:extLst>
          </p:cNvPr>
          <p:cNvSpPr>
            <a:spLocks noGrp="1"/>
          </p:cNvSpPr>
          <p:nvPr>
            <p:ph idx="15"/>
          </p:nvPr>
        </p:nvSpPr>
        <p:spPr>
          <a:xfrm>
            <a:off x="6464300" y="86713"/>
            <a:ext cx="5205617" cy="891061"/>
          </a:xfrm>
        </p:spPr>
        <p:txBody>
          <a:bodyPr rtlCol="0"/>
          <a:lstStyle/>
          <a:p>
            <a:pPr marL="0" indent="0">
              <a:buNone/>
            </a:pPr>
            <a:r>
              <a:rPr lang="el-GR" sz="1600" dirty="0"/>
              <a:t>Το WARM αναγνωρίζει πλέον 61 τύπους υλικών, οι οποίοι παρουσιάζονται στον παρακάτω </a:t>
            </a:r>
            <a:r>
              <a:rPr lang="el-GR" sz="1600" dirty="0" smtClean="0"/>
              <a:t>πίνακα:</a:t>
            </a:r>
          </a:p>
          <a:p>
            <a:pPr marL="0" indent="0">
              <a:buNone/>
            </a:pPr>
            <a:endParaRPr lang="el-GR" dirty="0"/>
          </a:p>
        </p:txBody>
      </p:sp>
      <p:sp>
        <p:nvSpPr>
          <p:cNvPr id="4" name="Θέση αριθμού διαφάνειας 3">
            <a:extLst>
              <a:ext uri="{FF2B5EF4-FFF2-40B4-BE49-F238E27FC236}">
                <a16:creationId xmlns=""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el-GR" smtClean="0"/>
              <a:pPr rtl="0"/>
              <a:t>8</a:t>
            </a:fld>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4113521738"/>
              </p:ext>
            </p:extLst>
          </p:nvPr>
        </p:nvGraphicFramePr>
        <p:xfrm>
          <a:off x="6047385" y="599631"/>
          <a:ext cx="5880984" cy="6011924"/>
        </p:xfrm>
        <a:graphic>
          <a:graphicData uri="http://schemas.openxmlformats.org/drawingml/2006/table">
            <a:tbl>
              <a:tblPr/>
              <a:tblGrid>
                <a:gridCol w="1960328"/>
                <a:gridCol w="1960328"/>
                <a:gridCol w="1960328"/>
              </a:tblGrid>
              <a:tr h="150966">
                <a:tc gridSpan="3">
                  <a:txBody>
                    <a:bodyPr/>
                    <a:lstStyle/>
                    <a:p>
                      <a:r>
                        <a:rPr lang="en-US" sz="1000" b="1" dirty="0"/>
                        <a:t>Material Types Recognized by WARM</a:t>
                      </a:r>
                    </a:p>
                  </a:txBody>
                  <a:tcPr marL="37742" marR="37742" marT="18871" marB="18871" anchor="ctr">
                    <a:lnL>
                      <a:noFill/>
                    </a:lnL>
                    <a:lnR>
                      <a:noFill/>
                    </a:lnR>
                    <a:lnT>
                      <a:noFill/>
                    </a:lnT>
                    <a:lnB>
                      <a:noFill/>
                    </a:lnB>
                  </a:tcPr>
                </a:tc>
                <a:tc hMerge="1">
                  <a:txBody>
                    <a:bodyPr/>
                    <a:lstStyle/>
                    <a:p>
                      <a:endParaRPr lang="el-GR"/>
                    </a:p>
                  </a:txBody>
                  <a:tcPr/>
                </a:tc>
                <a:tc hMerge="1">
                  <a:txBody>
                    <a:bodyPr/>
                    <a:lstStyle/>
                    <a:p>
                      <a:endParaRPr lang="el-GR"/>
                    </a:p>
                  </a:txBody>
                  <a:tcPr/>
                </a:tc>
              </a:tr>
              <a:tr h="264191">
                <a:tc>
                  <a:txBody>
                    <a:bodyPr/>
                    <a:lstStyle/>
                    <a:p>
                      <a:r>
                        <a:rPr lang="en-US" sz="1000" b="1" dirty="0"/>
                        <a:t>Aluminum Cans</a:t>
                      </a:r>
                    </a:p>
                  </a:txBody>
                  <a:tcPr marL="37742" marR="37742" marT="18871" marB="18871" anchor="ctr">
                    <a:lnL>
                      <a:noFill/>
                    </a:lnL>
                    <a:lnR>
                      <a:noFill/>
                    </a:lnR>
                    <a:lnT>
                      <a:noFill/>
                    </a:lnT>
                    <a:lnB>
                      <a:noFill/>
                    </a:lnB>
                  </a:tcPr>
                </a:tc>
                <a:tc>
                  <a:txBody>
                    <a:bodyPr/>
                    <a:lstStyle/>
                    <a:p>
                      <a:r>
                        <a:rPr lang="en-US" sz="1000" b="1"/>
                        <a:t>Food Waste</a:t>
                      </a:r>
                    </a:p>
                  </a:txBody>
                  <a:tcPr marL="37742" marR="37742" marT="18871" marB="18871" anchor="ctr">
                    <a:lnL>
                      <a:noFill/>
                    </a:lnL>
                    <a:lnR>
                      <a:noFill/>
                    </a:lnR>
                    <a:lnT>
                      <a:noFill/>
                    </a:lnT>
                    <a:lnB>
                      <a:noFill/>
                    </a:lnB>
                  </a:tcPr>
                </a:tc>
                <a:tc>
                  <a:txBody>
                    <a:bodyPr/>
                    <a:lstStyle/>
                    <a:p>
                      <a:r>
                        <a:rPr lang="en-US" sz="1000" b="1"/>
                        <a:t>Mixed Plastics</a:t>
                      </a:r>
                      <a:br>
                        <a:rPr lang="en-US" sz="1000" b="1"/>
                      </a:br>
                      <a:r>
                        <a:rPr lang="en-US" sz="1000" b="1"/>
                        <a:t> </a:t>
                      </a:r>
                    </a:p>
                  </a:txBody>
                  <a:tcPr marL="37742" marR="37742" marT="18871" marB="18871" anchor="ctr">
                    <a:lnL>
                      <a:noFill/>
                    </a:lnL>
                    <a:lnR>
                      <a:noFill/>
                    </a:lnR>
                    <a:lnT>
                      <a:noFill/>
                    </a:lnT>
                    <a:lnB>
                      <a:noFill/>
                    </a:lnB>
                  </a:tcPr>
                </a:tc>
              </a:tr>
              <a:tr h="264191">
                <a:tc>
                  <a:txBody>
                    <a:bodyPr/>
                    <a:lstStyle/>
                    <a:p>
                      <a:r>
                        <a:rPr lang="en-US" sz="1000" b="1" dirty="0"/>
                        <a:t>Aluminum Ingot</a:t>
                      </a:r>
                    </a:p>
                  </a:txBody>
                  <a:tcPr marL="37742" marR="37742" marT="18871" marB="18871" anchor="ctr">
                    <a:lnL>
                      <a:noFill/>
                    </a:lnL>
                    <a:lnR>
                      <a:noFill/>
                    </a:lnR>
                    <a:lnT>
                      <a:noFill/>
                    </a:lnT>
                    <a:lnB>
                      <a:noFill/>
                    </a:lnB>
                  </a:tcPr>
                </a:tc>
                <a:tc>
                  <a:txBody>
                    <a:bodyPr/>
                    <a:lstStyle/>
                    <a:p>
                      <a:r>
                        <a:rPr lang="en-US" sz="1000" b="1" dirty="0"/>
                        <a:t>Food Waste (meat only)</a:t>
                      </a:r>
                    </a:p>
                  </a:txBody>
                  <a:tcPr marL="37742" marR="37742" marT="18871" marB="18871" anchor="ctr">
                    <a:lnL>
                      <a:noFill/>
                    </a:lnL>
                    <a:lnR>
                      <a:noFill/>
                    </a:lnR>
                    <a:lnT>
                      <a:noFill/>
                    </a:lnT>
                    <a:lnB>
                      <a:noFill/>
                    </a:lnB>
                  </a:tcPr>
                </a:tc>
                <a:tc>
                  <a:txBody>
                    <a:bodyPr/>
                    <a:lstStyle/>
                    <a:p>
                      <a:r>
                        <a:rPr lang="en-US" sz="1000" b="1"/>
                        <a:t>Mixed Recyclables</a:t>
                      </a:r>
                      <a:br>
                        <a:rPr lang="en-US" sz="1000" b="1"/>
                      </a:br>
                      <a:r>
                        <a:rPr lang="en-US" sz="1000" b="1"/>
                        <a:t> </a:t>
                      </a:r>
                    </a:p>
                  </a:txBody>
                  <a:tcPr marL="37742" marR="37742" marT="18871" marB="18871" anchor="ctr">
                    <a:lnL>
                      <a:noFill/>
                    </a:lnL>
                    <a:lnR>
                      <a:noFill/>
                    </a:lnR>
                    <a:lnT>
                      <a:noFill/>
                    </a:lnT>
                    <a:lnB>
                      <a:noFill/>
                    </a:lnB>
                  </a:tcPr>
                </a:tc>
              </a:tr>
              <a:tr h="264191">
                <a:tc>
                  <a:txBody>
                    <a:bodyPr/>
                    <a:lstStyle/>
                    <a:p>
                      <a:r>
                        <a:rPr lang="en-US" sz="1000" b="1" dirty="0"/>
                        <a:t>Asphalt Concrete</a:t>
                      </a:r>
                    </a:p>
                  </a:txBody>
                  <a:tcPr marL="37742" marR="37742" marT="18871" marB="18871" anchor="ctr">
                    <a:lnL>
                      <a:noFill/>
                    </a:lnL>
                    <a:lnR>
                      <a:noFill/>
                    </a:lnR>
                    <a:lnT>
                      <a:noFill/>
                    </a:lnT>
                    <a:lnB>
                      <a:noFill/>
                    </a:lnB>
                  </a:tcPr>
                </a:tc>
                <a:tc>
                  <a:txBody>
                    <a:bodyPr/>
                    <a:lstStyle/>
                    <a:p>
                      <a:r>
                        <a:rPr lang="en-US" sz="1000" b="1" dirty="0"/>
                        <a:t>Food Waste (non-meat)</a:t>
                      </a:r>
                    </a:p>
                  </a:txBody>
                  <a:tcPr marL="37742" marR="37742" marT="18871" marB="18871" anchor="ctr">
                    <a:lnL>
                      <a:noFill/>
                    </a:lnL>
                    <a:lnR>
                      <a:noFill/>
                    </a:lnR>
                    <a:lnT>
                      <a:noFill/>
                    </a:lnT>
                    <a:lnB>
                      <a:noFill/>
                    </a:lnB>
                  </a:tcPr>
                </a:tc>
                <a:tc>
                  <a:txBody>
                    <a:bodyPr/>
                    <a:lstStyle/>
                    <a:p>
                      <a:r>
                        <a:rPr lang="en-US" sz="1000" b="1"/>
                        <a:t>Newspaper</a:t>
                      </a:r>
                      <a:br>
                        <a:rPr lang="en-US" sz="1000" b="1"/>
                      </a:br>
                      <a:r>
                        <a:rPr lang="en-US" sz="1000" b="1"/>
                        <a:t> </a:t>
                      </a:r>
                    </a:p>
                  </a:txBody>
                  <a:tcPr marL="37742" marR="37742" marT="18871" marB="18871" anchor="ctr">
                    <a:lnL>
                      <a:noFill/>
                    </a:lnL>
                    <a:lnR>
                      <a:noFill/>
                    </a:lnR>
                    <a:lnT>
                      <a:noFill/>
                    </a:lnT>
                    <a:lnB>
                      <a:noFill/>
                    </a:lnB>
                  </a:tcPr>
                </a:tc>
              </a:tr>
              <a:tr h="264191">
                <a:tc>
                  <a:txBody>
                    <a:bodyPr/>
                    <a:lstStyle/>
                    <a:p>
                      <a:r>
                        <a:rPr lang="en-US" sz="1000" b="1" dirty="0"/>
                        <a:t>Asphalt Shingles</a:t>
                      </a:r>
                    </a:p>
                  </a:txBody>
                  <a:tcPr marL="37742" marR="37742" marT="18871" marB="18871" anchor="ctr">
                    <a:lnL>
                      <a:noFill/>
                    </a:lnL>
                    <a:lnR>
                      <a:noFill/>
                    </a:lnR>
                    <a:lnT>
                      <a:noFill/>
                    </a:lnT>
                    <a:lnB>
                      <a:noFill/>
                    </a:lnB>
                  </a:tcPr>
                </a:tc>
                <a:tc>
                  <a:txBody>
                    <a:bodyPr/>
                    <a:lstStyle/>
                    <a:p>
                      <a:r>
                        <a:rPr lang="en-US" sz="1000" b="1" dirty="0"/>
                        <a:t>Fruits and Vegetables</a:t>
                      </a:r>
                    </a:p>
                  </a:txBody>
                  <a:tcPr marL="37742" marR="37742" marT="18871" marB="18871" anchor="ctr">
                    <a:lnL>
                      <a:noFill/>
                    </a:lnL>
                    <a:lnR>
                      <a:noFill/>
                    </a:lnR>
                    <a:lnT>
                      <a:noFill/>
                    </a:lnT>
                    <a:lnB>
                      <a:noFill/>
                    </a:lnB>
                  </a:tcPr>
                </a:tc>
                <a:tc>
                  <a:txBody>
                    <a:bodyPr/>
                    <a:lstStyle/>
                    <a:p>
                      <a:r>
                        <a:rPr lang="en-US" sz="1000" b="1" dirty="0"/>
                        <a:t>Office paper</a:t>
                      </a:r>
                      <a:br>
                        <a:rPr lang="en-US" sz="1000" b="1" dirty="0"/>
                      </a:br>
                      <a:r>
                        <a:rPr lang="en-US" sz="1000" b="1" dirty="0"/>
                        <a:t> </a:t>
                      </a:r>
                    </a:p>
                  </a:txBody>
                  <a:tcPr marL="37742" marR="37742" marT="18871" marB="18871" anchor="ctr">
                    <a:lnL>
                      <a:noFill/>
                    </a:lnL>
                    <a:lnR>
                      <a:noFill/>
                    </a:lnR>
                    <a:lnT>
                      <a:noFill/>
                    </a:lnT>
                    <a:lnB>
                      <a:noFill/>
                    </a:lnB>
                  </a:tcPr>
                </a:tc>
              </a:tr>
              <a:tr h="264191">
                <a:tc>
                  <a:txBody>
                    <a:bodyPr/>
                    <a:lstStyle/>
                    <a:p>
                      <a:r>
                        <a:rPr lang="en-US" sz="1000" b="1" dirty="0"/>
                        <a:t>Beef</a:t>
                      </a:r>
                    </a:p>
                  </a:txBody>
                  <a:tcPr marL="37742" marR="37742" marT="18871" marB="18871" anchor="ctr">
                    <a:lnL>
                      <a:noFill/>
                    </a:lnL>
                    <a:lnR>
                      <a:noFill/>
                    </a:lnR>
                    <a:lnT>
                      <a:noFill/>
                    </a:lnT>
                    <a:lnB>
                      <a:noFill/>
                    </a:lnB>
                  </a:tcPr>
                </a:tc>
                <a:tc>
                  <a:txBody>
                    <a:bodyPr/>
                    <a:lstStyle/>
                    <a:p>
                      <a:r>
                        <a:rPr lang="en-US" sz="1000" b="1"/>
                        <a:t>Glass</a:t>
                      </a:r>
                    </a:p>
                  </a:txBody>
                  <a:tcPr marL="37742" marR="37742" marT="18871" marB="18871" anchor="ctr">
                    <a:lnL>
                      <a:noFill/>
                    </a:lnL>
                    <a:lnR>
                      <a:noFill/>
                    </a:lnR>
                    <a:lnT>
                      <a:noFill/>
                    </a:lnT>
                    <a:lnB>
                      <a:noFill/>
                    </a:lnB>
                  </a:tcPr>
                </a:tc>
                <a:tc>
                  <a:txBody>
                    <a:bodyPr/>
                    <a:lstStyle/>
                    <a:p>
                      <a:r>
                        <a:rPr lang="en-US" sz="1000" b="1" dirty="0"/>
                        <a:t>PET (polyethylene terephthalate)</a:t>
                      </a:r>
                      <a:br>
                        <a:rPr lang="en-US" sz="1000" b="1" dirty="0"/>
                      </a:br>
                      <a:r>
                        <a:rPr lang="en-US" sz="1000" b="1" dirty="0"/>
                        <a:t> </a:t>
                      </a:r>
                    </a:p>
                  </a:txBody>
                  <a:tcPr marL="37742" marR="37742" marT="18871" marB="18871" anchor="ctr">
                    <a:lnL>
                      <a:noFill/>
                    </a:lnL>
                    <a:lnR>
                      <a:noFill/>
                    </a:lnR>
                    <a:lnT>
                      <a:noFill/>
                    </a:lnT>
                    <a:lnB>
                      <a:noFill/>
                    </a:lnB>
                  </a:tcPr>
                </a:tc>
              </a:tr>
              <a:tr h="264191">
                <a:tc>
                  <a:txBody>
                    <a:bodyPr/>
                    <a:lstStyle/>
                    <a:p>
                      <a:r>
                        <a:rPr lang="en-US" sz="1000" b="1"/>
                        <a:t>Branches</a:t>
                      </a:r>
                    </a:p>
                  </a:txBody>
                  <a:tcPr marL="37742" marR="37742" marT="18871" marB="18871" anchor="ctr">
                    <a:lnL>
                      <a:noFill/>
                    </a:lnL>
                    <a:lnR>
                      <a:noFill/>
                    </a:lnR>
                    <a:lnT>
                      <a:noFill/>
                    </a:lnT>
                    <a:lnB>
                      <a:noFill/>
                    </a:lnB>
                  </a:tcPr>
                </a:tc>
                <a:tc>
                  <a:txBody>
                    <a:bodyPr/>
                    <a:lstStyle/>
                    <a:p>
                      <a:r>
                        <a:rPr lang="en-US" sz="1000" b="1" dirty="0"/>
                        <a:t>Grains</a:t>
                      </a:r>
                    </a:p>
                  </a:txBody>
                  <a:tcPr marL="37742" marR="37742" marT="18871" marB="18871" anchor="ctr">
                    <a:lnL>
                      <a:noFill/>
                    </a:lnL>
                    <a:lnR>
                      <a:noFill/>
                    </a:lnR>
                    <a:lnT>
                      <a:noFill/>
                    </a:lnT>
                    <a:lnB>
                      <a:noFill/>
                    </a:lnB>
                  </a:tcPr>
                </a:tc>
                <a:tc>
                  <a:txBody>
                    <a:bodyPr/>
                    <a:lstStyle/>
                    <a:p>
                      <a:r>
                        <a:rPr lang="en-US" sz="1000" b="1" dirty="0"/>
                        <a:t>Phonebooks</a:t>
                      </a:r>
                      <a:br>
                        <a:rPr lang="en-US" sz="1000" b="1" dirty="0"/>
                      </a:br>
                      <a:r>
                        <a:rPr lang="en-US" sz="1000" b="1" dirty="0"/>
                        <a:t> </a:t>
                      </a:r>
                    </a:p>
                  </a:txBody>
                  <a:tcPr marL="37742" marR="37742" marT="18871" marB="18871" anchor="ctr">
                    <a:lnL>
                      <a:noFill/>
                    </a:lnL>
                    <a:lnR>
                      <a:noFill/>
                    </a:lnR>
                    <a:lnT>
                      <a:noFill/>
                    </a:lnT>
                    <a:lnB>
                      <a:noFill/>
                    </a:lnB>
                  </a:tcPr>
                </a:tc>
              </a:tr>
              <a:tr h="264191">
                <a:tc>
                  <a:txBody>
                    <a:bodyPr/>
                    <a:lstStyle/>
                    <a:p>
                      <a:r>
                        <a:rPr lang="en-US" sz="1000" b="1"/>
                        <a:t>Bread</a:t>
                      </a:r>
                    </a:p>
                  </a:txBody>
                  <a:tcPr marL="37742" marR="37742" marT="18871" marB="18871" anchor="ctr">
                    <a:lnL>
                      <a:noFill/>
                    </a:lnL>
                    <a:lnR>
                      <a:noFill/>
                    </a:lnR>
                    <a:lnT>
                      <a:noFill/>
                    </a:lnT>
                    <a:lnB>
                      <a:noFill/>
                    </a:lnB>
                  </a:tcPr>
                </a:tc>
                <a:tc>
                  <a:txBody>
                    <a:bodyPr/>
                    <a:lstStyle/>
                    <a:p>
                      <a:r>
                        <a:rPr lang="en-US" sz="1000" b="1" dirty="0"/>
                        <a:t>Grass</a:t>
                      </a:r>
                    </a:p>
                  </a:txBody>
                  <a:tcPr marL="37742" marR="37742" marT="18871" marB="18871" anchor="ctr">
                    <a:lnL>
                      <a:noFill/>
                    </a:lnL>
                    <a:lnR>
                      <a:noFill/>
                    </a:lnR>
                    <a:lnT>
                      <a:noFill/>
                    </a:lnT>
                    <a:lnB>
                      <a:noFill/>
                    </a:lnB>
                  </a:tcPr>
                </a:tc>
                <a:tc>
                  <a:txBody>
                    <a:bodyPr/>
                    <a:lstStyle/>
                    <a:p>
                      <a:r>
                        <a:rPr lang="en-US" sz="1000" b="1"/>
                        <a:t>PLA (polylactic acid)</a:t>
                      </a:r>
                      <a:br>
                        <a:rPr lang="en-US" sz="1000" b="1"/>
                      </a:br>
                      <a:r>
                        <a:rPr lang="en-US" sz="1000" b="1"/>
                        <a:t> </a:t>
                      </a:r>
                    </a:p>
                  </a:txBody>
                  <a:tcPr marL="37742" marR="37742" marT="18871" marB="18871" anchor="ctr">
                    <a:lnL>
                      <a:noFill/>
                    </a:lnL>
                    <a:lnR>
                      <a:noFill/>
                    </a:lnR>
                    <a:lnT>
                      <a:noFill/>
                    </a:lnT>
                    <a:lnB>
                      <a:noFill/>
                    </a:lnB>
                  </a:tcPr>
                </a:tc>
              </a:tr>
              <a:tr h="264191">
                <a:tc>
                  <a:txBody>
                    <a:bodyPr/>
                    <a:lstStyle/>
                    <a:p>
                      <a:r>
                        <a:rPr lang="en-US" sz="1000" b="1"/>
                        <a:t>Carpet</a:t>
                      </a:r>
                    </a:p>
                  </a:txBody>
                  <a:tcPr marL="37742" marR="37742" marT="18871" marB="18871" anchor="ctr">
                    <a:lnL>
                      <a:noFill/>
                    </a:lnL>
                    <a:lnR>
                      <a:noFill/>
                    </a:lnR>
                    <a:lnT>
                      <a:noFill/>
                    </a:lnT>
                    <a:lnB>
                      <a:noFill/>
                    </a:lnB>
                  </a:tcPr>
                </a:tc>
                <a:tc>
                  <a:txBody>
                    <a:bodyPr/>
                    <a:lstStyle/>
                    <a:p>
                      <a:r>
                        <a:rPr lang="en-US" sz="1000" b="1" dirty="0"/>
                        <a:t>Hard-copy Devices</a:t>
                      </a:r>
                    </a:p>
                  </a:txBody>
                  <a:tcPr marL="37742" marR="37742" marT="18871" marB="18871" anchor="ctr">
                    <a:lnL>
                      <a:noFill/>
                    </a:lnL>
                    <a:lnR>
                      <a:noFill/>
                    </a:lnR>
                    <a:lnT>
                      <a:noFill/>
                    </a:lnT>
                    <a:lnB>
                      <a:noFill/>
                    </a:lnB>
                  </a:tcPr>
                </a:tc>
                <a:tc>
                  <a:txBody>
                    <a:bodyPr/>
                    <a:lstStyle/>
                    <a:p>
                      <a:r>
                        <a:rPr lang="en-US" sz="1000" b="1" dirty="0"/>
                        <a:t>Portable Electronic Devices</a:t>
                      </a:r>
                      <a:br>
                        <a:rPr lang="en-US" sz="1000" b="1" dirty="0"/>
                      </a:br>
                      <a:r>
                        <a:rPr lang="en-US" sz="1000" b="1" dirty="0"/>
                        <a:t> </a:t>
                      </a:r>
                    </a:p>
                  </a:txBody>
                  <a:tcPr marL="37742" marR="37742" marT="18871" marB="18871" anchor="ctr">
                    <a:lnL>
                      <a:noFill/>
                    </a:lnL>
                    <a:lnR>
                      <a:noFill/>
                    </a:lnR>
                    <a:lnT>
                      <a:noFill/>
                    </a:lnT>
                    <a:lnB>
                      <a:noFill/>
                    </a:lnB>
                  </a:tcPr>
                </a:tc>
              </a:tr>
              <a:tr h="264191">
                <a:tc>
                  <a:txBody>
                    <a:bodyPr/>
                    <a:lstStyle/>
                    <a:p>
                      <a:r>
                        <a:rPr lang="en-US" sz="1000" b="1"/>
                        <a:t>Clay Bricks</a:t>
                      </a:r>
                    </a:p>
                  </a:txBody>
                  <a:tcPr marL="37742" marR="37742" marT="18871" marB="18871" anchor="ctr">
                    <a:lnL>
                      <a:noFill/>
                    </a:lnL>
                    <a:lnR>
                      <a:noFill/>
                    </a:lnR>
                    <a:lnT>
                      <a:noFill/>
                    </a:lnT>
                    <a:lnB>
                      <a:noFill/>
                    </a:lnB>
                  </a:tcPr>
                </a:tc>
                <a:tc>
                  <a:txBody>
                    <a:bodyPr/>
                    <a:lstStyle/>
                    <a:p>
                      <a:r>
                        <a:rPr lang="en-US" sz="1000" b="1" dirty="0"/>
                        <a:t>HDPE (high-density polyethylene)</a:t>
                      </a:r>
                    </a:p>
                  </a:txBody>
                  <a:tcPr marL="37742" marR="37742" marT="18871" marB="18871" anchor="ctr">
                    <a:lnL>
                      <a:noFill/>
                    </a:lnL>
                    <a:lnR>
                      <a:noFill/>
                    </a:lnR>
                    <a:lnT>
                      <a:noFill/>
                    </a:lnT>
                    <a:lnB>
                      <a:noFill/>
                    </a:lnB>
                  </a:tcPr>
                </a:tc>
                <a:tc>
                  <a:txBody>
                    <a:bodyPr/>
                    <a:lstStyle/>
                    <a:p>
                      <a:r>
                        <a:rPr lang="en-US" sz="1000" b="1" dirty="0"/>
                        <a:t>Poultry</a:t>
                      </a:r>
                      <a:br>
                        <a:rPr lang="en-US" sz="1000" b="1" dirty="0"/>
                      </a:br>
                      <a:r>
                        <a:rPr lang="en-US" sz="1000" b="1" dirty="0"/>
                        <a:t> </a:t>
                      </a:r>
                    </a:p>
                  </a:txBody>
                  <a:tcPr marL="37742" marR="37742" marT="18871" marB="18871" anchor="ctr">
                    <a:lnL>
                      <a:noFill/>
                    </a:lnL>
                    <a:lnR>
                      <a:noFill/>
                    </a:lnR>
                    <a:lnT>
                      <a:noFill/>
                    </a:lnT>
                    <a:lnB>
                      <a:noFill/>
                    </a:lnB>
                  </a:tcPr>
                </a:tc>
              </a:tr>
              <a:tr h="150966">
                <a:tc>
                  <a:txBody>
                    <a:bodyPr/>
                    <a:lstStyle/>
                    <a:p>
                      <a:r>
                        <a:rPr lang="en-US" sz="1000" b="1"/>
                        <a:t>Concrete</a:t>
                      </a:r>
                    </a:p>
                  </a:txBody>
                  <a:tcPr marL="37742" marR="37742" marT="18871" marB="18871" anchor="ctr">
                    <a:lnL>
                      <a:noFill/>
                    </a:lnL>
                    <a:lnR>
                      <a:noFill/>
                    </a:lnR>
                    <a:lnT>
                      <a:noFill/>
                    </a:lnT>
                    <a:lnB>
                      <a:noFill/>
                    </a:lnB>
                  </a:tcPr>
                </a:tc>
                <a:tc>
                  <a:txBody>
                    <a:bodyPr/>
                    <a:lstStyle/>
                    <a:p>
                      <a:r>
                        <a:rPr lang="en-US" sz="1000" b="1"/>
                        <a:t>LDPE (low-density polyethylene)</a:t>
                      </a:r>
                    </a:p>
                  </a:txBody>
                  <a:tcPr marL="37742" marR="37742" marT="18871" marB="18871" anchor="ctr">
                    <a:lnL>
                      <a:noFill/>
                    </a:lnL>
                    <a:lnR>
                      <a:noFill/>
                    </a:lnR>
                    <a:lnT>
                      <a:noFill/>
                    </a:lnT>
                    <a:lnB>
                      <a:noFill/>
                    </a:lnB>
                  </a:tcPr>
                </a:tc>
                <a:tc>
                  <a:txBody>
                    <a:bodyPr/>
                    <a:lstStyle/>
                    <a:p>
                      <a:r>
                        <a:rPr lang="en-US" sz="1000" b="1" dirty="0"/>
                        <a:t>PP (polypropylene)</a:t>
                      </a:r>
                    </a:p>
                  </a:txBody>
                  <a:tcPr marL="37742" marR="37742" marT="18871" marB="18871" anchor="ctr">
                    <a:lnL>
                      <a:noFill/>
                    </a:lnL>
                    <a:lnR>
                      <a:noFill/>
                    </a:lnR>
                    <a:lnT>
                      <a:noFill/>
                    </a:lnT>
                    <a:lnB>
                      <a:noFill/>
                    </a:lnB>
                  </a:tcPr>
                </a:tc>
              </a:tr>
              <a:tr h="264191">
                <a:tc>
                  <a:txBody>
                    <a:bodyPr/>
                    <a:lstStyle/>
                    <a:p>
                      <a:r>
                        <a:rPr lang="en-US" sz="1000" b="1"/>
                        <a:t>Copper Wire</a:t>
                      </a:r>
                    </a:p>
                  </a:txBody>
                  <a:tcPr marL="37742" marR="37742" marT="18871" marB="18871" anchor="ctr">
                    <a:lnL>
                      <a:noFill/>
                    </a:lnL>
                    <a:lnR>
                      <a:noFill/>
                    </a:lnR>
                    <a:lnT>
                      <a:noFill/>
                    </a:lnT>
                    <a:lnB>
                      <a:noFill/>
                    </a:lnB>
                  </a:tcPr>
                </a:tc>
                <a:tc>
                  <a:txBody>
                    <a:bodyPr/>
                    <a:lstStyle/>
                    <a:p>
                      <a:r>
                        <a:rPr lang="en-US" sz="1000" b="1" dirty="0"/>
                        <a:t>Leaves</a:t>
                      </a:r>
                    </a:p>
                  </a:txBody>
                  <a:tcPr marL="37742" marR="37742" marT="18871" marB="18871" anchor="ctr">
                    <a:lnL>
                      <a:noFill/>
                    </a:lnL>
                    <a:lnR>
                      <a:noFill/>
                    </a:lnR>
                    <a:lnT>
                      <a:noFill/>
                    </a:lnT>
                    <a:lnB>
                      <a:noFill/>
                    </a:lnB>
                  </a:tcPr>
                </a:tc>
                <a:tc>
                  <a:txBody>
                    <a:bodyPr/>
                    <a:lstStyle/>
                    <a:p>
                      <a:r>
                        <a:rPr lang="en-US" sz="1000" b="1" dirty="0"/>
                        <a:t>PS (polystyrene)</a:t>
                      </a:r>
                      <a:br>
                        <a:rPr lang="en-US" sz="1000" b="1" dirty="0"/>
                      </a:br>
                      <a:r>
                        <a:rPr lang="en-US" sz="1000" b="1" dirty="0"/>
                        <a:t> </a:t>
                      </a:r>
                    </a:p>
                  </a:txBody>
                  <a:tcPr marL="37742" marR="37742" marT="18871" marB="18871" anchor="ctr">
                    <a:lnL>
                      <a:noFill/>
                    </a:lnL>
                    <a:lnR>
                      <a:noFill/>
                    </a:lnR>
                    <a:lnT>
                      <a:noFill/>
                    </a:lnT>
                    <a:lnB>
                      <a:noFill/>
                    </a:lnB>
                  </a:tcPr>
                </a:tc>
              </a:tr>
              <a:tr h="264191">
                <a:tc>
                  <a:txBody>
                    <a:bodyPr/>
                    <a:lstStyle/>
                    <a:p>
                      <a:r>
                        <a:rPr lang="en-US" sz="1000" b="1"/>
                        <a:t>Corrugated Cardboard</a:t>
                      </a:r>
                    </a:p>
                  </a:txBody>
                  <a:tcPr marL="37742" marR="37742" marT="18871" marB="18871" anchor="ctr">
                    <a:lnL>
                      <a:noFill/>
                    </a:lnL>
                    <a:lnR>
                      <a:noFill/>
                    </a:lnR>
                    <a:lnT>
                      <a:noFill/>
                    </a:lnT>
                    <a:lnB>
                      <a:noFill/>
                    </a:lnB>
                  </a:tcPr>
                </a:tc>
                <a:tc>
                  <a:txBody>
                    <a:bodyPr/>
                    <a:lstStyle/>
                    <a:p>
                      <a:r>
                        <a:rPr lang="en-US" sz="1000" b="1" dirty="0"/>
                        <a:t>LLDPE (linear low-density polyethylene)</a:t>
                      </a:r>
                    </a:p>
                  </a:txBody>
                  <a:tcPr marL="37742" marR="37742" marT="18871" marB="18871" anchor="ctr">
                    <a:lnL>
                      <a:noFill/>
                    </a:lnL>
                    <a:lnR>
                      <a:noFill/>
                    </a:lnR>
                    <a:lnT>
                      <a:noFill/>
                    </a:lnT>
                    <a:lnB>
                      <a:noFill/>
                    </a:lnB>
                  </a:tcPr>
                </a:tc>
                <a:tc>
                  <a:txBody>
                    <a:bodyPr/>
                    <a:lstStyle/>
                    <a:p>
                      <a:r>
                        <a:rPr lang="en-US" sz="1000" b="1" dirty="0"/>
                        <a:t>PVC (polyvinyl chloride)</a:t>
                      </a:r>
                    </a:p>
                  </a:txBody>
                  <a:tcPr marL="37742" marR="37742" marT="18871" marB="18871" anchor="ctr">
                    <a:lnL>
                      <a:noFill/>
                    </a:lnL>
                    <a:lnR>
                      <a:noFill/>
                    </a:lnR>
                    <a:lnT>
                      <a:noFill/>
                    </a:lnT>
                    <a:lnB>
                      <a:noFill/>
                    </a:lnB>
                  </a:tcPr>
                </a:tc>
              </a:tr>
              <a:tr h="150966">
                <a:tc>
                  <a:txBody>
                    <a:bodyPr/>
                    <a:lstStyle/>
                    <a:p>
                      <a:r>
                        <a:rPr lang="en-US" sz="1000" b="1"/>
                        <a:t>Cathode Ray Tube (CRT) Displays</a:t>
                      </a:r>
                    </a:p>
                  </a:txBody>
                  <a:tcPr marL="37742" marR="37742" marT="18871" marB="18871" anchor="ctr">
                    <a:lnL>
                      <a:noFill/>
                    </a:lnL>
                    <a:lnR>
                      <a:noFill/>
                    </a:lnR>
                    <a:lnT>
                      <a:noFill/>
                    </a:lnT>
                    <a:lnB>
                      <a:noFill/>
                    </a:lnB>
                  </a:tcPr>
                </a:tc>
                <a:tc>
                  <a:txBody>
                    <a:bodyPr/>
                    <a:lstStyle/>
                    <a:p>
                      <a:r>
                        <a:rPr lang="en-US" sz="1000" b="1"/>
                        <a:t>Magazines/Third-Class Mail</a:t>
                      </a:r>
                    </a:p>
                  </a:txBody>
                  <a:tcPr marL="37742" marR="37742" marT="18871" marB="18871" anchor="ctr">
                    <a:lnL>
                      <a:noFill/>
                    </a:lnL>
                    <a:lnR>
                      <a:noFill/>
                    </a:lnR>
                    <a:lnT>
                      <a:noFill/>
                    </a:lnT>
                    <a:lnB>
                      <a:noFill/>
                    </a:lnB>
                  </a:tcPr>
                </a:tc>
                <a:tc>
                  <a:txBody>
                    <a:bodyPr/>
                    <a:lstStyle/>
                    <a:p>
                      <a:r>
                        <a:rPr lang="en-US" sz="1000" b="1" dirty="0"/>
                        <a:t>Steel Cans</a:t>
                      </a:r>
                    </a:p>
                  </a:txBody>
                  <a:tcPr marL="37742" marR="37742" marT="18871" marB="18871" anchor="ctr">
                    <a:lnL>
                      <a:noFill/>
                    </a:lnL>
                    <a:lnR>
                      <a:noFill/>
                    </a:lnR>
                    <a:lnT>
                      <a:noFill/>
                    </a:lnT>
                    <a:lnB>
                      <a:noFill/>
                    </a:lnB>
                  </a:tcPr>
                </a:tc>
              </a:tr>
              <a:tr h="150966">
                <a:tc>
                  <a:txBody>
                    <a:bodyPr/>
                    <a:lstStyle/>
                    <a:p>
                      <a:r>
                        <a:rPr lang="en-US" sz="1000" b="1"/>
                        <a:t>Dairy Products</a:t>
                      </a:r>
                    </a:p>
                  </a:txBody>
                  <a:tcPr marL="37742" marR="37742" marT="18871" marB="18871" anchor="ctr">
                    <a:lnL>
                      <a:noFill/>
                    </a:lnL>
                    <a:lnR>
                      <a:noFill/>
                    </a:lnR>
                    <a:lnT>
                      <a:noFill/>
                    </a:lnT>
                    <a:lnB>
                      <a:noFill/>
                    </a:lnB>
                  </a:tcPr>
                </a:tc>
                <a:tc>
                  <a:txBody>
                    <a:bodyPr/>
                    <a:lstStyle/>
                    <a:p>
                      <a:r>
                        <a:rPr lang="en-US" sz="1000" b="1"/>
                        <a:t>Medium Density Fiberboard</a:t>
                      </a:r>
                    </a:p>
                  </a:txBody>
                  <a:tcPr marL="37742" marR="37742" marT="18871" marB="18871" anchor="ctr">
                    <a:lnL>
                      <a:noFill/>
                    </a:lnL>
                    <a:lnR>
                      <a:noFill/>
                    </a:lnR>
                    <a:lnT>
                      <a:noFill/>
                    </a:lnT>
                    <a:lnB>
                      <a:noFill/>
                    </a:lnB>
                  </a:tcPr>
                </a:tc>
                <a:tc>
                  <a:txBody>
                    <a:bodyPr/>
                    <a:lstStyle/>
                    <a:p>
                      <a:r>
                        <a:rPr lang="en-US" sz="1000" b="1" dirty="0"/>
                        <a:t>Structural Steel</a:t>
                      </a:r>
                    </a:p>
                  </a:txBody>
                  <a:tcPr marL="37742" marR="37742" marT="18871" marB="18871" anchor="ctr">
                    <a:lnL>
                      <a:noFill/>
                    </a:lnL>
                    <a:lnR>
                      <a:noFill/>
                    </a:lnR>
                    <a:lnT>
                      <a:noFill/>
                    </a:lnT>
                    <a:lnB>
                      <a:noFill/>
                    </a:lnB>
                  </a:tcPr>
                </a:tc>
              </a:tr>
              <a:tr h="264191">
                <a:tc>
                  <a:txBody>
                    <a:bodyPr/>
                    <a:lstStyle/>
                    <a:p>
                      <a:r>
                        <a:rPr lang="en-US" sz="1000" b="1"/>
                        <a:t>Desktop Central Processing Units (CPU)s</a:t>
                      </a:r>
                    </a:p>
                  </a:txBody>
                  <a:tcPr marL="37742" marR="37742" marT="18871" marB="18871" anchor="ctr">
                    <a:lnL>
                      <a:noFill/>
                    </a:lnL>
                    <a:lnR>
                      <a:noFill/>
                    </a:lnR>
                    <a:lnT>
                      <a:noFill/>
                    </a:lnT>
                    <a:lnB>
                      <a:noFill/>
                    </a:lnB>
                  </a:tcPr>
                </a:tc>
                <a:tc>
                  <a:txBody>
                    <a:bodyPr/>
                    <a:lstStyle/>
                    <a:p>
                      <a:r>
                        <a:rPr lang="en-US" sz="1000" b="1"/>
                        <a:t>Mixed Electronics</a:t>
                      </a:r>
                    </a:p>
                  </a:txBody>
                  <a:tcPr marL="37742" marR="37742" marT="18871" marB="18871" anchor="ctr">
                    <a:lnL>
                      <a:noFill/>
                    </a:lnL>
                    <a:lnR>
                      <a:noFill/>
                    </a:lnR>
                    <a:lnT>
                      <a:noFill/>
                    </a:lnT>
                    <a:lnB>
                      <a:noFill/>
                    </a:lnB>
                  </a:tcPr>
                </a:tc>
                <a:tc>
                  <a:txBody>
                    <a:bodyPr/>
                    <a:lstStyle/>
                    <a:p>
                      <a:r>
                        <a:rPr lang="en-US" sz="1000" b="1" dirty="0"/>
                        <a:t>Textbooks</a:t>
                      </a:r>
                    </a:p>
                  </a:txBody>
                  <a:tcPr marL="37742" marR="37742" marT="18871" marB="18871" anchor="ctr">
                    <a:lnL>
                      <a:noFill/>
                    </a:lnL>
                    <a:lnR>
                      <a:noFill/>
                    </a:lnR>
                    <a:lnT>
                      <a:noFill/>
                    </a:lnT>
                    <a:lnB>
                      <a:noFill/>
                    </a:lnB>
                  </a:tcPr>
                </a:tc>
              </a:tr>
              <a:tr h="150966">
                <a:tc>
                  <a:txBody>
                    <a:bodyPr/>
                    <a:lstStyle/>
                    <a:p>
                      <a:r>
                        <a:rPr lang="en-US" sz="1000" b="1"/>
                        <a:t>Dimensional Lumber</a:t>
                      </a:r>
                    </a:p>
                  </a:txBody>
                  <a:tcPr marL="37742" marR="37742" marT="18871" marB="18871" anchor="ctr">
                    <a:lnL>
                      <a:noFill/>
                    </a:lnL>
                    <a:lnR>
                      <a:noFill/>
                    </a:lnR>
                    <a:lnT>
                      <a:noFill/>
                    </a:lnT>
                    <a:lnB>
                      <a:noFill/>
                    </a:lnB>
                  </a:tcPr>
                </a:tc>
                <a:tc>
                  <a:txBody>
                    <a:bodyPr/>
                    <a:lstStyle/>
                    <a:p>
                      <a:r>
                        <a:rPr lang="en-US" sz="1000" b="1"/>
                        <a:t>Mixed Metals</a:t>
                      </a:r>
                    </a:p>
                  </a:txBody>
                  <a:tcPr marL="37742" marR="37742" marT="18871" marB="18871" anchor="ctr">
                    <a:lnL>
                      <a:noFill/>
                    </a:lnL>
                    <a:lnR>
                      <a:noFill/>
                    </a:lnR>
                    <a:lnT>
                      <a:noFill/>
                    </a:lnT>
                    <a:lnB>
                      <a:noFill/>
                    </a:lnB>
                  </a:tcPr>
                </a:tc>
                <a:tc>
                  <a:txBody>
                    <a:bodyPr/>
                    <a:lstStyle/>
                    <a:p>
                      <a:r>
                        <a:rPr lang="en-US" sz="1000" b="1" dirty="0"/>
                        <a:t>Tires</a:t>
                      </a:r>
                    </a:p>
                  </a:txBody>
                  <a:tcPr marL="37742" marR="37742" marT="18871" marB="18871" anchor="ctr">
                    <a:lnL>
                      <a:noFill/>
                    </a:lnL>
                    <a:lnR>
                      <a:noFill/>
                    </a:lnR>
                    <a:lnT>
                      <a:noFill/>
                    </a:lnT>
                    <a:lnB>
                      <a:noFill/>
                    </a:lnB>
                  </a:tcPr>
                </a:tc>
              </a:tr>
              <a:tr h="150966">
                <a:tc>
                  <a:txBody>
                    <a:bodyPr/>
                    <a:lstStyle/>
                    <a:p>
                      <a:r>
                        <a:rPr lang="en-US" sz="1000" b="1"/>
                        <a:t>Drywall</a:t>
                      </a:r>
                    </a:p>
                  </a:txBody>
                  <a:tcPr marL="37742" marR="37742" marT="18871" marB="18871" anchor="ctr">
                    <a:lnL>
                      <a:noFill/>
                    </a:lnL>
                    <a:lnR>
                      <a:noFill/>
                    </a:lnR>
                    <a:lnT>
                      <a:noFill/>
                    </a:lnT>
                    <a:lnB>
                      <a:noFill/>
                    </a:lnB>
                  </a:tcPr>
                </a:tc>
                <a:tc>
                  <a:txBody>
                    <a:bodyPr/>
                    <a:lstStyle/>
                    <a:p>
                      <a:r>
                        <a:rPr lang="en-US" sz="1000" b="1"/>
                        <a:t>Mixed MSW (municipal solid waste)</a:t>
                      </a:r>
                    </a:p>
                  </a:txBody>
                  <a:tcPr marL="37742" marR="37742" marT="18871" marB="18871" anchor="ctr">
                    <a:lnL>
                      <a:noFill/>
                    </a:lnL>
                    <a:lnR>
                      <a:noFill/>
                    </a:lnR>
                    <a:lnT>
                      <a:noFill/>
                    </a:lnT>
                    <a:lnB>
                      <a:noFill/>
                    </a:lnB>
                  </a:tcPr>
                </a:tc>
                <a:tc>
                  <a:txBody>
                    <a:bodyPr/>
                    <a:lstStyle/>
                    <a:p>
                      <a:r>
                        <a:rPr lang="en-US" sz="1000" b="1" dirty="0"/>
                        <a:t>Vinyl Flooring</a:t>
                      </a:r>
                    </a:p>
                  </a:txBody>
                  <a:tcPr marL="37742" marR="37742" marT="18871" marB="18871" anchor="ctr">
                    <a:lnL>
                      <a:noFill/>
                    </a:lnL>
                    <a:lnR>
                      <a:noFill/>
                    </a:lnR>
                    <a:lnT>
                      <a:noFill/>
                    </a:lnT>
                    <a:lnB>
                      <a:noFill/>
                    </a:lnB>
                  </a:tcPr>
                </a:tc>
              </a:tr>
              <a:tr h="150966">
                <a:tc>
                  <a:txBody>
                    <a:bodyPr/>
                    <a:lstStyle/>
                    <a:p>
                      <a:r>
                        <a:rPr lang="en-US" sz="1000" b="1"/>
                        <a:t>Electronic Peripherals</a:t>
                      </a:r>
                    </a:p>
                  </a:txBody>
                  <a:tcPr marL="37742" marR="37742" marT="18871" marB="18871" anchor="ctr">
                    <a:lnL>
                      <a:noFill/>
                    </a:lnL>
                    <a:lnR>
                      <a:noFill/>
                    </a:lnR>
                    <a:lnT>
                      <a:noFill/>
                    </a:lnT>
                    <a:lnB>
                      <a:noFill/>
                    </a:lnB>
                  </a:tcPr>
                </a:tc>
                <a:tc>
                  <a:txBody>
                    <a:bodyPr/>
                    <a:lstStyle/>
                    <a:p>
                      <a:r>
                        <a:rPr lang="en-US" sz="1000" b="1"/>
                        <a:t>Mixed Organics</a:t>
                      </a:r>
                    </a:p>
                  </a:txBody>
                  <a:tcPr marL="37742" marR="37742" marT="18871" marB="18871" anchor="ctr">
                    <a:lnL>
                      <a:noFill/>
                    </a:lnL>
                    <a:lnR>
                      <a:noFill/>
                    </a:lnR>
                    <a:lnT>
                      <a:noFill/>
                    </a:lnT>
                    <a:lnB>
                      <a:noFill/>
                    </a:lnB>
                  </a:tcPr>
                </a:tc>
                <a:tc>
                  <a:txBody>
                    <a:bodyPr/>
                    <a:lstStyle/>
                    <a:p>
                      <a:r>
                        <a:rPr lang="en-US" sz="1000" b="1" dirty="0"/>
                        <a:t>Wood Flooring</a:t>
                      </a:r>
                    </a:p>
                  </a:txBody>
                  <a:tcPr marL="37742" marR="37742" marT="18871" marB="18871" anchor="ctr">
                    <a:lnL>
                      <a:noFill/>
                    </a:lnL>
                    <a:lnR>
                      <a:noFill/>
                    </a:lnR>
                    <a:lnT>
                      <a:noFill/>
                    </a:lnT>
                    <a:lnB>
                      <a:noFill/>
                    </a:lnB>
                  </a:tcPr>
                </a:tc>
              </a:tr>
              <a:tr h="150966">
                <a:tc>
                  <a:txBody>
                    <a:bodyPr/>
                    <a:lstStyle/>
                    <a:p>
                      <a:r>
                        <a:rPr lang="en-US" sz="1000" b="1"/>
                        <a:t>Fiberglass Insulation</a:t>
                      </a:r>
                    </a:p>
                  </a:txBody>
                  <a:tcPr marL="37742" marR="37742" marT="18871" marB="18871" anchor="ctr">
                    <a:lnL>
                      <a:noFill/>
                    </a:lnL>
                    <a:lnR>
                      <a:noFill/>
                    </a:lnR>
                    <a:lnT>
                      <a:noFill/>
                    </a:lnT>
                    <a:lnB>
                      <a:noFill/>
                    </a:lnB>
                  </a:tcPr>
                </a:tc>
                <a:tc>
                  <a:txBody>
                    <a:bodyPr/>
                    <a:lstStyle/>
                    <a:p>
                      <a:r>
                        <a:rPr lang="en-US" sz="1000" b="1"/>
                        <a:t>Mixed Paper (general)</a:t>
                      </a:r>
                    </a:p>
                  </a:txBody>
                  <a:tcPr marL="37742" marR="37742" marT="18871" marB="18871" anchor="ctr">
                    <a:lnL>
                      <a:noFill/>
                    </a:lnL>
                    <a:lnR>
                      <a:noFill/>
                    </a:lnR>
                    <a:lnT>
                      <a:noFill/>
                    </a:lnT>
                    <a:lnB>
                      <a:noFill/>
                    </a:lnB>
                  </a:tcPr>
                </a:tc>
                <a:tc>
                  <a:txBody>
                    <a:bodyPr/>
                    <a:lstStyle/>
                    <a:p>
                      <a:r>
                        <a:rPr lang="en-US" sz="1000" b="1" dirty="0"/>
                        <a:t>Yard Trimmings</a:t>
                      </a:r>
                    </a:p>
                  </a:txBody>
                  <a:tcPr marL="37742" marR="37742" marT="18871" marB="18871" anchor="ctr">
                    <a:lnL>
                      <a:noFill/>
                    </a:lnL>
                    <a:lnR>
                      <a:noFill/>
                    </a:lnR>
                    <a:lnT>
                      <a:noFill/>
                    </a:lnT>
                    <a:lnB>
                      <a:noFill/>
                    </a:lnB>
                  </a:tcPr>
                </a:tc>
              </a:tr>
              <a:tr h="150966">
                <a:tc>
                  <a:txBody>
                    <a:bodyPr/>
                    <a:lstStyle/>
                    <a:p>
                      <a:r>
                        <a:rPr lang="en-US" sz="1000" b="1"/>
                        <a:t>Flat-Panel Displays</a:t>
                      </a:r>
                    </a:p>
                  </a:txBody>
                  <a:tcPr marL="37742" marR="37742" marT="18871" marB="18871" anchor="ctr">
                    <a:lnL>
                      <a:noFill/>
                    </a:lnL>
                    <a:lnR>
                      <a:noFill/>
                    </a:lnR>
                    <a:lnT>
                      <a:noFill/>
                    </a:lnT>
                    <a:lnB>
                      <a:noFill/>
                    </a:lnB>
                  </a:tcPr>
                </a:tc>
                <a:tc>
                  <a:txBody>
                    <a:bodyPr/>
                    <a:lstStyle/>
                    <a:p>
                      <a:r>
                        <a:rPr lang="en-US" sz="1000" b="1"/>
                        <a:t>Mixed Paper (primarily from offices)</a:t>
                      </a:r>
                    </a:p>
                  </a:txBody>
                  <a:tcPr marL="37742" marR="37742" marT="18871" marB="18871" anchor="ctr">
                    <a:lnL>
                      <a:noFill/>
                    </a:lnL>
                    <a:lnR>
                      <a:noFill/>
                    </a:lnR>
                    <a:lnT>
                      <a:noFill/>
                    </a:lnT>
                    <a:lnB>
                      <a:noFill/>
                    </a:lnB>
                  </a:tcPr>
                </a:tc>
                <a:tc>
                  <a:txBody>
                    <a:bodyPr/>
                    <a:lstStyle/>
                    <a:p>
                      <a:r>
                        <a:rPr lang="el-GR" sz="1000" b="1" dirty="0"/>
                        <a:t> </a:t>
                      </a:r>
                    </a:p>
                  </a:txBody>
                  <a:tcPr marL="37742" marR="37742" marT="18871" marB="18871" anchor="ctr">
                    <a:lnL>
                      <a:noFill/>
                    </a:lnL>
                    <a:lnR>
                      <a:noFill/>
                    </a:lnR>
                    <a:lnT>
                      <a:noFill/>
                    </a:lnT>
                    <a:lnB>
                      <a:noFill/>
                    </a:lnB>
                  </a:tcPr>
                </a:tc>
              </a:tr>
              <a:tr h="150966">
                <a:tc>
                  <a:txBody>
                    <a:bodyPr/>
                    <a:lstStyle/>
                    <a:p>
                      <a:r>
                        <a:rPr lang="en-US" sz="1000" b="1"/>
                        <a:t>Fly Ash</a:t>
                      </a:r>
                    </a:p>
                  </a:txBody>
                  <a:tcPr marL="37742" marR="37742" marT="18871" marB="18871" anchor="ctr">
                    <a:lnL>
                      <a:noFill/>
                    </a:lnL>
                    <a:lnR>
                      <a:noFill/>
                    </a:lnR>
                    <a:lnT>
                      <a:noFill/>
                    </a:lnT>
                    <a:lnB>
                      <a:noFill/>
                    </a:lnB>
                  </a:tcPr>
                </a:tc>
                <a:tc>
                  <a:txBody>
                    <a:bodyPr/>
                    <a:lstStyle/>
                    <a:p>
                      <a:r>
                        <a:rPr lang="en-US" sz="1000" b="1"/>
                        <a:t>Mixed Paper (primarily residential)</a:t>
                      </a:r>
                    </a:p>
                  </a:txBody>
                  <a:tcPr marL="37742" marR="37742" marT="18871" marB="18871" anchor="ctr">
                    <a:lnL>
                      <a:noFill/>
                    </a:lnL>
                    <a:lnR>
                      <a:noFill/>
                    </a:lnR>
                    <a:lnT>
                      <a:noFill/>
                    </a:lnT>
                    <a:lnB>
                      <a:noFill/>
                    </a:lnB>
                  </a:tcPr>
                </a:tc>
                <a:tc>
                  <a:txBody>
                    <a:bodyPr/>
                    <a:lstStyle/>
                    <a:p>
                      <a:r>
                        <a:rPr lang="el-GR" sz="1000" b="1" dirty="0"/>
                        <a:t> </a:t>
                      </a:r>
                    </a:p>
                  </a:txBody>
                  <a:tcPr marL="37742" marR="37742" marT="18871" marB="18871" anchor="ctr">
                    <a:lnL>
                      <a:noFill/>
                    </a:lnL>
                    <a:lnR>
                      <a:noFill/>
                    </a:lnR>
                    <a:lnT>
                      <a:noFill/>
                    </a:lnT>
                    <a:lnB>
                      <a:noFill/>
                    </a:lnB>
                  </a:tcPr>
                </a:tc>
              </a:tr>
            </a:tbl>
          </a:graphicData>
        </a:graphic>
      </p:graphicFrame>
    </p:spTree>
    <p:extLst>
      <p:ext uri="{BB962C8B-B14F-4D97-AF65-F5344CB8AC3E}">
        <p14:creationId xmlns:p14="http://schemas.microsoft.com/office/powerpoint/2010/main" val="86715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Ευθεία γραμμή σύνδεσης 25" descr="Πρώτη διαχωριστική γραμμή στη διαφάνεια">
            <a:extLst>
              <a:ext uri="{FF2B5EF4-FFF2-40B4-BE49-F238E27FC236}">
                <a16:creationId xmlns=""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descr="Δεύτερη διαχωριστική γραμμή στη διαφάνεια">
            <a:extLst>
              <a:ext uri="{FF2B5EF4-FFF2-40B4-BE49-F238E27FC236}">
                <a16:creationId xmlns=""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p:txBody>
          <a:bodyPr/>
          <a:lstStyle/>
          <a:p>
            <a:pPr algn="ctr"/>
            <a:r>
              <a:rPr lang="el-GR" b="1" dirty="0" smtClean="0"/>
              <a:t>Οδηγίες χρήσης του </a:t>
            </a:r>
            <a:r>
              <a:rPr lang="en-US" dirty="0" smtClean="0"/>
              <a:t>WARM Model</a:t>
            </a:r>
            <a:endParaRPr lang="el-GR" dirty="0"/>
          </a:p>
        </p:txBody>
      </p:sp>
      <p:sp>
        <p:nvSpPr>
          <p:cNvPr id="4" name="Θέση κειμένου 3"/>
          <p:cNvSpPr>
            <a:spLocks noGrp="1"/>
          </p:cNvSpPr>
          <p:nvPr>
            <p:ph type="body" sz="quarter" idx="26"/>
          </p:nvPr>
        </p:nvSpPr>
        <p:spPr/>
        <p:txBody>
          <a:bodyPr/>
          <a:lstStyle/>
          <a:p>
            <a:pPr algn="ctr"/>
            <a:r>
              <a:rPr lang="el-GR" sz="2400" b="1" dirty="0" smtClean="0"/>
              <a:t>Χρήσιμες συμβουλές </a:t>
            </a:r>
            <a:endParaRPr lang="el-GR" sz="2400" b="1" dirty="0"/>
          </a:p>
        </p:txBody>
      </p:sp>
      <p:sp>
        <p:nvSpPr>
          <p:cNvPr id="21" name="TextBox 20"/>
          <p:cNvSpPr txBox="1"/>
          <p:nvPr/>
        </p:nvSpPr>
        <p:spPr>
          <a:xfrm>
            <a:off x="615636" y="1647731"/>
            <a:ext cx="10864158" cy="4381877"/>
          </a:xfrm>
          <a:prstGeom prst="rect">
            <a:avLst/>
          </a:prstGeom>
          <a:noFill/>
        </p:spPr>
        <p:txBody>
          <a:bodyPr wrap="square" lIns="0" tIns="0" rIns="0" bIns="0" rtlCol="0">
            <a:noAutofit/>
          </a:bodyPr>
          <a:lstStyle/>
          <a:p>
            <a:pPr marL="342900" indent="-342900" algn="l">
              <a:buFont typeface="Wingdings" panose="05000000000000000000" pitchFamily="2" charset="2"/>
              <a:buChar char="q"/>
            </a:pPr>
            <a:r>
              <a:rPr lang="el-GR" sz="2000" dirty="0" smtClean="0">
                <a:solidFill>
                  <a:schemeClr val="tx1">
                    <a:lumMod val="75000"/>
                    <a:lumOff val="25000"/>
                  </a:schemeClr>
                </a:solidFill>
              </a:rPr>
              <a:t>Εάν τα υλικά της λίστας του </a:t>
            </a:r>
            <a:r>
              <a:rPr lang="en-US" sz="2000" dirty="0" smtClean="0">
                <a:solidFill>
                  <a:schemeClr val="tx1">
                    <a:lumMod val="75000"/>
                    <a:lumOff val="25000"/>
                  </a:schemeClr>
                </a:solidFill>
              </a:rPr>
              <a:t>WARM </a:t>
            </a:r>
            <a:r>
              <a:rPr lang="el-GR" sz="2000" dirty="0" smtClean="0">
                <a:solidFill>
                  <a:schemeClr val="tx1">
                    <a:lumMod val="75000"/>
                    <a:lumOff val="25000"/>
                  </a:schemeClr>
                </a:solidFill>
              </a:rPr>
              <a:t>δεν παράγονται στην περιοχή μελέτης ή δεν θέλουμε να τα αναλύσουμε αφήνουμε το κελί κενό ή καταχωρούμε 0.</a:t>
            </a:r>
          </a:p>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Επιβεβαιώνουμε ότι οι ποσότητες υλικών που παράγονται είναι ίσες με τις αντίστοιχες ποσότητες υλικών που διαχειριζόμαστε</a:t>
            </a:r>
          </a:p>
          <a:p>
            <a:pPr marL="342900" indent="-342900" algn="l">
              <a:buFont typeface="Wingdings" panose="05000000000000000000" pitchFamily="2" charset="2"/>
              <a:buChar char="q"/>
            </a:pPr>
            <a:r>
              <a:rPr lang="el-GR" sz="2000" dirty="0" smtClean="0">
                <a:solidFill>
                  <a:schemeClr val="tx1">
                    <a:lumMod val="75000"/>
                    <a:lumOff val="25000"/>
                  </a:schemeClr>
                </a:solidFill>
              </a:rPr>
              <a:t>Για οποιαδήποτε απορία συμβουλευόμαστε τον οδηγό χρήσης του </a:t>
            </a:r>
            <a:r>
              <a:rPr lang="en-US" sz="2000" dirty="0" smtClean="0">
                <a:solidFill>
                  <a:schemeClr val="tx1">
                    <a:lumMod val="75000"/>
                    <a:lumOff val="25000"/>
                  </a:schemeClr>
                </a:solidFill>
              </a:rPr>
              <a:t>WARM</a:t>
            </a:r>
          </a:p>
          <a:p>
            <a:pPr marL="342900" indent="-342900" algn="l">
              <a:buFont typeface="Wingdings" panose="05000000000000000000" pitchFamily="2" charset="2"/>
              <a:buChar char="q"/>
            </a:pPr>
            <a:r>
              <a:rPr lang="el-GR" sz="2000" dirty="0" smtClean="0">
                <a:solidFill>
                  <a:schemeClr val="tx1">
                    <a:lumMod val="75000"/>
                    <a:lumOff val="25000"/>
                  </a:schemeClr>
                </a:solidFill>
              </a:rPr>
              <a:t>Κατά την έναρξη της εφαρμογής καταχωρούμε στοιχεία στον πίνακα του βασικού και εναλλακτικού σεναρίου καθώς και πληροφορίες στην σελίδα </a:t>
            </a:r>
            <a:r>
              <a:rPr lang="en-US" sz="2000" dirty="0" smtClean="0">
                <a:solidFill>
                  <a:schemeClr val="tx1">
                    <a:lumMod val="75000"/>
                    <a:lumOff val="25000"/>
                  </a:schemeClr>
                </a:solidFill>
              </a:rPr>
              <a:t>Further Characteristics </a:t>
            </a:r>
            <a:r>
              <a:rPr lang="el-GR" sz="2000" dirty="0" smtClean="0">
                <a:solidFill>
                  <a:schemeClr val="tx1">
                    <a:lumMod val="75000"/>
                    <a:lumOff val="25000"/>
                  </a:schemeClr>
                </a:solidFill>
              </a:rPr>
              <a:t>και στη συνέχεια επιλέγου </a:t>
            </a:r>
            <a:r>
              <a:rPr lang="en-US" sz="2000" dirty="0" smtClean="0">
                <a:solidFill>
                  <a:schemeClr val="tx1">
                    <a:lumMod val="75000"/>
                    <a:lumOff val="25000"/>
                  </a:schemeClr>
                </a:solidFill>
              </a:rPr>
              <a:t>Calculation </a:t>
            </a:r>
            <a:r>
              <a:rPr lang="el-GR" sz="2000" dirty="0" smtClean="0">
                <a:solidFill>
                  <a:schemeClr val="tx1">
                    <a:lumMod val="75000"/>
                    <a:lumOff val="25000"/>
                  </a:schemeClr>
                </a:solidFill>
              </a:rPr>
              <a:t>για να έχουμε τα αποτελέσματα. </a:t>
            </a:r>
          </a:p>
          <a:p>
            <a:pPr marL="342900" indent="-342900" algn="l">
              <a:buFont typeface="Wingdings" panose="05000000000000000000" pitchFamily="2" charset="2"/>
              <a:buChar char="q"/>
            </a:pPr>
            <a:r>
              <a:rPr lang="el-GR" sz="2000" dirty="0" smtClean="0">
                <a:solidFill>
                  <a:schemeClr val="tx1">
                    <a:lumMod val="75000"/>
                    <a:lumOff val="25000"/>
                  </a:schemeClr>
                </a:solidFill>
                <a:latin typeface="+mn-lt"/>
              </a:rPr>
              <a:t>Η καταχώρηση στοιχείων στην σελίδα </a:t>
            </a:r>
            <a:r>
              <a:rPr lang="en-US" sz="2000" dirty="0" smtClean="0">
                <a:solidFill>
                  <a:schemeClr val="tx1">
                    <a:lumMod val="75000"/>
                    <a:lumOff val="25000"/>
                  </a:schemeClr>
                </a:solidFill>
                <a:latin typeface="+mn-lt"/>
              </a:rPr>
              <a:t>General information </a:t>
            </a:r>
            <a:r>
              <a:rPr lang="el-GR" sz="2000" dirty="0" smtClean="0">
                <a:solidFill>
                  <a:schemeClr val="tx1">
                    <a:lumMod val="75000"/>
                    <a:lumOff val="25000"/>
                  </a:schemeClr>
                </a:solidFill>
                <a:latin typeface="+mn-lt"/>
              </a:rPr>
              <a:t>είναι προαιρετική. </a:t>
            </a:r>
          </a:p>
          <a:p>
            <a:pPr algn="l"/>
            <a:endParaRPr lang="el-GR" sz="2000"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347144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952_TF16411175.potx" id="{F353C6DB-CAB8-4ACB-A200-E519AC3EA976}" vid="{1B4CE415-7755-4B1E-AD42-1B875E61ACC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Πράσινη συνοπτική παρουσίαση</Template>
  <TotalTime>0</TotalTime>
  <Words>2320</Words>
  <Application>Microsoft Office PowerPoint</Application>
  <PresentationFormat>Ευρεία οθόνη</PresentationFormat>
  <Paragraphs>256</Paragraphs>
  <Slides>40</Slides>
  <Notes>40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40</vt:i4>
      </vt:variant>
    </vt:vector>
  </HeadingPairs>
  <TitlesOfParts>
    <vt:vector size="49" baseType="lpstr">
      <vt:lpstr>Arial Unicode MS</vt:lpstr>
      <vt:lpstr>Arial</vt:lpstr>
      <vt:lpstr>Calibri</vt:lpstr>
      <vt:lpstr>Calibri Light</vt:lpstr>
      <vt:lpstr>Constantia</vt:lpstr>
      <vt:lpstr>Rockwell</vt:lpstr>
      <vt:lpstr>Times New Roman</vt:lpstr>
      <vt:lpstr>Wingdings</vt:lpstr>
      <vt:lpstr>Θέμα του Office</vt:lpstr>
      <vt:lpstr>Χρήση μοντέλου WARM</vt:lpstr>
      <vt:lpstr>Βασικές πληροφορίες για το Waste Reduction Model</vt:lpstr>
      <vt:lpstr>Βασικές πληροφορίες για το Waste Reduction Model</vt:lpstr>
      <vt:lpstr>   Βασικές πληροφορίες για το Waste Reduction Model</vt:lpstr>
      <vt:lpstr>Βασικές πληροφορίες για το Waste Reduction Model</vt:lpstr>
      <vt:lpstr>Βασικές πληροφορίες για το Waste Reduction Model</vt:lpstr>
      <vt:lpstr>Παρουσίαση του PowerPoint</vt:lpstr>
      <vt:lpstr>Τύποι υλικών του WARM</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Οδηγίες χρήσης του WARM Model</vt:lpstr>
      <vt:lpstr>Σας ευχαριστώ</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2024-01-21T06:39:51Z</dcterms:created>
  <dcterms:modified xsi:type="dcterms:W3CDTF">2024-03-02T17:35:07Z</dcterms:modified>
</cp:coreProperties>
</file>