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21-02-23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21-02-23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21-02-23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21-02-23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21-02-23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21-02-23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21-02-23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21-02-23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21-02-23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21-02-23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21-02-23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21-02-23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81200"/>
            <a:ext cx="7772400" cy="1695450"/>
          </a:xfrm>
        </p:spPr>
        <p:txBody>
          <a:bodyPr>
            <a:noAutofit/>
          </a:bodyPr>
          <a:lstStyle/>
          <a:p>
            <a:r>
              <a:rPr lang="el-GR" sz="4200" b="1" dirty="0" smtClean="0">
                <a:latin typeface="Times New Roman" panose="02020603050405020304" pitchFamily="18" charset="0"/>
                <a:cs typeface="Times New Roman" panose="02020603050405020304" pitchFamily="18" charset="0"/>
              </a:rPr>
              <a:t>Σύγχρονες Προσεγγίσεις στην Παιδική Λογοτεχνία και Εκπαιδευτική Πράξη</a:t>
            </a:r>
            <a:endParaRPr lang="en-US" sz="4200" b="1"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1295400" y="4800600"/>
            <a:ext cx="6400800" cy="1524000"/>
          </a:xfrm>
        </p:spPr>
        <p:txBody>
          <a:bodyPr/>
          <a:lstStyle/>
          <a:p>
            <a:r>
              <a:rPr lang="el-GR" dirty="0" smtClean="0">
                <a:latin typeface="Times New Roman" panose="02020603050405020304" pitchFamily="18" charset="0"/>
                <a:cs typeface="Times New Roman" panose="02020603050405020304" pitchFamily="18" charset="0"/>
              </a:rPr>
              <a:t>Καρανικολάου Θεοπούλα </a:t>
            </a:r>
          </a:p>
          <a:p>
            <a:r>
              <a:rPr lang="el-GR" dirty="0" smtClean="0">
                <a:latin typeface="Times New Roman" panose="02020603050405020304" pitchFamily="18" charset="0"/>
                <a:cs typeface="Times New Roman" panose="02020603050405020304" pitchFamily="18" charset="0"/>
              </a:rPr>
              <a:t>Διδάκτωρ Δ.Π.Θ.</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095587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5719"/>
          </a:xfrm>
        </p:spPr>
        <p:txBody>
          <a:bodyPr>
            <a:normAutofit fontScale="90000"/>
          </a:bodyPr>
          <a:lstStyle/>
          <a:p>
            <a:endParaRPr lang="en-US" dirty="0"/>
          </a:p>
        </p:txBody>
      </p:sp>
      <p:sp>
        <p:nvSpPr>
          <p:cNvPr id="3" name="Content Placeholder 2"/>
          <p:cNvSpPr>
            <a:spLocks noGrp="1"/>
          </p:cNvSpPr>
          <p:nvPr>
            <p:ph idx="1"/>
          </p:nvPr>
        </p:nvSpPr>
        <p:spPr>
          <a:xfrm>
            <a:off x="457200" y="457200"/>
            <a:ext cx="8229600" cy="5668963"/>
          </a:xfrm>
        </p:spPr>
        <p:txBody>
          <a:bodyPr>
            <a:normAutofit lnSpcReduction="10000"/>
          </a:bodyPr>
          <a:lstStyle/>
          <a:p>
            <a:r>
              <a:rPr lang="el-GR" sz="2400" dirty="0" smtClean="0"/>
              <a:t>Η έννοια του εννοούμενου αναγνώστη είναι ιδιαιτέρως χρήσιμη στους ενήλικες που διαβάζουν και προσπαθούν να καταλάβουν κείμενα γραμμένα για παιδιά </a:t>
            </a:r>
          </a:p>
          <a:p>
            <a:r>
              <a:rPr lang="el-GR" sz="2400" dirty="0" smtClean="0"/>
              <a:t>Οι εννοούμενοι αναγνώστες αυτών των κειμένων είναι παιδιά, και συγκεκριμένα τα παιδιά που οραματίζονται ως ακροατήριο οι συγγραφείς καθώς γράφουν </a:t>
            </a:r>
          </a:p>
          <a:p>
            <a:r>
              <a:rPr lang="el-GR" sz="2400" dirty="0" smtClean="0"/>
              <a:t>Όταν οι αναγνώστες ανταποκρίνονται σε αυτά τα κείμενα, σύμφωνα με τον τρόπο που το οραματίστηκε ο συγγραφέας, μπαίνουν στον ρόλο  αυτών των παιδιών</a:t>
            </a:r>
          </a:p>
          <a:p>
            <a:r>
              <a:rPr lang="el-GR" sz="2400" dirty="0" smtClean="0"/>
              <a:t>Βέβαια δεν είναι εφικτό να μπουν ολοκληρωτικά στον ρόλο του παιδιού αφενός γιατί είναι πρακτικά αδύνατον και αφετέρου γιατί αν έκαναν κάτι τέτοιο θα έχαναν την οπτική του ενήλικα </a:t>
            </a:r>
          </a:p>
          <a:p>
            <a:r>
              <a:rPr lang="el-GR" sz="2400" dirty="0" smtClean="0"/>
              <a:t>Αναγκαστικά θα πρέπει να διαβάσουν το κείμενο από τη θέση εκείνη όπου ο εννοούμενος αναγνώστης –παιδί και ο εαυτός τους –ενήλικας </a:t>
            </a:r>
            <a:r>
              <a:rPr lang="el-GR" sz="2400" dirty="0" err="1" smtClean="0"/>
              <a:t>συνατιούνται</a:t>
            </a:r>
            <a:endParaRPr lang="en-US" sz="2400" dirty="0"/>
          </a:p>
        </p:txBody>
      </p:sp>
    </p:spTree>
    <p:extLst>
      <p:ext uri="{BB962C8B-B14F-4D97-AF65-F5344CB8AC3E}">
        <p14:creationId xmlns:p14="http://schemas.microsoft.com/office/powerpoint/2010/main" val="4571274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6362"/>
          </a:xfrm>
        </p:spPr>
        <p:txBody>
          <a:bodyPr>
            <a:normAutofit fontScale="90000"/>
          </a:bodyPr>
          <a:lstStyle/>
          <a:p>
            <a:endParaRPr lang="en-US" dirty="0"/>
          </a:p>
        </p:txBody>
      </p:sp>
      <p:sp>
        <p:nvSpPr>
          <p:cNvPr id="3" name="Content Placeholder 2"/>
          <p:cNvSpPr>
            <a:spLocks noGrp="1"/>
          </p:cNvSpPr>
          <p:nvPr>
            <p:ph idx="1"/>
          </p:nvPr>
        </p:nvSpPr>
        <p:spPr>
          <a:xfrm>
            <a:off x="457200" y="609600"/>
            <a:ext cx="8229600" cy="5516563"/>
          </a:xfrm>
        </p:spPr>
        <p:txBody>
          <a:bodyPr>
            <a:normAutofit/>
          </a:bodyPr>
          <a:lstStyle/>
          <a:p>
            <a:r>
              <a:rPr lang="el-GR" sz="2400" dirty="0" smtClean="0"/>
              <a:t>Όταν διαβάζετε ένα κείμενο για παιδιά μην προσπαθείτε να γίνετε παιδιά κατά την διαδικασία της ανάγνωσης. Δεν είστε παιδιά και δεν μπορείτε να γίνετε</a:t>
            </a:r>
          </a:p>
          <a:p>
            <a:r>
              <a:rPr lang="el-GR" sz="2400" dirty="0" smtClean="0"/>
              <a:t>Μην εστιάζετε την προσοχή σας στο κατά πόσο τα παιδιά θα καταλάβουν το κείμενο ή θα αναστατωθούν από αυτό, καθώς αυτά δεν μπορείτε πραγματικά να τα γνωρίζετε </a:t>
            </a:r>
          </a:p>
          <a:p>
            <a:r>
              <a:rPr lang="el-GR" sz="2400" dirty="0" smtClean="0"/>
              <a:t>Αντί των παραπάνω αφήστε το κείμενο να ‘σας συμβεί’. Με άλλα λόγια αφήστε το να σας οδηγήσει στους ρόλους που προσφέρει </a:t>
            </a:r>
          </a:p>
          <a:p>
            <a:r>
              <a:rPr lang="el-GR" sz="2400" dirty="0" smtClean="0"/>
              <a:t>Παράλληλα, όπως επισημαίνει η </a:t>
            </a:r>
            <a:r>
              <a:rPr lang="en-US" sz="2400" dirty="0" smtClean="0"/>
              <a:t>Jill May, </a:t>
            </a:r>
            <a:r>
              <a:rPr lang="el-GR" sz="2400" dirty="0" smtClean="0"/>
              <a:t>πρέπει να λάβουμε υπόψη ότι τα παιδικά βιβλία διαβάζονται εξίσου και από παιδιά και από ενήλικες, άρα δε έχουν ένα μόνο κοινό </a:t>
            </a:r>
          </a:p>
          <a:p>
            <a:r>
              <a:rPr lang="el-GR" sz="2400" dirty="0" smtClean="0"/>
              <a:t>Ως κείμενα με διττό εννοούμενο αναγνώστη, οι παιδικές ιστορίες φέρουν περισσότερες από μία ερμηνείες </a:t>
            </a:r>
            <a:endParaRPr lang="en-US" sz="2400" dirty="0"/>
          </a:p>
        </p:txBody>
      </p:sp>
    </p:spTree>
    <p:extLst>
      <p:ext uri="{BB962C8B-B14F-4D97-AF65-F5344CB8AC3E}">
        <p14:creationId xmlns:p14="http://schemas.microsoft.com/office/powerpoint/2010/main" val="38915151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6362"/>
          </a:xfrm>
        </p:spPr>
        <p:txBody>
          <a:bodyPr>
            <a:normAutofit fontScale="90000"/>
          </a:bodyPr>
          <a:lstStyle/>
          <a:p>
            <a:endParaRPr lang="en-US" dirty="0"/>
          </a:p>
        </p:txBody>
      </p:sp>
      <p:sp>
        <p:nvSpPr>
          <p:cNvPr id="3" name="Content Placeholder 2"/>
          <p:cNvSpPr>
            <a:spLocks noGrp="1"/>
          </p:cNvSpPr>
          <p:nvPr>
            <p:ph idx="1"/>
          </p:nvPr>
        </p:nvSpPr>
        <p:spPr>
          <a:xfrm>
            <a:off x="457200" y="609600"/>
            <a:ext cx="8229600" cy="5516563"/>
          </a:xfrm>
        </p:spPr>
        <p:txBody>
          <a:bodyPr>
            <a:normAutofit/>
          </a:bodyPr>
          <a:lstStyle/>
          <a:p>
            <a:r>
              <a:rPr lang="el-GR" sz="2400" dirty="0" smtClean="0"/>
              <a:t>Για τον </a:t>
            </a:r>
            <a:r>
              <a:rPr lang="en-US" sz="2400" dirty="0" err="1" smtClean="0"/>
              <a:t>Shavit</a:t>
            </a:r>
            <a:r>
              <a:rPr lang="el-GR" sz="2400" dirty="0" smtClean="0"/>
              <a:t> τα οι δύο εννοούμενοι αναγνώστες αποτελούνται από έναν </a:t>
            </a:r>
            <a:r>
              <a:rPr lang="el-GR" sz="2400" dirty="0" err="1" smtClean="0"/>
              <a:t>ψευδο</a:t>
            </a:r>
            <a:r>
              <a:rPr lang="el-GR" sz="2400" dirty="0" smtClean="0"/>
              <a:t>-απευθυνόμενο και τον πραγματικό εννοούμενο αναγνώστη </a:t>
            </a:r>
          </a:p>
          <a:p>
            <a:r>
              <a:rPr lang="el-GR" sz="2400" dirty="0" smtClean="0"/>
              <a:t>Όπως αναφέρει, το παιδί, ο επίσημος αναγνώστης αυτών των κειμένων, δεν προορίζεται να κατανοήσει πλήρως το νόημα των όσων διαβάζει. Αντίθετα μπορεί να θεωρηθεί περισσότερο μια αφορμή για το κείμενο παρά αυτός στον οποίο απευθύνεται αυθεντικά  ο συγγραφέας </a:t>
            </a:r>
          </a:p>
          <a:p>
            <a:r>
              <a:rPr lang="el-GR" sz="2400" dirty="0" smtClean="0"/>
              <a:t>Με άλλα λόγια ο ενήλικος εννοούμενος αναγνώστης γνωρίζει περισσότερα από το παιδί που το κείμενο υπονοεί. Τέτοιου είδους κείμενα προσκαλούν τους ενήλικες που τα διαβάζουν να αντλήσουν από τις γνώσεις και τις στρατηγικές που κατέχουν, κάτι το οποίο το παιδί-αναγνώστης δεν διαθέτει και δεν προσέχει καν </a:t>
            </a:r>
            <a:endParaRPr lang="en-US" sz="2400" dirty="0"/>
          </a:p>
        </p:txBody>
      </p:sp>
    </p:spTree>
    <p:extLst>
      <p:ext uri="{BB962C8B-B14F-4D97-AF65-F5344CB8AC3E}">
        <p14:creationId xmlns:p14="http://schemas.microsoft.com/office/powerpoint/2010/main" val="39315908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6362"/>
          </a:xfrm>
        </p:spPr>
        <p:txBody>
          <a:bodyPr>
            <a:normAutofit fontScale="90000"/>
          </a:bodyPr>
          <a:lstStyle/>
          <a:p>
            <a:endParaRPr lang="en-US" dirty="0"/>
          </a:p>
        </p:txBody>
      </p:sp>
      <p:sp>
        <p:nvSpPr>
          <p:cNvPr id="3" name="Content Placeholder 2"/>
          <p:cNvSpPr>
            <a:spLocks noGrp="1"/>
          </p:cNvSpPr>
          <p:nvPr>
            <p:ph idx="1"/>
          </p:nvPr>
        </p:nvSpPr>
        <p:spPr>
          <a:xfrm>
            <a:off x="457200" y="762000"/>
            <a:ext cx="8229600" cy="5364163"/>
          </a:xfrm>
        </p:spPr>
        <p:txBody>
          <a:bodyPr>
            <a:normAutofit/>
          </a:bodyPr>
          <a:lstStyle/>
          <a:p>
            <a:r>
              <a:rPr lang="el-GR" sz="2400" dirty="0" smtClean="0"/>
              <a:t>Γενικά η παιδική λογοτεχνία αποτελεί ένα είδος το οποίο μπορεί να προσφέρει ευχαρίστηση και προβληματισμό σε ένα ευρύ κοινό </a:t>
            </a:r>
          </a:p>
          <a:p>
            <a:r>
              <a:rPr lang="el-GR" sz="2400" dirty="0" smtClean="0"/>
              <a:t>Συγκρίνοντας την παιδική λογοτεχνία με εκείνη των ενηλίκων παρατηρούμε ότι οι διαφορές τους είναι πιο ασήμαντες από τις ομοιότητες τους </a:t>
            </a:r>
          </a:p>
          <a:p>
            <a:r>
              <a:rPr lang="el-GR" sz="2400" dirty="0" smtClean="0"/>
              <a:t>Οι απολαύσεις που προσφέρει η παιδική λογοτεχνία είναι στην πραγματικότητα οι απολαύσεις που προσφέρουν όλα τα είδη λογοτεχνίας </a:t>
            </a:r>
          </a:p>
          <a:p>
            <a:r>
              <a:rPr lang="el-GR" sz="2400" dirty="0" smtClean="0"/>
              <a:t>Αυτοί που αγαπούν να διαβάζουν λογοτεχνία , γνωρίζουν πως ανεξαρτήτως από το αν είναι κανείς παιδί ή ενήλικας διαβάζει πρωτίστως γιατί αυτό του προκαλεί ευχαρίστηση</a:t>
            </a:r>
          </a:p>
        </p:txBody>
      </p:sp>
    </p:spTree>
    <p:extLst>
      <p:ext uri="{BB962C8B-B14F-4D97-AF65-F5344CB8AC3E}">
        <p14:creationId xmlns:p14="http://schemas.microsoft.com/office/powerpoint/2010/main" val="20271164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a:bodyPr>
          <a:lstStyle/>
          <a:p>
            <a:r>
              <a:rPr lang="el-GR" sz="3200" dirty="0" smtClean="0"/>
              <a:t>Τελικά…</a:t>
            </a:r>
            <a:endParaRPr lang="en-US" sz="3200" dirty="0"/>
          </a:p>
        </p:txBody>
      </p:sp>
      <p:sp>
        <p:nvSpPr>
          <p:cNvPr id="3" name="Content Placeholder 2"/>
          <p:cNvSpPr>
            <a:spLocks noGrp="1"/>
          </p:cNvSpPr>
          <p:nvPr>
            <p:ph idx="1"/>
          </p:nvPr>
        </p:nvSpPr>
        <p:spPr>
          <a:xfrm>
            <a:off x="457200" y="1295400"/>
            <a:ext cx="8229600" cy="4830763"/>
          </a:xfrm>
        </p:spPr>
        <p:txBody>
          <a:bodyPr>
            <a:normAutofit/>
          </a:bodyPr>
          <a:lstStyle/>
          <a:p>
            <a:r>
              <a:rPr lang="el-GR" sz="2400" dirty="0"/>
              <a:t>Είναι η ευχαρίστηση το αντίθετο της σκέψης; </a:t>
            </a:r>
            <a:endParaRPr lang="el-GR" sz="2400" dirty="0" smtClean="0"/>
          </a:p>
          <a:p>
            <a:r>
              <a:rPr lang="el-GR" sz="2400" dirty="0" smtClean="0"/>
              <a:t>Το να </a:t>
            </a:r>
            <a:r>
              <a:rPr lang="el-GR" sz="2400" dirty="0" err="1" smtClean="0"/>
              <a:t>υπεραναλύουμε</a:t>
            </a:r>
            <a:r>
              <a:rPr lang="el-GR" sz="2400" dirty="0" smtClean="0"/>
              <a:t> την ευχαρίστηση που προσφέρει ένα κείμενο βοηθάει την διαδικασία ή την ακυρώνει; </a:t>
            </a:r>
          </a:p>
          <a:p>
            <a:r>
              <a:rPr lang="el-GR" sz="2400" dirty="0" smtClean="0"/>
              <a:t>Ένα κείμενο με υψηλή λογοτεχνική αξία συνεπάγεται και διδακτική αξία;</a:t>
            </a:r>
          </a:p>
          <a:p>
            <a:r>
              <a:rPr lang="el-GR" sz="2400" dirty="0" smtClean="0"/>
              <a:t>Το να διαβάζουμε κριτικά ένα κείμενο μπορεί να έχει πλάκα; </a:t>
            </a:r>
          </a:p>
          <a:p>
            <a:r>
              <a:rPr lang="el-GR" sz="2400" dirty="0" smtClean="0"/>
              <a:t>Γιατί μπορεί να μας ευχαριστεί η κριτική ανάγνωση της λογοτεχνίας; </a:t>
            </a:r>
          </a:p>
          <a:p>
            <a:r>
              <a:rPr lang="el-GR" sz="2400" dirty="0" smtClean="0"/>
              <a:t>Τελικά πόσο πρέπει να σκεφτόμαστε και να αναλύουμε ένα κείμενο και πόσο να αφήνουμε το εαυτό μας να παρασυρθεί στο ταξίδι που μας προσφέρει η λογοτεχνία;  </a:t>
            </a:r>
            <a:endParaRPr lang="en-US" sz="2400" dirty="0"/>
          </a:p>
        </p:txBody>
      </p:sp>
    </p:spTree>
    <p:extLst>
      <p:ext uri="{BB962C8B-B14F-4D97-AF65-F5344CB8AC3E}">
        <p14:creationId xmlns:p14="http://schemas.microsoft.com/office/powerpoint/2010/main" val="9573411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rmAutofit/>
          </a:bodyPr>
          <a:lstStyle/>
          <a:p>
            <a:r>
              <a:rPr lang="el-GR" sz="3200" dirty="0" smtClean="0"/>
              <a:t>Πώς διαβάζουμε την παιδική λογοτεχνία </a:t>
            </a:r>
            <a:endParaRPr lang="en-US" sz="3200" dirty="0"/>
          </a:p>
        </p:txBody>
      </p:sp>
      <p:sp>
        <p:nvSpPr>
          <p:cNvPr id="3" name="Content Placeholder 2"/>
          <p:cNvSpPr>
            <a:spLocks noGrp="1"/>
          </p:cNvSpPr>
          <p:nvPr>
            <p:ph idx="1"/>
          </p:nvPr>
        </p:nvSpPr>
        <p:spPr/>
        <p:txBody>
          <a:bodyPr>
            <a:normAutofit fontScale="92500" lnSpcReduction="10000"/>
          </a:bodyPr>
          <a:lstStyle/>
          <a:p>
            <a:r>
              <a:rPr lang="el-GR" sz="2400" dirty="0" smtClean="0"/>
              <a:t>Ανεξαρτήτως από το πόσο διαφορετικά μπορεί να είναι τα κείμενα το οποία χαρακτηρίζονται ως παιδική λογοτεχνία, έχουν ένα κοινό χαρακτηριστικό. Το ηλικιακό κενό ανάμεσα στους συγγραφείς και το αναγνωστικό κοινό για το οποίο προορίζονται </a:t>
            </a:r>
          </a:p>
          <a:p>
            <a:r>
              <a:rPr lang="el-GR" sz="2400" dirty="0" smtClean="0"/>
              <a:t>Είναι γραμμένα από ενήλικες για αναγνώστες μικρότερης ηλικίας </a:t>
            </a:r>
          </a:p>
          <a:p>
            <a:r>
              <a:rPr lang="el-GR" sz="2400" dirty="0" smtClean="0"/>
              <a:t>Στην πραγματικότητα η έννοια της παιδικής λογοτεχνίας υπάρχει μόνο γιατί οι άνθρωποι είναι πεπεισμένοι ότι τα παιδιά είναι διαφορετικά από τους ενήλικες. Τόσο διαφορετικά </a:t>
            </a:r>
            <a:r>
              <a:rPr lang="el-GR" sz="2400" dirty="0"/>
              <a:t>ώ</a:t>
            </a:r>
            <a:r>
              <a:rPr lang="el-GR" sz="2400" dirty="0" smtClean="0"/>
              <a:t>στε χρειάζονται τα δικά τους ξεχωριστά κείμενα</a:t>
            </a:r>
          </a:p>
          <a:p>
            <a:r>
              <a:rPr lang="el-GR" sz="2400" dirty="0"/>
              <a:t>Ό</a:t>
            </a:r>
            <a:r>
              <a:rPr lang="el-GR" sz="2400" dirty="0" smtClean="0"/>
              <a:t>ταν  οι ενήλικες διαβάζουν παιδική λογοτεχνία  δυσκολεύονται να βρουν έναν τρόπο να αποκριθούν στα κείμενα της, καθώς έχουν υπόψη τους ότι αυτό που διαβάζουν προορίζεται για ένα κοινό διαφορετικό από τους ίδιους </a:t>
            </a:r>
          </a:p>
          <a:p>
            <a:endParaRPr lang="en-US" sz="2400" dirty="0"/>
          </a:p>
        </p:txBody>
      </p:sp>
    </p:spTree>
    <p:extLst>
      <p:ext uri="{BB962C8B-B14F-4D97-AF65-F5344CB8AC3E}">
        <p14:creationId xmlns:p14="http://schemas.microsoft.com/office/powerpoint/2010/main" val="38587924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6362"/>
          </a:xfrm>
        </p:spPr>
        <p:txBody>
          <a:bodyPr>
            <a:normAutofit fontScale="90000"/>
          </a:bodyPr>
          <a:lstStyle/>
          <a:p>
            <a:endParaRPr lang="en-US" dirty="0"/>
          </a:p>
        </p:txBody>
      </p:sp>
      <p:sp>
        <p:nvSpPr>
          <p:cNvPr id="3" name="Content Placeholder 2"/>
          <p:cNvSpPr>
            <a:spLocks noGrp="1"/>
          </p:cNvSpPr>
          <p:nvPr>
            <p:ph idx="1"/>
          </p:nvPr>
        </p:nvSpPr>
        <p:spPr>
          <a:xfrm>
            <a:off x="457200" y="533400"/>
            <a:ext cx="8229600" cy="5592763"/>
          </a:xfrm>
        </p:spPr>
        <p:txBody>
          <a:bodyPr>
            <a:normAutofit fontScale="92500"/>
          </a:bodyPr>
          <a:lstStyle/>
          <a:p>
            <a:r>
              <a:rPr lang="el-GR" sz="2400" dirty="0" smtClean="0"/>
              <a:t>Πως μπορούν λοιπόν οι ενήλικες να κατανοήσουν και να κρίνουν με τον καλύτερο δυνατό τρόπο ένα παιδικό βιβλίο; </a:t>
            </a:r>
          </a:p>
          <a:p>
            <a:r>
              <a:rPr lang="el-GR" sz="2400" dirty="0" smtClean="0"/>
              <a:t>Ένα συχνό λάθος που κάνουν οι ενήλικες όταν διαβάζουν κείμενα για παιδιά είναι ότι προσπαθούν να εικάσουν πώς οι υποτιθέμενοι μικροί αναγνώστες θα αντιδράσουν στα  εν λόγω κείμενα </a:t>
            </a:r>
          </a:p>
          <a:p>
            <a:r>
              <a:rPr lang="el-GR" sz="2400" dirty="0" smtClean="0"/>
              <a:t>Έτσι συχνά οι ενήλικες στηρίζουν την κρίση τους για ένα βιβλίο σε τέτοιου είδους υποθέσεις </a:t>
            </a:r>
          </a:p>
          <a:p>
            <a:r>
              <a:rPr lang="el-GR" sz="2400" dirty="0" smtClean="0"/>
              <a:t>Προκειμένου όμως να κάνουν τέτοιου είδους υποθέσεις οι ενήλικες συχνά αναγκάζονται να σκεφτούν γενικευτικά. </a:t>
            </a:r>
          </a:p>
          <a:p>
            <a:r>
              <a:rPr lang="el-GR" sz="2400" dirty="0" smtClean="0"/>
              <a:t>Με άλλα λόγια σκέφτονται πως διαβάζουν τα παιδιά γενικά, πως σκέφτονται, τι τους αρέσει και τι όχι, ακόμη και πώς απορροφούν τις πληροφορίες που δέχονται </a:t>
            </a:r>
          </a:p>
          <a:p>
            <a:r>
              <a:rPr lang="el-GR" sz="2400" dirty="0" smtClean="0"/>
              <a:t>Τέτοιες γενικεύσεις όμως μπορεί συχνά να είναι παραπλανητικές, αν μη τι άλλο επειδή παραβλέπουν τα γούστα και τις ικανότητες πολλών παιδιών που δεν ανήκουν στον μέσο </a:t>
            </a:r>
            <a:r>
              <a:rPr lang="el-GR" sz="2400" dirty="0"/>
              <a:t>ό</a:t>
            </a:r>
            <a:r>
              <a:rPr lang="el-GR" sz="2400" dirty="0" smtClean="0"/>
              <a:t>ρο </a:t>
            </a:r>
            <a:endParaRPr lang="en-US" sz="2400" dirty="0"/>
          </a:p>
        </p:txBody>
      </p:sp>
    </p:spTree>
    <p:extLst>
      <p:ext uri="{BB962C8B-B14F-4D97-AF65-F5344CB8AC3E}">
        <p14:creationId xmlns:p14="http://schemas.microsoft.com/office/powerpoint/2010/main" val="28594375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6362"/>
          </a:xfrm>
        </p:spPr>
        <p:txBody>
          <a:bodyPr>
            <a:normAutofit fontScale="90000"/>
          </a:bodyPr>
          <a:lstStyle/>
          <a:p>
            <a:endParaRPr lang="en-US" dirty="0"/>
          </a:p>
        </p:txBody>
      </p:sp>
      <p:sp>
        <p:nvSpPr>
          <p:cNvPr id="3" name="Content Placeholder 2"/>
          <p:cNvSpPr>
            <a:spLocks noGrp="1"/>
          </p:cNvSpPr>
          <p:nvPr>
            <p:ph idx="1"/>
          </p:nvPr>
        </p:nvSpPr>
        <p:spPr>
          <a:xfrm>
            <a:off x="457200" y="533400"/>
            <a:ext cx="8229600" cy="5592763"/>
          </a:xfrm>
        </p:spPr>
        <p:txBody>
          <a:bodyPr>
            <a:normAutofit/>
          </a:bodyPr>
          <a:lstStyle/>
          <a:p>
            <a:r>
              <a:rPr lang="el-GR" sz="2400" dirty="0" smtClean="0"/>
              <a:t>Αυτό που πρέπει πρωτίστως να αναρωτιόμαστε όταν διαβάζουμε οποιοδήποτε λογοτεχνικό κείμενο και κατ’ επέκταση και παιδική λογοτεχνία είναι κατά πόσο μας προκαλεί ευχαρίστηση </a:t>
            </a:r>
          </a:p>
          <a:p>
            <a:r>
              <a:rPr lang="el-GR" sz="2400" dirty="0" smtClean="0"/>
              <a:t>Οι ενήλικες λοιπόν όταν διαβάζουν κείμενα προορισμένα για παιδιά θα πρέπει να ανταποκρίνονται σε αυτά με τον ίδιο τρόπο που θα ανταποκρίνονταν σε οποιοδήποτε άλλο κείμενο </a:t>
            </a:r>
          </a:p>
          <a:p>
            <a:r>
              <a:rPr lang="el-GR" sz="2400" dirty="0" smtClean="0"/>
              <a:t>Βέβαια ένα παιδικό ποίημα αναμφίβολα θα προκαλέσει στον ενήλικα διαφορετική ευχαρίστηση σε σχέση με ένα ποίημα του Καρυωτάκη </a:t>
            </a:r>
          </a:p>
          <a:p>
            <a:r>
              <a:rPr lang="el-GR" sz="2400" dirty="0" smtClean="0"/>
              <a:t>Για τον λόγο αυτό οι ενήλικοι αναγνώστες θα πρέπει να έχουν κατά νου τους τρόπους με τους οποίους ένα παιδικό κείμενο διαφέρει από άλλα είδη κειμένων</a:t>
            </a:r>
            <a:endParaRPr lang="en-US" sz="2400" dirty="0"/>
          </a:p>
        </p:txBody>
      </p:sp>
    </p:spTree>
    <p:extLst>
      <p:ext uri="{BB962C8B-B14F-4D97-AF65-F5344CB8AC3E}">
        <p14:creationId xmlns:p14="http://schemas.microsoft.com/office/powerpoint/2010/main" val="39788694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6362"/>
          </a:xfrm>
        </p:spPr>
        <p:txBody>
          <a:bodyPr>
            <a:normAutofit fontScale="90000"/>
          </a:bodyPr>
          <a:lstStyle/>
          <a:p>
            <a:endParaRPr lang="en-US" dirty="0"/>
          </a:p>
        </p:txBody>
      </p:sp>
      <p:sp>
        <p:nvSpPr>
          <p:cNvPr id="3" name="Content Placeholder 2"/>
          <p:cNvSpPr>
            <a:spLocks noGrp="1"/>
          </p:cNvSpPr>
          <p:nvPr>
            <p:ph idx="1"/>
          </p:nvPr>
        </p:nvSpPr>
        <p:spPr>
          <a:xfrm>
            <a:off x="457200" y="533400"/>
            <a:ext cx="8229600" cy="5592763"/>
          </a:xfrm>
        </p:spPr>
        <p:txBody>
          <a:bodyPr>
            <a:normAutofit/>
          </a:bodyPr>
          <a:lstStyle/>
          <a:p>
            <a:r>
              <a:rPr lang="el-GR" sz="2400" dirty="0" smtClean="0"/>
              <a:t>Όταν λοιπόν διαβάζουμε λογοτεχνία για παιδιά μπορούμε αρχικά να αναρωτηθούμε:</a:t>
            </a:r>
          </a:p>
          <a:p>
            <a:pPr marL="0" indent="0">
              <a:buNone/>
            </a:pPr>
            <a:r>
              <a:rPr lang="el-GR" sz="2400" dirty="0"/>
              <a:t>	</a:t>
            </a:r>
            <a:r>
              <a:rPr lang="el-GR" sz="2400" dirty="0" smtClean="0"/>
              <a:t>-Είναι το κείμενο ευχάριστο και ενδιαφέρον; </a:t>
            </a:r>
          </a:p>
          <a:p>
            <a:pPr marL="0" indent="0">
              <a:buNone/>
            </a:pPr>
            <a:r>
              <a:rPr lang="el-GR" sz="2400" dirty="0"/>
              <a:t>	</a:t>
            </a:r>
            <a:r>
              <a:rPr lang="el-GR" sz="2400" dirty="0" smtClean="0"/>
              <a:t>-Ποια είναι τα ιδιαίτερα χαρακτηριστικά που καθιστούν 	ένα κείμενο Παιδική λογοτεχνία;</a:t>
            </a:r>
          </a:p>
          <a:p>
            <a:r>
              <a:rPr lang="el-GR" sz="2400" dirty="0" smtClean="0"/>
              <a:t>Είναι λογικό να σκεφτεί κανείς πως τα βασικότερα γνωρίσματα του είδους σχετίζονται με το γεγονός πως αυτά τα κείμενα γράφονται για ένα παιδικό κοινό</a:t>
            </a:r>
          </a:p>
          <a:p>
            <a:r>
              <a:rPr lang="el-GR" sz="2400" dirty="0" smtClean="0"/>
              <a:t>Πώς μπορεί λοιπόν ο ενήλικας, ο οποίος δεν είναι πια παιδί, να ανταποκριθεί σε ένα τέτοιο κείμενο με ειλικρίνεια, συνυπολογίζοντας ταυτόχρονα ότι αυτό που διαβάζει προορίζεται για ένα κοινό διαφορετικό από τον ίδιο; </a:t>
            </a:r>
          </a:p>
          <a:p>
            <a:r>
              <a:rPr lang="el-GR" sz="2400" dirty="0" smtClean="0"/>
              <a:t>Μια καλή απάντηση σε αυτό το ερώτημα έρχεται να δώσει ο </a:t>
            </a:r>
            <a:r>
              <a:rPr lang="en-US" sz="2400" dirty="0" smtClean="0"/>
              <a:t>Wolfgang </a:t>
            </a:r>
            <a:r>
              <a:rPr lang="en-US" sz="2400" dirty="0" err="1" smtClean="0"/>
              <a:t>Iser</a:t>
            </a:r>
            <a:r>
              <a:rPr lang="en-US" sz="2400" dirty="0" smtClean="0"/>
              <a:t> </a:t>
            </a:r>
            <a:r>
              <a:rPr lang="el-GR" sz="2400" dirty="0" smtClean="0"/>
              <a:t>με την έννοια του εννοούμενου αναγνώστη </a:t>
            </a:r>
            <a:endParaRPr lang="en-US" sz="2400" dirty="0"/>
          </a:p>
        </p:txBody>
      </p:sp>
    </p:spTree>
    <p:extLst>
      <p:ext uri="{BB962C8B-B14F-4D97-AF65-F5344CB8AC3E}">
        <p14:creationId xmlns:p14="http://schemas.microsoft.com/office/powerpoint/2010/main" val="17460229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6362"/>
          </a:xfrm>
        </p:spPr>
        <p:txBody>
          <a:bodyPr>
            <a:normAutofit fontScale="90000"/>
          </a:bodyPr>
          <a:lstStyle/>
          <a:p>
            <a:endParaRPr lang="en-US" dirty="0"/>
          </a:p>
        </p:txBody>
      </p:sp>
      <p:sp>
        <p:nvSpPr>
          <p:cNvPr id="3" name="Content Placeholder 2"/>
          <p:cNvSpPr>
            <a:spLocks noGrp="1"/>
          </p:cNvSpPr>
          <p:nvPr>
            <p:ph idx="1"/>
          </p:nvPr>
        </p:nvSpPr>
        <p:spPr>
          <a:xfrm>
            <a:off x="457200" y="533400"/>
            <a:ext cx="8229600" cy="5592763"/>
          </a:xfrm>
        </p:spPr>
        <p:txBody>
          <a:bodyPr>
            <a:normAutofit lnSpcReduction="10000"/>
          </a:bodyPr>
          <a:lstStyle/>
          <a:p>
            <a:r>
              <a:rPr lang="el-GR" sz="2400" dirty="0" smtClean="0"/>
              <a:t>Όλα τα κείμενα έχουν έναν εννοούμενο αναγνώστη, δηλαδή υπονοούν μέσα από το θέμα τους και το στυλ τους τα χαρακτηριστικά που πρέπει να έχει ένας αναγνώστης προκειμένου να τα κατανοήσει και να ανταποκριθεί σε αυτά</a:t>
            </a:r>
          </a:p>
          <a:p>
            <a:r>
              <a:rPr lang="el-GR" sz="2400" dirty="0" smtClean="0"/>
              <a:t>Τα κείμενα μπορούν να υπονοήσουν το είδος του αναγνώστη στον οποίο απευθύνονται με τρεις διαφορετικούς τρόπους:</a:t>
            </a:r>
          </a:p>
          <a:p>
            <a:pPr marL="0" indent="0">
              <a:buNone/>
            </a:pPr>
            <a:r>
              <a:rPr lang="el-GR" sz="2400" dirty="0" smtClean="0"/>
              <a:t>	1) Στα προσωπικά γούστα και ενδιαφέροντα των αναγνωστών. Κάθε κείμενο μέσα από τη θεματολογία του απευθύνεται σε ένα κοινό το οποίο προκειμένου να απολαύσει το περιεχόμενό του θα πρέπει να αντλεί ευχαρίστηση από αυτή την κατηγορία κειμένων. Για παράδειγμα ένα βιβλίο της </a:t>
            </a:r>
            <a:r>
              <a:rPr lang="el-GR" sz="2400" dirty="0" err="1"/>
              <a:t>Ά</a:t>
            </a:r>
            <a:r>
              <a:rPr lang="el-GR" sz="2400" dirty="0" err="1" smtClean="0"/>
              <a:t>γκαθα</a:t>
            </a:r>
            <a:r>
              <a:rPr lang="el-GR" sz="2400" dirty="0" smtClean="0"/>
              <a:t> Κρίστι απευθύνεται σε αναγνώστες που τους αρέσουν τα μυστήρια και η εξιχνίαση εγκλημάτων. Αντίστοιχα ορισμένα δραματικά έργα του </a:t>
            </a:r>
            <a:r>
              <a:rPr lang="en-US" sz="2400" dirty="0" smtClean="0"/>
              <a:t>Shakespeare </a:t>
            </a:r>
            <a:r>
              <a:rPr lang="el-GR" sz="2400" dirty="0" smtClean="0"/>
              <a:t>απευθύνονται σε αναγνώστες που τους αρέσει να διαβάζουν για την πιο σκοτεινή πλευρά της ανθρώπινης ύπαρξης. </a:t>
            </a:r>
          </a:p>
          <a:p>
            <a:pPr marL="0" indent="0">
              <a:buNone/>
            </a:pPr>
            <a:endParaRPr lang="el-GR" sz="2400" dirty="0" smtClean="0"/>
          </a:p>
          <a:p>
            <a:pPr marL="0" indent="0">
              <a:buNone/>
            </a:pPr>
            <a:endParaRPr lang="el-GR" sz="2400" dirty="0" smtClean="0"/>
          </a:p>
          <a:p>
            <a:endParaRPr lang="en-US" sz="2400" dirty="0"/>
          </a:p>
        </p:txBody>
      </p:sp>
    </p:spTree>
    <p:extLst>
      <p:ext uri="{BB962C8B-B14F-4D97-AF65-F5344CB8AC3E}">
        <p14:creationId xmlns:p14="http://schemas.microsoft.com/office/powerpoint/2010/main" val="41518370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6362"/>
          </a:xfrm>
        </p:spPr>
        <p:txBody>
          <a:bodyPr>
            <a:normAutofit fontScale="90000"/>
          </a:bodyPr>
          <a:lstStyle/>
          <a:p>
            <a:endParaRPr lang="en-US" dirty="0"/>
          </a:p>
        </p:txBody>
      </p:sp>
      <p:sp>
        <p:nvSpPr>
          <p:cNvPr id="3" name="Content Placeholder 2"/>
          <p:cNvSpPr>
            <a:spLocks noGrp="1"/>
          </p:cNvSpPr>
          <p:nvPr>
            <p:ph idx="1"/>
          </p:nvPr>
        </p:nvSpPr>
        <p:spPr>
          <a:xfrm>
            <a:off x="457200" y="533400"/>
            <a:ext cx="8229600" cy="5867400"/>
          </a:xfrm>
        </p:spPr>
        <p:txBody>
          <a:bodyPr>
            <a:normAutofit lnSpcReduction="10000"/>
          </a:bodyPr>
          <a:lstStyle/>
          <a:p>
            <a:r>
              <a:rPr lang="el-GR" sz="2400" dirty="0" smtClean="0"/>
              <a:t>Προσοχή! Τα παραπάνω δεν υπονοούν μία στερεοτυπική κατηγοριοποίηση του αναγνωστικού κοινού, αλλά αναφέρονται σε είδη ενδιαφερόντων τα οποία μπορεί να μοιράζονται πολλοί αναγνώστες</a:t>
            </a:r>
          </a:p>
          <a:p>
            <a:pPr marL="0" indent="0">
              <a:buNone/>
            </a:pPr>
            <a:r>
              <a:rPr lang="el-GR" sz="2400" dirty="0"/>
              <a:t>	</a:t>
            </a:r>
            <a:r>
              <a:rPr lang="el-GR" sz="2400" dirty="0" smtClean="0"/>
              <a:t>2) Στο προσωπικό </a:t>
            </a:r>
            <a:r>
              <a:rPr lang="en-US" sz="2400" dirty="0" smtClean="0"/>
              <a:t>“</a:t>
            </a:r>
            <a:r>
              <a:rPr lang="el-GR" sz="2400" dirty="0" smtClean="0"/>
              <a:t>ρεπερτόριο</a:t>
            </a:r>
            <a:r>
              <a:rPr lang="en-US" sz="2400" dirty="0" smtClean="0"/>
              <a:t>”</a:t>
            </a:r>
            <a:r>
              <a:rPr lang="el-GR" sz="2400" dirty="0" smtClean="0"/>
              <a:t> του αναγνώστη. Τα κείμενα θεωρούν δεδομένο ότι ο αναγνώστης τους έχει ένα συγκεκριμένο επίπεδο γνώσης της λογοτεχνίας και της ζωής γενικότερα, ένα είδος</a:t>
            </a:r>
            <a:r>
              <a:rPr lang="en-US" sz="2400" dirty="0" smtClean="0"/>
              <a:t> “</a:t>
            </a:r>
            <a:r>
              <a:rPr lang="el-GR" sz="2400" dirty="0" smtClean="0"/>
              <a:t>ρεπερτορίου</a:t>
            </a:r>
            <a:r>
              <a:rPr lang="en-US" sz="2400" dirty="0" smtClean="0"/>
              <a:t>”</a:t>
            </a:r>
            <a:r>
              <a:rPr lang="el-GR" sz="2400" dirty="0" smtClean="0"/>
              <a:t>. </a:t>
            </a:r>
          </a:p>
          <a:p>
            <a:pPr marL="0" indent="0">
              <a:buNone/>
            </a:pPr>
            <a:r>
              <a:rPr lang="el-GR" sz="2400" dirty="0" smtClean="0"/>
              <a:t>Με άλλα λόγια ο εννοούμενος αναγνώστης ενός κειμένου έχει μία γκάμα πρακτικών, πολιτιστικών και λογοτεχνικών γνώσεων, στις οποίες αναφέρεται το κείμενο και τις οποίες αξιοποιεί προκειμένου να κατανοήσει τα όσα διαβάζει</a:t>
            </a:r>
          </a:p>
          <a:p>
            <a:pPr marL="0" indent="0">
              <a:buNone/>
            </a:pPr>
            <a:r>
              <a:rPr lang="el-GR" sz="2400" dirty="0" smtClean="0"/>
              <a:t>Κάποιες από αυτές τις προϋπάρχουσες γνώσεις που ένα κείμενο ενίοτε απαιτεί μπορεί να είναι πρακτικές γνώσεις της καθημερινής ζωής ή πιο γενικευμένες έννοιες όπως τι σημαίνει να είναι κανείς παντρεμένος </a:t>
            </a:r>
          </a:p>
          <a:p>
            <a:endParaRPr lang="el-GR" sz="2400" dirty="0" smtClean="0"/>
          </a:p>
          <a:p>
            <a:endParaRPr lang="en-US" sz="2400" dirty="0"/>
          </a:p>
        </p:txBody>
      </p:sp>
    </p:spTree>
    <p:extLst>
      <p:ext uri="{BB962C8B-B14F-4D97-AF65-F5344CB8AC3E}">
        <p14:creationId xmlns:p14="http://schemas.microsoft.com/office/powerpoint/2010/main" val="32926514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6362"/>
          </a:xfrm>
        </p:spPr>
        <p:txBody>
          <a:bodyPr>
            <a:normAutofit fontScale="90000"/>
          </a:bodyPr>
          <a:lstStyle/>
          <a:p>
            <a:endParaRPr lang="en-US" dirty="0"/>
          </a:p>
        </p:txBody>
      </p:sp>
      <p:sp>
        <p:nvSpPr>
          <p:cNvPr id="3" name="Content Placeholder 2"/>
          <p:cNvSpPr>
            <a:spLocks noGrp="1"/>
          </p:cNvSpPr>
          <p:nvPr>
            <p:ph idx="1"/>
          </p:nvPr>
        </p:nvSpPr>
        <p:spPr>
          <a:xfrm>
            <a:off x="457200" y="533400"/>
            <a:ext cx="8229600" cy="5592763"/>
          </a:xfrm>
        </p:spPr>
        <p:txBody>
          <a:bodyPr>
            <a:normAutofit lnSpcReduction="10000"/>
          </a:bodyPr>
          <a:lstStyle/>
          <a:p>
            <a:r>
              <a:rPr lang="el-GR" sz="2400" dirty="0" smtClean="0"/>
              <a:t>Για παράδειγμα σε πολλά παιδικά βιβλία πρωταγωνιστούν ομιλούντα ζώα. Ένα τέτοιο κείμενο απευθύνεται σε έναν αναγνώστη ο οποίος θα πρέπει να είναι εξοικειωμένος με το γεγονός ότι στα παιδικά βιβλία τα ζώα μπορούν να μιλούν και να φέρονται όπως οι άνθρωποι. </a:t>
            </a:r>
          </a:p>
          <a:p>
            <a:pPr marL="0" indent="0">
              <a:buNone/>
            </a:pPr>
            <a:r>
              <a:rPr lang="el-GR" sz="2400" dirty="0"/>
              <a:t>	</a:t>
            </a:r>
            <a:r>
              <a:rPr lang="el-GR" sz="2400" dirty="0" smtClean="0"/>
              <a:t>3) Στη στρατηγική του αναγνώστη. Ένα κείμενο αρχικά είναι λέξεις γραμμένες πάνω σε χαρτί. Είναι στο μυαλό των αναγνωστών που οι λέξεις αυτές αποκτούν νόημα. Τα κείμενα λοιπόν αποκτούν ζωή μέσα από την ανάγνωσή τους. Ο κάθε αναγνώστης εφαρμόζει μία στρατηγική η οποία αφορά το </a:t>
            </a:r>
            <a:r>
              <a:rPr lang="el-GR" sz="2400" u="sng" dirty="0" smtClean="0"/>
              <a:t>πως</a:t>
            </a:r>
            <a:r>
              <a:rPr lang="el-GR" sz="2400" dirty="0" smtClean="0"/>
              <a:t> ένα κείμενο μετουσιώνεται σε εμπειρία. Δηλαδή τον τρόπο με τον οποίο θα κατανοήσει πέρα από τις λέξεις μεμονωμένα, το ύφος του κειμένου, το συναίσθημα και το γενικότερο μήνυμα του, με άλλα λόγια θα βιώσει την εμπειρία του κειμένου (π.χ. ποίηση)</a:t>
            </a:r>
          </a:p>
        </p:txBody>
      </p:sp>
    </p:spTree>
    <p:extLst>
      <p:ext uri="{BB962C8B-B14F-4D97-AF65-F5344CB8AC3E}">
        <p14:creationId xmlns:p14="http://schemas.microsoft.com/office/powerpoint/2010/main" val="27020950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6362"/>
          </a:xfrm>
        </p:spPr>
        <p:txBody>
          <a:bodyPr>
            <a:normAutofit fontScale="90000"/>
          </a:bodyPr>
          <a:lstStyle/>
          <a:p>
            <a:endParaRPr lang="en-US" dirty="0"/>
          </a:p>
        </p:txBody>
      </p:sp>
      <p:sp>
        <p:nvSpPr>
          <p:cNvPr id="3" name="Content Placeholder 2"/>
          <p:cNvSpPr>
            <a:spLocks noGrp="1"/>
          </p:cNvSpPr>
          <p:nvPr>
            <p:ph idx="1"/>
          </p:nvPr>
        </p:nvSpPr>
        <p:spPr>
          <a:xfrm>
            <a:off x="457200" y="609600"/>
            <a:ext cx="8229600" cy="5516563"/>
          </a:xfrm>
        </p:spPr>
        <p:txBody>
          <a:bodyPr>
            <a:normAutofit/>
          </a:bodyPr>
          <a:lstStyle/>
          <a:p>
            <a:r>
              <a:rPr lang="el-GR" sz="2400" dirty="0" smtClean="0"/>
              <a:t>Ο αναγνώστης θα πρέπει τουλάχιστον σε έναν βαθμό να ταυτιστεί με τον εννοούμενο αναγνώστη</a:t>
            </a:r>
          </a:p>
          <a:p>
            <a:r>
              <a:rPr lang="el-GR" sz="2400" dirty="0" smtClean="0"/>
              <a:t>Επίσης μέσα από την έννοια του εννοούμενου αναγνώστη το κάθε κείμενο υπονοεί και έναν τρόπο ανάγνωσής του </a:t>
            </a:r>
          </a:p>
          <a:p>
            <a:r>
              <a:rPr lang="el-GR" sz="2400" dirty="0" smtClean="0"/>
              <a:t>Παρόλο που πολλοί άνθρωποι μπορεί να διαβάσουν το ίδιο κείμενο με διαφορετικούς τρόπους και να δώσουν διαφορετικές ερμηνείες, το ίδιο το κείμενο βάζει κάποιους περιορισμούς σε αυτή τη διαδικασία</a:t>
            </a:r>
          </a:p>
          <a:p>
            <a:r>
              <a:rPr lang="el-GR" sz="2400" dirty="0" smtClean="0"/>
              <a:t>Παράλληλα βέβαια ο αναγνώστης φέρνει τις προσωπικές του εμπειρίες κατά την ανάγνωση ενός κειμένου με αποτέλεσμα να γεμίζει τα νοηματικά κενά του κειμένου με τον δικό του τρόπο </a:t>
            </a:r>
          </a:p>
          <a:p>
            <a:endParaRPr lang="en-US" sz="2400" dirty="0"/>
          </a:p>
        </p:txBody>
      </p:sp>
    </p:spTree>
    <p:extLst>
      <p:ext uri="{BB962C8B-B14F-4D97-AF65-F5344CB8AC3E}">
        <p14:creationId xmlns:p14="http://schemas.microsoft.com/office/powerpoint/2010/main" val="399356280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1407</TotalTime>
  <Words>1091</Words>
  <Application>Microsoft Office PowerPoint</Application>
  <PresentationFormat>On-screen Show (4:3)</PresentationFormat>
  <Paragraphs>62</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Σύγχρονες Προσεγγίσεις στην Παιδική Λογοτεχνία και Εκπαιδευτική Πράξη</vt:lpstr>
      <vt:lpstr>Πώς διαβάζουμε την παιδική λογοτεχνία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Τελικά…</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Σύγχρονες Προσεγγίσεις στην Παιδική Λογοτεχνία και Εκπαιδευτική Πράξη</dc:title>
  <dc:creator>asismanidis</dc:creator>
  <cp:lastModifiedBy>asismanidis</cp:lastModifiedBy>
  <cp:revision>30</cp:revision>
  <dcterms:created xsi:type="dcterms:W3CDTF">2006-08-16T00:00:00Z</dcterms:created>
  <dcterms:modified xsi:type="dcterms:W3CDTF">2023-02-22T08:15:17Z</dcterms:modified>
</cp:coreProperties>
</file>