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45737A-B02D-412A-B84E-7B689036FBB9}" type="datetimeFigureOut">
              <a:rPr lang="el-GR" smtClean="0"/>
              <a:t>27/4/2020</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2A5010-FEAD-4CA8-A3E2-B457E441B323}" type="slidenum">
              <a:rPr lang="el-GR" smtClean="0"/>
              <a:t>‹#›</a:t>
            </a:fld>
            <a:endParaRPr lang="el-GR"/>
          </a:p>
        </p:txBody>
      </p:sp>
    </p:spTree>
    <p:extLst>
      <p:ext uri="{BB962C8B-B14F-4D97-AF65-F5344CB8AC3E}">
        <p14:creationId xmlns:p14="http://schemas.microsoft.com/office/powerpoint/2010/main" val="39924192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64CA907A-911A-4048-9E38-1E2A9FE00C55}" type="datetime1">
              <a:rPr lang="el-GR" smtClean="0"/>
              <a:t>27/4/2020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49C109E-FC9C-450F-81CE-509D79DF72B8}"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3663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6C38D37D-BBC5-4374-B5DC-FCF5A1C02A7A}" type="datetime1">
              <a:rPr lang="el-GR" smtClean="0"/>
              <a:t>27/4/2020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49C109E-FC9C-450F-81CE-509D79DF72B8}" type="slidenum">
              <a:rPr lang="el-GR" smtClean="0"/>
              <a:t>‹#›</a:t>
            </a:fld>
            <a:endParaRPr lang="el-GR"/>
          </a:p>
        </p:txBody>
      </p:sp>
    </p:spTree>
    <p:extLst>
      <p:ext uri="{BB962C8B-B14F-4D97-AF65-F5344CB8AC3E}">
        <p14:creationId xmlns:p14="http://schemas.microsoft.com/office/powerpoint/2010/main" val="4257559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744A1E84-BC7A-4575-9B6F-423B16EEA00B}" type="datetime1">
              <a:rPr lang="el-GR" smtClean="0"/>
              <a:t>27/4/2020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49C109E-FC9C-450F-81CE-509D79DF72B8}" type="slidenum">
              <a:rPr lang="el-GR" smtClean="0"/>
              <a:t>‹#›</a:t>
            </a:fld>
            <a:endParaRPr lang="el-GR"/>
          </a:p>
        </p:txBody>
      </p:sp>
    </p:spTree>
    <p:extLst>
      <p:ext uri="{BB962C8B-B14F-4D97-AF65-F5344CB8AC3E}">
        <p14:creationId xmlns:p14="http://schemas.microsoft.com/office/powerpoint/2010/main" val="1890999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3CFC5532-3E8F-4EC0-A884-13BD94AED360}" type="datetime1">
              <a:rPr lang="el-GR" smtClean="0"/>
              <a:t>27/4/2020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49C109E-FC9C-450F-81CE-509D79DF72B8}" type="slidenum">
              <a:rPr lang="el-GR" smtClean="0"/>
              <a:t>‹#›</a:t>
            </a:fld>
            <a:endParaRPr lang="el-GR"/>
          </a:p>
        </p:txBody>
      </p:sp>
    </p:spTree>
    <p:extLst>
      <p:ext uri="{BB962C8B-B14F-4D97-AF65-F5344CB8AC3E}">
        <p14:creationId xmlns:p14="http://schemas.microsoft.com/office/powerpoint/2010/main" val="883442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01701A1F-78AD-41A6-8908-69FFFB7D1DDB}" type="datetime1">
              <a:rPr lang="el-GR" smtClean="0"/>
              <a:t>27/4/2020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49C109E-FC9C-450F-81CE-509D79DF72B8}"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1851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C858D6EF-5D99-4532-BAF7-838D2562D3D0}" type="datetime1">
              <a:rPr lang="el-GR" smtClean="0"/>
              <a:t>27/4/2020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A49C109E-FC9C-450F-81CE-509D79DF72B8}" type="slidenum">
              <a:rPr lang="el-GR" smtClean="0"/>
              <a:t>‹#›</a:t>
            </a:fld>
            <a:endParaRPr lang="el-GR"/>
          </a:p>
        </p:txBody>
      </p:sp>
    </p:spTree>
    <p:extLst>
      <p:ext uri="{BB962C8B-B14F-4D97-AF65-F5344CB8AC3E}">
        <p14:creationId xmlns:p14="http://schemas.microsoft.com/office/powerpoint/2010/main" val="310652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97280" y="2582334"/>
            <a:ext cx="4937760" cy="3378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217920" y="2582334"/>
            <a:ext cx="4937760" cy="3378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A0D4696-5FD2-423A-B49D-75E2FA28B8EC}" type="datetime1">
              <a:rPr lang="el-GR" smtClean="0"/>
              <a:t>27/4/2020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A49C109E-FC9C-450F-81CE-509D79DF72B8}" type="slidenum">
              <a:rPr lang="el-GR" smtClean="0"/>
              <a:t>‹#›</a:t>
            </a:fld>
            <a:endParaRPr lang="el-GR"/>
          </a:p>
        </p:txBody>
      </p:sp>
    </p:spTree>
    <p:extLst>
      <p:ext uri="{BB962C8B-B14F-4D97-AF65-F5344CB8AC3E}">
        <p14:creationId xmlns:p14="http://schemas.microsoft.com/office/powerpoint/2010/main" val="333290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A80ED679-6B78-4450-89E0-C51D5F0B61C4}" type="datetime1">
              <a:rPr lang="el-GR" smtClean="0"/>
              <a:t>27/4/2020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A49C109E-FC9C-450F-81CE-509D79DF72B8}" type="slidenum">
              <a:rPr lang="el-GR" smtClean="0"/>
              <a:t>‹#›</a:t>
            </a:fld>
            <a:endParaRPr lang="el-GR"/>
          </a:p>
        </p:txBody>
      </p:sp>
    </p:spTree>
    <p:extLst>
      <p:ext uri="{BB962C8B-B14F-4D97-AF65-F5344CB8AC3E}">
        <p14:creationId xmlns:p14="http://schemas.microsoft.com/office/powerpoint/2010/main" val="1739682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F302779-FF03-4144-AD53-194DE922C6EC}" type="datetime1">
              <a:rPr lang="el-GR" smtClean="0"/>
              <a:t>27/4/2020</a:t>
            </a:fld>
            <a:endParaRPr lang="el-G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l-GR"/>
          </a:p>
        </p:txBody>
      </p:sp>
      <p:sp>
        <p:nvSpPr>
          <p:cNvPr id="9" name="Slide Number Placeholder 8"/>
          <p:cNvSpPr>
            <a:spLocks noGrp="1"/>
          </p:cNvSpPr>
          <p:nvPr>
            <p:ph type="sldNum" sz="quarter" idx="12"/>
          </p:nvPr>
        </p:nvSpPr>
        <p:spPr/>
        <p:txBody>
          <a:bodyPr/>
          <a:lstStyle/>
          <a:p>
            <a:fld id="{A49C109E-FC9C-450F-81CE-509D79DF72B8}" type="slidenum">
              <a:rPr lang="el-GR" smtClean="0"/>
              <a:t>‹#›</a:t>
            </a:fld>
            <a:endParaRPr lang="el-GR"/>
          </a:p>
        </p:txBody>
      </p:sp>
    </p:spTree>
    <p:extLst>
      <p:ext uri="{BB962C8B-B14F-4D97-AF65-F5344CB8AC3E}">
        <p14:creationId xmlns:p14="http://schemas.microsoft.com/office/powerpoint/2010/main" val="2940247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9787DDC-AAD4-48A8-A526-91E636E7EEF4}" type="datetime1">
              <a:rPr lang="el-GR" smtClean="0"/>
              <a:t>27/4/2020</a:t>
            </a:fld>
            <a:endParaRPr lang="el-G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l-G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49C109E-FC9C-450F-81CE-509D79DF72B8}" type="slidenum">
              <a:rPr lang="el-GR" smtClean="0"/>
              <a:t>‹#›</a:t>
            </a:fld>
            <a:endParaRPr lang="el-GR"/>
          </a:p>
        </p:txBody>
      </p:sp>
    </p:spTree>
    <p:extLst>
      <p:ext uri="{BB962C8B-B14F-4D97-AF65-F5344CB8AC3E}">
        <p14:creationId xmlns:p14="http://schemas.microsoft.com/office/powerpoint/2010/main" val="561097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B5EAA2E-93DB-4636-942E-D36DD836BD92}" type="datetime1">
              <a:rPr lang="el-GR" smtClean="0"/>
              <a:t>27/4/2020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A49C109E-FC9C-450F-81CE-509D79DF72B8}" type="slidenum">
              <a:rPr lang="el-GR" smtClean="0"/>
              <a:t>‹#›</a:t>
            </a:fld>
            <a:endParaRPr lang="el-GR"/>
          </a:p>
        </p:txBody>
      </p:sp>
    </p:spTree>
    <p:extLst>
      <p:ext uri="{BB962C8B-B14F-4D97-AF65-F5344CB8AC3E}">
        <p14:creationId xmlns:p14="http://schemas.microsoft.com/office/powerpoint/2010/main" val="2645459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5A8814A-C1CB-444C-AB99-56D496B2336A}" type="datetime1">
              <a:rPr lang="el-GR" smtClean="0"/>
              <a:t>27/4/2020</a:t>
            </a:fld>
            <a:endParaRPr lang="el-G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l-G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49C109E-FC9C-450F-81CE-509D79DF72B8}" type="slidenum">
              <a:rPr lang="el-GR" smtClean="0"/>
              <a:t>‹#›</a:t>
            </a:fld>
            <a:endParaRPr lang="el-G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40287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AD1315-B8A9-4AE1-8C56-746E8E66FCE7}"/>
              </a:ext>
            </a:extLst>
          </p:cNvPr>
          <p:cNvSpPr>
            <a:spLocks noGrp="1"/>
          </p:cNvSpPr>
          <p:nvPr>
            <p:ph type="ctrTitle"/>
          </p:nvPr>
        </p:nvSpPr>
        <p:spPr/>
        <p:txBody>
          <a:bodyPr/>
          <a:lstStyle/>
          <a:p>
            <a:r>
              <a:rPr lang="el-GR" dirty="0"/>
              <a:t>Θεωρίες γλωσσικής κατάκτησης</a:t>
            </a:r>
          </a:p>
        </p:txBody>
      </p:sp>
      <p:sp>
        <p:nvSpPr>
          <p:cNvPr id="3" name="Υπότιτλος 2">
            <a:extLst>
              <a:ext uri="{FF2B5EF4-FFF2-40B4-BE49-F238E27FC236}">
                <a16:creationId xmlns:a16="http://schemas.microsoft.com/office/drawing/2014/main" id="{869B554D-18A1-43A7-B3C0-212BAEF6061E}"/>
              </a:ext>
            </a:extLst>
          </p:cNvPr>
          <p:cNvSpPr>
            <a:spLocks noGrp="1"/>
          </p:cNvSpPr>
          <p:nvPr>
            <p:ph type="subTitle" idx="1"/>
          </p:nvPr>
        </p:nvSpPr>
        <p:spPr/>
        <p:txBody>
          <a:bodyPr/>
          <a:lstStyle/>
          <a:p>
            <a:r>
              <a:rPr lang="el-GR" cap="none" dirty="0"/>
              <a:t>Επανάληψη </a:t>
            </a:r>
          </a:p>
        </p:txBody>
      </p:sp>
      <p:sp>
        <p:nvSpPr>
          <p:cNvPr id="4" name="Θέση αριθμού διαφάνειας 3">
            <a:extLst>
              <a:ext uri="{FF2B5EF4-FFF2-40B4-BE49-F238E27FC236}">
                <a16:creationId xmlns:a16="http://schemas.microsoft.com/office/drawing/2014/main" id="{082330B2-1E86-4083-97EB-4DB3A0DA7297}"/>
              </a:ext>
            </a:extLst>
          </p:cNvPr>
          <p:cNvSpPr>
            <a:spLocks noGrp="1"/>
          </p:cNvSpPr>
          <p:nvPr>
            <p:ph type="sldNum" sz="quarter" idx="12"/>
          </p:nvPr>
        </p:nvSpPr>
        <p:spPr/>
        <p:txBody>
          <a:bodyPr/>
          <a:lstStyle/>
          <a:p>
            <a:fld id="{A49C109E-FC9C-450F-81CE-509D79DF72B8}" type="slidenum">
              <a:rPr lang="el-GR" smtClean="0"/>
              <a:t>1</a:t>
            </a:fld>
            <a:endParaRPr lang="el-GR"/>
          </a:p>
        </p:txBody>
      </p:sp>
    </p:spTree>
    <p:extLst>
      <p:ext uri="{BB962C8B-B14F-4D97-AF65-F5344CB8AC3E}">
        <p14:creationId xmlns:p14="http://schemas.microsoft.com/office/powerpoint/2010/main" val="2562311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2A8318-C38B-4613-8FF2-F66368F84E1A}"/>
              </a:ext>
            </a:extLst>
          </p:cNvPr>
          <p:cNvSpPr>
            <a:spLocks noGrp="1"/>
          </p:cNvSpPr>
          <p:nvPr>
            <p:ph type="title"/>
          </p:nvPr>
        </p:nvSpPr>
        <p:spPr/>
        <p:txBody>
          <a:bodyPr/>
          <a:lstStyle/>
          <a:p>
            <a:r>
              <a:rPr lang="el-GR" dirty="0"/>
              <a:t>Συμπεριφορισμός </a:t>
            </a:r>
          </a:p>
        </p:txBody>
      </p:sp>
      <p:sp>
        <p:nvSpPr>
          <p:cNvPr id="3" name="Θέση περιεχομένου 2">
            <a:extLst>
              <a:ext uri="{FF2B5EF4-FFF2-40B4-BE49-F238E27FC236}">
                <a16:creationId xmlns:a16="http://schemas.microsoft.com/office/drawing/2014/main" id="{0BD4FEEE-002B-4346-883F-2B05E72514AD}"/>
              </a:ext>
            </a:extLst>
          </p:cNvPr>
          <p:cNvSpPr>
            <a:spLocks noGrp="1"/>
          </p:cNvSpPr>
          <p:nvPr>
            <p:ph idx="1"/>
          </p:nvPr>
        </p:nvSpPr>
        <p:spPr/>
        <p:txBody>
          <a:bodyPr/>
          <a:lstStyle/>
          <a:p>
            <a:r>
              <a:rPr lang="el-GR" sz="3600" dirty="0"/>
              <a:t>•	Κύριος εκπρόσωπος: </a:t>
            </a:r>
            <a:r>
              <a:rPr lang="el-GR" sz="3600" dirty="0" err="1"/>
              <a:t>Skinner</a:t>
            </a:r>
            <a:endParaRPr lang="el-GR" sz="3600" dirty="0"/>
          </a:p>
          <a:p>
            <a:r>
              <a:rPr lang="el-GR" sz="3600" dirty="0"/>
              <a:t>•	Η γλωσσική ανάπτυξη είναι μια συμπεριφορά που μαθαίνεται όπως και άλλες συμπεριφορές ως αντίδραση σε ένα ερέθισμα. </a:t>
            </a:r>
          </a:p>
          <a:p>
            <a:r>
              <a:rPr lang="el-GR" sz="3600" dirty="0"/>
              <a:t>•	Κατευθύνεται μόνο από το περιβάλλον, δεν υπάρχει καμία έμφυτη γνώση. </a:t>
            </a:r>
          </a:p>
          <a:p>
            <a:endParaRPr lang="el-GR" dirty="0"/>
          </a:p>
        </p:txBody>
      </p:sp>
      <p:sp>
        <p:nvSpPr>
          <p:cNvPr id="4" name="Θέση αριθμού διαφάνειας 3">
            <a:extLst>
              <a:ext uri="{FF2B5EF4-FFF2-40B4-BE49-F238E27FC236}">
                <a16:creationId xmlns:a16="http://schemas.microsoft.com/office/drawing/2014/main" id="{D6BFCFA5-9A67-4633-A7CD-A807CAE58795}"/>
              </a:ext>
            </a:extLst>
          </p:cNvPr>
          <p:cNvSpPr>
            <a:spLocks noGrp="1"/>
          </p:cNvSpPr>
          <p:nvPr>
            <p:ph type="sldNum" sz="quarter" idx="12"/>
          </p:nvPr>
        </p:nvSpPr>
        <p:spPr/>
        <p:txBody>
          <a:bodyPr/>
          <a:lstStyle/>
          <a:p>
            <a:fld id="{A49C109E-FC9C-450F-81CE-509D79DF72B8}" type="slidenum">
              <a:rPr lang="el-GR" smtClean="0"/>
              <a:t>10</a:t>
            </a:fld>
            <a:endParaRPr lang="el-GR"/>
          </a:p>
        </p:txBody>
      </p:sp>
    </p:spTree>
    <p:extLst>
      <p:ext uri="{BB962C8B-B14F-4D97-AF65-F5344CB8AC3E}">
        <p14:creationId xmlns:p14="http://schemas.microsoft.com/office/powerpoint/2010/main" val="1389819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1CB2937-78CC-41D5-A0EB-46CDA30F16E5}"/>
              </a:ext>
            </a:extLst>
          </p:cNvPr>
          <p:cNvSpPr>
            <a:spLocks noGrp="1"/>
          </p:cNvSpPr>
          <p:nvPr>
            <p:ph type="title"/>
          </p:nvPr>
        </p:nvSpPr>
        <p:spPr/>
        <p:txBody>
          <a:bodyPr/>
          <a:lstStyle/>
          <a:p>
            <a:r>
              <a:rPr lang="el-GR" dirty="0"/>
              <a:t>Συμπεριφορισμός </a:t>
            </a:r>
          </a:p>
        </p:txBody>
      </p:sp>
      <p:sp>
        <p:nvSpPr>
          <p:cNvPr id="3" name="Θέση περιεχομένου 2">
            <a:extLst>
              <a:ext uri="{FF2B5EF4-FFF2-40B4-BE49-F238E27FC236}">
                <a16:creationId xmlns:a16="http://schemas.microsoft.com/office/drawing/2014/main" id="{2690871E-CC1E-453A-8321-889FC821D6C9}"/>
              </a:ext>
            </a:extLst>
          </p:cNvPr>
          <p:cNvSpPr>
            <a:spLocks noGrp="1"/>
          </p:cNvSpPr>
          <p:nvPr>
            <p:ph idx="1"/>
          </p:nvPr>
        </p:nvSpPr>
        <p:spPr/>
        <p:txBody>
          <a:bodyPr>
            <a:normAutofit lnSpcReduction="10000"/>
          </a:bodyPr>
          <a:lstStyle/>
          <a:p>
            <a:r>
              <a:rPr lang="el-GR" sz="3200" dirty="0"/>
              <a:t>•	Επιτυγχάνεται μέσω της μίμησης, της θετικής και αρνητικής ενίσχυσης από τους ενήλικες. </a:t>
            </a:r>
          </a:p>
          <a:p>
            <a:r>
              <a:rPr lang="el-GR" sz="3200" dirty="0"/>
              <a:t>•	Κάθε γλωσσική παραγωγή των παιδιών αποτελεί αρχικά μίμηση του ενήλικου λόγου. </a:t>
            </a:r>
          </a:p>
          <a:p>
            <a:r>
              <a:rPr lang="el-GR" sz="3200" dirty="0"/>
              <a:t>•	Γλωσσική παραγωγή που ενισχύεται θετικά από τους ενήλικες επαναλαμβάνεται και μαθαίνεται.</a:t>
            </a:r>
          </a:p>
          <a:p>
            <a:r>
              <a:rPr lang="el-GR" sz="3200" dirty="0"/>
              <a:t>•	Γλωσσική παραγωγή που ενισχύεται αρνητικά δεν επαναλαμβάνεται και δε μαθαίνεται.</a:t>
            </a:r>
          </a:p>
          <a:p>
            <a:endParaRPr lang="el-GR" dirty="0"/>
          </a:p>
        </p:txBody>
      </p:sp>
      <p:sp>
        <p:nvSpPr>
          <p:cNvPr id="4" name="Θέση αριθμού διαφάνειας 3">
            <a:extLst>
              <a:ext uri="{FF2B5EF4-FFF2-40B4-BE49-F238E27FC236}">
                <a16:creationId xmlns:a16="http://schemas.microsoft.com/office/drawing/2014/main" id="{8B72A0CB-DFBE-43F8-B2A9-B0BD6F66AB95}"/>
              </a:ext>
            </a:extLst>
          </p:cNvPr>
          <p:cNvSpPr>
            <a:spLocks noGrp="1"/>
          </p:cNvSpPr>
          <p:nvPr>
            <p:ph type="sldNum" sz="quarter" idx="12"/>
          </p:nvPr>
        </p:nvSpPr>
        <p:spPr/>
        <p:txBody>
          <a:bodyPr/>
          <a:lstStyle/>
          <a:p>
            <a:fld id="{A49C109E-FC9C-450F-81CE-509D79DF72B8}" type="slidenum">
              <a:rPr lang="el-GR" smtClean="0"/>
              <a:t>11</a:t>
            </a:fld>
            <a:endParaRPr lang="el-GR"/>
          </a:p>
        </p:txBody>
      </p:sp>
    </p:spTree>
    <p:extLst>
      <p:ext uri="{BB962C8B-B14F-4D97-AF65-F5344CB8AC3E}">
        <p14:creationId xmlns:p14="http://schemas.microsoft.com/office/powerpoint/2010/main" val="1439906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AF51C5-67A2-43A3-B269-229ADC269DE5}"/>
              </a:ext>
            </a:extLst>
          </p:cNvPr>
          <p:cNvSpPr>
            <a:spLocks noGrp="1"/>
          </p:cNvSpPr>
          <p:nvPr>
            <p:ph type="title"/>
          </p:nvPr>
        </p:nvSpPr>
        <p:spPr/>
        <p:txBody>
          <a:bodyPr/>
          <a:lstStyle/>
          <a:p>
            <a:r>
              <a:rPr lang="el-GR" dirty="0"/>
              <a:t>Συμπεριφορισμός -  Υπέρ</a:t>
            </a:r>
          </a:p>
        </p:txBody>
      </p:sp>
      <p:sp>
        <p:nvSpPr>
          <p:cNvPr id="3" name="Θέση περιεχομένου 2">
            <a:extLst>
              <a:ext uri="{FF2B5EF4-FFF2-40B4-BE49-F238E27FC236}">
                <a16:creationId xmlns:a16="http://schemas.microsoft.com/office/drawing/2014/main" id="{691CC4E2-3F01-436D-8E05-0C47705C566D}"/>
              </a:ext>
            </a:extLst>
          </p:cNvPr>
          <p:cNvSpPr>
            <a:spLocks noGrp="1"/>
          </p:cNvSpPr>
          <p:nvPr>
            <p:ph idx="1"/>
          </p:nvPr>
        </p:nvSpPr>
        <p:spPr>
          <a:xfrm>
            <a:off x="1097280" y="1845734"/>
            <a:ext cx="10326094" cy="4023360"/>
          </a:xfrm>
        </p:spPr>
        <p:txBody>
          <a:bodyPr>
            <a:noAutofit/>
          </a:bodyPr>
          <a:lstStyle/>
          <a:p>
            <a:r>
              <a:rPr lang="el-GR" sz="2800" dirty="0"/>
              <a:t>•	Το περιβάλλον διαδραματίζει πολύ σημαντικό ρόλο στη γλωσσική ανάπτυξη. Για παράδειγμα, παιδιά που δεν έρχονται σε επαφή με επαρκή γλωσσικά ερεθίσματα δεν μπορούν να κατακτήσουν φυσιολογικά μια γλώσσα. </a:t>
            </a:r>
          </a:p>
          <a:p>
            <a:r>
              <a:rPr lang="el-GR" sz="2800" dirty="0"/>
              <a:t>•	Οι διαδικασίες της μίμησης και της ενίσχυσης φαίνεται, επίσης, ότι συμβάλλουν στην ανάπτυξη της γλώσσας.  Για παράδειγμα, κατά την πρώιμη γλωσσική περίοδο τα παιδιά παράγουν ήχους της γλώσσας τους μιμούμενοι τον ενήλικο λόγο.  Έρευνες έχουν δείξει, επίσης, ότι οι θετικές αντιδράσεις των γονέων επηρεάζουν θετικά τις </a:t>
            </a:r>
            <a:r>
              <a:rPr lang="el-GR" sz="2800" dirty="0" err="1"/>
              <a:t>φωνοποιήσεις</a:t>
            </a:r>
            <a:r>
              <a:rPr lang="el-GR" sz="2800" dirty="0"/>
              <a:t> των νηπίων και ενθαρρύνουν τη γλωσσική ανάπτυξη.</a:t>
            </a:r>
          </a:p>
        </p:txBody>
      </p:sp>
      <p:sp>
        <p:nvSpPr>
          <p:cNvPr id="4" name="Θέση αριθμού διαφάνειας 3">
            <a:extLst>
              <a:ext uri="{FF2B5EF4-FFF2-40B4-BE49-F238E27FC236}">
                <a16:creationId xmlns:a16="http://schemas.microsoft.com/office/drawing/2014/main" id="{C8924DA1-BAED-41A0-8EE4-DA78A2CB5DBE}"/>
              </a:ext>
            </a:extLst>
          </p:cNvPr>
          <p:cNvSpPr>
            <a:spLocks noGrp="1"/>
          </p:cNvSpPr>
          <p:nvPr>
            <p:ph type="sldNum" sz="quarter" idx="12"/>
          </p:nvPr>
        </p:nvSpPr>
        <p:spPr/>
        <p:txBody>
          <a:bodyPr/>
          <a:lstStyle/>
          <a:p>
            <a:fld id="{A49C109E-FC9C-450F-81CE-509D79DF72B8}" type="slidenum">
              <a:rPr lang="el-GR" smtClean="0"/>
              <a:t>12</a:t>
            </a:fld>
            <a:endParaRPr lang="el-GR"/>
          </a:p>
        </p:txBody>
      </p:sp>
    </p:spTree>
    <p:extLst>
      <p:ext uri="{BB962C8B-B14F-4D97-AF65-F5344CB8AC3E}">
        <p14:creationId xmlns:p14="http://schemas.microsoft.com/office/powerpoint/2010/main" val="3300541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04DB671-B8E5-4F2C-A9EA-C187B160783B}"/>
              </a:ext>
            </a:extLst>
          </p:cNvPr>
          <p:cNvSpPr>
            <a:spLocks noGrp="1"/>
          </p:cNvSpPr>
          <p:nvPr>
            <p:ph type="title"/>
          </p:nvPr>
        </p:nvSpPr>
        <p:spPr/>
        <p:txBody>
          <a:bodyPr/>
          <a:lstStyle/>
          <a:p>
            <a:r>
              <a:rPr lang="el-GR" dirty="0"/>
              <a:t>Συμπεριφορισμός -  Κατά</a:t>
            </a:r>
          </a:p>
        </p:txBody>
      </p:sp>
      <p:sp>
        <p:nvSpPr>
          <p:cNvPr id="3" name="Θέση περιεχομένου 2">
            <a:extLst>
              <a:ext uri="{FF2B5EF4-FFF2-40B4-BE49-F238E27FC236}">
                <a16:creationId xmlns:a16="http://schemas.microsoft.com/office/drawing/2014/main" id="{F8A7C5B1-A289-47C9-9FF9-188B64659E67}"/>
              </a:ext>
            </a:extLst>
          </p:cNvPr>
          <p:cNvSpPr>
            <a:spLocks noGrp="1"/>
          </p:cNvSpPr>
          <p:nvPr>
            <p:ph idx="1"/>
          </p:nvPr>
        </p:nvSpPr>
        <p:spPr/>
        <p:txBody>
          <a:bodyPr/>
          <a:lstStyle/>
          <a:p>
            <a:r>
              <a:rPr lang="el-GR" sz="3200" dirty="0"/>
              <a:t>•	Δεν εξηγεί πώς τα παιδιά μπορούν να παράγουν προτάσεις που δεν τις έχουν ξανακούσει.</a:t>
            </a:r>
          </a:p>
          <a:p>
            <a:r>
              <a:rPr lang="el-GR" sz="3200" dirty="0"/>
              <a:t>•	Δεν μπορεί να εξηγήσει πώς η γλωσσική ανάπτυξη επιτυγχάνεται τόσο γρήγορα.</a:t>
            </a:r>
          </a:p>
          <a:p>
            <a:r>
              <a:rPr lang="el-GR" sz="3200" dirty="0"/>
              <a:t>•	Οι γονείς δεν ενισχύουν πάντα θετικά τις σωστές παραγωγές των παιδιών ούτε αποθαρρύνουν πάντα τις λανθασμένες παραγωγές.</a:t>
            </a:r>
          </a:p>
          <a:p>
            <a:endParaRPr lang="el-GR" dirty="0"/>
          </a:p>
        </p:txBody>
      </p:sp>
      <p:sp>
        <p:nvSpPr>
          <p:cNvPr id="4" name="Θέση αριθμού διαφάνειας 3">
            <a:extLst>
              <a:ext uri="{FF2B5EF4-FFF2-40B4-BE49-F238E27FC236}">
                <a16:creationId xmlns:a16="http://schemas.microsoft.com/office/drawing/2014/main" id="{64482145-4B75-4E5A-8CCA-F8D9292B7EBB}"/>
              </a:ext>
            </a:extLst>
          </p:cNvPr>
          <p:cNvSpPr>
            <a:spLocks noGrp="1"/>
          </p:cNvSpPr>
          <p:nvPr>
            <p:ph type="sldNum" sz="quarter" idx="12"/>
          </p:nvPr>
        </p:nvSpPr>
        <p:spPr/>
        <p:txBody>
          <a:bodyPr/>
          <a:lstStyle/>
          <a:p>
            <a:fld id="{A49C109E-FC9C-450F-81CE-509D79DF72B8}" type="slidenum">
              <a:rPr lang="el-GR" smtClean="0"/>
              <a:t>13</a:t>
            </a:fld>
            <a:endParaRPr lang="el-GR"/>
          </a:p>
        </p:txBody>
      </p:sp>
    </p:spTree>
    <p:extLst>
      <p:ext uri="{BB962C8B-B14F-4D97-AF65-F5344CB8AC3E}">
        <p14:creationId xmlns:p14="http://schemas.microsoft.com/office/powerpoint/2010/main" val="20176148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744BE6-8EBC-4243-9251-A92BD2558FF5}"/>
              </a:ext>
            </a:extLst>
          </p:cNvPr>
          <p:cNvSpPr>
            <a:spLocks noGrp="1"/>
          </p:cNvSpPr>
          <p:nvPr>
            <p:ph type="title"/>
          </p:nvPr>
        </p:nvSpPr>
        <p:spPr/>
        <p:txBody>
          <a:bodyPr/>
          <a:lstStyle/>
          <a:p>
            <a:r>
              <a:rPr lang="el-GR" dirty="0"/>
              <a:t>Αλληλεπιδραστική/Επικοινωνιακή προσέγγιση </a:t>
            </a:r>
          </a:p>
        </p:txBody>
      </p:sp>
      <p:sp>
        <p:nvSpPr>
          <p:cNvPr id="3" name="Θέση περιεχομένου 2">
            <a:extLst>
              <a:ext uri="{FF2B5EF4-FFF2-40B4-BE49-F238E27FC236}">
                <a16:creationId xmlns:a16="http://schemas.microsoft.com/office/drawing/2014/main" id="{1D4CC511-DBF3-402D-A672-CFD7D7B826FB}"/>
              </a:ext>
            </a:extLst>
          </p:cNvPr>
          <p:cNvSpPr>
            <a:spLocks noGrp="1"/>
          </p:cNvSpPr>
          <p:nvPr>
            <p:ph idx="1"/>
          </p:nvPr>
        </p:nvSpPr>
        <p:spPr/>
        <p:txBody>
          <a:bodyPr/>
          <a:lstStyle/>
          <a:p>
            <a:r>
              <a:rPr lang="el-GR" sz="2800" dirty="0"/>
              <a:t>•	Κύριος εκπρόσωπος: </a:t>
            </a:r>
            <a:r>
              <a:rPr lang="el-GR" sz="2800" dirty="0" err="1"/>
              <a:t>Vygotsky</a:t>
            </a:r>
            <a:endParaRPr lang="el-GR" sz="2800" dirty="0"/>
          </a:p>
          <a:p>
            <a:r>
              <a:rPr lang="el-GR" sz="2800" dirty="0"/>
              <a:t>•	Υποστηρίζει ότι η γλωσσική κατάκτηση επιτυγχάνεται από την αλληλεπίδραση έμφυτων/βιολογικών και κοινωνικών παραγόντων.</a:t>
            </a:r>
          </a:p>
          <a:p>
            <a:r>
              <a:rPr lang="el-GR" sz="2800" dirty="0"/>
              <a:t>•	Υποστηρίζουν την έμφυτη ικανότητα (π.χ. γενικές νοητικές και κοινωνικές-επικοινωνιακές δεξιότητες), αλλά θεωρούν ότι το περιβάλλον παίζει τον σημαντικότερο ρόλο.</a:t>
            </a:r>
          </a:p>
          <a:p>
            <a:r>
              <a:rPr lang="el-GR" sz="2800" dirty="0"/>
              <a:t>•	Η γλωσσική ανάπτυξη επιτυγχάνεται μέσα από γενικές κοινωνικές και γνωσιακές δεξιότητες/ μηχανισμούς.</a:t>
            </a:r>
          </a:p>
          <a:p>
            <a:endParaRPr lang="el-GR" dirty="0"/>
          </a:p>
        </p:txBody>
      </p:sp>
      <p:sp>
        <p:nvSpPr>
          <p:cNvPr id="4" name="Θέση αριθμού διαφάνειας 3">
            <a:extLst>
              <a:ext uri="{FF2B5EF4-FFF2-40B4-BE49-F238E27FC236}">
                <a16:creationId xmlns:a16="http://schemas.microsoft.com/office/drawing/2014/main" id="{62B8FF02-CAED-47E9-9883-9455E2AEC5D5}"/>
              </a:ext>
            </a:extLst>
          </p:cNvPr>
          <p:cNvSpPr>
            <a:spLocks noGrp="1"/>
          </p:cNvSpPr>
          <p:nvPr>
            <p:ph type="sldNum" sz="quarter" idx="12"/>
          </p:nvPr>
        </p:nvSpPr>
        <p:spPr/>
        <p:txBody>
          <a:bodyPr/>
          <a:lstStyle/>
          <a:p>
            <a:fld id="{A49C109E-FC9C-450F-81CE-509D79DF72B8}" type="slidenum">
              <a:rPr lang="el-GR" smtClean="0"/>
              <a:t>14</a:t>
            </a:fld>
            <a:endParaRPr lang="el-GR"/>
          </a:p>
        </p:txBody>
      </p:sp>
    </p:spTree>
    <p:extLst>
      <p:ext uri="{BB962C8B-B14F-4D97-AF65-F5344CB8AC3E}">
        <p14:creationId xmlns:p14="http://schemas.microsoft.com/office/powerpoint/2010/main" val="36437078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8086E8-A336-4781-A3EC-FE22C705702A}"/>
              </a:ext>
            </a:extLst>
          </p:cNvPr>
          <p:cNvSpPr>
            <a:spLocks noGrp="1"/>
          </p:cNvSpPr>
          <p:nvPr>
            <p:ph type="title"/>
          </p:nvPr>
        </p:nvSpPr>
        <p:spPr/>
        <p:txBody>
          <a:bodyPr/>
          <a:lstStyle/>
          <a:p>
            <a:r>
              <a:rPr lang="el-GR" dirty="0"/>
              <a:t>Αλληλεπιδραστική/Επικοινωνιακή προσέγγιση </a:t>
            </a:r>
          </a:p>
        </p:txBody>
      </p:sp>
      <p:sp>
        <p:nvSpPr>
          <p:cNvPr id="3" name="Θέση περιεχομένου 2">
            <a:extLst>
              <a:ext uri="{FF2B5EF4-FFF2-40B4-BE49-F238E27FC236}">
                <a16:creationId xmlns:a16="http://schemas.microsoft.com/office/drawing/2014/main" id="{AB20D57F-FE35-426F-AB87-AD86CEE2107A}"/>
              </a:ext>
            </a:extLst>
          </p:cNvPr>
          <p:cNvSpPr>
            <a:spLocks noGrp="1"/>
          </p:cNvSpPr>
          <p:nvPr>
            <p:ph idx="1"/>
          </p:nvPr>
        </p:nvSpPr>
        <p:spPr/>
        <p:txBody>
          <a:bodyPr>
            <a:normAutofit lnSpcReduction="10000"/>
          </a:bodyPr>
          <a:lstStyle/>
          <a:p>
            <a:r>
              <a:rPr lang="el-GR" sz="2400" dirty="0"/>
              <a:t>•	Σχετικά με τους περιβαλλοντικούς παράγοντες, σημασία δεν έχουν μόνο τα γλωσσικά ερεθίσματα (</a:t>
            </a:r>
            <a:r>
              <a:rPr lang="el-GR" sz="2400" dirty="0" err="1"/>
              <a:t>input</a:t>
            </a:r>
            <a:r>
              <a:rPr lang="el-GR" sz="2400" dirty="0"/>
              <a:t>), αλλά να υπάρχει αλληλεπίδραση με τον κοινωνικό περίγυρο (να απευθύνουν δηλαδή λόγο προς το παιδί και να </a:t>
            </a:r>
            <a:r>
              <a:rPr lang="el-GR" sz="2400" dirty="0" err="1"/>
              <a:t>αλληλεπιδρούν</a:t>
            </a:r>
            <a:r>
              <a:rPr lang="el-GR" sz="2400" dirty="0"/>
              <a:t> μαζί του).</a:t>
            </a:r>
          </a:p>
          <a:p>
            <a:r>
              <a:rPr lang="el-GR" sz="2400" dirty="0"/>
              <a:t>•	Σε αντίθεση με το συμπεριφορισμό, το παιδί δεν είναι απλά ένας παθητικός δέκτης γλωσσικών ερεθισμάτων.  Το παιδί συμμετέχει ενεργά στη διαδικασία γλωσσικής κατάκτησης προσπαθώντας να </a:t>
            </a:r>
            <a:r>
              <a:rPr lang="el-GR" sz="2400" dirty="0" err="1"/>
              <a:t>αλληλεπιδράσει</a:t>
            </a:r>
            <a:r>
              <a:rPr lang="el-GR" sz="2400" dirty="0"/>
              <a:t>, επικοινωνώντας με τους γύρω και χρησιμοποιώντας τις επικοινωνιακές δεξιότητές του.</a:t>
            </a:r>
          </a:p>
          <a:p>
            <a:r>
              <a:rPr lang="el-GR" sz="2400" dirty="0"/>
              <a:t>•	Τα παιδιά έχουν εκ φύσεως έντονη ανάγκη να επικοινωνήσουν με τους γύρω τους. Έτσι, μαθαίνουν τη γλώσσα για να μπορούν να επικοινωνήσουν μέσω αυτής.</a:t>
            </a:r>
          </a:p>
          <a:p>
            <a:endParaRPr lang="el-GR" dirty="0"/>
          </a:p>
        </p:txBody>
      </p:sp>
      <p:sp>
        <p:nvSpPr>
          <p:cNvPr id="4" name="Θέση αριθμού διαφάνειας 3">
            <a:extLst>
              <a:ext uri="{FF2B5EF4-FFF2-40B4-BE49-F238E27FC236}">
                <a16:creationId xmlns:a16="http://schemas.microsoft.com/office/drawing/2014/main" id="{6C35D943-213C-4D07-ABDB-A8E6A792069D}"/>
              </a:ext>
            </a:extLst>
          </p:cNvPr>
          <p:cNvSpPr>
            <a:spLocks noGrp="1"/>
          </p:cNvSpPr>
          <p:nvPr>
            <p:ph type="sldNum" sz="quarter" idx="12"/>
          </p:nvPr>
        </p:nvSpPr>
        <p:spPr/>
        <p:txBody>
          <a:bodyPr/>
          <a:lstStyle/>
          <a:p>
            <a:fld id="{A49C109E-FC9C-450F-81CE-509D79DF72B8}" type="slidenum">
              <a:rPr lang="el-GR" smtClean="0"/>
              <a:t>15</a:t>
            </a:fld>
            <a:endParaRPr lang="el-GR"/>
          </a:p>
        </p:txBody>
      </p:sp>
    </p:spTree>
    <p:extLst>
      <p:ext uri="{BB962C8B-B14F-4D97-AF65-F5344CB8AC3E}">
        <p14:creationId xmlns:p14="http://schemas.microsoft.com/office/powerpoint/2010/main" val="33998222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F43617-87E5-465C-BAE4-6C9AC57960B1}"/>
              </a:ext>
            </a:extLst>
          </p:cNvPr>
          <p:cNvSpPr>
            <a:spLocks noGrp="1"/>
          </p:cNvSpPr>
          <p:nvPr>
            <p:ph type="title"/>
          </p:nvPr>
        </p:nvSpPr>
        <p:spPr/>
        <p:txBody>
          <a:bodyPr/>
          <a:lstStyle/>
          <a:p>
            <a:r>
              <a:rPr lang="el-GR" dirty="0"/>
              <a:t>Αλληλεπιδραστική/Επικοινωνιακή προσέγγιση - Υπέρ</a:t>
            </a:r>
          </a:p>
        </p:txBody>
      </p:sp>
      <p:sp>
        <p:nvSpPr>
          <p:cNvPr id="3" name="Θέση περιεχομένου 2">
            <a:extLst>
              <a:ext uri="{FF2B5EF4-FFF2-40B4-BE49-F238E27FC236}">
                <a16:creationId xmlns:a16="http://schemas.microsoft.com/office/drawing/2014/main" id="{44A5D778-8420-41A3-A431-3BBC494DE80E}"/>
              </a:ext>
            </a:extLst>
          </p:cNvPr>
          <p:cNvSpPr>
            <a:spLocks noGrp="1"/>
          </p:cNvSpPr>
          <p:nvPr>
            <p:ph idx="1"/>
          </p:nvPr>
        </p:nvSpPr>
        <p:spPr/>
        <p:txBody>
          <a:bodyPr>
            <a:noAutofit/>
          </a:bodyPr>
          <a:lstStyle/>
          <a:p>
            <a:r>
              <a:rPr lang="el-GR" sz="2800" dirty="0"/>
              <a:t>•	Το κοινωνικό περιβάλλον διαδραματίζει πολύ σημαντικό ρόλο στη γλωσσική ανάπτυξη. Για παράδειγμα, ο λόγος προσανατολισμένος στο παιδί επιδρά θετικά στη γλωσσική ανάπτυξη. Έχει υποστηριχθεί ότι η απουσία του λόγου προσανατολισμένου στο παιδί οδηγεί σε καθυστέρηση τη γλωσσικής ανάπτυξης. </a:t>
            </a:r>
          </a:p>
          <a:p>
            <a:r>
              <a:rPr lang="el-GR" sz="2800" dirty="0"/>
              <a:t>•	Τα βρέφη προσπαθούν να επικοινωνήσουν, να καταλάβουν και να εκφράσουν επικοινωνιακές προθέσεις πριν μιλήσουν.  Οπότε, μπορούν να χρησιμοποιήσουν αυτές τις επικοινωνιακές δεξιότητες για τη γλωσσική κατάκτηση. </a:t>
            </a:r>
          </a:p>
        </p:txBody>
      </p:sp>
      <p:sp>
        <p:nvSpPr>
          <p:cNvPr id="4" name="Θέση αριθμού διαφάνειας 3">
            <a:extLst>
              <a:ext uri="{FF2B5EF4-FFF2-40B4-BE49-F238E27FC236}">
                <a16:creationId xmlns:a16="http://schemas.microsoft.com/office/drawing/2014/main" id="{1A2B6AC1-AA56-4AC6-94C1-752BE9DE8F2C}"/>
              </a:ext>
            </a:extLst>
          </p:cNvPr>
          <p:cNvSpPr>
            <a:spLocks noGrp="1"/>
          </p:cNvSpPr>
          <p:nvPr>
            <p:ph type="sldNum" sz="quarter" idx="12"/>
          </p:nvPr>
        </p:nvSpPr>
        <p:spPr/>
        <p:txBody>
          <a:bodyPr/>
          <a:lstStyle/>
          <a:p>
            <a:fld id="{A49C109E-FC9C-450F-81CE-509D79DF72B8}" type="slidenum">
              <a:rPr lang="el-GR" smtClean="0"/>
              <a:t>16</a:t>
            </a:fld>
            <a:endParaRPr lang="el-GR"/>
          </a:p>
        </p:txBody>
      </p:sp>
    </p:spTree>
    <p:extLst>
      <p:ext uri="{BB962C8B-B14F-4D97-AF65-F5344CB8AC3E}">
        <p14:creationId xmlns:p14="http://schemas.microsoft.com/office/powerpoint/2010/main" val="36275256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17B52A-6127-42AE-9FE1-B28629FDB287}"/>
              </a:ext>
            </a:extLst>
          </p:cNvPr>
          <p:cNvSpPr>
            <a:spLocks noGrp="1"/>
          </p:cNvSpPr>
          <p:nvPr>
            <p:ph type="title"/>
          </p:nvPr>
        </p:nvSpPr>
        <p:spPr/>
        <p:txBody>
          <a:bodyPr/>
          <a:lstStyle/>
          <a:p>
            <a:r>
              <a:rPr lang="el-GR" dirty="0"/>
              <a:t>Αλληλεπιδραστική/Επικοινωνιακή προσέγγιση - Κατά</a:t>
            </a:r>
          </a:p>
        </p:txBody>
      </p:sp>
      <p:sp>
        <p:nvSpPr>
          <p:cNvPr id="3" name="Θέση περιεχομένου 2">
            <a:extLst>
              <a:ext uri="{FF2B5EF4-FFF2-40B4-BE49-F238E27FC236}">
                <a16:creationId xmlns:a16="http://schemas.microsoft.com/office/drawing/2014/main" id="{75324C8C-6290-455B-9CE5-44E45673CF77}"/>
              </a:ext>
            </a:extLst>
          </p:cNvPr>
          <p:cNvSpPr>
            <a:spLocks noGrp="1"/>
          </p:cNvSpPr>
          <p:nvPr>
            <p:ph idx="1"/>
          </p:nvPr>
        </p:nvSpPr>
        <p:spPr/>
        <p:txBody>
          <a:bodyPr>
            <a:normAutofit/>
          </a:bodyPr>
          <a:lstStyle/>
          <a:p>
            <a:r>
              <a:rPr lang="el-GR" sz="3600" dirty="0"/>
              <a:t>•	Δεν εξηγεί σαφώς τον ακριβή τρόπο με τον οποίο η επικοινωνιακή ικανότητα συμβάλλει στη γλωσσική ανάπτυξη. Δεν εξηγεί επαρκώς πώς κατακτάται η γλωσσική δομή και πώς το παιδί μπορεί να συνδέσει τις επικοινωνιακές προθέσεις με τις κατάλληλες γλωσσικές μορφές και το περιεχόμενό τους.</a:t>
            </a:r>
          </a:p>
        </p:txBody>
      </p:sp>
      <p:sp>
        <p:nvSpPr>
          <p:cNvPr id="4" name="Θέση αριθμού διαφάνειας 3">
            <a:extLst>
              <a:ext uri="{FF2B5EF4-FFF2-40B4-BE49-F238E27FC236}">
                <a16:creationId xmlns:a16="http://schemas.microsoft.com/office/drawing/2014/main" id="{A7B2D57A-5DBA-4F1E-93EE-ADE7830D2964}"/>
              </a:ext>
            </a:extLst>
          </p:cNvPr>
          <p:cNvSpPr>
            <a:spLocks noGrp="1"/>
          </p:cNvSpPr>
          <p:nvPr>
            <p:ph type="sldNum" sz="quarter" idx="12"/>
          </p:nvPr>
        </p:nvSpPr>
        <p:spPr/>
        <p:txBody>
          <a:bodyPr/>
          <a:lstStyle/>
          <a:p>
            <a:fld id="{A49C109E-FC9C-450F-81CE-509D79DF72B8}" type="slidenum">
              <a:rPr lang="el-GR" smtClean="0"/>
              <a:t>17</a:t>
            </a:fld>
            <a:endParaRPr lang="el-GR"/>
          </a:p>
        </p:txBody>
      </p:sp>
    </p:spTree>
    <p:extLst>
      <p:ext uri="{BB962C8B-B14F-4D97-AF65-F5344CB8AC3E}">
        <p14:creationId xmlns:p14="http://schemas.microsoft.com/office/powerpoint/2010/main" val="3705156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61551D7-3151-437E-9CCF-8F4C8ABFAD1F}"/>
              </a:ext>
            </a:extLst>
          </p:cNvPr>
          <p:cNvSpPr>
            <a:spLocks noGrp="1"/>
          </p:cNvSpPr>
          <p:nvPr>
            <p:ph type="title"/>
          </p:nvPr>
        </p:nvSpPr>
        <p:spPr>
          <a:xfrm>
            <a:off x="1375576" y="394977"/>
            <a:ext cx="10058400" cy="1450757"/>
          </a:xfrm>
        </p:spPr>
        <p:txBody>
          <a:bodyPr/>
          <a:lstStyle/>
          <a:p>
            <a:r>
              <a:rPr lang="el-GR" dirty="0"/>
              <a:t>Γενετική προσέγγιση </a:t>
            </a:r>
          </a:p>
        </p:txBody>
      </p:sp>
      <p:sp>
        <p:nvSpPr>
          <p:cNvPr id="3" name="Θέση περιεχομένου 2">
            <a:extLst>
              <a:ext uri="{FF2B5EF4-FFF2-40B4-BE49-F238E27FC236}">
                <a16:creationId xmlns:a16="http://schemas.microsoft.com/office/drawing/2014/main" id="{00187F14-FB0C-4E93-AAB6-EF1456416C12}"/>
              </a:ext>
            </a:extLst>
          </p:cNvPr>
          <p:cNvSpPr>
            <a:spLocks noGrp="1"/>
          </p:cNvSpPr>
          <p:nvPr>
            <p:ph idx="1"/>
          </p:nvPr>
        </p:nvSpPr>
        <p:spPr/>
        <p:txBody>
          <a:bodyPr/>
          <a:lstStyle/>
          <a:p>
            <a:r>
              <a:rPr lang="el-GR" sz="4000" dirty="0"/>
              <a:t>•	Κύριος εκπρόσωπος: </a:t>
            </a:r>
            <a:r>
              <a:rPr lang="el-GR" sz="4000" dirty="0" err="1"/>
              <a:t>Noam</a:t>
            </a:r>
            <a:r>
              <a:rPr lang="el-GR" sz="4000" dirty="0"/>
              <a:t> </a:t>
            </a:r>
            <a:r>
              <a:rPr lang="el-GR" sz="4000" dirty="0" err="1"/>
              <a:t>Chomsky</a:t>
            </a:r>
            <a:r>
              <a:rPr lang="el-GR" sz="4000" dirty="0"/>
              <a:t>.</a:t>
            </a:r>
          </a:p>
          <a:p>
            <a:r>
              <a:rPr lang="el-GR" sz="4000" dirty="0"/>
              <a:t>•	Η ικανότητα γλωσσικής κατάκτησης είναι έμφυτη.   </a:t>
            </a:r>
          </a:p>
          <a:p>
            <a:r>
              <a:rPr lang="el-GR" sz="4000" dirty="0"/>
              <a:t>•	Οι άνθρωποι γεννιούνται με ένα έμφυτο μηχανισμό γλωσσικής κατάκτησης. </a:t>
            </a:r>
          </a:p>
          <a:p>
            <a:endParaRPr lang="el-GR" dirty="0"/>
          </a:p>
        </p:txBody>
      </p:sp>
      <p:sp>
        <p:nvSpPr>
          <p:cNvPr id="4" name="Θέση αριθμού διαφάνειας 3">
            <a:extLst>
              <a:ext uri="{FF2B5EF4-FFF2-40B4-BE49-F238E27FC236}">
                <a16:creationId xmlns:a16="http://schemas.microsoft.com/office/drawing/2014/main" id="{5F575C9B-AFEE-42D5-9C50-5BE8725BCA10}"/>
              </a:ext>
            </a:extLst>
          </p:cNvPr>
          <p:cNvSpPr>
            <a:spLocks noGrp="1"/>
          </p:cNvSpPr>
          <p:nvPr>
            <p:ph type="sldNum" sz="quarter" idx="12"/>
          </p:nvPr>
        </p:nvSpPr>
        <p:spPr/>
        <p:txBody>
          <a:bodyPr/>
          <a:lstStyle/>
          <a:p>
            <a:fld id="{A49C109E-FC9C-450F-81CE-509D79DF72B8}" type="slidenum">
              <a:rPr lang="el-GR" smtClean="0"/>
              <a:t>2</a:t>
            </a:fld>
            <a:endParaRPr lang="el-GR"/>
          </a:p>
        </p:txBody>
      </p:sp>
    </p:spTree>
    <p:extLst>
      <p:ext uri="{BB962C8B-B14F-4D97-AF65-F5344CB8AC3E}">
        <p14:creationId xmlns:p14="http://schemas.microsoft.com/office/powerpoint/2010/main" val="3729888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4348BAD-6BB6-449C-84C9-DA3E9025FF75}"/>
              </a:ext>
            </a:extLst>
          </p:cNvPr>
          <p:cNvSpPr>
            <a:spLocks noGrp="1"/>
          </p:cNvSpPr>
          <p:nvPr>
            <p:ph idx="1"/>
          </p:nvPr>
        </p:nvSpPr>
        <p:spPr/>
        <p:txBody>
          <a:bodyPr>
            <a:normAutofit/>
          </a:bodyPr>
          <a:lstStyle/>
          <a:p>
            <a:r>
              <a:rPr lang="el-GR" sz="3200" dirty="0"/>
              <a:t>•	Ο μηχανισμός αυτός περιλαμβάνει την Καθολική Γραμματική, που αποτελείται από καθολικές αρχές (χαρακτηριστικά κοινά σε όλες τις γλώσσες) και παραμέτρους (που επιτρέπουν διαφοροποιήσεις στις γλώσσες) και επιτρέπει την κατάκτηση κάθε γλώσσας.</a:t>
            </a:r>
          </a:p>
          <a:p>
            <a:r>
              <a:rPr lang="el-GR" sz="3200" dirty="0"/>
              <a:t>•	Κάποια γλωσσικά ερεθίσματα είναι απαραίτητα για την ενεργοποίηση της έμφυτης γλωσσική γνώσης/του μηχανισμού γλωσσικής κατάκτησης. </a:t>
            </a:r>
          </a:p>
        </p:txBody>
      </p:sp>
      <p:sp>
        <p:nvSpPr>
          <p:cNvPr id="4" name="Τίτλος 1">
            <a:extLst>
              <a:ext uri="{FF2B5EF4-FFF2-40B4-BE49-F238E27FC236}">
                <a16:creationId xmlns:a16="http://schemas.microsoft.com/office/drawing/2014/main" id="{AD4852B9-7559-4F39-85F8-9DAEF073E2B3}"/>
              </a:ext>
            </a:extLst>
          </p:cNvPr>
          <p:cNvSpPr>
            <a:spLocks noGrp="1"/>
          </p:cNvSpPr>
          <p:nvPr>
            <p:ph type="title"/>
          </p:nvPr>
        </p:nvSpPr>
        <p:spPr>
          <a:xfrm>
            <a:off x="1096963" y="287338"/>
            <a:ext cx="10058400" cy="1449387"/>
          </a:xfrm>
        </p:spPr>
        <p:txBody>
          <a:bodyPr/>
          <a:lstStyle/>
          <a:p>
            <a:r>
              <a:rPr lang="el-GR" dirty="0"/>
              <a:t>Γενετική προσέγγιση </a:t>
            </a:r>
          </a:p>
        </p:txBody>
      </p:sp>
      <p:sp>
        <p:nvSpPr>
          <p:cNvPr id="5" name="Θέση αριθμού διαφάνειας 4">
            <a:extLst>
              <a:ext uri="{FF2B5EF4-FFF2-40B4-BE49-F238E27FC236}">
                <a16:creationId xmlns:a16="http://schemas.microsoft.com/office/drawing/2014/main" id="{7F83C485-CBD5-43E6-AB1F-E0C45B36BE5B}"/>
              </a:ext>
            </a:extLst>
          </p:cNvPr>
          <p:cNvSpPr>
            <a:spLocks noGrp="1"/>
          </p:cNvSpPr>
          <p:nvPr>
            <p:ph type="sldNum" sz="quarter" idx="12"/>
          </p:nvPr>
        </p:nvSpPr>
        <p:spPr/>
        <p:txBody>
          <a:bodyPr/>
          <a:lstStyle/>
          <a:p>
            <a:fld id="{A49C109E-FC9C-450F-81CE-509D79DF72B8}" type="slidenum">
              <a:rPr lang="el-GR" smtClean="0"/>
              <a:t>3</a:t>
            </a:fld>
            <a:endParaRPr lang="el-GR"/>
          </a:p>
        </p:txBody>
      </p:sp>
    </p:spTree>
    <p:extLst>
      <p:ext uri="{BB962C8B-B14F-4D97-AF65-F5344CB8AC3E}">
        <p14:creationId xmlns:p14="http://schemas.microsoft.com/office/powerpoint/2010/main" val="3074308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F40780A-5140-4DAE-A700-A26BBDBFE63F}"/>
              </a:ext>
            </a:extLst>
          </p:cNvPr>
          <p:cNvSpPr>
            <a:spLocks noGrp="1"/>
          </p:cNvSpPr>
          <p:nvPr>
            <p:ph idx="1"/>
          </p:nvPr>
        </p:nvSpPr>
        <p:spPr/>
        <p:txBody>
          <a:bodyPr>
            <a:normAutofit/>
          </a:bodyPr>
          <a:lstStyle/>
          <a:p>
            <a:r>
              <a:rPr lang="el-GR" sz="2800" dirty="0"/>
              <a:t>•	Γενικά, όμως, ο ρόλος του περιβάλλοντος αλλά και των γενικών νοητικών ικανοτήτων του παιδιού υποβαθμίζεται.  Περιβαλλοντικοί παράγοντες όπως η </a:t>
            </a:r>
            <a:r>
              <a:rPr lang="el-GR" sz="2800" dirty="0" err="1"/>
              <a:t>μωρουδίστικη</a:t>
            </a:r>
            <a:r>
              <a:rPr lang="el-GR" sz="2800" dirty="0"/>
              <a:t> ομιλία, οι έμμεσες διορθώσεις από τους γονείς, ο πλούτος των γλωσσικών ερεθισμάτων δεν θεωρούνται κρίσιμοι στη γλωσσική ανάπτυξη των παιδιών.  Όλα τα παιδιά μπορούν να κατακτήσουν τη γλώσσα με τον ίδιο τρόπο και τον ίδιο ρυθμό, παρόλη την τεράστια διαφοροποίηση που παρουσιάζεται στην ποσότητα και ποιότητα των γλωσσικών ερεθισμάτων που δέχονται, στις συνθήκες ζωής και παρόλο που κάποια παιδιά μπορεί να παρουσιάζουν νοητικές δυσκολίες. </a:t>
            </a:r>
          </a:p>
        </p:txBody>
      </p:sp>
      <p:sp>
        <p:nvSpPr>
          <p:cNvPr id="4" name="Τίτλος 1">
            <a:extLst>
              <a:ext uri="{FF2B5EF4-FFF2-40B4-BE49-F238E27FC236}">
                <a16:creationId xmlns:a16="http://schemas.microsoft.com/office/drawing/2014/main" id="{F6C50F4D-2442-4669-A805-7F6AAE0389E5}"/>
              </a:ext>
            </a:extLst>
          </p:cNvPr>
          <p:cNvSpPr>
            <a:spLocks noGrp="1"/>
          </p:cNvSpPr>
          <p:nvPr>
            <p:ph type="title"/>
          </p:nvPr>
        </p:nvSpPr>
        <p:spPr>
          <a:xfrm>
            <a:off x="1096963" y="287338"/>
            <a:ext cx="10058400" cy="1449387"/>
          </a:xfrm>
        </p:spPr>
        <p:txBody>
          <a:bodyPr/>
          <a:lstStyle/>
          <a:p>
            <a:r>
              <a:rPr lang="el-GR" dirty="0"/>
              <a:t>Γενετική προσέγγιση </a:t>
            </a:r>
          </a:p>
        </p:txBody>
      </p:sp>
      <p:sp>
        <p:nvSpPr>
          <p:cNvPr id="5" name="Θέση αριθμού διαφάνειας 4">
            <a:extLst>
              <a:ext uri="{FF2B5EF4-FFF2-40B4-BE49-F238E27FC236}">
                <a16:creationId xmlns:a16="http://schemas.microsoft.com/office/drawing/2014/main" id="{6D678375-0AFF-41A2-B040-D9D3C451E01B}"/>
              </a:ext>
            </a:extLst>
          </p:cNvPr>
          <p:cNvSpPr>
            <a:spLocks noGrp="1"/>
          </p:cNvSpPr>
          <p:nvPr>
            <p:ph type="sldNum" sz="quarter" idx="12"/>
          </p:nvPr>
        </p:nvSpPr>
        <p:spPr/>
        <p:txBody>
          <a:bodyPr/>
          <a:lstStyle/>
          <a:p>
            <a:fld id="{A49C109E-FC9C-450F-81CE-509D79DF72B8}" type="slidenum">
              <a:rPr lang="el-GR" smtClean="0"/>
              <a:t>4</a:t>
            </a:fld>
            <a:endParaRPr lang="el-GR"/>
          </a:p>
        </p:txBody>
      </p:sp>
    </p:spTree>
    <p:extLst>
      <p:ext uri="{BB962C8B-B14F-4D97-AF65-F5344CB8AC3E}">
        <p14:creationId xmlns:p14="http://schemas.microsoft.com/office/powerpoint/2010/main" val="39455214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1DE9249-4307-43A5-A507-04A3FED7F51D}"/>
              </a:ext>
            </a:extLst>
          </p:cNvPr>
          <p:cNvSpPr>
            <a:spLocks noGrp="1"/>
          </p:cNvSpPr>
          <p:nvPr>
            <p:ph idx="1"/>
          </p:nvPr>
        </p:nvSpPr>
        <p:spPr/>
        <p:txBody>
          <a:bodyPr>
            <a:normAutofit/>
          </a:bodyPr>
          <a:lstStyle/>
          <a:p>
            <a:r>
              <a:rPr lang="el-GR" sz="3200" dirty="0"/>
              <a:t>•	Η γλώσσα είναι αυτόνομη λειτουργία του νου.  Γενικά, τα αυτόνομα νοητικά συστήματα θεωρούνται γενετικά προκαθορισμένα.  Επίσης, η αυτονομία του γλωσσικού συστήματος συνεπάγεται ότι η γλωσσική κατάκτηση επιτυγχάνεται με βάση την ειδική γλωσσική γνώση με την οποία είναι γενετικά </a:t>
            </a:r>
            <a:r>
              <a:rPr lang="el-GR" sz="3200" dirty="0" err="1"/>
              <a:t>προικοδοτημένος</a:t>
            </a:r>
            <a:r>
              <a:rPr lang="el-GR" sz="3200" dirty="0"/>
              <a:t> ο κάθε άνθρωπος και συντελείται ανεξάρτητα από τις γενικές νοητικές ικανότητες του παιδιού. </a:t>
            </a:r>
          </a:p>
        </p:txBody>
      </p:sp>
      <p:sp>
        <p:nvSpPr>
          <p:cNvPr id="4" name="Τίτλος 1">
            <a:extLst>
              <a:ext uri="{FF2B5EF4-FFF2-40B4-BE49-F238E27FC236}">
                <a16:creationId xmlns:a16="http://schemas.microsoft.com/office/drawing/2014/main" id="{2D79806F-7E83-45C6-811D-77B80A9BC411}"/>
              </a:ext>
            </a:extLst>
          </p:cNvPr>
          <p:cNvSpPr>
            <a:spLocks noGrp="1"/>
          </p:cNvSpPr>
          <p:nvPr>
            <p:ph type="title"/>
          </p:nvPr>
        </p:nvSpPr>
        <p:spPr>
          <a:xfrm>
            <a:off x="1096963" y="287338"/>
            <a:ext cx="10058400" cy="1449387"/>
          </a:xfrm>
        </p:spPr>
        <p:txBody>
          <a:bodyPr/>
          <a:lstStyle/>
          <a:p>
            <a:r>
              <a:rPr lang="el-GR" dirty="0"/>
              <a:t>Γενετική προσέγγιση </a:t>
            </a:r>
          </a:p>
        </p:txBody>
      </p:sp>
      <p:sp>
        <p:nvSpPr>
          <p:cNvPr id="5" name="Θέση αριθμού διαφάνειας 4">
            <a:extLst>
              <a:ext uri="{FF2B5EF4-FFF2-40B4-BE49-F238E27FC236}">
                <a16:creationId xmlns:a16="http://schemas.microsoft.com/office/drawing/2014/main" id="{5805DA7D-1160-4D5D-B8C0-B9D80B848A5E}"/>
              </a:ext>
            </a:extLst>
          </p:cNvPr>
          <p:cNvSpPr>
            <a:spLocks noGrp="1"/>
          </p:cNvSpPr>
          <p:nvPr>
            <p:ph type="sldNum" sz="quarter" idx="12"/>
          </p:nvPr>
        </p:nvSpPr>
        <p:spPr/>
        <p:txBody>
          <a:bodyPr/>
          <a:lstStyle/>
          <a:p>
            <a:fld id="{A49C109E-FC9C-450F-81CE-509D79DF72B8}" type="slidenum">
              <a:rPr lang="el-GR" smtClean="0"/>
              <a:t>5</a:t>
            </a:fld>
            <a:endParaRPr lang="el-GR"/>
          </a:p>
        </p:txBody>
      </p:sp>
    </p:spTree>
    <p:extLst>
      <p:ext uri="{BB962C8B-B14F-4D97-AF65-F5344CB8AC3E}">
        <p14:creationId xmlns:p14="http://schemas.microsoft.com/office/powerpoint/2010/main" val="499742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3B63461-7443-4A5F-B858-D81756007D7E}"/>
              </a:ext>
            </a:extLst>
          </p:cNvPr>
          <p:cNvSpPr>
            <a:spLocks noGrp="1"/>
          </p:cNvSpPr>
          <p:nvPr>
            <p:ph idx="1"/>
          </p:nvPr>
        </p:nvSpPr>
        <p:spPr/>
        <p:txBody>
          <a:bodyPr>
            <a:noAutofit/>
          </a:bodyPr>
          <a:lstStyle/>
          <a:p>
            <a:r>
              <a:rPr lang="el-GR" sz="3200" dirty="0"/>
              <a:t>•	Υποστηρίζει ότι υπάρχει μια «κρίσιμη» ή «ευαίσθητη περίοδος», δηλαδή ένα χρονικό διάστημα κατά το οποίο το παιδί παρουσιάζει αυξημένη ετοιμότητα να μάθει μια γλώσσα.  Εάν παρέλθει αυτό το διάστημα, τότε γίνεται εξαιρετικά δύσκολο για το παιδί να κατακτήσει μια γλώσσα. Το χρονικό αυτό διάστημα εκτείνεται μέχρι και περίπου τα 8-9 χρόνια μετά τη γέννηση. Ο </a:t>
            </a:r>
            <a:r>
              <a:rPr lang="el-GR" sz="3200" dirty="0" err="1"/>
              <a:t>Eric</a:t>
            </a:r>
            <a:r>
              <a:rPr lang="el-GR" sz="3200" dirty="0"/>
              <a:t> </a:t>
            </a:r>
            <a:r>
              <a:rPr lang="el-GR" sz="3200" dirty="0" err="1"/>
              <a:t>Lenneberg</a:t>
            </a:r>
            <a:r>
              <a:rPr lang="el-GR" sz="3200" dirty="0"/>
              <a:t> (1967), που ήταν ο πρώτος που έκανε λόγο για «κρίσιμη περίοδο» στην ανάπτυξη της γλώσσας, τοποθέτησε το όριο στα 12 έτη.</a:t>
            </a:r>
          </a:p>
        </p:txBody>
      </p:sp>
      <p:sp>
        <p:nvSpPr>
          <p:cNvPr id="4" name="Τίτλος 1">
            <a:extLst>
              <a:ext uri="{FF2B5EF4-FFF2-40B4-BE49-F238E27FC236}">
                <a16:creationId xmlns:a16="http://schemas.microsoft.com/office/drawing/2014/main" id="{F1DC49EA-FA1D-4839-BF31-AE6DE0A841A8}"/>
              </a:ext>
            </a:extLst>
          </p:cNvPr>
          <p:cNvSpPr>
            <a:spLocks noGrp="1"/>
          </p:cNvSpPr>
          <p:nvPr>
            <p:ph type="title"/>
          </p:nvPr>
        </p:nvSpPr>
        <p:spPr>
          <a:xfrm>
            <a:off x="1096963" y="287338"/>
            <a:ext cx="10058400" cy="1449387"/>
          </a:xfrm>
        </p:spPr>
        <p:txBody>
          <a:bodyPr/>
          <a:lstStyle/>
          <a:p>
            <a:r>
              <a:rPr lang="el-GR" dirty="0"/>
              <a:t>Γενετική προσέγγιση </a:t>
            </a:r>
          </a:p>
        </p:txBody>
      </p:sp>
      <p:sp>
        <p:nvSpPr>
          <p:cNvPr id="5" name="Θέση αριθμού διαφάνειας 4">
            <a:extLst>
              <a:ext uri="{FF2B5EF4-FFF2-40B4-BE49-F238E27FC236}">
                <a16:creationId xmlns:a16="http://schemas.microsoft.com/office/drawing/2014/main" id="{BFB10FA6-736E-4589-AFDB-E870E87A0C1E}"/>
              </a:ext>
            </a:extLst>
          </p:cNvPr>
          <p:cNvSpPr>
            <a:spLocks noGrp="1"/>
          </p:cNvSpPr>
          <p:nvPr>
            <p:ph type="sldNum" sz="quarter" idx="12"/>
          </p:nvPr>
        </p:nvSpPr>
        <p:spPr/>
        <p:txBody>
          <a:bodyPr/>
          <a:lstStyle/>
          <a:p>
            <a:fld id="{A49C109E-FC9C-450F-81CE-509D79DF72B8}" type="slidenum">
              <a:rPr lang="el-GR" smtClean="0"/>
              <a:t>6</a:t>
            </a:fld>
            <a:endParaRPr lang="el-GR"/>
          </a:p>
        </p:txBody>
      </p:sp>
    </p:spTree>
    <p:extLst>
      <p:ext uri="{BB962C8B-B14F-4D97-AF65-F5344CB8AC3E}">
        <p14:creationId xmlns:p14="http://schemas.microsoft.com/office/powerpoint/2010/main" val="1736864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CA6815F-8B2E-41A6-982F-8A1E0815548B}"/>
              </a:ext>
            </a:extLst>
          </p:cNvPr>
          <p:cNvSpPr>
            <a:spLocks noGrp="1"/>
          </p:cNvSpPr>
          <p:nvPr>
            <p:ph idx="1"/>
          </p:nvPr>
        </p:nvSpPr>
        <p:spPr/>
        <p:txBody>
          <a:bodyPr/>
          <a:lstStyle/>
          <a:p>
            <a:r>
              <a:rPr lang="el-GR" dirty="0"/>
              <a:t>•	Η γλώσσα κατακτάται πολύ γρήγορα, με ευκολία, μη συνειδητά (χωρίς διδασκαλία) και χωρίς επαρκή γλωσσικά δεδομένα.  Αυτό δείχνει ότι η κατάκτηση μιας γλώσσας  είναι μια διαδικασία ωρίμανσης/ενεργοποίησης έμφυτης γλωσσικής γνώσης (πιο εύκολη διαδικασία) παρά ως μια επίπονη (πιο δύσκολη) διαδικασία μάθησης.</a:t>
            </a:r>
          </a:p>
          <a:p>
            <a:r>
              <a:rPr lang="el-GR" dirty="0"/>
              <a:t>•	Η γλώσσα αποτελεί αποκλειστικά ανθρώπινο χαρακτηριστικό.</a:t>
            </a:r>
          </a:p>
          <a:p>
            <a:r>
              <a:rPr lang="el-GR" dirty="0"/>
              <a:t>•	Τα παιδιά χρησιμοποιούν εκφράσεις που δεν τις έχουν ξανακούσει (δημιουργικότητα).</a:t>
            </a:r>
          </a:p>
          <a:p>
            <a:r>
              <a:rPr lang="el-GR" dirty="0"/>
              <a:t>•	Υπάρχουν κοινά χαρακτηριστικά σε όλες τις γλώσσες και κοινά στάδια στην πορεία ανάπτυξης όλων των γλωσσών.</a:t>
            </a:r>
          </a:p>
          <a:p>
            <a:r>
              <a:rPr lang="el-GR" dirty="0"/>
              <a:t>•	Η ύπαρξη «κρίσιμης περιόδου», καθώς αυτό αποτελεί βασικό χαρακτηριστικό ικανοτήτων οι οποίες είναι γενετικά καθορισμένες.</a:t>
            </a:r>
          </a:p>
          <a:p>
            <a:r>
              <a:rPr lang="el-GR" dirty="0"/>
              <a:t>•	Η γλωσσική ανάπτυξη επιτυγχάνεται ανεξάρτητα από τη γενικότερη νοητική ανάπτυξη.</a:t>
            </a:r>
          </a:p>
          <a:p>
            <a:endParaRPr lang="el-GR" dirty="0"/>
          </a:p>
        </p:txBody>
      </p:sp>
      <p:sp>
        <p:nvSpPr>
          <p:cNvPr id="4" name="Τίτλος 1">
            <a:extLst>
              <a:ext uri="{FF2B5EF4-FFF2-40B4-BE49-F238E27FC236}">
                <a16:creationId xmlns:a16="http://schemas.microsoft.com/office/drawing/2014/main" id="{DC1D08D9-848E-437E-9223-73D99781E39A}"/>
              </a:ext>
            </a:extLst>
          </p:cNvPr>
          <p:cNvSpPr>
            <a:spLocks noGrp="1"/>
          </p:cNvSpPr>
          <p:nvPr>
            <p:ph type="title"/>
          </p:nvPr>
        </p:nvSpPr>
        <p:spPr>
          <a:xfrm>
            <a:off x="1096963" y="287338"/>
            <a:ext cx="10058400" cy="1449387"/>
          </a:xfrm>
        </p:spPr>
        <p:txBody>
          <a:bodyPr/>
          <a:lstStyle/>
          <a:p>
            <a:r>
              <a:rPr lang="el-GR" dirty="0"/>
              <a:t>Γενετική προσέγγιση - Υπέρ</a:t>
            </a:r>
          </a:p>
        </p:txBody>
      </p:sp>
      <p:sp>
        <p:nvSpPr>
          <p:cNvPr id="5" name="Θέση αριθμού διαφάνειας 4">
            <a:extLst>
              <a:ext uri="{FF2B5EF4-FFF2-40B4-BE49-F238E27FC236}">
                <a16:creationId xmlns:a16="http://schemas.microsoft.com/office/drawing/2014/main" id="{28493051-48BA-4031-991E-1914EF013FCF}"/>
              </a:ext>
            </a:extLst>
          </p:cNvPr>
          <p:cNvSpPr>
            <a:spLocks noGrp="1"/>
          </p:cNvSpPr>
          <p:nvPr>
            <p:ph type="sldNum" sz="quarter" idx="12"/>
          </p:nvPr>
        </p:nvSpPr>
        <p:spPr/>
        <p:txBody>
          <a:bodyPr/>
          <a:lstStyle/>
          <a:p>
            <a:fld id="{A49C109E-FC9C-450F-81CE-509D79DF72B8}" type="slidenum">
              <a:rPr lang="el-GR" smtClean="0"/>
              <a:t>7</a:t>
            </a:fld>
            <a:endParaRPr lang="el-GR"/>
          </a:p>
        </p:txBody>
      </p:sp>
    </p:spTree>
    <p:extLst>
      <p:ext uri="{BB962C8B-B14F-4D97-AF65-F5344CB8AC3E}">
        <p14:creationId xmlns:p14="http://schemas.microsoft.com/office/powerpoint/2010/main" val="3061606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B8A0A86-0634-4237-B348-5B614F3C9012}"/>
              </a:ext>
            </a:extLst>
          </p:cNvPr>
          <p:cNvSpPr>
            <a:spLocks noGrp="1"/>
          </p:cNvSpPr>
          <p:nvPr>
            <p:ph idx="1"/>
          </p:nvPr>
        </p:nvSpPr>
        <p:spPr/>
        <p:txBody>
          <a:bodyPr>
            <a:normAutofit/>
          </a:bodyPr>
          <a:lstStyle/>
          <a:p>
            <a:r>
              <a:rPr lang="el-GR" sz="2400" dirty="0"/>
              <a:t>•	Δεν λαμβάνει επαρκώς υπόψη το ρόλο του περιβάλλοντος, της κοινωνικής αλληλεπίδρασης και των γενικότερων νοητικών ικανοτήτων στη γλωσσική ανάπτυξη.  Παράγοντες όπως η ποσότητα και η ποιότητα του γλωσσικού εισερχομένου, ο λόγος προσανατολισμένος στο παιδί, γενικές γνωστικές λειτουργίες όπως η μνήμη ή γενικές κοινωνικές-επικοινωνιακές δεξιότητες επηρεάζουν και αυτοί το ρυθμό και την πορεία της γλωσσικής κατάκτησης.</a:t>
            </a:r>
          </a:p>
          <a:p>
            <a:r>
              <a:rPr lang="el-GR" sz="2400" dirty="0"/>
              <a:t>•	Η ύπαρξη κρίσιμης περιόδου (η οποία είναι αυστηρά προσδιορισμένη χρονικά) έχει αμφισβητηθεί.  Η επικρατούσα άποψη πλέον είναι ότι η απώλεια της ικανότητας γλωσσικής κατάκτησης γίνεται βαθμιαία από μια ηλικία και μετά.</a:t>
            </a:r>
          </a:p>
          <a:p>
            <a:endParaRPr lang="el-GR" dirty="0"/>
          </a:p>
        </p:txBody>
      </p:sp>
      <p:sp>
        <p:nvSpPr>
          <p:cNvPr id="4" name="Τίτλος 1">
            <a:extLst>
              <a:ext uri="{FF2B5EF4-FFF2-40B4-BE49-F238E27FC236}">
                <a16:creationId xmlns:a16="http://schemas.microsoft.com/office/drawing/2014/main" id="{240B4136-359F-48C8-A36C-16F8B781F5E8}"/>
              </a:ext>
            </a:extLst>
          </p:cNvPr>
          <p:cNvSpPr>
            <a:spLocks noGrp="1"/>
          </p:cNvSpPr>
          <p:nvPr>
            <p:ph type="title"/>
          </p:nvPr>
        </p:nvSpPr>
        <p:spPr>
          <a:xfrm>
            <a:off x="1096963" y="287338"/>
            <a:ext cx="10058400" cy="1449387"/>
          </a:xfrm>
        </p:spPr>
        <p:txBody>
          <a:bodyPr/>
          <a:lstStyle/>
          <a:p>
            <a:r>
              <a:rPr lang="el-GR" dirty="0"/>
              <a:t>Γενετική προσέγγιση -  Κατά</a:t>
            </a:r>
          </a:p>
        </p:txBody>
      </p:sp>
      <p:sp>
        <p:nvSpPr>
          <p:cNvPr id="5" name="Θέση αριθμού διαφάνειας 4">
            <a:extLst>
              <a:ext uri="{FF2B5EF4-FFF2-40B4-BE49-F238E27FC236}">
                <a16:creationId xmlns:a16="http://schemas.microsoft.com/office/drawing/2014/main" id="{F0804857-E615-4910-B303-D7D4438A7D89}"/>
              </a:ext>
            </a:extLst>
          </p:cNvPr>
          <p:cNvSpPr>
            <a:spLocks noGrp="1"/>
          </p:cNvSpPr>
          <p:nvPr>
            <p:ph type="sldNum" sz="quarter" idx="12"/>
          </p:nvPr>
        </p:nvSpPr>
        <p:spPr/>
        <p:txBody>
          <a:bodyPr/>
          <a:lstStyle/>
          <a:p>
            <a:fld id="{A49C109E-FC9C-450F-81CE-509D79DF72B8}" type="slidenum">
              <a:rPr lang="el-GR" smtClean="0"/>
              <a:t>8</a:t>
            </a:fld>
            <a:endParaRPr lang="el-GR"/>
          </a:p>
        </p:txBody>
      </p:sp>
    </p:spTree>
    <p:extLst>
      <p:ext uri="{BB962C8B-B14F-4D97-AF65-F5344CB8AC3E}">
        <p14:creationId xmlns:p14="http://schemas.microsoft.com/office/powerpoint/2010/main" val="1645735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BD1F041B-0FAD-46B1-9B27-40490B965D09}"/>
              </a:ext>
            </a:extLst>
          </p:cNvPr>
          <p:cNvSpPr>
            <a:spLocks noGrp="1"/>
          </p:cNvSpPr>
          <p:nvPr>
            <p:ph idx="1"/>
          </p:nvPr>
        </p:nvSpPr>
        <p:spPr/>
        <p:txBody>
          <a:bodyPr/>
          <a:lstStyle/>
          <a:p>
            <a:r>
              <a:rPr lang="el-GR" sz="2400" dirty="0"/>
              <a:t>•	Έχει αμφισβητηθεί η θέση της θεωρίας ότι η γλώσσα αποτελεί αποκλειστικά ανθρώπινο προνόμιο.  Για παράδειγμα, πειράματα με χιμπατζήδες έδειξαν ότι μπορούν να μάθουν μέχρι 100 σύμβολα και να τα συνδυάσουν για να επικοινωνήσουν.</a:t>
            </a:r>
          </a:p>
          <a:p>
            <a:r>
              <a:rPr lang="el-GR" sz="2400" dirty="0"/>
              <a:t>•	Στην αρχική της μορφή (όπως την εισηγήθηκε ο </a:t>
            </a:r>
            <a:r>
              <a:rPr lang="el-GR" sz="2400" dirty="0" err="1"/>
              <a:t>Chomsky</a:t>
            </a:r>
            <a:r>
              <a:rPr lang="el-GR" sz="2400" dirty="0"/>
              <a:t>) δεν υποστηρίζεται από τα αποτελέσματα σχετικών ψυχογλωσσολογικών πειραμάτων.</a:t>
            </a:r>
          </a:p>
          <a:p>
            <a:r>
              <a:rPr lang="el-GR" sz="2400" dirty="0"/>
              <a:t>•	Στην περιγραφή της γλωσσικής ανάπτυξης, δίνει έμφαση στη σύνταξη και δεν λαμβάνει επαρκώς υπόψη τη λειτουργία άλλων επιπέδων γλωσσικής ανάλυσης (π.χ. φωνολογικού, σημασιολογικού). </a:t>
            </a:r>
          </a:p>
          <a:p>
            <a:endParaRPr lang="el-GR" dirty="0"/>
          </a:p>
        </p:txBody>
      </p:sp>
      <p:sp>
        <p:nvSpPr>
          <p:cNvPr id="4" name="Τίτλος 1">
            <a:extLst>
              <a:ext uri="{FF2B5EF4-FFF2-40B4-BE49-F238E27FC236}">
                <a16:creationId xmlns:a16="http://schemas.microsoft.com/office/drawing/2014/main" id="{21D6721B-7A0B-4A9E-94EC-1CE41F72BBA6}"/>
              </a:ext>
            </a:extLst>
          </p:cNvPr>
          <p:cNvSpPr>
            <a:spLocks noGrp="1"/>
          </p:cNvSpPr>
          <p:nvPr>
            <p:ph type="title"/>
          </p:nvPr>
        </p:nvSpPr>
        <p:spPr>
          <a:xfrm>
            <a:off x="1096963" y="287338"/>
            <a:ext cx="10058400" cy="1449387"/>
          </a:xfrm>
        </p:spPr>
        <p:txBody>
          <a:bodyPr/>
          <a:lstStyle/>
          <a:p>
            <a:r>
              <a:rPr lang="el-GR" dirty="0"/>
              <a:t>Γενετική προσέγγιση -  Κατά</a:t>
            </a:r>
          </a:p>
        </p:txBody>
      </p:sp>
      <p:sp>
        <p:nvSpPr>
          <p:cNvPr id="5" name="Θέση αριθμού διαφάνειας 4">
            <a:extLst>
              <a:ext uri="{FF2B5EF4-FFF2-40B4-BE49-F238E27FC236}">
                <a16:creationId xmlns:a16="http://schemas.microsoft.com/office/drawing/2014/main" id="{458F6EFF-F885-4416-9261-1298C7AEBD48}"/>
              </a:ext>
            </a:extLst>
          </p:cNvPr>
          <p:cNvSpPr>
            <a:spLocks noGrp="1"/>
          </p:cNvSpPr>
          <p:nvPr>
            <p:ph type="sldNum" sz="quarter" idx="12"/>
          </p:nvPr>
        </p:nvSpPr>
        <p:spPr/>
        <p:txBody>
          <a:bodyPr/>
          <a:lstStyle/>
          <a:p>
            <a:fld id="{A49C109E-FC9C-450F-81CE-509D79DF72B8}" type="slidenum">
              <a:rPr lang="el-GR" smtClean="0"/>
              <a:t>9</a:t>
            </a:fld>
            <a:endParaRPr lang="el-GR"/>
          </a:p>
        </p:txBody>
      </p:sp>
    </p:spTree>
    <p:extLst>
      <p:ext uri="{BB962C8B-B14F-4D97-AF65-F5344CB8AC3E}">
        <p14:creationId xmlns:p14="http://schemas.microsoft.com/office/powerpoint/2010/main" val="2842815311"/>
      </p:ext>
    </p:extLst>
  </p:cSld>
  <p:clrMapOvr>
    <a:masterClrMapping/>
  </p:clrMapOvr>
</p:sld>
</file>

<file path=ppt/theme/theme1.xml><?xml version="1.0" encoding="utf-8"?>
<a:theme xmlns:a="http://schemas.openxmlformats.org/drawingml/2006/main" name="Ανασκόπηση">
  <a:themeElements>
    <a:clrScheme name="Ανασκόπηση">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Ανασκόπηση">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νασκόπηση">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19</TotalTime>
  <Words>1274</Words>
  <Application>Microsoft Office PowerPoint</Application>
  <PresentationFormat>Ευρεία οθόνη</PresentationFormat>
  <Paragraphs>76</Paragraphs>
  <Slides>17</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17</vt:i4>
      </vt:variant>
    </vt:vector>
  </HeadingPairs>
  <TitlesOfParts>
    <vt:vector size="20" baseType="lpstr">
      <vt:lpstr>Calibri</vt:lpstr>
      <vt:lpstr>Calibri Light</vt:lpstr>
      <vt:lpstr>Ανασκόπηση</vt:lpstr>
      <vt:lpstr>Θεωρίες γλωσσικής κατάκτησης</vt:lpstr>
      <vt:lpstr>Γενετική προσέγγιση </vt:lpstr>
      <vt:lpstr>Γενετική προσέγγιση </vt:lpstr>
      <vt:lpstr>Γενετική προσέγγιση </vt:lpstr>
      <vt:lpstr>Γενετική προσέγγιση </vt:lpstr>
      <vt:lpstr>Γενετική προσέγγιση </vt:lpstr>
      <vt:lpstr>Γενετική προσέγγιση - Υπέρ</vt:lpstr>
      <vt:lpstr>Γενετική προσέγγιση -  Κατά</vt:lpstr>
      <vt:lpstr>Γενετική προσέγγιση -  Κατά</vt:lpstr>
      <vt:lpstr>Συμπεριφορισμός </vt:lpstr>
      <vt:lpstr>Συμπεριφορισμός </vt:lpstr>
      <vt:lpstr>Συμπεριφορισμός -  Υπέρ</vt:lpstr>
      <vt:lpstr>Συμπεριφορισμός -  Κατά</vt:lpstr>
      <vt:lpstr>Αλληλεπιδραστική/Επικοινωνιακή προσέγγιση </vt:lpstr>
      <vt:lpstr>Αλληλεπιδραστική/Επικοινωνιακή προσέγγιση </vt:lpstr>
      <vt:lpstr>Αλληλεπιδραστική/Επικοινωνιακή προσέγγιση - Υπέρ</vt:lpstr>
      <vt:lpstr>Αλληλεπιδραστική/Επικοινωνιακή προσέγγιση - Κατά</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Θεωρίες γλωσσικής κατάκτησης</dc:title>
  <dc:creator>Lydia Mitits</dc:creator>
  <cp:lastModifiedBy>Lydia Mitits</cp:lastModifiedBy>
  <cp:revision>3</cp:revision>
  <dcterms:created xsi:type="dcterms:W3CDTF">2020-04-27T10:23:52Z</dcterms:created>
  <dcterms:modified xsi:type="dcterms:W3CDTF">2020-04-27T19:29:27Z</dcterms:modified>
</cp:coreProperties>
</file>