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4"/>
  </p:notesMasterIdLst>
  <p:sldIdLst>
    <p:sldId id="326" r:id="rId2"/>
    <p:sldId id="327" r:id="rId3"/>
    <p:sldId id="328" r:id="rId4"/>
    <p:sldId id="329" r:id="rId5"/>
    <p:sldId id="273" r:id="rId6"/>
    <p:sldId id="259" r:id="rId7"/>
    <p:sldId id="274" r:id="rId8"/>
    <p:sldId id="277" r:id="rId9"/>
    <p:sldId id="260" r:id="rId10"/>
    <p:sldId id="294" r:id="rId11"/>
    <p:sldId id="292" r:id="rId12"/>
    <p:sldId id="311" r:id="rId13"/>
    <p:sldId id="293" r:id="rId14"/>
    <p:sldId id="291" r:id="rId15"/>
    <p:sldId id="290" r:id="rId16"/>
    <p:sldId id="275" r:id="rId17"/>
    <p:sldId id="312" r:id="rId18"/>
    <p:sldId id="295" r:id="rId19"/>
    <p:sldId id="296" r:id="rId20"/>
    <p:sldId id="300" r:id="rId21"/>
    <p:sldId id="313" r:id="rId22"/>
    <p:sldId id="314" r:id="rId23"/>
    <p:sldId id="276" r:id="rId24"/>
    <p:sldId id="261" r:id="rId25"/>
    <p:sldId id="278" r:id="rId26"/>
    <p:sldId id="262" r:id="rId27"/>
    <p:sldId id="279" r:id="rId28"/>
    <p:sldId id="263" r:id="rId29"/>
    <p:sldId id="280" r:id="rId30"/>
    <p:sldId id="264" r:id="rId31"/>
    <p:sldId id="322" r:id="rId32"/>
    <p:sldId id="266" r:id="rId33"/>
  </p:sldIdLst>
  <p:sldSz cx="9144000" cy="6858000" type="screen4x3"/>
  <p:notesSz cx="6797675" cy="99266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34559" autoAdjust="0"/>
    <p:restoredTop sz="86380" autoAdjust="0"/>
  </p:normalViewPr>
  <p:slideViewPr>
    <p:cSldViewPr>
      <p:cViewPr varScale="1">
        <p:scale>
          <a:sx n="91" d="100"/>
          <a:sy n="91" d="100"/>
        </p:scale>
        <p:origin x="181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80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FC1D96-8BE8-4193-A715-014DA34E6C79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DB0638EB-4A42-4D2F-A0E1-12D69F77DFD5}">
      <dgm:prSet phldrT="[Κείμενο]"/>
      <dgm:spPr/>
      <dgm:t>
        <a:bodyPr/>
        <a:lstStyle/>
        <a:p>
          <a:r>
            <a:rPr lang="el-GR" b="1" dirty="0">
              <a:latin typeface="Verdana" pitchFamily="34" charset="0"/>
              <a:ea typeface="Verdana" pitchFamily="34" charset="0"/>
              <a:cs typeface="Verdana" pitchFamily="34" charset="0"/>
            </a:rPr>
            <a:t>Δικαστήριο </a:t>
          </a:r>
        </a:p>
        <a:p>
          <a:r>
            <a:rPr lang="el-GR" b="1" dirty="0">
              <a:latin typeface="Verdana" pitchFamily="34" charset="0"/>
              <a:ea typeface="Verdana" pitchFamily="34" charset="0"/>
              <a:cs typeface="Verdana" pitchFamily="34" charset="0"/>
            </a:rPr>
            <a:t>(ΔΕΕ)</a:t>
          </a:r>
        </a:p>
        <a:p>
          <a:r>
            <a:rPr lang="el-GR" b="1" dirty="0">
              <a:latin typeface="Verdana" pitchFamily="34" charset="0"/>
              <a:ea typeface="Verdana" pitchFamily="34" charset="0"/>
              <a:cs typeface="Verdana" pitchFamily="34" charset="0"/>
            </a:rPr>
            <a:t>ά. 253 ΣΛΕΕ</a:t>
          </a:r>
        </a:p>
      </dgm:t>
    </dgm:pt>
    <dgm:pt modelId="{DD17687B-2276-4BB2-B41F-1C99E957F0D0}" type="parTrans" cxnId="{43AA543E-2510-4ED3-AD18-0E2C101A03AA}">
      <dgm:prSet/>
      <dgm:spPr/>
      <dgm:t>
        <a:bodyPr/>
        <a:lstStyle/>
        <a:p>
          <a:endParaRPr lang="el-GR"/>
        </a:p>
      </dgm:t>
    </dgm:pt>
    <dgm:pt modelId="{05D4E236-D46B-4B46-8A19-9EF7E9818C8A}" type="sibTrans" cxnId="{43AA543E-2510-4ED3-AD18-0E2C101A03AA}">
      <dgm:prSet/>
      <dgm:spPr/>
      <dgm:t>
        <a:bodyPr/>
        <a:lstStyle/>
        <a:p>
          <a:endParaRPr lang="el-GR"/>
        </a:p>
      </dgm:t>
    </dgm:pt>
    <dgm:pt modelId="{745D9F62-5F99-4BAE-8E37-9DB0ACDAFC25}">
      <dgm:prSet phldrT="[Κείμενο]"/>
      <dgm:spPr/>
      <dgm:t>
        <a:bodyPr/>
        <a:lstStyle/>
        <a:p>
          <a:r>
            <a:rPr lang="el-GR" b="1" dirty="0">
              <a:latin typeface="Verdana" pitchFamily="34" charset="0"/>
              <a:ea typeface="Verdana" pitchFamily="34" charset="0"/>
              <a:cs typeface="Verdana" pitchFamily="34" charset="0"/>
            </a:rPr>
            <a:t>Γενικό Δικαστήριο</a:t>
          </a:r>
        </a:p>
        <a:p>
          <a:r>
            <a:rPr lang="el-GR" b="1" dirty="0">
              <a:latin typeface="Verdana" pitchFamily="34" charset="0"/>
              <a:ea typeface="Verdana" pitchFamily="34" charset="0"/>
              <a:cs typeface="Verdana" pitchFamily="34" charset="0"/>
            </a:rPr>
            <a:t>(ΓΔΕΕ)</a:t>
          </a:r>
        </a:p>
        <a:p>
          <a:r>
            <a:rPr lang="el-GR" b="1" dirty="0">
              <a:latin typeface="Verdana" pitchFamily="34" charset="0"/>
              <a:ea typeface="Verdana" pitchFamily="34" charset="0"/>
              <a:cs typeface="Verdana" pitchFamily="34" charset="0"/>
            </a:rPr>
            <a:t>ά. 254 ΣΛΕΕ </a:t>
          </a:r>
        </a:p>
      </dgm:t>
    </dgm:pt>
    <dgm:pt modelId="{89891BAE-F76B-4EA1-90E7-C2B89DDC6D4E}" type="parTrans" cxnId="{E13F4689-B5FA-4140-88C6-54EA6668B5D6}">
      <dgm:prSet/>
      <dgm:spPr/>
      <dgm:t>
        <a:bodyPr/>
        <a:lstStyle/>
        <a:p>
          <a:endParaRPr lang="el-GR"/>
        </a:p>
      </dgm:t>
    </dgm:pt>
    <dgm:pt modelId="{E620C6A7-45BC-49FB-8C87-B72B01A7FD5C}" type="sibTrans" cxnId="{E13F4689-B5FA-4140-88C6-54EA6668B5D6}">
      <dgm:prSet/>
      <dgm:spPr/>
      <dgm:t>
        <a:bodyPr/>
        <a:lstStyle/>
        <a:p>
          <a:endParaRPr lang="el-GR"/>
        </a:p>
      </dgm:t>
    </dgm:pt>
    <dgm:pt modelId="{1C3D2B52-1606-41AA-A13D-597635B3BE61}">
      <dgm:prSet phldrT="[Κείμενο]"/>
      <dgm:spPr/>
      <dgm:t>
        <a:bodyPr/>
        <a:lstStyle/>
        <a:p>
          <a:r>
            <a:rPr lang="el-GR" b="1" dirty="0">
              <a:latin typeface="Verdana" pitchFamily="34" charset="0"/>
              <a:ea typeface="Verdana" pitchFamily="34" charset="0"/>
              <a:cs typeface="Verdana" pitchFamily="34" charset="0"/>
            </a:rPr>
            <a:t>2 δικαιοδοτικά όργανα</a:t>
          </a:r>
        </a:p>
      </dgm:t>
    </dgm:pt>
    <dgm:pt modelId="{AA218114-8FF0-4DAD-8257-F15E8E62390A}" type="parTrans" cxnId="{8E187B11-DE3F-434C-8F9F-165FDC3950DE}">
      <dgm:prSet/>
      <dgm:spPr/>
      <dgm:t>
        <a:bodyPr/>
        <a:lstStyle/>
        <a:p>
          <a:endParaRPr lang="el-GR"/>
        </a:p>
      </dgm:t>
    </dgm:pt>
    <dgm:pt modelId="{6180E1D8-489D-418D-97E8-56CF9D443015}" type="sibTrans" cxnId="{8E187B11-DE3F-434C-8F9F-165FDC3950DE}">
      <dgm:prSet/>
      <dgm:spPr/>
      <dgm:t>
        <a:bodyPr/>
        <a:lstStyle/>
        <a:p>
          <a:endParaRPr lang="el-GR"/>
        </a:p>
      </dgm:t>
    </dgm:pt>
    <dgm:pt modelId="{FB6EA26E-F7A9-40FC-8805-476CA8EB7C0D}" type="pres">
      <dgm:prSet presAssocID="{22FC1D96-8BE8-4193-A715-014DA34E6C79}" presName="Name0" presStyleCnt="0">
        <dgm:presLayoutVars>
          <dgm:dir/>
          <dgm:resizeHandles val="exact"/>
        </dgm:presLayoutVars>
      </dgm:prSet>
      <dgm:spPr/>
    </dgm:pt>
    <dgm:pt modelId="{8B77EA2A-F7E0-4EC1-B3A6-D8D55A0BF570}" type="pres">
      <dgm:prSet presAssocID="{22FC1D96-8BE8-4193-A715-014DA34E6C79}" presName="vNodes" presStyleCnt="0"/>
      <dgm:spPr/>
    </dgm:pt>
    <dgm:pt modelId="{3952CC06-A867-439D-A7A0-1FE64A2E9DC6}" type="pres">
      <dgm:prSet presAssocID="{DB0638EB-4A42-4D2F-A0E1-12D69F77DFD5}" presName="node" presStyleLbl="node1" presStyleIdx="0" presStyleCnt="3">
        <dgm:presLayoutVars>
          <dgm:bulletEnabled val="1"/>
        </dgm:presLayoutVars>
      </dgm:prSet>
      <dgm:spPr/>
    </dgm:pt>
    <dgm:pt modelId="{A37B9E5A-D912-4A87-92A0-C9789966D03B}" type="pres">
      <dgm:prSet presAssocID="{05D4E236-D46B-4B46-8A19-9EF7E9818C8A}" presName="spacerT" presStyleCnt="0"/>
      <dgm:spPr/>
    </dgm:pt>
    <dgm:pt modelId="{3C97F731-F82C-4609-A31A-FCB621BFBEF2}" type="pres">
      <dgm:prSet presAssocID="{05D4E236-D46B-4B46-8A19-9EF7E9818C8A}" presName="sibTrans" presStyleLbl="sibTrans2D1" presStyleIdx="0" presStyleCnt="2"/>
      <dgm:spPr/>
    </dgm:pt>
    <dgm:pt modelId="{3B1944B6-A766-458E-B793-FF26D89E029F}" type="pres">
      <dgm:prSet presAssocID="{05D4E236-D46B-4B46-8A19-9EF7E9818C8A}" presName="spacerB" presStyleCnt="0"/>
      <dgm:spPr/>
    </dgm:pt>
    <dgm:pt modelId="{CE9697E1-67FC-4D35-9ED2-55C7ECB87010}" type="pres">
      <dgm:prSet presAssocID="{745D9F62-5F99-4BAE-8E37-9DB0ACDAFC25}" presName="node" presStyleLbl="node1" presStyleIdx="1" presStyleCnt="3">
        <dgm:presLayoutVars>
          <dgm:bulletEnabled val="1"/>
        </dgm:presLayoutVars>
      </dgm:prSet>
      <dgm:spPr/>
    </dgm:pt>
    <dgm:pt modelId="{C181F86D-B811-4AF1-B63D-ADA0234EBD9C}" type="pres">
      <dgm:prSet presAssocID="{22FC1D96-8BE8-4193-A715-014DA34E6C79}" presName="sibTransLast" presStyleLbl="sibTrans2D1" presStyleIdx="1" presStyleCnt="2"/>
      <dgm:spPr/>
    </dgm:pt>
    <dgm:pt modelId="{AE5DBA83-189B-4B80-B6DF-81580430975C}" type="pres">
      <dgm:prSet presAssocID="{22FC1D96-8BE8-4193-A715-014DA34E6C79}" presName="connectorText" presStyleLbl="sibTrans2D1" presStyleIdx="1" presStyleCnt="2"/>
      <dgm:spPr/>
    </dgm:pt>
    <dgm:pt modelId="{B955C23A-226E-45AC-AB73-4972E0FE9A6E}" type="pres">
      <dgm:prSet presAssocID="{22FC1D96-8BE8-4193-A715-014DA34E6C79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3AEAB705-A37B-49B2-9FE0-AF5E7C754011}" type="presOf" srcId="{E620C6A7-45BC-49FB-8C87-B72B01A7FD5C}" destId="{C181F86D-B811-4AF1-B63D-ADA0234EBD9C}" srcOrd="0" destOrd="0" presId="urn:microsoft.com/office/officeart/2005/8/layout/equation2"/>
    <dgm:cxn modelId="{8E187B11-DE3F-434C-8F9F-165FDC3950DE}" srcId="{22FC1D96-8BE8-4193-A715-014DA34E6C79}" destId="{1C3D2B52-1606-41AA-A13D-597635B3BE61}" srcOrd="2" destOrd="0" parTransId="{AA218114-8FF0-4DAD-8257-F15E8E62390A}" sibTransId="{6180E1D8-489D-418D-97E8-56CF9D443015}"/>
    <dgm:cxn modelId="{43AA543E-2510-4ED3-AD18-0E2C101A03AA}" srcId="{22FC1D96-8BE8-4193-A715-014DA34E6C79}" destId="{DB0638EB-4A42-4D2F-A0E1-12D69F77DFD5}" srcOrd="0" destOrd="0" parTransId="{DD17687B-2276-4BB2-B41F-1C99E957F0D0}" sibTransId="{05D4E236-D46B-4B46-8A19-9EF7E9818C8A}"/>
    <dgm:cxn modelId="{E13F4689-B5FA-4140-88C6-54EA6668B5D6}" srcId="{22FC1D96-8BE8-4193-A715-014DA34E6C79}" destId="{745D9F62-5F99-4BAE-8E37-9DB0ACDAFC25}" srcOrd="1" destOrd="0" parTransId="{89891BAE-F76B-4EA1-90E7-C2B89DDC6D4E}" sibTransId="{E620C6A7-45BC-49FB-8C87-B72B01A7FD5C}"/>
    <dgm:cxn modelId="{2772AF8F-6A13-4B3C-B531-27FA459A627D}" type="presOf" srcId="{E620C6A7-45BC-49FB-8C87-B72B01A7FD5C}" destId="{AE5DBA83-189B-4B80-B6DF-81580430975C}" srcOrd="1" destOrd="0" presId="urn:microsoft.com/office/officeart/2005/8/layout/equation2"/>
    <dgm:cxn modelId="{B5CAD496-E350-4B44-991A-9568BABC462E}" type="presOf" srcId="{22FC1D96-8BE8-4193-A715-014DA34E6C79}" destId="{FB6EA26E-F7A9-40FC-8805-476CA8EB7C0D}" srcOrd="0" destOrd="0" presId="urn:microsoft.com/office/officeart/2005/8/layout/equation2"/>
    <dgm:cxn modelId="{A0A62FA9-FAF8-49A8-A097-E7F61397837E}" type="presOf" srcId="{745D9F62-5F99-4BAE-8E37-9DB0ACDAFC25}" destId="{CE9697E1-67FC-4D35-9ED2-55C7ECB87010}" srcOrd="0" destOrd="0" presId="urn:microsoft.com/office/officeart/2005/8/layout/equation2"/>
    <dgm:cxn modelId="{BA8308C3-111D-4798-BF42-3AD33517A956}" type="presOf" srcId="{05D4E236-D46B-4B46-8A19-9EF7E9818C8A}" destId="{3C97F731-F82C-4609-A31A-FCB621BFBEF2}" srcOrd="0" destOrd="0" presId="urn:microsoft.com/office/officeart/2005/8/layout/equation2"/>
    <dgm:cxn modelId="{7AB353E8-59DF-40DD-BF41-B66337A6A5BF}" type="presOf" srcId="{DB0638EB-4A42-4D2F-A0E1-12D69F77DFD5}" destId="{3952CC06-A867-439D-A7A0-1FE64A2E9DC6}" srcOrd="0" destOrd="0" presId="urn:microsoft.com/office/officeart/2005/8/layout/equation2"/>
    <dgm:cxn modelId="{2F9C2CFE-66BD-4429-B48B-828BBCBB9230}" type="presOf" srcId="{1C3D2B52-1606-41AA-A13D-597635B3BE61}" destId="{B955C23A-226E-45AC-AB73-4972E0FE9A6E}" srcOrd="0" destOrd="0" presId="urn:microsoft.com/office/officeart/2005/8/layout/equation2"/>
    <dgm:cxn modelId="{95777A0F-9982-40FE-AEE4-F4CA397AD45D}" type="presParOf" srcId="{FB6EA26E-F7A9-40FC-8805-476CA8EB7C0D}" destId="{8B77EA2A-F7E0-4EC1-B3A6-D8D55A0BF570}" srcOrd="0" destOrd="0" presId="urn:microsoft.com/office/officeart/2005/8/layout/equation2"/>
    <dgm:cxn modelId="{24CEA922-FE7C-4E0F-B507-51BC9D5F855C}" type="presParOf" srcId="{8B77EA2A-F7E0-4EC1-B3A6-D8D55A0BF570}" destId="{3952CC06-A867-439D-A7A0-1FE64A2E9DC6}" srcOrd="0" destOrd="0" presId="urn:microsoft.com/office/officeart/2005/8/layout/equation2"/>
    <dgm:cxn modelId="{279CBE7F-A8A9-41EB-AF5A-FC20B9F8591A}" type="presParOf" srcId="{8B77EA2A-F7E0-4EC1-B3A6-D8D55A0BF570}" destId="{A37B9E5A-D912-4A87-92A0-C9789966D03B}" srcOrd="1" destOrd="0" presId="urn:microsoft.com/office/officeart/2005/8/layout/equation2"/>
    <dgm:cxn modelId="{E937D965-271D-4D75-8860-4161DE2A82AA}" type="presParOf" srcId="{8B77EA2A-F7E0-4EC1-B3A6-D8D55A0BF570}" destId="{3C97F731-F82C-4609-A31A-FCB621BFBEF2}" srcOrd="2" destOrd="0" presId="urn:microsoft.com/office/officeart/2005/8/layout/equation2"/>
    <dgm:cxn modelId="{DEE2CEA8-EB62-4E9B-827E-B642BB35EAC5}" type="presParOf" srcId="{8B77EA2A-F7E0-4EC1-B3A6-D8D55A0BF570}" destId="{3B1944B6-A766-458E-B793-FF26D89E029F}" srcOrd="3" destOrd="0" presId="urn:microsoft.com/office/officeart/2005/8/layout/equation2"/>
    <dgm:cxn modelId="{88AB1C37-63EF-46AB-AE7D-C9A3D1F22646}" type="presParOf" srcId="{8B77EA2A-F7E0-4EC1-B3A6-D8D55A0BF570}" destId="{CE9697E1-67FC-4D35-9ED2-55C7ECB87010}" srcOrd="4" destOrd="0" presId="urn:microsoft.com/office/officeart/2005/8/layout/equation2"/>
    <dgm:cxn modelId="{52F6C4B1-8767-474E-85D2-C1427CA53FC6}" type="presParOf" srcId="{FB6EA26E-F7A9-40FC-8805-476CA8EB7C0D}" destId="{C181F86D-B811-4AF1-B63D-ADA0234EBD9C}" srcOrd="1" destOrd="0" presId="urn:microsoft.com/office/officeart/2005/8/layout/equation2"/>
    <dgm:cxn modelId="{BC1E15BD-DD72-4131-929B-896B372396DF}" type="presParOf" srcId="{C181F86D-B811-4AF1-B63D-ADA0234EBD9C}" destId="{AE5DBA83-189B-4B80-B6DF-81580430975C}" srcOrd="0" destOrd="0" presId="urn:microsoft.com/office/officeart/2005/8/layout/equation2"/>
    <dgm:cxn modelId="{6B0FFF09-221D-40A1-818F-1F2D67D780F8}" type="presParOf" srcId="{FB6EA26E-F7A9-40FC-8805-476CA8EB7C0D}" destId="{B955C23A-226E-45AC-AB73-4972E0FE9A6E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52CC06-A867-439D-A7A0-1FE64A2E9DC6}">
      <dsp:nvSpPr>
        <dsp:cNvPr id="0" name=""/>
        <dsp:cNvSpPr/>
      </dsp:nvSpPr>
      <dsp:spPr>
        <a:xfrm>
          <a:off x="1236047" y="1748"/>
          <a:ext cx="1599307" cy="15993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>
              <a:latin typeface="Verdana" pitchFamily="34" charset="0"/>
              <a:ea typeface="Verdana" pitchFamily="34" charset="0"/>
              <a:cs typeface="Verdana" pitchFamily="34" charset="0"/>
            </a:rPr>
            <a:t>Δικαστήριο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>
              <a:latin typeface="Verdana" pitchFamily="34" charset="0"/>
              <a:ea typeface="Verdana" pitchFamily="34" charset="0"/>
              <a:cs typeface="Verdana" pitchFamily="34" charset="0"/>
            </a:rPr>
            <a:t>(ΔΕΕ)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>
              <a:latin typeface="Verdana" pitchFamily="34" charset="0"/>
              <a:ea typeface="Verdana" pitchFamily="34" charset="0"/>
              <a:cs typeface="Verdana" pitchFamily="34" charset="0"/>
            </a:rPr>
            <a:t>ά. 253 ΣΛΕΕ</a:t>
          </a:r>
        </a:p>
      </dsp:txBody>
      <dsp:txXfrm>
        <a:off x="1470260" y="235961"/>
        <a:ext cx="1130881" cy="1130881"/>
      </dsp:txXfrm>
    </dsp:sp>
    <dsp:sp modelId="{3C97F731-F82C-4609-A31A-FCB621BFBEF2}">
      <dsp:nvSpPr>
        <dsp:cNvPr id="0" name=""/>
        <dsp:cNvSpPr/>
      </dsp:nvSpPr>
      <dsp:spPr>
        <a:xfrm>
          <a:off x="1571901" y="1730919"/>
          <a:ext cx="927598" cy="927598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100" kern="1200"/>
        </a:p>
      </dsp:txBody>
      <dsp:txXfrm>
        <a:off x="1694854" y="2085632"/>
        <a:ext cx="681692" cy="218172"/>
      </dsp:txXfrm>
    </dsp:sp>
    <dsp:sp modelId="{CE9697E1-67FC-4D35-9ED2-55C7ECB87010}">
      <dsp:nvSpPr>
        <dsp:cNvPr id="0" name=""/>
        <dsp:cNvSpPr/>
      </dsp:nvSpPr>
      <dsp:spPr>
        <a:xfrm>
          <a:off x="1236047" y="2788381"/>
          <a:ext cx="1599307" cy="15993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>
              <a:latin typeface="Verdana" pitchFamily="34" charset="0"/>
              <a:ea typeface="Verdana" pitchFamily="34" charset="0"/>
              <a:cs typeface="Verdana" pitchFamily="34" charset="0"/>
            </a:rPr>
            <a:t>Γενικό Δικαστήριο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>
              <a:latin typeface="Verdana" pitchFamily="34" charset="0"/>
              <a:ea typeface="Verdana" pitchFamily="34" charset="0"/>
              <a:cs typeface="Verdana" pitchFamily="34" charset="0"/>
            </a:rPr>
            <a:t>(ΓΔΕΕ)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>
              <a:latin typeface="Verdana" pitchFamily="34" charset="0"/>
              <a:ea typeface="Verdana" pitchFamily="34" charset="0"/>
              <a:cs typeface="Verdana" pitchFamily="34" charset="0"/>
            </a:rPr>
            <a:t>ά. 254 ΣΛΕΕ </a:t>
          </a:r>
        </a:p>
      </dsp:txBody>
      <dsp:txXfrm>
        <a:off x="1470260" y="3022594"/>
        <a:ext cx="1130881" cy="1130881"/>
      </dsp:txXfrm>
    </dsp:sp>
    <dsp:sp modelId="{C181F86D-B811-4AF1-B63D-ADA0234EBD9C}">
      <dsp:nvSpPr>
        <dsp:cNvPr id="0" name=""/>
        <dsp:cNvSpPr/>
      </dsp:nvSpPr>
      <dsp:spPr>
        <a:xfrm>
          <a:off x="3075250" y="1897247"/>
          <a:ext cx="508579" cy="59494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100" kern="1200"/>
        </a:p>
      </dsp:txBody>
      <dsp:txXfrm>
        <a:off x="3075250" y="2016235"/>
        <a:ext cx="356005" cy="356966"/>
      </dsp:txXfrm>
    </dsp:sp>
    <dsp:sp modelId="{B955C23A-226E-45AC-AB73-4972E0FE9A6E}">
      <dsp:nvSpPr>
        <dsp:cNvPr id="0" name=""/>
        <dsp:cNvSpPr/>
      </dsp:nvSpPr>
      <dsp:spPr>
        <a:xfrm>
          <a:off x="3794938" y="595411"/>
          <a:ext cx="3198614" cy="31986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kern="1200" dirty="0">
              <a:latin typeface="Verdana" pitchFamily="34" charset="0"/>
              <a:ea typeface="Verdana" pitchFamily="34" charset="0"/>
              <a:cs typeface="Verdana" pitchFamily="34" charset="0"/>
            </a:rPr>
            <a:t>2 δικαιοδοτικά όργανα</a:t>
          </a:r>
        </a:p>
      </dsp:txBody>
      <dsp:txXfrm>
        <a:off x="4263364" y="1063837"/>
        <a:ext cx="2261762" cy="22617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917D27-F562-45DF-97DF-CFB08185C8D0}" type="datetimeFigureOut">
              <a:rPr lang="el-GR" smtClean="0"/>
              <a:pPr/>
              <a:t>13/5/2024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5A6BF0-D98C-497A-A684-7F397D7E46F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3474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3095DFC-F1C0-4C9A-9D02-8C936A491336}" type="slidenum">
              <a:rPr lang="el-GR" altLang="el-GR" smtClean="0"/>
              <a:pPr/>
              <a:t>1</a:t>
            </a:fld>
            <a:endParaRPr lang="el-GR" altLang="el-GR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293794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5A6BF0-D98C-497A-A684-7F397D7E46F1}" type="slidenum">
              <a:rPr lang="el-GR" smtClean="0"/>
              <a:pPr/>
              <a:t>32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5305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13/5/2024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13/5/2024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13/5/2024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Τίτλος και Κείμενο επάνω από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8229600" cy="18669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4000500"/>
            <a:ext cx="8229600" cy="18669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8CB04-2BF6-4A55-9F9E-6696AB5622CD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13/5/2024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13/5/2024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13/5/2024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13/5/2024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13/5/2024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13/5/2024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13/5/2024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13/5/2024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13/5/2024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altLang="el-GR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ΤΜΗΜΑ ΝΟΜΙΚΗΣ </a:t>
            </a:r>
            <a:br>
              <a:rPr lang="el-GR" altLang="el-GR" sz="32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l-GR" altLang="el-GR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ΤΟΜΕΑΣ ΔΙΕΘΝΩΝ ΣΠΟΥΔΩΝ</a:t>
            </a:r>
            <a:br>
              <a:rPr lang="el-GR" altLang="el-GR" sz="32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l-GR" altLang="el-GR" sz="3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152792"/>
          </a:xfrm>
        </p:spPr>
        <p:txBody>
          <a:bodyPr>
            <a:normAutofit fontScale="77500" lnSpcReduction="20000"/>
          </a:bodyPr>
          <a:lstStyle/>
          <a:p>
            <a:pPr algn="ctr"/>
            <a:endParaRPr 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l-GR" sz="43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ΔΙΚΑΙΟ ΕΥΡΩΠΑΪΚΗΣ ΕΝΩΣΗΣ Ι</a:t>
            </a:r>
          </a:p>
          <a:p>
            <a:pPr algn="ctr"/>
            <a:endParaRPr lang="el-GR" sz="43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l-GR" sz="43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algn="ctr"/>
            <a:endParaRPr lang="el-GR" sz="43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l-GR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Β. </a:t>
            </a:r>
            <a:r>
              <a:rPr lang="el-GR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Τζώρτζη</a:t>
            </a:r>
            <a:endParaRPr lang="el-GR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l-GR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Επίκουρη Καθηγήτρια</a:t>
            </a:r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323850" y="4367213"/>
            <a:ext cx="8575675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415" rIns="71415" bIns="0" anchor="ctr">
            <a:spAutoFit/>
          </a:bodyPr>
          <a:lstStyle/>
          <a:p>
            <a:pPr algn="ctr"/>
            <a:endParaRPr lang="en-US" altLang="el-GR" b="1"/>
          </a:p>
          <a:p>
            <a:pPr algn="ctr"/>
            <a:endParaRPr lang="en-US" altLang="el-GR" b="1"/>
          </a:p>
          <a:p>
            <a:pPr algn="ctr"/>
            <a:endParaRPr lang="el-GR" altLang="el-GR"/>
          </a:p>
        </p:txBody>
      </p:sp>
      <p:pic>
        <p:nvPicPr>
          <p:cNvPr id="10244" name="Picture 4" descr="dimokriteio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684213"/>
            <a:ext cx="1509713" cy="1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Rectangle 2"/>
          <p:cNvSpPr>
            <a:spLocks noChangeArrowheads="1"/>
          </p:cNvSpPr>
          <p:nvPr/>
        </p:nvSpPr>
        <p:spPr bwMode="auto">
          <a:xfrm>
            <a:off x="179388" y="2997200"/>
            <a:ext cx="8734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l-GR" altLang="el-GR" sz="3600" b="1" i="1" dirty="0">
              <a:solidFill>
                <a:srgbClr val="000099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71504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endParaRPr lang="en-US" altLang="el-GR" sz="36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el-GR" altLang="el-GR" sz="4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1. οργάνων της ΕΕ </a:t>
            </a:r>
          </a:p>
          <a:p>
            <a:pPr>
              <a:buFont typeface="Wingdings" pitchFamily="2" charset="2"/>
              <a:buChar char="Ø"/>
            </a:pPr>
            <a:endParaRPr lang="el-GR" altLang="el-GR" sz="36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l-GR" alt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   όχι Συνθήκες </a:t>
            </a:r>
          </a:p>
          <a:p>
            <a:pPr>
              <a:buNone/>
            </a:pPr>
            <a:endParaRPr lang="en-US" altLang="el-G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el-GR" altLang="el-G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l-GR" alt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   όχι εθνικές πράξεις</a:t>
            </a:r>
          </a:p>
          <a:p>
            <a:pPr>
              <a:buNone/>
            </a:pPr>
            <a:endParaRPr lang="en-US" altLang="el-G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el-GR" altLang="el-G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n-US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   C</a:t>
            </a:r>
            <a:r>
              <a:rPr 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r>
              <a:rPr lang="en-US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294/93, </a:t>
            </a:r>
            <a:r>
              <a:rPr lang="en-US" sz="36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Les </a:t>
            </a:r>
            <a:r>
              <a:rPr lang="en-US" sz="3600" i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Verts</a:t>
            </a:r>
            <a:endParaRPr lang="el-GR" altLang="el-G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el-GR" altLang="el-G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l-GR" alt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</a:p>
          <a:p>
            <a:pPr>
              <a:buNone/>
            </a:pPr>
            <a:r>
              <a:rPr lang="el-GR" alt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</a:p>
          <a:p>
            <a:pPr>
              <a:buNone/>
            </a:pPr>
            <a:endParaRPr lang="el-GR" altLang="el-G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el-GR" altLang="el-G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el-GR" sz="24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endParaRPr lang="el-GR" alt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alt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836712"/>
            <a:ext cx="8229600" cy="566412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ctr">
              <a:buFont typeface="Wingdings" pitchFamily="2" charset="2"/>
              <a:buChar char="Ø"/>
            </a:pPr>
            <a:r>
              <a:rPr lang="el-GR" sz="39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39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39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εκτός από σύσταση ή γνώμη</a:t>
            </a:r>
          </a:p>
          <a:p>
            <a:pPr algn="ctr">
              <a:buNone/>
            </a:pPr>
            <a:endParaRPr lang="el-G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just">
              <a:defRPr/>
            </a:pPr>
            <a:r>
              <a:rPr lang="en-US" altLang="el-GR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(C-22/70</a:t>
            </a:r>
            <a:r>
              <a:rPr lang="el-GR" altLang="el-GR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altLang="el-GR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el-GR" sz="28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AETR</a:t>
            </a:r>
            <a:r>
              <a:rPr lang="en-US" altLang="el-GR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C-327/91, </a:t>
            </a:r>
            <a:r>
              <a:rPr lang="el-GR" altLang="el-GR" sz="28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Γαλλία κατά Επιτροπής</a:t>
            </a:r>
            <a:r>
              <a:rPr lang="el-GR" altLang="el-GR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marL="365760" indent="-256032" algn="just">
              <a:defRPr/>
            </a:pPr>
            <a:r>
              <a:rPr lang="en-US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C-60/81, </a:t>
            </a:r>
            <a:r>
              <a:rPr lang="en-US" sz="28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IBM</a:t>
            </a:r>
            <a:r>
              <a:rPr lang="el-GR" sz="28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κατά Επιτροπής</a:t>
            </a:r>
          </a:p>
          <a:p>
            <a:pPr>
              <a:buNone/>
            </a:pP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«πράξη» κατά την έννοια του ά. 263 </a:t>
            </a:r>
          </a:p>
          <a:p>
            <a:pPr algn="just">
              <a:buNone/>
            </a:pPr>
            <a: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ΔΕΕ: </a:t>
            </a:r>
            <a:r>
              <a:rPr lang="el-GR" sz="28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«κάθε μέτρο, του οποίου τα έννομα αποτελέσματα είναι δεσμευτικά και ικανά να επηρεάσουν τα συμφέροντα του προσφεύγοντος, μεταβάλλοντας κατά τρόπο σαφή τη νομική του θέση»</a:t>
            </a:r>
            <a:endParaRPr lang="en-US" sz="2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ΑΛΛΑ: </a:t>
            </a:r>
            <a:r>
              <a:rPr lang="el-GR" sz="28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≠ </a:t>
            </a:r>
            <a:r>
              <a:rPr lang="en-US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 – 39/93P,  </a:t>
            </a:r>
            <a:r>
              <a:rPr lang="en-US" sz="28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SFEI</a:t>
            </a:r>
          </a:p>
          <a:p>
            <a:pPr algn="just">
              <a:buNone/>
            </a:pPr>
            <a:endParaRPr lang="en-US" sz="2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just">
              <a:buFont typeface="Wingdings" pitchFamily="2" charset="2"/>
              <a:buChar char="Ø"/>
              <a:defRPr/>
            </a:pPr>
            <a:endParaRPr lang="el-GR" altLang="el-GR" sz="28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l-GR" altLang="el-GR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ΑΛΛΑ:   </a:t>
            </a:r>
            <a:r>
              <a:rPr lang="en-US" altLang="el-GR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E</a:t>
            </a:r>
            <a:r>
              <a:rPr lang="el-GR" altLang="el-GR" sz="2800" b="1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υρΚοινβ</a:t>
            </a:r>
            <a:r>
              <a:rPr lang="el-GR" altLang="el-GR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«έναντι τρίτων» </a:t>
            </a:r>
            <a:endParaRPr lang="en-US" altLang="el-GR" sz="28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endParaRPr lang="en-US" altLang="el-G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r>
              <a:rPr lang="en-US" altLang="el-G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l-GR" altLang="el-G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όχι δεκτικές </a:t>
            </a: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προσφυγής ακυρώσεως πράξεις που:</a:t>
            </a:r>
            <a:endParaRPr lang="en-US" alt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endParaRPr lang="el-GR" alt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0" indent="-571500" algn="just">
              <a:buNone/>
            </a:pPr>
            <a:r>
              <a:rPr lang="en-US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el-GR" sz="28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n-US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δεν παράγουν έννομα αποτελέσματα</a:t>
            </a:r>
            <a:r>
              <a:rPr lang="en-US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marL="571500" indent="-571500" algn="just">
              <a:buNone/>
            </a:pPr>
            <a:r>
              <a:rPr lang="en-US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ii. </a:t>
            </a: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παράγουν έννομα αποτελέσματα μόνον στο εσωτερικό του </a:t>
            </a:r>
            <a:r>
              <a:rPr lang="el-GR" altLang="el-GR" sz="28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ΕυρΚοινοβ</a:t>
            </a:r>
            <a:endParaRPr lang="el-GR" alt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0" indent="-571500" algn="just">
              <a:buNone/>
            </a:pP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alt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altLang="el-GR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 – 68/90, </a:t>
            </a:r>
            <a:r>
              <a:rPr lang="el-GR" sz="2800" b="1" i="1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Blot</a:t>
            </a:r>
            <a:r>
              <a:rPr lang="el-GR" sz="28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και </a:t>
            </a:r>
            <a:r>
              <a:rPr lang="el-GR" sz="2800" b="1" i="1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Front</a:t>
            </a:r>
            <a:r>
              <a:rPr lang="el-GR" sz="28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2800" b="1" i="1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National</a:t>
            </a:r>
            <a:r>
              <a:rPr lang="el-GR" sz="28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κατά Κοινοβουλίου</a:t>
            </a:r>
            <a:endParaRPr lang="en-US" altLang="el-GR" sz="2800" b="1" i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altLang="el-GR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C- 358/85,</a:t>
            </a:r>
            <a:r>
              <a:rPr lang="fr-FR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28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S.R. Industries </a:t>
            </a:r>
            <a:r>
              <a:rPr lang="fr-FR" sz="2800" b="1" i="1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κατά</a:t>
            </a:r>
            <a:r>
              <a:rPr lang="fr-FR" sz="28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Administration des douanes</a:t>
            </a:r>
            <a:endParaRPr lang="el-GR" altLang="el-GR" sz="2800" b="1" i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0" indent="-571500" algn="just">
              <a:buAutoNum type="romanLcPeriod"/>
            </a:pPr>
            <a:endParaRPr lang="en-US" alt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0" indent="-571500" algn="just">
              <a:buAutoNum type="romanLcPeriod"/>
            </a:pPr>
            <a:endParaRPr lang="en-US" alt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endParaRPr lang="en-US" alt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8647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>
              <a:buFont typeface="Wingdings" pitchFamily="2" charset="2"/>
              <a:buChar char="Ø"/>
            </a:pPr>
            <a:r>
              <a:rPr lang="el-GR" sz="3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3. οριστική</a:t>
            </a:r>
          </a:p>
          <a:p>
            <a:pPr algn="just">
              <a:buFont typeface="Arial" pitchFamily="34" charset="0"/>
              <a:buChar char="•"/>
            </a:pP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οριστική δήλωση βούλησης του </a:t>
            </a:r>
            <a:r>
              <a:rPr lang="el-GR" altLang="el-GR" sz="28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ενωσιακού</a:t>
            </a: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οργάνου  είναι μόνον η πράξη που περατώνει οριστικά την εσωτερική διαδικασία που προηγείται της έκδοσης μιας </a:t>
            </a:r>
            <a:r>
              <a:rPr lang="el-GR" altLang="el-GR" sz="28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ενωσιακής</a:t>
            </a: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πράξης</a:t>
            </a:r>
            <a:endParaRPr lang="en-US" alt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όχι δεκτικές προσφυγής ακυρώσεως οι προπαρασκευαστικές πράξεις, που δεν παράγουν άμεσα και αμετάκλητα αποτελέσματα</a:t>
            </a:r>
            <a:endParaRPr lang="en-US" alt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endParaRPr lang="el-GR" alt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 π.χ.: </a:t>
            </a:r>
            <a:r>
              <a:rPr lang="en-US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C-8-11/66, </a:t>
            </a:r>
            <a:r>
              <a:rPr lang="el-GR" sz="2800" i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Cimenteries</a:t>
            </a:r>
            <a:r>
              <a:rPr lang="el-GR" sz="28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 κ.λπ. κατά Επιτροπής της ΕΟΚ</a:t>
            </a:r>
            <a:endParaRPr lang="el-GR" altLang="el-GR" sz="2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</a:pPr>
            <a:endParaRPr lang="el-GR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5305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ctr">
              <a:buFont typeface="Wingdings" pitchFamily="2" charset="2"/>
              <a:buChar char="Ø"/>
            </a:pPr>
            <a:r>
              <a:rPr lang="el-GR" sz="39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4. όχι νομικά ανυπόστατη</a:t>
            </a:r>
          </a:p>
          <a:p>
            <a:pPr>
              <a:buNone/>
            </a:pPr>
            <a:endParaRPr 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η πράξη να μην είναι ανύπαρκτη, δηλαδή να μη πάσχει από τόσο σοβαρά και καταφανή ελαττώματα που δεν γίνονται ανεκτά από την </a:t>
            </a:r>
            <a:r>
              <a:rPr lang="el-GR" sz="36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ενωσιακή</a:t>
            </a:r>
            <a:r>
              <a:rPr 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 έννομη τάξη</a:t>
            </a:r>
          </a:p>
          <a:p>
            <a:pPr algn="just">
              <a:buFont typeface="Arial" pitchFamily="34" charset="0"/>
              <a:buChar char="•"/>
            </a:pPr>
            <a:r>
              <a:rPr 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σε ακραίες περιπτώσεις</a:t>
            </a:r>
          </a:p>
          <a:p>
            <a:pPr algn="just">
              <a:buFont typeface="Arial" pitchFamily="34" charset="0"/>
              <a:buChar char="•"/>
            </a:pPr>
            <a:r>
              <a:rPr 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σε κάθε στάση της δίκης</a:t>
            </a:r>
          </a:p>
          <a:p>
            <a:pPr algn="just">
              <a:buFont typeface="Arial" pitchFamily="34" charset="0"/>
              <a:buChar char="•"/>
            </a:pPr>
            <a:endParaRPr lang="el-G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7216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None/>
            </a:pPr>
            <a:r>
              <a:rPr 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  Καταρχήν  αδιάφορος:</a:t>
            </a:r>
          </a:p>
          <a:p>
            <a:pPr algn="just">
              <a:buNone/>
            </a:pPr>
            <a:r>
              <a:rPr 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   ο </a:t>
            </a:r>
            <a:r>
              <a:rPr lang="el-GR" sz="3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τύπος</a:t>
            </a:r>
            <a:r>
              <a:rPr 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, η </a:t>
            </a:r>
            <a:r>
              <a:rPr lang="el-GR" sz="3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μορφή</a:t>
            </a:r>
            <a:r>
              <a:rPr 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 η ονομασία ή ο </a:t>
            </a:r>
            <a:r>
              <a:rPr lang="el-GR" sz="3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χαρακτηρισμός</a:t>
            </a:r>
            <a:r>
              <a:rPr 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 των </a:t>
            </a:r>
            <a:r>
              <a:rPr lang="el-GR" sz="36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ενωσιακών</a:t>
            </a:r>
            <a:r>
              <a:rPr 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 πράξεων </a:t>
            </a:r>
          </a:p>
          <a:p>
            <a:pPr>
              <a:buNone/>
            </a:pPr>
            <a:endParaRPr lang="el-G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l-GR" sz="30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sz="30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 – 3/93, </a:t>
            </a:r>
            <a:r>
              <a:rPr lang="el-GR" sz="30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Επιτροπή κατά Λουξεμβούργου </a:t>
            </a:r>
            <a:r>
              <a:rPr lang="el-GR" sz="30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30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Air France</a:t>
            </a:r>
            <a:r>
              <a:rPr lang="el-GR" sz="30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l-GR" sz="30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      ακόμη και </a:t>
            </a:r>
            <a:r>
              <a:rPr lang="el-GR" sz="3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προφορικές </a:t>
            </a:r>
            <a:r>
              <a:rPr lang="en-US" sz="3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   </a:t>
            </a:r>
            <a:r>
              <a:rPr 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πράξεις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80699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65760" indent="-256032" algn="just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el-GR" altLang="el-GR" sz="3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β) ενεργητική νομιμοποίηση</a:t>
            </a:r>
          </a:p>
          <a:p>
            <a:pPr marL="365760" indent="-256032" algn="just">
              <a:lnSpc>
                <a:spcPct val="80000"/>
              </a:lnSpc>
              <a:buNone/>
              <a:defRPr/>
            </a:pPr>
            <a:r>
              <a:rPr lang="el-GR" altLang="el-GR" sz="28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    _ </a:t>
            </a:r>
            <a:r>
              <a:rPr lang="el-GR" altLang="el-GR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προνομιούχοι διάδικοι </a:t>
            </a: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(Επιτροπή, Συμβούλιο, </a:t>
            </a:r>
            <a:r>
              <a:rPr lang="el-GR" altLang="el-GR" sz="28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ΕυρΚοινβ</a:t>
            </a: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, κράτη μέλη) </a:t>
            </a:r>
            <a:r>
              <a:rPr lang="el-GR" altLang="el-GR" sz="28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l-GR" altLang="el-GR" sz="2800" i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εδ</a:t>
            </a:r>
            <a:r>
              <a:rPr lang="el-GR" altLang="el-GR" sz="28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. 2)</a:t>
            </a:r>
          </a:p>
          <a:p>
            <a:pPr marL="365760" indent="-256032" algn="just">
              <a:lnSpc>
                <a:spcPct val="80000"/>
              </a:lnSpc>
              <a:buNone/>
              <a:defRPr/>
            </a:pP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   _ </a:t>
            </a:r>
            <a:r>
              <a:rPr lang="el-GR" altLang="el-GR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μερικώς προνομιούχοι διάδικοι </a:t>
            </a: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(ΕΚΤ, Ελεγκτικό Συνέδριο, Επιτροπή των Περιφερειών) (</a:t>
            </a:r>
            <a:r>
              <a:rPr lang="el-GR" altLang="el-GR" sz="28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εδ</a:t>
            </a: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. 3)</a:t>
            </a:r>
          </a:p>
          <a:p>
            <a:pPr marL="365760" indent="-256032" algn="just">
              <a:lnSpc>
                <a:spcPct val="80000"/>
              </a:lnSpc>
              <a:buNone/>
              <a:defRPr/>
            </a:pP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   _ </a:t>
            </a:r>
            <a:r>
              <a:rPr lang="el-GR" altLang="el-GR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μη προνομιούχοι διάδικοι </a:t>
            </a: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(φυσικά και νομικά πρόσωπα) (</a:t>
            </a:r>
            <a:r>
              <a:rPr lang="el-GR" altLang="el-GR" sz="28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εδ</a:t>
            </a: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. 4)</a:t>
            </a:r>
          </a:p>
          <a:p>
            <a:pPr marL="514350" indent="-514350" algn="just">
              <a:buAutoNum type="arabicPeriod"/>
            </a:pP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κατά πράξεων που απευθύνονται σε αυτό</a:t>
            </a:r>
          </a:p>
          <a:p>
            <a:pPr marL="514350" indent="-514350" algn="just">
              <a:buAutoNum type="arabicPeriod"/>
            </a:pPr>
            <a:r>
              <a:rPr lang="el-GR">
                <a:latin typeface="Verdana" pitchFamily="34" charset="0"/>
                <a:ea typeface="Verdana" pitchFamily="34" charset="0"/>
                <a:cs typeface="Verdana" pitchFamily="34" charset="0"/>
              </a:rPr>
              <a:t>κατά πράξεων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που το αφορούν άμεσα και ατομικά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 (C- 25/62, </a:t>
            </a:r>
            <a:r>
              <a:rPr lang="en-US" i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Plaumann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14350" indent="-514350" algn="just">
              <a:buAutoNum type="arabicPeriod"/>
            </a:pP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κατά κανονιστικών πράξεων που το αφορούν άμεσα, χωρίς να περιλαμβάνουν εκτελεστικά μέτρα 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(C-583/11, </a:t>
            </a:r>
            <a:r>
              <a:rPr lang="en-US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Inuit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  <a:endParaRPr 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80699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65760" indent="-256032" algn="just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el-GR" altLang="el-GR" sz="3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β) ενεργητική νομιμοποίηση</a:t>
            </a:r>
          </a:p>
          <a:p>
            <a:pPr marL="365760" indent="-256032" algn="just">
              <a:lnSpc>
                <a:spcPct val="80000"/>
              </a:lnSpc>
              <a:buNone/>
              <a:defRPr/>
            </a:pPr>
            <a:r>
              <a:rPr lang="el-GR" alt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 μερικώς προνομιούχοι διάδικοι</a:t>
            </a:r>
          </a:p>
          <a:p>
            <a:pPr marL="365760" indent="-256032" algn="just">
              <a:lnSpc>
                <a:spcPct val="80000"/>
              </a:lnSpc>
              <a:buNone/>
              <a:defRPr/>
            </a:pPr>
            <a:r>
              <a:rPr lang="el-GR" alt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el-GR" altLang="el-GR" sz="3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για τη διατήρηση των προνομίων τους </a:t>
            </a:r>
          </a:p>
          <a:p>
            <a:pPr marL="365760" indent="-256032" algn="just">
              <a:lnSpc>
                <a:spcPct val="80000"/>
              </a:lnSpc>
              <a:buNone/>
              <a:defRPr/>
            </a:pPr>
            <a:endParaRPr lang="el-GR" altLang="el-G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just">
              <a:lnSpc>
                <a:spcPct val="80000"/>
              </a:lnSpc>
              <a:buNone/>
              <a:defRPr/>
            </a:pPr>
            <a:r>
              <a:rPr lang="el-GR" alt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  π.χ. απόφαση του </a:t>
            </a:r>
            <a:r>
              <a:rPr lang="el-GR" altLang="el-GR" sz="36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ΕυρΚοινβ</a:t>
            </a:r>
            <a:r>
              <a:rPr lang="el-GR" alt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 περί απαλλαγής της Επιτροπής ως προς την εκτέλεση του προϋπολογισμού της Ε.Ε. (ά. 319 παρ. 1), αν ληφθεί χωρίς την ετήσια έκθεση και τη δήλωση βεβαίωσης του </a:t>
            </a:r>
            <a:r>
              <a:rPr lang="el-GR" altLang="el-GR" sz="36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ΕλΣ</a:t>
            </a:r>
            <a:endParaRPr lang="el-GR" altLang="el-G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85791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l-GR" altLang="el-GR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μη προνομιούχοι διάδικοι</a:t>
            </a:r>
          </a:p>
          <a:p>
            <a:pPr algn="ctr">
              <a:buNone/>
            </a:pPr>
            <a:r>
              <a:rPr lang="el-GR" altLang="el-GR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(φυσικά και νομικά πρόσωπα) </a:t>
            </a:r>
            <a:endParaRPr lang="en-US" alt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l-GR" sz="3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Αμεσότητα</a:t>
            </a:r>
          </a:p>
          <a:p>
            <a:pPr algn="just">
              <a:buNone/>
            </a:pP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Όταν για την επέλευση των αποτελεσμάτων έναντι του ιδιώτη:</a:t>
            </a:r>
          </a:p>
          <a:p>
            <a:pPr algn="just"/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είτε δεν απαιτούνται εκτελεστικές πράξεις</a:t>
            </a:r>
          </a:p>
          <a:p>
            <a:pPr algn="just">
              <a:buNone/>
            </a:pP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en-US" sz="2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C-11/82</a:t>
            </a:r>
            <a:r>
              <a:rPr lang="el-GR" sz="2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Piraiki-Patraiki</a:t>
            </a:r>
            <a:r>
              <a:rPr lang="en-US" sz="2400" i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2400" i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κ.ά./Επιτροπή, </a:t>
            </a:r>
            <a:r>
              <a:rPr lang="el-GR" sz="2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σκ. 7)</a:t>
            </a:r>
          </a:p>
          <a:p>
            <a:pPr algn="just">
              <a:buNone/>
            </a:pPr>
            <a:endParaRPr lang="el-GR" sz="2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2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είτε όταν αυτές απαιτούνται πρόκειται για ενέργειες χωρίς ιδιαίτερη νομική αξία, στις οποίες οι εθνικές αρχές υποχρεούνται να προβούν χωρίς να διαθέτουν  περιθώρια διακριτικής ευχέρειας</a:t>
            </a: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C-386/96P, </a:t>
            </a:r>
            <a:r>
              <a:rPr lang="en-US" sz="24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Dreyfus</a:t>
            </a:r>
            <a:r>
              <a:rPr lang="el-GR" sz="24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/Επιτροπή, </a:t>
            </a: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σκ. 43)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l-GR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el-GR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28654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None/>
            </a:pPr>
            <a:r>
              <a:rPr lang="el-G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Ατομικότητα</a:t>
            </a:r>
          </a:p>
          <a:p>
            <a:pPr algn="just">
              <a:buFont typeface="Wingdings" pitchFamily="2" charset="2"/>
              <a:buChar char="§"/>
            </a:pP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2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C-25/62, </a:t>
            </a:r>
            <a:r>
              <a:rPr lang="en-US" sz="2400" b="1" i="1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Plaumann</a:t>
            </a:r>
            <a:r>
              <a:rPr lang="en-US" sz="24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(1963)</a:t>
            </a:r>
            <a:r>
              <a:rPr lang="el-GR" sz="24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l-GR" sz="2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</a:t>
            </a:r>
            <a:r>
              <a:rPr lang="el-GR" sz="2400" dirty="0" err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φ.π</a:t>
            </a:r>
            <a:r>
              <a:rPr lang="el-GR" sz="2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/</a:t>
            </a:r>
            <a:r>
              <a:rPr lang="el-GR" sz="2400" dirty="0" err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ν.π</a:t>
            </a:r>
            <a:r>
              <a:rPr lang="el-GR" sz="2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θίγεται από την πράξη αυτή λόγω ορισμένων ξεχωριστών ιδιοτήτων του ή μιας πραγματικής κατάστασης που το χαρακτηρίζει σε σχέση με κάθε άλλο πρόσωπο και ως εκ τούτου, το εξατομικεύει κατά τρόπο ανάλογο προς αυτόν τον αποδέκτη</a:t>
            </a:r>
          </a:p>
          <a:p>
            <a:pPr algn="just">
              <a:buFont typeface="Wingdings" pitchFamily="2" charset="2"/>
              <a:buChar char="§"/>
            </a:pP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Τεστ </a:t>
            </a:r>
            <a:r>
              <a:rPr lang="el-GR" sz="2400" b="1" i="1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της «κλειστής ομάδας»:</a:t>
            </a:r>
          </a:p>
          <a:p>
            <a:pPr algn="just">
              <a:buNone/>
            </a:pPr>
            <a:r>
              <a:rPr lang="el-GR" sz="24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2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C-11/82</a:t>
            </a:r>
            <a:r>
              <a:rPr lang="el-GR" sz="2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Piraiki-Patraiki</a:t>
            </a:r>
            <a:r>
              <a:rPr lang="en-US" sz="24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24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κατά Επιτροπής </a:t>
            </a:r>
          </a:p>
          <a:p>
            <a:pPr algn="just">
              <a:buNone/>
            </a:pP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 την ιδιότητα μέλους περιορισμένης ομάδας επιχειρήσεων εξατομικευμένων ή δυναμένων να εξατομικευτούν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κατά τον χρόνο θέσπισης του μέτρου </a:t>
            </a:r>
          </a:p>
          <a:p>
            <a:pPr algn="just">
              <a:buFont typeface="Wingdings" pitchFamily="2" charset="2"/>
              <a:buChar char="§"/>
            </a:pPr>
            <a:r>
              <a:rPr lang="el-G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ΔΕΕ: </a:t>
            </a: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απορρίπτει την εφαρμογή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λιγότερο        περιοριστικού τεστ </a:t>
            </a:r>
            <a:r>
              <a:rPr lang="en-US" sz="2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l-GR" sz="2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C-50/00, </a:t>
            </a:r>
            <a:r>
              <a:rPr lang="en-US" sz="24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UPA</a:t>
            </a:r>
            <a:r>
              <a:rPr lang="en-US" sz="2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C-263/02,</a:t>
            </a:r>
            <a:r>
              <a:rPr lang="el-GR" sz="24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2400" b="1" i="1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Jégo</a:t>
            </a:r>
            <a:r>
              <a:rPr lang="el-GR" sz="24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el-GR" sz="2400" b="1" i="1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Quéré</a:t>
            </a:r>
            <a:r>
              <a:rPr lang="en-US" sz="24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>
              <a:buNone/>
            </a:pPr>
            <a:endParaRPr lang="el-GR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el-GR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el-GR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3437574"/>
          </a:xfrm>
          <a:effectLst>
            <a:reflection blurRad="6350" stA="50000" endA="300" endPos="90000" dir="5400000" sy="-100000" algn="bl" rotWithShape="0"/>
          </a:effectLst>
          <a:scene3d>
            <a:camera prst="isometricOffAxis2Left"/>
            <a:lightRig rig="threePt" dir="t"/>
          </a:scene3d>
        </p:spPr>
        <p:txBody>
          <a:bodyPr>
            <a:normAutofit/>
          </a:bodyPr>
          <a:lstStyle/>
          <a:p>
            <a:pPr algn="ctr">
              <a:defRPr/>
            </a:pPr>
            <a:r>
              <a:rPr lang="el-GR" sz="5000" dirty="0">
                <a:latin typeface="Verdana" pitchFamily="34" charset="0"/>
                <a:ea typeface="Verdana" pitchFamily="34" charset="0"/>
                <a:cs typeface="Verdana" pitchFamily="34" charset="0"/>
              </a:rPr>
              <a:t>Προσφυγή</a:t>
            </a:r>
            <a:br>
              <a:rPr lang="el-GR" sz="50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l-GR" sz="5000" dirty="0">
                <a:latin typeface="Verdana" pitchFamily="34" charset="0"/>
                <a:ea typeface="Verdana" pitchFamily="34" charset="0"/>
                <a:cs typeface="Verdana" pitchFamily="34" charset="0"/>
              </a:rPr>
              <a:t>ακυρώσεως</a:t>
            </a:r>
            <a:br>
              <a:rPr lang="el-GR" sz="50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l-GR" sz="5000" dirty="0">
                <a:latin typeface="Verdana" pitchFamily="34" charset="0"/>
                <a:ea typeface="Verdana" pitchFamily="34" charset="0"/>
                <a:cs typeface="Verdana" pitchFamily="34" charset="0"/>
              </a:rPr>
              <a:t>(ά. 263 ΣΛΕΕ)</a:t>
            </a:r>
            <a:br>
              <a:rPr lang="el-GR" sz="50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l-GR" sz="5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578647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r>
              <a:rPr lang="el-GR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Περιπτώσεις όπου θεωρήθηκε ότι η πράξη αφορά ατομικά το</a:t>
            </a:r>
            <a:r>
              <a:rPr lang="en-US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2800" b="1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φ.π.</a:t>
            </a:r>
            <a:r>
              <a:rPr lang="el-GR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/</a:t>
            </a:r>
            <a:r>
              <a:rPr lang="el-GR" sz="2800" b="1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ν.π</a:t>
            </a:r>
            <a:r>
              <a:rPr lang="el-GR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.:</a:t>
            </a:r>
          </a:p>
          <a:p>
            <a:pPr algn="ctr">
              <a:buNone/>
            </a:pPr>
            <a:endParaRPr lang="el-GR" sz="28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14350" indent="-514350" algn="just">
              <a:buAutoNum type="arabicPeriod"/>
            </a:pP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Ως μέρος μιας ομάδας πολιτικών κομμάτων που θίγονται από την απόφαση (</a:t>
            </a:r>
            <a: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294/93, </a:t>
            </a:r>
            <a:r>
              <a:rPr lang="en-US" sz="28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Les </a:t>
            </a:r>
            <a:r>
              <a:rPr lang="en-US" sz="2800" i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Verts</a:t>
            </a:r>
            <a: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14350" indent="-514350" algn="just">
              <a:buAutoNum type="arabicPeriod"/>
            </a:pP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14350" indent="-514350" algn="just">
              <a:buAutoNum type="arabicPeriod"/>
            </a:pP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αν ο προσφεύγων έχει συμμετάσχει στη νομοθετική διαδικασία παραγωγής της πράξης (</a:t>
            </a:r>
            <a: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– 585/95, </a:t>
            </a:r>
            <a:r>
              <a:rPr lang="en-US" sz="28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Greenpeace </a:t>
            </a:r>
            <a:r>
              <a:rPr lang="el-GR" sz="28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κατά Επιτροπής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)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1472" y="857232"/>
            <a:ext cx="8229600" cy="578647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14350" indent="-514350" algn="just">
              <a:buAutoNum type="arabicPeriod"/>
            </a:pPr>
            <a:r>
              <a:rPr lang="el-GR" sz="2500" dirty="0">
                <a:latin typeface="Verdana" pitchFamily="34" charset="0"/>
                <a:ea typeface="Verdana" pitchFamily="34" charset="0"/>
                <a:cs typeface="Verdana" pitchFamily="34" charset="0"/>
              </a:rPr>
              <a:t> αν ο προσφεύγων είναι εμπορική ένωση που αντιπροσωπεύει τα </a:t>
            </a:r>
            <a:r>
              <a:rPr lang="el-GR" sz="2500">
                <a:latin typeface="Verdana" pitchFamily="34" charset="0"/>
                <a:ea typeface="Verdana" pitchFamily="34" charset="0"/>
                <a:cs typeface="Verdana" pitchFamily="34" charset="0"/>
              </a:rPr>
              <a:t>συμφέροντα εκείνων </a:t>
            </a:r>
            <a:r>
              <a:rPr lang="el-GR" sz="2500" dirty="0">
                <a:latin typeface="Verdana" pitchFamily="34" charset="0"/>
                <a:ea typeface="Verdana" pitchFamily="34" charset="0"/>
                <a:cs typeface="Verdana" pitchFamily="34" charset="0"/>
              </a:rPr>
              <a:t>που η πράξη τους αφορά άμεσα και ατομικά (</a:t>
            </a:r>
            <a:r>
              <a:rPr lang="en-US" sz="2500" dirty="0"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l-GR" sz="2500" dirty="0">
                <a:latin typeface="Verdana" pitchFamily="34" charset="0"/>
                <a:ea typeface="Verdana" pitchFamily="34" charset="0"/>
                <a:cs typeface="Verdana" pitchFamily="34" charset="0"/>
              </a:rPr>
              <a:t> – 447-449/93, </a:t>
            </a:r>
            <a:r>
              <a:rPr lang="en-US" sz="25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AITEC</a:t>
            </a:r>
            <a:r>
              <a:rPr lang="el-GR" sz="2500" dirty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marL="514350" indent="-514350" algn="just">
              <a:buAutoNum type="arabicPeriod"/>
            </a:pPr>
            <a:r>
              <a:rPr lang="el-GR" sz="2500" dirty="0">
                <a:latin typeface="Verdana" pitchFamily="34" charset="0"/>
                <a:ea typeface="Verdana" pitchFamily="34" charset="0"/>
                <a:cs typeface="Verdana" pitchFamily="34" charset="0"/>
              </a:rPr>
              <a:t>απόρριψη καταγγελίας </a:t>
            </a:r>
            <a:r>
              <a:rPr lang="el-GR" sz="2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ν.π</a:t>
            </a:r>
            <a:r>
              <a:rPr lang="el-GR" sz="2500" dirty="0">
                <a:latin typeface="Verdana" pitchFamily="34" charset="0"/>
                <a:ea typeface="Verdana" pitchFamily="34" charset="0"/>
                <a:cs typeface="Verdana" pitchFamily="34" charset="0"/>
              </a:rPr>
              <a:t>. για διαπίστωση παραβάσεων των κανόνων ανταγωνισμού (</a:t>
            </a:r>
            <a:r>
              <a:rPr lang="en-US" sz="2500" dirty="0">
                <a:latin typeface="Verdana" pitchFamily="34" charset="0"/>
                <a:ea typeface="Verdana" pitchFamily="34" charset="0"/>
                <a:cs typeface="Verdana" pitchFamily="34" charset="0"/>
              </a:rPr>
              <a:t>C-26/76, </a:t>
            </a:r>
            <a:r>
              <a:rPr lang="en-US" sz="25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Metro</a:t>
            </a:r>
            <a:r>
              <a:rPr lang="en-US" sz="2500" dirty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marL="514350" indent="-514350" algn="just">
              <a:buAutoNum type="arabicPeriod"/>
            </a:pPr>
            <a:r>
              <a:rPr lang="el-GR" sz="2500" dirty="0">
                <a:latin typeface="Verdana" pitchFamily="34" charset="0"/>
                <a:ea typeface="Verdana" pitchFamily="34" charset="0"/>
                <a:cs typeface="Verdana" pitchFamily="34" charset="0"/>
              </a:rPr>
              <a:t>Ανταγωνίστρια εταιρεία επιχείρησης για την οποία εκδίδεται απόφαση της Επιτροπής που θεωρεί συμβατή προς το </a:t>
            </a:r>
            <a:r>
              <a:rPr lang="el-GR" sz="2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ενωσιακό</a:t>
            </a:r>
            <a:r>
              <a:rPr lang="el-GR" sz="2500" dirty="0">
                <a:latin typeface="Verdana" pitchFamily="34" charset="0"/>
                <a:ea typeface="Verdana" pitchFamily="34" charset="0"/>
                <a:cs typeface="Verdana" pitchFamily="34" charset="0"/>
              </a:rPr>
              <a:t> δίκαιο μια κρατική ενίσχυση μπορεί να προσβάλει την παραπάνω απόφαση αν έχει υποβάλει καταγγελία ή παρατηρήσεις ή αντιρρήσεις (</a:t>
            </a:r>
            <a:r>
              <a:rPr lang="en-US" sz="2500" dirty="0">
                <a:latin typeface="Verdana" pitchFamily="34" charset="0"/>
                <a:ea typeface="Verdana" pitchFamily="34" charset="0"/>
                <a:cs typeface="Verdana" pitchFamily="34" charset="0"/>
              </a:rPr>
              <a:t>C - </a:t>
            </a:r>
            <a:r>
              <a:rPr lang="el-GR" sz="2500" dirty="0">
                <a:latin typeface="Verdana" pitchFamily="34" charset="0"/>
                <a:ea typeface="Verdana" pitchFamily="34" charset="0"/>
                <a:cs typeface="Verdana" pitchFamily="34" charset="0"/>
              </a:rPr>
              <a:t>169/84, </a:t>
            </a:r>
            <a:r>
              <a:rPr lang="en-US" sz="2500" i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Cofaz</a:t>
            </a:r>
            <a:r>
              <a:rPr lang="en-US" sz="2500" dirty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marL="514350" indent="-514350" algn="just">
              <a:buNone/>
            </a:pPr>
            <a:endParaRPr lang="el-GR" sz="25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l-GR" sz="32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«κανονιστικές πράξεις»</a:t>
            </a:r>
          </a:p>
          <a:p>
            <a:pPr>
              <a:buNone/>
            </a:pPr>
            <a:endParaRPr 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 όλες οι πράξεις </a:t>
            </a:r>
            <a:r>
              <a:rPr lang="el-GR" sz="2800">
                <a:latin typeface="Verdana" pitchFamily="34" charset="0"/>
                <a:ea typeface="Verdana" pitchFamily="34" charset="0"/>
                <a:cs typeface="Verdana" pitchFamily="34" charset="0"/>
              </a:rPr>
              <a:t>γενικής ισχύος,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εκτός από τις νομοθετικές πράξεις,  </a:t>
            </a:r>
            <a: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C- 583/11, </a:t>
            </a:r>
            <a:r>
              <a:rPr lang="en-US" sz="28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Inuit</a:t>
            </a:r>
            <a:endParaRPr lang="el-GR" sz="2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l-GR" sz="32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«εκτελεστικά μέτρα»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περιοριστική ερμηνεία, </a:t>
            </a:r>
            <a: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- 456/13, Τ&amp;</a:t>
            </a:r>
            <a: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L </a:t>
            </a:r>
            <a:r>
              <a:rPr lang="el-GR" sz="28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κατά Επιτροπής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30522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65760" indent="-256032" algn="just">
              <a:lnSpc>
                <a:spcPct val="80000"/>
              </a:lnSpc>
              <a:buFont typeface="Wingdings 3"/>
              <a:buChar char=""/>
              <a:defRPr/>
            </a:pPr>
            <a:endParaRPr lang="el-GR" altLang="el-GR" sz="3200" b="1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just">
              <a:lnSpc>
                <a:spcPct val="80000"/>
              </a:lnSpc>
              <a:buFont typeface="Wingdings 3"/>
              <a:buChar char=""/>
              <a:defRPr/>
            </a:pPr>
            <a:endParaRPr lang="el-GR" altLang="el-GR" sz="3200" b="1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just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el-GR" altLang="el-GR" sz="3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γ) προθεσμία (</a:t>
            </a:r>
            <a:r>
              <a:rPr lang="el-GR" altLang="el-GR" sz="32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εδ</a:t>
            </a:r>
            <a:r>
              <a:rPr lang="el-GR" altLang="el-GR" sz="3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6)</a:t>
            </a:r>
          </a:p>
          <a:p>
            <a:pPr marL="365760" indent="-256032" algn="just">
              <a:lnSpc>
                <a:spcPct val="80000"/>
              </a:lnSpc>
              <a:buFont typeface="Wingdings 3"/>
              <a:buChar char=""/>
              <a:defRPr/>
            </a:pPr>
            <a:endParaRPr lang="el-GR" altLang="el-GR" sz="24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just">
              <a:lnSpc>
                <a:spcPct val="80000"/>
              </a:lnSpc>
              <a:buFont typeface="Wingdings 3"/>
              <a:buChar char=""/>
              <a:defRPr/>
            </a:pPr>
            <a:endParaRPr lang="el-GR" altLang="el-GR" sz="24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just">
              <a:lnSpc>
                <a:spcPct val="80000"/>
              </a:lnSpc>
              <a:buFont typeface="Wingdings 3"/>
              <a:buChar char=""/>
              <a:defRPr/>
            </a:pPr>
            <a:endParaRPr lang="el-GR" altLang="el-GR" sz="24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just">
              <a:lnSpc>
                <a:spcPct val="80000"/>
              </a:lnSpc>
              <a:buNone/>
              <a:defRPr/>
            </a:pPr>
            <a:r>
              <a:rPr lang="el-GR" altLang="el-GR" sz="24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l-GR" altLang="el-GR" sz="32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 μήνες </a:t>
            </a:r>
            <a:r>
              <a:rPr lang="el-GR" altLang="el-GR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από τη δημοσίευση ή την κοινοποίηση στον προσφεύγοντα ή από την ημέρα κατά την οποία ο προσφεύγων έλαβε γνώση της πράξης</a:t>
            </a:r>
            <a:endParaRPr lang="en-US" altLang="el-GR" sz="3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357167"/>
            <a:ext cx="8229600" cy="71438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altLang="el-GR" sz="4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Καθ’ </a:t>
            </a:r>
            <a:r>
              <a:rPr lang="el-GR" altLang="el-GR" sz="40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ύλην</a:t>
            </a:r>
            <a:r>
              <a:rPr lang="el-GR" altLang="el-GR" sz="4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αρμοδιότητα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214422"/>
            <a:ext cx="8640762" cy="542928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365760" indent="-256032" algn="just" eaLnBrk="1" fontAlgn="auto" hangingPunct="1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endParaRPr lang="el-GR" alt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just" eaLnBrk="1" fontAlgn="auto" hangingPunct="1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l-GR" alt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προσφυγές ακυρώσεως που ασκούνται από κράτη μέλη κατά:        </a:t>
            </a:r>
          </a:p>
          <a:p>
            <a:pPr marL="365760" indent="-256032"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l-GR" alt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                                                              </a:t>
            </a:r>
            <a:r>
              <a:rPr lang="el-GR" altLang="el-GR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ΕυρΚοινβ</a:t>
            </a:r>
            <a:endParaRPr lang="el-GR" alt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l-GR" alt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                                                             Συμβουλίου                                                                                                                                </a:t>
            </a:r>
          </a:p>
          <a:p>
            <a:pPr marL="365760" indent="-256032"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l-GR" alt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                                                             Ευρωπαϊκού Συμβουλίου</a:t>
            </a:r>
          </a:p>
          <a:p>
            <a:pPr marL="365760" indent="-256032"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l-GR" alt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                                                              ΕΚΤ                                                                                    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l-GR" alt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                                                              λοιπών οργάνων και                                                                                  οργανισμών της Ένωσης</a:t>
            </a:r>
          </a:p>
          <a:p>
            <a:pPr marL="365760" indent="-256032"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l-GR" alt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just" eaLnBrk="1" fontAlgn="auto" hangingPunct="1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l-GR" alt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προσφυγές ακυρώσεως που ασκούνται από ένα όργανο κατά άλλου οργάνου της Ένωσης </a:t>
            </a:r>
            <a:endParaRPr lang="el-GR" altLang="el-GR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l-GR" altLang="el-GR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↓</a:t>
            </a:r>
            <a:r>
              <a:rPr lang="el-GR" alt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l-GR" altLang="el-GR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l-GR" alt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l-GR" altLang="el-GR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altLang="el-GR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ΔΙΚΑΣΤΗΡΙΟ ΕΕ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l-GR" altLang="el-GR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>
            <a:normAutofit/>
          </a:bodyPr>
          <a:lstStyle/>
          <a:p>
            <a:pPr algn="ctr"/>
            <a:r>
              <a:rPr lang="el-GR" altLang="el-GR" sz="4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Καθ’ </a:t>
            </a:r>
            <a:r>
              <a:rPr lang="el-GR" altLang="el-GR" sz="48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ύλην</a:t>
            </a:r>
            <a:r>
              <a:rPr lang="el-GR" altLang="el-GR" sz="4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αρμοδιότητα</a:t>
            </a:r>
            <a:endParaRPr lang="el-GR" sz="4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92922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65760" indent="-256032" algn="just">
              <a:lnSpc>
                <a:spcPct val="80000"/>
              </a:lnSpc>
              <a:buFont typeface="Wingdings 3"/>
              <a:buChar char=""/>
              <a:defRPr/>
            </a:pPr>
            <a:r>
              <a:rPr lang="el-GR" altLang="el-GR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προσφυγές ακυρώσεως κρατών μελών κατά  Επιτροπής</a:t>
            </a:r>
          </a:p>
          <a:p>
            <a:pPr marL="365760" indent="-256032" algn="just">
              <a:lnSpc>
                <a:spcPct val="80000"/>
              </a:lnSpc>
              <a:buFont typeface="Wingdings 3"/>
              <a:buChar char=""/>
              <a:defRPr/>
            </a:pPr>
            <a:endParaRPr lang="el-GR" altLang="el-GR" sz="3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just">
              <a:lnSpc>
                <a:spcPct val="80000"/>
              </a:lnSpc>
              <a:buFont typeface="Wingdings 3"/>
              <a:buChar char=""/>
              <a:defRPr/>
            </a:pPr>
            <a:r>
              <a:rPr lang="el-GR" altLang="el-GR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προσφυγές ακυρώσεως που ασκούνται από </a:t>
            </a:r>
            <a:r>
              <a:rPr lang="el-GR" altLang="el-GR" sz="3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φ.π.</a:t>
            </a:r>
            <a:r>
              <a:rPr lang="el-GR" altLang="el-GR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/</a:t>
            </a:r>
            <a:r>
              <a:rPr lang="el-GR" altLang="el-GR" sz="3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ν.π</a:t>
            </a:r>
            <a:r>
              <a:rPr lang="el-GR" altLang="el-GR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. κατά  των πράξεων των οργάνων της Ένωσης (οι οποίες, είτε απευθύνονται σ’ αυτά, είτε τα αφορούν άμεσα και ατομικά)</a:t>
            </a:r>
            <a:endParaRPr lang="el-GR" altLang="el-GR" sz="3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ctr">
              <a:lnSpc>
                <a:spcPct val="80000"/>
              </a:lnSpc>
              <a:buNone/>
              <a:defRPr/>
            </a:pPr>
            <a:r>
              <a:rPr lang="el-GR" altLang="el-GR" sz="3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↓                                                         </a:t>
            </a:r>
          </a:p>
          <a:p>
            <a:pPr marL="365760" indent="-256032">
              <a:lnSpc>
                <a:spcPct val="80000"/>
              </a:lnSpc>
              <a:buNone/>
              <a:defRPr/>
            </a:pPr>
            <a:r>
              <a:rPr lang="el-GR" altLang="el-G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            </a:t>
            </a:r>
          </a:p>
          <a:p>
            <a:pPr marL="365760" indent="-256032" algn="ctr">
              <a:lnSpc>
                <a:spcPct val="80000"/>
              </a:lnSpc>
              <a:buNone/>
              <a:defRPr/>
            </a:pPr>
            <a:r>
              <a:rPr lang="el-GR" altLang="el-GR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ΓΕΝΙΚΟ ΔΙΚΑΣΤΗΡΙΟ</a:t>
            </a:r>
            <a:r>
              <a:rPr lang="el-GR" altLang="el-GR" sz="28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endParaRPr 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4" name="Rectangle 8"/>
          <p:cNvSpPr>
            <a:spLocks noGrp="1" noChangeArrowheads="1"/>
          </p:cNvSpPr>
          <p:nvPr>
            <p:ph type="title"/>
          </p:nvPr>
        </p:nvSpPr>
        <p:spPr>
          <a:xfrm>
            <a:off x="428596" y="500042"/>
            <a:ext cx="8229600" cy="71598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altLang="el-GR" sz="4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Όροι του βάσιμου</a:t>
            </a:r>
          </a:p>
        </p:txBody>
      </p:sp>
      <p:sp>
        <p:nvSpPr>
          <p:cNvPr id="101385" name="Rectangle 9"/>
          <p:cNvSpPr>
            <a:spLocks noGrp="1" noChangeArrowheads="1"/>
          </p:cNvSpPr>
          <p:nvPr>
            <p:ph idx="1"/>
          </p:nvPr>
        </p:nvSpPr>
        <p:spPr>
          <a:xfrm>
            <a:off x="428596" y="1428712"/>
            <a:ext cx="8229600" cy="521499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365760" indent="-256032" eaLnBrk="1" fontAlgn="auto" hangingPunct="1">
              <a:lnSpc>
                <a:spcPct val="120000"/>
              </a:lnSpc>
              <a:spcAft>
                <a:spcPts val="0"/>
              </a:spcAft>
              <a:buFont typeface="Wingdings 3"/>
              <a:buChar char=""/>
              <a:defRPr/>
            </a:pPr>
            <a:endParaRPr lang="el-GR" altLang="el-GR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just" eaLnBrk="1" fontAlgn="auto" hangingPunct="1">
              <a:lnSpc>
                <a:spcPct val="12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l-GR" altLang="el-GR" sz="38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Λόγοι ακυρώσεως (</a:t>
            </a:r>
            <a:r>
              <a:rPr lang="el-GR" altLang="el-GR" sz="3800" b="1" i="1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εδ</a:t>
            </a:r>
            <a:r>
              <a:rPr lang="el-GR" altLang="el-GR" sz="38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2)</a:t>
            </a:r>
            <a:r>
              <a:rPr lang="en-US" altLang="el-GR" sz="38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endParaRPr lang="el-GR" altLang="el-GR" sz="3800" b="1" i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just" eaLnBrk="1" fontAlgn="auto" hangingPunct="1">
              <a:lnSpc>
                <a:spcPct val="12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l-GR" altLang="el-GR" sz="3800" dirty="0">
                <a:latin typeface="Verdana" pitchFamily="34" charset="0"/>
                <a:ea typeface="Verdana" pitchFamily="34" charset="0"/>
                <a:cs typeface="Verdana" pitchFamily="34" charset="0"/>
              </a:rPr>
              <a:t>      </a:t>
            </a:r>
            <a:r>
              <a:rPr lang="el-GR" altLang="el-GR" sz="3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α) αναρμοδιότητα</a:t>
            </a:r>
          </a:p>
          <a:p>
            <a:pPr marL="365760" indent="-256032" algn="just" eaLnBrk="1" fontAlgn="auto" hangingPunct="1">
              <a:lnSpc>
                <a:spcPct val="12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l-GR" altLang="el-GR" sz="3800" dirty="0">
                <a:latin typeface="Verdana" pitchFamily="34" charset="0"/>
                <a:ea typeface="Verdana" pitchFamily="34" charset="0"/>
                <a:cs typeface="Verdana" pitchFamily="34" charset="0"/>
              </a:rPr>
              <a:t>      π.χ. στην περίπτωση που η Επιτροπή υπέγραψε μια διεθνή Συμφωνία, ενώ θα έπρεπε να είχε υπογραφεί από το Συμβούλιο</a:t>
            </a:r>
          </a:p>
          <a:p>
            <a:pPr marL="365760" indent="-256032" algn="just">
              <a:lnSpc>
                <a:spcPct val="120000"/>
              </a:lnSpc>
              <a:buNone/>
              <a:defRPr/>
            </a:pPr>
            <a:r>
              <a:rPr lang="el-GR" altLang="el-GR" sz="3100" dirty="0">
                <a:latin typeface="Verdana" pitchFamily="34" charset="0"/>
                <a:ea typeface="Verdana" pitchFamily="34" charset="0"/>
                <a:cs typeface="Verdana" pitchFamily="34" charset="0"/>
              </a:rPr>
              <a:t>π.χ. </a:t>
            </a:r>
            <a:r>
              <a:rPr lang="en-US" altLang="el-GR" sz="3100" dirty="0">
                <a:latin typeface="Verdana" pitchFamily="34" charset="0"/>
                <a:ea typeface="Verdana" pitchFamily="34" charset="0"/>
                <a:cs typeface="Verdana" pitchFamily="34" charset="0"/>
              </a:rPr>
              <a:t>C—376/98, </a:t>
            </a:r>
            <a:r>
              <a:rPr lang="el-GR" altLang="el-GR" sz="31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Γερμανία κατά </a:t>
            </a:r>
            <a:r>
              <a:rPr lang="el-GR" altLang="el-GR" sz="3100" i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Κοινβ</a:t>
            </a:r>
            <a:r>
              <a:rPr lang="el-GR" altLang="el-GR" sz="31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 και Συμβουλίου  (</a:t>
            </a:r>
            <a:r>
              <a:rPr lang="en-US" altLang="el-GR" sz="31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Tobacco Advertising)</a:t>
            </a:r>
            <a:endParaRPr lang="el-GR" altLang="el-GR" sz="31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just">
              <a:lnSpc>
                <a:spcPct val="120000"/>
              </a:lnSpc>
              <a:buNone/>
              <a:defRPr/>
            </a:pPr>
            <a:r>
              <a:rPr lang="el-GR" altLang="el-GR" sz="3900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       </a:t>
            </a:r>
            <a:r>
              <a:rPr lang="el-GR" altLang="el-GR" sz="39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β) παράβαση ουσιώδους τύπου</a:t>
            </a:r>
          </a:p>
          <a:p>
            <a:pPr marL="365760" indent="-256032" algn="just" eaLnBrk="1" fontAlgn="auto" hangingPunct="1">
              <a:lnSpc>
                <a:spcPct val="12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l-GR" alt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      π.χ. στην περίπτωση που δεν δόθηκε αιτιολογία, όταν δεν έγινε δημοσίευση, όταν δεν τηρήθηκαν οι προβλεπόμενες πλειοψηφίες</a:t>
            </a:r>
          </a:p>
          <a:p>
            <a:pPr marL="365760" indent="-256032" algn="just">
              <a:lnSpc>
                <a:spcPct val="120000"/>
              </a:lnSpc>
              <a:buNone/>
              <a:defRPr/>
            </a:pPr>
            <a:r>
              <a:rPr lang="el-GR" altLang="el-GR" sz="31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altLang="el-GR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π.χ. </a:t>
            </a:r>
            <a:r>
              <a:rPr lang="el-GR" altLang="el-GR" sz="31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el-GR" sz="3100" dirty="0">
                <a:latin typeface="Verdana" pitchFamily="34" charset="0"/>
                <a:ea typeface="Verdana" pitchFamily="34" charset="0"/>
                <a:cs typeface="Verdana" pitchFamily="34" charset="0"/>
              </a:rPr>
              <a:t>C-138/78, </a:t>
            </a:r>
            <a:r>
              <a:rPr lang="en-US" altLang="el-GR" sz="3100" i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Roquette</a:t>
            </a:r>
            <a:r>
              <a:rPr lang="en-US" altLang="el-GR" sz="31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el-GR" sz="3100" i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Freres</a:t>
            </a:r>
            <a:r>
              <a:rPr lang="en-US" altLang="el-GR" sz="31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altLang="el-GR" sz="31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κατά Συμβουλίου</a:t>
            </a:r>
            <a:endParaRPr lang="el-GR" altLang="el-GR" sz="31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just" eaLnBrk="1" fontAlgn="auto" hangingPunct="1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endParaRPr lang="el-GR" altLang="el-GR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1472" y="642918"/>
            <a:ext cx="8229600" cy="571496"/>
          </a:xfrm>
        </p:spPr>
        <p:txBody>
          <a:bodyPr>
            <a:normAutofit fontScale="90000"/>
          </a:bodyPr>
          <a:lstStyle/>
          <a:p>
            <a:r>
              <a:rPr lang="el-GR" altLang="el-GR" sz="4800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Λόγοι ακυρώσεως (</a:t>
            </a:r>
            <a:r>
              <a:rPr lang="el-GR" altLang="el-GR" sz="4800" b="1" i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εδ</a:t>
            </a:r>
            <a:r>
              <a:rPr lang="el-GR" altLang="el-GR" sz="4800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. 2)</a:t>
            </a:r>
            <a:r>
              <a:rPr lang="en-US" altLang="el-GR" sz="4800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endParaRPr 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507209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365760" indent="-256032" algn="just">
              <a:buFont typeface="Wingdings 3"/>
              <a:buChar char=""/>
              <a:defRPr/>
            </a:pPr>
            <a:r>
              <a:rPr lang="el-GR" altLang="el-G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γ) παράβαση της Συνθήκης ή οποιουδήποτε κανόνα δικαίου σχετικού με την εφαρμογή της</a:t>
            </a:r>
          </a:p>
          <a:p>
            <a:pPr marL="365760" indent="-256032" algn="just">
              <a:buNone/>
              <a:defRPr/>
            </a:pP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     π.χ. στην περίπτωση που παραβιάσθηκε η γενική αρχή</a:t>
            </a:r>
            <a:r>
              <a:rPr lang="en-US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δικαιώματος ακροάσεως</a:t>
            </a:r>
          </a:p>
          <a:p>
            <a:pPr marL="365760" indent="-256032" algn="just">
              <a:buNone/>
              <a:defRPr/>
            </a:pPr>
            <a:r>
              <a:rPr lang="en-US" alt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    </a:t>
            </a:r>
            <a:r>
              <a:rPr lang="el-GR" alt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π.χ. </a:t>
            </a:r>
            <a:r>
              <a:rPr lang="en-US" alt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el-GR" alt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en-US" alt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17/74, </a:t>
            </a:r>
            <a:r>
              <a:rPr lang="en-US" altLang="el-GR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Transocean Marine Paint </a:t>
            </a:r>
            <a:r>
              <a:rPr lang="el-GR" altLang="el-GR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κατά           Επιτροπής</a:t>
            </a:r>
            <a:endParaRPr lang="en-US" altLang="el-GR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just">
              <a:buNone/>
              <a:defRPr/>
            </a:pPr>
            <a:endParaRPr lang="el-GR" altLang="el-GR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just">
              <a:buFont typeface="Wingdings 3"/>
              <a:buChar char=""/>
              <a:defRPr/>
            </a:pPr>
            <a:r>
              <a:rPr lang="el-GR" altLang="el-G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δ) κατάχρηση εξουσίας</a:t>
            </a:r>
          </a:p>
          <a:p>
            <a:pPr marL="365760" indent="-256032" algn="just">
              <a:buNone/>
              <a:defRPr/>
            </a:pP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      π.χ. στην περίπτωση που ένα όργανο κάνει χρήση των</a:t>
            </a:r>
            <a:r>
              <a:rPr lang="en-US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αρμοδιοτήτων του επιδιώκοντας άλλον σκοπό από αυτόν για τον οποίο του έχουν παραχωρηθεί</a:t>
            </a:r>
          </a:p>
          <a:p>
            <a:pPr marL="365760" indent="-256032" algn="just">
              <a:buNone/>
              <a:defRPr/>
            </a:pP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π.χ. </a:t>
            </a:r>
            <a:r>
              <a:rPr lang="en-US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C-84/94, </a:t>
            </a:r>
            <a:r>
              <a:rPr lang="el-GR" altLang="el-GR" sz="28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Η.Β. κατά Συμβουλίου</a:t>
            </a:r>
          </a:p>
          <a:p>
            <a:pPr marL="365760" indent="-256032" algn="just">
              <a:buNone/>
              <a:defRPr/>
            </a:pPr>
            <a:endParaRPr lang="el-GR" altLang="el-GR" sz="2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just">
              <a:buNone/>
              <a:defRPr/>
            </a:pPr>
            <a:r>
              <a:rPr lang="el-GR" altLang="el-GR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Αδιάφορη η ύπαρξη πρόθεσης</a:t>
            </a:r>
          </a:p>
          <a:p>
            <a:pPr marL="365760" indent="-256032" algn="just">
              <a:buNone/>
              <a:defRPr/>
            </a:pPr>
            <a:r>
              <a:rPr lang="en-US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C-105/75</a:t>
            </a:r>
            <a:r>
              <a:rPr lang="en-US" altLang="el-GR" sz="28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altLang="el-GR" sz="2800" i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Giuffrida</a:t>
            </a:r>
            <a:r>
              <a:rPr lang="en-US" altLang="el-GR" sz="28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     </a:t>
            </a: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(προσωπικό συμφέρον)</a:t>
            </a:r>
            <a:endParaRPr lang="en-US" alt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just">
              <a:buNone/>
              <a:defRPr/>
            </a:pPr>
            <a:r>
              <a:rPr lang="en-US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C-18,35/65, </a:t>
            </a:r>
            <a:r>
              <a:rPr lang="en-US" altLang="el-GR" sz="2800" i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Gutmann</a:t>
            </a:r>
            <a:r>
              <a:rPr lang="el-GR" altLang="el-GR" sz="28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el-GR" altLang="el-GR" sz="28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ενωσιακό</a:t>
            </a:r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συμφέρον)</a:t>
            </a:r>
            <a:endParaRPr lang="el-GR" altLang="el-GR" sz="2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714356"/>
            <a:ext cx="8229600" cy="1371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altLang="el-GR" sz="4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Περιεχόμενο και αποτέλεσμα της ακυρωτικής απόφασης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8229600" cy="18684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l-GR" altLang="el-GR" sz="28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l-GR" altLang="el-GR" sz="28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395288" y="2214554"/>
            <a:ext cx="8289925" cy="445480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 eaLnBrk="1" hangingPunct="1"/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αναδρομική ακύρωση της προσβληθείσας πράξης και εξαφάνισή της (διαπλαστική απόφαση),  ά. 264 ΣΛΕΕ</a:t>
            </a:r>
          </a:p>
          <a:p>
            <a:pPr algn="just" eaLnBrk="1" hangingPunct="1"/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υποχρέωση συμμόρφωσης του οργάνου του οποίου η πράξη κηρύχθηκε άκυρη με την ακυρωτική απόφαση, ά. 266 ΣΛΕΕ</a:t>
            </a:r>
          </a:p>
          <a:p>
            <a:pPr algn="just"/>
            <a:r>
              <a:rPr lang="el-GR" alt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σε περίπτωση μη εκτέλεσης : αξίωση αποζημίωσης και προσφυγή κατά παραλείψεως </a:t>
            </a:r>
          </a:p>
          <a:p>
            <a:pPr algn="just"/>
            <a:endParaRPr lang="el-GR" alt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1" hangingPunct="1"/>
            <a:endParaRPr lang="el-GR" alt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1" hangingPunct="1"/>
            <a:endParaRPr lang="el-GR" alt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328758"/>
          </a:xfrm>
        </p:spPr>
        <p:txBody>
          <a:bodyPr>
            <a:normAutofit fontScale="90000"/>
          </a:bodyPr>
          <a:lstStyle/>
          <a:p>
            <a:pPr algn="just"/>
            <a:br>
              <a:rPr lang="el-GR" altLang="el-GR" sz="54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el-GR" altLang="el-GR" sz="54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el-GR" altLang="el-GR" sz="54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el-GR" altLang="el-GR" sz="44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l-GR" altLang="el-GR" sz="4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br>
              <a:rPr lang="el-GR" altLang="el-GR" sz="44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l-GR" altLang="el-GR" sz="4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Σχέση με άλλα ένδικα βοηθήματα: </a:t>
            </a:r>
            <a:endParaRPr lang="el-GR" sz="4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428596" y="2571744"/>
            <a:ext cx="8229600" cy="401004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altLang="el-GR" sz="36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alt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l-GR" alt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με αγωγή αποζημίωσης  - αυτοτελές</a:t>
            </a:r>
          </a:p>
          <a:p>
            <a:pPr algn="just"/>
            <a:endParaRPr lang="en-US" altLang="el-G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alt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ii. </a:t>
            </a:r>
            <a:r>
              <a:rPr lang="el-GR" altLang="el-GR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με προδικαστική παραπομπή  - όχι αν υπήρχε δυνατότητα προσφυγής ακύρωσης</a:t>
            </a:r>
          </a:p>
          <a:p>
            <a:pPr algn="just"/>
            <a:endParaRPr 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l-GR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Εισαγωγή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12568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57150" dist="38100" dir="5400000" algn="ctr" rotWithShape="0">
              <a:schemeClr val="accent2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2"/>
          </a:lnRef>
          <a:fillRef idx="1001">
            <a:schemeClr val="lt1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q"/>
            </a:pPr>
            <a:r>
              <a:rPr lang="el-GR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Κατά την ερμηνεία και την εφαρμογή του δικαίου της Ε.Ε. μπορεί να προκύψουν διαφορές, οι οποίες λύνονται ενώπιον του Δικαστηρίου της Ένωσης. </a:t>
            </a:r>
          </a:p>
          <a:p>
            <a:pPr algn="just">
              <a:buFont typeface="Wingdings" pitchFamily="2" charset="2"/>
              <a:buChar char="q"/>
            </a:pPr>
            <a:r>
              <a:rPr lang="el-GR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Άρθρα 251 – 281 ΣΛΕΕ: διατάξεις της Συνθήκης που αφορούν το Δικαστήριο</a:t>
            </a:r>
            <a:r>
              <a:rPr lang="en-US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algn="just">
              <a:buFont typeface="Wingdings" pitchFamily="2" charset="2"/>
              <a:buChar char="q"/>
            </a:pPr>
            <a:r>
              <a:rPr lang="el-GR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Θεσπίζεται ένα </a:t>
            </a:r>
            <a:r>
              <a:rPr lang="el-GR" sz="3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πλήρες και αποτελεσματικό </a:t>
            </a:r>
            <a:r>
              <a:rPr lang="el-GR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σύστημα έννομης προστασίας για τα όργανα της Ένωσης και τα </a:t>
            </a:r>
            <a:r>
              <a:rPr lang="el-GR" sz="3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φ.π.</a:t>
            </a:r>
            <a:r>
              <a:rPr lang="el-GR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/</a:t>
            </a:r>
            <a:r>
              <a:rPr lang="el-GR" sz="3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ν.π</a:t>
            </a:r>
            <a:r>
              <a:rPr lang="en-US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>
              <a:buFont typeface="Wingdings" pitchFamily="2" charset="2"/>
              <a:buChar char="q"/>
            </a:pPr>
            <a:endParaRPr 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419475" y="260350"/>
            <a:ext cx="2341563" cy="3079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altLang="el-GR" sz="1400" b="1"/>
              <a:t>ΠΡΟΣΦΥΓΗ ΑΚΥΡΩΣΕΩΣ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042988" y="692150"/>
            <a:ext cx="2036762" cy="277813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altLang="el-GR" sz="1200" dirty="0"/>
              <a:t>Είναι δεσμευτική πράξη ;    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042988" y="1341438"/>
            <a:ext cx="2028825" cy="4603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altLang="el-GR" sz="1200"/>
              <a:t>Ο προσφεύγων </a:t>
            </a:r>
          </a:p>
          <a:p>
            <a:r>
              <a:rPr lang="el-GR" altLang="el-GR" sz="1200"/>
              <a:t> νομιμοποιείται ενεργητικά</a:t>
            </a:r>
            <a:r>
              <a:rPr lang="el-GR" altLang="el-GR" sz="1000"/>
              <a:t> </a:t>
            </a:r>
            <a:r>
              <a:rPr lang="el-GR" altLang="el-GR" sz="1200"/>
              <a:t>;</a:t>
            </a:r>
            <a:endParaRPr lang="el-GR" altLang="el-GR" sz="1000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79388" y="2060575"/>
            <a:ext cx="1717675" cy="4603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altLang="el-GR" sz="1200"/>
              <a:t>Προνομιούχοι διάδικοι </a:t>
            </a:r>
          </a:p>
          <a:p>
            <a:endParaRPr lang="el-GR" altLang="el-GR" sz="1200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5148263" y="2060575"/>
            <a:ext cx="1924050" cy="430213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altLang="el-GR" sz="1200"/>
              <a:t>Μη προνομιούχοι διάδικοι</a:t>
            </a:r>
          </a:p>
          <a:p>
            <a:endParaRPr lang="el-GR" altLang="el-GR" sz="1000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2627313" y="2060575"/>
            <a:ext cx="1822450" cy="4603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altLang="el-GR" sz="1200"/>
              <a:t> Μερικώς προνομιούχοι </a:t>
            </a:r>
          </a:p>
          <a:p>
            <a:r>
              <a:rPr lang="el-GR" altLang="el-GR" sz="1200"/>
              <a:t>              διάδικοι</a:t>
            </a:r>
            <a:endParaRPr lang="el-GR" altLang="el-GR" sz="1000"/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7451725" y="4581525"/>
            <a:ext cx="1125052" cy="1015663"/>
          </a:xfrm>
          <a:prstGeom prst="rect">
            <a:avLst/>
          </a:prstGeom>
          <a:solidFill>
            <a:schemeClr val="folHlink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altLang="el-GR" sz="1200" dirty="0"/>
              <a:t>Δεν μπορεί να </a:t>
            </a:r>
          </a:p>
          <a:p>
            <a:r>
              <a:rPr lang="el-GR" altLang="el-GR" sz="1200" dirty="0"/>
              <a:t>ασκηθεί </a:t>
            </a:r>
          </a:p>
          <a:p>
            <a:r>
              <a:rPr lang="el-GR" altLang="el-GR" sz="1200" dirty="0"/>
              <a:t>παραδεκτά</a:t>
            </a:r>
          </a:p>
          <a:p>
            <a:r>
              <a:rPr lang="el-GR" altLang="el-GR" sz="1200" dirty="0"/>
              <a:t>προσφυγή</a:t>
            </a:r>
          </a:p>
          <a:p>
            <a:r>
              <a:rPr lang="el-GR" altLang="el-GR" sz="1200" dirty="0"/>
              <a:t>ακυρώσεως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179388" y="2997200"/>
            <a:ext cx="1879600" cy="64293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altLang="el-GR" sz="1200"/>
              <a:t>Η προσφυγή ασκείται</a:t>
            </a:r>
          </a:p>
          <a:p>
            <a:r>
              <a:rPr lang="el-GR" altLang="el-GR" sz="1200"/>
              <a:t>εντός 2 μηνών από τη </a:t>
            </a:r>
          </a:p>
          <a:p>
            <a:r>
              <a:rPr lang="el-GR" altLang="el-GR" sz="1200"/>
              <a:t>δημοσίευση της πράξης ;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179388" y="4076700"/>
            <a:ext cx="2009775" cy="4603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altLang="el-GR" sz="1200"/>
              <a:t>Παραδεκτή η</a:t>
            </a:r>
          </a:p>
          <a:p>
            <a:r>
              <a:rPr lang="el-GR" altLang="el-GR" sz="1200"/>
              <a:t>προσφυγή ακυρώσεως      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179388" y="5013325"/>
            <a:ext cx="2032000" cy="4603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altLang="el-GR" sz="1200"/>
              <a:t>Συντρέχει κάποιος από</a:t>
            </a:r>
          </a:p>
          <a:p>
            <a:r>
              <a:rPr lang="el-GR" altLang="el-GR" sz="1200"/>
              <a:t>τους 4 λόγους ακυρώσεως;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179388" y="6021388"/>
            <a:ext cx="2411412" cy="277812"/>
          </a:xfrm>
          <a:prstGeom prst="rect">
            <a:avLst/>
          </a:prstGeom>
          <a:solidFill>
            <a:schemeClr val="folHlink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altLang="el-GR" sz="1200"/>
              <a:t>Βάσιμη η προσφυγή ακυρώσεως</a:t>
            </a:r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H="1">
            <a:off x="2051050" y="9810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>
            <a:off x="3059113" y="1628775"/>
            <a:ext cx="2881312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971550" y="2565400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971550" y="2565400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971550" y="364490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>
            <a:off x="1042988" y="458152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>
            <a:off x="1116013" y="5516563"/>
            <a:ext cx="0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-323850" y="2636838"/>
            <a:ext cx="12620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altLang="el-GR" sz="1200" i="1"/>
              <a:t>        αυτομάτως</a:t>
            </a: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395288" y="3716338"/>
            <a:ext cx="431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altLang="el-GR" sz="1200" i="1"/>
              <a:t>να</a:t>
            </a:r>
            <a:r>
              <a:rPr lang="el-GR" altLang="el-GR" sz="1000" i="1"/>
              <a:t>ι</a:t>
            </a: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395288" y="5589588"/>
            <a:ext cx="431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altLang="el-GR" sz="1200" i="1"/>
              <a:t>ναι</a:t>
            </a:r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 flipH="1">
            <a:off x="1692275" y="2565400"/>
            <a:ext cx="1655763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3059113" y="2565400"/>
            <a:ext cx="1358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altLang="el-GR" sz="1000" i="1"/>
              <a:t>για τη διατήρηση των</a:t>
            </a:r>
          </a:p>
          <a:p>
            <a:r>
              <a:rPr lang="el-GR" altLang="el-GR" sz="1000" i="1"/>
              <a:t>προνομίων τους</a:t>
            </a: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5364163" y="2997200"/>
            <a:ext cx="1190519" cy="46166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altLang="el-GR" sz="1200" dirty="0"/>
              <a:t>Αμεσότητα και </a:t>
            </a:r>
          </a:p>
          <a:p>
            <a:r>
              <a:rPr lang="el-GR" altLang="el-GR" sz="1200" dirty="0"/>
              <a:t>ατομικότητα;</a:t>
            </a:r>
          </a:p>
        </p:txBody>
      </p:sp>
      <p:sp>
        <p:nvSpPr>
          <p:cNvPr id="17434" name="Line 26"/>
          <p:cNvSpPr>
            <a:spLocks noChangeShapeType="1"/>
          </p:cNvSpPr>
          <p:nvPr/>
        </p:nvSpPr>
        <p:spPr bwMode="auto">
          <a:xfrm flipH="1">
            <a:off x="2124075" y="3213100"/>
            <a:ext cx="3240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>
            <a:off x="6084888" y="2565400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 flipH="1">
            <a:off x="1116013" y="1844675"/>
            <a:ext cx="719137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>
            <a:off x="2411413" y="1844675"/>
            <a:ext cx="865187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>
            <a:off x="2051050" y="3429000"/>
            <a:ext cx="5113338" cy="1512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 dirty="0"/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3708400" y="2924175"/>
            <a:ext cx="647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altLang="el-GR" sz="1200" i="1" dirty="0"/>
              <a:t>ναι</a:t>
            </a:r>
          </a:p>
        </p:txBody>
      </p:sp>
      <p:sp>
        <p:nvSpPr>
          <p:cNvPr id="17440" name="Line 32"/>
          <p:cNvSpPr>
            <a:spLocks noChangeShapeType="1"/>
          </p:cNvSpPr>
          <p:nvPr/>
        </p:nvSpPr>
        <p:spPr bwMode="auto">
          <a:xfrm>
            <a:off x="3995738" y="836613"/>
            <a:ext cx="26654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8316913" y="692150"/>
            <a:ext cx="3841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altLang="el-GR" sz="1200" i="1"/>
              <a:t>όχι</a:t>
            </a:r>
          </a:p>
        </p:txBody>
      </p:sp>
      <p:sp>
        <p:nvSpPr>
          <p:cNvPr id="17442" name="Line 34"/>
          <p:cNvSpPr>
            <a:spLocks noChangeShapeType="1"/>
          </p:cNvSpPr>
          <p:nvPr/>
        </p:nvSpPr>
        <p:spPr bwMode="auto">
          <a:xfrm>
            <a:off x="8532813" y="1196975"/>
            <a:ext cx="0" cy="2881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1384300" y="100171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altLang="el-GR" sz="1200" i="1"/>
              <a:t>ναι</a:t>
            </a:r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6948488" y="2997200"/>
            <a:ext cx="1455737" cy="4603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altLang="el-GR" sz="1200" dirty="0"/>
              <a:t>Αμεσότητα ;</a:t>
            </a:r>
          </a:p>
          <a:p>
            <a:r>
              <a:rPr lang="el-GR" altLang="el-GR" sz="1000" dirty="0"/>
              <a:t>(κανονιστικές πράξεις</a:t>
            </a:r>
            <a:r>
              <a:rPr lang="el-GR" altLang="el-GR" sz="1200" dirty="0"/>
              <a:t>)</a:t>
            </a:r>
          </a:p>
        </p:txBody>
      </p:sp>
      <p:sp>
        <p:nvSpPr>
          <p:cNvPr id="17445" name="Line 37"/>
          <p:cNvSpPr>
            <a:spLocks noChangeShapeType="1"/>
          </p:cNvSpPr>
          <p:nvPr/>
        </p:nvSpPr>
        <p:spPr bwMode="auto">
          <a:xfrm flipH="1">
            <a:off x="2051050" y="3500438"/>
            <a:ext cx="5400675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38" name="37 - TextBox"/>
          <p:cNvSpPr txBox="1"/>
          <p:nvPr/>
        </p:nvSpPr>
        <p:spPr>
          <a:xfrm>
            <a:off x="4714876" y="4000504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i="1" dirty="0"/>
              <a:t>όχι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>
          <a:xfrm>
            <a:off x="714348" y="1071546"/>
            <a:ext cx="7772400" cy="3437574"/>
          </a:xfrm>
          <a:effectLst>
            <a:reflection blurRad="6350" stA="50000" endA="300" endPos="90000" dir="5400000" sy="-100000" algn="bl" rotWithShape="0"/>
          </a:effectLst>
          <a:scene3d>
            <a:camera prst="isometricOffAxis2Left"/>
            <a:lightRig rig="threePt" dir="t"/>
          </a:scene3d>
        </p:spPr>
        <p:txBody>
          <a:bodyPr>
            <a:normAutofit/>
          </a:bodyPr>
          <a:lstStyle/>
          <a:p>
            <a:pPr algn="ctr">
              <a:defRPr/>
            </a:pPr>
            <a:r>
              <a:rPr lang="el-GR" sz="5000" dirty="0">
                <a:latin typeface="Verdana" pitchFamily="34" charset="0"/>
                <a:ea typeface="Verdana" pitchFamily="34" charset="0"/>
                <a:cs typeface="Verdana" pitchFamily="34" charset="0"/>
              </a:rPr>
              <a:t>Ερωτήσεις</a:t>
            </a:r>
            <a:br>
              <a:rPr lang="el-GR" sz="50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l-GR" sz="5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Ορθογώνιο 2"/>
          <p:cNvSpPr>
            <a:spLocks noChangeArrowheads="1"/>
          </p:cNvSpPr>
          <p:nvPr/>
        </p:nvSpPr>
        <p:spPr bwMode="auto">
          <a:xfrm>
            <a:off x="250825" y="476250"/>
            <a:ext cx="8623300" cy="10064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l-GR" altLang="el-GR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1. </a:t>
            </a:r>
            <a:r>
              <a:rPr lang="el-GR" alt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Ποιοι είναι οι όροι παραδεκτού της προσφυγής ακυρώσεως του ά. 263 ΣΛΕΕ;</a:t>
            </a:r>
          </a:p>
          <a:p>
            <a:pPr algn="just"/>
            <a:r>
              <a:rPr lang="el-GR" altLang="el-GR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2. </a:t>
            </a:r>
            <a:r>
              <a:rPr lang="el-GR" alt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Ποιοι είναι οι όροι βάσιμου της προσφυγής ακυρώσεως του ά. 263  ΣΛΕΕ;</a:t>
            </a:r>
          </a:p>
          <a:p>
            <a:pPr algn="just"/>
            <a:r>
              <a:rPr lang="el-GR" altLang="el-GR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3. </a:t>
            </a:r>
            <a:r>
              <a:rPr lang="el-GR" alt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Ποια είδη πράξεων μπορούν να ελεγχθούν με την προσφυγή ακυρώσεως του ά. 263 ΣΛΕΕ;</a:t>
            </a:r>
          </a:p>
          <a:p>
            <a:pPr algn="just"/>
            <a:r>
              <a:rPr lang="el-GR" altLang="el-GR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4. </a:t>
            </a:r>
            <a:r>
              <a:rPr lang="el-GR" alt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Αναφέρετε παραδείγματα παραβιάσεως ουσιώδους τύπου.</a:t>
            </a:r>
          </a:p>
          <a:p>
            <a:pPr algn="just"/>
            <a:r>
              <a:rPr lang="el-GR" altLang="el-GR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5. </a:t>
            </a:r>
            <a:r>
              <a:rPr lang="el-GR" alt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Ποιο είναι το αποτέλεσμα μιας ακυρωτικής απόφασης του Δικαστηρίου ΕΕ;</a:t>
            </a:r>
          </a:p>
          <a:p>
            <a:pPr algn="just"/>
            <a:r>
              <a:rPr lang="el-GR" altLang="el-GR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6.</a:t>
            </a:r>
            <a:r>
              <a:rPr lang="el-GR" alt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Στην προσφυγή ακυρώσεως, υπάρχει εξαίρεση στον κανόνα της αναδρομικότητας όσον αφορά το αποτέλεσμα της ακυρωτικής απόφασης;</a:t>
            </a:r>
          </a:p>
          <a:p>
            <a:pPr algn="just"/>
            <a:r>
              <a:rPr lang="el-GR" altLang="el-GR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7. </a:t>
            </a:r>
            <a:r>
              <a:rPr lang="el-GR" alt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Σχολιάστε τη δυνατότητα των φυσικών και νομικών προσώπων να προσβάλουν το κύρος μιας </a:t>
            </a:r>
            <a:r>
              <a:rPr lang="el-GR" altLang="el-GR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ενωσιακής</a:t>
            </a:r>
            <a:r>
              <a:rPr lang="el-GR" alt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 πράξης κατά το άρθρο 263, εδάφιο 4 ΣΛΕΕ.</a:t>
            </a:r>
          </a:p>
          <a:p>
            <a:pPr algn="just"/>
            <a:r>
              <a:rPr lang="el-GR" altLang="el-GR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8. 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α φυσικά και νομικά πρόσωπα αντιμετωπίζουν σημαντικά εμπόδια στην άσκηση προσφυγής ακύρωσης κατά το άρθρο 263 ΣΛΕΕ. </a:t>
            </a:r>
          </a:p>
          <a:p>
            <a:pPr algn="just"/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Περιγράψτε τις προϋποθέσεις που πρέπει να πληροί ένας ιδιώτης για να ασκήσει νόμιμα και παραδεκτά προσφυγή ακυρώσεως κατά  :</a:t>
            </a:r>
          </a:p>
          <a:p>
            <a:pPr algn="just"/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α. πράξης της οποίας είναι αποδέκτης</a:t>
            </a:r>
          </a:p>
          <a:p>
            <a:pPr algn="just"/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β. πράξης με αποδέκτη άλλο πρόσωπο ή κράτος μέλος </a:t>
            </a:r>
          </a:p>
          <a:p>
            <a:pPr algn="just"/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γ. κανονιστική πράξη που το αφορά άμεσα χωρίς να περιλαμβάνει εκτελεστικά μέτρα.</a:t>
            </a:r>
          </a:p>
          <a:p>
            <a:pPr algn="just"/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</a:p>
          <a:p>
            <a:pPr algn="just"/>
            <a:endParaRPr lang="el-GR" alt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alt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alt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alt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alt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alt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alt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alt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alt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alt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alt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alt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285876"/>
          </a:xfrm>
        </p:spPr>
        <p:txBody>
          <a:bodyPr>
            <a:normAutofit/>
          </a:bodyPr>
          <a:lstStyle/>
          <a:p>
            <a:r>
              <a:rPr lang="el-GR" sz="4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Δικαιοδοτικές αρμοδιότητες σε 2 επίπεδα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28596" y="2214554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7 - Επεξήγηση με στρογγυλεμένο παραλληλόγραμμο"/>
          <p:cNvSpPr/>
          <p:nvPr/>
        </p:nvSpPr>
        <p:spPr>
          <a:xfrm>
            <a:off x="6444208" y="1484784"/>
            <a:ext cx="2699792" cy="1440160"/>
          </a:xfrm>
          <a:prstGeom prst="wedgeRoundRectCallou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accent1">
                    <a:lumMod val="75000"/>
                  </a:schemeClr>
                </a:solidFill>
              </a:rPr>
              <a:t>Το Δικαστήριο Δημόσιας Διοίκησης καταργήθηκε από 01/09/2016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71472" y="1071546"/>
            <a:ext cx="7967690" cy="237854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el-GR" sz="3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r>
              <a:rPr lang="el-GR" sz="3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Σκοπός προσφυγής ακυρώσεως: </a:t>
            </a:r>
          </a:p>
          <a:p>
            <a:pPr algn="just"/>
            <a:endParaRPr lang="el-G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  να ακυρώσει μια πράξη που δεν έχει θεσπισθεί προσηκόντως </a:t>
            </a:r>
          </a:p>
          <a:p>
            <a:pPr>
              <a:buNone/>
            </a:pPr>
            <a:endParaRPr 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571472" y="3929066"/>
            <a:ext cx="8136904" cy="271464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700" dirty="0">
                <a:latin typeface="Verdana" pitchFamily="34" charset="0"/>
                <a:ea typeface="Verdana" pitchFamily="34" charset="0"/>
                <a:cs typeface="Verdana" pitchFamily="34" charset="0"/>
              </a:rPr>
              <a:t> σημασία  δικαστικού ελέγχου του δικαίου της Ε.Ε.:</a:t>
            </a:r>
          </a:p>
          <a:p>
            <a:pPr algn="ctr"/>
            <a:r>
              <a:rPr lang="el-GR" sz="2700" dirty="0">
                <a:latin typeface="Verdana" pitchFamily="34" charset="0"/>
                <a:ea typeface="Verdana" pitchFamily="34" charset="0"/>
                <a:cs typeface="Verdana" pitchFamily="34" charset="0"/>
              </a:rPr>
              <a:t>Μεγάλη, επειδή επιτρέπει στα όργανα της Ε.Ε., στα κ-μ και στα </a:t>
            </a:r>
            <a:r>
              <a:rPr lang="el-GR" sz="27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φ.π</a:t>
            </a:r>
            <a:r>
              <a:rPr lang="el-GR" sz="2700" dirty="0">
                <a:latin typeface="Verdana" pitchFamily="34" charset="0"/>
                <a:ea typeface="Verdana" pitchFamily="34" charset="0"/>
                <a:cs typeface="Verdana" pitchFamily="34" charset="0"/>
              </a:rPr>
              <a:t>. και τα </a:t>
            </a:r>
            <a:r>
              <a:rPr lang="el-GR" sz="27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ν.π</a:t>
            </a:r>
            <a:r>
              <a:rPr lang="el-GR" sz="2700" dirty="0">
                <a:latin typeface="Verdana" pitchFamily="34" charset="0"/>
                <a:ea typeface="Verdana" pitchFamily="34" charset="0"/>
                <a:cs typeface="Verdana" pitchFamily="34" charset="0"/>
              </a:rPr>
              <a:t>. να ελέγχουν το δίκαιο της Ε.Ε. και συνεπώς να διασφαλίζουν ότι δεν γίνεται κατάχρηση εξουσίας.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620688"/>
            <a:ext cx="8229600" cy="663922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altLang="el-GR" sz="4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Αντικείμενο της προσφυγής </a:t>
            </a:r>
          </a:p>
        </p:txBody>
      </p:sp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268760"/>
            <a:ext cx="8229600" cy="5400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l-GR" alt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Προσφυγή ακυρώσεως = το </a:t>
            </a:r>
            <a:r>
              <a:rPr lang="el-GR" altLang="el-G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κορυφαίο μέσο</a:t>
            </a:r>
            <a:r>
              <a:rPr lang="el-GR" alt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άσκησης του ελέγχου της νομιμότητας στο πλαίσιο της έννομης τάξης της Ε.Ε. </a:t>
            </a:r>
          </a:p>
          <a:p>
            <a:pPr algn="just" eaLnBrk="1" hangingPunct="1">
              <a:buFont typeface="Wingdings" pitchFamily="2" charset="2"/>
              <a:buChar char="q"/>
            </a:pPr>
            <a:r>
              <a:rPr lang="el-GR" alt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Το Δικαστήριο </a:t>
            </a:r>
            <a:r>
              <a:rPr lang="el-GR" altLang="el-G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ελέγχει τη νομιμότητα </a:t>
            </a:r>
            <a:r>
              <a:rPr lang="el-GR" alt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των πράξεων των οργάνων της Ε.Ε.</a:t>
            </a:r>
          </a:p>
          <a:p>
            <a:pPr algn="just" eaLnBrk="1" hangingPunct="1">
              <a:buFont typeface="Wingdings" pitchFamily="2" charset="2"/>
              <a:buChar char="q"/>
            </a:pPr>
            <a:r>
              <a:rPr lang="el-GR" altLang="el-G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Αντικείμενο </a:t>
            </a:r>
            <a:r>
              <a:rPr lang="el-GR" alt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προσφυγής ακυρώσεως = η ακύρωση πράξεων των οργάνων της Ευρωπαϊκής Ένωσης που εκδόθηκαν κατά παράβαση του δικαίου της Ένωσης και, συνεπώς, είναι παράνομες.</a:t>
            </a:r>
          </a:p>
          <a:p>
            <a:pPr algn="just" eaLnBrk="1" hangingPunct="1">
              <a:buFont typeface="Wingdings" pitchFamily="2" charset="2"/>
              <a:buChar char="q"/>
            </a:pPr>
            <a:r>
              <a:rPr lang="el-GR" alt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Στρέφεται </a:t>
            </a:r>
            <a:r>
              <a:rPr lang="el-GR" altLang="el-G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κατά του οργάνου της Ένωσης </a:t>
            </a:r>
            <a:r>
              <a:rPr lang="el-GR" alt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που εξέδωσε την πράξη.</a:t>
            </a:r>
          </a:p>
          <a:p>
            <a:pPr algn="just" eaLnBrk="1" hangingPunct="1">
              <a:buFont typeface="Wingdings" pitchFamily="2" charset="2"/>
              <a:buChar char="q"/>
            </a:pPr>
            <a:r>
              <a:rPr lang="el-GR" altLang="el-G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Όχι ανασταλτικό </a:t>
            </a:r>
            <a:r>
              <a:rPr lang="el-GR" alt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αποτέλεσμα.</a:t>
            </a:r>
          </a:p>
          <a:p>
            <a:pPr algn="just" eaLnBrk="1" hangingPunct="1"/>
            <a:endParaRPr lang="el-GR" altLang="el-GR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1" hangingPunct="1"/>
            <a:endParaRPr lang="el-GR" altLang="el-GR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1" hangingPunct="1"/>
            <a:endParaRPr lang="el-GR" altLang="el-GR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1" hangingPunct="1"/>
            <a:endParaRPr lang="el-GR" altLang="el-GR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1" hangingPunct="1"/>
            <a:endParaRPr lang="el-GR" altLang="el-GR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1" hangingPunct="1"/>
            <a:endParaRPr lang="el-GR" altLang="el-GR" sz="2400" b="1" u="sng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l-GR" altLang="el-GR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1472" y="714356"/>
            <a:ext cx="8229600" cy="857256"/>
          </a:xfrm>
        </p:spPr>
        <p:txBody>
          <a:bodyPr/>
          <a:lstStyle/>
          <a:p>
            <a:pPr algn="ctr"/>
            <a:r>
              <a:rPr lang="el-GR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Βάσιμο και παραδεκτό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72816"/>
            <a:ext cx="4038600" cy="475252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l-GR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Όροι παραδεκτού:</a:t>
            </a:r>
          </a:p>
          <a:p>
            <a:pPr algn="just">
              <a:buNone/>
            </a:pP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α.</a:t>
            </a:r>
            <a:r>
              <a:rPr lang="el-GR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προσβαλλόμενες</a:t>
            </a:r>
            <a:r>
              <a:rPr lang="el-GR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πράξεις</a:t>
            </a:r>
          </a:p>
          <a:p>
            <a:pPr algn="just">
              <a:buNone/>
            </a:pPr>
            <a:r>
              <a:rPr lang="el-GR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β.</a:t>
            </a:r>
            <a:r>
              <a:rPr lang="el-GR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ενεργητική</a:t>
            </a:r>
            <a:r>
              <a:rPr lang="el-GR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νομιμοποίηση</a:t>
            </a:r>
          </a:p>
          <a:p>
            <a:pPr algn="just">
              <a:buNone/>
            </a:pPr>
            <a:r>
              <a:rPr lang="el-GR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γ.</a:t>
            </a:r>
            <a:r>
              <a:rPr lang="el-GR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παθητική</a:t>
            </a:r>
            <a:r>
              <a:rPr lang="el-GR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νομιμοποίηση</a:t>
            </a:r>
          </a:p>
          <a:p>
            <a:pPr algn="just">
              <a:buNone/>
            </a:pPr>
            <a:r>
              <a:rPr lang="el-GR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δ.</a:t>
            </a:r>
            <a:r>
              <a:rPr lang="el-GR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προθεσμία</a:t>
            </a:r>
            <a:endParaRPr 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4008" y="1772816"/>
            <a:ext cx="4038600" cy="479945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Όροι βάσιμου:</a:t>
            </a:r>
          </a:p>
          <a:p>
            <a:endParaRPr 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l-GR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λόγοι ακύρωσης</a:t>
            </a:r>
            <a:endParaRPr 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528641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l-GR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 «Το Δικαστήριο της Ευρωπαϊκής Ένωσης ελέγχει τη νομιμότητα </a:t>
            </a:r>
            <a:r>
              <a:rPr lang="en-US" b="1" i="1" dirty="0" err="1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b="1" i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l-GR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των νομοθετικών πράξεων, </a:t>
            </a:r>
            <a:r>
              <a:rPr lang="en-US" b="1" i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ii. </a:t>
            </a:r>
            <a:r>
              <a:rPr lang="el-GR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πράξεων του Συμβουλίου, της Επιτροπής, και της Ευρωπαϊκής Κεντρικής Τράπεζας, εκτός των συστάσεων και γνωμών, και </a:t>
            </a:r>
            <a:r>
              <a:rPr lang="en-US" b="1" i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iii. </a:t>
            </a:r>
            <a:r>
              <a:rPr lang="el-GR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των πράξεων του Ευρωπαϊκού Κοινοβουλίου και του Ευρωπαϊκού Συμβουλίου που παράγουν νομικά αποτελέσματα έναντι τρίτων. Ελέγχει επίσης τη νομιμότητα </a:t>
            </a:r>
            <a:r>
              <a:rPr lang="en-US" b="1" i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iv. </a:t>
            </a:r>
            <a:r>
              <a:rPr lang="el-GR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των πράξεων των λοιπών οργάνων ή οργανισμών της Ένωσης που προορίζονται να παράγουν έννομα αποτελέσματα έναντι τρίτων» </a:t>
            </a:r>
            <a:r>
              <a:rPr lang="el-GR" altLang="el-GR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(ά. 263 </a:t>
            </a:r>
            <a:r>
              <a:rPr lang="el-GR" altLang="el-GR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εδ</a:t>
            </a:r>
            <a:r>
              <a:rPr lang="el-GR" altLang="el-GR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α’)</a:t>
            </a:r>
            <a:endParaRPr 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00042"/>
            <a:ext cx="8229600" cy="73536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altLang="el-GR" sz="4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Όροι του παραδεκτού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428604"/>
            <a:ext cx="8229600" cy="73536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altLang="el-GR" sz="4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Όροι του παραδεκτού 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357298"/>
            <a:ext cx="8499256" cy="521497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65760" indent="-256032" algn="just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altLang="el-GR" sz="3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α) προσβαλλόμενες πράξεις (</a:t>
            </a:r>
            <a:r>
              <a:rPr lang="el-GR" altLang="el-GR" sz="3000" b="1" dirty="0" err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εδ</a:t>
            </a:r>
            <a:r>
              <a:rPr lang="el-GR" altLang="el-GR" sz="3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1) </a:t>
            </a:r>
          </a:p>
          <a:p>
            <a:pPr marL="365760" indent="-256032" algn="just" eaLnBrk="1" fontAlgn="auto" hangingPunct="1">
              <a:spcAft>
                <a:spcPts val="0"/>
              </a:spcAft>
              <a:buNone/>
              <a:defRPr/>
            </a:pPr>
            <a:r>
              <a:rPr lang="el-GR" altLang="el-GR" sz="3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marL="365760" indent="-256032" algn="just" eaLnBrk="1" fontAlgn="auto" hangingPunct="1">
              <a:spcAft>
                <a:spcPts val="0"/>
              </a:spcAft>
              <a:buNone/>
              <a:defRPr/>
            </a:pPr>
            <a:r>
              <a:rPr lang="el-GR" altLang="el-GR" sz="30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πράξη πρέπει να είναι:</a:t>
            </a:r>
          </a:p>
          <a:p>
            <a:pPr marL="365760" indent="-256032" algn="just" eaLnBrk="1" fontAlgn="auto" hangingPunct="1">
              <a:spcAft>
                <a:spcPts val="0"/>
              </a:spcAft>
              <a:buNone/>
              <a:defRPr/>
            </a:pPr>
            <a:endParaRPr lang="el-GR" altLang="el-GR" sz="30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algn="just" eaLnBrk="1" fontAlgn="auto" hangingPunct="1">
              <a:spcAft>
                <a:spcPts val="0"/>
              </a:spcAft>
              <a:buNone/>
              <a:defRPr/>
            </a:pPr>
            <a:r>
              <a:rPr lang="el-GR" altLang="el-GR" sz="3000" dirty="0">
                <a:latin typeface="Verdana" pitchFamily="34" charset="0"/>
                <a:ea typeface="Verdana" pitchFamily="34" charset="0"/>
                <a:cs typeface="Verdana" pitchFamily="34" charset="0"/>
              </a:rPr>
              <a:t>1. οργάνων της ΕΕ </a:t>
            </a:r>
            <a:endParaRPr lang="en-US" altLang="el-GR" sz="3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n-US" sz="30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3000" dirty="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3000" dirty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l-GR" sz="3000" dirty="0">
                <a:latin typeface="Verdana" pitchFamily="34" charset="0"/>
                <a:ea typeface="Verdana" pitchFamily="34" charset="0"/>
                <a:cs typeface="Verdana" pitchFamily="34" charset="0"/>
              </a:rPr>
              <a:t>εκτός από σύσταση ή γνώμη</a:t>
            </a:r>
          </a:p>
          <a:p>
            <a:pPr>
              <a:buNone/>
            </a:pPr>
            <a:r>
              <a:rPr lang="en-US" sz="30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3000" dirty="0">
                <a:latin typeface="Verdana" pitchFamily="34" charset="0"/>
                <a:ea typeface="Verdana" pitchFamily="34" charset="0"/>
                <a:cs typeface="Verdana" pitchFamily="34" charset="0"/>
              </a:rPr>
              <a:t>3. οριστική</a:t>
            </a:r>
          </a:p>
          <a:p>
            <a:pPr>
              <a:buNone/>
            </a:pPr>
            <a:r>
              <a:rPr lang="en-US" sz="30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3000" dirty="0">
                <a:latin typeface="Verdana" pitchFamily="34" charset="0"/>
                <a:ea typeface="Verdana" pitchFamily="34" charset="0"/>
                <a:cs typeface="Verdana" pitchFamily="34" charset="0"/>
              </a:rPr>
              <a:t>4. όχι νομικά ανυπόστατη</a:t>
            </a:r>
          </a:p>
          <a:p>
            <a:pPr marL="365760" indent="-256032" algn="just" eaLnBrk="1" fontAlgn="auto" hangingPunct="1">
              <a:spcAft>
                <a:spcPts val="0"/>
              </a:spcAft>
              <a:buNone/>
              <a:defRPr/>
            </a:pPr>
            <a:endParaRPr lang="el-GR" alt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endParaRPr lang="el-GR" altLang="el-GR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1387</TotalTime>
  <Words>1929</Words>
  <Application>Microsoft Office PowerPoint</Application>
  <PresentationFormat>Προβολή στην οθόνη (4:3)</PresentationFormat>
  <Paragraphs>270</Paragraphs>
  <Slides>32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32</vt:i4>
      </vt:variant>
    </vt:vector>
  </HeadingPairs>
  <TitlesOfParts>
    <vt:vector size="41" baseType="lpstr">
      <vt:lpstr>Arial</vt:lpstr>
      <vt:lpstr>Calibri</vt:lpstr>
      <vt:lpstr>Comic Sans MS</vt:lpstr>
      <vt:lpstr>Constantia</vt:lpstr>
      <vt:lpstr>Verdana</vt:lpstr>
      <vt:lpstr>Wingdings</vt:lpstr>
      <vt:lpstr>Wingdings 2</vt:lpstr>
      <vt:lpstr>Wingdings 3</vt:lpstr>
      <vt:lpstr>Ροή</vt:lpstr>
      <vt:lpstr>ΤΜΗΜΑ ΝΟΜΙΚΗΣ  ΤΟΜΕΑΣ ΔΙΕΘΝΩΝ ΣΠΟΥΔΩΝ </vt:lpstr>
      <vt:lpstr>Προσφυγή ακυρώσεως (ά. 263 ΣΛΕΕ) </vt:lpstr>
      <vt:lpstr>Εισαγωγή</vt:lpstr>
      <vt:lpstr>Δικαιοδοτικές αρμοδιότητες σε 2 επίπεδα</vt:lpstr>
      <vt:lpstr>Παρουσίαση του PowerPoint</vt:lpstr>
      <vt:lpstr>Αντικείμενο της προσφυγής </vt:lpstr>
      <vt:lpstr>Βάσιμο και παραδεκτό</vt:lpstr>
      <vt:lpstr>Όροι του παραδεκτού </vt:lpstr>
      <vt:lpstr>Όροι του παραδεκτού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Καθ’ ύλην αρμοδιότητα</vt:lpstr>
      <vt:lpstr>Καθ’ ύλην αρμοδιότητα</vt:lpstr>
      <vt:lpstr>Όροι του βάσιμου</vt:lpstr>
      <vt:lpstr>Λόγοι ακυρώσεως (εδ. 2):</vt:lpstr>
      <vt:lpstr>Περιεχόμενο και αποτέλεσμα της ακυρωτικής απόφασης</vt:lpstr>
      <vt:lpstr>      Σχέση με άλλα ένδικα βοηθήματα: </vt:lpstr>
      <vt:lpstr>Παρουσίαση του PowerPoint</vt:lpstr>
      <vt:lpstr>Ερωτήσεις 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ΤΜΗΜΑ ΝΟΜΙΚΗΣ  ΤΟΜΕΑΣ ΔΙΕΘΝΩΝ ΣΠΟΥΔΩΝ</dc:title>
  <dc:creator>Niarxos3</dc:creator>
  <cp:lastModifiedBy>Vina Tzortzi</cp:lastModifiedBy>
  <cp:revision>202</cp:revision>
  <dcterms:created xsi:type="dcterms:W3CDTF">2018-05-15T07:48:41Z</dcterms:created>
  <dcterms:modified xsi:type="dcterms:W3CDTF">2024-05-13T13:10:27Z</dcterms:modified>
</cp:coreProperties>
</file>