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5536EDE-FCA8-4EB2-8BFA-360420603F7D}" type="datetimeFigureOut">
              <a:rPr lang="el-GR" smtClean="0"/>
              <a:t>23/9/2024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C8B4BE3-D2BD-44EC-891A-977CC35EF3E5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ΔΙΑΧΕΙΡΙΣΗ ΠΟΛΙΤΙΣΜΙΚΗΣ ΠΟΙΚΙΛΟΤΗΤΑΣ ΣΤΗ ΣΧΟΛΙΚΗ </a:t>
            </a:r>
            <a:r>
              <a:rPr lang="el-GR" dirty="0" smtClean="0">
                <a:latin typeface="Lucida Console" pitchFamily="49" charset="0"/>
              </a:rPr>
              <a:t>ΤΑΞΗ (1)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>
                <a:solidFill>
                  <a:srgbClr val="FF0000"/>
                </a:solidFill>
              </a:rPr>
              <a:t>Όλη μας η ζωή είναι πολιτική</a:t>
            </a:r>
          </a:p>
          <a:p>
            <a:r>
              <a:rPr lang="el-GR" sz="4400" b="1" dirty="0" smtClean="0">
                <a:solidFill>
                  <a:srgbClr val="FF0000"/>
                </a:solidFill>
              </a:rPr>
              <a:t>Όλες μας οι πράξεις είναι πολιτικές</a:t>
            </a:r>
            <a:endParaRPr lang="el-GR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Θεσμικό πλαίσιο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Οδηγός Νηπιαγωγού</a:t>
            </a:r>
          </a:p>
          <a:p>
            <a:r>
              <a:rPr lang="el-GR" dirty="0" smtClean="0"/>
              <a:t>Αναλυτικό πρόγραμμα</a:t>
            </a:r>
          </a:p>
          <a:p>
            <a:r>
              <a:rPr lang="el-GR" dirty="0" smtClean="0"/>
              <a:t>Νόμος 1566/1985 (νόμος πλαίσιο)</a:t>
            </a:r>
          </a:p>
          <a:p>
            <a:r>
              <a:rPr lang="el-GR" dirty="0" smtClean="0"/>
              <a:t>Σύνταγμα της Ελλάδας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Νόμος 1566/1985</a:t>
            </a:r>
            <a:br>
              <a:rPr lang="el-GR" dirty="0" smtClean="0">
                <a:latin typeface="Lucida Console" pitchFamily="49" charset="0"/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Αρ.1 </a:t>
            </a:r>
            <a:r>
              <a:rPr lang="el-GR" dirty="0" smtClean="0">
                <a:latin typeface="Lucida Console" pitchFamily="49" charset="0"/>
              </a:rPr>
              <a:t>«Σκοπός της πρωτοβάθμιας και δευτεροβάθμιας εκπαίδευσης είναι να συμβάλει στην ολόπλευρη, αρμονική και ισόρροπη ανάπτυξη των διανοητικών και ψυχοσωματικών δυνάμεων των μαθητών, ώστε, ανεξάρτητα από </a:t>
            </a:r>
            <a:r>
              <a:rPr lang="el-GR" b="1" dirty="0" smtClean="0">
                <a:solidFill>
                  <a:srgbClr val="FF0000"/>
                </a:solidFill>
                <a:latin typeface="Lucida Console" pitchFamily="49" charset="0"/>
              </a:rPr>
              <a:t>φύλο</a:t>
            </a:r>
            <a:r>
              <a:rPr lang="el-GR" dirty="0" smtClean="0">
                <a:latin typeface="Lucida Console" pitchFamily="49" charset="0"/>
              </a:rPr>
              <a:t> και </a:t>
            </a:r>
            <a:r>
              <a:rPr lang="el-GR" b="1" dirty="0" smtClean="0">
                <a:latin typeface="Lucida Console" pitchFamily="49" charset="0"/>
              </a:rPr>
              <a:t>καταγωγή</a:t>
            </a:r>
            <a:r>
              <a:rPr lang="el-GR" dirty="0" smtClean="0">
                <a:latin typeface="Lucida Console" pitchFamily="49" charset="0"/>
              </a:rPr>
              <a:t>, να έχουν τη δυνατότητα </a:t>
            </a:r>
            <a:r>
              <a:rPr lang="el-GR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να εξελιχθούν σε ολοκληρωμένες προσωπικότητες και να ζήσουν δημιουργικά</a:t>
            </a:r>
            <a:r>
              <a:rPr lang="el-GR" dirty="0" smtClean="0">
                <a:latin typeface="Lucida Console" pitchFamily="49" charset="0"/>
              </a:rPr>
              <a:t>» </a:t>
            </a:r>
            <a:endParaRPr lang="en-GB" dirty="0" smtClean="0">
              <a:latin typeface="Lucida Console" pitchFamily="49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Σύνταγμα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Αρ 16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§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2  </a:t>
            </a:r>
            <a:r>
              <a:rPr lang="el-GR" dirty="0" smtClean="0">
                <a:latin typeface="Lucida Console" pitchFamily="49" charset="0"/>
              </a:rPr>
              <a:t>«</a:t>
            </a:r>
            <a:r>
              <a:rPr lang="en-GB" dirty="0" smtClean="0">
                <a:latin typeface="Lucida Console" pitchFamily="49" charset="0"/>
              </a:rPr>
              <a:t>H</a:t>
            </a:r>
            <a:r>
              <a:rPr lang="el-GR" dirty="0" smtClean="0">
                <a:latin typeface="Lucida Console" pitchFamily="49" charset="0"/>
              </a:rPr>
              <a:t> παιδεία απ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τελεί βασική απ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στ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λή</a:t>
            </a:r>
            <a:r>
              <a:rPr lang="el-GR" dirty="0" smtClean="0">
                <a:latin typeface="Lucida Console" pitchFamily="49" charset="0"/>
              </a:rPr>
              <a:t> 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υ </a:t>
            </a:r>
            <a:r>
              <a:rPr lang="en-GB" dirty="0" smtClean="0">
                <a:latin typeface="Lucida Console" pitchFamily="49" charset="0"/>
              </a:rPr>
              <a:t>K</a:t>
            </a:r>
            <a:r>
              <a:rPr lang="el-GR" dirty="0" err="1" smtClean="0">
                <a:latin typeface="Lucida Console" pitchFamily="49" charset="0"/>
              </a:rPr>
              <a:t>ράτ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και έχει σκ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πό</a:t>
            </a:r>
            <a:r>
              <a:rPr lang="el-GR" dirty="0" smtClean="0">
                <a:latin typeface="Lucida Console" pitchFamily="49" charset="0"/>
              </a:rPr>
              <a:t> την ηθική, πνευματική, επαγγελματική και φυσική αγωγή των </a:t>
            </a:r>
            <a:r>
              <a:rPr lang="en-GB" dirty="0" smtClean="0">
                <a:latin typeface="Lucida Console" pitchFamily="49" charset="0"/>
              </a:rPr>
              <a:t>E</a:t>
            </a:r>
            <a:r>
              <a:rPr lang="el-GR" dirty="0" err="1" smtClean="0">
                <a:latin typeface="Lucida Console" pitchFamily="49" charset="0"/>
              </a:rPr>
              <a:t>λλήνων</a:t>
            </a:r>
            <a:r>
              <a:rPr lang="el-GR" dirty="0" smtClean="0">
                <a:latin typeface="Lucida Console" pitchFamily="49" charset="0"/>
              </a:rPr>
              <a:t>, την ανάπτυξη της εθνικής και θρησκευτικής συνείδησης και τη διάπλασή 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σε </a:t>
            </a:r>
            <a:r>
              <a:rPr lang="el-GR" dirty="0" err="1" smtClean="0">
                <a:latin typeface="Lucida Console" pitchFamily="49" charset="0"/>
              </a:rPr>
              <a:t>ελεύθερ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και </a:t>
            </a:r>
            <a:r>
              <a:rPr lang="el-GR" dirty="0" err="1" smtClean="0">
                <a:latin typeface="Lucida Console" pitchFamily="49" charset="0"/>
              </a:rPr>
              <a:t>υπεύθυν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π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λίτες</a:t>
            </a:r>
            <a:r>
              <a:rPr lang="el-GR" dirty="0" smtClean="0">
                <a:latin typeface="Lucida Console" pitchFamily="49" charset="0"/>
              </a:rPr>
              <a:t>.»</a:t>
            </a:r>
            <a:endParaRPr lang="en-GB" dirty="0" smtClean="0">
              <a:latin typeface="Lucida Console" pitchFamily="49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Σύνταγμα</a:t>
            </a:r>
            <a:br>
              <a:rPr lang="el-GR" dirty="0" smtClean="0">
                <a:latin typeface="Lucida Console" pitchFamily="49" charset="0"/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 </a:t>
            </a:r>
            <a:r>
              <a:rPr lang="el-GR" dirty="0" smtClean="0">
                <a:latin typeface="Lucida Console" pitchFamily="49" charset="0"/>
              </a:rPr>
              <a:t>16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§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2  </a:t>
            </a:r>
            <a:r>
              <a:rPr lang="el-GR" dirty="0" smtClean="0">
                <a:latin typeface="Lucida Console" pitchFamily="49" charset="0"/>
              </a:rPr>
              <a:t>«</a:t>
            </a:r>
            <a:r>
              <a:rPr lang="en-GB" dirty="0" smtClean="0">
                <a:latin typeface="Lucida Console" pitchFamily="49" charset="0"/>
              </a:rPr>
              <a:t>H</a:t>
            </a:r>
            <a:r>
              <a:rPr lang="el-GR" dirty="0" smtClean="0">
                <a:latin typeface="Lucida Console" pitchFamily="49" charset="0"/>
              </a:rPr>
              <a:t> παιδεία απ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τελεί βασική απ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στ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λή</a:t>
            </a:r>
            <a:r>
              <a:rPr lang="el-GR" dirty="0" smtClean="0">
                <a:latin typeface="Lucida Console" pitchFamily="49" charset="0"/>
              </a:rPr>
              <a:t> 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smtClean="0">
                <a:latin typeface="Lucida Console" pitchFamily="49" charset="0"/>
              </a:rPr>
              <a:t>υ </a:t>
            </a:r>
            <a:r>
              <a:rPr lang="en-GB" dirty="0" smtClean="0">
                <a:latin typeface="Lucida Console" pitchFamily="49" charset="0"/>
              </a:rPr>
              <a:t>K</a:t>
            </a:r>
            <a:r>
              <a:rPr lang="el-GR" dirty="0" err="1" smtClean="0">
                <a:latin typeface="Lucida Console" pitchFamily="49" charset="0"/>
              </a:rPr>
              <a:t>ράτ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και έχει σκ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πό</a:t>
            </a:r>
            <a:r>
              <a:rPr lang="el-GR" dirty="0" smtClean="0">
                <a:latin typeface="Lucida Console" pitchFamily="49" charset="0"/>
              </a:rPr>
              <a:t> την ηθική, πνευματική, επαγγελματική και φυσική αγωγή των </a:t>
            </a:r>
            <a:r>
              <a:rPr lang="en-GB" b="1" dirty="0" smtClean="0">
                <a:solidFill>
                  <a:srgbClr val="00B050"/>
                </a:solidFill>
                <a:latin typeface="Lucida Console" pitchFamily="49" charset="0"/>
              </a:rPr>
              <a:t>E</a:t>
            </a:r>
            <a:r>
              <a:rPr lang="el-GR" b="1" dirty="0" err="1" smtClean="0">
                <a:solidFill>
                  <a:srgbClr val="00B050"/>
                </a:solidFill>
                <a:latin typeface="Lucida Console" pitchFamily="49" charset="0"/>
              </a:rPr>
              <a:t>λλήνων</a:t>
            </a:r>
            <a:r>
              <a:rPr lang="el-GR" dirty="0" smtClean="0">
                <a:latin typeface="Lucida Console" pitchFamily="49" charset="0"/>
              </a:rPr>
              <a:t>, την ανάπτυξη της </a:t>
            </a:r>
            <a:r>
              <a:rPr lang="el-GR" b="1" dirty="0" smtClean="0">
                <a:solidFill>
                  <a:srgbClr val="FF0000"/>
                </a:solidFill>
                <a:latin typeface="Lucida Console" pitchFamily="49" charset="0"/>
              </a:rPr>
              <a:t>εθνικής και θρησκευτικής συνείδησης </a:t>
            </a:r>
            <a:r>
              <a:rPr lang="el-GR" dirty="0" smtClean="0">
                <a:latin typeface="Lucida Console" pitchFamily="49" charset="0"/>
              </a:rPr>
              <a:t>και τη διάπλασή τ</a:t>
            </a:r>
            <a:r>
              <a:rPr lang="en-GB" dirty="0" smtClean="0">
                <a:latin typeface="Lucida Console" pitchFamily="49" charset="0"/>
              </a:rPr>
              <a:t>o</a:t>
            </a:r>
            <a:r>
              <a:rPr lang="el-GR" dirty="0" err="1" smtClean="0">
                <a:latin typeface="Lucida Console" pitchFamily="49" charset="0"/>
              </a:rPr>
              <a:t>υς</a:t>
            </a:r>
            <a:r>
              <a:rPr lang="el-GR" dirty="0" smtClean="0">
                <a:latin typeface="Lucida Console" pitchFamily="49" charset="0"/>
              </a:rPr>
              <a:t> σε </a:t>
            </a:r>
            <a:r>
              <a:rPr lang="el-GR" b="1" dirty="0" err="1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ελεύθερ</a:t>
            </a:r>
            <a:r>
              <a:rPr lang="en-GB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o</a:t>
            </a:r>
            <a:r>
              <a:rPr lang="el-GR" b="1" dirty="0" err="1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υς</a:t>
            </a:r>
            <a:r>
              <a:rPr lang="el-GR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 και </a:t>
            </a:r>
            <a:r>
              <a:rPr lang="el-GR" b="1" dirty="0" err="1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υπεύθυν</a:t>
            </a:r>
            <a:r>
              <a:rPr lang="en-GB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o</a:t>
            </a:r>
            <a:r>
              <a:rPr lang="el-GR" b="1" dirty="0" err="1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υς</a:t>
            </a:r>
            <a:r>
              <a:rPr lang="el-GR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 π</a:t>
            </a:r>
            <a:r>
              <a:rPr lang="en-GB" b="1" dirty="0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o</a:t>
            </a:r>
            <a:r>
              <a:rPr lang="el-GR" b="1" dirty="0" err="1" smtClean="0">
                <a:solidFill>
                  <a:schemeClr val="tx2">
                    <a:lumMod val="90000"/>
                  </a:schemeClr>
                </a:solidFill>
                <a:latin typeface="Lucida Console" pitchFamily="49" charset="0"/>
              </a:rPr>
              <a:t>λίτες</a:t>
            </a:r>
            <a:r>
              <a:rPr lang="el-GR" dirty="0" smtClean="0">
                <a:latin typeface="Lucida Console" pitchFamily="49" charset="0"/>
              </a:rPr>
              <a:t>.»</a:t>
            </a:r>
            <a:endParaRPr lang="en-GB" dirty="0" smtClean="0">
              <a:latin typeface="Lucida Console" pitchFamily="49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Απειλή ταυτότητας        Κίνδυνος!</a:t>
            </a:r>
          </a:p>
          <a:p>
            <a:endParaRPr lang="el-GR" dirty="0" smtClean="0"/>
          </a:p>
          <a:p>
            <a:r>
              <a:rPr lang="el-GR" dirty="0" smtClean="0"/>
              <a:t>Αντιμετώπιση       «Ηθικός Στοχασμός» : Συγκρότηση ενός τέτοιου τρόπου</a:t>
            </a:r>
            <a:r>
              <a:rPr lang="en-US" dirty="0" smtClean="0"/>
              <a:t> </a:t>
            </a:r>
            <a:r>
              <a:rPr lang="el-GR" dirty="0" smtClean="0"/>
              <a:t>σκέψης ώστε να είναι δυνατή η διαχείριση των απειλών της ταυτότητας       Ενδυνάμωση  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4644008" y="198884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5436096" y="4437112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779912" y="306896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Ενδυνάμωση στο σχολείο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AutoNum type="arabicPeriod"/>
            </a:pPr>
            <a:r>
              <a:rPr lang="el-GR" dirty="0" smtClean="0"/>
              <a:t>Προβλέπω τη σύγκρουση</a:t>
            </a:r>
          </a:p>
          <a:p>
            <a:pPr marL="582930" indent="-514350">
              <a:buAutoNum type="arabicPeriod"/>
            </a:pPr>
            <a:r>
              <a:rPr lang="el-GR" dirty="0" smtClean="0"/>
              <a:t>Κρατάω ανοιχτό το διάλογο</a:t>
            </a:r>
          </a:p>
          <a:p>
            <a:pPr marL="582930" indent="-514350">
              <a:buAutoNum type="arabicPeriod"/>
            </a:pPr>
            <a:r>
              <a:rPr lang="el-GR" dirty="0" smtClean="0"/>
              <a:t>Καλλιεργώ αυτοεκτίμηση</a:t>
            </a:r>
          </a:p>
          <a:p>
            <a:pPr marL="582930" indent="-514350">
              <a:buAutoNum type="arabicPeriod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Lucida Console" pitchFamily="49" charset="0"/>
              </a:rPr>
              <a:t>Θεωρία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πράξη</a:t>
            </a:r>
          </a:p>
          <a:p>
            <a:r>
              <a:rPr lang="el-GR" dirty="0" smtClean="0">
                <a:latin typeface="Lucida Console" pitchFamily="49" charset="0"/>
              </a:rPr>
              <a:t>Πολιτισμός (ταυτότητα, τεχνογνωσία, αξίες)</a:t>
            </a:r>
          </a:p>
          <a:p>
            <a:r>
              <a:rPr lang="el-GR" dirty="0" smtClean="0">
                <a:latin typeface="Lucida Console" pitchFamily="49" charset="0"/>
              </a:rPr>
              <a:t>Ποικιλότητα (βιολογική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πολιτισμική)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ετερότητα</a:t>
            </a:r>
          </a:p>
          <a:p>
            <a:r>
              <a:rPr lang="el-GR" dirty="0" smtClean="0">
                <a:latin typeface="Lucida Console" pitchFamily="49" charset="0"/>
              </a:rPr>
              <a:t>Κατηγορίες ετερότητας</a:t>
            </a:r>
          </a:p>
          <a:p>
            <a:r>
              <a:rPr lang="el-GR" dirty="0" smtClean="0">
                <a:latin typeface="Lucida Console" pitchFamily="49" charset="0"/>
              </a:rPr>
              <a:t>Πολιτική συμπεριφορά</a:t>
            </a:r>
          </a:p>
          <a:p>
            <a:r>
              <a:rPr lang="el-GR" dirty="0" smtClean="0">
                <a:latin typeface="Lucida Console" pitchFamily="49" charset="0"/>
              </a:rPr>
              <a:t>Θεσμικό πλαίσιο</a:t>
            </a:r>
            <a:endParaRPr lang="el-GR" dirty="0" smtClean="0">
              <a:latin typeface="Lucida Console" pitchFamily="49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Θεωρία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πράξη</a:t>
            </a:r>
            <a:br>
              <a:rPr lang="el-GR" dirty="0" smtClean="0">
                <a:latin typeface="Lucida Console" pitchFamily="49" charset="0"/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Θεωρία                                 Πράξη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1619672" y="220486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TextBox"/>
          <p:cNvSpPr txBox="1"/>
          <p:nvPr/>
        </p:nvSpPr>
        <p:spPr>
          <a:xfrm>
            <a:off x="611560" y="3140968"/>
            <a:ext cx="2376264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Ερμηνεία φαινομένου</a:t>
            </a:r>
            <a:endParaRPr lang="el-GR" b="1" dirty="0">
              <a:solidFill>
                <a:schemeClr val="bg1"/>
              </a:solidFill>
            </a:endParaRPr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>
            <a:off x="5508104" y="220486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TextBox"/>
          <p:cNvSpPr txBox="1"/>
          <p:nvPr/>
        </p:nvSpPr>
        <p:spPr>
          <a:xfrm>
            <a:off x="4572000" y="3142709"/>
            <a:ext cx="237626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Φαινόμενο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10" name="9 - Έλλειψη"/>
          <p:cNvSpPr/>
          <p:nvPr/>
        </p:nvSpPr>
        <p:spPr>
          <a:xfrm>
            <a:off x="611560" y="4293096"/>
            <a:ext cx="230425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Θεωρίες μάθησης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11" name="10 - Έλλειψη"/>
          <p:cNvSpPr/>
          <p:nvPr/>
        </p:nvSpPr>
        <p:spPr>
          <a:xfrm>
            <a:off x="4932040" y="4293096"/>
            <a:ext cx="230425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Μάθηση</a:t>
            </a:r>
            <a:endParaRPr lang="el-G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76" y="1700808"/>
            <a:ext cx="8136904" cy="2808312"/>
          </a:xfrm>
        </p:spPr>
        <p:txBody>
          <a:bodyPr/>
          <a:lstStyle/>
          <a:p>
            <a:r>
              <a:rPr lang="el-GR" sz="4400" dirty="0" smtClean="0"/>
              <a:t>Διαχείριση </a:t>
            </a:r>
            <a:r>
              <a:rPr lang="el-GR" sz="4400" dirty="0" smtClean="0"/>
              <a:t>πολιτισμικής ποικιλότητας στη σχολική τάξη</a:t>
            </a:r>
            <a:endParaRPr lang="el-G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Πολιτισμικός/ή/ό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dirty="0" err="1" smtClean="0"/>
              <a:t>Ό,τι</a:t>
            </a:r>
            <a:r>
              <a:rPr lang="el-GR" dirty="0" smtClean="0"/>
              <a:t> φτιάχνει ο άνθρωπος για να επιζήσει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Οτιδήποτε ανακαλύπτει ο άνθρωπος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Τεχνογνωσία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Το μεταφέρει στις επόμενες γενιές     Αξίζει να μεταφερθεί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Σύνδεση με ταυτότητα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Αξίες (σωστό-</a:t>
            </a:r>
            <a:r>
              <a:rPr lang="el-GR" dirty="0" err="1" smtClean="0"/>
              <a:t>λάθο</a:t>
            </a:r>
            <a:r>
              <a:rPr lang="el-GR" dirty="0" smtClean="0"/>
              <a:t>ς, δίκαιο-άδικο) </a:t>
            </a:r>
          </a:p>
          <a:p>
            <a:pPr algn="ctr">
              <a:buNone/>
            </a:pPr>
            <a:r>
              <a:rPr lang="el-GR" sz="5400" dirty="0" smtClean="0">
                <a:solidFill>
                  <a:srgbClr val="FF0000"/>
                </a:solidFill>
              </a:rPr>
              <a:t>≠</a:t>
            </a:r>
          </a:p>
          <a:p>
            <a:r>
              <a:rPr lang="el-GR" dirty="0" smtClean="0"/>
              <a:t>Βιολογία</a:t>
            </a: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6325716" y="3212976"/>
            <a:ext cx="1905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Ποικιλότητα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Π.Χ.????????</a:t>
            </a:r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1187624" y="2636912"/>
            <a:ext cx="316835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bg1"/>
                </a:solidFill>
              </a:rPr>
              <a:t>Βιολογική</a:t>
            </a:r>
            <a:endParaRPr lang="el-GR" sz="2800" b="1" dirty="0">
              <a:solidFill>
                <a:schemeClr val="bg1"/>
              </a:solidFill>
            </a:endParaRPr>
          </a:p>
        </p:txBody>
      </p:sp>
      <p:sp>
        <p:nvSpPr>
          <p:cNvPr id="5" name="4 - Έλλειψη"/>
          <p:cNvSpPr/>
          <p:nvPr/>
        </p:nvSpPr>
        <p:spPr>
          <a:xfrm>
            <a:off x="4860032" y="2636912"/>
            <a:ext cx="331236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bg1"/>
                </a:solidFill>
              </a:rPr>
              <a:t>Πολιτισμική</a:t>
            </a:r>
            <a:endParaRPr lang="el-G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Ποικιλότητα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l-GR" dirty="0" smtClean="0"/>
              <a:t>Ετερότητα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Έτερος = Άλλος = Διαφορετικός</a:t>
            </a:r>
          </a:p>
          <a:p>
            <a:pPr>
              <a:buNone/>
            </a:pPr>
            <a:r>
              <a:rPr lang="el-GR" dirty="0" smtClean="0"/>
              <a:t>       Σχέσεις εξουσίας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Ποικιλότητα = Διαφορετικά      			   			χαρακτηριστικά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			      Σχέσεις ισοτιμίας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4" name="3 - Θέση περιεχομένου" descr="images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1196752"/>
            <a:ext cx="2143125" cy="2143125"/>
          </a:xfrm>
          <a:prstGeom prst="rect">
            <a:avLst/>
          </a:prstGeom>
        </p:spPr>
      </p:pic>
      <p:pic>
        <p:nvPicPr>
          <p:cNvPr id="5" name="5 - Θέση περιεχομένου" descr="images (1)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4077072"/>
            <a:ext cx="2343150" cy="1952625"/>
          </a:xfrm>
          <a:prstGeom prst="rect">
            <a:avLst/>
          </a:prstGeom>
        </p:spPr>
      </p:pic>
      <p:sp>
        <p:nvSpPr>
          <p:cNvPr id="6" name="5 - Δεξιό βέλος"/>
          <p:cNvSpPr/>
          <p:nvPr/>
        </p:nvSpPr>
        <p:spPr>
          <a:xfrm>
            <a:off x="1187624" y="249289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3779912" y="458112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Ποικιλότητα</a:t>
            </a:r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Γλώσσα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Θρησκεία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Έθνος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«Φυλή»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Φύλο (</a:t>
            </a:r>
            <a:r>
              <a:rPr lang="en-US" dirty="0" smtClean="0"/>
              <a:t>gender)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Ερωτικός Προσανατολισμός</a:t>
            </a:r>
          </a:p>
          <a:p>
            <a:pPr>
              <a:buClr>
                <a:schemeClr val="accent4"/>
              </a:buClr>
              <a:buSzPct val="150000"/>
              <a:buFont typeface="Wingdings" pitchFamily="2" charset="2"/>
              <a:buChar char="ü"/>
            </a:pPr>
            <a:r>
              <a:rPr lang="el-GR" dirty="0" smtClean="0"/>
              <a:t>Κοινωνικό </a:t>
            </a:r>
            <a:r>
              <a:rPr lang="en-US" dirty="0" smtClean="0"/>
              <a:t>status</a:t>
            </a:r>
            <a:r>
              <a:rPr lang="el-GR" dirty="0" smtClean="0"/>
              <a:t>/Κοινωνική θέση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Θεωρία 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vs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πράξη</a:t>
            </a:r>
          </a:p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Πολιτισμός (ταυτότητα, τεχνογνωσία, αξίες)</a:t>
            </a:r>
          </a:p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Ποικιλότητα (βιολογική 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vs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πολιτισμική)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vs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ετερότητα</a:t>
            </a:r>
          </a:p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</a:rPr>
              <a:t>Κατηγορίες ετερότητας</a:t>
            </a:r>
          </a:p>
          <a:p>
            <a:r>
              <a:rPr lang="el-GR" dirty="0" smtClean="0">
                <a:latin typeface="Lucida Console" pitchFamily="49" charset="0"/>
              </a:rPr>
              <a:t>Πολιτική συμπεριφορά</a:t>
            </a:r>
          </a:p>
          <a:p>
            <a:r>
              <a:rPr lang="el-GR" dirty="0" smtClean="0">
                <a:latin typeface="Lucida Console" pitchFamily="49" charset="0"/>
              </a:rPr>
              <a:t>Θεσμικό πλαίσιο</a:t>
            </a:r>
            <a:endParaRPr lang="el-GR" dirty="0" smtClean="0">
              <a:latin typeface="Lucida Console" pitchFamily="49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2861</TotalTime>
  <Words>393</Words>
  <Application>Microsoft Office PowerPoint</Application>
  <PresentationFormat>Προβολή στην οθόνη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Μετρό</vt:lpstr>
      <vt:lpstr>ΔΙΑΧΕΙΡΙΣΗ ΠΟΛΙΤΙΣΜΙΚΗΣ ΠΟΙΚΙΛΟΤΗΤΑΣ ΣΤΗ ΣΧΟΛΙΚΗ ΤΑΞΗ (1) </vt:lpstr>
      <vt:lpstr>Γενικά</vt:lpstr>
      <vt:lpstr>Θεωρία vs πράξη </vt:lpstr>
      <vt:lpstr>Διαχείριση πολιτισμικής ποικιλότητας στη σχολική τάξη</vt:lpstr>
      <vt:lpstr>Πολιτισμικός/ή/ό</vt:lpstr>
      <vt:lpstr>Ποικιλότητα</vt:lpstr>
      <vt:lpstr>Ποικιλότητα vs Ετερότητα</vt:lpstr>
      <vt:lpstr>Ποικιλότητα</vt:lpstr>
      <vt:lpstr>Διαφάνεια 9</vt:lpstr>
      <vt:lpstr>Διαφάνεια 10</vt:lpstr>
      <vt:lpstr>Θεσμικό πλαίσιο</vt:lpstr>
      <vt:lpstr>Νόμος 1566/1985 </vt:lpstr>
      <vt:lpstr>Σύνταγμα</vt:lpstr>
      <vt:lpstr>Σύνταγμα </vt:lpstr>
      <vt:lpstr>Διαφάνεια 15</vt:lpstr>
      <vt:lpstr>Ενδυνάμωση στο σχολείο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ΠΟΛΙΤΙΣΜΙΚΗΣ ΠΟΙΚΙΛΟΤΗΤΑΣ ΣΤΗ ΣΧΟΛΙΚΗ ΤΑΞΗ (1) </dc:title>
  <dc:creator>emmy pc</dc:creator>
  <cp:lastModifiedBy>emmy pc</cp:lastModifiedBy>
  <cp:revision>4</cp:revision>
  <dcterms:created xsi:type="dcterms:W3CDTF">2024-09-23T09:55:40Z</dcterms:created>
  <dcterms:modified xsi:type="dcterms:W3CDTF">2024-09-25T09:37:11Z</dcterms:modified>
</cp:coreProperties>
</file>