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6"/>
  </p:notesMasterIdLst>
  <p:sldIdLst>
    <p:sldId id="256" r:id="rId2"/>
    <p:sldId id="284" r:id="rId3"/>
    <p:sldId id="264" r:id="rId4"/>
    <p:sldId id="329" r:id="rId5"/>
    <p:sldId id="266" r:id="rId6"/>
    <p:sldId id="267" r:id="rId7"/>
    <p:sldId id="268" r:id="rId8"/>
    <p:sldId id="269" r:id="rId9"/>
    <p:sldId id="270" r:id="rId10"/>
    <p:sldId id="271" r:id="rId11"/>
    <p:sldId id="272" r:id="rId12"/>
    <p:sldId id="273" r:id="rId13"/>
    <p:sldId id="274" r:id="rId14"/>
    <p:sldId id="275" r:id="rId15"/>
    <p:sldId id="276" r:id="rId16"/>
    <p:sldId id="277" r:id="rId17"/>
    <p:sldId id="280" r:id="rId18"/>
    <p:sldId id="281" r:id="rId19"/>
    <p:sldId id="282" r:id="rId20"/>
    <p:sldId id="283" r:id="rId21"/>
    <p:sldId id="285" r:id="rId22"/>
    <p:sldId id="286" r:id="rId23"/>
    <p:sldId id="287" r:id="rId24"/>
    <p:sldId id="288" r:id="rId25"/>
    <p:sldId id="289" r:id="rId26"/>
    <p:sldId id="290" r:id="rId27"/>
    <p:sldId id="291" r:id="rId28"/>
    <p:sldId id="292" r:id="rId29"/>
    <p:sldId id="294" r:id="rId30"/>
    <p:sldId id="295" r:id="rId31"/>
    <p:sldId id="296" r:id="rId32"/>
    <p:sldId id="297" r:id="rId33"/>
    <p:sldId id="293" r:id="rId34"/>
    <p:sldId id="298" r:id="rId35"/>
    <p:sldId id="308" r:id="rId36"/>
    <p:sldId id="309" r:id="rId37"/>
    <p:sldId id="310" r:id="rId38"/>
    <p:sldId id="316" r:id="rId39"/>
    <p:sldId id="311" r:id="rId40"/>
    <p:sldId id="312" r:id="rId41"/>
    <p:sldId id="313" r:id="rId42"/>
    <p:sldId id="314" r:id="rId43"/>
    <p:sldId id="315" r:id="rId44"/>
    <p:sldId id="317" r:id="rId45"/>
    <p:sldId id="318" r:id="rId46"/>
    <p:sldId id="319" r:id="rId47"/>
    <p:sldId id="323" r:id="rId48"/>
    <p:sldId id="326" r:id="rId49"/>
    <p:sldId id="322" r:id="rId50"/>
    <p:sldId id="324" r:id="rId51"/>
    <p:sldId id="325" r:id="rId52"/>
    <p:sldId id="321" r:id="rId53"/>
    <p:sldId id="327" r:id="rId54"/>
    <p:sldId id="328" r:id="rId55"/>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282E"/>
    <a:srgbClr val="993366"/>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8" autoAdjust="0"/>
    <p:restoredTop sz="94671" autoAdjust="0"/>
  </p:normalViewPr>
  <p:slideViewPr>
    <p:cSldViewPr>
      <p:cViewPr varScale="1">
        <p:scale>
          <a:sx n="79" d="100"/>
          <a:sy n="79" d="100"/>
        </p:scale>
        <p:origin x="210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D2BBD5F5-C107-9B07-CA1B-F8DB70A013A4}"/>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3" name="Θέση ημερομηνίας 2">
            <a:extLst>
              <a:ext uri="{FF2B5EF4-FFF2-40B4-BE49-F238E27FC236}">
                <a16:creationId xmlns:a16="http://schemas.microsoft.com/office/drawing/2014/main" id="{F91EE6C4-ECD1-E819-567C-4459D01B877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fld id="{AE174063-A1AF-467D-96DB-36FAE08ED7A0}" type="datetimeFigureOut">
              <a:rPr lang="el-GR"/>
              <a:pPr>
                <a:defRPr/>
              </a:pPr>
              <a:t>25/1/2024</a:t>
            </a:fld>
            <a:endParaRPr lang="el-GR"/>
          </a:p>
        </p:txBody>
      </p:sp>
      <p:sp>
        <p:nvSpPr>
          <p:cNvPr id="4" name="Θέση εικόνας διαφάνειας 3">
            <a:extLst>
              <a:ext uri="{FF2B5EF4-FFF2-40B4-BE49-F238E27FC236}">
                <a16:creationId xmlns:a16="http://schemas.microsoft.com/office/drawing/2014/main" id="{1931B1ED-ED2F-7310-95DA-458BA1E5C1E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a:extLst>
              <a:ext uri="{FF2B5EF4-FFF2-40B4-BE49-F238E27FC236}">
                <a16:creationId xmlns:a16="http://schemas.microsoft.com/office/drawing/2014/main" id="{042FF520-A487-4002-A77C-16EE16D43680}"/>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l-GR" noProof="0"/>
              <a:t>Στυλ υποδείγματος κειμένου</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Θέση υποσέλιδου 5">
            <a:extLst>
              <a:ext uri="{FF2B5EF4-FFF2-40B4-BE49-F238E27FC236}">
                <a16:creationId xmlns:a16="http://schemas.microsoft.com/office/drawing/2014/main" id="{B8B9B23B-7F44-E086-A2C1-48F56C9BC9DF}"/>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7" name="Θέση αριθμού διαφάνειας 6">
            <a:extLst>
              <a:ext uri="{FF2B5EF4-FFF2-40B4-BE49-F238E27FC236}">
                <a16:creationId xmlns:a16="http://schemas.microsoft.com/office/drawing/2014/main" id="{000ADEF6-3F7F-18CC-CD59-D875A745CEE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0C642D7-F080-418A-91F2-C97723B2877C}"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Θέση εικόνας διαφάνειας 1">
            <a:extLst>
              <a:ext uri="{FF2B5EF4-FFF2-40B4-BE49-F238E27FC236}">
                <a16:creationId xmlns:a16="http://schemas.microsoft.com/office/drawing/2014/main" id="{FA6B3E60-045F-2ADC-E07A-4712C45B1F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Θέση σημειώσεων 2">
            <a:extLst>
              <a:ext uri="{FF2B5EF4-FFF2-40B4-BE49-F238E27FC236}">
                <a16:creationId xmlns:a16="http://schemas.microsoft.com/office/drawing/2014/main" id="{6CB0B118-691E-2FD1-1E76-CAB7DDEE92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7172" name="Θέση αριθμού διαφάνειας 3">
            <a:extLst>
              <a:ext uri="{FF2B5EF4-FFF2-40B4-BE49-F238E27FC236}">
                <a16:creationId xmlns:a16="http://schemas.microsoft.com/office/drawing/2014/main" id="{D9BB6EF6-C230-6F7E-7C84-A8E6F48392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E8496F-F249-4A29-8D4E-542C77C18DB1}" type="slidenum">
              <a:rPr lang="el-GR" altLang="el-GR">
                <a:latin typeface="Arial" panose="020B0604020202020204" pitchFamily="34" charset="0"/>
              </a:rPr>
              <a:pPr>
                <a:spcBef>
                  <a:spcPct val="0"/>
                </a:spcBef>
              </a:pPr>
              <a:t>1</a:t>
            </a:fld>
            <a:endParaRPr lang="el-GR" altLang="el-GR">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a:extLst>
              <a:ext uri="{FF2B5EF4-FFF2-40B4-BE49-F238E27FC236}">
                <a16:creationId xmlns:a16="http://schemas.microsoft.com/office/drawing/2014/main" id="{ED363B67-DBAB-6084-0349-7A64298A62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Θέση σημειώσεων 2">
            <a:extLst>
              <a:ext uri="{FF2B5EF4-FFF2-40B4-BE49-F238E27FC236}">
                <a16:creationId xmlns:a16="http://schemas.microsoft.com/office/drawing/2014/main" id="{2CB19C44-0E60-B566-36CC-2CD8E9B0BA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26628" name="Θέση αριθμού διαφάνειας 3">
            <a:extLst>
              <a:ext uri="{FF2B5EF4-FFF2-40B4-BE49-F238E27FC236}">
                <a16:creationId xmlns:a16="http://schemas.microsoft.com/office/drawing/2014/main" id="{FCE6B97C-213F-E754-5867-DA875FE90D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0DB886-9EE7-4EC2-8733-6312C3E3B692}" type="slidenum">
              <a:rPr lang="el-GR" altLang="el-GR">
                <a:latin typeface="Arial" panose="020B0604020202020204" pitchFamily="34" charset="0"/>
              </a:rPr>
              <a:pPr>
                <a:spcBef>
                  <a:spcPct val="0"/>
                </a:spcBef>
              </a:pPr>
              <a:t>11</a:t>
            </a:fld>
            <a:endParaRPr lang="el-GR" altLang="el-GR">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Θέση εικόνας διαφάνειας 1">
            <a:extLst>
              <a:ext uri="{FF2B5EF4-FFF2-40B4-BE49-F238E27FC236}">
                <a16:creationId xmlns:a16="http://schemas.microsoft.com/office/drawing/2014/main" id="{6F0DC1AE-2904-68F6-8D2E-E8A7E15376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Θέση σημειώσεων 2">
            <a:extLst>
              <a:ext uri="{FF2B5EF4-FFF2-40B4-BE49-F238E27FC236}">
                <a16:creationId xmlns:a16="http://schemas.microsoft.com/office/drawing/2014/main" id="{55269147-BBD1-7F15-E480-2889521FA6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28676" name="Θέση αριθμού διαφάνειας 3">
            <a:extLst>
              <a:ext uri="{FF2B5EF4-FFF2-40B4-BE49-F238E27FC236}">
                <a16:creationId xmlns:a16="http://schemas.microsoft.com/office/drawing/2014/main" id="{8618D3FE-F046-5C65-20A4-ABBBCC5061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81FE55-2EA2-4DE6-AD7E-AA4995C1572D}" type="slidenum">
              <a:rPr lang="el-GR" altLang="el-GR">
                <a:latin typeface="Arial" panose="020B0604020202020204" pitchFamily="34" charset="0"/>
              </a:rPr>
              <a:pPr>
                <a:spcBef>
                  <a:spcPct val="0"/>
                </a:spcBef>
              </a:pPr>
              <a:t>12</a:t>
            </a:fld>
            <a:endParaRPr lang="el-GR" altLang="el-GR">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εικόνας διαφάνειας 1">
            <a:extLst>
              <a:ext uri="{FF2B5EF4-FFF2-40B4-BE49-F238E27FC236}">
                <a16:creationId xmlns:a16="http://schemas.microsoft.com/office/drawing/2014/main" id="{2DCC475F-7510-A979-B6D8-D6A76B808B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Θέση σημειώσεων 2">
            <a:extLst>
              <a:ext uri="{FF2B5EF4-FFF2-40B4-BE49-F238E27FC236}">
                <a16:creationId xmlns:a16="http://schemas.microsoft.com/office/drawing/2014/main" id="{442C3BAD-EE74-2E20-AD18-26D93F8C6E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30724" name="Θέση αριθμού διαφάνειας 3">
            <a:extLst>
              <a:ext uri="{FF2B5EF4-FFF2-40B4-BE49-F238E27FC236}">
                <a16:creationId xmlns:a16="http://schemas.microsoft.com/office/drawing/2014/main" id="{EE8B5F0A-1C1A-9E9D-E5DB-C0FF404CC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18F9A6E-E7BA-4249-9FF7-FB4ADDB1738D}" type="slidenum">
              <a:rPr lang="el-GR" altLang="el-GR">
                <a:latin typeface="Arial" panose="020B0604020202020204" pitchFamily="34" charset="0"/>
              </a:rPr>
              <a:pPr>
                <a:spcBef>
                  <a:spcPct val="0"/>
                </a:spcBef>
              </a:pPr>
              <a:t>13</a:t>
            </a:fld>
            <a:endParaRPr lang="el-GR" altLang="el-GR">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Θέση εικόνας διαφάνειας 1">
            <a:extLst>
              <a:ext uri="{FF2B5EF4-FFF2-40B4-BE49-F238E27FC236}">
                <a16:creationId xmlns:a16="http://schemas.microsoft.com/office/drawing/2014/main" id="{BDEA2ACC-A3E3-CCE4-7BE0-B6678853B7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Θέση σημειώσεων 2">
            <a:extLst>
              <a:ext uri="{FF2B5EF4-FFF2-40B4-BE49-F238E27FC236}">
                <a16:creationId xmlns:a16="http://schemas.microsoft.com/office/drawing/2014/main" id="{607B7043-F411-8B91-660E-A7DBCB3675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32772" name="Θέση αριθμού διαφάνειας 3">
            <a:extLst>
              <a:ext uri="{FF2B5EF4-FFF2-40B4-BE49-F238E27FC236}">
                <a16:creationId xmlns:a16="http://schemas.microsoft.com/office/drawing/2014/main" id="{1FBB6579-4AE6-5F9F-861E-B58D4352F0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365B7F-FEDC-457B-9538-8E00C03BEFC9}" type="slidenum">
              <a:rPr lang="el-GR" altLang="el-GR">
                <a:latin typeface="Arial" panose="020B0604020202020204" pitchFamily="34" charset="0"/>
              </a:rPr>
              <a:pPr>
                <a:spcBef>
                  <a:spcPct val="0"/>
                </a:spcBef>
              </a:pPr>
              <a:t>14</a:t>
            </a:fld>
            <a:endParaRPr lang="el-GR" altLang="el-GR">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Θέση εικόνας διαφάνειας 1">
            <a:extLst>
              <a:ext uri="{FF2B5EF4-FFF2-40B4-BE49-F238E27FC236}">
                <a16:creationId xmlns:a16="http://schemas.microsoft.com/office/drawing/2014/main" id="{4345FD29-1210-4AC4-91A3-22F3E963AB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Θέση σημειώσεων 2">
            <a:extLst>
              <a:ext uri="{FF2B5EF4-FFF2-40B4-BE49-F238E27FC236}">
                <a16:creationId xmlns:a16="http://schemas.microsoft.com/office/drawing/2014/main" id="{9D649C22-DB34-45BA-1E38-A673856389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34820" name="Θέση αριθμού διαφάνειας 3">
            <a:extLst>
              <a:ext uri="{FF2B5EF4-FFF2-40B4-BE49-F238E27FC236}">
                <a16:creationId xmlns:a16="http://schemas.microsoft.com/office/drawing/2014/main" id="{15597853-E77F-0D15-9E2C-49D97CBB1D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E5A5A8-9C8B-40AA-9599-A5B5963F300A}" type="slidenum">
              <a:rPr lang="el-GR" altLang="el-GR">
                <a:latin typeface="Arial" panose="020B0604020202020204" pitchFamily="34" charset="0"/>
              </a:rPr>
              <a:pPr>
                <a:spcBef>
                  <a:spcPct val="0"/>
                </a:spcBef>
              </a:pPr>
              <a:t>15</a:t>
            </a:fld>
            <a:endParaRPr lang="el-GR" altLang="el-GR">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Θέση εικόνας διαφάνειας 1">
            <a:extLst>
              <a:ext uri="{FF2B5EF4-FFF2-40B4-BE49-F238E27FC236}">
                <a16:creationId xmlns:a16="http://schemas.microsoft.com/office/drawing/2014/main" id="{03E3D5F4-E371-A7BF-3AAD-79CE4D0902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Θέση σημειώσεων 2">
            <a:extLst>
              <a:ext uri="{FF2B5EF4-FFF2-40B4-BE49-F238E27FC236}">
                <a16:creationId xmlns:a16="http://schemas.microsoft.com/office/drawing/2014/main" id="{4938E692-7F47-B2DF-6F30-7898EEB93A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36868" name="Θέση αριθμού διαφάνειας 3">
            <a:extLst>
              <a:ext uri="{FF2B5EF4-FFF2-40B4-BE49-F238E27FC236}">
                <a16:creationId xmlns:a16="http://schemas.microsoft.com/office/drawing/2014/main" id="{EA64EA92-A47B-BE5F-E791-017CA01426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80DA17-AEE0-49E7-B191-875227F26C4D}" type="slidenum">
              <a:rPr lang="el-GR" altLang="el-GR">
                <a:latin typeface="Arial" panose="020B0604020202020204" pitchFamily="34" charset="0"/>
              </a:rPr>
              <a:pPr>
                <a:spcBef>
                  <a:spcPct val="0"/>
                </a:spcBef>
              </a:pPr>
              <a:t>16</a:t>
            </a:fld>
            <a:endParaRPr lang="el-GR" altLang="el-GR">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Θέση εικόνας διαφάνειας 1">
            <a:extLst>
              <a:ext uri="{FF2B5EF4-FFF2-40B4-BE49-F238E27FC236}">
                <a16:creationId xmlns:a16="http://schemas.microsoft.com/office/drawing/2014/main" id="{295681F3-7388-4355-AD05-18ED6CF826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Θέση σημειώσεων 2">
            <a:extLst>
              <a:ext uri="{FF2B5EF4-FFF2-40B4-BE49-F238E27FC236}">
                <a16:creationId xmlns:a16="http://schemas.microsoft.com/office/drawing/2014/main" id="{EB632536-4D48-C9A8-4D92-2CC8D6AC60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38916" name="Θέση αριθμού διαφάνειας 3">
            <a:extLst>
              <a:ext uri="{FF2B5EF4-FFF2-40B4-BE49-F238E27FC236}">
                <a16:creationId xmlns:a16="http://schemas.microsoft.com/office/drawing/2014/main" id="{AB5AAFE7-1A9C-BA57-F74F-F0716EA758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C39909-E84E-4D09-9E50-FF81570B42F3}" type="slidenum">
              <a:rPr lang="el-GR" altLang="el-GR">
                <a:latin typeface="Arial" panose="020B0604020202020204" pitchFamily="34" charset="0"/>
              </a:rPr>
              <a:pPr>
                <a:spcBef>
                  <a:spcPct val="0"/>
                </a:spcBef>
              </a:pPr>
              <a:t>17</a:t>
            </a:fld>
            <a:endParaRPr lang="el-GR" altLang="el-GR">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Θέση εικόνας διαφάνειας 1">
            <a:extLst>
              <a:ext uri="{FF2B5EF4-FFF2-40B4-BE49-F238E27FC236}">
                <a16:creationId xmlns:a16="http://schemas.microsoft.com/office/drawing/2014/main" id="{5B802B1D-EDDF-7456-9313-E2B5F2DE13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Θέση σημειώσεων 2">
            <a:extLst>
              <a:ext uri="{FF2B5EF4-FFF2-40B4-BE49-F238E27FC236}">
                <a16:creationId xmlns:a16="http://schemas.microsoft.com/office/drawing/2014/main" id="{41226D67-270B-54C0-B0C8-4EF1714D02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40964" name="Θέση αριθμού διαφάνειας 3">
            <a:extLst>
              <a:ext uri="{FF2B5EF4-FFF2-40B4-BE49-F238E27FC236}">
                <a16:creationId xmlns:a16="http://schemas.microsoft.com/office/drawing/2014/main" id="{EDBDD71B-C256-AE16-F3BC-4927772EC9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23742B-911D-4BEE-95AC-C849D2D5CB1D}" type="slidenum">
              <a:rPr lang="el-GR" altLang="el-GR">
                <a:latin typeface="Arial" panose="020B0604020202020204" pitchFamily="34" charset="0"/>
              </a:rPr>
              <a:pPr>
                <a:spcBef>
                  <a:spcPct val="0"/>
                </a:spcBef>
              </a:pPr>
              <a:t>18</a:t>
            </a:fld>
            <a:endParaRPr lang="el-GR" altLang="el-GR">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Θέση εικόνας διαφάνειας 1">
            <a:extLst>
              <a:ext uri="{FF2B5EF4-FFF2-40B4-BE49-F238E27FC236}">
                <a16:creationId xmlns:a16="http://schemas.microsoft.com/office/drawing/2014/main" id="{B74076F1-617D-7478-8D77-C888E305AF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Θέση σημειώσεων 2">
            <a:extLst>
              <a:ext uri="{FF2B5EF4-FFF2-40B4-BE49-F238E27FC236}">
                <a16:creationId xmlns:a16="http://schemas.microsoft.com/office/drawing/2014/main" id="{6C99EA33-E780-ED66-66F1-8A1C26994E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43012" name="Θέση αριθμού διαφάνειας 3">
            <a:extLst>
              <a:ext uri="{FF2B5EF4-FFF2-40B4-BE49-F238E27FC236}">
                <a16:creationId xmlns:a16="http://schemas.microsoft.com/office/drawing/2014/main" id="{3A56C30B-057D-E342-ED30-9F658146C3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980B59-6EA4-46FE-B1D4-85D8774FF5A5}" type="slidenum">
              <a:rPr lang="el-GR" altLang="el-GR">
                <a:latin typeface="Arial" panose="020B0604020202020204" pitchFamily="34" charset="0"/>
              </a:rPr>
              <a:pPr>
                <a:spcBef>
                  <a:spcPct val="0"/>
                </a:spcBef>
              </a:pPr>
              <a:t>19</a:t>
            </a:fld>
            <a:endParaRPr lang="el-GR" altLang="el-GR">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Θέση εικόνας διαφάνειας 1">
            <a:extLst>
              <a:ext uri="{FF2B5EF4-FFF2-40B4-BE49-F238E27FC236}">
                <a16:creationId xmlns:a16="http://schemas.microsoft.com/office/drawing/2014/main" id="{ADFC4D8F-4220-C529-9E65-FFDDCDAD4B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Θέση σημειώσεων 2">
            <a:extLst>
              <a:ext uri="{FF2B5EF4-FFF2-40B4-BE49-F238E27FC236}">
                <a16:creationId xmlns:a16="http://schemas.microsoft.com/office/drawing/2014/main" id="{1E859103-0840-26A3-6448-824ACEF36A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45060" name="Θέση αριθμού διαφάνειας 3">
            <a:extLst>
              <a:ext uri="{FF2B5EF4-FFF2-40B4-BE49-F238E27FC236}">
                <a16:creationId xmlns:a16="http://schemas.microsoft.com/office/drawing/2014/main" id="{26CC5A7B-729A-225F-E088-4223A62D6C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BEBB69-9764-41B9-B196-643116B01FBD}" type="slidenum">
              <a:rPr lang="el-GR" altLang="el-GR">
                <a:latin typeface="Arial" panose="020B0604020202020204" pitchFamily="34" charset="0"/>
              </a:rPr>
              <a:pPr>
                <a:spcBef>
                  <a:spcPct val="0"/>
                </a:spcBef>
              </a:pPr>
              <a:t>20</a:t>
            </a:fld>
            <a:endParaRPr lang="el-GR" altLang="el-GR">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εικόνας διαφάνειας 1">
            <a:extLst>
              <a:ext uri="{FF2B5EF4-FFF2-40B4-BE49-F238E27FC236}">
                <a16:creationId xmlns:a16="http://schemas.microsoft.com/office/drawing/2014/main" id="{F336DE78-8810-7277-FE18-FA4557C59D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Θέση σημειώσεων 2">
            <a:extLst>
              <a:ext uri="{FF2B5EF4-FFF2-40B4-BE49-F238E27FC236}">
                <a16:creationId xmlns:a16="http://schemas.microsoft.com/office/drawing/2014/main" id="{B5F47567-43AB-5EBC-0059-FD065A3ACD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9220" name="Θέση αριθμού διαφάνειας 3">
            <a:extLst>
              <a:ext uri="{FF2B5EF4-FFF2-40B4-BE49-F238E27FC236}">
                <a16:creationId xmlns:a16="http://schemas.microsoft.com/office/drawing/2014/main" id="{6F8C7FC2-56FC-63A2-1651-7ADF344A87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A47C58-2FC6-488C-831C-FAB1D2CF8714}" type="slidenum">
              <a:rPr lang="el-GR" altLang="el-GR">
                <a:latin typeface="Arial" panose="020B0604020202020204" pitchFamily="34" charset="0"/>
              </a:rPr>
              <a:pPr>
                <a:spcBef>
                  <a:spcPct val="0"/>
                </a:spcBef>
              </a:pPr>
              <a:t>2</a:t>
            </a:fld>
            <a:endParaRPr lang="el-GR" altLang="el-GR">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Θέση εικόνας διαφάνειας 1">
            <a:extLst>
              <a:ext uri="{FF2B5EF4-FFF2-40B4-BE49-F238E27FC236}">
                <a16:creationId xmlns:a16="http://schemas.microsoft.com/office/drawing/2014/main" id="{95FA4D99-BBDF-166F-1F81-BC55CA55F6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Θέση σημειώσεων 2">
            <a:extLst>
              <a:ext uri="{FF2B5EF4-FFF2-40B4-BE49-F238E27FC236}">
                <a16:creationId xmlns:a16="http://schemas.microsoft.com/office/drawing/2014/main" id="{D94C9100-E803-DB3E-F287-579ED556EB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47108" name="Θέση αριθμού διαφάνειας 3">
            <a:extLst>
              <a:ext uri="{FF2B5EF4-FFF2-40B4-BE49-F238E27FC236}">
                <a16:creationId xmlns:a16="http://schemas.microsoft.com/office/drawing/2014/main" id="{8A191B8F-9107-8EC9-4EAF-EC7AB330EE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1A2F03-D94B-4E16-A833-9C32915CF602}" type="slidenum">
              <a:rPr lang="el-GR" altLang="el-GR">
                <a:latin typeface="Arial" panose="020B0604020202020204" pitchFamily="34" charset="0"/>
              </a:rPr>
              <a:pPr>
                <a:spcBef>
                  <a:spcPct val="0"/>
                </a:spcBef>
              </a:pPr>
              <a:t>21</a:t>
            </a:fld>
            <a:endParaRPr lang="el-GR" altLang="el-GR">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Θέση εικόνας διαφάνειας 1">
            <a:extLst>
              <a:ext uri="{FF2B5EF4-FFF2-40B4-BE49-F238E27FC236}">
                <a16:creationId xmlns:a16="http://schemas.microsoft.com/office/drawing/2014/main" id="{214AB6DE-5570-0A50-CFBE-555094AA9F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Θέση σημειώσεων 2">
            <a:extLst>
              <a:ext uri="{FF2B5EF4-FFF2-40B4-BE49-F238E27FC236}">
                <a16:creationId xmlns:a16="http://schemas.microsoft.com/office/drawing/2014/main" id="{974484CC-9EDE-73C3-1E33-18C84D1E5C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49156" name="Θέση αριθμού διαφάνειας 3">
            <a:extLst>
              <a:ext uri="{FF2B5EF4-FFF2-40B4-BE49-F238E27FC236}">
                <a16:creationId xmlns:a16="http://schemas.microsoft.com/office/drawing/2014/main" id="{A8679687-E830-67B8-7512-AEC884C9BA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6AA658-A19E-4CEF-ACD7-736FEA354195}" type="slidenum">
              <a:rPr lang="el-GR" altLang="el-GR">
                <a:latin typeface="Arial" panose="020B0604020202020204" pitchFamily="34" charset="0"/>
              </a:rPr>
              <a:pPr>
                <a:spcBef>
                  <a:spcPct val="0"/>
                </a:spcBef>
              </a:pPr>
              <a:t>22</a:t>
            </a:fld>
            <a:endParaRPr lang="el-GR" altLang="el-GR">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a:extLst>
              <a:ext uri="{FF2B5EF4-FFF2-40B4-BE49-F238E27FC236}">
                <a16:creationId xmlns:a16="http://schemas.microsoft.com/office/drawing/2014/main" id="{B39CE6B3-9DBE-3B48-2C26-CAAE752B3E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Θέση σημειώσεων 2">
            <a:extLst>
              <a:ext uri="{FF2B5EF4-FFF2-40B4-BE49-F238E27FC236}">
                <a16:creationId xmlns:a16="http://schemas.microsoft.com/office/drawing/2014/main" id="{174FF493-5872-9A56-97CC-BD5B62F567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51204" name="Θέση αριθμού διαφάνειας 3">
            <a:extLst>
              <a:ext uri="{FF2B5EF4-FFF2-40B4-BE49-F238E27FC236}">
                <a16:creationId xmlns:a16="http://schemas.microsoft.com/office/drawing/2014/main" id="{6CF10F0F-6F83-CAE8-AC5C-02BA8DF3AE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615EF9-A60C-4625-A695-0C67B9226E99}" type="slidenum">
              <a:rPr lang="el-GR" altLang="el-GR">
                <a:latin typeface="Arial" panose="020B0604020202020204" pitchFamily="34" charset="0"/>
              </a:rPr>
              <a:pPr>
                <a:spcBef>
                  <a:spcPct val="0"/>
                </a:spcBef>
              </a:pPr>
              <a:t>23</a:t>
            </a:fld>
            <a:endParaRPr lang="el-GR" altLang="el-GR">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Θέση εικόνας διαφάνειας 1">
            <a:extLst>
              <a:ext uri="{FF2B5EF4-FFF2-40B4-BE49-F238E27FC236}">
                <a16:creationId xmlns:a16="http://schemas.microsoft.com/office/drawing/2014/main" id="{A7D6D78A-DD6F-57A7-2916-FAA10D1A8E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Θέση σημειώσεων 2">
            <a:extLst>
              <a:ext uri="{FF2B5EF4-FFF2-40B4-BE49-F238E27FC236}">
                <a16:creationId xmlns:a16="http://schemas.microsoft.com/office/drawing/2014/main" id="{AD8B8850-70E9-0D36-0A17-6068D5A94C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53252" name="Θέση αριθμού διαφάνειας 3">
            <a:extLst>
              <a:ext uri="{FF2B5EF4-FFF2-40B4-BE49-F238E27FC236}">
                <a16:creationId xmlns:a16="http://schemas.microsoft.com/office/drawing/2014/main" id="{386133E5-0844-CB4D-836D-00CF772721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B2A5D1-D5E4-421E-AB49-245BC480144E}" type="slidenum">
              <a:rPr lang="el-GR" altLang="el-GR">
                <a:latin typeface="Arial" panose="020B0604020202020204" pitchFamily="34" charset="0"/>
              </a:rPr>
              <a:pPr>
                <a:spcBef>
                  <a:spcPct val="0"/>
                </a:spcBef>
              </a:pPr>
              <a:t>24</a:t>
            </a:fld>
            <a:endParaRPr lang="el-GR" altLang="el-GR">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Θέση εικόνας διαφάνειας 1">
            <a:extLst>
              <a:ext uri="{FF2B5EF4-FFF2-40B4-BE49-F238E27FC236}">
                <a16:creationId xmlns:a16="http://schemas.microsoft.com/office/drawing/2014/main" id="{3A176CAB-FCCB-8C64-B5D5-BE1ECA83A0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Θέση σημειώσεων 2">
            <a:extLst>
              <a:ext uri="{FF2B5EF4-FFF2-40B4-BE49-F238E27FC236}">
                <a16:creationId xmlns:a16="http://schemas.microsoft.com/office/drawing/2014/main" id="{8B2C0950-F67E-78C8-D0D6-94B7B5E475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55300" name="Θέση αριθμού διαφάνειας 3">
            <a:extLst>
              <a:ext uri="{FF2B5EF4-FFF2-40B4-BE49-F238E27FC236}">
                <a16:creationId xmlns:a16="http://schemas.microsoft.com/office/drawing/2014/main" id="{0FA3F0D5-67DE-1344-8023-735F829F9C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4E0881-BF7C-440B-8093-D671F7E86388}" type="slidenum">
              <a:rPr lang="el-GR" altLang="el-GR">
                <a:latin typeface="Arial" panose="020B0604020202020204" pitchFamily="34" charset="0"/>
              </a:rPr>
              <a:pPr>
                <a:spcBef>
                  <a:spcPct val="0"/>
                </a:spcBef>
              </a:pPr>
              <a:t>25</a:t>
            </a:fld>
            <a:endParaRPr lang="el-GR" altLang="el-GR">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Θέση εικόνας διαφάνειας 1">
            <a:extLst>
              <a:ext uri="{FF2B5EF4-FFF2-40B4-BE49-F238E27FC236}">
                <a16:creationId xmlns:a16="http://schemas.microsoft.com/office/drawing/2014/main" id="{38571F72-3096-820E-E371-965AC3DA37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Θέση σημειώσεων 2">
            <a:extLst>
              <a:ext uri="{FF2B5EF4-FFF2-40B4-BE49-F238E27FC236}">
                <a16:creationId xmlns:a16="http://schemas.microsoft.com/office/drawing/2014/main" id="{D934FF1C-8935-DAF4-BF8B-C927FEECFE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57348" name="Θέση αριθμού διαφάνειας 3">
            <a:extLst>
              <a:ext uri="{FF2B5EF4-FFF2-40B4-BE49-F238E27FC236}">
                <a16:creationId xmlns:a16="http://schemas.microsoft.com/office/drawing/2014/main" id="{17665DAC-627E-C0CB-A33B-87014C9566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48A356-7AFE-4AF5-BC27-9000FF588356}" type="slidenum">
              <a:rPr lang="el-GR" altLang="el-GR">
                <a:latin typeface="Arial" panose="020B0604020202020204" pitchFamily="34" charset="0"/>
              </a:rPr>
              <a:pPr>
                <a:spcBef>
                  <a:spcPct val="0"/>
                </a:spcBef>
              </a:pPr>
              <a:t>26</a:t>
            </a:fld>
            <a:endParaRPr lang="el-GR" altLang="el-GR">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Θέση εικόνας διαφάνειας 1">
            <a:extLst>
              <a:ext uri="{FF2B5EF4-FFF2-40B4-BE49-F238E27FC236}">
                <a16:creationId xmlns:a16="http://schemas.microsoft.com/office/drawing/2014/main" id="{AC31BA2A-F344-091E-0B3C-B7BE369B33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Θέση σημειώσεων 2">
            <a:extLst>
              <a:ext uri="{FF2B5EF4-FFF2-40B4-BE49-F238E27FC236}">
                <a16:creationId xmlns:a16="http://schemas.microsoft.com/office/drawing/2014/main" id="{6BB92E52-A385-0AAC-8CD7-35B0BF9E30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59396" name="Θέση αριθμού διαφάνειας 3">
            <a:extLst>
              <a:ext uri="{FF2B5EF4-FFF2-40B4-BE49-F238E27FC236}">
                <a16:creationId xmlns:a16="http://schemas.microsoft.com/office/drawing/2014/main" id="{87CA1902-C39D-3F20-CDCE-C1775D4E28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B31B3B-E2FD-4D22-B59C-3EDAC387BDF0}" type="slidenum">
              <a:rPr lang="el-GR" altLang="el-GR">
                <a:latin typeface="Arial" panose="020B0604020202020204" pitchFamily="34" charset="0"/>
              </a:rPr>
              <a:pPr>
                <a:spcBef>
                  <a:spcPct val="0"/>
                </a:spcBef>
              </a:pPr>
              <a:t>27</a:t>
            </a:fld>
            <a:endParaRPr lang="el-GR" altLang="el-GR">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Θέση εικόνας διαφάνειας 1">
            <a:extLst>
              <a:ext uri="{FF2B5EF4-FFF2-40B4-BE49-F238E27FC236}">
                <a16:creationId xmlns:a16="http://schemas.microsoft.com/office/drawing/2014/main" id="{F1949981-E4B7-1DBC-34C4-4233F73E5F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Θέση σημειώσεων 2">
            <a:extLst>
              <a:ext uri="{FF2B5EF4-FFF2-40B4-BE49-F238E27FC236}">
                <a16:creationId xmlns:a16="http://schemas.microsoft.com/office/drawing/2014/main" id="{00F57071-A48D-30DD-7D3D-4DA22F89FC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61444" name="Θέση αριθμού διαφάνειας 3">
            <a:extLst>
              <a:ext uri="{FF2B5EF4-FFF2-40B4-BE49-F238E27FC236}">
                <a16:creationId xmlns:a16="http://schemas.microsoft.com/office/drawing/2014/main" id="{21914405-E995-747A-166E-9E5293B871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AB808B-97E0-4C2D-9FD8-092335C1915E}" type="slidenum">
              <a:rPr lang="el-GR" altLang="el-GR">
                <a:latin typeface="Arial" panose="020B0604020202020204" pitchFamily="34" charset="0"/>
              </a:rPr>
              <a:pPr>
                <a:spcBef>
                  <a:spcPct val="0"/>
                </a:spcBef>
              </a:pPr>
              <a:t>28</a:t>
            </a:fld>
            <a:endParaRPr lang="el-GR" altLang="el-GR">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Θέση εικόνας διαφάνειας 1">
            <a:extLst>
              <a:ext uri="{FF2B5EF4-FFF2-40B4-BE49-F238E27FC236}">
                <a16:creationId xmlns:a16="http://schemas.microsoft.com/office/drawing/2014/main" id="{C5B0A411-B31F-BD37-527F-20A2C0D98C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Θέση σημειώσεων 2">
            <a:extLst>
              <a:ext uri="{FF2B5EF4-FFF2-40B4-BE49-F238E27FC236}">
                <a16:creationId xmlns:a16="http://schemas.microsoft.com/office/drawing/2014/main" id="{FE80F7C3-530B-E957-294D-BE14A616CC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63492" name="Θέση αριθμού διαφάνειας 3">
            <a:extLst>
              <a:ext uri="{FF2B5EF4-FFF2-40B4-BE49-F238E27FC236}">
                <a16:creationId xmlns:a16="http://schemas.microsoft.com/office/drawing/2014/main" id="{CAE4586A-6205-8F23-12C0-7A63239F9B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40FCB1-E1C9-4D3F-B929-C906A829B797}" type="slidenum">
              <a:rPr lang="el-GR" altLang="el-GR">
                <a:latin typeface="Arial" panose="020B0604020202020204" pitchFamily="34" charset="0"/>
              </a:rPr>
              <a:pPr>
                <a:spcBef>
                  <a:spcPct val="0"/>
                </a:spcBef>
              </a:pPr>
              <a:t>29</a:t>
            </a:fld>
            <a:endParaRPr lang="el-GR" altLang="el-GR">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Θέση εικόνας διαφάνειας 1">
            <a:extLst>
              <a:ext uri="{FF2B5EF4-FFF2-40B4-BE49-F238E27FC236}">
                <a16:creationId xmlns:a16="http://schemas.microsoft.com/office/drawing/2014/main" id="{50D48D95-0A06-6A15-0C11-0059969267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Θέση σημειώσεων 2">
            <a:extLst>
              <a:ext uri="{FF2B5EF4-FFF2-40B4-BE49-F238E27FC236}">
                <a16:creationId xmlns:a16="http://schemas.microsoft.com/office/drawing/2014/main" id="{3933144A-913A-A249-D882-CCCC1E9D9F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65540" name="Θέση αριθμού διαφάνειας 3">
            <a:extLst>
              <a:ext uri="{FF2B5EF4-FFF2-40B4-BE49-F238E27FC236}">
                <a16:creationId xmlns:a16="http://schemas.microsoft.com/office/drawing/2014/main" id="{0D6E833A-E38B-72A2-4706-3A202BF7B0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A7E5E7-F14F-4EF9-86E2-27E0929D8A9D}" type="slidenum">
              <a:rPr lang="el-GR" altLang="el-GR">
                <a:latin typeface="Arial" panose="020B0604020202020204" pitchFamily="34" charset="0"/>
              </a:rPr>
              <a:pPr>
                <a:spcBef>
                  <a:spcPct val="0"/>
                </a:spcBef>
              </a:pPr>
              <a:t>30</a:t>
            </a:fld>
            <a:endParaRPr lang="el-GR" altLang="el-GR">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a:extLst>
              <a:ext uri="{FF2B5EF4-FFF2-40B4-BE49-F238E27FC236}">
                <a16:creationId xmlns:a16="http://schemas.microsoft.com/office/drawing/2014/main" id="{F884F39C-3ED5-BA16-A731-5AEDA5BDFD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a:extLst>
              <a:ext uri="{FF2B5EF4-FFF2-40B4-BE49-F238E27FC236}">
                <a16:creationId xmlns:a16="http://schemas.microsoft.com/office/drawing/2014/main" id="{1459D976-7D85-5984-7345-F23D7E385C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11268" name="Θέση αριθμού διαφάνειας 3">
            <a:extLst>
              <a:ext uri="{FF2B5EF4-FFF2-40B4-BE49-F238E27FC236}">
                <a16:creationId xmlns:a16="http://schemas.microsoft.com/office/drawing/2014/main" id="{CB11DA0C-341D-6CE5-6967-D06B0DAA98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66A4D5-DC6C-4A5E-A158-697DB781B054}" type="slidenum">
              <a:rPr lang="el-GR" altLang="el-GR">
                <a:latin typeface="Arial" panose="020B0604020202020204" pitchFamily="34" charset="0"/>
              </a:rPr>
              <a:pPr>
                <a:spcBef>
                  <a:spcPct val="0"/>
                </a:spcBef>
              </a:pPr>
              <a:t>3</a:t>
            </a:fld>
            <a:endParaRPr lang="el-GR" altLang="el-GR">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Θέση εικόνας διαφάνειας 1">
            <a:extLst>
              <a:ext uri="{FF2B5EF4-FFF2-40B4-BE49-F238E27FC236}">
                <a16:creationId xmlns:a16="http://schemas.microsoft.com/office/drawing/2014/main" id="{500B8D1F-121C-ED00-735E-79C60057DB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Θέση σημειώσεων 2">
            <a:extLst>
              <a:ext uri="{FF2B5EF4-FFF2-40B4-BE49-F238E27FC236}">
                <a16:creationId xmlns:a16="http://schemas.microsoft.com/office/drawing/2014/main" id="{6522407F-53E2-3DA6-3C40-07BC6B636A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67588" name="Θέση αριθμού διαφάνειας 3">
            <a:extLst>
              <a:ext uri="{FF2B5EF4-FFF2-40B4-BE49-F238E27FC236}">
                <a16:creationId xmlns:a16="http://schemas.microsoft.com/office/drawing/2014/main" id="{A1D17F62-861D-8655-F937-904C75772C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D185CB-2255-403D-B3B8-306208522445}" type="slidenum">
              <a:rPr lang="el-GR" altLang="el-GR">
                <a:latin typeface="Arial" panose="020B0604020202020204" pitchFamily="34" charset="0"/>
              </a:rPr>
              <a:pPr>
                <a:spcBef>
                  <a:spcPct val="0"/>
                </a:spcBef>
              </a:pPr>
              <a:t>31</a:t>
            </a:fld>
            <a:endParaRPr lang="el-GR" altLang="el-GR">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Θέση εικόνας διαφάνειας 1">
            <a:extLst>
              <a:ext uri="{FF2B5EF4-FFF2-40B4-BE49-F238E27FC236}">
                <a16:creationId xmlns:a16="http://schemas.microsoft.com/office/drawing/2014/main" id="{F8B511C4-9A8F-C7AC-E216-BA5EDB350D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Θέση σημειώσεων 2">
            <a:extLst>
              <a:ext uri="{FF2B5EF4-FFF2-40B4-BE49-F238E27FC236}">
                <a16:creationId xmlns:a16="http://schemas.microsoft.com/office/drawing/2014/main" id="{639AC4BB-DBB7-C239-321B-07446A8629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69636" name="Θέση αριθμού διαφάνειας 3">
            <a:extLst>
              <a:ext uri="{FF2B5EF4-FFF2-40B4-BE49-F238E27FC236}">
                <a16:creationId xmlns:a16="http://schemas.microsoft.com/office/drawing/2014/main" id="{304C896D-D3F8-04C7-EC6D-DD3FFA67B5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2843DC-17D7-40B9-8093-5967E8AD57F1}" type="slidenum">
              <a:rPr lang="el-GR" altLang="el-GR">
                <a:latin typeface="Arial" panose="020B0604020202020204" pitchFamily="34" charset="0"/>
              </a:rPr>
              <a:pPr>
                <a:spcBef>
                  <a:spcPct val="0"/>
                </a:spcBef>
              </a:pPr>
              <a:t>32</a:t>
            </a:fld>
            <a:endParaRPr lang="el-GR" altLang="el-GR">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Θέση εικόνας διαφάνειας 1">
            <a:extLst>
              <a:ext uri="{FF2B5EF4-FFF2-40B4-BE49-F238E27FC236}">
                <a16:creationId xmlns:a16="http://schemas.microsoft.com/office/drawing/2014/main" id="{4C97D07D-1809-1FDE-658C-9A325AD195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Θέση σημειώσεων 2">
            <a:extLst>
              <a:ext uri="{FF2B5EF4-FFF2-40B4-BE49-F238E27FC236}">
                <a16:creationId xmlns:a16="http://schemas.microsoft.com/office/drawing/2014/main" id="{DAE89A81-3372-0895-79A4-2683B69701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71684" name="Θέση αριθμού διαφάνειας 3">
            <a:extLst>
              <a:ext uri="{FF2B5EF4-FFF2-40B4-BE49-F238E27FC236}">
                <a16:creationId xmlns:a16="http://schemas.microsoft.com/office/drawing/2014/main" id="{3F52283F-0095-B599-E3A4-D9D5CDC415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D7810B-B3C4-4021-8CC3-AAD7B0A43215}" type="slidenum">
              <a:rPr lang="el-GR" altLang="el-GR">
                <a:latin typeface="Arial" panose="020B0604020202020204" pitchFamily="34" charset="0"/>
              </a:rPr>
              <a:pPr>
                <a:spcBef>
                  <a:spcPct val="0"/>
                </a:spcBef>
              </a:pPr>
              <a:t>33</a:t>
            </a:fld>
            <a:endParaRPr lang="el-GR" altLang="el-GR">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Θέση εικόνας διαφάνειας 1">
            <a:extLst>
              <a:ext uri="{FF2B5EF4-FFF2-40B4-BE49-F238E27FC236}">
                <a16:creationId xmlns:a16="http://schemas.microsoft.com/office/drawing/2014/main" id="{22927978-BB7C-A70E-34B2-61F6AEAC61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Θέση σημειώσεων 2">
            <a:extLst>
              <a:ext uri="{FF2B5EF4-FFF2-40B4-BE49-F238E27FC236}">
                <a16:creationId xmlns:a16="http://schemas.microsoft.com/office/drawing/2014/main" id="{8CBFBB4E-C9E4-8C16-3346-BF265DC2CC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73732" name="Θέση αριθμού διαφάνειας 3">
            <a:extLst>
              <a:ext uri="{FF2B5EF4-FFF2-40B4-BE49-F238E27FC236}">
                <a16:creationId xmlns:a16="http://schemas.microsoft.com/office/drawing/2014/main" id="{8B1DB032-AAED-353B-0379-41456E42D4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33DC68-E1C6-4CF2-A733-00A72875E561}" type="slidenum">
              <a:rPr lang="el-GR" altLang="el-GR">
                <a:latin typeface="Arial" panose="020B0604020202020204" pitchFamily="34" charset="0"/>
              </a:rPr>
              <a:pPr>
                <a:spcBef>
                  <a:spcPct val="0"/>
                </a:spcBef>
              </a:pPr>
              <a:t>34</a:t>
            </a:fld>
            <a:endParaRPr lang="el-GR" altLang="el-GR">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Θέση εικόνας διαφάνειας 1">
            <a:extLst>
              <a:ext uri="{FF2B5EF4-FFF2-40B4-BE49-F238E27FC236}">
                <a16:creationId xmlns:a16="http://schemas.microsoft.com/office/drawing/2014/main" id="{544DC9AE-4136-D8B2-DFE6-04D01F4073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Θέση σημειώσεων 2">
            <a:extLst>
              <a:ext uri="{FF2B5EF4-FFF2-40B4-BE49-F238E27FC236}">
                <a16:creationId xmlns:a16="http://schemas.microsoft.com/office/drawing/2014/main" id="{CB990B19-C900-D7A9-4463-546C07884C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75780" name="Θέση αριθμού διαφάνειας 3">
            <a:extLst>
              <a:ext uri="{FF2B5EF4-FFF2-40B4-BE49-F238E27FC236}">
                <a16:creationId xmlns:a16="http://schemas.microsoft.com/office/drawing/2014/main" id="{2F6D409F-A435-0C9B-22C1-C77533060E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F77D9E-9405-4C1F-A570-F54832E8EEFB}" type="slidenum">
              <a:rPr lang="el-GR" altLang="el-GR">
                <a:latin typeface="Arial" panose="020B0604020202020204" pitchFamily="34" charset="0"/>
              </a:rPr>
              <a:pPr>
                <a:spcBef>
                  <a:spcPct val="0"/>
                </a:spcBef>
              </a:pPr>
              <a:t>35</a:t>
            </a:fld>
            <a:endParaRPr lang="el-GR" altLang="el-GR">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Θέση εικόνας διαφάνειας 1">
            <a:extLst>
              <a:ext uri="{FF2B5EF4-FFF2-40B4-BE49-F238E27FC236}">
                <a16:creationId xmlns:a16="http://schemas.microsoft.com/office/drawing/2014/main" id="{7B19BFCA-6889-AB1A-D77B-AA4AAD90D9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Θέση σημειώσεων 2">
            <a:extLst>
              <a:ext uri="{FF2B5EF4-FFF2-40B4-BE49-F238E27FC236}">
                <a16:creationId xmlns:a16="http://schemas.microsoft.com/office/drawing/2014/main" id="{2F9134E0-3453-1712-D43B-CC70C24417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77828" name="Θέση αριθμού διαφάνειας 3">
            <a:extLst>
              <a:ext uri="{FF2B5EF4-FFF2-40B4-BE49-F238E27FC236}">
                <a16:creationId xmlns:a16="http://schemas.microsoft.com/office/drawing/2014/main" id="{510DCDA8-D722-9D62-3DD7-DF720FB598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A86D50-61D9-40DF-A3E7-B65F140B586C}" type="slidenum">
              <a:rPr lang="el-GR" altLang="el-GR">
                <a:latin typeface="Arial" panose="020B0604020202020204" pitchFamily="34" charset="0"/>
              </a:rPr>
              <a:pPr>
                <a:spcBef>
                  <a:spcPct val="0"/>
                </a:spcBef>
              </a:pPr>
              <a:t>36</a:t>
            </a:fld>
            <a:endParaRPr lang="el-GR" altLang="el-GR">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Θέση εικόνας διαφάνειας 1">
            <a:extLst>
              <a:ext uri="{FF2B5EF4-FFF2-40B4-BE49-F238E27FC236}">
                <a16:creationId xmlns:a16="http://schemas.microsoft.com/office/drawing/2014/main" id="{E3824E28-41E0-1008-2C2B-950C82FFFC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Θέση σημειώσεων 2">
            <a:extLst>
              <a:ext uri="{FF2B5EF4-FFF2-40B4-BE49-F238E27FC236}">
                <a16:creationId xmlns:a16="http://schemas.microsoft.com/office/drawing/2014/main" id="{84CE008B-4C5F-0FA4-0DD7-8FDE436CE7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79876" name="Θέση αριθμού διαφάνειας 3">
            <a:extLst>
              <a:ext uri="{FF2B5EF4-FFF2-40B4-BE49-F238E27FC236}">
                <a16:creationId xmlns:a16="http://schemas.microsoft.com/office/drawing/2014/main" id="{E994F9E3-D26A-7725-E47C-AF40CCA4FE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C966C4-F524-4DA7-9071-B448EF254350}" type="slidenum">
              <a:rPr lang="el-GR" altLang="el-GR">
                <a:latin typeface="Arial" panose="020B0604020202020204" pitchFamily="34" charset="0"/>
              </a:rPr>
              <a:pPr>
                <a:spcBef>
                  <a:spcPct val="0"/>
                </a:spcBef>
              </a:pPr>
              <a:t>37</a:t>
            </a:fld>
            <a:endParaRPr lang="el-GR" altLang="el-GR">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Θέση εικόνας διαφάνειας 1">
            <a:extLst>
              <a:ext uri="{FF2B5EF4-FFF2-40B4-BE49-F238E27FC236}">
                <a16:creationId xmlns:a16="http://schemas.microsoft.com/office/drawing/2014/main" id="{282D6B7B-539C-F591-D120-EE300F8606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Θέση σημειώσεων 2">
            <a:extLst>
              <a:ext uri="{FF2B5EF4-FFF2-40B4-BE49-F238E27FC236}">
                <a16:creationId xmlns:a16="http://schemas.microsoft.com/office/drawing/2014/main" id="{66C3C1D3-03DE-3051-17A6-3B57A11B6F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81924" name="Θέση αριθμού διαφάνειας 3">
            <a:extLst>
              <a:ext uri="{FF2B5EF4-FFF2-40B4-BE49-F238E27FC236}">
                <a16:creationId xmlns:a16="http://schemas.microsoft.com/office/drawing/2014/main" id="{66F66755-9926-8A86-10BF-C142137282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BA18C2-F7A4-44DC-BD6C-3A55A36B27A3}" type="slidenum">
              <a:rPr lang="el-GR" altLang="el-GR">
                <a:latin typeface="Arial" panose="020B0604020202020204" pitchFamily="34" charset="0"/>
              </a:rPr>
              <a:pPr>
                <a:spcBef>
                  <a:spcPct val="0"/>
                </a:spcBef>
              </a:pPr>
              <a:t>38</a:t>
            </a:fld>
            <a:endParaRPr lang="el-GR" altLang="el-GR">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Θέση εικόνας διαφάνειας 1">
            <a:extLst>
              <a:ext uri="{FF2B5EF4-FFF2-40B4-BE49-F238E27FC236}">
                <a16:creationId xmlns:a16="http://schemas.microsoft.com/office/drawing/2014/main" id="{E8825418-65FF-60FE-DB3C-01AC49300B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Θέση σημειώσεων 2">
            <a:extLst>
              <a:ext uri="{FF2B5EF4-FFF2-40B4-BE49-F238E27FC236}">
                <a16:creationId xmlns:a16="http://schemas.microsoft.com/office/drawing/2014/main" id="{251FC79B-73D8-6CCD-C32D-F4EE8D9081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83972" name="Θέση αριθμού διαφάνειας 3">
            <a:extLst>
              <a:ext uri="{FF2B5EF4-FFF2-40B4-BE49-F238E27FC236}">
                <a16:creationId xmlns:a16="http://schemas.microsoft.com/office/drawing/2014/main" id="{022D334F-FFA0-5FF5-F4EC-5E887FCF85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635CA9-F682-4C16-8B4B-3F6E0F9DD59E}" type="slidenum">
              <a:rPr lang="el-GR" altLang="el-GR">
                <a:latin typeface="Arial" panose="020B0604020202020204" pitchFamily="34" charset="0"/>
              </a:rPr>
              <a:pPr>
                <a:spcBef>
                  <a:spcPct val="0"/>
                </a:spcBef>
              </a:pPr>
              <a:t>39</a:t>
            </a:fld>
            <a:endParaRPr lang="el-GR" altLang="el-GR">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Θέση εικόνας διαφάνειας 1">
            <a:extLst>
              <a:ext uri="{FF2B5EF4-FFF2-40B4-BE49-F238E27FC236}">
                <a16:creationId xmlns:a16="http://schemas.microsoft.com/office/drawing/2014/main" id="{36E8FE18-5A8D-ACFB-CF68-6C738C5E61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Θέση σημειώσεων 2">
            <a:extLst>
              <a:ext uri="{FF2B5EF4-FFF2-40B4-BE49-F238E27FC236}">
                <a16:creationId xmlns:a16="http://schemas.microsoft.com/office/drawing/2014/main" id="{6245CCDF-B846-56C6-F8FB-565C51FEEF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86020" name="Θέση αριθμού διαφάνειας 3">
            <a:extLst>
              <a:ext uri="{FF2B5EF4-FFF2-40B4-BE49-F238E27FC236}">
                <a16:creationId xmlns:a16="http://schemas.microsoft.com/office/drawing/2014/main" id="{BA7AF56B-544F-4C08-7330-CD2E9E5C9C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8C7315-F221-4040-A3C1-FB91988E0577}" type="slidenum">
              <a:rPr lang="el-GR" altLang="el-GR">
                <a:latin typeface="Arial" panose="020B0604020202020204" pitchFamily="34" charset="0"/>
              </a:rPr>
              <a:pPr>
                <a:spcBef>
                  <a:spcPct val="0"/>
                </a:spcBef>
              </a:pPr>
              <a:t>40</a:t>
            </a:fld>
            <a:endParaRPr lang="el-GR" altLang="el-GR">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Θέση εικόνας διαφάνειας 1">
            <a:extLst>
              <a:ext uri="{FF2B5EF4-FFF2-40B4-BE49-F238E27FC236}">
                <a16:creationId xmlns:a16="http://schemas.microsoft.com/office/drawing/2014/main" id="{8C31B03B-5FC1-9678-66C1-DB8EA07273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Θέση σημειώσεων 2">
            <a:extLst>
              <a:ext uri="{FF2B5EF4-FFF2-40B4-BE49-F238E27FC236}">
                <a16:creationId xmlns:a16="http://schemas.microsoft.com/office/drawing/2014/main" id="{E87316AB-4DA3-865A-D246-88437BF8FC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14340" name="Θέση αριθμού διαφάνειας 3">
            <a:extLst>
              <a:ext uri="{FF2B5EF4-FFF2-40B4-BE49-F238E27FC236}">
                <a16:creationId xmlns:a16="http://schemas.microsoft.com/office/drawing/2014/main" id="{D7F6034F-ACCB-687A-0B02-025E2A1A68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68F70A-0AB1-4177-AD74-5126A9836E14}" type="slidenum">
              <a:rPr lang="el-GR" altLang="el-GR">
                <a:latin typeface="Arial" panose="020B0604020202020204" pitchFamily="34" charset="0"/>
              </a:rPr>
              <a:pPr>
                <a:spcBef>
                  <a:spcPct val="0"/>
                </a:spcBef>
              </a:pPr>
              <a:t>5</a:t>
            </a:fld>
            <a:endParaRPr lang="el-GR" altLang="el-GR">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Θέση εικόνας διαφάνειας 1">
            <a:extLst>
              <a:ext uri="{FF2B5EF4-FFF2-40B4-BE49-F238E27FC236}">
                <a16:creationId xmlns:a16="http://schemas.microsoft.com/office/drawing/2014/main" id="{68FF81D5-3F5D-FC2A-3628-314BDCB73A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Θέση σημειώσεων 2">
            <a:extLst>
              <a:ext uri="{FF2B5EF4-FFF2-40B4-BE49-F238E27FC236}">
                <a16:creationId xmlns:a16="http://schemas.microsoft.com/office/drawing/2014/main" id="{9F198F1A-9369-5B1F-41A7-0017552D1A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88068" name="Θέση αριθμού διαφάνειας 3">
            <a:extLst>
              <a:ext uri="{FF2B5EF4-FFF2-40B4-BE49-F238E27FC236}">
                <a16:creationId xmlns:a16="http://schemas.microsoft.com/office/drawing/2014/main" id="{1B5562F3-C542-300B-AADA-E9AFD8B3B2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6A0186-3E36-4CD7-81C3-323559C2FF66}" type="slidenum">
              <a:rPr lang="el-GR" altLang="el-GR">
                <a:latin typeface="Arial" panose="020B0604020202020204" pitchFamily="34" charset="0"/>
              </a:rPr>
              <a:pPr>
                <a:spcBef>
                  <a:spcPct val="0"/>
                </a:spcBef>
              </a:pPr>
              <a:t>41</a:t>
            </a:fld>
            <a:endParaRPr lang="el-GR" altLang="el-GR">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Θέση εικόνας διαφάνειας 1">
            <a:extLst>
              <a:ext uri="{FF2B5EF4-FFF2-40B4-BE49-F238E27FC236}">
                <a16:creationId xmlns:a16="http://schemas.microsoft.com/office/drawing/2014/main" id="{A284FDCB-93CF-A8A8-C524-6F51C46A05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Θέση σημειώσεων 2">
            <a:extLst>
              <a:ext uri="{FF2B5EF4-FFF2-40B4-BE49-F238E27FC236}">
                <a16:creationId xmlns:a16="http://schemas.microsoft.com/office/drawing/2014/main" id="{70F9A86E-95BB-C638-B92D-76655F466A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90116" name="Θέση αριθμού διαφάνειας 3">
            <a:extLst>
              <a:ext uri="{FF2B5EF4-FFF2-40B4-BE49-F238E27FC236}">
                <a16:creationId xmlns:a16="http://schemas.microsoft.com/office/drawing/2014/main" id="{5C327B98-AB2E-AAD5-69F9-D111BBB068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6B5911-2690-4A02-8738-91D23FA25095}" type="slidenum">
              <a:rPr lang="el-GR" altLang="el-GR">
                <a:latin typeface="Arial" panose="020B0604020202020204" pitchFamily="34" charset="0"/>
              </a:rPr>
              <a:pPr>
                <a:spcBef>
                  <a:spcPct val="0"/>
                </a:spcBef>
              </a:pPr>
              <a:t>42</a:t>
            </a:fld>
            <a:endParaRPr lang="el-GR" altLang="el-GR">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Θέση εικόνας διαφάνειας 1">
            <a:extLst>
              <a:ext uri="{FF2B5EF4-FFF2-40B4-BE49-F238E27FC236}">
                <a16:creationId xmlns:a16="http://schemas.microsoft.com/office/drawing/2014/main" id="{0BEB1157-7AAB-C373-6E3F-F33E5857A3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Θέση σημειώσεων 2">
            <a:extLst>
              <a:ext uri="{FF2B5EF4-FFF2-40B4-BE49-F238E27FC236}">
                <a16:creationId xmlns:a16="http://schemas.microsoft.com/office/drawing/2014/main" id="{9FE9E936-1654-B68C-E1C4-9B9AFB5780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92164" name="Θέση αριθμού διαφάνειας 3">
            <a:extLst>
              <a:ext uri="{FF2B5EF4-FFF2-40B4-BE49-F238E27FC236}">
                <a16:creationId xmlns:a16="http://schemas.microsoft.com/office/drawing/2014/main" id="{355A307B-7510-7BDD-CB08-8F3E6561E2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725E1C-F57E-4BC3-9B1E-A9AA7B1410A3}" type="slidenum">
              <a:rPr lang="el-GR" altLang="el-GR">
                <a:latin typeface="Arial" panose="020B0604020202020204" pitchFamily="34" charset="0"/>
              </a:rPr>
              <a:pPr>
                <a:spcBef>
                  <a:spcPct val="0"/>
                </a:spcBef>
              </a:pPr>
              <a:t>43</a:t>
            </a:fld>
            <a:endParaRPr lang="el-GR" altLang="el-GR">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Θέση εικόνας διαφάνειας 1">
            <a:extLst>
              <a:ext uri="{FF2B5EF4-FFF2-40B4-BE49-F238E27FC236}">
                <a16:creationId xmlns:a16="http://schemas.microsoft.com/office/drawing/2014/main" id="{85EFC93D-2A3F-DFE8-4A26-B25240EB67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Θέση σημειώσεων 2">
            <a:extLst>
              <a:ext uri="{FF2B5EF4-FFF2-40B4-BE49-F238E27FC236}">
                <a16:creationId xmlns:a16="http://schemas.microsoft.com/office/drawing/2014/main" id="{2F552D86-CF27-B684-6A2D-B880FFC128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94212" name="Θέση αριθμού διαφάνειας 3">
            <a:extLst>
              <a:ext uri="{FF2B5EF4-FFF2-40B4-BE49-F238E27FC236}">
                <a16:creationId xmlns:a16="http://schemas.microsoft.com/office/drawing/2014/main" id="{CE9FC254-C14F-BD57-F2B6-D82514AD22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82E6BD-FC5C-406B-99C0-ABB4687AEE13}" type="slidenum">
              <a:rPr lang="el-GR" altLang="el-GR">
                <a:latin typeface="Arial" panose="020B0604020202020204" pitchFamily="34" charset="0"/>
              </a:rPr>
              <a:pPr>
                <a:spcBef>
                  <a:spcPct val="0"/>
                </a:spcBef>
              </a:pPr>
              <a:t>44</a:t>
            </a:fld>
            <a:endParaRPr lang="el-GR" altLang="el-GR">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Θέση εικόνας διαφάνειας 1">
            <a:extLst>
              <a:ext uri="{FF2B5EF4-FFF2-40B4-BE49-F238E27FC236}">
                <a16:creationId xmlns:a16="http://schemas.microsoft.com/office/drawing/2014/main" id="{1855662A-485A-CB73-8350-65EF8F6781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Θέση σημειώσεων 2">
            <a:extLst>
              <a:ext uri="{FF2B5EF4-FFF2-40B4-BE49-F238E27FC236}">
                <a16:creationId xmlns:a16="http://schemas.microsoft.com/office/drawing/2014/main" id="{A4E1E583-4BF0-7136-9E13-7A5308060D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96260" name="Θέση αριθμού διαφάνειας 3">
            <a:extLst>
              <a:ext uri="{FF2B5EF4-FFF2-40B4-BE49-F238E27FC236}">
                <a16:creationId xmlns:a16="http://schemas.microsoft.com/office/drawing/2014/main" id="{AC1A0665-1885-4CDB-7F61-BFDBE17D9C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39CB79-3348-4DEC-A78A-1199B46FD91F}" type="slidenum">
              <a:rPr lang="el-GR" altLang="el-GR">
                <a:latin typeface="Arial" panose="020B0604020202020204" pitchFamily="34" charset="0"/>
              </a:rPr>
              <a:pPr>
                <a:spcBef>
                  <a:spcPct val="0"/>
                </a:spcBef>
              </a:pPr>
              <a:t>45</a:t>
            </a:fld>
            <a:endParaRPr lang="el-GR" altLang="el-GR">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Θέση εικόνας διαφάνειας 1">
            <a:extLst>
              <a:ext uri="{FF2B5EF4-FFF2-40B4-BE49-F238E27FC236}">
                <a16:creationId xmlns:a16="http://schemas.microsoft.com/office/drawing/2014/main" id="{2FAFAAEC-F8CA-81E8-1DED-5E1EA89F6D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Θέση σημειώσεων 2">
            <a:extLst>
              <a:ext uri="{FF2B5EF4-FFF2-40B4-BE49-F238E27FC236}">
                <a16:creationId xmlns:a16="http://schemas.microsoft.com/office/drawing/2014/main" id="{1FF6FC30-9779-6B2A-3319-C035658A08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98308" name="Θέση αριθμού διαφάνειας 3">
            <a:extLst>
              <a:ext uri="{FF2B5EF4-FFF2-40B4-BE49-F238E27FC236}">
                <a16:creationId xmlns:a16="http://schemas.microsoft.com/office/drawing/2014/main" id="{AD151E4F-0370-ECF1-A81B-EDA149C06A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57DBB6-AD00-453D-B91C-089C1458D2C5}" type="slidenum">
              <a:rPr lang="el-GR" altLang="el-GR">
                <a:latin typeface="Arial" panose="020B0604020202020204" pitchFamily="34" charset="0"/>
              </a:rPr>
              <a:pPr>
                <a:spcBef>
                  <a:spcPct val="0"/>
                </a:spcBef>
              </a:pPr>
              <a:t>46</a:t>
            </a:fld>
            <a:endParaRPr lang="el-GR" altLang="el-GR">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Θέση εικόνας διαφάνειας 1">
            <a:extLst>
              <a:ext uri="{FF2B5EF4-FFF2-40B4-BE49-F238E27FC236}">
                <a16:creationId xmlns:a16="http://schemas.microsoft.com/office/drawing/2014/main" id="{FFE8C334-3F90-48A2-0240-5A33B36EA8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Θέση σημειώσεων 2">
            <a:extLst>
              <a:ext uri="{FF2B5EF4-FFF2-40B4-BE49-F238E27FC236}">
                <a16:creationId xmlns:a16="http://schemas.microsoft.com/office/drawing/2014/main" id="{2C136B85-3A6B-C3B1-4F93-0F2F8F5381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100356" name="Θέση αριθμού διαφάνειας 3">
            <a:extLst>
              <a:ext uri="{FF2B5EF4-FFF2-40B4-BE49-F238E27FC236}">
                <a16:creationId xmlns:a16="http://schemas.microsoft.com/office/drawing/2014/main" id="{54CFC2D9-00F9-C4AC-15AA-17195419AF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0468EE-607B-4A4F-9609-A1186A905AD6}" type="slidenum">
              <a:rPr lang="el-GR" altLang="el-GR">
                <a:latin typeface="Arial" panose="020B0604020202020204" pitchFamily="34" charset="0"/>
              </a:rPr>
              <a:pPr>
                <a:spcBef>
                  <a:spcPct val="0"/>
                </a:spcBef>
              </a:pPr>
              <a:t>47</a:t>
            </a:fld>
            <a:endParaRPr lang="el-GR" altLang="el-GR">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Θέση εικόνας διαφάνειας 1">
            <a:extLst>
              <a:ext uri="{FF2B5EF4-FFF2-40B4-BE49-F238E27FC236}">
                <a16:creationId xmlns:a16="http://schemas.microsoft.com/office/drawing/2014/main" id="{533C4658-5533-15A7-B2A8-6577619BA1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Θέση σημειώσεων 2">
            <a:extLst>
              <a:ext uri="{FF2B5EF4-FFF2-40B4-BE49-F238E27FC236}">
                <a16:creationId xmlns:a16="http://schemas.microsoft.com/office/drawing/2014/main" id="{F477231C-D5D2-E14F-0F1C-D9253DE29F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102404" name="Θέση αριθμού διαφάνειας 3">
            <a:extLst>
              <a:ext uri="{FF2B5EF4-FFF2-40B4-BE49-F238E27FC236}">
                <a16:creationId xmlns:a16="http://schemas.microsoft.com/office/drawing/2014/main" id="{907E4825-A56A-BDEA-F714-28EEA5542B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5BF3C6-6F65-461B-9046-AA004ED40AF3}" type="slidenum">
              <a:rPr lang="el-GR" altLang="el-GR">
                <a:latin typeface="Arial" panose="020B0604020202020204" pitchFamily="34" charset="0"/>
              </a:rPr>
              <a:pPr>
                <a:spcBef>
                  <a:spcPct val="0"/>
                </a:spcBef>
              </a:pPr>
              <a:t>48</a:t>
            </a:fld>
            <a:endParaRPr lang="el-GR" altLang="el-GR">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Θέση εικόνας διαφάνειας 1">
            <a:extLst>
              <a:ext uri="{FF2B5EF4-FFF2-40B4-BE49-F238E27FC236}">
                <a16:creationId xmlns:a16="http://schemas.microsoft.com/office/drawing/2014/main" id="{10D29155-6E90-A521-9F67-6415277922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Θέση σημειώσεων 2">
            <a:extLst>
              <a:ext uri="{FF2B5EF4-FFF2-40B4-BE49-F238E27FC236}">
                <a16:creationId xmlns:a16="http://schemas.microsoft.com/office/drawing/2014/main" id="{FFB66542-0036-B7C6-7D5A-20ED9BCDC4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104452" name="Θέση αριθμού διαφάνειας 3">
            <a:extLst>
              <a:ext uri="{FF2B5EF4-FFF2-40B4-BE49-F238E27FC236}">
                <a16:creationId xmlns:a16="http://schemas.microsoft.com/office/drawing/2014/main" id="{E89A3765-6986-1CF4-153C-A141BEA0E8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C5BA32-3598-4F8D-9434-CCBEA9FE1B59}" type="slidenum">
              <a:rPr lang="el-GR" altLang="el-GR">
                <a:latin typeface="Arial" panose="020B0604020202020204" pitchFamily="34" charset="0"/>
              </a:rPr>
              <a:pPr>
                <a:spcBef>
                  <a:spcPct val="0"/>
                </a:spcBef>
              </a:pPr>
              <a:t>49</a:t>
            </a:fld>
            <a:endParaRPr lang="el-GR" altLang="el-GR">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Θέση εικόνας διαφάνειας 1">
            <a:extLst>
              <a:ext uri="{FF2B5EF4-FFF2-40B4-BE49-F238E27FC236}">
                <a16:creationId xmlns:a16="http://schemas.microsoft.com/office/drawing/2014/main" id="{432F4CF6-B2CF-C61D-06CD-8537522CB4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Θέση σημειώσεων 2">
            <a:extLst>
              <a:ext uri="{FF2B5EF4-FFF2-40B4-BE49-F238E27FC236}">
                <a16:creationId xmlns:a16="http://schemas.microsoft.com/office/drawing/2014/main" id="{AC1EFD6E-02D7-0219-A5D4-1DBD1FB5FD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106500" name="Θέση αριθμού διαφάνειας 3">
            <a:extLst>
              <a:ext uri="{FF2B5EF4-FFF2-40B4-BE49-F238E27FC236}">
                <a16:creationId xmlns:a16="http://schemas.microsoft.com/office/drawing/2014/main" id="{875F74F3-38E5-1333-A383-1030E6C52A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573695-689B-47F2-BC58-AA5B1B33749D}" type="slidenum">
              <a:rPr lang="el-GR" altLang="el-GR">
                <a:latin typeface="Arial" panose="020B0604020202020204" pitchFamily="34" charset="0"/>
              </a:rPr>
              <a:pPr>
                <a:spcBef>
                  <a:spcPct val="0"/>
                </a:spcBef>
              </a:pPr>
              <a:t>50</a:t>
            </a:fld>
            <a:endParaRPr lang="el-GR" altLang="el-GR">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Θέση εικόνας διαφάνειας 1">
            <a:extLst>
              <a:ext uri="{FF2B5EF4-FFF2-40B4-BE49-F238E27FC236}">
                <a16:creationId xmlns:a16="http://schemas.microsoft.com/office/drawing/2014/main" id="{35F654D3-1863-701B-AED9-0F5ED66A85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Θέση σημειώσεων 2">
            <a:extLst>
              <a:ext uri="{FF2B5EF4-FFF2-40B4-BE49-F238E27FC236}">
                <a16:creationId xmlns:a16="http://schemas.microsoft.com/office/drawing/2014/main" id="{8A54D80F-09EA-200B-3D44-E79E1A5AC2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16388" name="Θέση αριθμού διαφάνειας 3">
            <a:extLst>
              <a:ext uri="{FF2B5EF4-FFF2-40B4-BE49-F238E27FC236}">
                <a16:creationId xmlns:a16="http://schemas.microsoft.com/office/drawing/2014/main" id="{7BC68A23-38D4-03DE-BDB4-4BB24A9485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E39A9C-5057-4CBE-9E5B-A15B65E5DF2F}" type="slidenum">
              <a:rPr lang="el-GR" altLang="el-GR">
                <a:latin typeface="Arial" panose="020B0604020202020204" pitchFamily="34" charset="0"/>
              </a:rPr>
              <a:pPr>
                <a:spcBef>
                  <a:spcPct val="0"/>
                </a:spcBef>
              </a:pPr>
              <a:t>6</a:t>
            </a:fld>
            <a:endParaRPr lang="el-GR" altLang="el-GR">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Θέση εικόνας διαφάνειας 1">
            <a:extLst>
              <a:ext uri="{FF2B5EF4-FFF2-40B4-BE49-F238E27FC236}">
                <a16:creationId xmlns:a16="http://schemas.microsoft.com/office/drawing/2014/main" id="{B06301F7-5463-B030-0478-6401D7269C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Θέση σημειώσεων 2">
            <a:extLst>
              <a:ext uri="{FF2B5EF4-FFF2-40B4-BE49-F238E27FC236}">
                <a16:creationId xmlns:a16="http://schemas.microsoft.com/office/drawing/2014/main" id="{5CF19FD6-CC1D-B8B1-5415-A51E7A06D2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108548" name="Θέση αριθμού διαφάνειας 3">
            <a:extLst>
              <a:ext uri="{FF2B5EF4-FFF2-40B4-BE49-F238E27FC236}">
                <a16:creationId xmlns:a16="http://schemas.microsoft.com/office/drawing/2014/main" id="{E2E8A5C1-763B-491C-802E-E1032026FC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32677E-F527-4A6E-849F-5F73140F0480}" type="slidenum">
              <a:rPr lang="el-GR" altLang="el-GR">
                <a:latin typeface="Arial" panose="020B0604020202020204" pitchFamily="34" charset="0"/>
              </a:rPr>
              <a:pPr>
                <a:spcBef>
                  <a:spcPct val="0"/>
                </a:spcBef>
              </a:pPr>
              <a:t>51</a:t>
            </a:fld>
            <a:endParaRPr lang="el-GR" altLang="el-GR">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Θέση εικόνας διαφάνειας 1">
            <a:extLst>
              <a:ext uri="{FF2B5EF4-FFF2-40B4-BE49-F238E27FC236}">
                <a16:creationId xmlns:a16="http://schemas.microsoft.com/office/drawing/2014/main" id="{B6D65D35-C958-5BCB-5A3D-8231255E93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Θέση σημειώσεων 2">
            <a:extLst>
              <a:ext uri="{FF2B5EF4-FFF2-40B4-BE49-F238E27FC236}">
                <a16:creationId xmlns:a16="http://schemas.microsoft.com/office/drawing/2014/main" id="{67CC6EDF-0060-94F4-3484-AE5CD69D96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110596" name="Θέση αριθμού διαφάνειας 3">
            <a:extLst>
              <a:ext uri="{FF2B5EF4-FFF2-40B4-BE49-F238E27FC236}">
                <a16:creationId xmlns:a16="http://schemas.microsoft.com/office/drawing/2014/main" id="{566D0BF9-BC1D-4386-4144-9DCFE67A02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1F523D-53F0-4F85-878F-88CFDFB001B2}" type="slidenum">
              <a:rPr lang="el-GR" altLang="el-GR">
                <a:latin typeface="Arial" panose="020B0604020202020204" pitchFamily="34" charset="0"/>
              </a:rPr>
              <a:pPr>
                <a:spcBef>
                  <a:spcPct val="0"/>
                </a:spcBef>
              </a:pPr>
              <a:t>52</a:t>
            </a:fld>
            <a:endParaRPr lang="el-GR" altLang="el-GR">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εικόνας διαφάνειας 1">
            <a:extLst>
              <a:ext uri="{FF2B5EF4-FFF2-40B4-BE49-F238E27FC236}">
                <a16:creationId xmlns:a16="http://schemas.microsoft.com/office/drawing/2014/main" id="{28F5599F-6C92-CE44-94DD-E5C22E41FB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Θέση σημειώσεων 2">
            <a:extLst>
              <a:ext uri="{FF2B5EF4-FFF2-40B4-BE49-F238E27FC236}">
                <a16:creationId xmlns:a16="http://schemas.microsoft.com/office/drawing/2014/main" id="{C6787BAB-9217-4902-BD10-675D8BAD57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18436" name="Θέση αριθμού διαφάνειας 3">
            <a:extLst>
              <a:ext uri="{FF2B5EF4-FFF2-40B4-BE49-F238E27FC236}">
                <a16:creationId xmlns:a16="http://schemas.microsoft.com/office/drawing/2014/main" id="{3F215537-0BEA-AB3B-F47B-9CE2ADAC55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8044C2-F3A2-4136-A55D-B1D8A6ADD345}" type="slidenum">
              <a:rPr lang="el-GR" altLang="el-GR">
                <a:latin typeface="Arial" panose="020B0604020202020204" pitchFamily="34" charset="0"/>
              </a:rPr>
              <a:pPr>
                <a:spcBef>
                  <a:spcPct val="0"/>
                </a:spcBef>
              </a:pPr>
              <a:t>7</a:t>
            </a:fld>
            <a:endParaRPr lang="el-GR" altLang="el-GR">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8F14D2F6-F0A2-FC58-B04C-2E5EE990A2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A36C81E0-07AC-920E-C66A-98B8239EA6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20484" name="Θέση αριθμού διαφάνειας 3">
            <a:extLst>
              <a:ext uri="{FF2B5EF4-FFF2-40B4-BE49-F238E27FC236}">
                <a16:creationId xmlns:a16="http://schemas.microsoft.com/office/drawing/2014/main" id="{3DCB9476-5C20-C9B0-3FF0-2AEEF273A9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A7A57F-6ED6-49F6-A9FF-7FF4885B534B}" type="slidenum">
              <a:rPr lang="el-GR" altLang="el-GR">
                <a:latin typeface="Arial" panose="020B0604020202020204" pitchFamily="34" charset="0"/>
              </a:rPr>
              <a:pPr>
                <a:spcBef>
                  <a:spcPct val="0"/>
                </a:spcBef>
              </a:pPr>
              <a:t>8</a:t>
            </a:fld>
            <a:endParaRPr lang="el-GR" altLang="el-GR">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Θέση εικόνας διαφάνειας 1">
            <a:extLst>
              <a:ext uri="{FF2B5EF4-FFF2-40B4-BE49-F238E27FC236}">
                <a16:creationId xmlns:a16="http://schemas.microsoft.com/office/drawing/2014/main" id="{447E805D-CA8A-3AD3-8146-8122E2550D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Θέση σημειώσεων 2">
            <a:extLst>
              <a:ext uri="{FF2B5EF4-FFF2-40B4-BE49-F238E27FC236}">
                <a16:creationId xmlns:a16="http://schemas.microsoft.com/office/drawing/2014/main" id="{80E91803-A325-AD03-8334-8064B41A2D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22532" name="Θέση αριθμού διαφάνειας 3">
            <a:extLst>
              <a:ext uri="{FF2B5EF4-FFF2-40B4-BE49-F238E27FC236}">
                <a16:creationId xmlns:a16="http://schemas.microsoft.com/office/drawing/2014/main" id="{4F45DEA1-BCAC-21EC-CBC1-FBBABF68E7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4C3988-2DD9-45B1-B736-387F917E7CCD}" type="slidenum">
              <a:rPr lang="el-GR" altLang="el-GR">
                <a:latin typeface="Arial" panose="020B0604020202020204" pitchFamily="34" charset="0"/>
              </a:rPr>
              <a:pPr>
                <a:spcBef>
                  <a:spcPct val="0"/>
                </a:spcBef>
              </a:pPr>
              <a:t>9</a:t>
            </a:fld>
            <a:endParaRPr lang="el-GR" altLang="el-GR">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Θέση εικόνας διαφάνειας 1">
            <a:extLst>
              <a:ext uri="{FF2B5EF4-FFF2-40B4-BE49-F238E27FC236}">
                <a16:creationId xmlns:a16="http://schemas.microsoft.com/office/drawing/2014/main" id="{46A36170-B8A5-9BEF-2359-45CAA396EC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Θέση σημειώσεων 2">
            <a:extLst>
              <a:ext uri="{FF2B5EF4-FFF2-40B4-BE49-F238E27FC236}">
                <a16:creationId xmlns:a16="http://schemas.microsoft.com/office/drawing/2014/main" id="{408A48A8-4CE5-6D32-928F-88356FE52F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p>
        </p:txBody>
      </p:sp>
      <p:sp>
        <p:nvSpPr>
          <p:cNvPr id="24580" name="Θέση αριθμού διαφάνειας 3">
            <a:extLst>
              <a:ext uri="{FF2B5EF4-FFF2-40B4-BE49-F238E27FC236}">
                <a16:creationId xmlns:a16="http://schemas.microsoft.com/office/drawing/2014/main" id="{251A845D-96FA-8925-10C9-8FE51D43BA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EC29D8-BE4F-47B9-B43F-77C2BA51E5E7}" type="slidenum">
              <a:rPr lang="el-GR" altLang="el-GR">
                <a:latin typeface="Arial" panose="020B0604020202020204" pitchFamily="34" charset="0"/>
              </a:rPr>
              <a:pPr>
                <a:spcBef>
                  <a:spcPct val="0"/>
                </a:spcBef>
              </a:pPr>
              <a:t>10</a:t>
            </a:fld>
            <a:endParaRPr lang="el-GR" altLang="el-GR">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4A397E-575C-4022-8829-DE74309F5A00}"/>
              </a:ext>
            </a:extLst>
          </p:cNvPr>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5" name="Rectangle 4">
            <a:extLst>
              <a:ext uri="{FF2B5EF4-FFF2-40B4-BE49-F238E27FC236}">
                <a16:creationId xmlns:a16="http://schemas.microsoft.com/office/drawing/2014/main" id="{A5C3A347-C089-DC47-AC06-0061D33EF06E}"/>
              </a:ext>
            </a:extLst>
          </p:cNvPr>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l-GR"/>
              <a:t>Στυλ κύριου τίτλου</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6" name="Date Placeholder 3">
            <a:extLst>
              <a:ext uri="{FF2B5EF4-FFF2-40B4-BE49-F238E27FC236}">
                <a16:creationId xmlns:a16="http://schemas.microsoft.com/office/drawing/2014/main" id="{97C7636A-42AB-AB0B-11E3-013BD6AB34B4}"/>
              </a:ext>
            </a:extLst>
          </p:cNvPr>
          <p:cNvSpPr>
            <a:spLocks noGrp="1"/>
          </p:cNvSpPr>
          <p:nvPr>
            <p:ph type="dt" sz="half" idx="10"/>
          </p:nvPr>
        </p:nvSpPr>
        <p:spPr/>
        <p:txBody>
          <a:bodyPr/>
          <a:lstStyle>
            <a:lvl1pPr>
              <a:defRPr/>
            </a:lvl1pPr>
          </a:lstStyle>
          <a:p>
            <a:pPr>
              <a:defRPr/>
            </a:pPr>
            <a:fld id="{24635006-5493-4C69-890C-61B3693C7105}" type="datetime1">
              <a:rPr lang="el-GR"/>
              <a:pPr>
                <a:defRPr/>
              </a:pPr>
              <a:t>25/1/2024</a:t>
            </a:fld>
            <a:endParaRPr lang="el-GR"/>
          </a:p>
        </p:txBody>
      </p:sp>
      <p:sp>
        <p:nvSpPr>
          <p:cNvPr id="7" name="Footer Placeholder 4">
            <a:extLst>
              <a:ext uri="{FF2B5EF4-FFF2-40B4-BE49-F238E27FC236}">
                <a16:creationId xmlns:a16="http://schemas.microsoft.com/office/drawing/2014/main" id="{C2FBF8AA-2B83-4DD2-25B2-3AFF60DF8265}"/>
              </a:ext>
            </a:extLst>
          </p:cNvPr>
          <p:cNvSpPr>
            <a:spLocks noGrp="1"/>
          </p:cNvSpPr>
          <p:nvPr>
            <p:ph type="ftr" sz="quarter" idx="11"/>
          </p:nvPr>
        </p:nvSpPr>
        <p:spPr/>
        <p:txBody>
          <a:bodyPr/>
          <a:lstStyle>
            <a:lvl1pPr>
              <a:defRPr/>
            </a:lvl1pPr>
          </a:lstStyle>
          <a:p>
            <a:pPr>
              <a:defRPr/>
            </a:pPr>
            <a:r>
              <a:rPr lang="en-US"/>
              <a:t>13th International Conference on Environmental Science and Technology</a:t>
            </a:r>
            <a:endParaRPr lang="el-GR"/>
          </a:p>
        </p:txBody>
      </p:sp>
      <p:sp>
        <p:nvSpPr>
          <p:cNvPr id="8" name="Slide Number Placeholder 5">
            <a:extLst>
              <a:ext uri="{FF2B5EF4-FFF2-40B4-BE49-F238E27FC236}">
                <a16:creationId xmlns:a16="http://schemas.microsoft.com/office/drawing/2014/main" id="{74B1A55A-EB6D-0459-B530-6327035118AD}"/>
              </a:ext>
            </a:extLst>
          </p:cNvPr>
          <p:cNvSpPr>
            <a:spLocks noGrp="1"/>
          </p:cNvSpPr>
          <p:nvPr>
            <p:ph type="sldNum" sz="quarter" idx="12"/>
          </p:nvPr>
        </p:nvSpPr>
        <p:spPr/>
        <p:txBody>
          <a:bodyPr/>
          <a:lstStyle>
            <a:lvl1pPr>
              <a:defRPr smtClean="0">
                <a:solidFill>
                  <a:schemeClr val="tx1"/>
                </a:solidFill>
              </a:defRPr>
            </a:lvl1pPr>
          </a:lstStyle>
          <a:p>
            <a:pPr>
              <a:defRPr/>
            </a:pPr>
            <a:fld id="{FD32E204-E6EA-47B6-A543-6C64738FFE4E}" type="slidenum">
              <a:rPr lang="el-GR" altLang="en-US"/>
              <a:pPr>
                <a:defRPr/>
              </a:pPr>
              <a:t>‹#›</a:t>
            </a:fld>
            <a:endParaRPr lang="el-GR" altLang="en-US"/>
          </a:p>
        </p:txBody>
      </p:sp>
    </p:spTree>
    <p:extLst>
      <p:ext uri="{BB962C8B-B14F-4D97-AF65-F5344CB8AC3E}">
        <p14:creationId xmlns:p14="http://schemas.microsoft.com/office/powerpoint/2010/main" val="583356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a:extLst>
              <a:ext uri="{FF2B5EF4-FFF2-40B4-BE49-F238E27FC236}">
                <a16:creationId xmlns:a16="http://schemas.microsoft.com/office/drawing/2014/main" id="{0F1DAB37-635C-5863-9FCC-24FA15358E65}"/>
              </a:ext>
            </a:extLst>
          </p:cNvPr>
          <p:cNvSpPr>
            <a:spLocks noGrp="1"/>
          </p:cNvSpPr>
          <p:nvPr>
            <p:ph type="dt" sz="half" idx="10"/>
          </p:nvPr>
        </p:nvSpPr>
        <p:spPr/>
        <p:txBody>
          <a:bodyPr/>
          <a:lstStyle>
            <a:lvl1pPr>
              <a:defRPr/>
            </a:lvl1pPr>
          </a:lstStyle>
          <a:p>
            <a:pPr>
              <a:defRPr/>
            </a:pPr>
            <a:fld id="{79125C87-0791-44B6-AF80-663A6AC11EBB}" type="datetime1">
              <a:rPr lang="el-GR"/>
              <a:pPr>
                <a:defRPr/>
              </a:pPr>
              <a:t>25/1/2024</a:t>
            </a:fld>
            <a:endParaRPr lang="el-GR"/>
          </a:p>
        </p:txBody>
      </p:sp>
      <p:sp>
        <p:nvSpPr>
          <p:cNvPr id="5" name="Footer Placeholder 4">
            <a:extLst>
              <a:ext uri="{FF2B5EF4-FFF2-40B4-BE49-F238E27FC236}">
                <a16:creationId xmlns:a16="http://schemas.microsoft.com/office/drawing/2014/main" id="{BB865888-AC5C-42C1-CF4F-3982832DB9B9}"/>
              </a:ext>
            </a:extLst>
          </p:cNvPr>
          <p:cNvSpPr>
            <a:spLocks noGrp="1"/>
          </p:cNvSpPr>
          <p:nvPr>
            <p:ph type="ftr" sz="quarter" idx="11"/>
          </p:nvPr>
        </p:nvSpPr>
        <p:spPr/>
        <p:txBody>
          <a:bodyPr/>
          <a:lstStyle>
            <a:lvl1pPr>
              <a:defRPr/>
            </a:lvl1pPr>
          </a:lstStyle>
          <a:p>
            <a:pPr>
              <a:defRPr/>
            </a:pPr>
            <a:r>
              <a:rPr lang="en-US"/>
              <a:t>13th International Conference on Environmental Science and Technology</a:t>
            </a:r>
            <a:endParaRPr lang="el-GR"/>
          </a:p>
        </p:txBody>
      </p:sp>
      <p:sp>
        <p:nvSpPr>
          <p:cNvPr id="6" name="Slide Number Placeholder 5">
            <a:extLst>
              <a:ext uri="{FF2B5EF4-FFF2-40B4-BE49-F238E27FC236}">
                <a16:creationId xmlns:a16="http://schemas.microsoft.com/office/drawing/2014/main" id="{3025ACED-1D99-5963-E1DE-471E77A2D509}"/>
              </a:ext>
            </a:extLst>
          </p:cNvPr>
          <p:cNvSpPr>
            <a:spLocks noGrp="1"/>
          </p:cNvSpPr>
          <p:nvPr>
            <p:ph type="sldNum" sz="quarter" idx="12"/>
          </p:nvPr>
        </p:nvSpPr>
        <p:spPr/>
        <p:txBody>
          <a:bodyPr/>
          <a:lstStyle>
            <a:lvl1pPr>
              <a:defRPr/>
            </a:lvl1pPr>
          </a:lstStyle>
          <a:p>
            <a:pPr>
              <a:defRPr/>
            </a:pPr>
            <a:fld id="{6FF33D92-0281-4977-8616-7D54EE6F73C5}" type="slidenum">
              <a:rPr lang="el-GR" altLang="en-US"/>
              <a:pPr>
                <a:defRPr/>
              </a:pPr>
              <a:t>‹#›</a:t>
            </a:fld>
            <a:endParaRPr lang="el-GR" altLang="en-US"/>
          </a:p>
        </p:txBody>
      </p:sp>
    </p:spTree>
    <p:extLst>
      <p:ext uri="{BB962C8B-B14F-4D97-AF65-F5344CB8AC3E}">
        <p14:creationId xmlns:p14="http://schemas.microsoft.com/office/powerpoint/2010/main" val="282909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a:t>Στυλ κύριου τίτλου</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a:extLst>
              <a:ext uri="{FF2B5EF4-FFF2-40B4-BE49-F238E27FC236}">
                <a16:creationId xmlns:a16="http://schemas.microsoft.com/office/drawing/2014/main" id="{155708E4-FED4-FDF1-71B1-7441D0772B3D}"/>
              </a:ext>
            </a:extLst>
          </p:cNvPr>
          <p:cNvSpPr>
            <a:spLocks noGrp="1"/>
          </p:cNvSpPr>
          <p:nvPr>
            <p:ph type="dt" sz="half" idx="10"/>
          </p:nvPr>
        </p:nvSpPr>
        <p:spPr/>
        <p:txBody>
          <a:bodyPr/>
          <a:lstStyle>
            <a:lvl1pPr>
              <a:defRPr/>
            </a:lvl1pPr>
          </a:lstStyle>
          <a:p>
            <a:pPr>
              <a:defRPr/>
            </a:pPr>
            <a:fld id="{2BBDC7FE-F73D-4B2A-B0C9-6CB1409F0CCE}" type="datetime1">
              <a:rPr lang="el-GR"/>
              <a:pPr>
                <a:defRPr/>
              </a:pPr>
              <a:t>25/1/2024</a:t>
            </a:fld>
            <a:endParaRPr lang="el-GR"/>
          </a:p>
        </p:txBody>
      </p:sp>
      <p:sp>
        <p:nvSpPr>
          <p:cNvPr id="5" name="Footer Placeholder 4">
            <a:extLst>
              <a:ext uri="{FF2B5EF4-FFF2-40B4-BE49-F238E27FC236}">
                <a16:creationId xmlns:a16="http://schemas.microsoft.com/office/drawing/2014/main" id="{3022E6C0-6AB2-D9A8-AC57-E536637784A9}"/>
              </a:ext>
            </a:extLst>
          </p:cNvPr>
          <p:cNvSpPr>
            <a:spLocks noGrp="1"/>
          </p:cNvSpPr>
          <p:nvPr>
            <p:ph type="ftr" sz="quarter" idx="11"/>
          </p:nvPr>
        </p:nvSpPr>
        <p:spPr/>
        <p:txBody>
          <a:bodyPr/>
          <a:lstStyle>
            <a:lvl1pPr>
              <a:defRPr/>
            </a:lvl1pPr>
          </a:lstStyle>
          <a:p>
            <a:pPr>
              <a:defRPr/>
            </a:pPr>
            <a:r>
              <a:rPr lang="en-US"/>
              <a:t>13th International Conference on Environmental Science and Technology</a:t>
            </a:r>
            <a:endParaRPr lang="el-GR"/>
          </a:p>
        </p:txBody>
      </p:sp>
      <p:sp>
        <p:nvSpPr>
          <p:cNvPr id="6" name="Slide Number Placeholder 5">
            <a:extLst>
              <a:ext uri="{FF2B5EF4-FFF2-40B4-BE49-F238E27FC236}">
                <a16:creationId xmlns:a16="http://schemas.microsoft.com/office/drawing/2014/main" id="{9AEB4076-32B2-B12E-4736-9F925856F95A}"/>
              </a:ext>
            </a:extLst>
          </p:cNvPr>
          <p:cNvSpPr>
            <a:spLocks noGrp="1"/>
          </p:cNvSpPr>
          <p:nvPr>
            <p:ph type="sldNum" sz="quarter" idx="12"/>
          </p:nvPr>
        </p:nvSpPr>
        <p:spPr/>
        <p:txBody>
          <a:bodyPr/>
          <a:lstStyle>
            <a:lvl1pPr>
              <a:defRPr/>
            </a:lvl1pPr>
          </a:lstStyle>
          <a:p>
            <a:pPr>
              <a:defRPr/>
            </a:pPr>
            <a:fld id="{6452BB72-300C-409E-8432-28FC3C6BC527}" type="slidenum">
              <a:rPr lang="el-GR" altLang="en-US"/>
              <a:pPr>
                <a:defRPr/>
              </a:pPr>
              <a:t>‹#›</a:t>
            </a:fld>
            <a:endParaRPr lang="el-GR" altLang="en-US"/>
          </a:p>
        </p:txBody>
      </p:sp>
    </p:spTree>
    <p:extLst>
      <p:ext uri="{BB962C8B-B14F-4D97-AF65-F5344CB8AC3E}">
        <p14:creationId xmlns:p14="http://schemas.microsoft.com/office/powerpoint/2010/main" val="3078576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57E269E2-B1CC-F741-D5CB-CEBAC496CD90}"/>
              </a:ext>
            </a:extLst>
          </p:cNvPr>
          <p:cNvSpPr>
            <a:spLocks noChangeArrowheads="1"/>
          </p:cNvSpPr>
          <p:nvPr/>
        </p:nvSpPr>
        <p:spPr bwMode="auto">
          <a:xfrm>
            <a:off x="287338" y="1322388"/>
            <a:ext cx="508000" cy="660400"/>
          </a:xfrm>
          <a:prstGeom prst="rect">
            <a:avLst/>
          </a:prstGeom>
          <a:gradFill rotWithShape="0">
            <a:gsLst>
              <a:gs pos="0">
                <a:srgbClr val="6600CC"/>
              </a:gs>
              <a:gs pos="100000">
                <a:srgbClr val="FFFFFF"/>
              </a:gs>
            </a:gsLst>
            <a:lin ang="2700000" scaled="1"/>
          </a:gradFill>
          <a:ln>
            <a:noFill/>
          </a:ln>
        </p:spPr>
        <p:txBody>
          <a:bodyPr wrap="none" anchor="ctr"/>
          <a:lstStyle>
            <a:lvl1pPr>
              <a:defRPr kumimoji="1" sz="2400">
                <a:solidFill>
                  <a:srgbClr val="0000CC"/>
                </a:solidFill>
                <a:latin typeface="Comic Sans MS" panose="030F0702030302020204" pitchFamily="66" charset="0"/>
                <a:cs typeface="Arial" panose="020B0604020202020204" pitchFamily="34" charset="0"/>
              </a:defRPr>
            </a:lvl1pPr>
            <a:lvl2pPr marL="742950" indent="-285750">
              <a:defRPr kumimoji="1" sz="2400">
                <a:solidFill>
                  <a:srgbClr val="0000CC"/>
                </a:solidFill>
                <a:latin typeface="Comic Sans MS" panose="030F0702030302020204" pitchFamily="66" charset="0"/>
                <a:cs typeface="Arial" panose="020B0604020202020204" pitchFamily="34" charset="0"/>
              </a:defRPr>
            </a:lvl2pPr>
            <a:lvl3pPr marL="1143000" indent="-228600">
              <a:defRPr kumimoji="1" sz="2400">
                <a:solidFill>
                  <a:srgbClr val="0000CC"/>
                </a:solidFill>
                <a:latin typeface="Comic Sans MS" panose="030F0702030302020204" pitchFamily="66" charset="0"/>
                <a:cs typeface="Arial" panose="020B0604020202020204" pitchFamily="34" charset="0"/>
              </a:defRPr>
            </a:lvl3pPr>
            <a:lvl4pPr marL="1600200" indent="-228600">
              <a:defRPr kumimoji="1" sz="2400">
                <a:solidFill>
                  <a:srgbClr val="0000CC"/>
                </a:solidFill>
                <a:latin typeface="Comic Sans MS" panose="030F0702030302020204" pitchFamily="66" charset="0"/>
                <a:cs typeface="Arial" panose="020B0604020202020204" pitchFamily="34" charset="0"/>
              </a:defRPr>
            </a:lvl4pPr>
            <a:lvl5pPr marL="2057400" indent="-228600">
              <a:defRPr kumimoji="1" sz="2400">
                <a:solidFill>
                  <a:srgbClr val="0000CC"/>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kumimoji="1" sz="2400">
                <a:solidFill>
                  <a:srgbClr val="0000CC"/>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kumimoji="1" sz="2400">
                <a:solidFill>
                  <a:srgbClr val="0000CC"/>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kumimoji="1" sz="2400">
                <a:solidFill>
                  <a:srgbClr val="0000CC"/>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kumimoji="1" sz="2400">
                <a:solidFill>
                  <a:srgbClr val="0000CC"/>
                </a:solidFill>
                <a:latin typeface="Comic Sans MS" panose="030F0702030302020204" pitchFamily="66" charset="0"/>
                <a:cs typeface="Arial" panose="020B0604020202020204" pitchFamily="34" charset="0"/>
              </a:defRPr>
            </a:lvl9pPr>
          </a:lstStyle>
          <a:p>
            <a:pPr>
              <a:defRPr/>
            </a:pPr>
            <a:endParaRPr lang="el-GR" altLang="en-US"/>
          </a:p>
        </p:txBody>
      </p:sp>
      <p:sp>
        <p:nvSpPr>
          <p:cNvPr id="5" name="Rectangle 10">
            <a:extLst>
              <a:ext uri="{FF2B5EF4-FFF2-40B4-BE49-F238E27FC236}">
                <a16:creationId xmlns:a16="http://schemas.microsoft.com/office/drawing/2014/main" id="{697CC8B2-31CC-FD91-DE16-EC4175A4D2AA}"/>
              </a:ext>
            </a:extLst>
          </p:cNvPr>
          <p:cNvSpPr>
            <a:spLocks noChangeArrowheads="1"/>
          </p:cNvSpPr>
          <p:nvPr/>
        </p:nvSpPr>
        <p:spPr bwMode="auto">
          <a:xfrm>
            <a:off x="676275" y="779463"/>
            <a:ext cx="254000" cy="965200"/>
          </a:xfrm>
          <a:prstGeom prst="rect">
            <a:avLst/>
          </a:prstGeom>
          <a:gradFill rotWithShape="0">
            <a:gsLst>
              <a:gs pos="0">
                <a:srgbClr val="F9071E"/>
              </a:gs>
              <a:gs pos="100000">
                <a:srgbClr val="FFFFFF"/>
              </a:gs>
            </a:gsLst>
            <a:lin ang="0" scaled="1"/>
          </a:gradFill>
          <a:ln>
            <a:noFill/>
          </a:ln>
        </p:spPr>
        <p:txBody>
          <a:bodyPr wrap="none" anchor="ctr"/>
          <a:lstStyle>
            <a:lvl1pPr>
              <a:defRPr kumimoji="1" sz="2400">
                <a:solidFill>
                  <a:srgbClr val="0000CC"/>
                </a:solidFill>
                <a:latin typeface="Comic Sans MS" panose="030F0702030302020204" pitchFamily="66" charset="0"/>
                <a:cs typeface="Arial" panose="020B0604020202020204" pitchFamily="34" charset="0"/>
              </a:defRPr>
            </a:lvl1pPr>
            <a:lvl2pPr marL="742950" indent="-285750">
              <a:defRPr kumimoji="1" sz="2400">
                <a:solidFill>
                  <a:srgbClr val="0000CC"/>
                </a:solidFill>
                <a:latin typeface="Comic Sans MS" panose="030F0702030302020204" pitchFamily="66" charset="0"/>
                <a:cs typeface="Arial" panose="020B0604020202020204" pitchFamily="34" charset="0"/>
              </a:defRPr>
            </a:lvl2pPr>
            <a:lvl3pPr marL="1143000" indent="-228600">
              <a:defRPr kumimoji="1" sz="2400">
                <a:solidFill>
                  <a:srgbClr val="0000CC"/>
                </a:solidFill>
                <a:latin typeface="Comic Sans MS" panose="030F0702030302020204" pitchFamily="66" charset="0"/>
                <a:cs typeface="Arial" panose="020B0604020202020204" pitchFamily="34" charset="0"/>
              </a:defRPr>
            </a:lvl3pPr>
            <a:lvl4pPr marL="1600200" indent="-228600">
              <a:defRPr kumimoji="1" sz="2400">
                <a:solidFill>
                  <a:srgbClr val="0000CC"/>
                </a:solidFill>
                <a:latin typeface="Comic Sans MS" panose="030F0702030302020204" pitchFamily="66" charset="0"/>
                <a:cs typeface="Arial" panose="020B0604020202020204" pitchFamily="34" charset="0"/>
              </a:defRPr>
            </a:lvl4pPr>
            <a:lvl5pPr marL="2057400" indent="-228600">
              <a:defRPr kumimoji="1" sz="2400">
                <a:solidFill>
                  <a:srgbClr val="0000CC"/>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kumimoji="1" sz="2400">
                <a:solidFill>
                  <a:srgbClr val="0000CC"/>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kumimoji="1" sz="2400">
                <a:solidFill>
                  <a:srgbClr val="0000CC"/>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kumimoji="1" sz="2400">
                <a:solidFill>
                  <a:srgbClr val="0000CC"/>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kumimoji="1" sz="2400">
                <a:solidFill>
                  <a:srgbClr val="0000CC"/>
                </a:solidFill>
                <a:latin typeface="Comic Sans MS" panose="030F0702030302020204" pitchFamily="66" charset="0"/>
                <a:cs typeface="Arial" panose="020B0604020202020204" pitchFamily="34" charset="0"/>
              </a:defRPr>
            </a:lvl9pPr>
          </a:lstStyle>
          <a:p>
            <a:pPr>
              <a:defRPr/>
            </a:pPr>
            <a:endParaRPr lang="el-GR" altLang="en-US"/>
          </a:p>
        </p:txBody>
      </p:sp>
      <p:sp>
        <p:nvSpPr>
          <p:cNvPr id="6" name="Rectangle 11">
            <a:extLst>
              <a:ext uri="{FF2B5EF4-FFF2-40B4-BE49-F238E27FC236}">
                <a16:creationId xmlns:a16="http://schemas.microsoft.com/office/drawing/2014/main" id="{59987E78-2E41-7094-BEA4-5A1D5A018156}"/>
              </a:ext>
            </a:extLst>
          </p:cNvPr>
          <p:cNvSpPr>
            <a:spLocks noChangeArrowheads="1"/>
          </p:cNvSpPr>
          <p:nvPr/>
        </p:nvSpPr>
        <p:spPr bwMode="auto">
          <a:xfrm>
            <a:off x="474663" y="1252538"/>
            <a:ext cx="2657475" cy="134937"/>
          </a:xfrm>
          <a:prstGeom prst="rect">
            <a:avLst/>
          </a:prstGeom>
          <a:gradFill rotWithShape="0">
            <a:gsLst>
              <a:gs pos="0">
                <a:srgbClr val="F9071E"/>
              </a:gs>
              <a:gs pos="100000">
                <a:srgbClr val="FFFF00"/>
              </a:gs>
            </a:gsLst>
            <a:lin ang="0" scaled="1"/>
          </a:gradFill>
          <a:ln>
            <a:noFill/>
          </a:ln>
        </p:spPr>
        <p:txBody>
          <a:bodyPr wrap="none" anchor="ctr"/>
          <a:lstStyle>
            <a:lvl1pPr>
              <a:defRPr kumimoji="1" sz="2400">
                <a:solidFill>
                  <a:srgbClr val="0000CC"/>
                </a:solidFill>
                <a:latin typeface="Comic Sans MS" panose="030F0702030302020204" pitchFamily="66" charset="0"/>
                <a:cs typeface="Arial" panose="020B0604020202020204" pitchFamily="34" charset="0"/>
              </a:defRPr>
            </a:lvl1pPr>
            <a:lvl2pPr marL="742950" indent="-285750">
              <a:defRPr kumimoji="1" sz="2400">
                <a:solidFill>
                  <a:srgbClr val="0000CC"/>
                </a:solidFill>
                <a:latin typeface="Comic Sans MS" panose="030F0702030302020204" pitchFamily="66" charset="0"/>
                <a:cs typeface="Arial" panose="020B0604020202020204" pitchFamily="34" charset="0"/>
              </a:defRPr>
            </a:lvl2pPr>
            <a:lvl3pPr marL="1143000" indent="-228600">
              <a:defRPr kumimoji="1" sz="2400">
                <a:solidFill>
                  <a:srgbClr val="0000CC"/>
                </a:solidFill>
                <a:latin typeface="Comic Sans MS" panose="030F0702030302020204" pitchFamily="66" charset="0"/>
                <a:cs typeface="Arial" panose="020B0604020202020204" pitchFamily="34" charset="0"/>
              </a:defRPr>
            </a:lvl3pPr>
            <a:lvl4pPr marL="1600200" indent="-228600">
              <a:defRPr kumimoji="1" sz="2400">
                <a:solidFill>
                  <a:srgbClr val="0000CC"/>
                </a:solidFill>
                <a:latin typeface="Comic Sans MS" panose="030F0702030302020204" pitchFamily="66" charset="0"/>
                <a:cs typeface="Arial" panose="020B0604020202020204" pitchFamily="34" charset="0"/>
              </a:defRPr>
            </a:lvl4pPr>
            <a:lvl5pPr marL="2057400" indent="-228600">
              <a:defRPr kumimoji="1" sz="2400">
                <a:solidFill>
                  <a:srgbClr val="0000CC"/>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kumimoji="1" sz="2400">
                <a:solidFill>
                  <a:srgbClr val="0000CC"/>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kumimoji="1" sz="2400">
                <a:solidFill>
                  <a:srgbClr val="0000CC"/>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kumimoji="1" sz="2400">
                <a:solidFill>
                  <a:srgbClr val="0000CC"/>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kumimoji="1" sz="2400">
                <a:solidFill>
                  <a:srgbClr val="0000CC"/>
                </a:solidFill>
                <a:latin typeface="Comic Sans MS" panose="030F0702030302020204" pitchFamily="66" charset="0"/>
                <a:cs typeface="Arial" panose="020B0604020202020204" pitchFamily="34" charset="0"/>
              </a:defRPr>
            </a:lvl9pPr>
          </a:lstStyle>
          <a:p>
            <a:pPr>
              <a:defRPr/>
            </a:pPr>
            <a:endParaRPr lang="el-GR" altLang="en-US"/>
          </a:p>
        </p:txBody>
      </p:sp>
      <p:sp>
        <p:nvSpPr>
          <p:cNvPr id="2" name="Title 1"/>
          <p:cNvSpPr>
            <a:spLocks noGrp="1"/>
          </p:cNvSpPr>
          <p:nvPr>
            <p:ph type="title"/>
          </p:nvPr>
        </p:nvSpPr>
        <p:spPr>
          <a:xfrm>
            <a:off x="1127125" y="508000"/>
            <a:ext cx="7467600" cy="855663"/>
          </a:xfrm>
        </p:spPr>
        <p:txBody>
          <a:bodyPr/>
          <a:lstStyle/>
          <a:p>
            <a:r>
              <a:rPr lang="en-US"/>
              <a:t>Click to edit Master title style</a:t>
            </a:r>
          </a:p>
        </p:txBody>
      </p:sp>
      <p:sp>
        <p:nvSpPr>
          <p:cNvPr id="3" name="Table Placeholder 2"/>
          <p:cNvSpPr>
            <a:spLocks noGrp="1"/>
          </p:cNvSpPr>
          <p:nvPr>
            <p:ph type="tbl" idx="1"/>
          </p:nvPr>
        </p:nvSpPr>
        <p:spPr>
          <a:xfrm>
            <a:off x="804863" y="1524000"/>
            <a:ext cx="7821612" cy="4318000"/>
          </a:xfrm>
        </p:spPr>
        <p:txBody>
          <a:bodyPr/>
          <a:lstStyle/>
          <a:p>
            <a:pPr lvl="0"/>
            <a:endParaRPr lang="en-US" noProof="0"/>
          </a:p>
        </p:txBody>
      </p:sp>
    </p:spTree>
    <p:extLst>
      <p:ext uri="{BB962C8B-B14F-4D97-AF65-F5344CB8AC3E}">
        <p14:creationId xmlns:p14="http://schemas.microsoft.com/office/powerpoint/2010/main" val="252365152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a:extLst>
              <a:ext uri="{FF2B5EF4-FFF2-40B4-BE49-F238E27FC236}">
                <a16:creationId xmlns:a16="http://schemas.microsoft.com/office/drawing/2014/main" id="{60C4FCB2-8754-99C5-03E2-71A2762BF8E4}"/>
              </a:ext>
            </a:extLst>
          </p:cNvPr>
          <p:cNvSpPr>
            <a:spLocks noGrp="1"/>
          </p:cNvSpPr>
          <p:nvPr>
            <p:ph type="dt" sz="half" idx="10"/>
          </p:nvPr>
        </p:nvSpPr>
        <p:spPr/>
        <p:txBody>
          <a:bodyPr/>
          <a:lstStyle>
            <a:lvl1pPr>
              <a:defRPr/>
            </a:lvl1pPr>
          </a:lstStyle>
          <a:p>
            <a:pPr>
              <a:defRPr/>
            </a:pPr>
            <a:fld id="{92189CE7-69F4-4951-9098-8005BB281854}" type="datetime1">
              <a:rPr lang="el-GR"/>
              <a:pPr>
                <a:defRPr/>
              </a:pPr>
              <a:t>25/1/2024</a:t>
            </a:fld>
            <a:endParaRPr lang="el-GR"/>
          </a:p>
        </p:txBody>
      </p:sp>
      <p:sp>
        <p:nvSpPr>
          <p:cNvPr id="5" name="Footer Placeholder 4">
            <a:extLst>
              <a:ext uri="{FF2B5EF4-FFF2-40B4-BE49-F238E27FC236}">
                <a16:creationId xmlns:a16="http://schemas.microsoft.com/office/drawing/2014/main" id="{CE7B2AF0-9B2A-AC01-6155-6F3C58062AD9}"/>
              </a:ext>
            </a:extLst>
          </p:cNvPr>
          <p:cNvSpPr>
            <a:spLocks noGrp="1"/>
          </p:cNvSpPr>
          <p:nvPr>
            <p:ph type="ftr" sz="quarter" idx="11"/>
          </p:nvPr>
        </p:nvSpPr>
        <p:spPr/>
        <p:txBody>
          <a:bodyPr/>
          <a:lstStyle>
            <a:lvl1pPr>
              <a:defRPr/>
            </a:lvl1pPr>
          </a:lstStyle>
          <a:p>
            <a:pPr>
              <a:defRPr/>
            </a:pPr>
            <a:r>
              <a:rPr lang="en-US"/>
              <a:t>13th International Conference on Environmental Science and Technology</a:t>
            </a:r>
            <a:endParaRPr lang="el-GR"/>
          </a:p>
        </p:txBody>
      </p:sp>
      <p:sp>
        <p:nvSpPr>
          <p:cNvPr id="6" name="Slide Number Placeholder 5">
            <a:extLst>
              <a:ext uri="{FF2B5EF4-FFF2-40B4-BE49-F238E27FC236}">
                <a16:creationId xmlns:a16="http://schemas.microsoft.com/office/drawing/2014/main" id="{71AAE68D-49D2-14AE-BAB3-8F4A998103A7}"/>
              </a:ext>
            </a:extLst>
          </p:cNvPr>
          <p:cNvSpPr>
            <a:spLocks noGrp="1"/>
          </p:cNvSpPr>
          <p:nvPr>
            <p:ph type="sldNum" sz="quarter" idx="12"/>
          </p:nvPr>
        </p:nvSpPr>
        <p:spPr/>
        <p:txBody>
          <a:bodyPr/>
          <a:lstStyle>
            <a:lvl1pPr>
              <a:defRPr/>
            </a:lvl1pPr>
          </a:lstStyle>
          <a:p>
            <a:pPr>
              <a:defRPr/>
            </a:pPr>
            <a:fld id="{33C5BB14-E01E-4FA2-8C83-75F429B94E13}" type="slidenum">
              <a:rPr lang="el-GR" altLang="en-US"/>
              <a:pPr>
                <a:defRPr/>
              </a:pPr>
              <a:t>‹#›</a:t>
            </a:fld>
            <a:endParaRPr lang="el-GR" altLang="en-US"/>
          </a:p>
        </p:txBody>
      </p:sp>
    </p:spTree>
    <p:extLst>
      <p:ext uri="{BB962C8B-B14F-4D97-AF65-F5344CB8AC3E}">
        <p14:creationId xmlns:p14="http://schemas.microsoft.com/office/powerpoint/2010/main" val="3742073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l-GR"/>
              <a:t>Στυλ κύριου τίτλου</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a:extLst>
              <a:ext uri="{FF2B5EF4-FFF2-40B4-BE49-F238E27FC236}">
                <a16:creationId xmlns:a16="http://schemas.microsoft.com/office/drawing/2014/main" id="{559FAAC5-66F2-F23F-1CFA-2D01B2738B2F}"/>
              </a:ext>
            </a:extLst>
          </p:cNvPr>
          <p:cNvSpPr>
            <a:spLocks noGrp="1"/>
          </p:cNvSpPr>
          <p:nvPr>
            <p:ph type="dt" sz="half" idx="10"/>
          </p:nvPr>
        </p:nvSpPr>
        <p:spPr/>
        <p:txBody>
          <a:bodyPr/>
          <a:lstStyle>
            <a:lvl1pPr>
              <a:defRPr/>
            </a:lvl1pPr>
          </a:lstStyle>
          <a:p>
            <a:pPr>
              <a:defRPr/>
            </a:pPr>
            <a:fld id="{B68A80EC-0E3E-4455-89AC-A7846796A424}" type="datetime1">
              <a:rPr lang="el-GR"/>
              <a:pPr>
                <a:defRPr/>
              </a:pPr>
              <a:t>25/1/2024</a:t>
            </a:fld>
            <a:endParaRPr lang="el-GR"/>
          </a:p>
        </p:txBody>
      </p:sp>
      <p:sp>
        <p:nvSpPr>
          <p:cNvPr id="5" name="Footer Placeholder 4">
            <a:extLst>
              <a:ext uri="{FF2B5EF4-FFF2-40B4-BE49-F238E27FC236}">
                <a16:creationId xmlns:a16="http://schemas.microsoft.com/office/drawing/2014/main" id="{93379B93-77C0-0F55-567A-B3689A3364CF}"/>
              </a:ext>
            </a:extLst>
          </p:cNvPr>
          <p:cNvSpPr>
            <a:spLocks noGrp="1"/>
          </p:cNvSpPr>
          <p:nvPr>
            <p:ph type="ftr" sz="quarter" idx="11"/>
          </p:nvPr>
        </p:nvSpPr>
        <p:spPr/>
        <p:txBody>
          <a:bodyPr/>
          <a:lstStyle>
            <a:lvl1pPr>
              <a:defRPr/>
            </a:lvl1pPr>
          </a:lstStyle>
          <a:p>
            <a:pPr>
              <a:defRPr/>
            </a:pPr>
            <a:r>
              <a:rPr lang="en-US"/>
              <a:t>13th International Conference on Environmental Science and Technology</a:t>
            </a:r>
            <a:endParaRPr lang="el-GR"/>
          </a:p>
        </p:txBody>
      </p:sp>
      <p:sp>
        <p:nvSpPr>
          <p:cNvPr id="6" name="Slide Number Placeholder 5">
            <a:extLst>
              <a:ext uri="{FF2B5EF4-FFF2-40B4-BE49-F238E27FC236}">
                <a16:creationId xmlns:a16="http://schemas.microsoft.com/office/drawing/2014/main" id="{F0CC6729-B9ED-2F18-980D-D70CBE2AA01B}"/>
              </a:ext>
            </a:extLst>
          </p:cNvPr>
          <p:cNvSpPr>
            <a:spLocks noGrp="1"/>
          </p:cNvSpPr>
          <p:nvPr>
            <p:ph type="sldNum" sz="quarter" idx="12"/>
          </p:nvPr>
        </p:nvSpPr>
        <p:spPr/>
        <p:txBody>
          <a:bodyPr/>
          <a:lstStyle>
            <a:lvl1pPr>
              <a:defRPr/>
            </a:lvl1pPr>
          </a:lstStyle>
          <a:p>
            <a:pPr>
              <a:defRPr/>
            </a:pPr>
            <a:fld id="{52681C68-A3DB-4E55-AC53-60F57E04A316}" type="slidenum">
              <a:rPr lang="el-GR" altLang="en-US"/>
              <a:pPr>
                <a:defRPr/>
              </a:pPr>
              <a:t>‹#›</a:t>
            </a:fld>
            <a:endParaRPr lang="el-GR" altLang="en-US"/>
          </a:p>
        </p:txBody>
      </p:sp>
    </p:spTree>
    <p:extLst>
      <p:ext uri="{BB962C8B-B14F-4D97-AF65-F5344CB8AC3E}">
        <p14:creationId xmlns:p14="http://schemas.microsoft.com/office/powerpoint/2010/main" val="344924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3">
            <a:extLst>
              <a:ext uri="{FF2B5EF4-FFF2-40B4-BE49-F238E27FC236}">
                <a16:creationId xmlns:a16="http://schemas.microsoft.com/office/drawing/2014/main" id="{54F319F0-56C9-B23B-BDE1-B6E0FFE34526}"/>
              </a:ext>
            </a:extLst>
          </p:cNvPr>
          <p:cNvSpPr>
            <a:spLocks noGrp="1"/>
          </p:cNvSpPr>
          <p:nvPr>
            <p:ph type="dt" sz="half" idx="10"/>
          </p:nvPr>
        </p:nvSpPr>
        <p:spPr/>
        <p:txBody>
          <a:bodyPr/>
          <a:lstStyle>
            <a:lvl1pPr>
              <a:defRPr/>
            </a:lvl1pPr>
          </a:lstStyle>
          <a:p>
            <a:pPr>
              <a:defRPr/>
            </a:pPr>
            <a:fld id="{EC0E83DF-EEE9-4A3E-A894-1D498905C2B0}" type="datetime1">
              <a:rPr lang="el-GR"/>
              <a:pPr>
                <a:defRPr/>
              </a:pPr>
              <a:t>25/1/2024</a:t>
            </a:fld>
            <a:endParaRPr lang="el-GR"/>
          </a:p>
        </p:txBody>
      </p:sp>
      <p:sp>
        <p:nvSpPr>
          <p:cNvPr id="6" name="Footer Placeholder 4">
            <a:extLst>
              <a:ext uri="{FF2B5EF4-FFF2-40B4-BE49-F238E27FC236}">
                <a16:creationId xmlns:a16="http://schemas.microsoft.com/office/drawing/2014/main" id="{90CB79C7-071D-A187-DC04-78163FAD7B18}"/>
              </a:ext>
            </a:extLst>
          </p:cNvPr>
          <p:cNvSpPr>
            <a:spLocks noGrp="1"/>
          </p:cNvSpPr>
          <p:nvPr>
            <p:ph type="ftr" sz="quarter" idx="11"/>
          </p:nvPr>
        </p:nvSpPr>
        <p:spPr/>
        <p:txBody>
          <a:bodyPr/>
          <a:lstStyle>
            <a:lvl1pPr>
              <a:defRPr/>
            </a:lvl1pPr>
          </a:lstStyle>
          <a:p>
            <a:pPr>
              <a:defRPr/>
            </a:pPr>
            <a:r>
              <a:rPr lang="en-US"/>
              <a:t>13th International Conference on Environmental Science and Technology</a:t>
            </a:r>
            <a:endParaRPr lang="el-GR"/>
          </a:p>
        </p:txBody>
      </p:sp>
      <p:sp>
        <p:nvSpPr>
          <p:cNvPr id="7" name="Slide Number Placeholder 5">
            <a:extLst>
              <a:ext uri="{FF2B5EF4-FFF2-40B4-BE49-F238E27FC236}">
                <a16:creationId xmlns:a16="http://schemas.microsoft.com/office/drawing/2014/main" id="{ABCBA639-6765-A5CC-36FE-E13C6628A761}"/>
              </a:ext>
            </a:extLst>
          </p:cNvPr>
          <p:cNvSpPr>
            <a:spLocks noGrp="1"/>
          </p:cNvSpPr>
          <p:nvPr>
            <p:ph type="sldNum" sz="quarter" idx="12"/>
          </p:nvPr>
        </p:nvSpPr>
        <p:spPr/>
        <p:txBody>
          <a:bodyPr/>
          <a:lstStyle>
            <a:lvl1pPr>
              <a:defRPr/>
            </a:lvl1pPr>
          </a:lstStyle>
          <a:p>
            <a:pPr>
              <a:defRPr/>
            </a:pPr>
            <a:fld id="{6921F77F-16E6-4533-844A-E405642DD94A}" type="slidenum">
              <a:rPr lang="el-GR" altLang="en-US"/>
              <a:pPr>
                <a:defRPr/>
              </a:pPr>
              <a:t>‹#›</a:t>
            </a:fld>
            <a:endParaRPr lang="el-GR" altLang="en-US"/>
          </a:p>
        </p:txBody>
      </p:sp>
    </p:spTree>
    <p:extLst>
      <p:ext uri="{BB962C8B-B14F-4D97-AF65-F5344CB8AC3E}">
        <p14:creationId xmlns:p14="http://schemas.microsoft.com/office/powerpoint/2010/main" val="2435509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3">
            <a:extLst>
              <a:ext uri="{FF2B5EF4-FFF2-40B4-BE49-F238E27FC236}">
                <a16:creationId xmlns:a16="http://schemas.microsoft.com/office/drawing/2014/main" id="{1B7CA61B-0059-0826-021B-EF8316F8BBC9}"/>
              </a:ext>
            </a:extLst>
          </p:cNvPr>
          <p:cNvSpPr>
            <a:spLocks noGrp="1"/>
          </p:cNvSpPr>
          <p:nvPr>
            <p:ph type="dt" sz="half" idx="10"/>
          </p:nvPr>
        </p:nvSpPr>
        <p:spPr/>
        <p:txBody>
          <a:bodyPr/>
          <a:lstStyle>
            <a:lvl1pPr>
              <a:defRPr/>
            </a:lvl1pPr>
          </a:lstStyle>
          <a:p>
            <a:pPr>
              <a:defRPr/>
            </a:pPr>
            <a:fld id="{705F7B17-153C-4565-A7ED-DFC24007D502}" type="datetime1">
              <a:rPr lang="el-GR"/>
              <a:pPr>
                <a:defRPr/>
              </a:pPr>
              <a:t>25/1/2024</a:t>
            </a:fld>
            <a:endParaRPr lang="el-GR"/>
          </a:p>
        </p:txBody>
      </p:sp>
      <p:sp>
        <p:nvSpPr>
          <p:cNvPr id="8" name="Footer Placeholder 4">
            <a:extLst>
              <a:ext uri="{FF2B5EF4-FFF2-40B4-BE49-F238E27FC236}">
                <a16:creationId xmlns:a16="http://schemas.microsoft.com/office/drawing/2014/main" id="{CC306704-B0A6-8108-60A3-35B5246309E7}"/>
              </a:ext>
            </a:extLst>
          </p:cNvPr>
          <p:cNvSpPr>
            <a:spLocks noGrp="1"/>
          </p:cNvSpPr>
          <p:nvPr>
            <p:ph type="ftr" sz="quarter" idx="11"/>
          </p:nvPr>
        </p:nvSpPr>
        <p:spPr/>
        <p:txBody>
          <a:bodyPr/>
          <a:lstStyle>
            <a:lvl1pPr>
              <a:defRPr/>
            </a:lvl1pPr>
          </a:lstStyle>
          <a:p>
            <a:pPr>
              <a:defRPr/>
            </a:pPr>
            <a:r>
              <a:rPr lang="en-US"/>
              <a:t>13th International Conference on Environmental Science and Technology</a:t>
            </a:r>
            <a:endParaRPr lang="el-GR"/>
          </a:p>
        </p:txBody>
      </p:sp>
      <p:sp>
        <p:nvSpPr>
          <p:cNvPr id="9" name="Slide Number Placeholder 5">
            <a:extLst>
              <a:ext uri="{FF2B5EF4-FFF2-40B4-BE49-F238E27FC236}">
                <a16:creationId xmlns:a16="http://schemas.microsoft.com/office/drawing/2014/main" id="{1929A6FB-1B27-5F81-503F-A1C2F3B2DBED}"/>
              </a:ext>
            </a:extLst>
          </p:cNvPr>
          <p:cNvSpPr>
            <a:spLocks noGrp="1"/>
          </p:cNvSpPr>
          <p:nvPr>
            <p:ph type="sldNum" sz="quarter" idx="12"/>
          </p:nvPr>
        </p:nvSpPr>
        <p:spPr/>
        <p:txBody>
          <a:bodyPr/>
          <a:lstStyle>
            <a:lvl1pPr>
              <a:defRPr/>
            </a:lvl1pPr>
          </a:lstStyle>
          <a:p>
            <a:pPr>
              <a:defRPr/>
            </a:pPr>
            <a:fld id="{0B8764F2-5D21-4782-8A1C-982E863B40E5}" type="slidenum">
              <a:rPr lang="el-GR" altLang="en-US"/>
              <a:pPr>
                <a:defRPr/>
              </a:pPr>
              <a:t>‹#›</a:t>
            </a:fld>
            <a:endParaRPr lang="el-GR" altLang="en-US"/>
          </a:p>
        </p:txBody>
      </p:sp>
    </p:spTree>
    <p:extLst>
      <p:ext uri="{BB962C8B-B14F-4D97-AF65-F5344CB8AC3E}">
        <p14:creationId xmlns:p14="http://schemas.microsoft.com/office/powerpoint/2010/main" val="4107558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Date Placeholder 3">
            <a:extLst>
              <a:ext uri="{FF2B5EF4-FFF2-40B4-BE49-F238E27FC236}">
                <a16:creationId xmlns:a16="http://schemas.microsoft.com/office/drawing/2014/main" id="{F25F58E6-05A3-C3D7-C615-010BA9AA7465}"/>
              </a:ext>
            </a:extLst>
          </p:cNvPr>
          <p:cNvSpPr>
            <a:spLocks noGrp="1"/>
          </p:cNvSpPr>
          <p:nvPr>
            <p:ph type="dt" sz="half" idx="10"/>
          </p:nvPr>
        </p:nvSpPr>
        <p:spPr/>
        <p:txBody>
          <a:bodyPr/>
          <a:lstStyle>
            <a:lvl1pPr>
              <a:defRPr/>
            </a:lvl1pPr>
          </a:lstStyle>
          <a:p>
            <a:pPr>
              <a:defRPr/>
            </a:pPr>
            <a:fld id="{F32AAE83-A0AF-4F9A-A6D1-E9EE5DF1CE9E}" type="datetime1">
              <a:rPr lang="el-GR"/>
              <a:pPr>
                <a:defRPr/>
              </a:pPr>
              <a:t>25/1/2024</a:t>
            </a:fld>
            <a:endParaRPr lang="el-GR"/>
          </a:p>
        </p:txBody>
      </p:sp>
      <p:sp>
        <p:nvSpPr>
          <p:cNvPr id="4" name="Footer Placeholder 4">
            <a:extLst>
              <a:ext uri="{FF2B5EF4-FFF2-40B4-BE49-F238E27FC236}">
                <a16:creationId xmlns:a16="http://schemas.microsoft.com/office/drawing/2014/main" id="{578480A3-EEA6-0195-03FF-F8917C4BC903}"/>
              </a:ext>
            </a:extLst>
          </p:cNvPr>
          <p:cNvSpPr>
            <a:spLocks noGrp="1"/>
          </p:cNvSpPr>
          <p:nvPr>
            <p:ph type="ftr" sz="quarter" idx="11"/>
          </p:nvPr>
        </p:nvSpPr>
        <p:spPr/>
        <p:txBody>
          <a:bodyPr/>
          <a:lstStyle>
            <a:lvl1pPr>
              <a:defRPr/>
            </a:lvl1pPr>
          </a:lstStyle>
          <a:p>
            <a:pPr>
              <a:defRPr/>
            </a:pPr>
            <a:r>
              <a:rPr lang="en-US"/>
              <a:t>13th International Conference on Environmental Science and Technology</a:t>
            </a:r>
            <a:endParaRPr lang="el-GR"/>
          </a:p>
        </p:txBody>
      </p:sp>
      <p:sp>
        <p:nvSpPr>
          <p:cNvPr id="5" name="Slide Number Placeholder 5">
            <a:extLst>
              <a:ext uri="{FF2B5EF4-FFF2-40B4-BE49-F238E27FC236}">
                <a16:creationId xmlns:a16="http://schemas.microsoft.com/office/drawing/2014/main" id="{88792C25-869B-A811-2220-F8B904C8400C}"/>
              </a:ext>
            </a:extLst>
          </p:cNvPr>
          <p:cNvSpPr>
            <a:spLocks noGrp="1"/>
          </p:cNvSpPr>
          <p:nvPr>
            <p:ph type="sldNum" sz="quarter" idx="12"/>
          </p:nvPr>
        </p:nvSpPr>
        <p:spPr/>
        <p:txBody>
          <a:bodyPr/>
          <a:lstStyle>
            <a:lvl1pPr>
              <a:defRPr/>
            </a:lvl1pPr>
          </a:lstStyle>
          <a:p>
            <a:pPr>
              <a:defRPr/>
            </a:pPr>
            <a:fld id="{4860C4D1-A08B-4438-A1EC-44017A41CBBD}" type="slidenum">
              <a:rPr lang="el-GR" altLang="en-US"/>
              <a:pPr>
                <a:defRPr/>
              </a:pPr>
              <a:t>‹#›</a:t>
            </a:fld>
            <a:endParaRPr lang="el-GR" altLang="en-US"/>
          </a:p>
        </p:txBody>
      </p:sp>
    </p:spTree>
    <p:extLst>
      <p:ext uri="{BB962C8B-B14F-4D97-AF65-F5344CB8AC3E}">
        <p14:creationId xmlns:p14="http://schemas.microsoft.com/office/powerpoint/2010/main" val="175003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EC97F3D-E0BC-875E-4E09-C922FF357DBB}"/>
              </a:ext>
            </a:extLst>
          </p:cNvPr>
          <p:cNvSpPr>
            <a:spLocks noGrp="1"/>
          </p:cNvSpPr>
          <p:nvPr>
            <p:ph type="dt" sz="half" idx="10"/>
          </p:nvPr>
        </p:nvSpPr>
        <p:spPr/>
        <p:txBody>
          <a:bodyPr/>
          <a:lstStyle>
            <a:lvl1pPr>
              <a:defRPr/>
            </a:lvl1pPr>
          </a:lstStyle>
          <a:p>
            <a:pPr>
              <a:defRPr/>
            </a:pPr>
            <a:fld id="{5EC0A748-DBC5-4522-96AF-7F1ED4932987}" type="datetime1">
              <a:rPr lang="el-GR"/>
              <a:pPr>
                <a:defRPr/>
              </a:pPr>
              <a:t>25/1/2024</a:t>
            </a:fld>
            <a:endParaRPr lang="el-GR"/>
          </a:p>
        </p:txBody>
      </p:sp>
      <p:sp>
        <p:nvSpPr>
          <p:cNvPr id="3" name="Footer Placeholder 4">
            <a:extLst>
              <a:ext uri="{FF2B5EF4-FFF2-40B4-BE49-F238E27FC236}">
                <a16:creationId xmlns:a16="http://schemas.microsoft.com/office/drawing/2014/main" id="{D7FCFC79-3B7F-C553-B7AD-2354205F2ACC}"/>
              </a:ext>
            </a:extLst>
          </p:cNvPr>
          <p:cNvSpPr>
            <a:spLocks noGrp="1"/>
          </p:cNvSpPr>
          <p:nvPr>
            <p:ph type="ftr" sz="quarter" idx="11"/>
          </p:nvPr>
        </p:nvSpPr>
        <p:spPr/>
        <p:txBody>
          <a:bodyPr/>
          <a:lstStyle>
            <a:lvl1pPr>
              <a:defRPr/>
            </a:lvl1pPr>
          </a:lstStyle>
          <a:p>
            <a:pPr>
              <a:defRPr/>
            </a:pPr>
            <a:r>
              <a:rPr lang="en-US"/>
              <a:t>13th International Conference on Environmental Science and Technology</a:t>
            </a:r>
            <a:endParaRPr lang="el-GR"/>
          </a:p>
        </p:txBody>
      </p:sp>
      <p:sp>
        <p:nvSpPr>
          <p:cNvPr id="4" name="Slide Number Placeholder 5">
            <a:extLst>
              <a:ext uri="{FF2B5EF4-FFF2-40B4-BE49-F238E27FC236}">
                <a16:creationId xmlns:a16="http://schemas.microsoft.com/office/drawing/2014/main" id="{69338FF9-5E24-6C6F-FAC0-1BCC03FFD948}"/>
              </a:ext>
            </a:extLst>
          </p:cNvPr>
          <p:cNvSpPr>
            <a:spLocks noGrp="1"/>
          </p:cNvSpPr>
          <p:nvPr>
            <p:ph type="sldNum" sz="quarter" idx="12"/>
          </p:nvPr>
        </p:nvSpPr>
        <p:spPr/>
        <p:txBody>
          <a:bodyPr/>
          <a:lstStyle>
            <a:lvl1pPr>
              <a:defRPr/>
            </a:lvl1pPr>
          </a:lstStyle>
          <a:p>
            <a:pPr>
              <a:defRPr/>
            </a:pPr>
            <a:fld id="{6EB6D1C5-3BBD-4A5B-884E-6BA3686E9548}" type="slidenum">
              <a:rPr lang="el-GR" altLang="en-US"/>
              <a:pPr>
                <a:defRPr/>
              </a:pPr>
              <a:t>‹#›</a:t>
            </a:fld>
            <a:endParaRPr lang="el-GR" altLang="en-US"/>
          </a:p>
        </p:txBody>
      </p:sp>
    </p:spTree>
    <p:extLst>
      <p:ext uri="{BB962C8B-B14F-4D97-AF65-F5344CB8AC3E}">
        <p14:creationId xmlns:p14="http://schemas.microsoft.com/office/powerpoint/2010/main" val="3183937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8" name="Title 7"/>
          <p:cNvSpPr>
            <a:spLocks noGrp="1"/>
          </p:cNvSpPr>
          <p:nvPr>
            <p:ph type="title"/>
          </p:nvPr>
        </p:nvSpPr>
        <p:spPr/>
        <p:txBody>
          <a:bodyPr/>
          <a:lstStyle/>
          <a:p>
            <a:r>
              <a:rPr lang="el-GR"/>
              <a:t>Στυλ κύριου τίτλου</a:t>
            </a:r>
            <a:endParaRPr lang="en-US"/>
          </a:p>
        </p:txBody>
      </p:sp>
      <p:sp>
        <p:nvSpPr>
          <p:cNvPr id="2" name="Date Placeholder 3">
            <a:extLst>
              <a:ext uri="{FF2B5EF4-FFF2-40B4-BE49-F238E27FC236}">
                <a16:creationId xmlns:a16="http://schemas.microsoft.com/office/drawing/2014/main" id="{CB82D1DE-D824-05BC-B91F-1BE3EA71F4A2}"/>
              </a:ext>
            </a:extLst>
          </p:cNvPr>
          <p:cNvSpPr>
            <a:spLocks noGrp="1"/>
          </p:cNvSpPr>
          <p:nvPr>
            <p:ph type="dt" sz="half" idx="10"/>
          </p:nvPr>
        </p:nvSpPr>
        <p:spPr/>
        <p:txBody>
          <a:bodyPr/>
          <a:lstStyle>
            <a:lvl1pPr>
              <a:defRPr/>
            </a:lvl1pPr>
          </a:lstStyle>
          <a:p>
            <a:pPr>
              <a:defRPr/>
            </a:pPr>
            <a:fld id="{59483A45-AE60-4797-82DB-5BDC226F3606}" type="datetime1">
              <a:rPr lang="el-GR"/>
              <a:pPr>
                <a:defRPr/>
              </a:pPr>
              <a:t>25/1/2024</a:t>
            </a:fld>
            <a:endParaRPr lang="el-GR"/>
          </a:p>
        </p:txBody>
      </p:sp>
      <p:sp>
        <p:nvSpPr>
          <p:cNvPr id="5" name="Footer Placeholder 4">
            <a:extLst>
              <a:ext uri="{FF2B5EF4-FFF2-40B4-BE49-F238E27FC236}">
                <a16:creationId xmlns:a16="http://schemas.microsoft.com/office/drawing/2014/main" id="{E15AC566-7D01-CA5C-5279-B010C600914A}"/>
              </a:ext>
            </a:extLst>
          </p:cNvPr>
          <p:cNvSpPr>
            <a:spLocks noGrp="1"/>
          </p:cNvSpPr>
          <p:nvPr>
            <p:ph type="ftr" sz="quarter" idx="11"/>
          </p:nvPr>
        </p:nvSpPr>
        <p:spPr/>
        <p:txBody>
          <a:bodyPr/>
          <a:lstStyle>
            <a:lvl1pPr>
              <a:defRPr/>
            </a:lvl1pPr>
          </a:lstStyle>
          <a:p>
            <a:pPr>
              <a:defRPr/>
            </a:pPr>
            <a:r>
              <a:rPr lang="en-US"/>
              <a:t>13th International Conference on Environmental Science and Technology</a:t>
            </a:r>
            <a:endParaRPr lang="el-GR"/>
          </a:p>
        </p:txBody>
      </p:sp>
      <p:sp>
        <p:nvSpPr>
          <p:cNvPr id="6" name="Slide Number Placeholder 5">
            <a:extLst>
              <a:ext uri="{FF2B5EF4-FFF2-40B4-BE49-F238E27FC236}">
                <a16:creationId xmlns:a16="http://schemas.microsoft.com/office/drawing/2014/main" id="{B02B941C-53D9-C9B1-DB98-5DE4575900CA}"/>
              </a:ext>
            </a:extLst>
          </p:cNvPr>
          <p:cNvSpPr>
            <a:spLocks noGrp="1"/>
          </p:cNvSpPr>
          <p:nvPr>
            <p:ph type="sldNum" sz="quarter" idx="12"/>
          </p:nvPr>
        </p:nvSpPr>
        <p:spPr/>
        <p:txBody>
          <a:bodyPr/>
          <a:lstStyle>
            <a:lvl1pPr>
              <a:defRPr/>
            </a:lvl1pPr>
          </a:lstStyle>
          <a:p>
            <a:pPr>
              <a:defRPr/>
            </a:pPr>
            <a:fld id="{E236E46E-6344-4F67-ADC9-F8A742643F32}" type="slidenum">
              <a:rPr lang="el-GR" altLang="en-US"/>
              <a:pPr>
                <a:defRPr/>
              </a:pPr>
              <a:t>‹#›</a:t>
            </a:fld>
            <a:endParaRPr lang="el-GR" altLang="en-US"/>
          </a:p>
        </p:txBody>
      </p:sp>
    </p:spTree>
    <p:extLst>
      <p:ext uri="{BB962C8B-B14F-4D97-AF65-F5344CB8AC3E}">
        <p14:creationId xmlns:p14="http://schemas.microsoft.com/office/powerpoint/2010/main" val="3005958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8D543C-2B3C-9DCE-2B66-7B816A4C561F}"/>
              </a:ext>
            </a:extLst>
          </p:cNvPr>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5" name="Rectangle 4">
            <a:extLst>
              <a:ext uri="{FF2B5EF4-FFF2-40B4-BE49-F238E27FC236}">
                <a16:creationId xmlns:a16="http://schemas.microsoft.com/office/drawing/2014/main" id="{AE988A96-00D2-4905-4776-F7C9114B0EA5}"/>
              </a:ext>
            </a:extLst>
          </p:cNvPr>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a:t>Κάντε κλικ στο εικονίδιο για να προσθέσετε μια εικόνα</a:t>
            </a:r>
            <a:endParaRPr lang="en-US" noProof="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l-GR"/>
              <a:t>Στυλ κύριου τίτλου</a:t>
            </a:r>
            <a:endParaRPr lang="en-US" dirty="0"/>
          </a:p>
        </p:txBody>
      </p:sp>
      <p:sp>
        <p:nvSpPr>
          <p:cNvPr id="6" name="Date Placeholder 4">
            <a:extLst>
              <a:ext uri="{FF2B5EF4-FFF2-40B4-BE49-F238E27FC236}">
                <a16:creationId xmlns:a16="http://schemas.microsoft.com/office/drawing/2014/main" id="{08BBBBF1-34E5-CBA8-C9B1-48579FB855B0}"/>
              </a:ext>
            </a:extLst>
          </p:cNvPr>
          <p:cNvSpPr>
            <a:spLocks noGrp="1"/>
          </p:cNvSpPr>
          <p:nvPr>
            <p:ph type="dt" sz="half" idx="10"/>
          </p:nvPr>
        </p:nvSpPr>
        <p:spPr/>
        <p:txBody>
          <a:bodyPr/>
          <a:lstStyle>
            <a:lvl1pPr>
              <a:defRPr/>
            </a:lvl1pPr>
          </a:lstStyle>
          <a:p>
            <a:pPr>
              <a:defRPr/>
            </a:pPr>
            <a:fld id="{F7B5D000-CF67-4504-826A-2558667D03B7}" type="datetime1">
              <a:rPr lang="el-GR"/>
              <a:pPr>
                <a:defRPr/>
              </a:pPr>
              <a:t>25/1/2024</a:t>
            </a:fld>
            <a:endParaRPr lang="el-GR"/>
          </a:p>
        </p:txBody>
      </p:sp>
      <p:sp>
        <p:nvSpPr>
          <p:cNvPr id="7" name="Footer Placeholder 5">
            <a:extLst>
              <a:ext uri="{FF2B5EF4-FFF2-40B4-BE49-F238E27FC236}">
                <a16:creationId xmlns:a16="http://schemas.microsoft.com/office/drawing/2014/main" id="{2776EDAF-EE95-15E4-BBB1-90B0ADE18BDE}"/>
              </a:ext>
            </a:extLst>
          </p:cNvPr>
          <p:cNvSpPr>
            <a:spLocks noGrp="1"/>
          </p:cNvSpPr>
          <p:nvPr>
            <p:ph type="ftr" sz="quarter" idx="11"/>
          </p:nvPr>
        </p:nvSpPr>
        <p:spPr/>
        <p:txBody>
          <a:bodyPr/>
          <a:lstStyle>
            <a:lvl1pPr>
              <a:defRPr/>
            </a:lvl1pPr>
          </a:lstStyle>
          <a:p>
            <a:pPr>
              <a:defRPr/>
            </a:pPr>
            <a:r>
              <a:rPr lang="en-US"/>
              <a:t>13th International Conference on Environmental Science and Technology</a:t>
            </a:r>
            <a:endParaRPr lang="el-GR"/>
          </a:p>
        </p:txBody>
      </p:sp>
      <p:sp>
        <p:nvSpPr>
          <p:cNvPr id="9" name="Slide Number Placeholder 6">
            <a:extLst>
              <a:ext uri="{FF2B5EF4-FFF2-40B4-BE49-F238E27FC236}">
                <a16:creationId xmlns:a16="http://schemas.microsoft.com/office/drawing/2014/main" id="{C5B235AE-9529-533D-D050-91B0A6B34B73}"/>
              </a:ext>
            </a:extLst>
          </p:cNvPr>
          <p:cNvSpPr>
            <a:spLocks noGrp="1"/>
          </p:cNvSpPr>
          <p:nvPr>
            <p:ph type="sldNum" sz="quarter" idx="12"/>
          </p:nvPr>
        </p:nvSpPr>
        <p:spPr/>
        <p:txBody>
          <a:bodyPr/>
          <a:lstStyle>
            <a:lvl1pPr>
              <a:defRPr smtClean="0">
                <a:solidFill>
                  <a:schemeClr val="tx1"/>
                </a:solidFill>
              </a:defRPr>
            </a:lvl1pPr>
          </a:lstStyle>
          <a:p>
            <a:pPr>
              <a:defRPr/>
            </a:pPr>
            <a:fld id="{5577C09F-C02E-43B7-8E56-A186AFBCA721}" type="slidenum">
              <a:rPr lang="el-GR" altLang="en-US"/>
              <a:pPr>
                <a:defRPr/>
              </a:pPr>
              <a:t>‹#›</a:t>
            </a:fld>
            <a:endParaRPr lang="el-GR" altLang="en-US"/>
          </a:p>
        </p:txBody>
      </p:sp>
    </p:spTree>
    <p:extLst>
      <p:ext uri="{BB962C8B-B14F-4D97-AF65-F5344CB8AC3E}">
        <p14:creationId xmlns:p14="http://schemas.microsoft.com/office/powerpoint/2010/main" val="175115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F6A17F-AA4F-ED8E-54EE-303E59F28D52}"/>
              </a:ext>
            </a:extLst>
          </p:cNvPr>
          <p:cNvSpPr>
            <a:spLocks noGrp="1"/>
          </p:cNvSpPr>
          <p:nvPr>
            <p:ph type="title"/>
          </p:nvPr>
        </p:nvSpPr>
        <p:spPr>
          <a:xfrm>
            <a:off x="457200" y="152400"/>
            <a:ext cx="5791200" cy="1371600"/>
          </a:xfrm>
          <a:prstGeom prst="rect">
            <a:avLst/>
          </a:prstGeom>
        </p:spPr>
        <p:txBody>
          <a:bodyPr vert="horz" wrap="square" lIns="91440" tIns="45720" rIns="91440" bIns="45720" numCol="1" anchor="b" anchorCtr="0" compatLnSpc="1">
            <a:prstTxWarp prst="textNoShape">
              <a:avLst/>
            </a:prstTxWarp>
            <a:normAutofit/>
          </a:bodyPr>
          <a:lstStyle/>
          <a:p>
            <a:pPr lvl="0"/>
            <a:r>
              <a:rPr lang="el-GR"/>
              <a:t>Στυλ κύριου τίτλου</a:t>
            </a:r>
            <a:endParaRPr lang="en-US"/>
          </a:p>
        </p:txBody>
      </p:sp>
      <p:sp>
        <p:nvSpPr>
          <p:cNvPr id="1027" name="Text Placeholder 2">
            <a:extLst>
              <a:ext uri="{FF2B5EF4-FFF2-40B4-BE49-F238E27FC236}">
                <a16:creationId xmlns:a16="http://schemas.microsoft.com/office/drawing/2014/main" id="{1B9A35DF-B512-0F9E-33F5-11560FE5E86A}"/>
              </a:ext>
            </a:extLst>
          </p:cNvPr>
          <p:cNvSpPr>
            <a:spLocks noGrp="1"/>
          </p:cNvSpPr>
          <p:nvPr>
            <p:ph type="body" idx="1"/>
          </p:nvPr>
        </p:nvSpPr>
        <p:spPr bwMode="auto">
          <a:xfrm>
            <a:off x="457200" y="1752600"/>
            <a:ext cx="762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Στυλ υποδείγματος κειμένου</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endParaRPr lang="en-US" altLang="el-GR"/>
          </a:p>
        </p:txBody>
      </p:sp>
      <p:sp>
        <p:nvSpPr>
          <p:cNvPr id="4" name="Date Placeholder 3">
            <a:extLst>
              <a:ext uri="{FF2B5EF4-FFF2-40B4-BE49-F238E27FC236}">
                <a16:creationId xmlns:a16="http://schemas.microsoft.com/office/drawing/2014/main" id="{78993D58-6DAB-C36E-0A29-797B1329432A}"/>
              </a:ext>
            </a:extLst>
          </p:cNvPr>
          <p:cNvSpPr>
            <a:spLocks noGrp="1"/>
          </p:cNvSpPr>
          <p:nvPr>
            <p:ph type="dt" sz="half" idx="2"/>
          </p:nvPr>
        </p:nvSpPr>
        <p:spPr>
          <a:xfrm>
            <a:off x="457200" y="6172200"/>
            <a:ext cx="3429000" cy="304800"/>
          </a:xfrm>
          <a:prstGeom prst="rect">
            <a:avLst/>
          </a:prstGeom>
        </p:spPr>
        <p:txBody>
          <a:bodyPr vert="horz" wrap="square" lIns="91440" tIns="45720" rIns="91440" bIns="0" numCol="1" anchor="b" anchorCtr="0" compatLnSpc="1">
            <a:prstTxWarp prst="textNoShape">
              <a:avLst/>
            </a:prstTxWarp>
          </a:bodyPr>
          <a:lstStyle>
            <a:lvl1pPr eaLnBrk="1" hangingPunct="1">
              <a:defRPr sz="1000">
                <a:latin typeface="Arial" charset="0"/>
                <a:cs typeface="Arial" charset="0"/>
              </a:defRPr>
            </a:lvl1pPr>
          </a:lstStyle>
          <a:p>
            <a:pPr>
              <a:defRPr/>
            </a:pPr>
            <a:fld id="{641FE8AC-B164-4D7F-A2B5-DA41B6DBA1CC}" type="datetime1">
              <a:rPr lang="el-GR"/>
              <a:pPr>
                <a:defRPr/>
              </a:pPr>
              <a:t>25/1/2024</a:t>
            </a:fld>
            <a:endParaRPr lang="el-GR"/>
          </a:p>
        </p:txBody>
      </p:sp>
      <p:sp>
        <p:nvSpPr>
          <p:cNvPr id="5" name="Footer Placeholder 4">
            <a:extLst>
              <a:ext uri="{FF2B5EF4-FFF2-40B4-BE49-F238E27FC236}">
                <a16:creationId xmlns:a16="http://schemas.microsoft.com/office/drawing/2014/main" id="{2088F33C-5DB9-1765-B457-2D48B0BB9BA1}"/>
              </a:ext>
            </a:extLst>
          </p:cNvPr>
          <p:cNvSpPr>
            <a:spLocks noGrp="1"/>
          </p:cNvSpPr>
          <p:nvPr>
            <p:ph type="ftr" sz="quarter" idx="3"/>
          </p:nvPr>
        </p:nvSpPr>
        <p:spPr>
          <a:xfrm>
            <a:off x="457200" y="6492875"/>
            <a:ext cx="3429000" cy="284163"/>
          </a:xfrm>
          <a:prstGeom prst="rect">
            <a:avLst/>
          </a:prstGeom>
        </p:spPr>
        <p:txBody>
          <a:bodyPr vert="horz" wrap="square" lIns="91440" tIns="45720" rIns="91440" bIns="45720" numCol="1" anchor="t" anchorCtr="0" compatLnSpc="1">
            <a:prstTxWarp prst="textNoShape">
              <a:avLst/>
            </a:prstTxWarp>
          </a:bodyPr>
          <a:lstStyle>
            <a:lvl1pPr eaLnBrk="1" hangingPunct="1">
              <a:defRPr sz="1000">
                <a:latin typeface="Arial" charset="0"/>
                <a:cs typeface="Arial" charset="0"/>
              </a:defRPr>
            </a:lvl1pPr>
          </a:lstStyle>
          <a:p>
            <a:pPr>
              <a:defRPr/>
            </a:pPr>
            <a:r>
              <a:rPr lang="en-US"/>
              <a:t>13th International Conference on Environmental Science and Technology</a:t>
            </a:r>
            <a:endParaRPr lang="el-GR"/>
          </a:p>
        </p:txBody>
      </p:sp>
      <p:sp>
        <p:nvSpPr>
          <p:cNvPr id="6" name="Slide Number Placeholder 5">
            <a:extLst>
              <a:ext uri="{FF2B5EF4-FFF2-40B4-BE49-F238E27FC236}">
                <a16:creationId xmlns:a16="http://schemas.microsoft.com/office/drawing/2014/main" id="{00D99CB9-E35C-70C2-0C2D-006EBF56967E}"/>
              </a:ext>
            </a:extLst>
          </p:cNvPr>
          <p:cNvSpPr>
            <a:spLocks noGrp="1"/>
          </p:cNvSpPr>
          <p:nvPr>
            <p:ph type="sldNum" sz="quarter" idx="4"/>
          </p:nvPr>
        </p:nvSpPr>
        <p:spPr>
          <a:xfrm rot="16200000">
            <a:off x="8227219" y="5885656"/>
            <a:ext cx="1316038"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2400" b="1" smtClean="0">
                <a:solidFill>
                  <a:schemeClr val="tx2"/>
                </a:solidFill>
              </a:defRPr>
            </a:lvl1pPr>
          </a:lstStyle>
          <a:p>
            <a:pPr>
              <a:defRPr/>
            </a:pPr>
            <a:fld id="{58F09BFE-CF16-4CC2-A952-30B3DC996F77}" type="slidenum">
              <a:rPr lang="el-GR" altLang="en-US"/>
              <a:pPr>
                <a:defRPr/>
              </a:pPr>
              <a:t>‹#›</a:t>
            </a:fld>
            <a:endParaRPr lang="el-GR" altLang="en-US"/>
          </a:p>
        </p:txBody>
      </p:sp>
      <p:sp>
        <p:nvSpPr>
          <p:cNvPr id="7" name="Rectangle 6">
            <a:extLst>
              <a:ext uri="{FF2B5EF4-FFF2-40B4-BE49-F238E27FC236}">
                <a16:creationId xmlns:a16="http://schemas.microsoft.com/office/drawing/2014/main" id="{4017F221-02AA-1D91-14BD-2D7BC0F8A8DD}"/>
              </a:ext>
            </a:extLst>
          </p:cNvPr>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8" name="Rectangle 7">
            <a:extLst>
              <a:ext uri="{FF2B5EF4-FFF2-40B4-BE49-F238E27FC236}">
                <a16:creationId xmlns:a16="http://schemas.microsoft.com/office/drawing/2014/main" id="{F22F91F1-AE71-21D9-36E0-827D0FD741E5}"/>
              </a:ext>
            </a:extLst>
          </p:cNvPr>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Tree>
  </p:cSld>
  <p:clrMap bg1="lt1" tx1="dk1" bg2="lt2" tx2="dk2" accent1="accent1" accent2="accent2" accent3="accent3" accent4="accent4" accent5="accent5" accent6="accent6" hlink="hlink" folHlink="folHlink"/>
  <p:sldLayoutIdLst>
    <p:sldLayoutId id="2147483942" r:id="rId1"/>
    <p:sldLayoutId id="2147483933" r:id="rId2"/>
    <p:sldLayoutId id="2147483934" r:id="rId3"/>
    <p:sldLayoutId id="2147483935" r:id="rId4"/>
    <p:sldLayoutId id="2147483936" r:id="rId5"/>
    <p:sldLayoutId id="2147483937" r:id="rId6"/>
    <p:sldLayoutId id="2147483938" r:id="rId7"/>
    <p:sldLayoutId id="2147483939" r:id="rId8"/>
    <p:sldLayoutId id="2147483943" r:id="rId9"/>
    <p:sldLayoutId id="2147483940" r:id="rId10"/>
    <p:sldLayoutId id="2147483941" r:id="rId11"/>
    <p:sldLayoutId id="2147483944" r:id="rId12"/>
  </p:sldLayoutIdLst>
  <p:hf sldNum="0" hdr="0" dt="0"/>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marL="342900" indent="-342900" algn="l" rtl="0" eaLnBrk="0" fontAlgn="base" hangingPunct="0">
        <a:spcBef>
          <a:spcPct val="20000"/>
        </a:spcBef>
        <a:spcAft>
          <a:spcPts val="600"/>
        </a:spcAft>
        <a:buFont typeface="Arial" panose="020B0604020202020204" pitchFamily="34" charset="0"/>
        <a:buChar char="•"/>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3.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34.wmf"/></Relationships>
</file>

<file path=ppt/slides/_rels/slide5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36.emf"/></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a:extLst>
              <a:ext uri="{FF2B5EF4-FFF2-40B4-BE49-F238E27FC236}">
                <a16:creationId xmlns:a16="http://schemas.microsoft.com/office/drawing/2014/main" id="{F416BB4D-F8F4-B181-AADE-1D8A303C8ADA}"/>
              </a:ext>
            </a:extLst>
          </p:cNvPr>
          <p:cNvSpPr>
            <a:spLocks noGrp="1"/>
          </p:cNvSpPr>
          <p:nvPr>
            <p:ph type="ctrTitle"/>
          </p:nvPr>
        </p:nvSpPr>
        <p:spPr>
          <a:xfrm>
            <a:off x="0" y="2714625"/>
            <a:ext cx="9144000" cy="1395413"/>
          </a:xfrm>
        </p:spPr>
        <p:txBody>
          <a:bodyPr/>
          <a:lstStyle/>
          <a:p>
            <a:pPr algn="ctr" eaLnBrk="1" hangingPunct="1">
              <a:defRPr/>
            </a:pPr>
            <a:r>
              <a:rPr lang="el-GR" sz="2600" b="1" cap="none" dirty="0">
                <a:solidFill>
                  <a:srgbClr val="D1282E"/>
                </a:solidFill>
              </a:rPr>
              <a:t>ΕΡΓΑΣΤΗΡΙΑ ΤΕΧΝΟΛΟΓΙΑΣ ΚΑΙ ΔΙΑΧΕΙΡΙΣΗΣ ΣΤΕΡΕΩΝ ΑΠΟΒΛΗΤΩΝ Ι</a:t>
            </a:r>
          </a:p>
        </p:txBody>
      </p:sp>
      <p:sp>
        <p:nvSpPr>
          <p:cNvPr id="6147" name="TextBox 3">
            <a:extLst>
              <a:ext uri="{FF2B5EF4-FFF2-40B4-BE49-F238E27FC236}">
                <a16:creationId xmlns:a16="http://schemas.microsoft.com/office/drawing/2014/main" id="{9BED6489-BE86-B769-71C7-53B276D8CDB5}"/>
              </a:ext>
            </a:extLst>
          </p:cNvPr>
          <p:cNvSpPr txBox="1">
            <a:spLocks noChangeArrowheads="1"/>
          </p:cNvSpPr>
          <p:nvPr/>
        </p:nvSpPr>
        <p:spPr bwMode="auto">
          <a:xfrm>
            <a:off x="684213" y="350838"/>
            <a:ext cx="871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spcAft>
                <a:spcPct val="0"/>
              </a:spcAft>
              <a:buFontTx/>
              <a:buNone/>
            </a:pPr>
            <a:r>
              <a:rPr lang="el-GR" altLang="el-GR" sz="2400"/>
              <a:t>ΔΗΜΟΚΡΙΤΕΙΟ ΠΑΝΕΠΙΣΤΗΜΙΟ ΘΡΑΚΗΣ</a:t>
            </a:r>
            <a:endParaRPr lang="en-US" altLang="el-GR" sz="2400"/>
          </a:p>
          <a:p>
            <a:pPr algn="ctr" eaLnBrk="1" hangingPunct="1">
              <a:spcBef>
                <a:spcPct val="0"/>
              </a:spcBef>
              <a:spcAft>
                <a:spcPct val="0"/>
              </a:spcAft>
              <a:buFontTx/>
              <a:buNone/>
            </a:pPr>
            <a:r>
              <a:rPr lang="el-GR" altLang="el-GR" sz="2400"/>
              <a:t>ΤΜΗΜΑ ΜΗΧΑΝΙΚΩΝ ΠΕΡΙΒΑΛΛΟΝΤΟΣ</a:t>
            </a:r>
            <a:endParaRPr lang="en-US" altLang="el-GR" sz="2400"/>
          </a:p>
          <a:p>
            <a:pPr algn="ctr" eaLnBrk="1" hangingPunct="1">
              <a:spcBef>
                <a:spcPct val="0"/>
              </a:spcBef>
              <a:spcAft>
                <a:spcPct val="0"/>
              </a:spcAft>
              <a:buFontTx/>
              <a:buNone/>
            </a:pPr>
            <a:endParaRPr lang="el-GR" altLang="el-GR" sz="2400"/>
          </a:p>
        </p:txBody>
      </p:sp>
      <p:pic>
        <p:nvPicPr>
          <p:cNvPr id="6148" name="Picture 9" descr="Logo_LAB_Greek">
            <a:extLst>
              <a:ext uri="{FF2B5EF4-FFF2-40B4-BE49-F238E27FC236}">
                <a16:creationId xmlns:a16="http://schemas.microsoft.com/office/drawing/2014/main" id="{A211896C-C302-22D4-B3BD-9A0FDC76D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5635"/>
          <a:stretch>
            <a:fillRect/>
          </a:stretch>
        </p:blipFill>
        <p:spPr bwMode="auto">
          <a:xfrm>
            <a:off x="468313" y="573088"/>
            <a:ext cx="1360487"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2">
            <a:extLst>
              <a:ext uri="{FF2B5EF4-FFF2-40B4-BE49-F238E27FC236}">
                <a16:creationId xmlns:a16="http://schemas.microsoft.com/office/drawing/2014/main" id="{1F239A65-08A7-8EF5-E08B-5C40E5296A5B}"/>
              </a:ext>
            </a:extLst>
          </p:cNvPr>
          <p:cNvSpPr txBox="1">
            <a:spLocks noChangeArrowheads="1"/>
          </p:cNvSpPr>
          <p:nvPr/>
        </p:nvSpPr>
        <p:spPr bwMode="auto">
          <a:xfrm>
            <a:off x="0" y="5084763"/>
            <a:ext cx="9144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spcAft>
                <a:spcPct val="0"/>
              </a:spcAft>
              <a:buFontTx/>
              <a:buNone/>
            </a:pPr>
            <a:r>
              <a:rPr lang="el-GR" altLang="el-GR" sz="2200"/>
              <a:t>Δ</a:t>
            </a:r>
            <a:r>
              <a:rPr lang="en-US" altLang="el-GR" sz="2200"/>
              <a:t>.</a:t>
            </a:r>
            <a:r>
              <a:rPr lang="el-GR" altLang="el-GR" sz="2200"/>
              <a:t> Κομίλης</a:t>
            </a:r>
            <a:r>
              <a:rPr lang="en-US" altLang="el-GR" sz="2200"/>
              <a:t> </a:t>
            </a:r>
            <a:r>
              <a:rPr lang="el-GR" altLang="el-GR" sz="2200"/>
              <a:t>(Καθ.)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7DD7E7DB-C4A3-CEEB-A5F7-068EFC9E4A34}"/>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ΠΡΟΣΔΙΟΡΙΣΜΟΣ ΥΓΡΑΣΙΑΣ (συνέχεια)</a:t>
            </a:r>
          </a:p>
        </p:txBody>
      </p:sp>
      <p:sp>
        <p:nvSpPr>
          <p:cNvPr id="5124" name="TextBox 2">
            <a:extLst>
              <a:ext uri="{FF2B5EF4-FFF2-40B4-BE49-F238E27FC236}">
                <a16:creationId xmlns:a16="http://schemas.microsoft.com/office/drawing/2014/main" id="{D149EDE1-CE75-EF24-0F83-4DFFBD25785B}"/>
              </a:ext>
            </a:extLst>
          </p:cNvPr>
          <p:cNvSpPr txBox="1">
            <a:spLocks noRot="1" noChangeAspect="1" noMove="1" noResize="1" noEditPoints="1" noAdjustHandles="1" noChangeArrowheads="1" noChangeShapeType="1" noTextEdit="1"/>
          </p:cNvSpPr>
          <p:nvPr/>
        </p:nvSpPr>
        <p:spPr bwMode="auto">
          <a:xfrm>
            <a:off x="0" y="668338"/>
            <a:ext cx="9036050" cy="4686796"/>
          </a:xfrm>
          <a:prstGeom prst="rect">
            <a:avLst/>
          </a:prstGeom>
          <a:blipFill rotWithShape="1">
            <a:blip r:embed="rId3"/>
            <a:stretch>
              <a:fillRect l="-1012" t="-911" b="-2214"/>
            </a:stretch>
          </a:blipFill>
          <a:ln>
            <a:noFill/>
          </a:ln>
        </p:spPr>
        <p:txBody>
          <a:bodyPr/>
          <a:lstStyle/>
          <a:p>
            <a:pPr eaLnBrk="1" hangingPunct="1">
              <a:defRPr/>
            </a:pPr>
            <a:r>
              <a:rPr lang="el-GR">
                <a:noFill/>
                <a:latin typeface="Arial" charset="0"/>
                <a:cs typeface="Arial"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348717C2-A705-E7C6-8C66-E476643D3BDD}"/>
              </a:ext>
            </a:extLst>
          </p:cNvPr>
          <p:cNvSpPr>
            <a:spLocks noGrp="1"/>
          </p:cNvSpPr>
          <p:nvPr>
            <p:ph type="ctrTitle"/>
          </p:nvPr>
        </p:nvSpPr>
        <p:spPr>
          <a:xfrm>
            <a:off x="0" y="404813"/>
            <a:ext cx="9144000" cy="458787"/>
          </a:xfrm>
        </p:spPr>
        <p:txBody>
          <a:bodyPr/>
          <a:lstStyle/>
          <a:p>
            <a:pPr algn="ctr" eaLnBrk="1" hangingPunct="1">
              <a:defRPr/>
            </a:pPr>
            <a:r>
              <a:rPr lang="en-US" sz="2700" b="1" cap="none" dirty="0">
                <a:solidFill>
                  <a:srgbClr val="D1282E"/>
                </a:solidFill>
              </a:rPr>
              <a:t>1-A: </a:t>
            </a:r>
            <a:r>
              <a:rPr lang="el-GR" sz="2700" b="1" cap="none" dirty="0">
                <a:solidFill>
                  <a:srgbClr val="D1282E"/>
                </a:solidFill>
              </a:rPr>
              <a:t>Κοκκοποίηση δειγμάτων και μέτρηση πτητικών στερεών</a:t>
            </a:r>
            <a:br>
              <a:rPr lang="el-GR" sz="2700" b="1" cap="none" dirty="0">
                <a:solidFill>
                  <a:srgbClr val="D1282E"/>
                </a:solidFill>
              </a:rPr>
            </a:br>
            <a:endParaRPr lang="el-GR" sz="2700" b="1" cap="none" dirty="0">
              <a:solidFill>
                <a:srgbClr val="D1282E"/>
              </a:solidFill>
            </a:endParaRPr>
          </a:p>
        </p:txBody>
      </p:sp>
      <p:sp>
        <p:nvSpPr>
          <p:cNvPr id="25603" name="TextBox 2">
            <a:extLst>
              <a:ext uri="{FF2B5EF4-FFF2-40B4-BE49-F238E27FC236}">
                <a16:creationId xmlns:a16="http://schemas.microsoft.com/office/drawing/2014/main" id="{2EB4727F-5703-1221-ECA2-7EAEDD6B2C7F}"/>
              </a:ext>
            </a:extLst>
          </p:cNvPr>
          <p:cNvSpPr txBox="1">
            <a:spLocks noChangeArrowheads="1"/>
          </p:cNvSpPr>
          <p:nvPr/>
        </p:nvSpPr>
        <p:spPr bwMode="auto">
          <a:xfrm>
            <a:off x="12700" y="1125538"/>
            <a:ext cx="9036050"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buFont typeface="Arial" panose="020B0604020202020204" pitchFamily="34" charset="0"/>
              <a:buNone/>
            </a:pPr>
            <a:r>
              <a:rPr lang="el-GR" altLang="en-US" sz="2400" u="sng"/>
              <a:t>Στόχος εργαστηρίου</a:t>
            </a:r>
          </a:p>
          <a:p>
            <a:pPr>
              <a:buFont typeface="Arial" panose="020B0604020202020204" pitchFamily="34" charset="0"/>
              <a:buNone/>
            </a:pPr>
            <a:r>
              <a:rPr lang="el-GR" altLang="en-US" sz="2400"/>
              <a:t>Προετοιμασία-κοκκοποίηση δείγματος και προσδιορισμός οργανικής ύλης (πτητικών στερεών).</a:t>
            </a:r>
            <a:endParaRPr lang="el-GR" altLang="el-GR" sz="1800" b="0"/>
          </a:p>
        </p:txBody>
      </p:sp>
      <p:pic>
        <p:nvPicPr>
          <p:cNvPr id="25604" name="Εικόνα 1">
            <a:extLst>
              <a:ext uri="{FF2B5EF4-FFF2-40B4-BE49-F238E27FC236}">
                <a16:creationId xmlns:a16="http://schemas.microsoft.com/office/drawing/2014/main" id="{F70653EF-9CA8-3481-73BE-FB48D34524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5463" y="2565400"/>
            <a:ext cx="2932112"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2B21F94C-FB3A-8CE0-F497-E83E2951FCFF}"/>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ΠΡΟΣΔΙΟΡΙΣΜΟΣ ΠΤΗΤΙΚΩΝ ΣΤΕΡΕΩΝ</a:t>
            </a:r>
          </a:p>
        </p:txBody>
      </p:sp>
      <p:sp>
        <p:nvSpPr>
          <p:cNvPr id="27651" name="TextBox 2">
            <a:extLst>
              <a:ext uri="{FF2B5EF4-FFF2-40B4-BE49-F238E27FC236}">
                <a16:creationId xmlns:a16="http://schemas.microsoft.com/office/drawing/2014/main" id="{8CC7EFE6-B123-6ED0-625D-8EFCEAFDED5E}"/>
              </a:ext>
            </a:extLst>
          </p:cNvPr>
          <p:cNvSpPr txBox="1">
            <a:spLocks noChangeArrowheads="1"/>
          </p:cNvSpPr>
          <p:nvPr/>
        </p:nvSpPr>
        <p:spPr bwMode="auto">
          <a:xfrm>
            <a:off x="0" y="809625"/>
            <a:ext cx="9036050" cy="527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buFont typeface="Arial" panose="020B0604020202020204" pitchFamily="34" charset="0"/>
              <a:buNone/>
            </a:pPr>
            <a:r>
              <a:rPr lang="el-GR" altLang="en-US" sz="2400" u="sng"/>
              <a:t>Θεωρητικό υπόβαθρο</a:t>
            </a:r>
          </a:p>
          <a:p>
            <a:pPr>
              <a:buFont typeface="Arial" panose="020B0604020202020204" pitchFamily="34" charset="0"/>
              <a:buNone/>
            </a:pPr>
            <a:r>
              <a:rPr lang="el-GR" altLang="en-US" sz="2400"/>
              <a:t>Το οργανικό κλάσμα των στερεών αποβλήτων αποτελείται κυρίως από τα οργανικά μακρομόρια της κυτταρίνης, ημικυτταρίνης και λιγνίνης.</a:t>
            </a:r>
          </a:p>
          <a:p>
            <a:pPr>
              <a:buFont typeface="Arial" panose="020B0604020202020204" pitchFamily="34" charset="0"/>
              <a:buNone/>
            </a:pPr>
            <a:r>
              <a:rPr lang="el-GR" altLang="en-US" sz="2400"/>
              <a:t>Παραδειγματικά:</a:t>
            </a:r>
          </a:p>
          <a:p>
            <a:pPr>
              <a:buFont typeface="Wingdings" panose="05000000000000000000" pitchFamily="2" charset="2"/>
              <a:buChar char="§"/>
            </a:pPr>
            <a:r>
              <a:rPr lang="el-GR" altLang="en-US" sz="2400"/>
              <a:t>χαρτί του γραφείου, αποτελείται κατά 95% (επί ξ.β.) από κυτταρίνη</a:t>
            </a:r>
          </a:p>
          <a:p>
            <a:pPr>
              <a:buFont typeface="Wingdings" panose="05000000000000000000" pitchFamily="2" charset="2"/>
              <a:buChar char="§"/>
            </a:pPr>
            <a:r>
              <a:rPr lang="el-GR" altLang="en-US" sz="2400"/>
              <a:t>χαρτί εφημερίδας, αποτελείται κατά περίπου 20% (ξ.β.) από λιγνίνη</a:t>
            </a:r>
          </a:p>
          <a:p>
            <a:pPr>
              <a:buFont typeface="Wingdings" panose="05000000000000000000" pitchFamily="2" charset="2"/>
              <a:buChar char="§"/>
            </a:pPr>
            <a:r>
              <a:rPr lang="el-GR" altLang="en-US" sz="2400"/>
              <a:t>υπολείμματα φαγητών, περιέχουν άλλες μορφές οργανικής ύλης (πρωτεΐνες, λίπη, διαλυτούς στο νερό υδατάνθρακες, άμυλο)</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98AB875A-BA72-6FF2-D9CB-235748F7386E}"/>
              </a:ext>
            </a:extLst>
          </p:cNvPr>
          <p:cNvSpPr>
            <a:spLocks noGrp="1"/>
          </p:cNvSpPr>
          <p:nvPr>
            <p:ph type="ctrTitle"/>
          </p:nvPr>
        </p:nvSpPr>
        <p:spPr>
          <a:xfrm>
            <a:off x="-53975" y="115888"/>
            <a:ext cx="9144000" cy="458787"/>
          </a:xfrm>
        </p:spPr>
        <p:txBody>
          <a:bodyPr/>
          <a:lstStyle/>
          <a:p>
            <a:pPr algn="ctr" eaLnBrk="1" hangingPunct="1">
              <a:defRPr/>
            </a:pPr>
            <a:r>
              <a:rPr lang="el-GR" sz="2700" b="1" cap="none">
                <a:solidFill>
                  <a:srgbClr val="D1282E"/>
                </a:solidFill>
              </a:rPr>
              <a:t>ΠΡΟΣΔΙΟΡΙΣΜΟΣ ΠΤΗΤΙΚΩΝ ΣΤΕΡΕΩΝ (συνέχεια)</a:t>
            </a:r>
          </a:p>
        </p:txBody>
      </p:sp>
      <p:sp>
        <p:nvSpPr>
          <p:cNvPr id="29699" name="TextBox 2">
            <a:extLst>
              <a:ext uri="{FF2B5EF4-FFF2-40B4-BE49-F238E27FC236}">
                <a16:creationId xmlns:a16="http://schemas.microsoft.com/office/drawing/2014/main" id="{05BD3BFB-B8E2-F708-6FD4-B7E54083A5C4}"/>
              </a:ext>
            </a:extLst>
          </p:cNvPr>
          <p:cNvSpPr txBox="1">
            <a:spLocks noChangeArrowheads="1"/>
          </p:cNvSpPr>
          <p:nvPr/>
        </p:nvSpPr>
        <p:spPr bwMode="auto">
          <a:xfrm>
            <a:off x="0" y="809625"/>
            <a:ext cx="903605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buFont typeface="Arial" panose="020B0604020202020204" pitchFamily="34" charset="0"/>
              <a:buNone/>
            </a:pPr>
            <a:r>
              <a:rPr lang="el-GR" altLang="en-US" sz="2400" u="sng"/>
              <a:t>Βασικοί όροι</a:t>
            </a:r>
          </a:p>
          <a:p>
            <a:pPr>
              <a:buFont typeface="Arial" panose="020B0604020202020204" pitchFamily="34" charset="0"/>
              <a:buNone/>
            </a:pPr>
            <a:r>
              <a:rPr lang="el-GR" altLang="en-US" sz="2400" i="1" u="sng"/>
              <a:t>Οργανική ύλη (</a:t>
            </a:r>
            <a:r>
              <a:rPr lang="en-US" altLang="en-US" sz="2400" i="1" u="sng"/>
              <a:t>organic matter</a:t>
            </a:r>
            <a:r>
              <a:rPr lang="el-GR" altLang="en-US" sz="2400" i="1" u="sng"/>
              <a:t>)</a:t>
            </a:r>
            <a:endParaRPr lang="el-GR" altLang="en-US" sz="2400" u="sng"/>
          </a:p>
          <a:p>
            <a:pPr>
              <a:buFont typeface="Arial" panose="020B0604020202020204" pitchFamily="34" charset="0"/>
              <a:buNone/>
            </a:pPr>
            <a:r>
              <a:rPr lang="el-GR" altLang="en-US" sz="2400"/>
              <a:t>Η οργανική ύλη των στερεών αποβλήτων ταυτίζεται, συνήθως, με την καύσιμη ύλη, αν και ανόργανα υλικά (π.χ. αμμωνιακά) μπορούν να οξειδωθούν και να διαφύγουν κατά την καύση. </a:t>
            </a:r>
          </a:p>
          <a:p>
            <a:pPr>
              <a:buFont typeface="Arial" panose="020B0604020202020204" pitchFamily="34" charset="0"/>
              <a:buNone/>
            </a:pPr>
            <a:r>
              <a:rPr lang="el-GR" altLang="en-US" sz="2400"/>
              <a:t>Η γνώση της οργανικής ύλης είναι απαραίτητη όταν μελετάται η δυνατότητα καύσης, ως τεχνική επεξεργασίας.</a:t>
            </a:r>
          </a:p>
          <a:p>
            <a:pPr>
              <a:buFont typeface="Arial" panose="020B0604020202020204" pitchFamily="34" charset="0"/>
              <a:buNone/>
            </a:pPr>
            <a:r>
              <a:rPr lang="el-GR" altLang="en-US" sz="2400"/>
              <a:t>Η οργανική ύλη συνδέεται άμεσα με το μέγεθος βιοαποδόμησης του αποβλήτου. Γενικά, όσο υψηλότερο είναι το ποσοστό οργανικής ύλης σε ένα απόβλητο, τόσο υψηλότερη αναμένεται να είναι η βιοαποδομησιμότητά του.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5374A2B1-46CE-1B49-C0A9-E9A5C1E3D1F4}"/>
              </a:ext>
            </a:extLst>
          </p:cNvPr>
          <p:cNvSpPr>
            <a:spLocks noGrp="1"/>
          </p:cNvSpPr>
          <p:nvPr>
            <p:ph type="ctrTitle"/>
          </p:nvPr>
        </p:nvSpPr>
        <p:spPr>
          <a:xfrm>
            <a:off x="-53975" y="115888"/>
            <a:ext cx="9144000" cy="458787"/>
          </a:xfrm>
        </p:spPr>
        <p:txBody>
          <a:bodyPr/>
          <a:lstStyle/>
          <a:p>
            <a:pPr algn="ctr" eaLnBrk="1" hangingPunct="1">
              <a:defRPr/>
            </a:pPr>
            <a:r>
              <a:rPr lang="el-GR" sz="2700" b="1" cap="none">
                <a:solidFill>
                  <a:srgbClr val="D1282E"/>
                </a:solidFill>
              </a:rPr>
              <a:t>ΠΡΟΣΔΙΟΡΙΣΜΟΣ ΠΤΗΤΙΚΩΝ ΣΤΕΡΕΩΝ (συνέχεια)</a:t>
            </a:r>
          </a:p>
        </p:txBody>
      </p:sp>
      <p:sp>
        <p:nvSpPr>
          <p:cNvPr id="31747" name="TextBox 2">
            <a:extLst>
              <a:ext uri="{FF2B5EF4-FFF2-40B4-BE49-F238E27FC236}">
                <a16:creationId xmlns:a16="http://schemas.microsoft.com/office/drawing/2014/main" id="{7C789983-E4FB-F5FA-1E90-BFF45A04DB70}"/>
              </a:ext>
            </a:extLst>
          </p:cNvPr>
          <p:cNvSpPr txBox="1">
            <a:spLocks noChangeArrowheads="1"/>
          </p:cNvSpPr>
          <p:nvPr/>
        </p:nvSpPr>
        <p:spPr bwMode="auto">
          <a:xfrm>
            <a:off x="0" y="1341438"/>
            <a:ext cx="903605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buFont typeface="Arial" panose="020B0604020202020204" pitchFamily="34" charset="0"/>
              <a:buNone/>
            </a:pPr>
            <a:r>
              <a:rPr lang="el-GR" altLang="en-US" sz="2400" i="1" u="sng"/>
              <a:t>Οργανικός άνθρακας (</a:t>
            </a:r>
            <a:r>
              <a:rPr lang="en-US" altLang="en-US" sz="2400" i="1" u="sng"/>
              <a:t>organic carbon</a:t>
            </a:r>
            <a:r>
              <a:rPr lang="el-GR" altLang="en-US" sz="2400" i="1" u="sng"/>
              <a:t>)</a:t>
            </a:r>
            <a:endParaRPr lang="el-GR" altLang="en-US" sz="2400" u="sng"/>
          </a:p>
          <a:p>
            <a:pPr>
              <a:buFont typeface="Arial" panose="020B0604020202020204" pitchFamily="34" charset="0"/>
              <a:buNone/>
            </a:pPr>
            <a:r>
              <a:rPr lang="el-GR" altLang="en-US" sz="2400"/>
              <a:t>Ο οργανικός άνθρακας δεν ταυτίζεται με την οργανική ύλη.</a:t>
            </a:r>
          </a:p>
          <a:p>
            <a:pPr>
              <a:buFont typeface="Arial" panose="020B0604020202020204" pitchFamily="34" charset="0"/>
              <a:buNone/>
            </a:pPr>
            <a:r>
              <a:rPr lang="el-GR" altLang="en-US" sz="2400"/>
              <a:t>Αποτελεί μέρος αυτής και είναι ανάλογος προς την ποσότητα της οργανικής ύλης στο υπό εξέταση δείγμα.</a:t>
            </a:r>
          </a:p>
          <a:p>
            <a:pPr>
              <a:buFont typeface="Arial" panose="020B0604020202020204" pitchFamily="34" charset="0"/>
              <a:buNone/>
            </a:pPr>
            <a:r>
              <a:rPr lang="el-GR" altLang="en-US" sz="2400"/>
              <a:t>Έχει βρεθεί σε αναλύσεις διαφόρων αγροτικών προϊόντων (π.χ. φύλλα, γρασίδι, κοπριές κλπ.) ότι ο οργανικός άνθρακας είναι πολύ κοντά στο 50% της οργανικής ύλης, αν και ο κανόνας αυτός δεν ισχύει πάντα.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46E13720-ECC0-C0B7-E7AA-8A91F0814A01}"/>
              </a:ext>
            </a:extLst>
          </p:cNvPr>
          <p:cNvSpPr>
            <a:spLocks noGrp="1"/>
          </p:cNvSpPr>
          <p:nvPr>
            <p:ph type="ctrTitle"/>
          </p:nvPr>
        </p:nvSpPr>
        <p:spPr>
          <a:xfrm>
            <a:off x="-53975" y="115888"/>
            <a:ext cx="9144000" cy="458787"/>
          </a:xfrm>
        </p:spPr>
        <p:txBody>
          <a:bodyPr/>
          <a:lstStyle/>
          <a:p>
            <a:pPr algn="ctr" eaLnBrk="1" hangingPunct="1">
              <a:defRPr/>
            </a:pPr>
            <a:r>
              <a:rPr lang="el-GR" sz="2700" b="1" cap="none">
                <a:solidFill>
                  <a:srgbClr val="D1282E"/>
                </a:solidFill>
              </a:rPr>
              <a:t>ΠΡΟΣΔΙΟΡΙΣΜΟΣ ΠΤΗΤΙΚΩΝ ΣΤΕΡΕΩΝ (συνέχεια)</a:t>
            </a:r>
          </a:p>
        </p:txBody>
      </p:sp>
      <p:sp>
        <p:nvSpPr>
          <p:cNvPr id="33795" name="TextBox 2">
            <a:extLst>
              <a:ext uri="{FF2B5EF4-FFF2-40B4-BE49-F238E27FC236}">
                <a16:creationId xmlns:a16="http://schemas.microsoft.com/office/drawing/2014/main" id="{84A80E66-D289-966F-F6E9-9C30DB34A21B}"/>
              </a:ext>
            </a:extLst>
          </p:cNvPr>
          <p:cNvSpPr txBox="1">
            <a:spLocks noChangeArrowheads="1"/>
          </p:cNvSpPr>
          <p:nvPr/>
        </p:nvSpPr>
        <p:spPr bwMode="auto">
          <a:xfrm>
            <a:off x="0" y="692150"/>
            <a:ext cx="903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buFont typeface="Arial" panose="020B0604020202020204" pitchFamily="34" charset="0"/>
              <a:buNone/>
            </a:pPr>
            <a:endParaRPr lang="el-GR" altLang="el-GR" sz="2400"/>
          </a:p>
        </p:txBody>
      </p:sp>
      <p:graphicFrame>
        <p:nvGraphicFramePr>
          <p:cNvPr id="6" name="Πίνακας 5">
            <a:extLst>
              <a:ext uri="{FF2B5EF4-FFF2-40B4-BE49-F238E27FC236}">
                <a16:creationId xmlns:a16="http://schemas.microsoft.com/office/drawing/2014/main" id="{A32A899B-6A20-93E2-8D08-2D7F3AA135D2}"/>
              </a:ext>
            </a:extLst>
          </p:cNvPr>
          <p:cNvGraphicFramePr>
            <a:graphicFrameLocks noGrp="1"/>
          </p:cNvGraphicFramePr>
          <p:nvPr/>
        </p:nvGraphicFramePr>
        <p:xfrm>
          <a:off x="233363" y="1484313"/>
          <a:ext cx="8569325" cy="5046660"/>
        </p:xfrm>
        <a:graphic>
          <a:graphicData uri="http://schemas.openxmlformats.org/drawingml/2006/table">
            <a:tbl>
              <a:tblPr/>
              <a:tblGrid>
                <a:gridCol w="3384550">
                  <a:extLst>
                    <a:ext uri="{9D8B030D-6E8A-4147-A177-3AD203B41FA5}">
                      <a16:colId xmlns:a16="http://schemas.microsoft.com/office/drawing/2014/main" val="20000"/>
                    </a:ext>
                  </a:extLst>
                </a:gridCol>
                <a:gridCol w="1746250">
                  <a:extLst>
                    <a:ext uri="{9D8B030D-6E8A-4147-A177-3AD203B41FA5}">
                      <a16:colId xmlns:a16="http://schemas.microsoft.com/office/drawing/2014/main" val="20001"/>
                    </a:ext>
                  </a:extLst>
                </a:gridCol>
                <a:gridCol w="1352550">
                  <a:extLst>
                    <a:ext uri="{9D8B030D-6E8A-4147-A177-3AD203B41FA5}">
                      <a16:colId xmlns:a16="http://schemas.microsoft.com/office/drawing/2014/main" val="20002"/>
                    </a:ext>
                  </a:extLst>
                </a:gridCol>
                <a:gridCol w="2085975">
                  <a:extLst>
                    <a:ext uri="{9D8B030D-6E8A-4147-A177-3AD203B41FA5}">
                      <a16:colId xmlns:a16="http://schemas.microsoft.com/office/drawing/2014/main" val="20003"/>
                    </a:ext>
                  </a:extLst>
                </a:gridCol>
              </a:tblGrid>
              <a:tr h="8230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dirty="0" err="1">
                          <a:ln>
                            <a:noFill/>
                          </a:ln>
                          <a:solidFill>
                            <a:srgbClr val="000000"/>
                          </a:solidFill>
                          <a:effectLst/>
                          <a:latin typeface="Arial" charset="0"/>
                          <a:cs typeface="Times New Roman" pitchFamily="18" charset="0"/>
                        </a:rPr>
                        <a:t>Συστ</a:t>
                      </a:r>
                      <a:r>
                        <a:rPr kumimoji="0" lang="en-US" altLang="el-GR" sz="1800" b="1" i="0" u="none" strike="noStrike" cap="none" normalizeH="0" baseline="0" dirty="0">
                          <a:ln>
                            <a:noFill/>
                          </a:ln>
                          <a:solidFill>
                            <a:srgbClr val="000000"/>
                          </a:solidFill>
                          <a:effectLst/>
                          <a:latin typeface="Arial" charset="0"/>
                          <a:cs typeface="Times New Roman" pitchFamily="18" charset="0"/>
                        </a:rPr>
                        <a:t>ατικό</a:t>
                      </a:r>
                      <a:endParaRPr kumimoji="0" lang="el-GR" altLang="el-GR" sz="1800" b="0" i="0" u="none" strike="noStrike" cap="none" normalizeH="0" baseline="0" dirty="0">
                        <a:ln>
                          <a:noFill/>
                        </a:ln>
                        <a:solidFill>
                          <a:schemeClr val="tx1"/>
                        </a:solidFill>
                        <a:effectLst/>
                        <a:latin typeface="Arial" charset="0"/>
                        <a:cs typeface="Times New Roman" pitchFamily="18" charset="0"/>
                      </a:endParaRPr>
                    </a:p>
                  </a:txBody>
                  <a:tcPr marL="54255" marR="5425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rgbClr val="000000"/>
                          </a:solidFill>
                          <a:effectLst/>
                          <a:latin typeface="Arial" charset="0"/>
                          <a:cs typeface="Times New Roman" pitchFamily="18" charset="0"/>
                        </a:rPr>
                        <a:t>Πτητικά στερεά (% ξ.β.)</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rgbClr val="000000"/>
                          </a:solidFill>
                          <a:effectLst/>
                          <a:latin typeface="Arial" charset="0"/>
                          <a:cs typeface="Times New Roman" pitchFamily="18" charset="0"/>
                        </a:rPr>
                        <a:t>TOC </a:t>
                      </a:r>
                      <a:endParaRPr kumimoji="0" lang="el-GR" altLang="el-GR" sz="1800" b="0" i="0" u="none" strike="noStrike" cap="none" normalizeH="0" baseline="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rgbClr val="000000"/>
                          </a:solidFill>
                          <a:effectLst/>
                          <a:latin typeface="Arial" charset="0"/>
                          <a:cs typeface="Times New Roman" pitchFamily="18" charset="0"/>
                        </a:rPr>
                        <a:t>(% ξ.β.)</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dirty="0" err="1">
                          <a:ln>
                            <a:noFill/>
                          </a:ln>
                          <a:solidFill>
                            <a:schemeClr val="tx1"/>
                          </a:solidFill>
                          <a:effectLst/>
                          <a:latin typeface="Arial" charset="0"/>
                          <a:cs typeface="Times New Roman" pitchFamily="18" charset="0"/>
                        </a:rPr>
                        <a:t>Λόγος</a:t>
                      </a:r>
                      <a:r>
                        <a:rPr kumimoji="0" lang="en-US" altLang="el-GR" sz="1800" b="1" i="0" u="none" strike="noStrike" cap="none" normalizeH="0" baseline="0" dirty="0">
                          <a:ln>
                            <a:noFill/>
                          </a:ln>
                          <a:solidFill>
                            <a:schemeClr val="tx1"/>
                          </a:solidFill>
                          <a:effectLst/>
                          <a:latin typeface="Arial" charset="0"/>
                          <a:cs typeface="Times New Roman" pitchFamily="18" charset="0"/>
                        </a:rPr>
                        <a:t> TOC / π</a:t>
                      </a:r>
                      <a:r>
                        <a:rPr kumimoji="0" lang="en-US" altLang="el-GR" sz="1800" b="1" i="0" u="none" strike="noStrike" cap="none" normalizeH="0" baseline="0" dirty="0" err="1">
                          <a:ln>
                            <a:noFill/>
                          </a:ln>
                          <a:solidFill>
                            <a:schemeClr val="tx1"/>
                          </a:solidFill>
                          <a:effectLst/>
                          <a:latin typeface="Arial" charset="0"/>
                          <a:cs typeface="Times New Roman" pitchFamily="18" charset="0"/>
                        </a:rPr>
                        <a:t>τητικών</a:t>
                      </a:r>
                      <a:r>
                        <a:rPr kumimoji="0" lang="en-US" altLang="el-GR" sz="1800" b="1" i="0" u="none" strike="noStrike" cap="none" normalizeH="0" baseline="0" dirty="0">
                          <a:ln>
                            <a:noFill/>
                          </a:ln>
                          <a:solidFill>
                            <a:schemeClr val="tx1"/>
                          </a:solidFill>
                          <a:effectLst/>
                          <a:latin typeface="Arial" charset="0"/>
                          <a:cs typeface="Times New Roman" pitchFamily="18" charset="0"/>
                        </a:rPr>
                        <a:t> </a:t>
                      </a:r>
                      <a:r>
                        <a:rPr kumimoji="0" lang="en-US" altLang="el-GR" sz="1800" b="1" i="0" u="none" strike="noStrike" cap="none" normalizeH="0" baseline="0" dirty="0" err="1">
                          <a:ln>
                            <a:noFill/>
                          </a:ln>
                          <a:solidFill>
                            <a:schemeClr val="tx1"/>
                          </a:solidFill>
                          <a:effectLst/>
                          <a:latin typeface="Arial" charset="0"/>
                          <a:cs typeface="Times New Roman" pitchFamily="18" charset="0"/>
                        </a:rPr>
                        <a:t>στερεών</a:t>
                      </a:r>
                      <a:endParaRPr kumimoji="0" lang="el-GR" altLang="el-GR" sz="1800" b="0" i="0" u="none" strike="noStrike" cap="none" normalizeH="0" baseline="0" dirty="0">
                        <a:ln>
                          <a:noFill/>
                        </a:ln>
                        <a:solidFill>
                          <a:schemeClr val="tx1"/>
                        </a:solidFill>
                        <a:effectLst/>
                        <a:latin typeface="Arial" charset="0"/>
                        <a:cs typeface="Times New Roman" pitchFamily="18" charset="0"/>
                      </a:endParaRPr>
                    </a:p>
                  </a:txBody>
                  <a:tcPr marL="54255" marR="54255" marT="0" marB="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41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rgbClr val="000000"/>
                          </a:solidFill>
                          <a:effectLst/>
                          <a:latin typeface="Arial" charset="0"/>
                          <a:cs typeface="Times New Roman" pitchFamily="18" charset="0"/>
                        </a:rPr>
                        <a:t>Υπολείμματα φαγητού (υ.φ.)</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rgbClr val="000000"/>
                          </a:solidFill>
                          <a:effectLst/>
                          <a:latin typeface="Arial" charset="0"/>
                          <a:cs typeface="Times New Roman" pitchFamily="18" charset="0"/>
                        </a:rPr>
                        <a:t>95,9%</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rgbClr val="000000"/>
                          </a:solidFill>
                          <a:effectLst/>
                          <a:latin typeface="Arial" charset="0"/>
                          <a:cs typeface="Times New Roman" pitchFamily="18" charset="0"/>
                        </a:rPr>
                        <a:t>49,2%</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Arial" charset="0"/>
                          <a:cs typeface="Times New Roman" pitchFamily="18" charset="0"/>
                        </a:rPr>
                        <a:t>51%</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41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rgbClr val="000000"/>
                          </a:solidFill>
                          <a:effectLst/>
                          <a:latin typeface="Arial" charset="0"/>
                          <a:cs typeface="Times New Roman" pitchFamily="18" charset="0"/>
                        </a:rPr>
                        <a:t>Υπολείμματα κήπου</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rgbClr val="000000"/>
                          </a:solidFill>
                          <a:effectLst/>
                          <a:latin typeface="Arial" charset="0"/>
                          <a:cs typeface="Times New Roman" pitchFamily="18" charset="0"/>
                        </a:rPr>
                        <a:t>73,8%</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rgbClr val="000000"/>
                          </a:solidFill>
                          <a:effectLst/>
                          <a:latin typeface="Arial" charset="0"/>
                          <a:cs typeface="Times New Roman" pitchFamily="18" charset="0"/>
                        </a:rPr>
                        <a:t>36,2%</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Arial" charset="0"/>
                          <a:cs typeface="Times New Roman" pitchFamily="18" charset="0"/>
                        </a:rPr>
                        <a:t>49%</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41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Arial" charset="0"/>
                          <a:cs typeface="Times New Roman" pitchFamily="18" charset="0"/>
                        </a:rPr>
                        <a:t>Μικτό χαρτί</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rgbClr val="000000"/>
                          </a:solidFill>
                          <a:effectLst/>
                          <a:latin typeface="Arial" charset="0"/>
                          <a:cs typeface="Times New Roman" pitchFamily="18" charset="0"/>
                        </a:rPr>
                        <a:t>92,5%</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rgbClr val="000000"/>
                          </a:solidFill>
                          <a:effectLst/>
                          <a:latin typeface="Arial" charset="0"/>
                          <a:cs typeface="Times New Roman" pitchFamily="18" charset="0"/>
                        </a:rPr>
                        <a:t>43,4%</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Arial" charset="0"/>
                          <a:cs typeface="Times New Roman" pitchFamily="18" charset="0"/>
                        </a:rPr>
                        <a:t>47%</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87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Arial" charset="0"/>
                          <a:cs typeface="Times New Roman" pitchFamily="18" charset="0"/>
                        </a:rPr>
                        <a:t>Μικτό χαρτί + υπολείμματα κήπου</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rgbClr val="000000"/>
                          </a:solidFill>
                          <a:effectLst/>
                          <a:latin typeface="Arial" charset="0"/>
                          <a:cs typeface="Times New Roman" pitchFamily="18" charset="0"/>
                        </a:rPr>
                        <a:t>89,7%</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rgbClr val="000000"/>
                          </a:solidFill>
                          <a:effectLst/>
                          <a:latin typeface="Arial" charset="0"/>
                          <a:cs typeface="Times New Roman" pitchFamily="18" charset="0"/>
                        </a:rPr>
                        <a:t>42,5%</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Arial" charset="0"/>
                          <a:cs typeface="Times New Roman" pitchFamily="18" charset="0"/>
                        </a:rPr>
                        <a:t>47%</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41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Arial" charset="0"/>
                          <a:cs typeface="Times New Roman" pitchFamily="18" charset="0"/>
                        </a:rPr>
                        <a:t>Μικτό χαρτί + </a:t>
                      </a:r>
                      <a:r>
                        <a:rPr kumimoji="0" lang="el-GR" altLang="el-GR" sz="1800" b="0" i="0" u="none" strike="noStrike" cap="none" normalizeH="0" baseline="0">
                          <a:ln>
                            <a:noFill/>
                          </a:ln>
                          <a:solidFill>
                            <a:schemeClr val="tx1"/>
                          </a:solidFill>
                          <a:effectLst/>
                          <a:latin typeface="Arial" charset="0"/>
                          <a:cs typeface="Times New Roman" pitchFamily="18" charset="0"/>
                        </a:rPr>
                        <a:t>υ.φ.</a:t>
                      </a: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rgbClr val="000000"/>
                          </a:solidFill>
                          <a:effectLst/>
                          <a:latin typeface="Arial" charset="0"/>
                          <a:cs typeface="Times New Roman" pitchFamily="18" charset="0"/>
                        </a:rPr>
                        <a:t>92,7%</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rgbClr val="000000"/>
                          </a:solidFill>
                          <a:effectLst/>
                          <a:latin typeface="Arial" charset="0"/>
                          <a:cs typeface="Times New Roman" pitchFamily="18" charset="0"/>
                        </a:rPr>
                        <a:t>43,7%</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Arial" charset="0"/>
                          <a:cs typeface="Times New Roman" pitchFamily="18" charset="0"/>
                        </a:rPr>
                        <a:t>47%</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87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Arial" charset="0"/>
                          <a:cs typeface="Times New Roman" pitchFamily="18" charset="0"/>
                        </a:rPr>
                        <a:t>Υπολ. Κήπου και υπολ. φαγητού</a:t>
                      </a: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rgbClr val="000000"/>
                          </a:solidFill>
                          <a:effectLst/>
                          <a:latin typeface="Arial" charset="0"/>
                          <a:cs typeface="Times New Roman" pitchFamily="18" charset="0"/>
                        </a:rPr>
                        <a:t>78,8%</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rgbClr val="000000"/>
                          </a:solidFill>
                          <a:effectLst/>
                          <a:latin typeface="Arial" charset="0"/>
                          <a:cs typeface="Times New Roman" pitchFamily="18" charset="0"/>
                        </a:rPr>
                        <a:t>39,3%</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Arial" charset="0"/>
                          <a:cs typeface="Times New Roman" pitchFamily="18" charset="0"/>
                        </a:rPr>
                        <a:t>50%</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41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Arial" charset="0"/>
                          <a:cs typeface="Times New Roman" pitchFamily="18" charset="0"/>
                        </a:rPr>
                        <a:t>Μικτό χαρτί + υ.κ. + υ.φ.</a:t>
                      </a: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rgbClr val="000000"/>
                          </a:solidFill>
                          <a:effectLst/>
                          <a:latin typeface="Arial" charset="0"/>
                          <a:cs typeface="Times New Roman" pitchFamily="18" charset="0"/>
                        </a:rPr>
                        <a:t>89,3%</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rgbClr val="000000"/>
                          </a:solidFill>
                          <a:effectLst/>
                          <a:latin typeface="Arial" charset="0"/>
                          <a:cs typeface="Times New Roman" pitchFamily="18" charset="0"/>
                        </a:rPr>
                        <a:t>42,4%</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Arial" charset="0"/>
                          <a:cs typeface="Times New Roman" pitchFamily="18" charset="0"/>
                        </a:rPr>
                        <a:t>47%</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41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Arial" charset="0"/>
                          <a:cs typeface="Times New Roman" pitchFamily="18" charset="0"/>
                        </a:rPr>
                        <a:t>Μίγμα </a:t>
                      </a:r>
                      <a:r>
                        <a:rPr kumimoji="0" lang="el-GR" altLang="el-GR" sz="1800" b="0" i="0" u="none" strike="noStrike" cap="none" normalizeH="0" baseline="0">
                          <a:ln>
                            <a:noFill/>
                          </a:ln>
                          <a:solidFill>
                            <a:schemeClr val="tx1"/>
                          </a:solidFill>
                          <a:effectLst/>
                          <a:latin typeface="Arial" charset="0"/>
                          <a:cs typeface="Times New Roman" pitchFamily="18" charset="0"/>
                        </a:rPr>
                        <a:t>ΑΣΑ</a:t>
                      </a: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rgbClr val="000000"/>
                          </a:solidFill>
                          <a:effectLst/>
                          <a:latin typeface="Arial" charset="0"/>
                          <a:cs typeface="Times New Roman" pitchFamily="18" charset="0"/>
                        </a:rPr>
                        <a:t>87,7%</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rgbClr val="000000"/>
                          </a:solidFill>
                          <a:effectLst/>
                          <a:latin typeface="Arial" charset="0"/>
                          <a:cs typeface="Times New Roman" pitchFamily="18" charset="0"/>
                        </a:rPr>
                        <a:t>42,8%</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Arial" charset="0"/>
                          <a:cs typeface="Times New Roman" pitchFamily="18" charset="0"/>
                        </a:rPr>
                        <a:t>49%</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41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Arial" charset="0"/>
                          <a:cs typeface="Times New Roman" pitchFamily="18" charset="0"/>
                        </a:rPr>
                        <a:t>Κομπόστ από ΑΣΑ</a:t>
                      </a: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rgbClr val="000000"/>
                          </a:solidFill>
                          <a:effectLst/>
                          <a:latin typeface="Arial" charset="0"/>
                          <a:cs typeface="Times New Roman" pitchFamily="18" charset="0"/>
                        </a:rPr>
                        <a:t>71,8%</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rgbClr val="000000"/>
                          </a:solidFill>
                          <a:effectLst/>
                          <a:latin typeface="Arial" charset="0"/>
                          <a:cs typeface="Times New Roman" pitchFamily="18" charset="0"/>
                        </a:rPr>
                        <a:t>37%</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Arial" charset="0"/>
                          <a:cs typeface="Times New Roman" pitchFamily="18" charset="0"/>
                        </a:rPr>
                        <a:t>52%</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41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Arial" charset="0"/>
                          <a:cs typeface="Times New Roman" pitchFamily="18" charset="0"/>
                        </a:rPr>
                        <a:t>Γρασίδι</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rgbClr val="000000"/>
                          </a:solidFill>
                          <a:effectLst/>
                          <a:latin typeface="Arial" charset="0"/>
                          <a:cs typeface="Times New Roman" pitchFamily="18" charset="0"/>
                        </a:rPr>
                        <a:t>81,7%</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rgbClr val="000000"/>
                          </a:solidFill>
                          <a:effectLst/>
                          <a:latin typeface="Arial" charset="0"/>
                          <a:cs typeface="Times New Roman" pitchFamily="18" charset="0"/>
                        </a:rPr>
                        <a:t>40,6%</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Arial" charset="0"/>
                          <a:cs typeface="Times New Roman" pitchFamily="18" charset="0"/>
                        </a:rPr>
                        <a:t>50%</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41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Arial" charset="0"/>
                          <a:cs typeface="Times New Roman" pitchFamily="18" charset="0"/>
                        </a:rPr>
                        <a:t>Φύλλα</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rgbClr val="000000"/>
                          </a:solidFill>
                          <a:effectLst/>
                          <a:latin typeface="Arial" charset="0"/>
                          <a:cs typeface="Times New Roman" pitchFamily="18" charset="0"/>
                        </a:rPr>
                        <a:t>63,3%</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rgbClr val="000000"/>
                          </a:solidFill>
                          <a:effectLst/>
                          <a:latin typeface="Arial" charset="0"/>
                          <a:cs typeface="Times New Roman" pitchFamily="18" charset="0"/>
                        </a:rPr>
                        <a:t>30,1%</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Arial" charset="0"/>
                          <a:cs typeface="Times New Roman" pitchFamily="18" charset="0"/>
                        </a:rPr>
                        <a:t>48%</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41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Arial" charset="0"/>
                          <a:cs typeface="Times New Roman" pitchFamily="18" charset="0"/>
                        </a:rPr>
                        <a:t>Κλαδιά</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rgbClr val="000000"/>
                          </a:solidFill>
                          <a:effectLst/>
                          <a:latin typeface="Arial" charset="0"/>
                          <a:cs typeface="Times New Roman" pitchFamily="18" charset="0"/>
                        </a:rPr>
                        <a:t>81,7%</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rgbClr val="000000"/>
                          </a:solidFill>
                          <a:effectLst/>
                          <a:latin typeface="Arial" charset="0"/>
                          <a:cs typeface="Times New Roman" pitchFamily="18" charset="0"/>
                        </a:rPr>
                        <a:t>40,4%</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Arial" charset="0"/>
                          <a:cs typeface="Times New Roman" pitchFamily="18" charset="0"/>
                        </a:rPr>
                        <a:t>49%</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841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Arial" charset="0"/>
                          <a:cs typeface="Times New Roman" pitchFamily="18" charset="0"/>
                        </a:rPr>
                        <a:t>Χαρτί γραφείου</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rgbClr val="000000"/>
                          </a:solidFill>
                          <a:effectLst/>
                          <a:latin typeface="Arial" charset="0"/>
                          <a:cs typeface="Times New Roman" pitchFamily="18" charset="0"/>
                        </a:rPr>
                        <a:t>86,9%</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rgbClr val="000000"/>
                          </a:solidFill>
                          <a:effectLst/>
                          <a:latin typeface="Arial" charset="0"/>
                          <a:cs typeface="Times New Roman" pitchFamily="18" charset="0"/>
                        </a:rPr>
                        <a:t>39,2%</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Arial" charset="0"/>
                          <a:cs typeface="Times New Roman" pitchFamily="18" charset="0"/>
                        </a:rPr>
                        <a:t>45%</a:t>
                      </a:r>
                      <a:endParaRPr kumimoji="0" lang="el-GR" altLang="el-GR" sz="1800" b="0" i="0" u="none" strike="noStrike" cap="none" normalizeH="0" baseline="0">
                        <a:ln>
                          <a:noFill/>
                        </a:ln>
                        <a:solidFill>
                          <a:schemeClr val="tx1"/>
                        </a:solidFill>
                        <a:effectLst/>
                        <a:latin typeface="Arial" charset="0"/>
                        <a:cs typeface="Times New Roman" pitchFamily="18" charset="0"/>
                      </a:endParaRPr>
                    </a:p>
                  </a:txBody>
                  <a:tcPr marL="54255" marR="542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33875" name="Rectangle 3">
            <a:extLst>
              <a:ext uri="{FF2B5EF4-FFF2-40B4-BE49-F238E27FC236}">
                <a16:creationId xmlns:a16="http://schemas.microsoft.com/office/drawing/2014/main" id="{CB251676-0BBB-6398-E347-A450699FA43B}"/>
              </a:ext>
            </a:extLst>
          </p:cNvPr>
          <p:cNvSpPr>
            <a:spLocks noChangeArrowheads="1"/>
          </p:cNvSpPr>
          <p:nvPr/>
        </p:nvSpPr>
        <p:spPr bwMode="auto">
          <a:xfrm>
            <a:off x="0" y="661988"/>
            <a:ext cx="8820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556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spcAft>
                <a:spcPct val="0"/>
              </a:spcAft>
              <a:buFontTx/>
              <a:buNone/>
            </a:pPr>
            <a:r>
              <a:rPr lang="el-GR" altLang="el-GR">
                <a:cs typeface="Times New Roman" panose="02020603050405020304" pitchFamily="18" charset="0"/>
              </a:rPr>
              <a:t>Τιμές πτητικών στερεών και συνολικού οργανικού άνθρακα σε επιλεγμένα συστατικά στερεών αποβλήτων</a:t>
            </a:r>
          </a:p>
        </p:txBody>
      </p:sp>
      <p:sp>
        <p:nvSpPr>
          <p:cNvPr id="33876" name="Rectangle 3">
            <a:extLst>
              <a:ext uri="{FF2B5EF4-FFF2-40B4-BE49-F238E27FC236}">
                <a16:creationId xmlns:a16="http://schemas.microsoft.com/office/drawing/2014/main" id="{9E7EE6B8-AF0C-67AB-B3CE-911B95AFFB9D}"/>
              </a:ext>
            </a:extLst>
          </p:cNvPr>
          <p:cNvSpPr>
            <a:spLocks noChangeArrowheads="1"/>
          </p:cNvSpPr>
          <p:nvPr/>
        </p:nvSpPr>
        <p:spPr bwMode="auto">
          <a:xfrm>
            <a:off x="0" y="6296025"/>
            <a:ext cx="90360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556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spcAft>
                <a:spcPct val="0"/>
              </a:spcAft>
              <a:buFontTx/>
              <a:buNone/>
            </a:pPr>
            <a:r>
              <a:rPr lang="el-GR" altLang="el-GR" sz="1200" b="0"/>
              <a:t>Πηγή: Μερικώς βασισμένο σε </a:t>
            </a:r>
            <a:r>
              <a:rPr lang="en-US" altLang="el-GR" sz="1200" b="0"/>
              <a:t>Komilis and Ham</a:t>
            </a:r>
            <a:r>
              <a:rPr lang="el-GR" altLang="el-GR" sz="1200" b="0"/>
              <a:t>, 2006</a:t>
            </a:r>
            <a:endParaRPr lang="el-GR" altLang="el-GR">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2B2BE565-4426-F7DE-B561-43133A84AA68}"/>
              </a:ext>
            </a:extLst>
          </p:cNvPr>
          <p:cNvSpPr>
            <a:spLocks noGrp="1"/>
          </p:cNvSpPr>
          <p:nvPr>
            <p:ph type="ctrTitle"/>
          </p:nvPr>
        </p:nvSpPr>
        <p:spPr>
          <a:xfrm>
            <a:off x="-53975" y="115888"/>
            <a:ext cx="9144000" cy="458787"/>
          </a:xfrm>
        </p:spPr>
        <p:txBody>
          <a:bodyPr/>
          <a:lstStyle/>
          <a:p>
            <a:pPr algn="ctr" eaLnBrk="1" hangingPunct="1">
              <a:defRPr/>
            </a:pPr>
            <a:r>
              <a:rPr lang="el-GR" sz="2700" b="1" cap="none">
                <a:solidFill>
                  <a:srgbClr val="D1282E"/>
                </a:solidFill>
              </a:rPr>
              <a:t>ΠΡΟΣΔΙΟΡΙΣΜΟΣ ΠΤΗΤΙΚΩΝ ΣΤΕΡΕΩΝ (συνέχεια)</a:t>
            </a:r>
          </a:p>
        </p:txBody>
      </p:sp>
      <p:sp>
        <p:nvSpPr>
          <p:cNvPr id="35843" name="TextBox 2">
            <a:extLst>
              <a:ext uri="{FF2B5EF4-FFF2-40B4-BE49-F238E27FC236}">
                <a16:creationId xmlns:a16="http://schemas.microsoft.com/office/drawing/2014/main" id="{BEC2ACE3-85F9-40F3-5185-F2403AD339EA}"/>
              </a:ext>
            </a:extLst>
          </p:cNvPr>
          <p:cNvSpPr txBox="1">
            <a:spLocks noChangeArrowheads="1"/>
          </p:cNvSpPr>
          <p:nvPr/>
        </p:nvSpPr>
        <p:spPr bwMode="auto">
          <a:xfrm>
            <a:off x="1588" y="765175"/>
            <a:ext cx="9036050"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buFont typeface="Arial" panose="020B0604020202020204" pitchFamily="34" charset="0"/>
              <a:buNone/>
            </a:pPr>
            <a:r>
              <a:rPr lang="el-GR" altLang="en-US" sz="2400" i="1" u="sng"/>
              <a:t>Διαφυγή κατά την καύση (</a:t>
            </a:r>
            <a:r>
              <a:rPr lang="en-US" altLang="en-US" sz="2400" i="1" u="sng"/>
              <a:t>Loss on ignition</a:t>
            </a:r>
            <a:r>
              <a:rPr lang="el-GR" altLang="en-US" sz="2400" i="1" u="sng"/>
              <a:t>)</a:t>
            </a:r>
            <a:endParaRPr lang="el-GR" altLang="en-US" sz="2400"/>
          </a:p>
          <a:p>
            <a:pPr>
              <a:spcBef>
                <a:spcPct val="0"/>
              </a:spcBef>
              <a:spcAft>
                <a:spcPct val="0"/>
              </a:spcAft>
              <a:buFont typeface="Arial" panose="020B0604020202020204" pitchFamily="34" charset="0"/>
              <a:buNone/>
            </a:pPr>
            <a:r>
              <a:rPr lang="el-GR" altLang="en-US" sz="2400"/>
              <a:t>Δεν υπάρχει τυποποιημένη τεχνική μέτρησης των πτητικών στερεών στα στερεά απόβλητα.</a:t>
            </a:r>
          </a:p>
          <a:p>
            <a:pPr>
              <a:spcBef>
                <a:spcPct val="0"/>
              </a:spcBef>
              <a:spcAft>
                <a:spcPct val="0"/>
              </a:spcAft>
              <a:buFont typeface="Arial" panose="020B0604020202020204" pitchFamily="34" charset="0"/>
              <a:buNone/>
            </a:pPr>
            <a:r>
              <a:rPr lang="el-GR" altLang="en-US" sz="2400"/>
              <a:t>Σύμφωνα με το </a:t>
            </a:r>
            <a:r>
              <a:rPr lang="en-US" altLang="en-US" sz="2400"/>
              <a:t>Methods of Soil Analysis</a:t>
            </a:r>
            <a:r>
              <a:rPr lang="el-GR" altLang="en-US" sz="2400"/>
              <a:t> (1996), η οργανική ύλη μπορεί να προσεγγιστεί με τη μέθοδο της διαφυγής βάρους κατά την καύση (</a:t>
            </a:r>
            <a:r>
              <a:rPr lang="en-US" altLang="en-US" sz="2400"/>
              <a:t>loss on ignition</a:t>
            </a:r>
            <a:r>
              <a:rPr lang="el-GR" altLang="en-US" sz="2400"/>
              <a:t> ή </a:t>
            </a:r>
            <a:r>
              <a:rPr lang="en-US" altLang="en-US" sz="2400"/>
              <a:t>LOI</a:t>
            </a:r>
            <a:r>
              <a:rPr lang="el-GR" altLang="en-US" sz="2400"/>
              <a:t>)</a:t>
            </a:r>
          </a:p>
          <a:p>
            <a:pPr>
              <a:spcBef>
                <a:spcPct val="0"/>
              </a:spcBef>
              <a:spcAft>
                <a:spcPct val="0"/>
              </a:spcAft>
              <a:buFont typeface="Arial" panose="020B0604020202020204" pitchFamily="34" charset="0"/>
              <a:buNone/>
            </a:pPr>
            <a:r>
              <a:rPr lang="el-GR" altLang="en-US" sz="2400"/>
              <a:t>Σύμφωνα με την τεχνική αυτή, συγκεκριμένο ξηρό βάρος του υλικού που μελετάμε τοποθετείται σε φούρνο 400º</a:t>
            </a:r>
            <a:r>
              <a:rPr lang="en-US" altLang="en-US" sz="2400"/>
              <a:t>C</a:t>
            </a:r>
            <a:r>
              <a:rPr lang="el-GR" altLang="en-US" sz="2400"/>
              <a:t> για 16 ώρες (για εδάφη).</a:t>
            </a:r>
          </a:p>
          <a:p>
            <a:pPr>
              <a:spcBef>
                <a:spcPct val="0"/>
              </a:spcBef>
              <a:spcAft>
                <a:spcPct val="0"/>
              </a:spcAft>
              <a:buFont typeface="Arial" panose="020B0604020202020204" pitchFamily="34" charset="0"/>
              <a:buNone/>
            </a:pPr>
            <a:r>
              <a:rPr lang="el-GR" altLang="en-US" sz="2400"/>
              <a:t>Για υλικά με υψηλότερο ποσοστό οργανικής ύλης από το έδαφος (π.χ. στερεά απόβλητα, κομπόστ, λάσπη βιολογικών καθαρισμών) χρησιμοποιείται συνήθως η θερμοκρασία των 550º</a:t>
            </a:r>
            <a:r>
              <a:rPr lang="en-US" altLang="en-US" sz="2400"/>
              <a:t>C</a:t>
            </a:r>
            <a:r>
              <a:rPr lang="el-GR" altLang="en-US" sz="2400"/>
              <a:t> για 2 ώρες (</a:t>
            </a:r>
            <a:r>
              <a:rPr lang="en-US" altLang="en-US" sz="2400"/>
              <a:t>TMECC</a:t>
            </a:r>
            <a:r>
              <a:rPr lang="el-GR" altLang="en-US" sz="2400"/>
              <a:t>, 2002).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5B0C22DD-3597-0805-9498-1CAB633A6674}"/>
              </a:ext>
            </a:extLst>
          </p:cNvPr>
          <p:cNvSpPr>
            <a:spLocks noGrp="1"/>
          </p:cNvSpPr>
          <p:nvPr>
            <p:ph type="ctrTitle"/>
          </p:nvPr>
        </p:nvSpPr>
        <p:spPr>
          <a:xfrm>
            <a:off x="-53975" y="128588"/>
            <a:ext cx="9144000" cy="458787"/>
          </a:xfrm>
        </p:spPr>
        <p:txBody>
          <a:bodyPr/>
          <a:lstStyle/>
          <a:p>
            <a:pPr algn="ctr" eaLnBrk="1" hangingPunct="1">
              <a:defRPr/>
            </a:pPr>
            <a:r>
              <a:rPr lang="el-GR" sz="2700" b="1" cap="none">
                <a:solidFill>
                  <a:srgbClr val="D1282E"/>
                </a:solidFill>
              </a:rPr>
              <a:t>ΠΡΟΣΔΙΟΡΙΣΜΟΣ ΠΤΗΤΙΚΩΝ ΣΤΕΡΕΩΝ (συνέχεια)</a:t>
            </a:r>
          </a:p>
        </p:txBody>
      </p:sp>
      <p:sp>
        <p:nvSpPr>
          <p:cNvPr id="37891" name="TextBox 2">
            <a:extLst>
              <a:ext uri="{FF2B5EF4-FFF2-40B4-BE49-F238E27FC236}">
                <a16:creationId xmlns:a16="http://schemas.microsoft.com/office/drawing/2014/main" id="{621717CD-9EC3-7981-22A8-4AD57E7695B4}"/>
              </a:ext>
            </a:extLst>
          </p:cNvPr>
          <p:cNvSpPr txBox="1">
            <a:spLocks noChangeArrowheads="1"/>
          </p:cNvSpPr>
          <p:nvPr/>
        </p:nvSpPr>
        <p:spPr bwMode="auto">
          <a:xfrm>
            <a:off x="0" y="620713"/>
            <a:ext cx="9036050"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buFont typeface="Arial" panose="020B0604020202020204" pitchFamily="34" charset="0"/>
              <a:buNone/>
            </a:pPr>
            <a:r>
              <a:rPr lang="el-GR" altLang="en-US" sz="2400" u="sng"/>
              <a:t>Υλικά</a:t>
            </a:r>
          </a:p>
          <a:p>
            <a:pPr>
              <a:spcBef>
                <a:spcPct val="0"/>
              </a:spcBef>
              <a:spcAft>
                <a:spcPct val="0"/>
              </a:spcAft>
              <a:buFont typeface="Wingdings" panose="05000000000000000000" pitchFamily="2" charset="2"/>
              <a:buChar char="§"/>
            </a:pPr>
            <a:r>
              <a:rPr lang="el-GR" altLang="en-US" sz="2400"/>
              <a:t>Κονιοποιητής</a:t>
            </a:r>
          </a:p>
          <a:p>
            <a:pPr>
              <a:spcBef>
                <a:spcPct val="0"/>
              </a:spcBef>
              <a:spcAft>
                <a:spcPct val="0"/>
              </a:spcAft>
              <a:buFont typeface="Wingdings" panose="05000000000000000000" pitchFamily="2" charset="2"/>
              <a:buChar char="§"/>
            </a:pPr>
            <a:r>
              <a:rPr lang="el-GR" altLang="en-US" sz="2400"/>
              <a:t>Φούρνος υψηλής θερμοκρασίας (</a:t>
            </a:r>
            <a:r>
              <a:rPr lang="en-US" altLang="en-US" sz="2400"/>
              <a:t>max </a:t>
            </a:r>
            <a:r>
              <a:rPr lang="el-GR" altLang="en-US" sz="2400"/>
              <a:t>1</a:t>
            </a:r>
            <a:r>
              <a:rPr lang="en-US" altLang="en-US" sz="2400"/>
              <a:t>2</a:t>
            </a:r>
            <a:r>
              <a:rPr lang="el-GR" altLang="en-US" sz="2400"/>
              <a:t>00°C)</a:t>
            </a:r>
          </a:p>
          <a:p>
            <a:pPr>
              <a:spcBef>
                <a:spcPct val="0"/>
              </a:spcBef>
              <a:spcAft>
                <a:spcPct val="0"/>
              </a:spcAft>
              <a:buFont typeface="Wingdings" panose="05000000000000000000" pitchFamily="2" charset="2"/>
              <a:buChar char="§"/>
            </a:pPr>
            <a:r>
              <a:rPr lang="el-GR" altLang="en-US" sz="2400"/>
              <a:t>Κεραμικές κάψες</a:t>
            </a:r>
          </a:p>
          <a:p>
            <a:pPr>
              <a:spcBef>
                <a:spcPct val="0"/>
              </a:spcBef>
              <a:spcAft>
                <a:spcPct val="0"/>
              </a:spcAft>
              <a:buFont typeface="Wingdings" panose="05000000000000000000" pitchFamily="2" charset="2"/>
              <a:buChar char="§"/>
            </a:pPr>
            <a:r>
              <a:rPr lang="el-GR" altLang="en-US" sz="2400"/>
              <a:t>Ζυγός πέντε δεκαδικών ψηφίων</a:t>
            </a:r>
          </a:p>
          <a:p>
            <a:pPr>
              <a:spcBef>
                <a:spcPct val="0"/>
              </a:spcBef>
              <a:spcAft>
                <a:spcPct val="0"/>
              </a:spcAft>
              <a:buFont typeface="Wingdings" panose="05000000000000000000" pitchFamily="2" charset="2"/>
              <a:buChar char="§"/>
            </a:pPr>
            <a:r>
              <a:rPr lang="el-GR" altLang="en-US" sz="2400"/>
              <a:t>Ξηριαντήριο</a:t>
            </a:r>
            <a:endParaRPr lang="el-GR" altLang="el-GR" sz="1800" b="0"/>
          </a:p>
        </p:txBody>
      </p:sp>
      <p:pic>
        <p:nvPicPr>
          <p:cNvPr id="37892" name="Εικόνα 1">
            <a:extLst>
              <a:ext uri="{FF2B5EF4-FFF2-40B4-BE49-F238E27FC236}">
                <a16:creationId xmlns:a16="http://schemas.microsoft.com/office/drawing/2014/main" id="{E48B1280-1536-F227-79F2-DC5D9DEBFC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3117850"/>
            <a:ext cx="2592387"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Εικόνα 2">
            <a:extLst>
              <a:ext uri="{FF2B5EF4-FFF2-40B4-BE49-F238E27FC236}">
                <a16:creationId xmlns:a16="http://schemas.microsoft.com/office/drawing/2014/main" id="{86A41227-CBF8-8BDB-982E-E97317FEA2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125788"/>
            <a:ext cx="2598738"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Εικόνα 3">
            <a:extLst>
              <a:ext uri="{FF2B5EF4-FFF2-40B4-BE49-F238E27FC236}">
                <a16:creationId xmlns:a16="http://schemas.microsoft.com/office/drawing/2014/main" id="{9FC87F3B-97C5-E4D4-D2DB-D6A404E588F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3117850"/>
            <a:ext cx="2592388"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229E58F4-9BE0-9FD4-6016-FDD41738F7A1}"/>
              </a:ext>
            </a:extLst>
          </p:cNvPr>
          <p:cNvSpPr>
            <a:spLocks noGrp="1"/>
          </p:cNvSpPr>
          <p:nvPr>
            <p:ph type="ctrTitle"/>
          </p:nvPr>
        </p:nvSpPr>
        <p:spPr>
          <a:xfrm>
            <a:off x="-53975" y="128588"/>
            <a:ext cx="9144000" cy="458787"/>
          </a:xfrm>
        </p:spPr>
        <p:txBody>
          <a:bodyPr/>
          <a:lstStyle/>
          <a:p>
            <a:pPr algn="ctr" eaLnBrk="1" hangingPunct="1">
              <a:defRPr/>
            </a:pPr>
            <a:r>
              <a:rPr lang="el-GR" sz="2700" b="1" cap="none">
                <a:solidFill>
                  <a:srgbClr val="D1282E"/>
                </a:solidFill>
              </a:rPr>
              <a:t>ΠΡΟΣΔΙΟΡΙΣΜΟΣ ΠΤΗΤΙΚΩΝ ΣΤΕΡΕΩΝ (συνέχεια)</a:t>
            </a:r>
          </a:p>
        </p:txBody>
      </p:sp>
      <p:sp>
        <p:nvSpPr>
          <p:cNvPr id="39939" name="TextBox 2">
            <a:extLst>
              <a:ext uri="{FF2B5EF4-FFF2-40B4-BE49-F238E27FC236}">
                <a16:creationId xmlns:a16="http://schemas.microsoft.com/office/drawing/2014/main" id="{480A5964-FF7B-21D9-14F7-669D7999DD37}"/>
              </a:ext>
            </a:extLst>
          </p:cNvPr>
          <p:cNvSpPr txBox="1">
            <a:spLocks noChangeArrowheads="1"/>
          </p:cNvSpPr>
          <p:nvPr/>
        </p:nvSpPr>
        <p:spPr bwMode="auto">
          <a:xfrm>
            <a:off x="0" y="620713"/>
            <a:ext cx="9036050" cy="57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buFont typeface="Arial" panose="020B0604020202020204" pitchFamily="34" charset="0"/>
              <a:buNone/>
            </a:pPr>
            <a:r>
              <a:rPr lang="el-GR" altLang="el-GR" sz="2400" u="sng"/>
              <a:t>Διαδικασία</a:t>
            </a:r>
          </a:p>
          <a:p>
            <a:pPr>
              <a:spcBef>
                <a:spcPct val="0"/>
              </a:spcBef>
              <a:spcAft>
                <a:spcPct val="0"/>
              </a:spcAft>
              <a:buFont typeface="Wingdings" panose="05000000000000000000" pitchFamily="2" charset="2"/>
              <a:buChar char="§"/>
            </a:pPr>
            <a:r>
              <a:rPr lang="el-GR" altLang="el-GR" sz="2400"/>
              <a:t>Κονιοποίηση του ξηρού υλικού</a:t>
            </a:r>
          </a:p>
          <a:p>
            <a:pPr>
              <a:spcBef>
                <a:spcPct val="0"/>
              </a:spcBef>
              <a:spcAft>
                <a:spcPct val="0"/>
              </a:spcAft>
              <a:buFont typeface="Wingdings" panose="05000000000000000000" pitchFamily="2" charset="2"/>
              <a:buChar char="§"/>
            </a:pPr>
            <a:r>
              <a:rPr lang="el-GR" altLang="el-GR" sz="2400"/>
              <a:t>Αποθήκευση του κονιοποιημένου υλικού σε πλαστική σακούλα και ιδανικά εντός ξηριαντηρίου.</a:t>
            </a:r>
          </a:p>
          <a:p>
            <a:pPr>
              <a:spcBef>
                <a:spcPct val="0"/>
              </a:spcBef>
              <a:spcAft>
                <a:spcPct val="0"/>
              </a:spcAft>
              <a:buFont typeface="Wingdings" panose="05000000000000000000" pitchFamily="2" charset="2"/>
              <a:buChar char="§"/>
            </a:pPr>
            <a:r>
              <a:rPr lang="el-GR" altLang="el-GR" sz="2400"/>
              <a:t>Ζύγιση κεραμικής κάψας (</a:t>
            </a:r>
            <a:r>
              <a:rPr lang="el-GR" altLang="el-GR" sz="2400" u="sng"/>
              <a:t>βάρος Γ</a:t>
            </a:r>
            <a:r>
              <a:rPr lang="el-GR" altLang="el-GR" sz="2400"/>
              <a:t>)</a:t>
            </a:r>
          </a:p>
          <a:p>
            <a:pPr>
              <a:spcBef>
                <a:spcPct val="0"/>
              </a:spcBef>
              <a:spcAft>
                <a:spcPct val="0"/>
              </a:spcAft>
              <a:buFont typeface="Wingdings" panose="05000000000000000000" pitchFamily="2" charset="2"/>
              <a:buChar char="§"/>
            </a:pPr>
            <a:r>
              <a:rPr lang="el-GR" altLang="el-GR" sz="2400"/>
              <a:t>Τοποθέτηση του ξηρού δείγματος στην κάψα έως να γεμίσει η κάψα περίπου στα 3/4. Ζύγιση ξηρού δείγματος και κάψας (</a:t>
            </a:r>
            <a:r>
              <a:rPr lang="el-GR" altLang="el-GR" sz="2400" u="sng"/>
              <a:t>βάρος Α</a:t>
            </a:r>
            <a:r>
              <a:rPr lang="el-GR" altLang="el-GR" sz="2400"/>
              <a:t>)</a:t>
            </a:r>
          </a:p>
          <a:p>
            <a:pPr>
              <a:spcBef>
                <a:spcPct val="0"/>
              </a:spcBef>
              <a:spcAft>
                <a:spcPct val="0"/>
              </a:spcAft>
              <a:buFont typeface="Wingdings" panose="05000000000000000000" pitchFamily="2" charset="2"/>
              <a:buChar char="§"/>
            </a:pPr>
            <a:r>
              <a:rPr lang="el-GR" altLang="el-GR" sz="2400"/>
              <a:t>Τοποθέτηση του δείγματος σε κρύο φούρνο υψηλής θερμοκρασίας. Στη συνέχεια σταδιακή αύξηση της θερμοκρασίας στους 550º</a:t>
            </a:r>
            <a:r>
              <a:rPr lang="en-US" altLang="el-GR" sz="2400"/>
              <a:t>C</a:t>
            </a:r>
            <a:r>
              <a:rPr lang="el-GR" altLang="el-GR" sz="2400"/>
              <a:t>±5º</a:t>
            </a:r>
            <a:r>
              <a:rPr lang="en-US" altLang="el-GR" sz="2400"/>
              <a:t>C</a:t>
            </a:r>
            <a:r>
              <a:rPr lang="el-GR" altLang="el-GR" sz="2400"/>
              <a:t>.</a:t>
            </a:r>
          </a:p>
          <a:p>
            <a:pPr>
              <a:spcBef>
                <a:spcPct val="0"/>
              </a:spcBef>
              <a:spcAft>
                <a:spcPct val="0"/>
              </a:spcAft>
              <a:buFont typeface="Wingdings" panose="05000000000000000000" pitchFamily="2" charset="2"/>
              <a:buChar char="§"/>
            </a:pPr>
            <a:r>
              <a:rPr lang="el-GR" altLang="el-GR" sz="2400"/>
              <a:t>Διακοπή λειτουργίας του φούρνού μετά από 2 ώρες και αφαίρεση των καψών.</a:t>
            </a:r>
          </a:p>
          <a:p>
            <a:pPr>
              <a:spcBef>
                <a:spcPct val="0"/>
              </a:spcBef>
              <a:spcAft>
                <a:spcPct val="0"/>
              </a:spcAft>
              <a:buFont typeface="Wingdings" panose="05000000000000000000" pitchFamily="2" charset="2"/>
              <a:buChar char="§"/>
            </a:pPr>
            <a:r>
              <a:rPr lang="el-GR" altLang="el-GR" sz="2400"/>
              <a:t>Τοποθέτηση σε ξηριαντήριο και ζύγιση της κάψας με το υπόλειμμα (τέφρα ή σταθεροποιημένα στερεά) (</a:t>
            </a:r>
            <a:r>
              <a:rPr lang="el-GR" altLang="el-GR" sz="2400" u="sng"/>
              <a:t>βάρος Β</a:t>
            </a:r>
            <a:r>
              <a:rPr lang="el-GR" altLang="el-GR" sz="240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3ABAEE5A-E3B5-9D3F-0500-4FCEF5E95C5A}"/>
              </a:ext>
            </a:extLst>
          </p:cNvPr>
          <p:cNvSpPr>
            <a:spLocks noGrp="1"/>
          </p:cNvSpPr>
          <p:nvPr>
            <p:ph type="ctrTitle"/>
          </p:nvPr>
        </p:nvSpPr>
        <p:spPr>
          <a:xfrm>
            <a:off x="-53975" y="128588"/>
            <a:ext cx="9144000" cy="458787"/>
          </a:xfrm>
        </p:spPr>
        <p:txBody>
          <a:bodyPr/>
          <a:lstStyle/>
          <a:p>
            <a:pPr algn="ctr" eaLnBrk="1" hangingPunct="1">
              <a:defRPr/>
            </a:pPr>
            <a:r>
              <a:rPr lang="el-GR" sz="2700" b="1" cap="none">
                <a:solidFill>
                  <a:srgbClr val="D1282E"/>
                </a:solidFill>
              </a:rPr>
              <a:t>ΠΡΟΣΔΙΟΡΙΣΜΟΣ ΠΤΗΤΙΚΩΝ ΣΤΕΡΕΩΝ (συνέχεια)</a:t>
            </a:r>
          </a:p>
        </p:txBody>
      </p:sp>
      <p:sp>
        <p:nvSpPr>
          <p:cNvPr id="41987" name="TextBox 2">
            <a:extLst>
              <a:ext uri="{FF2B5EF4-FFF2-40B4-BE49-F238E27FC236}">
                <a16:creationId xmlns:a16="http://schemas.microsoft.com/office/drawing/2014/main" id="{0680981C-0902-343A-2881-A3B5366ABDF4}"/>
              </a:ext>
            </a:extLst>
          </p:cNvPr>
          <p:cNvSpPr txBox="1">
            <a:spLocks noChangeArrowheads="1"/>
          </p:cNvSpPr>
          <p:nvPr/>
        </p:nvSpPr>
        <p:spPr bwMode="auto">
          <a:xfrm>
            <a:off x="0" y="620713"/>
            <a:ext cx="903605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buFont typeface="Wingdings" panose="05000000000000000000" pitchFamily="2" charset="2"/>
              <a:buChar char="§"/>
            </a:pPr>
            <a:r>
              <a:rPr lang="el-GR" altLang="en-US" sz="2400"/>
              <a:t>Υπολογισμός του </a:t>
            </a:r>
            <a:r>
              <a:rPr lang="en-US" altLang="en-US" sz="2400"/>
              <a:t>LOI</a:t>
            </a:r>
            <a:r>
              <a:rPr lang="el-GR" altLang="en-US" sz="2400"/>
              <a:t>, που βρίσκεται πολύ κοντά στην οργανική ύλη (ή τα πτητικά στερεά), με τη σχέση:</a:t>
            </a:r>
            <a:endParaRPr lang="en-US" altLang="en-US" sz="2400"/>
          </a:p>
          <a:p>
            <a:pPr>
              <a:buFont typeface="Wingdings" panose="05000000000000000000" pitchFamily="2" charset="2"/>
              <a:buChar char="§"/>
            </a:pPr>
            <a:endParaRPr lang="el-GR" altLang="en-US" sz="2400"/>
          </a:p>
          <a:p>
            <a:pPr>
              <a:spcBef>
                <a:spcPct val="0"/>
              </a:spcBef>
              <a:spcAft>
                <a:spcPct val="0"/>
              </a:spcAft>
              <a:buFont typeface="Arial" panose="020B0604020202020204" pitchFamily="34" charset="0"/>
              <a:buNone/>
            </a:pPr>
            <a:r>
              <a:rPr lang="el-GR" altLang="en-US" sz="2400"/>
              <a:t> </a:t>
            </a:r>
          </a:p>
          <a:p>
            <a:pPr>
              <a:spcBef>
                <a:spcPct val="0"/>
              </a:spcBef>
              <a:spcAft>
                <a:spcPct val="0"/>
              </a:spcAft>
              <a:buFont typeface="Arial" panose="020B0604020202020204" pitchFamily="34" charset="0"/>
              <a:buNone/>
            </a:pPr>
            <a:r>
              <a:rPr lang="el-GR" altLang="en-US" sz="2400"/>
              <a:t>όπου:</a:t>
            </a:r>
          </a:p>
          <a:p>
            <a:pPr>
              <a:spcBef>
                <a:spcPct val="0"/>
              </a:spcBef>
              <a:spcAft>
                <a:spcPct val="0"/>
              </a:spcAft>
              <a:buFont typeface="Arial" panose="020B0604020202020204" pitchFamily="34" charset="0"/>
              <a:buNone/>
            </a:pPr>
            <a:r>
              <a:rPr lang="el-GR" altLang="en-US" sz="2400"/>
              <a:t>Α: βάρος κάψας + βάρος ξηρού δείγματος</a:t>
            </a:r>
            <a:r>
              <a:rPr lang="en-US" altLang="en-US" sz="2400"/>
              <a:t>,</a:t>
            </a:r>
            <a:r>
              <a:rPr lang="el-GR" altLang="en-US" sz="2400"/>
              <a:t> πριν την καύση (</a:t>
            </a:r>
            <a:r>
              <a:rPr lang="en-US" altLang="en-US" sz="2400"/>
              <a:t>gr</a:t>
            </a:r>
            <a:r>
              <a:rPr lang="el-GR" altLang="en-US" sz="2400"/>
              <a:t>)</a:t>
            </a:r>
          </a:p>
          <a:p>
            <a:pPr>
              <a:spcBef>
                <a:spcPct val="0"/>
              </a:spcBef>
              <a:spcAft>
                <a:spcPct val="0"/>
              </a:spcAft>
              <a:buFont typeface="Arial" panose="020B0604020202020204" pitchFamily="34" charset="0"/>
              <a:buNone/>
            </a:pPr>
            <a:r>
              <a:rPr lang="en-US" altLang="en-US" sz="2400"/>
              <a:t>B</a:t>
            </a:r>
            <a:r>
              <a:rPr lang="el-GR" altLang="en-US" sz="2400"/>
              <a:t>: βάρος κάψας + βάρος τέφρας</a:t>
            </a:r>
            <a:r>
              <a:rPr lang="en-US" altLang="en-US" sz="2400"/>
              <a:t>,</a:t>
            </a:r>
            <a:r>
              <a:rPr lang="el-GR" altLang="en-US" sz="2400"/>
              <a:t> μετά την καύση</a:t>
            </a:r>
            <a:r>
              <a:rPr lang="en-US" altLang="en-US" sz="2400"/>
              <a:t> (gr)</a:t>
            </a:r>
            <a:endParaRPr lang="el-GR" altLang="en-US" sz="2400"/>
          </a:p>
          <a:p>
            <a:pPr>
              <a:spcBef>
                <a:spcPct val="0"/>
              </a:spcBef>
              <a:spcAft>
                <a:spcPct val="0"/>
              </a:spcAft>
              <a:buFont typeface="Arial" panose="020B0604020202020204" pitchFamily="34" charset="0"/>
              <a:buNone/>
            </a:pPr>
            <a:r>
              <a:rPr lang="el-GR" altLang="en-US" sz="2400"/>
              <a:t>Γ: βάρος κάψας (</a:t>
            </a:r>
            <a:r>
              <a:rPr lang="en-US" altLang="en-US" sz="2400"/>
              <a:t>gr</a:t>
            </a:r>
            <a:r>
              <a:rPr lang="el-GR" altLang="en-US" sz="2400"/>
              <a:t>)</a:t>
            </a:r>
          </a:p>
          <a:p>
            <a:pPr>
              <a:spcBef>
                <a:spcPct val="0"/>
              </a:spcBef>
              <a:spcAft>
                <a:spcPct val="0"/>
              </a:spcAft>
              <a:buFont typeface="Wingdings" panose="05000000000000000000" pitchFamily="2" charset="2"/>
              <a:buChar char="§"/>
            </a:pPr>
            <a:endParaRPr lang="el-GR" altLang="en-US" sz="2400"/>
          </a:p>
        </p:txBody>
      </p:sp>
      <p:sp>
        <p:nvSpPr>
          <p:cNvPr id="2" name="TextBox 1">
            <a:extLst>
              <a:ext uri="{FF2B5EF4-FFF2-40B4-BE49-F238E27FC236}">
                <a16:creationId xmlns:a16="http://schemas.microsoft.com/office/drawing/2014/main" id="{63B59481-C54A-DD8F-850A-3228DF36D216}"/>
              </a:ext>
            </a:extLst>
          </p:cNvPr>
          <p:cNvSpPr txBox="1">
            <a:spLocks noRot="1" noChangeAspect="1" noMove="1" noResize="1" noEditPoints="1" noAdjustHandles="1" noChangeArrowheads="1" noChangeShapeType="1" noTextEdit="1"/>
          </p:cNvSpPr>
          <p:nvPr/>
        </p:nvSpPr>
        <p:spPr>
          <a:xfrm>
            <a:off x="3131840" y="1628800"/>
            <a:ext cx="2175980" cy="711477"/>
          </a:xfrm>
          <a:prstGeom prst="rect">
            <a:avLst/>
          </a:prstGeom>
          <a:blipFill rotWithShape="1">
            <a:blip r:embed="rId3"/>
            <a:stretch>
              <a:fillRect l="-4482" b="-3419"/>
            </a:stretch>
          </a:blipFill>
        </p:spPr>
        <p:txBody>
          <a:bodyPr/>
          <a:lstStyle/>
          <a:p>
            <a:pPr eaLnBrk="1" hangingPunct="1">
              <a:defRPr/>
            </a:pPr>
            <a:r>
              <a:rPr lang="el-GR">
                <a:noFill/>
                <a:latin typeface="Arial" charset="0"/>
                <a:cs typeface="Arial"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D9A322BD-39D2-01E9-3F87-B1AA82AD0EA8}"/>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ΠΕΡΙΓΡΑΦΗ ΜΑΘΗΜΑΤΟΣ</a:t>
            </a:r>
          </a:p>
        </p:txBody>
      </p:sp>
      <p:sp>
        <p:nvSpPr>
          <p:cNvPr id="8195" name="TextBox 2">
            <a:extLst>
              <a:ext uri="{FF2B5EF4-FFF2-40B4-BE49-F238E27FC236}">
                <a16:creationId xmlns:a16="http://schemas.microsoft.com/office/drawing/2014/main" id="{6926235C-E0EA-AA23-5F0F-268349F8C374}"/>
              </a:ext>
            </a:extLst>
          </p:cNvPr>
          <p:cNvSpPr txBox="1">
            <a:spLocks noChangeArrowheads="1"/>
          </p:cNvSpPr>
          <p:nvPr/>
        </p:nvSpPr>
        <p:spPr bwMode="auto">
          <a:xfrm>
            <a:off x="-3175" y="549275"/>
            <a:ext cx="90360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150000"/>
              </a:lnSpc>
              <a:spcBef>
                <a:spcPct val="0"/>
              </a:spcBef>
              <a:spcAft>
                <a:spcPct val="0"/>
              </a:spcAft>
              <a:buFont typeface="Wingdings" panose="05000000000000000000" pitchFamily="2" charset="2"/>
              <a:buChar char="§"/>
            </a:pPr>
            <a:r>
              <a:rPr lang="el-GR" altLang="en-US" sz="2400" u="sng"/>
              <a:t>Στόχος του μαθήματος</a:t>
            </a:r>
          </a:p>
          <a:p>
            <a:pPr eaLnBrk="1" hangingPunct="1">
              <a:lnSpc>
                <a:spcPct val="150000"/>
              </a:lnSpc>
              <a:spcBef>
                <a:spcPct val="0"/>
              </a:spcBef>
              <a:spcAft>
                <a:spcPct val="0"/>
              </a:spcAft>
              <a:buFont typeface="Arial" panose="020B0604020202020204" pitchFamily="34" charset="0"/>
              <a:buNone/>
            </a:pPr>
            <a:r>
              <a:rPr lang="el-GR" altLang="en-US" sz="2400"/>
              <a:t>Η εξοικείωση των φοιτητών με τις βασικές εργαστηριακές αναλύσεις χαρακτηρισμού.</a:t>
            </a:r>
          </a:p>
          <a:p>
            <a:pPr eaLnBrk="1" hangingPunct="1">
              <a:lnSpc>
                <a:spcPct val="150000"/>
              </a:lnSpc>
              <a:spcBef>
                <a:spcPct val="0"/>
              </a:spcBef>
              <a:spcAft>
                <a:spcPct val="0"/>
              </a:spcAft>
              <a:buFont typeface="Arial" panose="020B0604020202020204" pitchFamily="34" charset="0"/>
              <a:buNone/>
            </a:pPr>
            <a:r>
              <a:rPr lang="el-GR" altLang="en-US" sz="2400"/>
              <a:t>Το μάθημα θα αποτελείται από διαλέξεις πριν την έναρξη των εργαστηριακών ασκήσεων</a:t>
            </a:r>
            <a:r>
              <a:rPr lang="en-US" altLang="en-US" sz="2400"/>
              <a:t> </a:t>
            </a:r>
            <a:r>
              <a:rPr lang="el-GR" altLang="en-US" sz="2400"/>
              <a:t>και θα γίνεται παρουσίαση των βασικών αναλυτικών οργάνων που θα χρησιμοποιηθούν στην κάθε εργαστηριακή άσκηση.</a:t>
            </a:r>
          </a:p>
          <a:p>
            <a:pPr eaLnBrk="1" hangingPunct="1">
              <a:lnSpc>
                <a:spcPct val="150000"/>
              </a:lnSpc>
              <a:spcBef>
                <a:spcPct val="0"/>
              </a:spcBef>
              <a:spcAft>
                <a:spcPct val="0"/>
              </a:spcAft>
              <a:buFont typeface="Wingdings" panose="05000000000000000000" pitchFamily="2" charset="2"/>
              <a:buChar char="§"/>
            </a:pPr>
            <a:r>
              <a:rPr lang="el-GR" altLang="el-GR" sz="2400" u="sng"/>
              <a:t>Δομή εργαστηριακών εκθέσεων</a:t>
            </a:r>
            <a:endParaRPr lang="el-GR" altLang="el-GR" sz="1800" b="0"/>
          </a:p>
        </p:txBody>
      </p:sp>
      <p:graphicFrame>
        <p:nvGraphicFramePr>
          <p:cNvPr id="3" name="Πίνακας 2">
            <a:extLst>
              <a:ext uri="{FF2B5EF4-FFF2-40B4-BE49-F238E27FC236}">
                <a16:creationId xmlns:a16="http://schemas.microsoft.com/office/drawing/2014/main" id="{A2079F3A-CD17-5DBC-ECF2-45A3A77DF49F}"/>
              </a:ext>
            </a:extLst>
          </p:cNvPr>
          <p:cNvGraphicFramePr>
            <a:graphicFrameLocks noGrp="1"/>
          </p:cNvGraphicFramePr>
          <p:nvPr/>
        </p:nvGraphicFramePr>
        <p:xfrm>
          <a:off x="574675" y="4941888"/>
          <a:ext cx="8569325" cy="1657350"/>
        </p:xfrm>
        <a:graphic>
          <a:graphicData uri="http://schemas.openxmlformats.org/drawingml/2006/table">
            <a:tbl>
              <a:tblPr/>
              <a:tblGrid>
                <a:gridCol w="4752975">
                  <a:extLst>
                    <a:ext uri="{9D8B030D-6E8A-4147-A177-3AD203B41FA5}">
                      <a16:colId xmlns:a16="http://schemas.microsoft.com/office/drawing/2014/main" val="20000"/>
                    </a:ext>
                  </a:extLst>
                </a:gridCol>
                <a:gridCol w="3816350">
                  <a:extLst>
                    <a:ext uri="{9D8B030D-6E8A-4147-A177-3AD203B41FA5}">
                      <a16:colId xmlns:a16="http://schemas.microsoft.com/office/drawing/2014/main" val="20001"/>
                    </a:ext>
                  </a:extLst>
                </a:gridCol>
              </a:tblGrid>
              <a:tr h="552450">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el-GR" sz="2400" b="1" i="0" u="none" strike="noStrike" cap="none" normalizeH="0" baseline="0">
                          <a:ln>
                            <a:noFill/>
                          </a:ln>
                          <a:solidFill>
                            <a:schemeClr val="tx1"/>
                          </a:solidFill>
                          <a:effectLst/>
                          <a:latin typeface="Arial" charset="0"/>
                          <a:cs typeface="Arial" charset="0"/>
                        </a:rPr>
                        <a:t>Εισαγωγή</a:t>
                      </a: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el-GR" sz="2400" b="1" i="0" u="none" strike="noStrike" cap="none" normalizeH="0" baseline="0">
                          <a:ln>
                            <a:noFill/>
                          </a:ln>
                          <a:solidFill>
                            <a:schemeClr val="tx1"/>
                          </a:solidFill>
                          <a:effectLst/>
                          <a:latin typeface="Arial" charset="0"/>
                          <a:cs typeface="Arial" charset="0"/>
                        </a:rPr>
                        <a:t>Συμπεράσματα</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552450">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el-GR" sz="2400" b="1" i="0" u="none" strike="noStrike" cap="none" normalizeH="0" baseline="0">
                          <a:ln>
                            <a:noFill/>
                          </a:ln>
                          <a:solidFill>
                            <a:schemeClr val="tx1"/>
                          </a:solidFill>
                          <a:effectLst/>
                          <a:latin typeface="Arial" charset="0"/>
                          <a:cs typeface="Arial" charset="0"/>
                        </a:rPr>
                        <a:t>Υλικά και Μέθοδοι</a:t>
                      </a: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el-GR" sz="2400" b="1" i="0" u="none" strike="noStrike" cap="none" normalizeH="0" baseline="0">
                          <a:ln>
                            <a:noFill/>
                          </a:ln>
                          <a:solidFill>
                            <a:schemeClr val="tx1"/>
                          </a:solidFill>
                          <a:effectLst/>
                          <a:latin typeface="Arial" charset="0"/>
                          <a:cs typeface="Arial" charset="0"/>
                        </a:rPr>
                        <a:t>Βιβλιογραφία</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552450">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el-GR" sz="2400" b="1" i="0" u="none" strike="noStrike" cap="none" normalizeH="0" baseline="0">
                          <a:ln>
                            <a:noFill/>
                          </a:ln>
                          <a:solidFill>
                            <a:schemeClr val="tx1"/>
                          </a:solidFill>
                          <a:effectLst/>
                          <a:latin typeface="Arial" charset="0"/>
                          <a:cs typeface="Arial" charset="0"/>
                        </a:rPr>
                        <a:t>Αποτελέσματα και Συζήτηση</a:t>
                      </a: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el-GR" sz="2400" b="1" i="0" u="none" strike="noStrike" cap="none" normalizeH="0" baseline="0">
                          <a:ln>
                            <a:noFill/>
                          </a:ln>
                          <a:solidFill>
                            <a:schemeClr val="tx1"/>
                          </a:solidFill>
                          <a:effectLst/>
                          <a:latin typeface="Arial" charset="0"/>
                          <a:cs typeface="Arial" charset="0"/>
                        </a:rPr>
                        <a:t>Παραρτήματα</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3BE8C3E9-F63B-F8A3-1ED9-51D09876255D}"/>
              </a:ext>
            </a:extLst>
          </p:cNvPr>
          <p:cNvSpPr>
            <a:spLocks noGrp="1"/>
          </p:cNvSpPr>
          <p:nvPr>
            <p:ph type="ctrTitle"/>
          </p:nvPr>
        </p:nvSpPr>
        <p:spPr>
          <a:xfrm>
            <a:off x="-11113" y="115888"/>
            <a:ext cx="9144001" cy="531812"/>
          </a:xfrm>
        </p:spPr>
        <p:txBody>
          <a:bodyPr/>
          <a:lstStyle/>
          <a:p>
            <a:pPr algn="ctr" eaLnBrk="1" hangingPunct="1">
              <a:defRPr/>
            </a:pPr>
            <a:r>
              <a:rPr lang="en-US" sz="2700" b="1" cap="none" dirty="0">
                <a:solidFill>
                  <a:srgbClr val="D1282E"/>
                </a:solidFill>
              </a:rPr>
              <a:t>1-A: </a:t>
            </a:r>
            <a:r>
              <a:rPr lang="el-GR" sz="2700" b="1" cap="none" dirty="0">
                <a:solidFill>
                  <a:srgbClr val="D1282E"/>
                </a:solidFill>
              </a:rPr>
              <a:t>Μέτρηση </a:t>
            </a:r>
            <a:r>
              <a:rPr lang="en-US" sz="2700" b="1" cap="none" dirty="0">
                <a:solidFill>
                  <a:srgbClr val="D1282E"/>
                </a:solidFill>
              </a:rPr>
              <a:t>pH</a:t>
            </a:r>
            <a:r>
              <a:rPr lang="el-GR" sz="2700" b="1" cap="none" dirty="0">
                <a:solidFill>
                  <a:srgbClr val="D1282E"/>
                </a:solidFill>
              </a:rPr>
              <a:t> στερεών</a:t>
            </a:r>
            <a:r>
              <a:rPr lang="en-US" sz="2700" b="1" cap="none" dirty="0">
                <a:solidFill>
                  <a:srgbClr val="D1282E"/>
                </a:solidFill>
              </a:rPr>
              <a:t> </a:t>
            </a:r>
            <a:r>
              <a:rPr lang="el-GR" sz="2700" b="1" cap="none" dirty="0">
                <a:solidFill>
                  <a:srgbClr val="D1282E"/>
                </a:solidFill>
              </a:rPr>
              <a:t>αποβλήτων</a:t>
            </a:r>
          </a:p>
        </p:txBody>
      </p:sp>
      <p:sp>
        <p:nvSpPr>
          <p:cNvPr id="44035" name="TextBox 2">
            <a:extLst>
              <a:ext uri="{FF2B5EF4-FFF2-40B4-BE49-F238E27FC236}">
                <a16:creationId xmlns:a16="http://schemas.microsoft.com/office/drawing/2014/main" id="{C58C8E24-DB29-4784-65C0-FDD54210BD26}"/>
              </a:ext>
            </a:extLst>
          </p:cNvPr>
          <p:cNvSpPr txBox="1">
            <a:spLocks noChangeArrowheads="1"/>
          </p:cNvSpPr>
          <p:nvPr/>
        </p:nvSpPr>
        <p:spPr bwMode="auto">
          <a:xfrm>
            <a:off x="0" y="692150"/>
            <a:ext cx="903605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buFont typeface="Arial" panose="020B0604020202020204" pitchFamily="34" charset="0"/>
              <a:buNone/>
            </a:pPr>
            <a:r>
              <a:rPr lang="el-GR" altLang="en-US" sz="2400" u="sng"/>
              <a:t>Στόχος εργαστηρίου</a:t>
            </a:r>
          </a:p>
          <a:p>
            <a:pPr>
              <a:buFont typeface="Arial" panose="020B0604020202020204" pitchFamily="34" charset="0"/>
              <a:buNone/>
            </a:pPr>
            <a:r>
              <a:rPr lang="el-GR" altLang="en-US" sz="2400"/>
              <a:t>Μέτρηση του </a:t>
            </a:r>
            <a:r>
              <a:rPr lang="en-US" altLang="en-US" sz="2400"/>
              <a:t>pH</a:t>
            </a:r>
            <a:r>
              <a:rPr lang="el-GR" altLang="en-US" sz="2400"/>
              <a:t> των στερεών αποβλήτων και μεταβολές των παραγόντων που το επηρεάζουν, για διαφορετικά οργανικά απόβλητα.</a:t>
            </a:r>
            <a:endParaRPr lang="el-GR" altLang="el-GR" sz="1800" b="0"/>
          </a:p>
        </p:txBody>
      </p:sp>
      <p:pic>
        <p:nvPicPr>
          <p:cNvPr id="44036" name="Εικόνα 1">
            <a:extLst>
              <a:ext uri="{FF2B5EF4-FFF2-40B4-BE49-F238E27FC236}">
                <a16:creationId xmlns:a16="http://schemas.microsoft.com/office/drawing/2014/main" id="{431C638B-BE0E-4536-1DA9-D799CB2BB7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7213" y="2444750"/>
            <a:ext cx="2841625"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B016E26A-BC59-0E61-AE35-A70966544DE5}"/>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ΜΕΤΡΗΣΗ </a:t>
            </a:r>
            <a:r>
              <a:rPr lang="en-US" sz="2700" b="1" cap="none">
                <a:solidFill>
                  <a:srgbClr val="D1282E"/>
                </a:solidFill>
              </a:rPr>
              <a:t>pH</a:t>
            </a:r>
            <a:endParaRPr lang="el-GR" sz="2700" b="1" cap="none">
              <a:solidFill>
                <a:srgbClr val="D1282E"/>
              </a:solidFill>
            </a:endParaRPr>
          </a:p>
        </p:txBody>
      </p:sp>
      <p:sp>
        <p:nvSpPr>
          <p:cNvPr id="46083" name="TextBox 2">
            <a:extLst>
              <a:ext uri="{FF2B5EF4-FFF2-40B4-BE49-F238E27FC236}">
                <a16:creationId xmlns:a16="http://schemas.microsoft.com/office/drawing/2014/main" id="{B97CC0A4-316D-A47F-AEA4-FBD5E5B71B44}"/>
              </a:ext>
            </a:extLst>
          </p:cNvPr>
          <p:cNvSpPr txBox="1">
            <a:spLocks noChangeArrowheads="1"/>
          </p:cNvSpPr>
          <p:nvPr/>
        </p:nvSpPr>
        <p:spPr bwMode="auto">
          <a:xfrm>
            <a:off x="0" y="809625"/>
            <a:ext cx="903605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spcBef>
                <a:spcPct val="0"/>
              </a:spcBef>
              <a:spcAft>
                <a:spcPct val="0"/>
              </a:spcAft>
              <a:buFont typeface="Arial" panose="020B0604020202020204" pitchFamily="34" charset="0"/>
              <a:buNone/>
            </a:pPr>
            <a:r>
              <a:rPr lang="el-GR" altLang="en-US" sz="2400" u="sng"/>
              <a:t>Θεωρητικό υπόβαθρο</a:t>
            </a:r>
          </a:p>
          <a:p>
            <a:pPr>
              <a:spcBef>
                <a:spcPct val="0"/>
              </a:spcBef>
              <a:spcAft>
                <a:spcPct val="0"/>
              </a:spcAft>
              <a:buFont typeface="Arial" panose="020B0604020202020204" pitchFamily="34" charset="0"/>
              <a:buNone/>
            </a:pPr>
            <a:r>
              <a:rPr lang="el-GR" altLang="en-US" sz="2400"/>
              <a:t>Το pH μετράει την ενεργότητα των υδρογονοκατιόντων σε ένα υδατικό διάλυμα.</a:t>
            </a:r>
          </a:p>
          <a:p>
            <a:pPr>
              <a:spcBef>
                <a:spcPct val="0"/>
              </a:spcBef>
              <a:spcAft>
                <a:spcPct val="0"/>
              </a:spcAft>
              <a:buFont typeface="Arial" panose="020B0604020202020204" pitchFamily="34" charset="0"/>
              <a:buNone/>
            </a:pPr>
            <a:r>
              <a:rPr lang="el-GR" altLang="en-US" sz="2400"/>
              <a:t>Κυμαίνεται από 0 έως 14.</a:t>
            </a:r>
          </a:p>
          <a:p>
            <a:pPr>
              <a:spcBef>
                <a:spcPct val="0"/>
              </a:spcBef>
              <a:spcAft>
                <a:spcPct val="0"/>
              </a:spcAft>
              <a:buFont typeface="Arial" panose="020B0604020202020204" pitchFamily="34" charset="0"/>
              <a:buNone/>
            </a:pPr>
            <a:r>
              <a:rPr lang="el-GR" altLang="en-US" sz="2400"/>
              <a:t>Τιμές κάτω του 7.0 υποδεικνύουν όξινα περιβάλλοντα και αντιστρόφως τιμές άνω του 7.0 υποδεικνύουν αλκαλικά περιβάλλοντα.</a:t>
            </a:r>
          </a:p>
          <a:p>
            <a:pPr>
              <a:spcBef>
                <a:spcPct val="0"/>
              </a:spcBef>
              <a:spcAft>
                <a:spcPct val="0"/>
              </a:spcAft>
              <a:buFont typeface="Arial" panose="020B0604020202020204" pitchFamily="34" charset="0"/>
              <a:buNone/>
            </a:pPr>
            <a:r>
              <a:rPr lang="el-GR" altLang="en-US" sz="2400"/>
              <a:t>Επηρεάζει επίσης την εκπλυσιμότητα διαφόρων χημικών ενώσεων από ένα υλικό. Μέταλλα, θρεπτικά συστατικά ή άλλες -γενικότερα- τοξικές ουσίες γίνονται περισσότερο ή λιγότερο διαθέσιμες στο περιβάλλον ανάλογα με το </a:t>
            </a:r>
            <a:r>
              <a:rPr lang="en-US" altLang="en-US" sz="2400"/>
              <a:t>pH</a:t>
            </a:r>
            <a:r>
              <a:rPr lang="el-GR" altLang="en-US" sz="2400"/>
              <a:t> του αρχικού υλικού.</a:t>
            </a:r>
          </a:p>
          <a:p>
            <a:pPr>
              <a:spcBef>
                <a:spcPct val="0"/>
              </a:spcBef>
              <a:spcAft>
                <a:spcPct val="0"/>
              </a:spcAft>
              <a:buFont typeface="Arial" panose="020B0604020202020204" pitchFamily="34" charset="0"/>
              <a:buNone/>
            </a:pPr>
            <a:r>
              <a:rPr lang="el-GR" altLang="en-US" sz="2400"/>
              <a:t>Είναι δείκτης κινητικότητας μετάλλων σε οργανικά υλικά αλλά και δείκτης  φυτοτοξικότητάς τους.</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0A767E7E-95FC-1D31-D20A-60CFE4088513}"/>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ΜΕΤΡΗΣΗ </a:t>
            </a:r>
            <a:r>
              <a:rPr lang="en-US" sz="2700" b="1" cap="none">
                <a:solidFill>
                  <a:srgbClr val="D1282E"/>
                </a:solidFill>
              </a:rPr>
              <a:t>pH</a:t>
            </a:r>
            <a:r>
              <a:rPr lang="el-GR" sz="2700" b="1" cap="none">
                <a:solidFill>
                  <a:srgbClr val="D1282E"/>
                </a:solidFill>
              </a:rPr>
              <a:t> (συνέχεια)</a:t>
            </a:r>
          </a:p>
        </p:txBody>
      </p:sp>
      <p:sp>
        <p:nvSpPr>
          <p:cNvPr id="48131" name="TextBox 2">
            <a:extLst>
              <a:ext uri="{FF2B5EF4-FFF2-40B4-BE49-F238E27FC236}">
                <a16:creationId xmlns:a16="http://schemas.microsoft.com/office/drawing/2014/main" id="{933FEA4C-8897-AEEF-5AB0-F32791EF7423}"/>
              </a:ext>
            </a:extLst>
          </p:cNvPr>
          <p:cNvSpPr txBox="1">
            <a:spLocks noChangeArrowheads="1"/>
          </p:cNvSpPr>
          <p:nvPr/>
        </p:nvSpPr>
        <p:spPr bwMode="auto">
          <a:xfrm>
            <a:off x="0" y="620713"/>
            <a:ext cx="903605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spcBef>
                <a:spcPct val="0"/>
              </a:spcBef>
              <a:spcAft>
                <a:spcPct val="0"/>
              </a:spcAft>
              <a:buFont typeface="Arial" panose="020B0604020202020204" pitchFamily="34" charset="0"/>
              <a:buNone/>
            </a:pPr>
            <a:r>
              <a:rPr lang="el-GR" altLang="en-US" sz="2400" u="sng"/>
              <a:t>Αναλυτικός προσδιορισμός</a:t>
            </a:r>
          </a:p>
          <a:p>
            <a:pPr>
              <a:buFont typeface="Wingdings" panose="05000000000000000000" pitchFamily="2" charset="2"/>
              <a:buChar char="§"/>
            </a:pPr>
            <a:r>
              <a:rPr lang="el-GR" altLang="en-US" sz="2400"/>
              <a:t>Προσθήκη ποσότητας στερεού αποβλήτου σε ποτήρι ζέσεως 250 </a:t>
            </a:r>
            <a:r>
              <a:rPr lang="en-US" altLang="en-US" sz="2400"/>
              <a:t>ml</a:t>
            </a:r>
            <a:r>
              <a:rPr lang="el-GR" altLang="en-US" sz="2400"/>
              <a:t> και στη συνέχεια προσθήκη νερού μέχρι την επιφάνεια.</a:t>
            </a:r>
          </a:p>
          <a:p>
            <a:pPr>
              <a:buFont typeface="Arial" panose="020B0604020202020204" pitchFamily="34" charset="0"/>
              <a:buNone/>
            </a:pPr>
            <a:r>
              <a:rPr lang="el-GR" altLang="en-US" sz="2400"/>
              <a:t>Στη συνέχεια μέτρηση του </a:t>
            </a:r>
            <a:r>
              <a:rPr lang="en-US" altLang="en-US" sz="2400"/>
              <a:t>pH</a:t>
            </a:r>
            <a:r>
              <a:rPr lang="el-GR" altLang="en-US" sz="2400"/>
              <a:t> με χρήση ηλεκτροδίου. Η συγκεκριμένη τεχνική δεν λαμβάνει υπόψη της τους λόγους νερού / στερεού.</a:t>
            </a:r>
          </a:p>
          <a:p>
            <a:pPr>
              <a:buFont typeface="Wingdings" panose="05000000000000000000" pitchFamily="2" charset="2"/>
              <a:buChar char="§"/>
            </a:pPr>
            <a:r>
              <a:rPr lang="el-GR" altLang="en-US" sz="2400"/>
              <a:t>Χρήση λόγου 1:Α (ξβ:όγκος) και μέτρηση του </a:t>
            </a:r>
            <a:r>
              <a:rPr lang="en-US" altLang="en-US" sz="2400"/>
              <a:t>pH</a:t>
            </a:r>
            <a:r>
              <a:rPr lang="el-GR" altLang="en-US" sz="2400"/>
              <a:t> στο υδατικό διάλυμα. </a:t>
            </a:r>
          </a:p>
          <a:p>
            <a:pPr>
              <a:buFont typeface="Arial" panose="020B0604020202020204" pitchFamily="34" charset="0"/>
              <a:buNone/>
            </a:pPr>
            <a:r>
              <a:rPr lang="el-GR" altLang="en-US" sz="2400"/>
              <a:t>Το 1 είναι το υγρό βάρος του υλικού σας σε </a:t>
            </a:r>
            <a:r>
              <a:rPr lang="en-US" altLang="en-US" sz="2400"/>
              <a:t>g </a:t>
            </a:r>
            <a:r>
              <a:rPr lang="el-GR" altLang="en-US" sz="2400"/>
              <a:t>και το Α, ο όγκος του διαλύματος που θα προστεθεί σε </a:t>
            </a:r>
            <a:r>
              <a:rPr lang="en-US" altLang="en-US" sz="2400"/>
              <a:t>ml</a:t>
            </a:r>
            <a:r>
              <a:rPr lang="el-GR" altLang="en-US" sz="2400"/>
              <a:t>.</a:t>
            </a:r>
          </a:p>
          <a:p>
            <a:pPr>
              <a:buFont typeface="Arial" panose="020B0604020202020204" pitchFamily="34" charset="0"/>
              <a:buNone/>
            </a:pPr>
            <a:r>
              <a:rPr lang="el-GR" altLang="en-US" sz="2400"/>
              <a:t>Οπότε, για κάθε 1 </a:t>
            </a:r>
            <a:r>
              <a:rPr lang="en-US" altLang="en-US" sz="2400"/>
              <a:t>g </a:t>
            </a:r>
            <a:r>
              <a:rPr lang="el-GR" altLang="en-US" sz="2400"/>
              <a:t>ξηρού βάρους του υλικού, προστίθενται Α </a:t>
            </a:r>
            <a:r>
              <a:rPr lang="en-US" altLang="en-US" sz="2400"/>
              <a:t>ml </a:t>
            </a:r>
            <a:r>
              <a:rPr lang="el-GR" altLang="en-US" sz="2400"/>
              <a:t>διαλύματος. Το Α μπορεί να κυμαίνεται από 1 έως και 10.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0C1A4F66-3053-DB99-68DE-9A6A77E6D046}"/>
              </a:ext>
            </a:extLst>
          </p:cNvPr>
          <p:cNvSpPr>
            <a:spLocks noGrp="1"/>
          </p:cNvSpPr>
          <p:nvPr>
            <p:ph type="ctrTitle"/>
          </p:nvPr>
        </p:nvSpPr>
        <p:spPr>
          <a:xfrm>
            <a:off x="-53975" y="128588"/>
            <a:ext cx="9144000" cy="458787"/>
          </a:xfrm>
        </p:spPr>
        <p:txBody>
          <a:bodyPr/>
          <a:lstStyle/>
          <a:p>
            <a:pPr algn="ctr" eaLnBrk="1" hangingPunct="1">
              <a:defRPr/>
            </a:pPr>
            <a:r>
              <a:rPr lang="el-GR" sz="2700" b="1" cap="none">
                <a:solidFill>
                  <a:srgbClr val="D1282E"/>
                </a:solidFill>
              </a:rPr>
              <a:t>ΜΕΤΡΗΣΗ </a:t>
            </a:r>
            <a:r>
              <a:rPr lang="en-US" sz="2700" b="1" cap="none">
                <a:solidFill>
                  <a:srgbClr val="D1282E"/>
                </a:solidFill>
              </a:rPr>
              <a:t>pH</a:t>
            </a:r>
            <a:r>
              <a:rPr lang="el-GR" sz="2700" b="1" cap="none">
                <a:solidFill>
                  <a:srgbClr val="D1282E"/>
                </a:solidFill>
              </a:rPr>
              <a:t> (συνέχεια)</a:t>
            </a:r>
          </a:p>
        </p:txBody>
      </p:sp>
      <p:sp>
        <p:nvSpPr>
          <p:cNvPr id="50179" name="TextBox 2">
            <a:extLst>
              <a:ext uri="{FF2B5EF4-FFF2-40B4-BE49-F238E27FC236}">
                <a16:creationId xmlns:a16="http://schemas.microsoft.com/office/drawing/2014/main" id="{8707B4E3-AF05-9EFA-AE47-C2D3D2C82E9E}"/>
              </a:ext>
            </a:extLst>
          </p:cNvPr>
          <p:cNvSpPr txBox="1">
            <a:spLocks noChangeArrowheads="1"/>
          </p:cNvSpPr>
          <p:nvPr/>
        </p:nvSpPr>
        <p:spPr bwMode="auto">
          <a:xfrm>
            <a:off x="0" y="620713"/>
            <a:ext cx="90360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buFont typeface="Arial" panose="020B0604020202020204" pitchFamily="34" charset="0"/>
              <a:buNone/>
            </a:pPr>
            <a:r>
              <a:rPr lang="el-GR" altLang="en-US" sz="2400" u="sng"/>
              <a:t>Υλικά</a:t>
            </a:r>
          </a:p>
          <a:p>
            <a:pPr>
              <a:spcBef>
                <a:spcPct val="0"/>
              </a:spcBef>
              <a:spcAft>
                <a:spcPct val="0"/>
              </a:spcAft>
              <a:buFont typeface="Wingdings" panose="05000000000000000000" pitchFamily="2" charset="2"/>
              <a:buChar char="§"/>
            </a:pPr>
            <a:r>
              <a:rPr lang="el-GR" altLang="en-US" sz="2400"/>
              <a:t>Κωνικές φιάλες 250 m</a:t>
            </a:r>
            <a:r>
              <a:rPr lang="en-US" altLang="en-US" sz="2400"/>
              <a:t>L</a:t>
            </a:r>
            <a:endParaRPr lang="el-GR" altLang="en-US" sz="2400"/>
          </a:p>
          <a:p>
            <a:pPr>
              <a:spcBef>
                <a:spcPct val="0"/>
              </a:spcBef>
              <a:spcAft>
                <a:spcPct val="0"/>
              </a:spcAft>
              <a:buFont typeface="Wingdings" panose="05000000000000000000" pitchFamily="2" charset="2"/>
              <a:buChar char="§"/>
            </a:pPr>
            <a:r>
              <a:rPr lang="el-GR" altLang="en-US" sz="2400"/>
              <a:t>pHμετρο με γυάλινο ηλεκτρόδιο και ηλεκτρόδιο θερμοκρασίας.</a:t>
            </a:r>
          </a:p>
          <a:p>
            <a:pPr>
              <a:spcBef>
                <a:spcPct val="0"/>
              </a:spcBef>
              <a:spcAft>
                <a:spcPct val="0"/>
              </a:spcAft>
              <a:buFont typeface="Wingdings" panose="05000000000000000000" pitchFamily="2" charset="2"/>
              <a:buChar char="§"/>
            </a:pPr>
            <a:r>
              <a:rPr lang="el-GR" altLang="en-US" sz="2400"/>
              <a:t>Τάραχτο ή μαγνητικές πλάκες ανάμειξης με μέγιστο ρυθμό ανάμιξης 180 αναμείξεις ανά λεπτό.</a:t>
            </a:r>
          </a:p>
          <a:p>
            <a:pPr>
              <a:spcBef>
                <a:spcPct val="0"/>
              </a:spcBef>
              <a:spcAft>
                <a:spcPct val="0"/>
              </a:spcAft>
              <a:buFont typeface="Wingdings" panose="05000000000000000000" pitchFamily="2" charset="2"/>
              <a:buChar char="§"/>
            </a:pPr>
            <a:r>
              <a:rPr lang="el-GR" altLang="en-US" sz="2400"/>
              <a:t>Πρότυπα διαλύματα pH 4.01 &amp; 7.00.</a:t>
            </a:r>
          </a:p>
          <a:p>
            <a:pPr>
              <a:spcBef>
                <a:spcPct val="0"/>
              </a:spcBef>
              <a:spcAft>
                <a:spcPct val="0"/>
              </a:spcAft>
              <a:buFont typeface="Wingdings" panose="05000000000000000000" pitchFamily="2" charset="2"/>
              <a:buChar char="§"/>
            </a:pPr>
            <a:r>
              <a:rPr lang="el-GR" altLang="en-US" sz="2400"/>
              <a:t>Απιονισμένο νερό με ελάχιστη αγωγιμότητα 17 ΜΩ cm</a:t>
            </a:r>
          </a:p>
        </p:txBody>
      </p:sp>
      <p:pic>
        <p:nvPicPr>
          <p:cNvPr id="50180" name="Εικόνα 1">
            <a:extLst>
              <a:ext uri="{FF2B5EF4-FFF2-40B4-BE49-F238E27FC236}">
                <a16:creationId xmlns:a16="http://schemas.microsoft.com/office/drawing/2014/main" id="{3E8417C3-543D-549E-CDEA-FF836CA235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5063" y="4032250"/>
            <a:ext cx="1685925"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Εικόνα 2">
            <a:extLst>
              <a:ext uri="{FF2B5EF4-FFF2-40B4-BE49-F238E27FC236}">
                <a16:creationId xmlns:a16="http://schemas.microsoft.com/office/drawing/2014/main" id="{D0A480F3-12A3-FE53-638E-414FCC14FBB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4032250"/>
            <a:ext cx="337185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Εικόνα 4">
            <a:extLst>
              <a:ext uri="{FF2B5EF4-FFF2-40B4-BE49-F238E27FC236}">
                <a16:creationId xmlns:a16="http://schemas.microsoft.com/office/drawing/2014/main" id="{99DB6319-4234-7DA7-CFD3-EDB630ED40E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4032250"/>
            <a:ext cx="337185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715C6D8E-84D7-07A1-BCD0-7A6836852EC8}"/>
              </a:ext>
            </a:extLst>
          </p:cNvPr>
          <p:cNvSpPr>
            <a:spLocks noGrp="1"/>
          </p:cNvSpPr>
          <p:nvPr>
            <p:ph type="ctrTitle"/>
          </p:nvPr>
        </p:nvSpPr>
        <p:spPr>
          <a:xfrm>
            <a:off x="-53975" y="128588"/>
            <a:ext cx="9144000" cy="458787"/>
          </a:xfrm>
        </p:spPr>
        <p:txBody>
          <a:bodyPr/>
          <a:lstStyle/>
          <a:p>
            <a:pPr algn="ctr" eaLnBrk="1" hangingPunct="1">
              <a:defRPr/>
            </a:pPr>
            <a:r>
              <a:rPr lang="el-GR" sz="2700" b="1" cap="none">
                <a:solidFill>
                  <a:srgbClr val="D1282E"/>
                </a:solidFill>
              </a:rPr>
              <a:t>ΜΕΤΡΗΣΗ </a:t>
            </a:r>
            <a:r>
              <a:rPr lang="en-US" sz="2700" b="1" cap="none">
                <a:solidFill>
                  <a:srgbClr val="D1282E"/>
                </a:solidFill>
              </a:rPr>
              <a:t>pH</a:t>
            </a:r>
            <a:r>
              <a:rPr lang="el-GR" sz="2700" b="1" cap="none">
                <a:solidFill>
                  <a:srgbClr val="D1282E"/>
                </a:solidFill>
              </a:rPr>
              <a:t> (συνέχεια)</a:t>
            </a:r>
          </a:p>
        </p:txBody>
      </p:sp>
      <p:sp>
        <p:nvSpPr>
          <p:cNvPr id="52227" name="TextBox 2">
            <a:extLst>
              <a:ext uri="{FF2B5EF4-FFF2-40B4-BE49-F238E27FC236}">
                <a16:creationId xmlns:a16="http://schemas.microsoft.com/office/drawing/2014/main" id="{C0076BCE-E1D3-43C2-3913-343EDE258776}"/>
              </a:ext>
            </a:extLst>
          </p:cNvPr>
          <p:cNvSpPr txBox="1">
            <a:spLocks noChangeArrowheads="1"/>
          </p:cNvSpPr>
          <p:nvPr/>
        </p:nvSpPr>
        <p:spPr bwMode="auto">
          <a:xfrm>
            <a:off x="-1588" y="836613"/>
            <a:ext cx="9036051" cy="552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lnSpc>
                <a:spcPct val="150000"/>
              </a:lnSpc>
              <a:spcBef>
                <a:spcPts val="500"/>
              </a:spcBef>
              <a:spcAft>
                <a:spcPts val="500"/>
              </a:spcAft>
              <a:buFont typeface="Arial" panose="020B0604020202020204" pitchFamily="34" charset="0"/>
              <a:buNone/>
            </a:pPr>
            <a:r>
              <a:rPr lang="el-GR" altLang="el-GR" sz="2400" u="sng"/>
              <a:t>Διαδικασία</a:t>
            </a:r>
          </a:p>
          <a:p>
            <a:pPr>
              <a:lnSpc>
                <a:spcPct val="150000"/>
              </a:lnSpc>
              <a:spcBef>
                <a:spcPts val="500"/>
              </a:spcBef>
              <a:spcAft>
                <a:spcPts val="500"/>
              </a:spcAft>
              <a:buFont typeface="Wingdings" panose="05000000000000000000" pitchFamily="2" charset="2"/>
              <a:buChar char="§"/>
            </a:pPr>
            <a:r>
              <a:rPr lang="en-US" altLang="en-US" sz="2400"/>
              <a:t>B</a:t>
            </a:r>
            <a:r>
              <a:rPr lang="el-GR" altLang="en-US" sz="2400"/>
              <a:t>αθμονόμηση του </a:t>
            </a:r>
            <a:r>
              <a:rPr lang="en-US" altLang="en-US" sz="2400"/>
              <a:t>pH</a:t>
            </a:r>
            <a:r>
              <a:rPr lang="el-GR" altLang="en-US" sz="2400"/>
              <a:t>μέτρου με χρήση πρότυπων διαλυμάτων</a:t>
            </a:r>
            <a:r>
              <a:rPr lang="en-US" altLang="en-US" sz="2400"/>
              <a:t> </a:t>
            </a:r>
            <a:r>
              <a:rPr lang="el-GR" altLang="en-US" sz="2400"/>
              <a:t>(</a:t>
            </a:r>
            <a:r>
              <a:rPr lang="en-US" altLang="en-US" sz="2400"/>
              <a:t>pH </a:t>
            </a:r>
            <a:r>
              <a:rPr lang="el-GR" altLang="en-US" sz="2400"/>
              <a:t>7.00 και 4.01).</a:t>
            </a:r>
            <a:endParaRPr lang="en-US" altLang="en-US" sz="2400"/>
          </a:p>
          <a:p>
            <a:pPr>
              <a:lnSpc>
                <a:spcPct val="150000"/>
              </a:lnSpc>
              <a:spcBef>
                <a:spcPts val="500"/>
              </a:spcBef>
              <a:spcAft>
                <a:spcPts val="500"/>
              </a:spcAft>
              <a:buFont typeface="Wingdings" panose="05000000000000000000" pitchFamily="2" charset="2"/>
              <a:buChar char="§"/>
            </a:pPr>
            <a:r>
              <a:rPr lang="el-GR" altLang="en-US" sz="2400"/>
              <a:t>Έλεγχος της βαθμονόμησης με μία τελική μέτρηση. Μέγιστη επιτρεπόμενη απόκλιση ±0.1 μονάδες </a:t>
            </a:r>
            <a:r>
              <a:rPr lang="en-US" altLang="en-US" sz="2400"/>
              <a:t>pH</a:t>
            </a:r>
            <a:r>
              <a:rPr lang="el-GR" altLang="en-US" sz="2400"/>
              <a:t>.</a:t>
            </a:r>
          </a:p>
          <a:p>
            <a:pPr>
              <a:lnSpc>
                <a:spcPct val="150000"/>
              </a:lnSpc>
              <a:spcBef>
                <a:spcPts val="500"/>
              </a:spcBef>
              <a:spcAft>
                <a:spcPts val="500"/>
              </a:spcAft>
              <a:buFont typeface="Wingdings" panose="05000000000000000000" pitchFamily="2" charset="2"/>
              <a:buChar char="§"/>
            </a:pPr>
            <a:r>
              <a:rPr lang="el-GR" altLang="en-US" sz="2400"/>
              <a:t>Τοποθέτηση ποσότητας υγρού βάρους του υλικού στην κωνική φιάλη.</a:t>
            </a:r>
          </a:p>
          <a:p>
            <a:pPr>
              <a:lnSpc>
                <a:spcPct val="150000"/>
              </a:lnSpc>
              <a:spcBef>
                <a:spcPts val="500"/>
              </a:spcBef>
              <a:spcAft>
                <a:spcPts val="500"/>
              </a:spcAft>
              <a:buFont typeface="Wingdings" panose="05000000000000000000" pitchFamily="2" charset="2"/>
              <a:buChar char="§"/>
            </a:pPr>
            <a:r>
              <a:rPr lang="el-GR" altLang="en-US" sz="2400"/>
              <a:t>Προσθήκη της απαιτούμενης ποσότητα απιονισμένου νερού (ή άλλου διαλύτη).</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25DF943C-2343-B443-F572-71310345B846}"/>
              </a:ext>
            </a:extLst>
          </p:cNvPr>
          <p:cNvSpPr>
            <a:spLocks noGrp="1"/>
          </p:cNvSpPr>
          <p:nvPr>
            <p:ph type="ctrTitle"/>
          </p:nvPr>
        </p:nvSpPr>
        <p:spPr>
          <a:xfrm>
            <a:off x="-53975" y="128588"/>
            <a:ext cx="9144000" cy="458787"/>
          </a:xfrm>
        </p:spPr>
        <p:txBody>
          <a:bodyPr/>
          <a:lstStyle/>
          <a:p>
            <a:pPr algn="ctr" eaLnBrk="1" hangingPunct="1">
              <a:defRPr/>
            </a:pPr>
            <a:r>
              <a:rPr lang="el-GR" sz="2700" b="1" cap="none">
                <a:solidFill>
                  <a:srgbClr val="D1282E"/>
                </a:solidFill>
              </a:rPr>
              <a:t>ΜΕΤΡΗΣΗ </a:t>
            </a:r>
            <a:r>
              <a:rPr lang="en-US" sz="2700" b="1" cap="none">
                <a:solidFill>
                  <a:srgbClr val="D1282E"/>
                </a:solidFill>
              </a:rPr>
              <a:t>pH</a:t>
            </a:r>
            <a:r>
              <a:rPr lang="el-GR" sz="2700" b="1" cap="none">
                <a:solidFill>
                  <a:srgbClr val="D1282E"/>
                </a:solidFill>
              </a:rPr>
              <a:t> (συνέχεια)</a:t>
            </a:r>
          </a:p>
        </p:txBody>
      </p:sp>
      <p:sp>
        <p:nvSpPr>
          <p:cNvPr id="54275" name="TextBox 2">
            <a:extLst>
              <a:ext uri="{FF2B5EF4-FFF2-40B4-BE49-F238E27FC236}">
                <a16:creationId xmlns:a16="http://schemas.microsoft.com/office/drawing/2014/main" id="{46965DFA-3C78-33B6-B7E6-780C37E328D5}"/>
              </a:ext>
            </a:extLst>
          </p:cNvPr>
          <p:cNvSpPr txBox="1">
            <a:spLocks noChangeArrowheads="1"/>
          </p:cNvSpPr>
          <p:nvPr/>
        </p:nvSpPr>
        <p:spPr bwMode="auto">
          <a:xfrm>
            <a:off x="0" y="908050"/>
            <a:ext cx="9036050"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lnSpc>
                <a:spcPct val="150000"/>
              </a:lnSpc>
              <a:spcBef>
                <a:spcPts val="500"/>
              </a:spcBef>
              <a:spcAft>
                <a:spcPts val="500"/>
              </a:spcAft>
              <a:buFont typeface="Wingdings" panose="05000000000000000000" pitchFamily="2" charset="2"/>
              <a:buChar char="§"/>
            </a:pPr>
            <a:r>
              <a:rPr lang="el-GR" altLang="en-US" sz="2400"/>
              <a:t>Ανάδευση σε δονούμενη τράπεζα για 20 λεπτά, με ρυθμό ανάδευσης 180 στροφές ανά λεπτό.</a:t>
            </a:r>
          </a:p>
          <a:p>
            <a:pPr>
              <a:lnSpc>
                <a:spcPct val="150000"/>
              </a:lnSpc>
              <a:spcBef>
                <a:spcPts val="500"/>
              </a:spcBef>
              <a:spcAft>
                <a:spcPts val="500"/>
              </a:spcAft>
              <a:buFont typeface="Wingdings" panose="05000000000000000000" pitchFamily="2" charset="2"/>
              <a:buChar char="§"/>
            </a:pPr>
            <a:r>
              <a:rPr lang="el-GR" altLang="en-US" sz="2400"/>
              <a:t>Τοποθέτηση του ηλεκτροδίου του </a:t>
            </a:r>
            <a:r>
              <a:rPr lang="en-US" altLang="en-US" sz="2400"/>
              <a:t>pH </a:t>
            </a:r>
            <a:r>
              <a:rPr lang="el-GR" altLang="en-US" sz="2400"/>
              <a:t>στο υγρό μίγμα, έως να σταθεροποιηθεί η τιμή του </a:t>
            </a:r>
            <a:r>
              <a:rPr lang="en-US" altLang="en-US" sz="2400"/>
              <a:t>pH</a:t>
            </a:r>
            <a:r>
              <a:rPr lang="el-GR" altLang="en-US" sz="2400"/>
              <a:t>. </a:t>
            </a:r>
          </a:p>
          <a:p>
            <a:pPr>
              <a:lnSpc>
                <a:spcPct val="150000"/>
              </a:lnSpc>
              <a:spcBef>
                <a:spcPts val="500"/>
              </a:spcBef>
              <a:spcAft>
                <a:spcPts val="500"/>
              </a:spcAft>
              <a:buFont typeface="Wingdings" panose="05000000000000000000" pitchFamily="2" charset="2"/>
              <a:buChar char="§"/>
            </a:pPr>
            <a:r>
              <a:rPr lang="el-GR" altLang="en-US" sz="2400"/>
              <a:t>Καταγραφή της τιμής </a:t>
            </a:r>
            <a:r>
              <a:rPr lang="en-US" altLang="en-US" sz="2400"/>
              <a:t>pH </a:t>
            </a:r>
            <a:r>
              <a:rPr lang="el-GR" altLang="en-US" sz="2400"/>
              <a:t>στην κοντινότερη 0.1 μονάδα </a:t>
            </a:r>
            <a:r>
              <a:rPr lang="en-US" altLang="en-US" sz="2400"/>
              <a:t>pH</a:t>
            </a:r>
            <a:r>
              <a:rPr lang="el-GR" altLang="en-US" sz="2400"/>
              <a:t>.</a:t>
            </a:r>
          </a:p>
          <a:p>
            <a:pPr>
              <a:lnSpc>
                <a:spcPct val="150000"/>
              </a:lnSpc>
              <a:spcBef>
                <a:spcPts val="500"/>
              </a:spcBef>
              <a:spcAft>
                <a:spcPts val="500"/>
              </a:spcAft>
              <a:buFont typeface="Wingdings" panose="05000000000000000000" pitchFamily="2" charset="2"/>
              <a:buChar char="§"/>
            </a:pPr>
            <a:r>
              <a:rPr lang="el-GR" altLang="en-US" sz="2400"/>
              <a:t>Έλεγχος της βαθμονόμησης του ηλεκτροδίου με ένα πρότυπο διάλυμα, περίπου κάθε 10 μετρήσεις.</a:t>
            </a:r>
            <a:endParaRPr lang="el-GR" altLang="el-GR"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C550E83B-40A8-49DF-2FA4-8E9CA08408B3}"/>
              </a:ext>
            </a:extLst>
          </p:cNvPr>
          <p:cNvSpPr>
            <a:spLocks noGrp="1"/>
          </p:cNvSpPr>
          <p:nvPr>
            <p:ph type="ctrTitle"/>
          </p:nvPr>
        </p:nvSpPr>
        <p:spPr>
          <a:xfrm>
            <a:off x="-11113" y="115888"/>
            <a:ext cx="9144001" cy="531812"/>
          </a:xfrm>
        </p:spPr>
        <p:txBody>
          <a:bodyPr/>
          <a:lstStyle/>
          <a:p>
            <a:pPr algn="ctr" eaLnBrk="1" hangingPunct="1">
              <a:defRPr/>
            </a:pPr>
            <a:r>
              <a:rPr lang="el-GR" sz="2700" b="1" cap="none" dirty="0">
                <a:solidFill>
                  <a:srgbClr val="D1282E"/>
                </a:solidFill>
              </a:rPr>
              <a:t>1-Β</a:t>
            </a:r>
            <a:r>
              <a:rPr lang="en-US" sz="2700" b="1" cap="none" dirty="0">
                <a:solidFill>
                  <a:srgbClr val="D1282E"/>
                </a:solidFill>
              </a:rPr>
              <a:t>: </a:t>
            </a:r>
            <a:r>
              <a:rPr lang="el-GR" sz="2700" b="1" cap="none" dirty="0">
                <a:solidFill>
                  <a:srgbClr val="D1282E"/>
                </a:solidFill>
              </a:rPr>
              <a:t>Στοιχειακή ανάλυση</a:t>
            </a:r>
            <a:br>
              <a:rPr lang="el-GR" sz="2700" b="1" cap="none" dirty="0">
                <a:solidFill>
                  <a:srgbClr val="D1282E"/>
                </a:solidFill>
              </a:rPr>
            </a:br>
            <a:r>
              <a:rPr lang="el-GR" sz="2700" b="1" cap="none" dirty="0">
                <a:solidFill>
                  <a:srgbClr val="D1282E"/>
                </a:solidFill>
              </a:rPr>
              <a:t>στερεών</a:t>
            </a:r>
            <a:r>
              <a:rPr lang="en-US" sz="2700" b="1" cap="none" dirty="0">
                <a:solidFill>
                  <a:srgbClr val="D1282E"/>
                </a:solidFill>
              </a:rPr>
              <a:t> </a:t>
            </a:r>
            <a:r>
              <a:rPr lang="el-GR" sz="2700" b="1" cap="none" dirty="0">
                <a:solidFill>
                  <a:srgbClr val="D1282E"/>
                </a:solidFill>
              </a:rPr>
              <a:t>αποβλήτων</a:t>
            </a:r>
          </a:p>
        </p:txBody>
      </p:sp>
      <p:sp>
        <p:nvSpPr>
          <p:cNvPr id="56323" name="TextBox 2">
            <a:extLst>
              <a:ext uri="{FF2B5EF4-FFF2-40B4-BE49-F238E27FC236}">
                <a16:creationId xmlns:a16="http://schemas.microsoft.com/office/drawing/2014/main" id="{520EBAAF-FED5-320D-79E9-D847829F4929}"/>
              </a:ext>
            </a:extLst>
          </p:cNvPr>
          <p:cNvSpPr txBox="1">
            <a:spLocks noChangeArrowheads="1"/>
          </p:cNvSpPr>
          <p:nvPr/>
        </p:nvSpPr>
        <p:spPr bwMode="auto">
          <a:xfrm>
            <a:off x="0" y="692150"/>
            <a:ext cx="903605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buFont typeface="Arial" panose="020B0604020202020204" pitchFamily="34" charset="0"/>
              <a:buNone/>
            </a:pPr>
            <a:r>
              <a:rPr lang="el-GR" altLang="en-US" sz="2400" u="sng"/>
              <a:t>Στόχος εργαστηρίου</a:t>
            </a:r>
          </a:p>
          <a:p>
            <a:pPr>
              <a:buFont typeface="Arial" panose="020B0604020202020204" pitchFamily="34" charset="0"/>
              <a:buNone/>
            </a:pPr>
            <a:r>
              <a:rPr lang="el-GR" altLang="en-US" sz="2400"/>
              <a:t>Ο προσδιορισμός των βασικών στοιχείων των στερεών αποβλήτων, δηλ. του C, N, H και S και η εξαγωγή ενός χημικού τύπου με βάση τα παραπάνω στοιχεία. </a:t>
            </a:r>
            <a:endParaRPr lang="el-GR" altLang="el-GR" sz="1800" b="0"/>
          </a:p>
        </p:txBody>
      </p:sp>
      <p:pic>
        <p:nvPicPr>
          <p:cNvPr id="56324" name="Εικόνα 1">
            <a:extLst>
              <a:ext uri="{FF2B5EF4-FFF2-40B4-BE49-F238E27FC236}">
                <a16:creationId xmlns:a16="http://schemas.microsoft.com/office/drawing/2014/main" id="{0721881B-839D-9D25-291A-DE8E2CD5E4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659063"/>
            <a:ext cx="446405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EFB959AF-2159-B738-0B29-CFB79F0B90FC}"/>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ΣΤΟΙΧΕΙΑΚΗ ΑΝΑΛΥΣΗ</a:t>
            </a:r>
          </a:p>
        </p:txBody>
      </p:sp>
      <p:sp>
        <p:nvSpPr>
          <p:cNvPr id="58371" name="TextBox 2">
            <a:extLst>
              <a:ext uri="{FF2B5EF4-FFF2-40B4-BE49-F238E27FC236}">
                <a16:creationId xmlns:a16="http://schemas.microsoft.com/office/drawing/2014/main" id="{A94E6754-D34A-029B-3A67-36F653BD0C67}"/>
              </a:ext>
            </a:extLst>
          </p:cNvPr>
          <p:cNvSpPr txBox="1">
            <a:spLocks noChangeArrowheads="1"/>
          </p:cNvSpPr>
          <p:nvPr/>
        </p:nvSpPr>
        <p:spPr bwMode="auto">
          <a:xfrm>
            <a:off x="0" y="809625"/>
            <a:ext cx="9036050"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spcBef>
                <a:spcPts val="500"/>
              </a:spcBef>
              <a:spcAft>
                <a:spcPts val="500"/>
              </a:spcAft>
              <a:buFont typeface="Arial" panose="020B0604020202020204" pitchFamily="34" charset="0"/>
              <a:buNone/>
            </a:pPr>
            <a:r>
              <a:rPr lang="el-GR" altLang="en-US" sz="2400" u="sng"/>
              <a:t>Θεωρητικό υπόβαθρο</a:t>
            </a:r>
          </a:p>
          <a:p>
            <a:pPr>
              <a:spcBef>
                <a:spcPts val="500"/>
              </a:spcBef>
              <a:spcAft>
                <a:spcPts val="500"/>
              </a:spcAft>
              <a:buFont typeface="Wingdings" panose="05000000000000000000" pitchFamily="2" charset="2"/>
              <a:buChar char="§"/>
            </a:pPr>
            <a:r>
              <a:rPr lang="el-GR" altLang="en-US" sz="2400"/>
              <a:t>Βασίζεται στις αρχές της καύσης του δείγματος σε υψηλή θερμοκρασία σε περίσσεια οξυγόνου και στη διαδοχική οξείδωση και αναγωγή των απαερίων της καύσης.</a:t>
            </a:r>
          </a:p>
          <a:p>
            <a:pPr>
              <a:spcBef>
                <a:spcPts val="500"/>
              </a:spcBef>
              <a:spcAft>
                <a:spcPts val="500"/>
              </a:spcAft>
              <a:buFont typeface="Wingdings" panose="05000000000000000000" pitchFamily="2" charset="2"/>
              <a:buChar char="§"/>
            </a:pPr>
            <a:r>
              <a:rPr lang="el-GR" altLang="en-US" sz="2400"/>
              <a:t>Στη συνέχεια, τα αέρια εισέρχονται σε χρωματογραφική στήλη, διαχωρίζονται και ποσοτικοποιούνται με χρήση αναλυτή θερμικής αγωγιμότητας (</a:t>
            </a:r>
            <a:r>
              <a:rPr lang="en-US" altLang="en-US" sz="2400"/>
              <a:t>TCD</a:t>
            </a:r>
            <a:r>
              <a:rPr lang="el-GR" altLang="en-US" sz="2400"/>
              <a:t>).</a:t>
            </a:r>
          </a:p>
          <a:p>
            <a:pPr>
              <a:spcBef>
                <a:spcPts val="500"/>
              </a:spcBef>
              <a:spcAft>
                <a:spcPts val="500"/>
              </a:spcAft>
              <a:buFont typeface="Wingdings" panose="05000000000000000000" pitchFamily="2" charset="2"/>
              <a:buChar char="§"/>
            </a:pPr>
            <a:r>
              <a:rPr lang="el-GR" altLang="en-US" sz="2400"/>
              <a:t>Ο </a:t>
            </a:r>
            <a:r>
              <a:rPr lang="en-US" altLang="en-US" sz="2400"/>
              <a:t>TCD</a:t>
            </a:r>
            <a:r>
              <a:rPr lang="el-GR" altLang="en-US" sz="2400"/>
              <a:t> παράγει ένα μετρήσιμο ηλεκτρικό σήμα, ανάλογο της ποσότητας του στοιχείου που αναλύεται. Το ηλεκτρικό αυτό σήμα εμφανίζεται από το λογισμικό ανάλυσης ως μια κορυφή που αντιστοιχεί σε συγκεκριμένο στοιχείο (π.χ. άνθρακας ή άζωτο).</a:t>
            </a:r>
          </a:p>
          <a:p>
            <a:pPr>
              <a:spcBef>
                <a:spcPts val="500"/>
              </a:spcBef>
              <a:spcAft>
                <a:spcPts val="500"/>
              </a:spcAft>
              <a:buFont typeface="Arial" panose="020B0604020202020204" pitchFamily="34" charset="0"/>
              <a:buNone/>
            </a:pPr>
            <a:endParaRPr lang="el-GR" altLang="en-US"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4626AE02-F8C7-1B46-E2E8-A728D7725A35}"/>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ΣΤΟΙΧΕΙΑΚΗ ΑΝΑΛΥΣΗ (συνέχεια)</a:t>
            </a:r>
          </a:p>
        </p:txBody>
      </p:sp>
      <p:sp>
        <p:nvSpPr>
          <p:cNvPr id="60419" name="TextBox 2">
            <a:extLst>
              <a:ext uri="{FF2B5EF4-FFF2-40B4-BE49-F238E27FC236}">
                <a16:creationId xmlns:a16="http://schemas.microsoft.com/office/drawing/2014/main" id="{703E97F2-FC8B-58A7-D821-853696F1E114}"/>
              </a:ext>
            </a:extLst>
          </p:cNvPr>
          <p:cNvSpPr txBox="1">
            <a:spLocks noChangeArrowheads="1"/>
          </p:cNvSpPr>
          <p:nvPr/>
        </p:nvSpPr>
        <p:spPr bwMode="auto">
          <a:xfrm>
            <a:off x="0" y="1268413"/>
            <a:ext cx="903605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1595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spcBef>
                <a:spcPts val="500"/>
              </a:spcBef>
              <a:spcAft>
                <a:spcPts val="500"/>
              </a:spcAft>
              <a:buFont typeface="Wingdings" panose="05000000000000000000" pitchFamily="2" charset="2"/>
              <a:buChar char="§"/>
            </a:pPr>
            <a:r>
              <a:rPr lang="el-GR" altLang="en-US" sz="2400"/>
              <a:t>Η αντίδραση του ανιχνευτή σχεδιάζεται ως συνάρτηση του χρόνου που απαιτείται για το διαχωρισμό από τη στήλη, μετά από την εισαγωγή του δείγματος.</a:t>
            </a:r>
          </a:p>
          <a:p>
            <a:pPr>
              <a:spcBef>
                <a:spcPts val="500"/>
              </a:spcBef>
              <a:spcAft>
                <a:spcPts val="500"/>
              </a:spcAft>
              <a:buFont typeface="Wingdings" panose="05000000000000000000" pitchFamily="2" charset="2"/>
              <a:buChar char="§"/>
            </a:pPr>
            <a:r>
              <a:rPr lang="el-GR" altLang="en-US" sz="2400"/>
              <a:t>Η αποτύπωση που προκύπτει είναι το χρωματογράφημα, μέσω του οποίου στη συνέχεια υπολογίζεται το εμβαδόν της κάθε κορυφής, άρα και η ποσοτικοποίηση του κάθε στοιχείου.</a:t>
            </a:r>
          </a:p>
          <a:p>
            <a:pPr>
              <a:spcBef>
                <a:spcPts val="500"/>
              </a:spcBef>
              <a:spcAft>
                <a:spcPts val="500"/>
              </a:spcAft>
              <a:buFont typeface="Wingdings" panose="05000000000000000000" pitchFamily="2" charset="2"/>
              <a:buChar char="§"/>
            </a:pPr>
            <a:r>
              <a:rPr lang="en-US" altLang="en-US" sz="2400"/>
              <a:t>H </a:t>
            </a:r>
            <a:r>
              <a:rPr lang="el-GR" altLang="en-US" sz="2400"/>
              <a:t>στοιχειακή ανάλυση θα πραγματοποιηθεί μέσω του στοιχειακού αναλυτή </a:t>
            </a:r>
            <a:r>
              <a:rPr lang="en-US" altLang="en-US" sz="2400"/>
              <a:t>EA</a:t>
            </a:r>
            <a:r>
              <a:rPr lang="el-GR" altLang="en-US" sz="2400"/>
              <a:t>1110 της </a:t>
            </a:r>
            <a:r>
              <a:rPr lang="en-US" altLang="en-US" sz="2400"/>
              <a:t>Thermo Electron</a:t>
            </a:r>
            <a:r>
              <a:rPr lang="el-GR" altLang="en-US" sz="240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3D927847-C4F5-902B-D224-591B01ED10A8}"/>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ΣΤΟΙΧΕΙΑΚΗ ΑΝΑΛΥΣΗ (συνέχεια)</a:t>
            </a:r>
          </a:p>
        </p:txBody>
      </p:sp>
      <p:sp>
        <p:nvSpPr>
          <p:cNvPr id="62467" name="TextBox 2">
            <a:extLst>
              <a:ext uri="{FF2B5EF4-FFF2-40B4-BE49-F238E27FC236}">
                <a16:creationId xmlns:a16="http://schemas.microsoft.com/office/drawing/2014/main" id="{6AD215B3-7E9A-43EF-28B0-BE799EB7A3FE}"/>
              </a:ext>
            </a:extLst>
          </p:cNvPr>
          <p:cNvSpPr txBox="1">
            <a:spLocks noChangeArrowheads="1"/>
          </p:cNvSpPr>
          <p:nvPr/>
        </p:nvSpPr>
        <p:spPr bwMode="auto">
          <a:xfrm>
            <a:off x="0" y="809625"/>
            <a:ext cx="903605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spcBef>
                <a:spcPts val="500"/>
              </a:spcBef>
              <a:spcAft>
                <a:spcPts val="500"/>
              </a:spcAft>
              <a:buFont typeface="Arial" panose="020B0604020202020204" pitchFamily="34" charset="0"/>
              <a:buNone/>
            </a:pPr>
            <a:r>
              <a:rPr lang="el-GR" altLang="en-US" sz="2400" u="sng"/>
              <a:t>Ανάλυση </a:t>
            </a:r>
            <a:r>
              <a:rPr lang="en-US" altLang="en-US" sz="2400" u="sng"/>
              <a:t>N,C,H,S</a:t>
            </a:r>
            <a:endParaRPr lang="el-GR" altLang="en-US" sz="2400" u="sng"/>
          </a:p>
          <a:p>
            <a:pPr>
              <a:spcBef>
                <a:spcPct val="0"/>
              </a:spcBef>
              <a:spcAft>
                <a:spcPct val="0"/>
              </a:spcAft>
              <a:buFont typeface="Wingdings" panose="05000000000000000000" pitchFamily="2" charset="2"/>
              <a:buChar char="§"/>
            </a:pPr>
            <a:r>
              <a:rPr lang="el-GR" altLang="en-US" sz="2400"/>
              <a:t>Ο στοιχειακός αναλυτής περιέχει ένα φούρνο καύσης, ο οποίος διατηρείται κατά την ανάλυση σε θερμοκρασία 1000°</a:t>
            </a:r>
            <a:r>
              <a:rPr lang="en-US" altLang="en-US" sz="2400"/>
              <a:t>C</a:t>
            </a:r>
            <a:r>
              <a:rPr lang="el-GR" altLang="en-US" sz="2400"/>
              <a:t>. Στο φούρνο καύσης υπάρχει στήλη από χαλαζία, η οποία περιέχει 2 καταλύτες που διευκολύνουν, διαδοχικά, την οξείδωση και αναγωγή του στερερού δείγματος. Το οξειδωτικό τμήμα αποτελείται από </a:t>
            </a:r>
            <a:r>
              <a:rPr lang="en-US" altLang="en-US" sz="2400"/>
              <a:t>CuO </a:t>
            </a:r>
            <a:r>
              <a:rPr lang="el-GR" altLang="en-US" sz="2400"/>
              <a:t>και το αναγωγικό τμήμα από </a:t>
            </a:r>
            <a:r>
              <a:rPr lang="en-US" altLang="en-US" sz="2400"/>
              <a:t>Cu</a:t>
            </a:r>
            <a:r>
              <a:rPr lang="el-GR" altLang="en-US" sz="2400"/>
              <a:t>.</a:t>
            </a:r>
          </a:p>
          <a:p>
            <a:pPr>
              <a:spcBef>
                <a:spcPct val="0"/>
              </a:spcBef>
              <a:spcAft>
                <a:spcPct val="0"/>
              </a:spcAft>
              <a:buFont typeface="Wingdings" panose="05000000000000000000" pitchFamily="2" charset="2"/>
              <a:buChar char="§"/>
            </a:pPr>
            <a:r>
              <a:rPr lang="el-GR" altLang="en-US" sz="2400"/>
              <a:t>Το ξηραμένο δείγμα εισέρχεται στο φούρνο, ενώ μία σταθερή ροή (120 </a:t>
            </a:r>
            <a:r>
              <a:rPr lang="en-US" altLang="en-US" sz="2400"/>
              <a:t>ml</a:t>
            </a:r>
            <a:r>
              <a:rPr lang="el-GR" altLang="en-US" sz="2400"/>
              <a:t>/</a:t>
            </a:r>
            <a:r>
              <a:rPr lang="en-US" altLang="en-US" sz="2400"/>
              <a:t>min</a:t>
            </a:r>
            <a:r>
              <a:rPr lang="el-GR" altLang="en-US" sz="2400"/>
              <a:t>) </a:t>
            </a:r>
            <a:r>
              <a:rPr lang="en-US" altLang="en-US" sz="2400"/>
              <a:t>He </a:t>
            </a:r>
            <a:r>
              <a:rPr lang="el-GR" altLang="en-US" sz="2400"/>
              <a:t>διαπερνάει το σύστημα. Λίγα δευτερόλεπτα πριν το δείγμα εισέρθει στο φούρνο, το φέρον αέριο εμπλουτίζεται με καθαρό οξυγόνο, ώστε να επιτευχθεί ένα δυνατό οξειδωτικό περιβάλλον για την πλήρη οξείδωση / καύση του στερεού υλικού.</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2FBDD4F3-737A-9070-B002-F4A40B5408A1}"/>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ΕΡΓΑΣΤΗΡΙΑ</a:t>
            </a:r>
          </a:p>
        </p:txBody>
      </p:sp>
      <p:sp>
        <p:nvSpPr>
          <p:cNvPr id="10243" name="TextBox 2">
            <a:extLst>
              <a:ext uri="{FF2B5EF4-FFF2-40B4-BE49-F238E27FC236}">
                <a16:creationId xmlns:a16="http://schemas.microsoft.com/office/drawing/2014/main" id="{A545B107-FB99-0155-5BD1-291D35495211}"/>
              </a:ext>
            </a:extLst>
          </p:cNvPr>
          <p:cNvSpPr txBox="1">
            <a:spLocks noChangeArrowheads="1"/>
          </p:cNvSpPr>
          <p:nvPr/>
        </p:nvSpPr>
        <p:spPr bwMode="auto">
          <a:xfrm>
            <a:off x="-14288" y="836613"/>
            <a:ext cx="9036051" cy="615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spcBef>
                <a:spcPts val="400"/>
              </a:spcBef>
              <a:spcAft>
                <a:spcPts val="400"/>
              </a:spcAft>
              <a:buFont typeface="Wingdings" panose="05000000000000000000" pitchFamily="2" charset="2"/>
              <a:buChar char="§"/>
            </a:pPr>
            <a:r>
              <a:rPr lang="el-GR" altLang="en-US" sz="2400"/>
              <a:t>ΕΡΓΑΣΤΗΡΙΟ 1-Α: Προσδιορισμός υγρασίας αστικών στερεών αποβλήτων</a:t>
            </a:r>
            <a:r>
              <a:rPr lang="en-US" altLang="en-US" sz="2400"/>
              <a:t> - </a:t>
            </a:r>
            <a:r>
              <a:rPr lang="el-GR" altLang="en-US" sz="2400"/>
              <a:t>Κοκκοποίηση δειγμάτων και μέτρηση πτητικών στερεών - Μέτρηση </a:t>
            </a:r>
            <a:r>
              <a:rPr lang="en-US" altLang="en-US" sz="2400"/>
              <a:t>pH </a:t>
            </a:r>
            <a:r>
              <a:rPr lang="el-GR" altLang="en-US" sz="2400"/>
              <a:t>στερεών αποβλήτων</a:t>
            </a:r>
          </a:p>
          <a:p>
            <a:pPr>
              <a:spcBef>
                <a:spcPts val="400"/>
              </a:spcBef>
              <a:spcAft>
                <a:spcPts val="400"/>
              </a:spcAft>
              <a:buFont typeface="Wingdings" panose="05000000000000000000" pitchFamily="2" charset="2"/>
              <a:buChar char="§"/>
            </a:pPr>
            <a:r>
              <a:rPr lang="el-GR" altLang="en-US" sz="2400"/>
              <a:t>ΕΡΓΑΣΤΗΡΙΟ 1-Β: Στοιχειακή ανάλυση στερεών αποβλήτων</a:t>
            </a:r>
          </a:p>
          <a:p>
            <a:pPr>
              <a:spcBef>
                <a:spcPts val="400"/>
              </a:spcBef>
              <a:spcAft>
                <a:spcPts val="400"/>
              </a:spcAft>
              <a:buFont typeface="Wingdings" panose="05000000000000000000" pitchFamily="2" charset="2"/>
              <a:buChar char="§"/>
            </a:pPr>
            <a:r>
              <a:rPr lang="el-GR" altLang="en-US" sz="2400"/>
              <a:t>ΕΡΓΑΣΤΗΡΙΟ 2: Μέτρηση θερμογόνου δύναμης στερεών αποβλήτων</a:t>
            </a:r>
          </a:p>
          <a:p>
            <a:pPr>
              <a:spcBef>
                <a:spcPts val="400"/>
              </a:spcBef>
              <a:spcAft>
                <a:spcPts val="400"/>
              </a:spcAft>
              <a:buFont typeface="Wingdings" panose="05000000000000000000" pitchFamily="2" charset="2"/>
              <a:buChar char="§"/>
            </a:pPr>
            <a:r>
              <a:rPr lang="el-GR" altLang="en-US" sz="2400"/>
              <a:t>ΕΡΓΑΣΤΗΡΙΟ 3: Προσδιορισμός της μικροβιακής αναπνευστικής δραστηριότητας αστικών στερεών αποβλήτων</a:t>
            </a:r>
          </a:p>
          <a:p>
            <a:pPr>
              <a:spcBef>
                <a:spcPts val="400"/>
              </a:spcBef>
              <a:spcAft>
                <a:spcPts val="400"/>
              </a:spcAft>
              <a:buFont typeface="Wingdings" panose="05000000000000000000" pitchFamily="2" charset="2"/>
              <a:buChar char="§"/>
            </a:pPr>
            <a:r>
              <a:rPr lang="el-GR" altLang="en-US" sz="2400"/>
              <a:t>ΕΡΓΑΣΤΗΡΙΟ 4: Προσδιορισμός του αναερόβιου δυναμικού μεθανίου</a:t>
            </a:r>
          </a:p>
          <a:p>
            <a:pPr>
              <a:buFont typeface="Arial" panose="020B0604020202020204" pitchFamily="34" charset="0"/>
              <a:buNone/>
            </a:pPr>
            <a:endParaRPr lang="en-US" altLang="el-GR" sz="2400"/>
          </a:p>
          <a:p>
            <a:pPr eaLnBrk="1" hangingPunct="1">
              <a:spcBef>
                <a:spcPct val="0"/>
              </a:spcBef>
              <a:spcAft>
                <a:spcPct val="0"/>
              </a:spcAft>
              <a:buFontTx/>
              <a:buNone/>
            </a:pPr>
            <a:endParaRPr lang="el-GR" altLang="el-GR" sz="1800" b="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E8776319-6BF3-7D33-1708-63D7D3AFF633}"/>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ΣΤΟΙΧΕΙΑΚΗ ΑΝΑΛΥΣΗ (συνέχεια)</a:t>
            </a:r>
          </a:p>
        </p:txBody>
      </p:sp>
      <p:sp>
        <p:nvSpPr>
          <p:cNvPr id="64515" name="TextBox 2">
            <a:extLst>
              <a:ext uri="{FF2B5EF4-FFF2-40B4-BE49-F238E27FC236}">
                <a16:creationId xmlns:a16="http://schemas.microsoft.com/office/drawing/2014/main" id="{35776D18-2770-085A-C6CF-40D1E4FD5A85}"/>
              </a:ext>
            </a:extLst>
          </p:cNvPr>
          <p:cNvSpPr txBox="1">
            <a:spLocks noChangeArrowheads="1"/>
          </p:cNvSpPr>
          <p:nvPr/>
        </p:nvSpPr>
        <p:spPr bwMode="auto">
          <a:xfrm>
            <a:off x="0" y="981075"/>
            <a:ext cx="903605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spcBef>
                <a:spcPct val="0"/>
              </a:spcBef>
              <a:spcAft>
                <a:spcPct val="0"/>
              </a:spcAft>
              <a:buFont typeface="Wingdings" panose="05000000000000000000" pitchFamily="2" charset="2"/>
              <a:buChar char="§"/>
            </a:pPr>
            <a:r>
              <a:rPr lang="el-GR" altLang="en-US" sz="2400"/>
              <a:t>Κατά την οξείδωση στο οξειδωτικό τμήμα του φούρνου (</a:t>
            </a:r>
            <a:r>
              <a:rPr lang="en-US" altLang="en-US" sz="2400"/>
              <a:t>Cu</a:t>
            </a:r>
            <a:r>
              <a:rPr lang="el-GR" altLang="en-US" sz="2400"/>
              <a:t>Ο) επιτυγχάνονται στιγμιαίες θερμοκρασίες περίπου ίσες με 1800 </a:t>
            </a:r>
            <a:r>
              <a:rPr lang="en-US" altLang="en-US" sz="2400"/>
              <a:t>C</a:t>
            </a:r>
            <a:r>
              <a:rPr lang="el-GR" altLang="en-US" sz="2400"/>
              <a:t>. Στη θερμοκρασία αυτή, το στερεό δείγμα οξειδώνεται (</a:t>
            </a:r>
            <a:r>
              <a:rPr lang="en-US" altLang="en-US" sz="2400"/>
              <a:t>oxidation</a:t>
            </a:r>
            <a:r>
              <a:rPr lang="el-GR" altLang="en-US" sz="2400"/>
              <a:t>) πλήρως στα αέρια </a:t>
            </a:r>
            <a:r>
              <a:rPr lang="en-US" altLang="en-US" sz="2400"/>
              <a:t>CO</a:t>
            </a:r>
            <a:r>
              <a:rPr lang="el-GR" altLang="en-US" sz="2400" baseline="-25000"/>
              <a:t>2</a:t>
            </a:r>
            <a:r>
              <a:rPr lang="el-GR" altLang="en-US" sz="2400"/>
              <a:t>, </a:t>
            </a:r>
            <a:r>
              <a:rPr lang="en-US" altLang="en-US" sz="2400"/>
              <a:t>H</a:t>
            </a:r>
            <a:r>
              <a:rPr lang="el-GR" altLang="en-US" sz="2400" baseline="-25000"/>
              <a:t>2</a:t>
            </a:r>
            <a:r>
              <a:rPr lang="en-US" altLang="en-US" sz="2400"/>
              <a:t>O</a:t>
            </a:r>
            <a:r>
              <a:rPr lang="el-GR" altLang="en-US" sz="2400"/>
              <a:t>, </a:t>
            </a:r>
            <a:r>
              <a:rPr lang="en-US" altLang="en-US" sz="2400"/>
              <a:t>NO</a:t>
            </a:r>
            <a:r>
              <a:rPr lang="en-US" altLang="en-US" sz="2400" baseline="-25000"/>
              <a:t>x</a:t>
            </a:r>
            <a:r>
              <a:rPr lang="el-GR" altLang="en-US" sz="2400"/>
              <a:t> &amp; </a:t>
            </a:r>
            <a:r>
              <a:rPr lang="en-US" altLang="en-US" sz="2400"/>
              <a:t>SO</a:t>
            </a:r>
            <a:r>
              <a:rPr lang="el-GR" altLang="en-US" sz="2400" baseline="-25000"/>
              <a:t>3</a:t>
            </a:r>
            <a:r>
              <a:rPr lang="el-GR" altLang="en-US" sz="2400"/>
              <a:t>.</a:t>
            </a:r>
          </a:p>
          <a:p>
            <a:pPr>
              <a:spcBef>
                <a:spcPct val="0"/>
              </a:spcBef>
              <a:spcAft>
                <a:spcPct val="0"/>
              </a:spcAft>
              <a:buFont typeface="Wingdings" panose="05000000000000000000" pitchFamily="2" charset="2"/>
              <a:buChar char="§"/>
            </a:pPr>
            <a:r>
              <a:rPr lang="el-GR" altLang="en-US" sz="2400"/>
              <a:t>Στη συνέχεια, τα αέρια αυτά εισέρχονται μέσω της αναγωγικής ζώνης (</a:t>
            </a:r>
            <a:r>
              <a:rPr lang="en-US" altLang="en-US" sz="2400"/>
              <a:t>Cu</a:t>
            </a:r>
            <a:r>
              <a:rPr lang="el-GR" altLang="en-US" sz="2400"/>
              <a:t>)  στην οποία τα ΝΟ</a:t>
            </a:r>
            <a:r>
              <a:rPr lang="en-US" altLang="en-US" sz="2400" baseline="-25000"/>
              <a:t>x</a:t>
            </a:r>
            <a:r>
              <a:rPr lang="en-US" altLang="en-US" sz="2400"/>
              <a:t> </a:t>
            </a:r>
            <a:r>
              <a:rPr lang="el-GR" altLang="en-US" sz="2400"/>
              <a:t>ανάγονται σε </a:t>
            </a:r>
            <a:r>
              <a:rPr lang="en-US" altLang="en-US" sz="2400"/>
              <a:t>N</a:t>
            </a:r>
            <a:r>
              <a:rPr lang="el-GR" altLang="en-US" sz="2400" baseline="-25000"/>
              <a:t>2</a:t>
            </a:r>
            <a:r>
              <a:rPr lang="el-GR" altLang="en-US" sz="2400"/>
              <a:t> και το </a:t>
            </a:r>
            <a:r>
              <a:rPr lang="en-US" altLang="en-US" sz="2400"/>
              <a:t>SO</a:t>
            </a:r>
            <a:r>
              <a:rPr lang="el-GR" altLang="en-US" sz="2400" baseline="-25000"/>
              <a:t>3</a:t>
            </a:r>
            <a:r>
              <a:rPr lang="el-GR" altLang="en-US" sz="2400"/>
              <a:t> ανάγεται σε </a:t>
            </a:r>
            <a:r>
              <a:rPr lang="en-US" altLang="en-US" sz="2400"/>
              <a:t>SO</a:t>
            </a:r>
            <a:r>
              <a:rPr lang="el-GR" altLang="en-US" sz="2400" baseline="-25000"/>
              <a:t>2</a:t>
            </a:r>
            <a:r>
              <a:rPr lang="el-GR" altLang="en-US" sz="2400"/>
              <a:t>.</a:t>
            </a:r>
          </a:p>
          <a:p>
            <a:pPr>
              <a:spcBef>
                <a:spcPct val="0"/>
              </a:spcBef>
              <a:spcAft>
                <a:spcPct val="0"/>
              </a:spcAft>
              <a:buFont typeface="Wingdings" panose="05000000000000000000" pitchFamily="2" charset="2"/>
              <a:buChar char="§"/>
            </a:pPr>
            <a:r>
              <a:rPr lang="el-GR" altLang="en-US" sz="2400"/>
              <a:t>Στην έξοδο της στήλης χαλαζία, εξέρχεται το αέριο μίγμα που περιέχει τα αέρια </a:t>
            </a:r>
            <a:r>
              <a:rPr lang="en-US" altLang="en-US" sz="2400"/>
              <a:t>N</a:t>
            </a:r>
            <a:r>
              <a:rPr lang="el-GR" altLang="en-US" sz="2400" baseline="-25000"/>
              <a:t>2</a:t>
            </a:r>
            <a:r>
              <a:rPr lang="el-GR" altLang="en-US" sz="2400"/>
              <a:t>, </a:t>
            </a:r>
            <a:r>
              <a:rPr lang="en-US" altLang="en-US" sz="2400"/>
              <a:t>CO</a:t>
            </a:r>
            <a:r>
              <a:rPr lang="el-GR" altLang="en-US" sz="2400" baseline="-25000"/>
              <a:t>2</a:t>
            </a:r>
            <a:r>
              <a:rPr lang="el-GR" altLang="en-US" sz="2400"/>
              <a:t>, </a:t>
            </a:r>
            <a:r>
              <a:rPr lang="en-US" altLang="en-US" sz="2400"/>
              <a:t>H</a:t>
            </a:r>
            <a:r>
              <a:rPr lang="el-GR" altLang="en-US" sz="2400" baseline="-25000"/>
              <a:t>2</a:t>
            </a:r>
            <a:r>
              <a:rPr lang="en-US" altLang="en-US" sz="2400"/>
              <a:t>O</a:t>
            </a:r>
            <a:r>
              <a:rPr lang="el-GR" altLang="en-US" sz="2400"/>
              <a:t> &amp; </a:t>
            </a:r>
            <a:r>
              <a:rPr lang="en-US" altLang="en-US" sz="2400"/>
              <a:t>SO</a:t>
            </a:r>
            <a:r>
              <a:rPr lang="el-GR" altLang="en-US" sz="2400" baseline="-25000"/>
              <a:t>2</a:t>
            </a:r>
            <a:r>
              <a:rPr lang="el-GR" altLang="en-US" sz="2400"/>
              <a:t>. </a:t>
            </a:r>
          </a:p>
          <a:p>
            <a:pPr>
              <a:spcBef>
                <a:spcPct val="0"/>
              </a:spcBef>
              <a:spcAft>
                <a:spcPct val="0"/>
              </a:spcAft>
              <a:buFont typeface="Wingdings" panose="05000000000000000000" pitchFamily="2" charset="2"/>
              <a:buChar char="§"/>
            </a:pPr>
            <a:r>
              <a:rPr lang="el-GR" altLang="en-US" sz="2400"/>
              <a:t>Το παραπάνω άεριο μίγμα εισέρχεται στη χρωματογραφική στήλη </a:t>
            </a:r>
            <a:r>
              <a:rPr lang="en-US" altLang="en-US" sz="2400"/>
              <a:t>Porapack PQS</a:t>
            </a:r>
            <a:r>
              <a:rPr lang="el-GR" altLang="en-US" sz="2400"/>
              <a:t>, η οποία διατηρείται σε φούρνο σταθερής θερμοκρασίας 65 </a:t>
            </a:r>
            <a:r>
              <a:rPr lang="en-US" altLang="en-US" sz="2400"/>
              <a:t>C</a:t>
            </a:r>
            <a:r>
              <a:rPr lang="el-GR" altLang="en-US" sz="240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94F1D5F8-0064-41EA-21E5-D41F99BDC404}"/>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ΣΤΟΙΧΕΙΑΚΗ ΑΝΑΛΥΣΗ (συνέχεια)</a:t>
            </a:r>
          </a:p>
        </p:txBody>
      </p:sp>
      <p:sp>
        <p:nvSpPr>
          <p:cNvPr id="66563" name="TextBox 2">
            <a:extLst>
              <a:ext uri="{FF2B5EF4-FFF2-40B4-BE49-F238E27FC236}">
                <a16:creationId xmlns:a16="http://schemas.microsoft.com/office/drawing/2014/main" id="{B398F6E3-650B-EFA5-0D50-AC13B0A56032}"/>
              </a:ext>
            </a:extLst>
          </p:cNvPr>
          <p:cNvSpPr txBox="1">
            <a:spLocks noChangeArrowheads="1"/>
          </p:cNvSpPr>
          <p:nvPr/>
        </p:nvSpPr>
        <p:spPr bwMode="auto">
          <a:xfrm>
            <a:off x="-1588" y="1196975"/>
            <a:ext cx="9036051"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spcBef>
                <a:spcPct val="0"/>
              </a:spcBef>
              <a:spcAft>
                <a:spcPct val="0"/>
              </a:spcAft>
              <a:buFont typeface="Wingdings" panose="05000000000000000000" pitchFamily="2" charset="2"/>
              <a:buChar char="§"/>
            </a:pPr>
            <a:r>
              <a:rPr lang="el-GR" altLang="en-US" sz="2400"/>
              <a:t>Τα αέρια διαχωρίζονται στη χρωματογραφική στήλη και στη συνέχεια ανιχνεύονται από ανιχνευτή θερμικής αγωγιμότητας (</a:t>
            </a:r>
            <a:r>
              <a:rPr lang="en-US" altLang="en-US" sz="2400"/>
              <a:t>TCD</a:t>
            </a:r>
            <a:r>
              <a:rPr lang="el-GR" altLang="en-US" sz="2400"/>
              <a:t>), ο οποίος είναι τοποθετημένος στην έξοδο της χρωματογραφικής στήλης.</a:t>
            </a:r>
          </a:p>
          <a:p>
            <a:pPr>
              <a:spcBef>
                <a:spcPct val="0"/>
              </a:spcBef>
              <a:spcAft>
                <a:spcPct val="0"/>
              </a:spcAft>
              <a:buFont typeface="Wingdings" panose="05000000000000000000" pitchFamily="2" charset="2"/>
              <a:buChar char="§"/>
            </a:pPr>
            <a:r>
              <a:rPr lang="el-GR" altLang="en-US" sz="2400"/>
              <a:t>Τα αέρια εξέρχονται της χρωματογραφικής στήλης με την σειρά: </a:t>
            </a:r>
            <a:r>
              <a:rPr lang="en-US" altLang="en-US" sz="2400"/>
              <a:t>N</a:t>
            </a:r>
            <a:r>
              <a:rPr lang="el-GR" altLang="en-US" sz="2400" baseline="-25000"/>
              <a:t>2</a:t>
            </a:r>
            <a:r>
              <a:rPr lang="el-GR" altLang="en-US" sz="2400"/>
              <a:t>, </a:t>
            </a:r>
            <a:r>
              <a:rPr lang="en-US" altLang="en-US" sz="2400"/>
              <a:t>CO</a:t>
            </a:r>
            <a:r>
              <a:rPr lang="el-GR" altLang="en-US" sz="2400" baseline="-25000"/>
              <a:t>2</a:t>
            </a:r>
            <a:r>
              <a:rPr lang="el-GR" altLang="en-US" sz="2400"/>
              <a:t>, </a:t>
            </a:r>
            <a:r>
              <a:rPr lang="en-US" altLang="en-US" sz="2400"/>
              <a:t>H</a:t>
            </a:r>
            <a:r>
              <a:rPr lang="el-GR" altLang="en-US" sz="2400" baseline="-25000"/>
              <a:t>2</a:t>
            </a:r>
            <a:r>
              <a:rPr lang="en-US" altLang="en-US" sz="2400"/>
              <a:t>O</a:t>
            </a:r>
            <a:r>
              <a:rPr lang="el-GR" altLang="en-US" sz="2400"/>
              <a:t>, </a:t>
            </a:r>
            <a:r>
              <a:rPr lang="en-US" altLang="en-US" sz="2400"/>
              <a:t>SO</a:t>
            </a:r>
            <a:r>
              <a:rPr lang="el-GR" altLang="en-US" sz="2400" baseline="-25000"/>
              <a:t>2</a:t>
            </a:r>
            <a:r>
              <a:rPr lang="el-GR" altLang="en-US" sz="2400"/>
              <a:t>.</a:t>
            </a:r>
          </a:p>
          <a:p>
            <a:pPr>
              <a:spcBef>
                <a:spcPct val="0"/>
              </a:spcBef>
              <a:spcAft>
                <a:spcPct val="0"/>
              </a:spcAft>
              <a:buFont typeface="Wingdings" panose="05000000000000000000" pitchFamily="2" charset="2"/>
              <a:buChar char="§"/>
            </a:pPr>
            <a:r>
              <a:rPr lang="el-GR" altLang="en-US" sz="2400"/>
              <a:t>Με τη χρήση προτύπων δειγμάτων, που έχουν γνωστή σύσταση σε </a:t>
            </a:r>
            <a:r>
              <a:rPr lang="en-US" altLang="en-US" sz="2400"/>
              <a:t>N</a:t>
            </a:r>
            <a:r>
              <a:rPr lang="el-GR" altLang="en-US" sz="2400"/>
              <a:t>, </a:t>
            </a:r>
            <a:r>
              <a:rPr lang="en-US" altLang="en-US" sz="2400"/>
              <a:t>H</a:t>
            </a:r>
            <a:r>
              <a:rPr lang="el-GR" altLang="en-US" sz="2400"/>
              <a:t>, </a:t>
            </a:r>
            <a:r>
              <a:rPr lang="en-US" altLang="en-US" sz="2400"/>
              <a:t>S</a:t>
            </a:r>
            <a:r>
              <a:rPr lang="el-GR" altLang="en-US" sz="2400"/>
              <a:t> &amp; </a:t>
            </a:r>
            <a:r>
              <a:rPr lang="en-US" altLang="en-US" sz="2400"/>
              <a:t>C</a:t>
            </a:r>
            <a:r>
              <a:rPr lang="el-GR" altLang="en-US" sz="2400"/>
              <a:t>, βαθμονομείται το όργανο και εξάγεται γραμμική σχέση βαθμονόμησης.</a:t>
            </a:r>
          </a:p>
          <a:p>
            <a:pPr>
              <a:spcBef>
                <a:spcPts val="500"/>
              </a:spcBef>
              <a:spcAft>
                <a:spcPts val="500"/>
              </a:spcAft>
              <a:buFont typeface="Arial" panose="020B0604020202020204" pitchFamily="34" charset="0"/>
              <a:buNone/>
            </a:pPr>
            <a:endParaRPr lang="el-GR" altLang="en-US"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5E7AA5FF-AD71-5DDA-A892-A5BAD1E94EE9}"/>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ΣΤΟΙΧΕΙΑΚΗ ΑΝΑΛΥΣΗ (συνέχεια)</a:t>
            </a:r>
          </a:p>
        </p:txBody>
      </p:sp>
      <p:sp>
        <p:nvSpPr>
          <p:cNvPr id="68611" name="TextBox 2">
            <a:extLst>
              <a:ext uri="{FF2B5EF4-FFF2-40B4-BE49-F238E27FC236}">
                <a16:creationId xmlns:a16="http://schemas.microsoft.com/office/drawing/2014/main" id="{5EE8A6A2-D797-9A02-FCB2-67571263DAE9}"/>
              </a:ext>
            </a:extLst>
          </p:cNvPr>
          <p:cNvSpPr txBox="1">
            <a:spLocks noChangeArrowheads="1"/>
          </p:cNvSpPr>
          <p:nvPr/>
        </p:nvSpPr>
        <p:spPr bwMode="auto">
          <a:xfrm>
            <a:off x="0" y="809625"/>
            <a:ext cx="9036050" cy="505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spcBef>
                <a:spcPts val="500"/>
              </a:spcBef>
              <a:spcAft>
                <a:spcPts val="500"/>
              </a:spcAft>
              <a:buFont typeface="Arial" panose="020B0604020202020204" pitchFamily="34" charset="0"/>
              <a:buNone/>
            </a:pPr>
            <a:r>
              <a:rPr lang="el-GR" altLang="en-US" sz="2400" u="sng"/>
              <a:t>Υλικά</a:t>
            </a:r>
          </a:p>
          <a:p>
            <a:pPr>
              <a:spcBef>
                <a:spcPts val="500"/>
              </a:spcBef>
              <a:spcAft>
                <a:spcPts val="500"/>
              </a:spcAft>
              <a:buFont typeface="Wingdings" panose="05000000000000000000" pitchFamily="2" charset="2"/>
              <a:buChar char="§"/>
            </a:pPr>
            <a:r>
              <a:rPr lang="el-GR" altLang="en-US" sz="2400"/>
              <a:t>Κάψες από κασσίτερο</a:t>
            </a:r>
          </a:p>
          <a:p>
            <a:pPr>
              <a:spcBef>
                <a:spcPts val="500"/>
              </a:spcBef>
              <a:spcAft>
                <a:spcPts val="500"/>
              </a:spcAft>
              <a:buFont typeface="Wingdings" panose="05000000000000000000" pitchFamily="2" charset="2"/>
              <a:buChar char="§"/>
            </a:pPr>
            <a:r>
              <a:rPr lang="el-GR" altLang="en-US" sz="2400"/>
              <a:t>Σύστημα τοποθέτησης δείγματος σε κάψα και σύστημα σφράγισης αυτής</a:t>
            </a:r>
          </a:p>
          <a:p>
            <a:pPr>
              <a:spcBef>
                <a:spcPts val="500"/>
              </a:spcBef>
              <a:spcAft>
                <a:spcPts val="500"/>
              </a:spcAft>
              <a:buFont typeface="Wingdings" panose="05000000000000000000" pitchFamily="2" charset="2"/>
              <a:buChar char="§"/>
            </a:pPr>
            <a:r>
              <a:rPr lang="el-GR" altLang="en-US" sz="2400"/>
              <a:t>Αναλυτικός ζυγός 5 δεκαδικών ψηφίων</a:t>
            </a:r>
          </a:p>
          <a:p>
            <a:pPr>
              <a:spcBef>
                <a:spcPts val="500"/>
              </a:spcBef>
              <a:spcAft>
                <a:spcPts val="500"/>
              </a:spcAft>
              <a:buFont typeface="Wingdings" panose="05000000000000000000" pitchFamily="2" charset="2"/>
              <a:buChar char="§"/>
            </a:pPr>
            <a:r>
              <a:rPr lang="el-GR" altLang="en-US" sz="2400"/>
              <a:t>Πρότυπες ενώσεις (κυστίνη, ουρία, BBOT, κ.α.)</a:t>
            </a:r>
          </a:p>
          <a:p>
            <a:pPr>
              <a:spcBef>
                <a:spcPts val="500"/>
              </a:spcBef>
              <a:spcAft>
                <a:spcPts val="500"/>
              </a:spcAft>
              <a:buFont typeface="Wingdings" panose="05000000000000000000" pitchFamily="2" charset="2"/>
              <a:buChar char="§"/>
            </a:pPr>
            <a:r>
              <a:rPr lang="el-GR" altLang="en-US" sz="2400"/>
              <a:t>Αυτόματος δειγματολήπτης τοποθετημένος στο στοιχειακό αναλυτή</a:t>
            </a:r>
          </a:p>
          <a:p>
            <a:pPr>
              <a:spcBef>
                <a:spcPts val="500"/>
              </a:spcBef>
              <a:spcAft>
                <a:spcPts val="500"/>
              </a:spcAft>
              <a:buFont typeface="Wingdings" panose="05000000000000000000" pitchFamily="2" charset="2"/>
              <a:buChar char="§"/>
            </a:pPr>
            <a:r>
              <a:rPr lang="el-GR" altLang="en-US" sz="2400"/>
              <a:t>Στοιχειακός αναλυτής ΕΑ1110 συνδεδεμένο με φιάλες He και Ο2.</a:t>
            </a:r>
          </a:p>
          <a:p>
            <a:pPr>
              <a:spcBef>
                <a:spcPts val="500"/>
              </a:spcBef>
              <a:spcAft>
                <a:spcPts val="500"/>
              </a:spcAft>
              <a:buFont typeface="Wingdings" panose="05000000000000000000" pitchFamily="2" charset="2"/>
              <a:buChar char="§"/>
            </a:pPr>
            <a:endParaRPr lang="el-GR" altLang="en-US"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86CC31F2-04FE-4366-8E40-29F3834B9A60}"/>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ΣΤΟΙΧΕΙΑΚΗ ΑΝΑΛΥΣΗ (συνέχεια)</a:t>
            </a:r>
          </a:p>
        </p:txBody>
      </p:sp>
      <p:sp>
        <p:nvSpPr>
          <p:cNvPr id="70659" name="TextBox 2">
            <a:extLst>
              <a:ext uri="{FF2B5EF4-FFF2-40B4-BE49-F238E27FC236}">
                <a16:creationId xmlns:a16="http://schemas.microsoft.com/office/drawing/2014/main" id="{1090C05A-91C7-188E-5633-A37B46DDC298}"/>
              </a:ext>
            </a:extLst>
          </p:cNvPr>
          <p:cNvSpPr txBox="1">
            <a:spLocks noChangeArrowheads="1"/>
          </p:cNvSpPr>
          <p:nvPr/>
        </p:nvSpPr>
        <p:spPr bwMode="auto">
          <a:xfrm>
            <a:off x="0" y="1268413"/>
            <a:ext cx="903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lgn="ctr">
              <a:spcBef>
                <a:spcPts val="500"/>
              </a:spcBef>
              <a:spcAft>
                <a:spcPts val="500"/>
              </a:spcAft>
              <a:buFont typeface="Arial" panose="020B0604020202020204" pitchFamily="34" charset="0"/>
              <a:buNone/>
            </a:pPr>
            <a:r>
              <a:rPr lang="el-GR" altLang="en-US" sz="2400"/>
              <a:t>Διάγραμμα λειτουργίας του στοιχειακού αναλυτή</a:t>
            </a:r>
          </a:p>
        </p:txBody>
      </p:sp>
      <p:pic>
        <p:nvPicPr>
          <p:cNvPr id="70660" name="1 - Εικόνα" descr="GR-CHNS EA-2.jpg">
            <a:extLst>
              <a:ext uri="{FF2B5EF4-FFF2-40B4-BE49-F238E27FC236}">
                <a16:creationId xmlns:a16="http://schemas.microsoft.com/office/drawing/2014/main" id="{D8803744-3A9B-DC03-4B31-F2B15F6DC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133600"/>
            <a:ext cx="87249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8CBF347A-FB36-EFEF-5987-85177D7AB727}"/>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ΣΤΟΙΧΕΙΑΚΗ ΑΝΑΛΥΣΗ (συνέχεια)</a:t>
            </a:r>
          </a:p>
        </p:txBody>
      </p:sp>
      <p:sp>
        <p:nvSpPr>
          <p:cNvPr id="72707" name="TextBox 2">
            <a:extLst>
              <a:ext uri="{FF2B5EF4-FFF2-40B4-BE49-F238E27FC236}">
                <a16:creationId xmlns:a16="http://schemas.microsoft.com/office/drawing/2014/main" id="{B73F89F0-6B24-D95F-088C-11F6EA32D966}"/>
              </a:ext>
            </a:extLst>
          </p:cNvPr>
          <p:cNvSpPr txBox="1">
            <a:spLocks noChangeArrowheads="1"/>
          </p:cNvSpPr>
          <p:nvPr/>
        </p:nvSpPr>
        <p:spPr bwMode="auto">
          <a:xfrm>
            <a:off x="0" y="809625"/>
            <a:ext cx="9036050"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spcBef>
                <a:spcPts val="500"/>
              </a:spcBef>
              <a:spcAft>
                <a:spcPts val="500"/>
              </a:spcAft>
              <a:buFont typeface="Arial" panose="020B0604020202020204" pitchFamily="34" charset="0"/>
              <a:buNone/>
            </a:pPr>
            <a:r>
              <a:rPr lang="el-GR" altLang="en-US" sz="2400" u="sng"/>
              <a:t>Αρχές βαθμονόμησης</a:t>
            </a:r>
          </a:p>
          <a:p>
            <a:pPr>
              <a:spcBef>
                <a:spcPct val="0"/>
              </a:spcBef>
              <a:spcAft>
                <a:spcPct val="0"/>
              </a:spcAft>
              <a:buFont typeface="Arial" panose="020B0604020202020204" pitchFamily="34" charset="0"/>
              <a:buNone/>
            </a:pPr>
            <a:r>
              <a:rPr lang="en-US" altLang="en-US" sz="2400"/>
              <a:t>H </a:t>
            </a:r>
            <a:r>
              <a:rPr lang="el-GR" altLang="en-US" sz="2400"/>
              <a:t>βαθμονόμηση βασίζεται στο ότι εισάγονται συγκεκριμένες γνωστές ποσότητες των υπό μελέτη στοιχείων </a:t>
            </a:r>
            <a:r>
              <a:rPr lang="en-US" altLang="en-US" sz="2400"/>
              <a:t>C</a:t>
            </a:r>
            <a:r>
              <a:rPr lang="el-GR" altLang="en-US" sz="2400"/>
              <a:t>,</a:t>
            </a:r>
            <a:r>
              <a:rPr lang="en-US" altLang="en-US" sz="2400"/>
              <a:t>N</a:t>
            </a:r>
            <a:r>
              <a:rPr lang="el-GR" altLang="en-US" sz="2400"/>
              <a:t>,</a:t>
            </a:r>
            <a:r>
              <a:rPr lang="en-US" altLang="en-US" sz="2400"/>
              <a:t>H</a:t>
            </a:r>
            <a:r>
              <a:rPr lang="el-GR" altLang="en-US" sz="2400"/>
              <a:t>,</a:t>
            </a:r>
            <a:r>
              <a:rPr lang="en-US" altLang="en-US" sz="2400"/>
              <a:t>S </a:t>
            </a:r>
            <a:r>
              <a:rPr lang="el-GR" altLang="en-US" sz="2400"/>
              <a:t> και το όργανο εξάγει μία συγκεκριμένη απόκριση για την κάθε ποσότητα του στοιχείου.</a:t>
            </a:r>
          </a:p>
          <a:p>
            <a:pPr>
              <a:spcBef>
                <a:spcPct val="0"/>
              </a:spcBef>
              <a:spcAft>
                <a:spcPct val="0"/>
              </a:spcAft>
              <a:buFont typeface="Arial" panose="020B0604020202020204" pitchFamily="34" charset="0"/>
              <a:buNone/>
            </a:pPr>
            <a:r>
              <a:rPr lang="el-GR" altLang="en-US" sz="2400"/>
              <a:t>Η απόκριση που ποσοτικοποιείται είναι η επιφάνεια του κάθε τριγώνου που αντιστοιχεί στο κάθε στοιχείο που μετράται.</a:t>
            </a:r>
          </a:p>
          <a:p>
            <a:pPr>
              <a:spcBef>
                <a:spcPct val="0"/>
              </a:spcBef>
              <a:spcAft>
                <a:spcPct val="0"/>
              </a:spcAft>
              <a:buFont typeface="Arial" panose="020B0604020202020204" pitchFamily="34" charset="0"/>
              <a:buNone/>
            </a:pPr>
            <a:endParaRPr lang="el-GR" altLang="en-US"/>
          </a:p>
          <a:p>
            <a:pPr>
              <a:spcBef>
                <a:spcPct val="0"/>
              </a:spcBef>
              <a:spcAft>
                <a:spcPct val="0"/>
              </a:spcAft>
              <a:buFont typeface="Arial" panose="020B0604020202020204" pitchFamily="34" charset="0"/>
              <a:buNone/>
            </a:pPr>
            <a:r>
              <a:rPr lang="el-GR" altLang="en-US"/>
              <a:t>Σύσταση προτύπων ουσιών (σε % ξ.β.)</a:t>
            </a:r>
          </a:p>
        </p:txBody>
      </p:sp>
      <p:graphicFrame>
        <p:nvGraphicFramePr>
          <p:cNvPr id="13" name="Πίνακας 12">
            <a:extLst>
              <a:ext uri="{FF2B5EF4-FFF2-40B4-BE49-F238E27FC236}">
                <a16:creationId xmlns:a16="http://schemas.microsoft.com/office/drawing/2014/main" id="{582AC731-F6CC-7C5A-A669-7A15552925D1}"/>
              </a:ext>
            </a:extLst>
          </p:cNvPr>
          <p:cNvGraphicFramePr>
            <a:graphicFrameLocks noGrp="1"/>
          </p:cNvGraphicFramePr>
          <p:nvPr/>
        </p:nvGraphicFramePr>
        <p:xfrm>
          <a:off x="269875" y="4437063"/>
          <a:ext cx="8496300" cy="2108200"/>
        </p:xfrm>
        <a:graphic>
          <a:graphicData uri="http://schemas.openxmlformats.org/drawingml/2006/table">
            <a:tbl>
              <a:tblPr/>
              <a:tblGrid>
                <a:gridCol w="2871788">
                  <a:extLst>
                    <a:ext uri="{9D8B030D-6E8A-4147-A177-3AD203B41FA5}">
                      <a16:colId xmlns:a16="http://schemas.microsoft.com/office/drawing/2014/main" val="20000"/>
                    </a:ext>
                  </a:extLst>
                </a:gridCol>
                <a:gridCol w="1443037">
                  <a:extLst>
                    <a:ext uri="{9D8B030D-6E8A-4147-A177-3AD203B41FA5}">
                      <a16:colId xmlns:a16="http://schemas.microsoft.com/office/drawing/2014/main" val="20001"/>
                    </a:ext>
                  </a:extLst>
                </a:gridCol>
                <a:gridCol w="1395413">
                  <a:extLst>
                    <a:ext uri="{9D8B030D-6E8A-4147-A177-3AD203B41FA5}">
                      <a16:colId xmlns:a16="http://schemas.microsoft.com/office/drawing/2014/main" val="20002"/>
                    </a:ext>
                  </a:extLst>
                </a:gridCol>
                <a:gridCol w="1441450">
                  <a:extLst>
                    <a:ext uri="{9D8B030D-6E8A-4147-A177-3AD203B41FA5}">
                      <a16:colId xmlns:a16="http://schemas.microsoft.com/office/drawing/2014/main" val="20003"/>
                    </a:ext>
                  </a:extLst>
                </a:gridCol>
                <a:gridCol w="1344612">
                  <a:extLst>
                    <a:ext uri="{9D8B030D-6E8A-4147-A177-3AD203B41FA5}">
                      <a16:colId xmlns:a16="http://schemas.microsoft.com/office/drawing/2014/main" val="20004"/>
                    </a:ext>
                  </a:extLst>
                </a:gridCol>
              </a:tblGrid>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a:ln>
                            <a:noFill/>
                          </a:ln>
                          <a:solidFill>
                            <a:schemeClr val="tx1"/>
                          </a:solidFill>
                          <a:effectLst/>
                          <a:latin typeface="Arial" charset="0"/>
                          <a:cs typeface="Arial" charset="0"/>
                        </a:rPr>
                        <a:t> </a:t>
                      </a:r>
                      <a:endParaRPr kumimoji="0" lang="el-GR" sz="2200" b="1" i="0" u="none" strike="noStrike" cap="none" normalizeH="0" baseline="0">
                        <a:ln>
                          <a:noFill/>
                        </a:ln>
                        <a:solidFill>
                          <a:schemeClr val="tx1"/>
                        </a:solidFill>
                        <a:effectLst/>
                        <a:latin typeface="Arial" charset="0"/>
                        <a:cs typeface="Times New Roman" pitchFamily="18"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a:ln>
                            <a:noFill/>
                          </a:ln>
                          <a:solidFill>
                            <a:schemeClr val="tx1"/>
                          </a:solidFill>
                          <a:effectLst/>
                          <a:latin typeface="Arial" charset="0"/>
                          <a:cs typeface="Arial" charset="0"/>
                        </a:rPr>
                        <a:t>Ν</a:t>
                      </a:r>
                      <a:endParaRPr kumimoji="0" lang="el-GR" sz="2200" b="1" i="0" u="none" strike="noStrike" cap="none" normalizeH="0" baseline="0">
                        <a:ln>
                          <a:noFill/>
                        </a:ln>
                        <a:solidFill>
                          <a:schemeClr val="tx1"/>
                        </a:solidFill>
                        <a:effectLst/>
                        <a:latin typeface="Arial" charset="0"/>
                        <a:cs typeface="Times New Roman" pitchFamily="18"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cs typeface="Arial" charset="0"/>
                        </a:rPr>
                        <a:t>C</a:t>
                      </a:r>
                      <a:endParaRPr kumimoji="0" lang="el-GR" sz="2200" b="1" i="0" u="none" strike="noStrike" cap="none" normalizeH="0" baseline="0">
                        <a:ln>
                          <a:noFill/>
                        </a:ln>
                        <a:solidFill>
                          <a:schemeClr val="tx1"/>
                        </a:solidFill>
                        <a:effectLst/>
                        <a:latin typeface="Arial" charset="0"/>
                        <a:cs typeface="Times New Roman" pitchFamily="18"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cs typeface="Arial" charset="0"/>
                        </a:rPr>
                        <a:t>H</a:t>
                      </a:r>
                      <a:r>
                        <a:rPr kumimoji="0" lang="el-GR" sz="2200" b="0" i="0" u="none" strike="noStrike" cap="none" normalizeH="0" baseline="0">
                          <a:ln>
                            <a:noFill/>
                          </a:ln>
                          <a:solidFill>
                            <a:schemeClr val="tx1"/>
                          </a:solidFill>
                          <a:effectLst/>
                          <a:latin typeface="Arial" charset="0"/>
                          <a:cs typeface="Arial" charset="0"/>
                        </a:rPr>
                        <a:t> </a:t>
                      </a:r>
                      <a:endParaRPr kumimoji="0" lang="el-GR" sz="2200" b="1" i="0" u="none" strike="noStrike" cap="none" normalizeH="0" baseline="0">
                        <a:ln>
                          <a:noFill/>
                        </a:ln>
                        <a:solidFill>
                          <a:schemeClr val="tx1"/>
                        </a:solidFill>
                        <a:effectLst/>
                        <a:latin typeface="Arial" charset="0"/>
                        <a:cs typeface="Times New Roman" pitchFamily="18"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cs typeface="Arial" charset="0"/>
                        </a:rPr>
                        <a:t>S</a:t>
                      </a:r>
                      <a:r>
                        <a:rPr kumimoji="0" lang="el-GR" sz="2200" b="0" i="0" u="none" strike="noStrike" cap="none" normalizeH="0" baseline="0">
                          <a:ln>
                            <a:noFill/>
                          </a:ln>
                          <a:solidFill>
                            <a:schemeClr val="tx1"/>
                          </a:solidFill>
                          <a:effectLst/>
                          <a:latin typeface="Arial" charset="0"/>
                          <a:cs typeface="Arial" charset="0"/>
                        </a:rPr>
                        <a:t> </a:t>
                      </a:r>
                      <a:endParaRPr kumimoji="0" lang="el-GR" sz="2200" b="1" i="0" u="none" strike="noStrike" cap="none" normalizeH="0" baseline="0">
                        <a:ln>
                          <a:noFill/>
                        </a:ln>
                        <a:solidFill>
                          <a:schemeClr val="tx1"/>
                        </a:solidFill>
                        <a:effectLst/>
                        <a:latin typeface="Arial" charset="0"/>
                        <a:cs typeface="Times New Roman" pitchFamily="18"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a:ln>
                            <a:noFill/>
                          </a:ln>
                          <a:solidFill>
                            <a:schemeClr val="tx1"/>
                          </a:solidFill>
                          <a:effectLst/>
                          <a:latin typeface="Arial" charset="0"/>
                          <a:cs typeface="Arial" charset="0"/>
                        </a:rPr>
                        <a:t> ΒΒΟΤ</a:t>
                      </a:r>
                      <a:endParaRPr kumimoji="0" lang="el-GR" sz="2200" b="1" i="0" u="none" strike="noStrike" cap="none" normalizeH="0" baseline="0">
                        <a:ln>
                          <a:noFill/>
                        </a:ln>
                        <a:solidFill>
                          <a:schemeClr val="tx1"/>
                        </a:solidFill>
                        <a:effectLst/>
                        <a:latin typeface="Arial" charset="0"/>
                        <a:cs typeface="Times New Roman" pitchFamily="18"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cs typeface="Arial" charset="0"/>
                        </a:rPr>
                        <a:t>6,51</a:t>
                      </a:r>
                      <a:endParaRPr kumimoji="0" lang="el-GR" sz="2200" b="1" i="0" u="none" strike="noStrike" cap="none" normalizeH="0" baseline="0">
                        <a:ln>
                          <a:noFill/>
                        </a:ln>
                        <a:solidFill>
                          <a:schemeClr val="tx1"/>
                        </a:solidFill>
                        <a:effectLst/>
                        <a:latin typeface="Arial" charset="0"/>
                        <a:cs typeface="Times New Roman" pitchFamily="18"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cs typeface="Arial" charset="0"/>
                        </a:rPr>
                        <a:t>72,5</a:t>
                      </a:r>
                      <a:r>
                        <a:rPr kumimoji="0" lang="el-GR" sz="2200" b="0" i="0" u="none" strike="noStrike" cap="none" normalizeH="0" baseline="0">
                          <a:ln>
                            <a:noFill/>
                          </a:ln>
                          <a:solidFill>
                            <a:schemeClr val="tx1"/>
                          </a:solidFill>
                          <a:effectLst/>
                          <a:latin typeface="Arial" charset="0"/>
                          <a:cs typeface="Arial" charset="0"/>
                        </a:rPr>
                        <a:t>3</a:t>
                      </a:r>
                      <a:endParaRPr kumimoji="0" lang="el-GR" sz="2200" b="1" i="0" u="none" strike="noStrike" cap="none" normalizeH="0" baseline="0">
                        <a:ln>
                          <a:noFill/>
                        </a:ln>
                        <a:solidFill>
                          <a:schemeClr val="tx1"/>
                        </a:solidFill>
                        <a:effectLst/>
                        <a:latin typeface="Arial" charset="0"/>
                        <a:cs typeface="Times New Roman" pitchFamily="18"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cs typeface="Arial" charset="0"/>
                        </a:rPr>
                        <a:t>6,09</a:t>
                      </a:r>
                      <a:endParaRPr kumimoji="0" lang="el-GR" sz="2200" b="1" i="0" u="none" strike="noStrike" cap="none" normalizeH="0" baseline="0">
                        <a:ln>
                          <a:noFill/>
                        </a:ln>
                        <a:solidFill>
                          <a:schemeClr val="tx1"/>
                        </a:solidFill>
                        <a:effectLst/>
                        <a:latin typeface="Arial" charset="0"/>
                        <a:cs typeface="Times New Roman" pitchFamily="18"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cs typeface="Arial" charset="0"/>
                        </a:rPr>
                        <a:t>7,44</a:t>
                      </a:r>
                      <a:endParaRPr kumimoji="0" lang="el-GR" sz="2200" b="1" i="0" u="none" strike="noStrike" cap="none" normalizeH="0" baseline="0">
                        <a:ln>
                          <a:noFill/>
                        </a:ln>
                        <a:solidFill>
                          <a:schemeClr val="tx1"/>
                        </a:solidFill>
                        <a:effectLst/>
                        <a:latin typeface="Arial" charset="0"/>
                        <a:cs typeface="Times New Roman" pitchFamily="18"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a:ln>
                            <a:noFill/>
                          </a:ln>
                          <a:solidFill>
                            <a:schemeClr val="tx1"/>
                          </a:solidFill>
                          <a:effectLst/>
                          <a:latin typeface="Arial" charset="0"/>
                          <a:cs typeface="Arial" charset="0"/>
                        </a:rPr>
                        <a:t>Κυστίνη</a:t>
                      </a:r>
                      <a:endParaRPr kumimoji="0" lang="el-GR" sz="2200" b="1" i="0" u="none" strike="noStrike" cap="none" normalizeH="0" baseline="0">
                        <a:ln>
                          <a:noFill/>
                        </a:ln>
                        <a:solidFill>
                          <a:schemeClr val="tx1"/>
                        </a:solidFill>
                        <a:effectLst/>
                        <a:latin typeface="Arial"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cs typeface="Arial" charset="0"/>
                        </a:rPr>
                        <a:t>11,6</a:t>
                      </a:r>
                      <a:r>
                        <a:rPr kumimoji="0" lang="el-GR" sz="2200" b="0" i="0" u="none" strike="noStrike" cap="none" normalizeH="0" baseline="0">
                          <a:ln>
                            <a:noFill/>
                          </a:ln>
                          <a:solidFill>
                            <a:schemeClr val="tx1"/>
                          </a:solidFill>
                          <a:effectLst/>
                          <a:latin typeface="Arial" charset="0"/>
                          <a:cs typeface="Arial" charset="0"/>
                        </a:rPr>
                        <a:t>6</a:t>
                      </a:r>
                      <a:endParaRPr kumimoji="0" lang="el-GR" sz="2200" b="1" i="0" u="none" strike="noStrike" cap="none" normalizeH="0" baseline="0">
                        <a:ln>
                          <a:noFill/>
                        </a:ln>
                        <a:solidFill>
                          <a:schemeClr val="tx1"/>
                        </a:solidFill>
                        <a:effectLst/>
                        <a:latin typeface="Arial"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cs typeface="Arial" charset="0"/>
                        </a:rPr>
                        <a:t>29,9</a:t>
                      </a:r>
                      <a:r>
                        <a:rPr kumimoji="0" lang="el-GR" sz="2200" b="0" i="0" u="none" strike="noStrike" cap="none" normalizeH="0" baseline="0">
                          <a:ln>
                            <a:noFill/>
                          </a:ln>
                          <a:solidFill>
                            <a:schemeClr val="tx1"/>
                          </a:solidFill>
                          <a:effectLst/>
                          <a:latin typeface="Arial" charset="0"/>
                          <a:cs typeface="Arial" charset="0"/>
                        </a:rPr>
                        <a:t>9</a:t>
                      </a:r>
                      <a:endParaRPr kumimoji="0" lang="el-GR" sz="2200" b="1" i="0" u="none" strike="noStrike" cap="none" normalizeH="0" baseline="0">
                        <a:ln>
                          <a:noFill/>
                        </a:ln>
                        <a:solidFill>
                          <a:schemeClr val="tx1"/>
                        </a:solidFill>
                        <a:effectLst/>
                        <a:latin typeface="Arial"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cs typeface="Arial" charset="0"/>
                        </a:rPr>
                        <a:t>5,03</a:t>
                      </a:r>
                      <a:endParaRPr kumimoji="0" lang="el-GR" sz="2200" b="1" i="0" u="none" strike="noStrike" cap="none" normalizeH="0" baseline="0">
                        <a:ln>
                          <a:noFill/>
                        </a:ln>
                        <a:solidFill>
                          <a:schemeClr val="tx1"/>
                        </a:solidFill>
                        <a:effectLst/>
                        <a:latin typeface="Arial"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cs typeface="Arial" charset="0"/>
                        </a:rPr>
                        <a:t>26,69</a:t>
                      </a:r>
                      <a:endParaRPr kumimoji="0" lang="el-GR" sz="2200" b="1" i="0" u="none" strike="noStrike" cap="none" normalizeH="0" baseline="0">
                        <a:ln>
                          <a:noFill/>
                        </a:ln>
                        <a:solidFill>
                          <a:schemeClr val="tx1"/>
                        </a:solidFill>
                        <a:effectLst/>
                        <a:latin typeface="Arial"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a:ln>
                            <a:noFill/>
                          </a:ln>
                          <a:solidFill>
                            <a:schemeClr val="tx1"/>
                          </a:solidFill>
                          <a:effectLst/>
                          <a:latin typeface="Arial" charset="0"/>
                          <a:cs typeface="Arial" charset="0"/>
                        </a:rPr>
                        <a:t>Ουρία</a:t>
                      </a:r>
                      <a:endParaRPr kumimoji="0" lang="el-GR" sz="2200" b="1" i="0" u="none" strike="noStrike" cap="none" normalizeH="0" baseline="0">
                        <a:ln>
                          <a:noFill/>
                        </a:ln>
                        <a:solidFill>
                          <a:schemeClr val="tx1"/>
                        </a:solidFill>
                        <a:effectLst/>
                        <a:latin typeface="Arial" charset="0"/>
                        <a:cs typeface="Times New Roman" pitchFamily="18" charset="0"/>
                      </a:endParaRP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cs typeface="Arial" charset="0"/>
                        </a:rPr>
                        <a:t>46,65</a:t>
                      </a:r>
                      <a:endParaRPr kumimoji="0" lang="el-GR" sz="2200" b="1" i="0" u="none" strike="noStrike" cap="none" normalizeH="0" baseline="0">
                        <a:ln>
                          <a:noFill/>
                        </a:ln>
                        <a:solidFill>
                          <a:schemeClr val="tx1"/>
                        </a:solidFill>
                        <a:effectLst/>
                        <a:latin typeface="Arial" charset="0"/>
                        <a:cs typeface="Times New Roman" pitchFamily="18" charset="0"/>
                      </a:endParaRP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cs typeface="Arial" charset="0"/>
                        </a:rPr>
                        <a:t>20</a:t>
                      </a:r>
                      <a:r>
                        <a:rPr kumimoji="0" lang="el-GR" sz="2200" b="0" i="0" u="none" strike="noStrike" cap="none" normalizeH="0" baseline="0">
                          <a:ln>
                            <a:noFill/>
                          </a:ln>
                          <a:solidFill>
                            <a:schemeClr val="tx1"/>
                          </a:solidFill>
                          <a:effectLst/>
                          <a:latin typeface="Arial" charset="0"/>
                          <a:cs typeface="Arial" charset="0"/>
                        </a:rPr>
                        <a:t>,00</a:t>
                      </a:r>
                      <a:endParaRPr kumimoji="0" lang="el-GR" sz="2200" b="1" i="0" u="none" strike="noStrike" cap="none" normalizeH="0" baseline="0">
                        <a:ln>
                          <a:noFill/>
                        </a:ln>
                        <a:solidFill>
                          <a:schemeClr val="tx1"/>
                        </a:solidFill>
                        <a:effectLst/>
                        <a:latin typeface="Arial" charset="0"/>
                        <a:cs typeface="Times New Roman" pitchFamily="18" charset="0"/>
                      </a:endParaRP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cs typeface="Arial" charset="0"/>
                        </a:rPr>
                        <a:t>6,71</a:t>
                      </a:r>
                      <a:endParaRPr kumimoji="0" lang="el-GR" sz="2200" b="1" i="0" u="none" strike="noStrike" cap="none" normalizeH="0" baseline="0">
                        <a:ln>
                          <a:noFill/>
                        </a:ln>
                        <a:solidFill>
                          <a:schemeClr val="tx1"/>
                        </a:solidFill>
                        <a:effectLst/>
                        <a:latin typeface="Arial" charset="0"/>
                        <a:cs typeface="Times New Roman" pitchFamily="18" charset="0"/>
                      </a:endParaRP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cs typeface="Arial" charset="0"/>
                        </a:rPr>
                        <a:t>0</a:t>
                      </a:r>
                      <a:r>
                        <a:rPr kumimoji="0" lang="el-GR" sz="2200" b="0" i="0" u="none" strike="noStrike" cap="none" normalizeH="0" baseline="0">
                          <a:ln>
                            <a:noFill/>
                          </a:ln>
                          <a:solidFill>
                            <a:schemeClr val="tx1"/>
                          </a:solidFill>
                          <a:effectLst/>
                          <a:latin typeface="Arial" charset="0"/>
                          <a:cs typeface="Arial" charset="0"/>
                        </a:rPr>
                        <a:t>,00</a:t>
                      </a:r>
                      <a:endParaRPr kumimoji="0" lang="el-GR" sz="2200" b="1" i="0" u="none" strike="noStrike" cap="none" normalizeH="0" baseline="0">
                        <a:ln>
                          <a:noFill/>
                        </a:ln>
                        <a:solidFill>
                          <a:schemeClr val="tx1"/>
                        </a:solidFill>
                        <a:effectLst/>
                        <a:latin typeface="Arial" charset="0"/>
                        <a:cs typeface="Times New Roman" pitchFamily="18" charset="0"/>
                      </a:endParaRP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FB283557-319A-91EA-3679-9DF7E34C8773}"/>
              </a:ext>
            </a:extLst>
          </p:cNvPr>
          <p:cNvSpPr>
            <a:spLocks noGrp="1"/>
          </p:cNvSpPr>
          <p:nvPr>
            <p:ph type="ctrTitle"/>
          </p:nvPr>
        </p:nvSpPr>
        <p:spPr>
          <a:xfrm>
            <a:off x="-11113" y="115888"/>
            <a:ext cx="9144001" cy="531812"/>
          </a:xfrm>
        </p:spPr>
        <p:txBody>
          <a:bodyPr/>
          <a:lstStyle/>
          <a:p>
            <a:pPr algn="ctr" eaLnBrk="1" hangingPunct="1">
              <a:defRPr/>
            </a:pPr>
            <a:r>
              <a:rPr lang="el-GR" sz="2700" b="1" cap="none" dirty="0">
                <a:solidFill>
                  <a:srgbClr val="D1282E"/>
                </a:solidFill>
              </a:rPr>
              <a:t>ΕΡΓΑΣΤΗΡΙΟ </a:t>
            </a:r>
            <a:r>
              <a:rPr lang="en-US" sz="2700" b="1" cap="none" dirty="0">
                <a:solidFill>
                  <a:srgbClr val="D1282E"/>
                </a:solidFill>
              </a:rPr>
              <a:t>2</a:t>
            </a:r>
            <a:r>
              <a:rPr lang="el-GR" sz="2700" b="1" cap="none" dirty="0">
                <a:solidFill>
                  <a:srgbClr val="D1282E"/>
                </a:solidFill>
              </a:rPr>
              <a:t>: Μέτρηση θερμογόνου δύναμης στερεών αποβλήτων</a:t>
            </a:r>
          </a:p>
        </p:txBody>
      </p:sp>
      <p:sp>
        <p:nvSpPr>
          <p:cNvPr id="74755" name="TextBox 2">
            <a:extLst>
              <a:ext uri="{FF2B5EF4-FFF2-40B4-BE49-F238E27FC236}">
                <a16:creationId xmlns:a16="http://schemas.microsoft.com/office/drawing/2014/main" id="{DFDFBEC3-E00B-509E-53F2-A95E600B533A}"/>
              </a:ext>
            </a:extLst>
          </p:cNvPr>
          <p:cNvSpPr txBox="1">
            <a:spLocks noChangeArrowheads="1"/>
          </p:cNvSpPr>
          <p:nvPr/>
        </p:nvSpPr>
        <p:spPr bwMode="auto">
          <a:xfrm>
            <a:off x="0" y="692150"/>
            <a:ext cx="90360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buFont typeface="Arial" panose="020B0604020202020204" pitchFamily="34" charset="0"/>
              <a:buNone/>
            </a:pPr>
            <a:r>
              <a:rPr lang="el-GR" altLang="en-US" sz="2400" u="sng"/>
              <a:t>Στόχος εργαστηρίου</a:t>
            </a:r>
          </a:p>
          <a:p>
            <a:pPr>
              <a:buFont typeface="Arial" panose="020B0604020202020204" pitchFamily="34" charset="0"/>
              <a:buNone/>
            </a:pPr>
            <a:r>
              <a:rPr lang="el-GR" altLang="en-US" sz="2400"/>
              <a:t>Η μέτρηση του ενεργειακού περιεχομένου (ή υψηλής θερμογόνου δυνάμεως ή θερμιδικής αξίας) συστατικών των στερεών αποβλήτων, με χρήση θερμιδομέτρου τύπου οβίδας (</a:t>
            </a:r>
            <a:r>
              <a:rPr lang="en-US" altLang="en-US" sz="2400"/>
              <a:t>bomb calorimeter</a:t>
            </a:r>
            <a:r>
              <a:rPr lang="el-GR" altLang="en-US" sz="2400"/>
              <a:t>).</a:t>
            </a:r>
            <a:endParaRPr lang="el-GR" altLang="el-GR" sz="1800" b="0"/>
          </a:p>
        </p:txBody>
      </p:sp>
      <p:pic>
        <p:nvPicPr>
          <p:cNvPr id="74756" name="Picture 2">
            <a:extLst>
              <a:ext uri="{FF2B5EF4-FFF2-40B4-BE49-F238E27FC236}">
                <a16:creationId xmlns:a16="http://schemas.microsoft.com/office/drawing/2014/main" id="{E9B5DB28-F7A6-502F-BCA5-6DFB01C10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50" y="2813050"/>
            <a:ext cx="5111750"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EDD3676D-C419-4656-DF74-48DAF097895B}"/>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ΜΕΤΡΗΣΗ ΘΕΡΜΟΓΟΝΟΥ ΔΥΝΑΜΗΣ</a:t>
            </a:r>
          </a:p>
        </p:txBody>
      </p:sp>
      <p:sp>
        <p:nvSpPr>
          <p:cNvPr id="76803" name="TextBox 2">
            <a:extLst>
              <a:ext uri="{FF2B5EF4-FFF2-40B4-BE49-F238E27FC236}">
                <a16:creationId xmlns:a16="http://schemas.microsoft.com/office/drawing/2014/main" id="{23F2E77D-FF61-7D58-1275-04FED4512C50}"/>
              </a:ext>
            </a:extLst>
          </p:cNvPr>
          <p:cNvSpPr txBox="1">
            <a:spLocks noChangeArrowheads="1"/>
          </p:cNvSpPr>
          <p:nvPr/>
        </p:nvSpPr>
        <p:spPr bwMode="auto">
          <a:xfrm>
            <a:off x="0" y="809625"/>
            <a:ext cx="9036050"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lnSpc>
                <a:spcPct val="150000"/>
              </a:lnSpc>
              <a:spcBef>
                <a:spcPts val="500"/>
              </a:spcBef>
              <a:spcAft>
                <a:spcPts val="500"/>
              </a:spcAft>
              <a:buFont typeface="Arial" panose="020B0604020202020204" pitchFamily="34" charset="0"/>
              <a:buNone/>
            </a:pPr>
            <a:r>
              <a:rPr lang="el-GR" altLang="en-US" sz="2400" u="sng"/>
              <a:t>Θεωρητικό υπόβαθρο</a:t>
            </a:r>
          </a:p>
          <a:p>
            <a:pPr>
              <a:lnSpc>
                <a:spcPct val="150000"/>
              </a:lnSpc>
              <a:buFont typeface="Arial" panose="020B0604020202020204" pitchFamily="34" charset="0"/>
              <a:buNone/>
            </a:pPr>
            <a:r>
              <a:rPr lang="el-GR" altLang="en-US" sz="2400"/>
              <a:t>To ενεργειακό περιεχόμενο (Hg) ενός οργανικού υλικού είναι η ενέργεια που εκλύεται κατά την πλήρη και τέλεια καύση του οργανικού υλικού σε περιβάλλον περίσσειας οξυγόνου.</a:t>
            </a:r>
          </a:p>
          <a:p>
            <a:pPr>
              <a:lnSpc>
                <a:spcPct val="150000"/>
              </a:lnSpc>
              <a:buFont typeface="Arial" panose="020B0604020202020204" pitchFamily="34" charset="0"/>
              <a:buNone/>
            </a:pPr>
            <a:r>
              <a:rPr lang="el-GR" altLang="en-US" sz="2400"/>
              <a:t>Η ενέργεια αυτή εκφράζεται, σε μονάδες ενέργειας (kJ, Btu, Kcal) ανά μοναδιαίο βάρος (kg, lb) υγρού ή ξηρού υλικού ή ανά μοναδιαίο βάρος οργανικής ύλης (πτητικών στερεών).</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28B69EE6-5F22-0766-4AB8-D82541730179}"/>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ΜΕΤΡΗΣΗ ΘΕΡΜΟΓΟΝΟΥ ΔΥΝΑΜΗΣ (συνέχεια)</a:t>
            </a:r>
          </a:p>
        </p:txBody>
      </p:sp>
      <p:sp>
        <p:nvSpPr>
          <p:cNvPr id="78851" name="TextBox 2">
            <a:extLst>
              <a:ext uri="{FF2B5EF4-FFF2-40B4-BE49-F238E27FC236}">
                <a16:creationId xmlns:a16="http://schemas.microsoft.com/office/drawing/2014/main" id="{D5A94643-29B5-2B23-A47E-D8FB4A85E812}"/>
              </a:ext>
            </a:extLst>
          </p:cNvPr>
          <p:cNvSpPr txBox="1">
            <a:spLocks noChangeArrowheads="1"/>
          </p:cNvSpPr>
          <p:nvPr/>
        </p:nvSpPr>
        <p:spPr bwMode="auto">
          <a:xfrm>
            <a:off x="0" y="981075"/>
            <a:ext cx="903605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127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lnSpc>
                <a:spcPct val="150000"/>
              </a:lnSpc>
              <a:buFont typeface="Arial" panose="020B0604020202020204" pitchFamily="34" charset="0"/>
              <a:buNone/>
            </a:pPr>
            <a:r>
              <a:rPr lang="en-US" altLang="en-US" sz="2400"/>
              <a:t>H</a:t>
            </a:r>
            <a:r>
              <a:rPr lang="el-GR" altLang="en-US" sz="2400"/>
              <a:t> μέτρηση της υψηλής θερμογόνου δύναμης στερεών υλικών βασίζεται είτε στη χρήση εργαστηριακών θερμιδομέτρων τύπου οβίδας, είτε σε θεωρητικούς υπολογισμούς που βασίζονται στη στοιχειακή ανάλυση και στη γνώση του εμπειρικού τύπου των υπό εξέταση συστατικών.</a:t>
            </a:r>
          </a:p>
          <a:p>
            <a:pPr>
              <a:lnSpc>
                <a:spcPct val="150000"/>
              </a:lnSpc>
              <a:buFont typeface="Arial" panose="020B0604020202020204" pitchFamily="34" charset="0"/>
              <a:buNone/>
            </a:pPr>
            <a:r>
              <a:rPr lang="el-GR" altLang="en-US" sz="2400"/>
              <a:t>Η χρήση των εργαστηριακών θερμοδιμέτρων τύπου οβίδας είναι η πιο κοινή</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6D4D690E-35DA-5BD1-08B8-D408E8BFE4C3}"/>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ΜΕΤΡΗΣΗ ΘΕΡΜΟΓΟΝΟΥ ΔΥΝΑΜΗΣ (συνέχεια)</a:t>
            </a:r>
          </a:p>
        </p:txBody>
      </p:sp>
      <p:sp>
        <p:nvSpPr>
          <p:cNvPr id="80899" name="TextBox 2">
            <a:extLst>
              <a:ext uri="{FF2B5EF4-FFF2-40B4-BE49-F238E27FC236}">
                <a16:creationId xmlns:a16="http://schemas.microsoft.com/office/drawing/2014/main" id="{729AAC89-0F1C-457F-A283-4C98AD6581A2}"/>
              </a:ext>
            </a:extLst>
          </p:cNvPr>
          <p:cNvSpPr txBox="1">
            <a:spLocks noChangeArrowheads="1"/>
          </p:cNvSpPr>
          <p:nvPr/>
        </p:nvSpPr>
        <p:spPr bwMode="auto">
          <a:xfrm>
            <a:off x="0" y="981075"/>
            <a:ext cx="903605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27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spcBef>
                <a:spcPct val="0"/>
              </a:spcBef>
              <a:spcAft>
                <a:spcPct val="0"/>
              </a:spcAft>
              <a:buFont typeface="Arial" panose="020B0604020202020204" pitchFamily="34" charset="0"/>
              <a:buNone/>
            </a:pPr>
            <a:r>
              <a:rPr lang="el-GR" altLang="en-US" sz="2400"/>
              <a:t>Το ενεργειακό περιεχόμενο (HHV) μπορεί να εκφραστεί ανά μοναδιαίο υγρό ή ξηρό βάρος, βάσει των παρακάτω σχέσεων:</a:t>
            </a:r>
          </a:p>
          <a:p>
            <a:pPr algn="ctr">
              <a:spcBef>
                <a:spcPct val="0"/>
              </a:spcBef>
              <a:spcAft>
                <a:spcPct val="0"/>
              </a:spcAft>
              <a:buFont typeface="Arial" panose="020B0604020202020204" pitchFamily="34" charset="0"/>
              <a:buNone/>
            </a:pPr>
            <a:r>
              <a:rPr lang="el-GR" altLang="en-US" sz="2400"/>
              <a:t>HHVd = HHV / (1 - Μ)</a:t>
            </a:r>
          </a:p>
          <a:p>
            <a:pPr>
              <a:spcBef>
                <a:spcPct val="0"/>
              </a:spcBef>
              <a:spcAft>
                <a:spcPct val="0"/>
              </a:spcAft>
              <a:buFont typeface="Arial" panose="020B0604020202020204" pitchFamily="34" charset="0"/>
              <a:buNone/>
            </a:pPr>
            <a:r>
              <a:rPr lang="el-GR" altLang="en-US" sz="2400"/>
              <a:t>όπου:</a:t>
            </a:r>
          </a:p>
          <a:p>
            <a:pPr>
              <a:spcBef>
                <a:spcPct val="0"/>
              </a:spcBef>
              <a:spcAft>
                <a:spcPct val="0"/>
              </a:spcAft>
              <a:buFont typeface="Arial" panose="020B0604020202020204" pitchFamily="34" charset="0"/>
              <a:buNone/>
            </a:pPr>
            <a:r>
              <a:rPr lang="el-GR" altLang="en-US" sz="2400"/>
              <a:t>HHV: μικτή θερμογόνος δύναμη επί υ.β. (KJ ή MJ/υγρό kg)</a:t>
            </a:r>
          </a:p>
          <a:p>
            <a:pPr>
              <a:spcBef>
                <a:spcPct val="0"/>
              </a:spcBef>
              <a:spcAft>
                <a:spcPct val="0"/>
              </a:spcAft>
              <a:buFont typeface="Arial" panose="020B0604020202020204" pitchFamily="34" charset="0"/>
              <a:buNone/>
            </a:pPr>
            <a:r>
              <a:rPr lang="el-GR" altLang="en-US" sz="2400"/>
              <a:t>HHVd: μικτή θερμογόνος δύναμη επί ξ.β. (KJ ή MJ/ξηρό kg)</a:t>
            </a:r>
          </a:p>
          <a:p>
            <a:pPr>
              <a:spcBef>
                <a:spcPct val="0"/>
              </a:spcBef>
              <a:spcAft>
                <a:spcPct val="0"/>
              </a:spcAft>
              <a:buFont typeface="Arial" panose="020B0604020202020204" pitchFamily="34" charset="0"/>
              <a:buNone/>
            </a:pPr>
            <a:r>
              <a:rPr lang="el-GR" altLang="en-US" sz="2400"/>
              <a:t>Μ: υγρασία υλικού επί υ.β. ως κλάσμα</a:t>
            </a:r>
          </a:p>
          <a:p>
            <a:pPr>
              <a:spcBef>
                <a:spcPct val="0"/>
              </a:spcBef>
              <a:spcAft>
                <a:spcPct val="0"/>
              </a:spcAft>
              <a:buFont typeface="Arial" panose="020B0604020202020204" pitchFamily="34" charset="0"/>
              <a:buNone/>
            </a:pPr>
            <a:endParaRPr lang="el-GR" altLang="en-US" sz="2400"/>
          </a:p>
          <a:p>
            <a:pPr algn="ctr">
              <a:spcBef>
                <a:spcPct val="0"/>
              </a:spcBef>
              <a:spcAft>
                <a:spcPct val="0"/>
              </a:spcAft>
              <a:buFont typeface="Arial" panose="020B0604020202020204" pitchFamily="34" charset="0"/>
              <a:buNone/>
            </a:pPr>
            <a:r>
              <a:rPr lang="en-US" altLang="en-US" sz="2400"/>
              <a:t>LHV = HHV</a:t>
            </a:r>
            <a:r>
              <a:rPr lang="en-US" altLang="en-US" sz="2400" baseline="-25000"/>
              <a:t>d</a:t>
            </a:r>
            <a:r>
              <a:rPr lang="en-US" altLang="en-US" sz="2400"/>
              <a:t> * (1-M) – 2.45 * M</a:t>
            </a:r>
            <a:endParaRPr lang="el-GR" altLang="en-US" sz="2400"/>
          </a:p>
          <a:p>
            <a:pPr>
              <a:spcBef>
                <a:spcPct val="0"/>
              </a:spcBef>
              <a:spcAft>
                <a:spcPct val="0"/>
              </a:spcAft>
              <a:buFont typeface="Arial" panose="020B0604020202020204" pitchFamily="34" charset="0"/>
              <a:buNone/>
            </a:pPr>
            <a:r>
              <a:rPr lang="el-GR" altLang="en-US" sz="2400"/>
              <a:t>όπου:</a:t>
            </a:r>
          </a:p>
          <a:p>
            <a:pPr>
              <a:spcBef>
                <a:spcPct val="0"/>
              </a:spcBef>
              <a:spcAft>
                <a:spcPct val="0"/>
              </a:spcAft>
              <a:buFont typeface="Arial" panose="020B0604020202020204" pitchFamily="34" charset="0"/>
              <a:buNone/>
            </a:pPr>
            <a:r>
              <a:rPr lang="el-GR" altLang="en-US" sz="2400"/>
              <a:t>LHV: καθαρή θερμογόνος δύναμη (MJ / wet kg)</a:t>
            </a:r>
          </a:p>
          <a:p>
            <a:pPr>
              <a:spcBef>
                <a:spcPct val="0"/>
              </a:spcBef>
              <a:spcAft>
                <a:spcPct val="0"/>
              </a:spcAft>
              <a:buFont typeface="Arial" panose="020B0604020202020204" pitchFamily="34" charset="0"/>
              <a:buNone/>
            </a:pPr>
            <a:r>
              <a:rPr lang="el-GR" altLang="en-US" sz="2400"/>
              <a:t>HHVd: μικτή θερμογόνος δύναμη επί ξ.β. (MJ / dry kg)</a:t>
            </a:r>
          </a:p>
          <a:p>
            <a:pPr>
              <a:spcBef>
                <a:spcPct val="0"/>
              </a:spcBef>
              <a:spcAft>
                <a:spcPct val="0"/>
              </a:spcAft>
              <a:buFont typeface="Arial" panose="020B0604020202020204" pitchFamily="34" charset="0"/>
              <a:buNone/>
            </a:pPr>
            <a:r>
              <a:rPr lang="el-GR" altLang="en-US" sz="2400"/>
              <a:t>Μ: υγρασία υλικού επί υ.β. ως κλάσμα</a:t>
            </a:r>
          </a:p>
          <a:p>
            <a:pPr>
              <a:spcBef>
                <a:spcPct val="0"/>
              </a:spcBef>
              <a:spcAft>
                <a:spcPct val="0"/>
              </a:spcAft>
              <a:buFont typeface="Arial" panose="020B0604020202020204" pitchFamily="34" charset="0"/>
              <a:buNone/>
            </a:pPr>
            <a:r>
              <a:rPr lang="el-GR" altLang="en-US" sz="2400"/>
              <a:t>2.45: λανθάνουσα ενέργεια νερού στους 20ºC (ΜJ / kg)</a:t>
            </a:r>
          </a:p>
          <a:p>
            <a:pPr>
              <a:spcBef>
                <a:spcPct val="0"/>
              </a:spcBef>
              <a:spcAft>
                <a:spcPct val="0"/>
              </a:spcAft>
              <a:buFont typeface="Arial" panose="020B0604020202020204" pitchFamily="34" charset="0"/>
              <a:buNone/>
            </a:pPr>
            <a:endParaRPr lang="el-GR" altLang="en-US" sz="2400"/>
          </a:p>
          <a:p>
            <a:pPr>
              <a:spcBef>
                <a:spcPct val="0"/>
              </a:spcBef>
              <a:spcAft>
                <a:spcPct val="0"/>
              </a:spcAft>
              <a:buFont typeface="Arial" panose="020B0604020202020204" pitchFamily="34" charset="0"/>
              <a:buNone/>
            </a:pPr>
            <a:endParaRPr lang="el-GR" altLang="en-US" sz="2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2D99F0CF-E356-17F3-B42D-1FEEB9458273}"/>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ΜΕΤΡΗΣΗ ΘΕΡΜΟΓΟΝΟΥ ΔΥΝΑΜΗΣ (συνέχεια)</a:t>
            </a:r>
          </a:p>
        </p:txBody>
      </p:sp>
      <p:sp>
        <p:nvSpPr>
          <p:cNvPr id="82947" name="TextBox 2">
            <a:extLst>
              <a:ext uri="{FF2B5EF4-FFF2-40B4-BE49-F238E27FC236}">
                <a16:creationId xmlns:a16="http://schemas.microsoft.com/office/drawing/2014/main" id="{50331E7D-2B27-4EF6-A7FB-F32E4C8A7CCB}"/>
              </a:ext>
            </a:extLst>
          </p:cNvPr>
          <p:cNvSpPr txBox="1">
            <a:spLocks noChangeArrowheads="1"/>
          </p:cNvSpPr>
          <p:nvPr/>
        </p:nvSpPr>
        <p:spPr bwMode="auto">
          <a:xfrm>
            <a:off x="0" y="981075"/>
            <a:ext cx="9036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127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buFont typeface="Arial" panose="020B0604020202020204" pitchFamily="34" charset="0"/>
              <a:buNone/>
            </a:pPr>
            <a:r>
              <a:rPr lang="el-GR" altLang="en-US" sz="2400"/>
              <a:t>Τυπικές τιμές ενεργειακού περιεχομένου συστατικών των οικιακών αστικών στερεών αποβλήτων (ΑΣΑ)</a:t>
            </a:r>
          </a:p>
        </p:txBody>
      </p:sp>
      <p:graphicFrame>
        <p:nvGraphicFramePr>
          <p:cNvPr id="5" name="Πίνακας 4">
            <a:extLst>
              <a:ext uri="{FF2B5EF4-FFF2-40B4-BE49-F238E27FC236}">
                <a16:creationId xmlns:a16="http://schemas.microsoft.com/office/drawing/2014/main" id="{2687A54C-7D0B-ACB8-62E5-576605F767CA}"/>
              </a:ext>
            </a:extLst>
          </p:cNvPr>
          <p:cNvGraphicFramePr>
            <a:graphicFrameLocks noGrp="1"/>
          </p:cNvGraphicFramePr>
          <p:nvPr/>
        </p:nvGraphicFramePr>
        <p:xfrm>
          <a:off x="395288" y="1819275"/>
          <a:ext cx="8424862" cy="4632960"/>
        </p:xfrm>
        <a:graphic>
          <a:graphicData uri="http://schemas.openxmlformats.org/drawingml/2006/table">
            <a:tbl>
              <a:tblPr/>
              <a:tblGrid>
                <a:gridCol w="4537075">
                  <a:extLst>
                    <a:ext uri="{9D8B030D-6E8A-4147-A177-3AD203B41FA5}">
                      <a16:colId xmlns:a16="http://schemas.microsoft.com/office/drawing/2014/main" val="20000"/>
                    </a:ext>
                  </a:extLst>
                </a:gridCol>
                <a:gridCol w="3887787">
                  <a:extLst>
                    <a:ext uri="{9D8B030D-6E8A-4147-A177-3AD203B41FA5}">
                      <a16:colId xmlns:a16="http://schemas.microsoft.com/office/drawing/2014/main" val="20001"/>
                    </a:ext>
                  </a:extLst>
                </a:gridCol>
              </a:tblGrid>
              <a:tr h="3657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Times New Roman" pitchFamily="18" charset="0"/>
                        </a:rPr>
                        <a:t>Συστατικό</a:t>
                      </a:r>
                      <a:endParaRPr kumimoji="0" lang="el-GR" sz="2400" b="1" i="0" u="none" strike="noStrike" cap="none" normalizeH="0" baseline="0">
                        <a:ln>
                          <a:noFill/>
                        </a:ln>
                        <a:solidFill>
                          <a:schemeClr val="tx1"/>
                        </a:solidFill>
                        <a:effectLst/>
                        <a:latin typeface="Arial" charset="0"/>
                        <a:cs typeface="Times New Roman" pitchFamily="18" charset="0"/>
                      </a:endParaRPr>
                    </a:p>
                  </a:txBody>
                  <a:tcPr marL="68580" marR="6858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Times New Roman" pitchFamily="18" charset="0"/>
                        </a:rPr>
                        <a:t>Ενέργεια (KJ/</a:t>
                      </a:r>
                      <a:r>
                        <a:rPr kumimoji="0" lang="el-GR" sz="2400" b="1" i="0" u="none" strike="noStrike" cap="none" normalizeH="0" baseline="0">
                          <a:ln>
                            <a:noFill/>
                          </a:ln>
                          <a:solidFill>
                            <a:schemeClr val="tx1"/>
                          </a:solidFill>
                          <a:effectLst/>
                          <a:latin typeface="Arial" charset="0"/>
                          <a:cs typeface="Times New Roman" pitchFamily="18" charset="0"/>
                        </a:rPr>
                        <a:t> ξηρό </a:t>
                      </a:r>
                      <a:r>
                        <a:rPr kumimoji="0" lang="en-US" sz="2400" b="1" i="0" u="none" strike="noStrike" cap="none" normalizeH="0" baseline="0">
                          <a:ln>
                            <a:noFill/>
                          </a:ln>
                          <a:solidFill>
                            <a:schemeClr val="tx1"/>
                          </a:solidFill>
                          <a:effectLst/>
                          <a:latin typeface="Arial" charset="0"/>
                          <a:cs typeface="Times New Roman" pitchFamily="18" charset="0"/>
                        </a:rPr>
                        <a:t>kg)</a:t>
                      </a:r>
                      <a:endParaRPr kumimoji="0" lang="el-GR" sz="2400" b="1" i="0" u="none" strike="noStrike" cap="none" normalizeH="0" baseline="0">
                        <a:ln>
                          <a:noFill/>
                        </a:ln>
                        <a:solidFill>
                          <a:schemeClr val="tx1"/>
                        </a:solidFill>
                        <a:effectLst/>
                        <a:latin typeface="Arial" charset="0"/>
                        <a:cs typeface="Times New Roman" pitchFamily="18" charset="0"/>
                      </a:endParaRPr>
                    </a:p>
                  </a:txBody>
                  <a:tcPr marL="68580" marR="6858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7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chemeClr val="tx1"/>
                          </a:solidFill>
                          <a:effectLst/>
                          <a:latin typeface="Arial" charset="0"/>
                          <a:cs typeface="Times New Roman" pitchFamily="18" charset="0"/>
                        </a:rPr>
                        <a:t>Άσπρο χαρτόνι</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Times New Roman" pitchFamily="18" charset="0"/>
                        </a:rPr>
                        <a:t>12114</a:t>
                      </a:r>
                      <a:endParaRPr kumimoji="0" lang="el-GR" sz="2000" b="1" i="0" u="none" strike="noStrike" cap="none" normalizeH="0" baseline="0">
                        <a:ln>
                          <a:noFill/>
                        </a:ln>
                        <a:solidFill>
                          <a:schemeClr val="tx1"/>
                        </a:solidFill>
                        <a:effectLst/>
                        <a:latin typeface="Arial" charset="0"/>
                        <a:cs typeface="Times New Roman" pitchFamily="18" charset="0"/>
                      </a:endParaRPr>
                    </a:p>
                  </a:txBody>
                  <a:tcPr marL="68580" marR="68580"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047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chemeClr val="tx1"/>
                          </a:solidFill>
                          <a:effectLst/>
                          <a:latin typeface="Arial" charset="0"/>
                          <a:cs typeface="Times New Roman" pitchFamily="18" charset="0"/>
                        </a:rPr>
                        <a:t>Χαρτόνι</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Times New Roman" pitchFamily="18" charset="0"/>
                        </a:rPr>
                        <a:t>17535</a:t>
                      </a:r>
                      <a:endParaRPr kumimoji="0" lang="el-GR" sz="2000" b="1" i="0" u="none" strike="noStrike" cap="none" normalizeH="0" baseline="0">
                        <a:ln>
                          <a:noFill/>
                        </a:ln>
                        <a:solidFill>
                          <a:schemeClr val="tx1"/>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047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chemeClr val="tx1"/>
                          </a:solidFill>
                          <a:effectLst/>
                          <a:latin typeface="Arial" charset="0"/>
                          <a:cs typeface="Times New Roman" pitchFamily="18" charset="0"/>
                        </a:rPr>
                        <a:t>Χαρτί κουζίνας</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Times New Roman" pitchFamily="18" charset="0"/>
                        </a:rPr>
                        <a:t>16253</a:t>
                      </a:r>
                      <a:endParaRPr kumimoji="0" lang="el-GR" sz="2000" b="1" i="0" u="none" strike="noStrike" cap="none" normalizeH="0" baseline="0">
                        <a:ln>
                          <a:noFill/>
                        </a:ln>
                        <a:solidFill>
                          <a:schemeClr val="tx1"/>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047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chemeClr val="tx1"/>
                          </a:solidFill>
                          <a:effectLst/>
                          <a:latin typeface="Arial" charset="0"/>
                          <a:cs typeface="Times New Roman" pitchFamily="18" charset="0"/>
                        </a:rPr>
                        <a:t>Χαρτί τουαλέτας</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Times New Roman" pitchFamily="18" charset="0"/>
                        </a:rPr>
                        <a:t>15931</a:t>
                      </a:r>
                      <a:endParaRPr kumimoji="0" lang="el-GR" sz="2000" b="1" i="0" u="none" strike="noStrike" cap="none" normalizeH="0" baseline="0">
                        <a:ln>
                          <a:noFill/>
                        </a:ln>
                        <a:solidFill>
                          <a:schemeClr val="tx1"/>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047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chemeClr val="tx1"/>
                          </a:solidFill>
                          <a:effectLst/>
                          <a:latin typeface="Arial" charset="0"/>
                          <a:cs typeface="Times New Roman" pitchFamily="18" charset="0"/>
                        </a:rPr>
                        <a:t>Εφημερίδα</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Times New Roman" pitchFamily="18" charset="0"/>
                        </a:rPr>
                        <a:t>16869</a:t>
                      </a:r>
                      <a:endParaRPr kumimoji="0" lang="el-GR" sz="2000" b="1" i="0" u="none" strike="noStrike" cap="none" normalizeH="0" baseline="0">
                        <a:ln>
                          <a:noFill/>
                        </a:ln>
                        <a:solidFill>
                          <a:schemeClr val="tx1"/>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047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chemeClr val="tx1"/>
                          </a:solidFill>
                          <a:effectLst/>
                          <a:latin typeface="Arial" charset="0"/>
                          <a:cs typeface="Times New Roman" pitchFamily="18" charset="0"/>
                        </a:rPr>
                        <a:t>Περιοδικά </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Times New Roman" pitchFamily="18" charset="0"/>
                        </a:rPr>
                        <a:t>12167</a:t>
                      </a:r>
                      <a:endParaRPr kumimoji="0" lang="el-GR" sz="2000" b="1" i="0" u="none" strike="noStrike" cap="none" normalizeH="0" baseline="0">
                        <a:ln>
                          <a:noFill/>
                        </a:ln>
                        <a:solidFill>
                          <a:schemeClr val="tx1"/>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047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Times New Roman" pitchFamily="18" charset="0"/>
                        </a:rPr>
                        <a:t>Tetrapack</a:t>
                      </a:r>
                      <a:endParaRPr kumimoji="0" lang="el-GR" sz="2000" b="1" i="0" u="none" strike="noStrike" cap="none" normalizeH="0" baseline="0">
                        <a:ln>
                          <a:noFill/>
                        </a:ln>
                        <a:solidFill>
                          <a:schemeClr val="tx1"/>
                        </a:solidFill>
                        <a:effectLst/>
                        <a:latin typeface="Arial"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Times New Roman" pitchFamily="18" charset="0"/>
                        </a:rPr>
                        <a:t>17508</a:t>
                      </a:r>
                      <a:endParaRPr kumimoji="0" lang="el-GR" sz="2000" b="1" i="0" u="none" strike="noStrike" cap="none" normalizeH="0" baseline="0">
                        <a:ln>
                          <a:noFill/>
                        </a:ln>
                        <a:solidFill>
                          <a:schemeClr val="tx1"/>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047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chemeClr val="tx1"/>
                          </a:solidFill>
                          <a:effectLst/>
                          <a:latin typeface="Arial" charset="0"/>
                          <a:cs typeface="Times New Roman" pitchFamily="18" charset="0"/>
                        </a:rPr>
                        <a:t>Χαρτί γραφείου</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Times New Roman" pitchFamily="18" charset="0"/>
                        </a:rPr>
                        <a:t>12653</a:t>
                      </a:r>
                      <a:endParaRPr kumimoji="0" lang="el-GR" sz="2000" b="1" i="0" u="none" strike="noStrike" cap="none" normalizeH="0" baseline="0">
                        <a:ln>
                          <a:noFill/>
                        </a:ln>
                        <a:solidFill>
                          <a:schemeClr val="tx1"/>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3047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chemeClr val="tx1"/>
                          </a:solidFill>
                          <a:effectLst/>
                          <a:latin typeface="Arial" charset="0"/>
                          <a:cs typeface="Times New Roman" pitchFamily="18" charset="0"/>
                        </a:rPr>
                        <a:t>Ωμό κρέας</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Times New Roman" pitchFamily="18" charset="0"/>
                        </a:rPr>
                        <a:t>23894</a:t>
                      </a:r>
                      <a:endParaRPr kumimoji="0" lang="el-GR" sz="2000" b="1" i="0" u="none" strike="noStrike" cap="none" normalizeH="0" baseline="0">
                        <a:ln>
                          <a:noFill/>
                        </a:ln>
                        <a:solidFill>
                          <a:schemeClr val="tx1"/>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3047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chemeClr val="tx1"/>
                          </a:solidFill>
                          <a:effectLst/>
                          <a:latin typeface="Arial" charset="0"/>
                          <a:cs typeface="Times New Roman" pitchFamily="18" charset="0"/>
                        </a:rPr>
                        <a:t>Μαγειρεμένο κρέας</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Times New Roman" pitchFamily="18" charset="0"/>
                        </a:rPr>
                        <a:t>25335</a:t>
                      </a:r>
                      <a:endParaRPr kumimoji="0" lang="el-GR" sz="2000" b="1" i="0" u="none" strike="noStrike" cap="none" normalizeH="0" baseline="0">
                        <a:ln>
                          <a:noFill/>
                        </a:ln>
                        <a:solidFill>
                          <a:schemeClr val="tx1"/>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3047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chemeClr val="tx1"/>
                          </a:solidFill>
                          <a:effectLst/>
                          <a:latin typeface="Arial" charset="0"/>
                          <a:cs typeface="Times New Roman" pitchFamily="18" charset="0"/>
                        </a:rPr>
                        <a:t>Μαγηρεμένα ζυμαρικά</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Times New Roman" pitchFamily="18" charset="0"/>
                        </a:rPr>
                        <a:t>16557</a:t>
                      </a:r>
                      <a:endParaRPr kumimoji="0" lang="el-GR" sz="2000" b="1" i="0" u="none" strike="noStrike" cap="none" normalizeH="0" baseline="0">
                        <a:ln>
                          <a:noFill/>
                        </a:ln>
                        <a:solidFill>
                          <a:schemeClr val="tx1"/>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3047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chemeClr val="tx1"/>
                          </a:solidFill>
                          <a:effectLst/>
                          <a:latin typeface="Arial" charset="0"/>
                          <a:cs typeface="Times New Roman" pitchFamily="18" charset="0"/>
                        </a:rPr>
                        <a:t>Λαχανικά</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Times New Roman" pitchFamily="18" charset="0"/>
                        </a:rPr>
                        <a:t>14627</a:t>
                      </a:r>
                      <a:endParaRPr kumimoji="0" lang="el-GR" sz="2000" b="1" i="0" u="none" strike="noStrike" cap="none" normalizeH="0" baseline="0">
                        <a:ln>
                          <a:noFill/>
                        </a:ln>
                        <a:solidFill>
                          <a:schemeClr val="tx1"/>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3047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chemeClr val="tx1"/>
                          </a:solidFill>
                          <a:effectLst/>
                          <a:latin typeface="Arial" charset="0"/>
                          <a:cs typeface="Times New Roman" pitchFamily="18" charset="0"/>
                        </a:rPr>
                        <a:t>Φρούτα</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a:ln>
                            <a:noFill/>
                          </a:ln>
                          <a:solidFill>
                            <a:schemeClr val="tx1"/>
                          </a:solidFill>
                          <a:effectLst/>
                          <a:latin typeface="Arial" charset="0"/>
                          <a:cs typeface="Times New Roman" pitchFamily="18" charset="0"/>
                        </a:rPr>
                        <a:t>15327</a:t>
                      </a:r>
                      <a:endParaRPr kumimoji="0" lang="el-GR" sz="2000" b="1" i="0" u="none" strike="noStrike" cap="none" normalizeH="0" baseline="0">
                        <a:ln>
                          <a:noFill/>
                        </a:ln>
                        <a:solidFill>
                          <a:schemeClr val="tx1"/>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3"/>
                  </a:ext>
                </a:extLst>
              </a:tr>
              <a:tr h="3047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chemeClr val="tx1"/>
                          </a:solidFill>
                          <a:effectLst/>
                          <a:latin typeface="Arial" charset="0"/>
                          <a:cs typeface="Times New Roman" pitchFamily="18" charset="0"/>
                        </a:rPr>
                        <a:t>Λίπος από ωμό κρέας</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a:ln>
                            <a:noFill/>
                          </a:ln>
                          <a:solidFill>
                            <a:schemeClr val="tx1"/>
                          </a:solidFill>
                          <a:effectLst/>
                          <a:latin typeface="Arial" charset="0"/>
                          <a:cs typeface="Times New Roman" pitchFamily="18" charset="0"/>
                        </a:rPr>
                        <a:t>29861</a:t>
                      </a:r>
                      <a:endParaRPr kumimoji="0" lang="el-GR" sz="2000" b="1" i="0" u="none" strike="noStrike" cap="none" normalizeH="0" baseline="0">
                        <a:ln>
                          <a:noFill/>
                        </a:ln>
                        <a:solidFill>
                          <a:schemeClr val="tx1"/>
                        </a:solidFill>
                        <a:effectLst/>
                        <a:latin typeface="Arial" charset="0"/>
                        <a:cs typeface="Times New Roman" pitchFamily="18" charset="0"/>
                      </a:endParaRPr>
                    </a:p>
                  </a:txBody>
                  <a:tcPr marL="68580" marR="68580"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85093D-23CF-CD02-DD2F-176F0D7703F7}"/>
              </a:ext>
            </a:extLst>
          </p:cNvPr>
          <p:cNvSpPr>
            <a:spLocks noChangeArrowheads="1"/>
          </p:cNvSpPr>
          <p:nvPr/>
        </p:nvSpPr>
        <p:spPr bwMode="auto">
          <a:xfrm>
            <a:off x="750888" y="249238"/>
            <a:ext cx="7947025" cy="889000"/>
          </a:xfrm>
          <a:prstGeom prst="rect">
            <a:avLst/>
          </a:prstGeom>
          <a:noFill/>
          <a:ln>
            <a:noFill/>
          </a:ln>
          <a:effectLst/>
        </p:spPr>
        <p:txBody>
          <a:bodyPr anchor="ctr"/>
          <a:lstStyle/>
          <a:p>
            <a:pPr>
              <a:defRPr/>
            </a:pPr>
            <a:endParaRPr lang="en-US" sz="3600" b="1" dirty="0">
              <a:solidFill>
                <a:srgbClr val="3333CC"/>
              </a:solidFill>
              <a:effectLst>
                <a:outerShdw blurRad="38100" dist="38100" dir="2700000" algn="tl">
                  <a:srgbClr val="C0C0C0"/>
                </a:outerShdw>
              </a:effectLst>
              <a:cs typeface="+mn-cs"/>
            </a:endParaRPr>
          </a:p>
        </p:txBody>
      </p:sp>
      <p:sp>
        <p:nvSpPr>
          <p:cNvPr id="91139" name="Title 1">
            <a:extLst>
              <a:ext uri="{FF2B5EF4-FFF2-40B4-BE49-F238E27FC236}">
                <a16:creationId xmlns:a16="http://schemas.microsoft.com/office/drawing/2014/main" id="{717D376B-BCA8-4198-F664-D41A74E9B9F8}"/>
              </a:ext>
            </a:extLst>
          </p:cNvPr>
          <p:cNvSpPr>
            <a:spLocks noGrp="1"/>
          </p:cNvSpPr>
          <p:nvPr>
            <p:ph type="title" idx="4294967295"/>
          </p:nvPr>
        </p:nvSpPr>
        <p:spPr>
          <a:xfrm>
            <a:off x="995363" y="282575"/>
            <a:ext cx="7824787" cy="855663"/>
          </a:xfrm>
        </p:spPr>
        <p:txBody>
          <a:bodyPr/>
          <a:lstStyle/>
          <a:p>
            <a:pPr algn="ctr">
              <a:defRPr/>
            </a:pPr>
            <a:r>
              <a:rPr lang="el-GR" altLang="en-US" sz="2200" dirty="0">
                <a:solidFill>
                  <a:srgbClr val="FF0000"/>
                </a:solidFill>
                <a:latin typeface="Comic Sans MS" panose="030F0702030302020204" pitchFamily="66" charset="0"/>
              </a:rPr>
              <a:t>Απαιτουμενος αριθμος δειγματων (</a:t>
            </a:r>
            <a:r>
              <a:rPr lang="en-US" altLang="en-US" sz="2200" dirty="0">
                <a:solidFill>
                  <a:srgbClr val="FF0000"/>
                </a:solidFill>
                <a:latin typeface="Comic Sans MS" panose="030F0702030302020204" pitchFamily="66" charset="0"/>
              </a:rPr>
              <a:t>n)</a:t>
            </a:r>
            <a:r>
              <a:rPr lang="el-GR" altLang="en-US" sz="2200" dirty="0">
                <a:solidFill>
                  <a:srgbClr val="FF0000"/>
                </a:solidFill>
                <a:latin typeface="Comic Sans MS" panose="030F0702030302020204" pitchFamily="66" charset="0"/>
              </a:rPr>
              <a:t> ΑΣΑ για επιτευξη επιθυμητης ακριβειας</a:t>
            </a:r>
            <a:endParaRPr lang="en-US" altLang="en-US" sz="2200" dirty="0">
              <a:solidFill>
                <a:srgbClr val="FF0000"/>
              </a:solidFill>
              <a:latin typeface="Comic Sans MS" panose="030F0702030302020204" pitchFamily="66" charset="0"/>
            </a:endParaRPr>
          </a:p>
        </p:txBody>
      </p:sp>
      <p:sp>
        <p:nvSpPr>
          <p:cNvPr id="12292" name="Rectangle 3">
            <a:extLst>
              <a:ext uri="{FF2B5EF4-FFF2-40B4-BE49-F238E27FC236}">
                <a16:creationId xmlns:a16="http://schemas.microsoft.com/office/drawing/2014/main" id="{A9BA214A-64E1-7F31-7116-558ED2B57FE7}"/>
              </a:ext>
            </a:extLst>
          </p:cNvPr>
          <p:cNvSpPr txBox="1">
            <a:spLocks noChangeArrowheads="1"/>
          </p:cNvSpPr>
          <p:nvPr/>
        </p:nvSpPr>
        <p:spPr bwMode="auto">
          <a:xfrm>
            <a:off x="849313" y="1393825"/>
            <a:ext cx="7813675" cy="416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spcAft>
                <a:spcPct val="0"/>
              </a:spcAft>
              <a:buClr>
                <a:srgbClr val="F9071E"/>
              </a:buClr>
              <a:buFont typeface="Wingdings" panose="05000000000000000000" pitchFamily="2" charset="2"/>
              <a:buChar char="§"/>
            </a:pPr>
            <a:r>
              <a:rPr kumimoji="1" lang="el-GR" altLang="en-US" sz="2400" b="0">
                <a:latin typeface="Comic Sans MS" panose="030F0702030302020204" pitchFamily="66" charset="0"/>
              </a:rPr>
              <a:t>Δείγμα 90-100 </a:t>
            </a:r>
            <a:r>
              <a:rPr kumimoji="1" lang="en-US" altLang="en-US" sz="2400" b="0">
                <a:latin typeface="Comic Sans MS" panose="030F0702030302020204" pitchFamily="66" charset="0"/>
              </a:rPr>
              <a:t>kg </a:t>
            </a:r>
            <a:r>
              <a:rPr kumimoji="1" lang="el-GR" altLang="en-US" sz="2400" b="0">
                <a:latin typeface="Comic Sans MS" panose="030F0702030302020204" pitchFamily="66" charset="0"/>
              </a:rPr>
              <a:t>με τεταρτημόρια από απορριμματοφόρο</a:t>
            </a:r>
          </a:p>
          <a:p>
            <a:pPr>
              <a:spcAft>
                <a:spcPct val="0"/>
              </a:spcAft>
              <a:buClr>
                <a:srgbClr val="F9071E"/>
              </a:buClr>
              <a:buFont typeface="Wingdings" panose="05000000000000000000" pitchFamily="2" charset="2"/>
              <a:buChar char="§"/>
            </a:pPr>
            <a:endParaRPr kumimoji="1" lang="en-US" altLang="en-US" sz="2400" b="0">
              <a:latin typeface="Comic Sans MS" panose="030F0702030302020204" pitchFamily="66" charset="0"/>
            </a:endParaRPr>
          </a:p>
          <a:p>
            <a:pPr algn="ctr">
              <a:spcAft>
                <a:spcPct val="0"/>
              </a:spcAft>
              <a:buClr>
                <a:srgbClr val="F9071E"/>
              </a:buClr>
              <a:buFontTx/>
              <a:buNone/>
            </a:pPr>
            <a:r>
              <a:rPr kumimoji="1" lang="en-US" altLang="en-US" sz="2400" b="0">
                <a:latin typeface="Comic Sans MS" panose="030F0702030302020204" pitchFamily="66" charset="0"/>
              </a:rPr>
              <a:t>n = (t*s)</a:t>
            </a:r>
            <a:r>
              <a:rPr kumimoji="1" lang="en-US" altLang="en-US" sz="2400" b="0" baseline="30000">
                <a:latin typeface="Comic Sans MS" panose="030F0702030302020204" pitchFamily="66" charset="0"/>
              </a:rPr>
              <a:t>2</a:t>
            </a:r>
            <a:r>
              <a:rPr kumimoji="1" lang="en-US" altLang="en-US" sz="2400" b="0">
                <a:latin typeface="Comic Sans MS" panose="030F0702030302020204" pitchFamily="66" charset="0"/>
              </a:rPr>
              <a:t> / (e*x)</a:t>
            </a:r>
          </a:p>
          <a:p>
            <a:pPr>
              <a:spcAft>
                <a:spcPct val="0"/>
              </a:spcAft>
              <a:buClr>
                <a:srgbClr val="F9071E"/>
              </a:buClr>
              <a:buFont typeface="Wingdings" panose="05000000000000000000" pitchFamily="2" charset="2"/>
              <a:buChar char="§"/>
            </a:pPr>
            <a:endParaRPr kumimoji="1" lang="en-US" altLang="en-US" sz="2400" b="0">
              <a:latin typeface="Comic Sans MS" panose="030F0702030302020204" pitchFamily="66" charset="0"/>
            </a:endParaRPr>
          </a:p>
          <a:p>
            <a:pPr>
              <a:spcAft>
                <a:spcPct val="0"/>
              </a:spcAft>
              <a:buClr>
                <a:srgbClr val="F9071E"/>
              </a:buClr>
              <a:buFontTx/>
              <a:buNone/>
            </a:pPr>
            <a:r>
              <a:rPr kumimoji="1" lang="en-US" altLang="en-US" sz="2400" b="0">
                <a:latin typeface="Comic Sans MS" panose="030F0702030302020204" pitchFamily="66" charset="0"/>
              </a:rPr>
              <a:t>n = </a:t>
            </a:r>
            <a:r>
              <a:rPr kumimoji="1" lang="el-GR" altLang="en-US" sz="2400" b="0">
                <a:latin typeface="Comic Sans MS" panose="030F0702030302020204" pitchFamily="66" charset="0"/>
              </a:rPr>
              <a:t>αριθμός δειγμάτων μάζας περίπου 90-100 </a:t>
            </a:r>
            <a:r>
              <a:rPr kumimoji="1" lang="en-US" altLang="en-US" sz="2400" b="0">
                <a:latin typeface="Comic Sans MS" panose="030F0702030302020204" pitchFamily="66" charset="0"/>
              </a:rPr>
              <a:t>kg</a:t>
            </a:r>
            <a:r>
              <a:rPr kumimoji="1" lang="el-GR" altLang="en-US" sz="2400" b="0">
                <a:latin typeface="Comic Sans MS" panose="030F0702030302020204" pitchFamily="66" charset="0"/>
              </a:rPr>
              <a:t> το καθένα</a:t>
            </a:r>
            <a:r>
              <a:rPr kumimoji="1" lang="en-US" altLang="en-US" sz="2400" b="0">
                <a:latin typeface="Comic Sans MS" panose="030F0702030302020204" pitchFamily="66" charset="0"/>
              </a:rPr>
              <a:t> </a:t>
            </a:r>
            <a:r>
              <a:rPr kumimoji="1" lang="el-GR" altLang="en-US" sz="2400" b="0">
                <a:latin typeface="Comic Sans MS" panose="030F0702030302020204" pitchFamily="66" charset="0"/>
              </a:rPr>
              <a:t>(που λαμβάνεται από κάθε όχημα)</a:t>
            </a:r>
          </a:p>
          <a:p>
            <a:pPr>
              <a:spcAft>
                <a:spcPct val="0"/>
              </a:spcAft>
              <a:buClr>
                <a:srgbClr val="F9071E"/>
              </a:buClr>
              <a:buFontTx/>
              <a:buNone/>
            </a:pPr>
            <a:r>
              <a:rPr kumimoji="1" lang="en-US" altLang="en-US" sz="2400" b="0">
                <a:latin typeface="Comic Sans MS" panose="030F0702030302020204" pitchFamily="66" charset="0"/>
              </a:rPr>
              <a:t>t = </a:t>
            </a:r>
            <a:r>
              <a:rPr kumimoji="1" lang="el-GR" altLang="en-US" sz="2400" b="0">
                <a:latin typeface="Comic Sans MS" panose="030F0702030302020204" pitchFamily="66" charset="0"/>
              </a:rPr>
              <a:t>τιμή </a:t>
            </a:r>
            <a:r>
              <a:rPr kumimoji="1" lang="en-US" altLang="en-US" sz="2400" b="0">
                <a:latin typeface="Comic Sans MS" panose="030F0702030302020204" pitchFamily="66" charset="0"/>
              </a:rPr>
              <a:t>t </a:t>
            </a:r>
            <a:r>
              <a:rPr kumimoji="1" lang="el-GR" altLang="en-US" sz="2400" b="0">
                <a:latin typeface="Comic Sans MS" panose="030F0702030302020204" pitchFamily="66" charset="0"/>
              </a:rPr>
              <a:t>για επιθυμητό </a:t>
            </a:r>
            <a:r>
              <a:rPr kumimoji="1" lang="en-US" altLang="en-US" sz="2400" b="0">
                <a:latin typeface="Comic Sans MS" panose="030F0702030302020204" pitchFamily="66" charset="0"/>
              </a:rPr>
              <a:t>a/2 &amp; v</a:t>
            </a:r>
          </a:p>
          <a:p>
            <a:pPr>
              <a:spcAft>
                <a:spcPct val="0"/>
              </a:spcAft>
              <a:buClr>
                <a:srgbClr val="F9071E"/>
              </a:buClr>
              <a:buFontTx/>
              <a:buNone/>
            </a:pPr>
            <a:r>
              <a:rPr kumimoji="1" lang="en-US" altLang="en-US" sz="2400" b="0">
                <a:latin typeface="Comic Sans MS" panose="030F0702030302020204" pitchFamily="66" charset="0"/>
              </a:rPr>
              <a:t>s = </a:t>
            </a:r>
            <a:r>
              <a:rPr kumimoji="1" lang="el-GR" altLang="en-US" sz="2400" b="0">
                <a:latin typeface="Comic Sans MS" panose="030F0702030302020204" pitchFamily="66" charset="0"/>
              </a:rPr>
              <a:t>τυπική απόκλιση από παλαιότερες μετρήσεις</a:t>
            </a:r>
          </a:p>
          <a:p>
            <a:pPr>
              <a:spcAft>
                <a:spcPct val="0"/>
              </a:spcAft>
              <a:buClr>
                <a:srgbClr val="F9071E"/>
              </a:buClr>
              <a:buFontTx/>
              <a:buNone/>
            </a:pPr>
            <a:r>
              <a:rPr kumimoji="1" lang="en-US" altLang="en-US" sz="2400" b="0">
                <a:latin typeface="Comic Sans MS" panose="030F0702030302020204" pitchFamily="66" charset="0"/>
              </a:rPr>
              <a:t>e = </a:t>
            </a:r>
            <a:r>
              <a:rPr kumimoji="1" lang="el-GR" altLang="en-US" sz="2400" b="0">
                <a:latin typeface="Comic Sans MS" panose="030F0702030302020204" pitchFamily="66" charset="0"/>
              </a:rPr>
              <a:t>επιθυμητό σφάλμα (%)</a:t>
            </a:r>
          </a:p>
          <a:p>
            <a:pPr>
              <a:spcAft>
                <a:spcPct val="0"/>
              </a:spcAft>
              <a:buClr>
                <a:srgbClr val="F9071E"/>
              </a:buClr>
              <a:buFontTx/>
              <a:buNone/>
            </a:pPr>
            <a:r>
              <a:rPr kumimoji="1" lang="en-US" altLang="en-US" sz="2400" b="0">
                <a:latin typeface="Comic Sans MS" panose="030F0702030302020204" pitchFamily="66" charset="0"/>
              </a:rPr>
              <a:t>x = </a:t>
            </a:r>
            <a:r>
              <a:rPr kumimoji="1" lang="el-GR" altLang="en-US" sz="2400" b="0">
                <a:latin typeface="Comic Sans MS" panose="030F0702030302020204" pitchFamily="66" charset="0"/>
              </a:rPr>
              <a:t>αναμενόμενη μέση τιμή</a:t>
            </a:r>
            <a:r>
              <a:rPr kumimoji="1" lang="el-GR" altLang="en-US" sz="2600" b="0">
                <a:latin typeface="Comic Sans MS" panose="030F0702030302020204" pitchFamily="66" charset="0"/>
              </a:rPr>
              <a:t> </a:t>
            </a:r>
            <a:endParaRPr kumimoji="1" lang="en-US" altLang="en-US" sz="2600" b="0">
              <a:latin typeface="Comic Sans MS" panose="030F0702030302020204" pitchFamily="66" charset="0"/>
            </a:endParaRPr>
          </a:p>
          <a:p>
            <a:pPr>
              <a:spcAft>
                <a:spcPct val="0"/>
              </a:spcAft>
              <a:buClr>
                <a:srgbClr val="F9071E"/>
              </a:buClr>
              <a:buFont typeface="Wingdings" panose="05000000000000000000" pitchFamily="2" charset="2"/>
              <a:buChar char="§"/>
            </a:pPr>
            <a:endParaRPr kumimoji="1" lang="en-US" altLang="en-US" sz="3200" b="0">
              <a:solidFill>
                <a:srgbClr val="0000FF"/>
              </a:solidFill>
              <a:latin typeface="Comic Sans MS" panose="030F0702030302020204" pitchFamily="66" charset="0"/>
            </a:endParaRPr>
          </a:p>
          <a:p>
            <a:pPr>
              <a:spcAft>
                <a:spcPct val="0"/>
              </a:spcAft>
              <a:buClr>
                <a:srgbClr val="F9071E"/>
              </a:buClr>
              <a:buFont typeface="Wingdings" panose="05000000000000000000" pitchFamily="2" charset="2"/>
              <a:buChar char="§"/>
            </a:pPr>
            <a:endParaRPr kumimoji="1" lang="en-US" altLang="en-US" b="0">
              <a:solidFill>
                <a:schemeClr val="tx2"/>
              </a:solidFill>
              <a:latin typeface="Comic Sans MS" panose="030F0702030302020204" pitchFamily="66"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8698A0E7-92D0-3D42-5FD9-6DEACE9753F4}"/>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ΜΕΤΡΗΣΗ ΘΕΡΜΟΓΟΝΟΥ ΔΥΝΑΜΗΣ (συνέχεια)</a:t>
            </a:r>
          </a:p>
        </p:txBody>
      </p:sp>
      <p:sp>
        <p:nvSpPr>
          <p:cNvPr id="84995" name="TextBox 2">
            <a:extLst>
              <a:ext uri="{FF2B5EF4-FFF2-40B4-BE49-F238E27FC236}">
                <a16:creationId xmlns:a16="http://schemas.microsoft.com/office/drawing/2014/main" id="{9380B0F3-1587-DCC5-294B-3CE30B192EA4}"/>
              </a:ext>
            </a:extLst>
          </p:cNvPr>
          <p:cNvSpPr txBox="1">
            <a:spLocks noChangeArrowheads="1"/>
          </p:cNvSpPr>
          <p:nvPr/>
        </p:nvSpPr>
        <p:spPr bwMode="auto">
          <a:xfrm>
            <a:off x="0" y="809625"/>
            <a:ext cx="9036050"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spcBef>
                <a:spcPts val="500"/>
              </a:spcBef>
              <a:spcAft>
                <a:spcPts val="500"/>
              </a:spcAft>
              <a:buFont typeface="Arial" panose="020B0604020202020204" pitchFamily="34" charset="0"/>
              <a:buNone/>
            </a:pPr>
            <a:r>
              <a:rPr lang="el-GR" altLang="en-US" sz="2400" u="sng"/>
              <a:t>Υλικά</a:t>
            </a:r>
          </a:p>
          <a:p>
            <a:pPr>
              <a:spcBef>
                <a:spcPts val="500"/>
              </a:spcBef>
              <a:spcAft>
                <a:spcPts val="500"/>
              </a:spcAft>
              <a:buFont typeface="Wingdings" panose="05000000000000000000" pitchFamily="2" charset="2"/>
              <a:buChar char="§"/>
            </a:pPr>
            <a:r>
              <a:rPr lang="el-GR" altLang="en-US" sz="2400"/>
              <a:t>Θερμιδόμετρο οξυγόνου τύπου οβίδας της Parr (1341)</a:t>
            </a:r>
          </a:p>
          <a:p>
            <a:pPr>
              <a:spcBef>
                <a:spcPts val="500"/>
              </a:spcBef>
              <a:spcAft>
                <a:spcPts val="500"/>
              </a:spcAft>
              <a:buFont typeface="Wingdings" panose="05000000000000000000" pitchFamily="2" charset="2"/>
              <a:buChar char="§"/>
            </a:pPr>
            <a:r>
              <a:rPr lang="el-GR" altLang="en-US" sz="2400"/>
              <a:t>Σύστημα ανάφλεξης</a:t>
            </a:r>
          </a:p>
          <a:p>
            <a:pPr>
              <a:spcBef>
                <a:spcPts val="500"/>
              </a:spcBef>
              <a:spcAft>
                <a:spcPts val="500"/>
              </a:spcAft>
              <a:buFont typeface="Wingdings" panose="05000000000000000000" pitchFamily="2" charset="2"/>
              <a:buChar char="§"/>
            </a:pPr>
            <a:r>
              <a:rPr lang="el-GR" altLang="en-US" sz="2400"/>
              <a:t>Οβίδα οξυγόνου 1108</a:t>
            </a:r>
          </a:p>
          <a:p>
            <a:pPr>
              <a:spcBef>
                <a:spcPts val="500"/>
              </a:spcBef>
              <a:spcAft>
                <a:spcPts val="500"/>
              </a:spcAft>
              <a:buFont typeface="Wingdings" panose="05000000000000000000" pitchFamily="2" charset="2"/>
              <a:buChar char="§"/>
            </a:pPr>
            <a:r>
              <a:rPr lang="el-GR" altLang="en-US" sz="2400"/>
              <a:t>Θερμόμετρο</a:t>
            </a:r>
          </a:p>
        </p:txBody>
      </p:sp>
      <p:pic>
        <p:nvPicPr>
          <p:cNvPr id="84996" name="Εικόνα 4">
            <a:extLst>
              <a:ext uri="{FF2B5EF4-FFF2-40B4-BE49-F238E27FC236}">
                <a16:creationId xmlns:a16="http://schemas.microsoft.com/office/drawing/2014/main" id="{F2AAD8E5-7088-E02F-0403-5AB275A968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916113"/>
            <a:ext cx="315595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Εικόνα 5">
            <a:extLst>
              <a:ext uri="{FF2B5EF4-FFF2-40B4-BE49-F238E27FC236}">
                <a16:creationId xmlns:a16="http://schemas.microsoft.com/office/drawing/2014/main" id="{909A5570-6EBF-7393-54A1-2AB4664CA4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7488" y="3368675"/>
            <a:ext cx="5262562"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15610AED-5141-4115-BA7A-CEBBF375B460}"/>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ΜΕΤΡΗΣΗ ΘΕΡΜΟΓΟΝΟΥ ΔΥΝΑΜΗΣ (συνέχεια)</a:t>
            </a:r>
          </a:p>
        </p:txBody>
      </p:sp>
      <p:sp>
        <p:nvSpPr>
          <p:cNvPr id="87043" name="TextBox 2">
            <a:extLst>
              <a:ext uri="{FF2B5EF4-FFF2-40B4-BE49-F238E27FC236}">
                <a16:creationId xmlns:a16="http://schemas.microsoft.com/office/drawing/2014/main" id="{12885390-FF7D-DB0E-73F8-DA57BE6251CB}"/>
              </a:ext>
            </a:extLst>
          </p:cNvPr>
          <p:cNvSpPr txBox="1">
            <a:spLocks noChangeArrowheads="1"/>
          </p:cNvSpPr>
          <p:nvPr/>
        </p:nvSpPr>
        <p:spPr bwMode="auto">
          <a:xfrm>
            <a:off x="0" y="809625"/>
            <a:ext cx="903605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spcBef>
                <a:spcPts val="500"/>
              </a:spcBef>
              <a:spcAft>
                <a:spcPts val="500"/>
              </a:spcAft>
              <a:buFont typeface="Arial" panose="020B0604020202020204" pitchFamily="34" charset="0"/>
              <a:buNone/>
            </a:pPr>
            <a:r>
              <a:rPr lang="el-GR" altLang="en-US" sz="2400" u="sng"/>
              <a:t>Υλικά</a:t>
            </a:r>
          </a:p>
          <a:p>
            <a:pPr>
              <a:spcBef>
                <a:spcPts val="500"/>
              </a:spcBef>
              <a:spcAft>
                <a:spcPts val="500"/>
              </a:spcAft>
              <a:buFont typeface="Wingdings" panose="05000000000000000000" pitchFamily="2" charset="2"/>
              <a:buChar char="§"/>
            </a:pPr>
            <a:r>
              <a:rPr lang="el-GR" altLang="en-US" sz="2400"/>
              <a:t>Απιονισμένο νερό ή νερό βρύσης με συνολικά διαλυμένα στερεά &lt; 250 ppm.</a:t>
            </a:r>
          </a:p>
          <a:p>
            <a:pPr>
              <a:spcBef>
                <a:spcPts val="500"/>
              </a:spcBef>
              <a:spcAft>
                <a:spcPts val="500"/>
              </a:spcAft>
              <a:buFont typeface="Wingdings" panose="05000000000000000000" pitchFamily="2" charset="2"/>
              <a:buChar char="§"/>
            </a:pPr>
            <a:r>
              <a:rPr lang="el-GR" altLang="en-US" sz="2400"/>
              <a:t>Ταμπλέτες βενζοϊκού οξέως (βάρους 1 g) για προτυποποίηση του οργάνου. </a:t>
            </a:r>
          </a:p>
          <a:p>
            <a:pPr>
              <a:spcBef>
                <a:spcPts val="500"/>
              </a:spcBef>
              <a:spcAft>
                <a:spcPts val="500"/>
              </a:spcAft>
              <a:buFont typeface="Wingdings" panose="05000000000000000000" pitchFamily="2" charset="2"/>
              <a:buChar char="§"/>
            </a:pPr>
            <a:r>
              <a:rPr lang="el-GR" altLang="en-US" sz="2400"/>
              <a:t>Φιάλη οξυγόνου καθαρότητας 99,9%</a:t>
            </a:r>
          </a:p>
          <a:p>
            <a:pPr>
              <a:spcBef>
                <a:spcPts val="500"/>
              </a:spcBef>
              <a:spcAft>
                <a:spcPts val="500"/>
              </a:spcAft>
              <a:buFont typeface="Wingdings" panose="05000000000000000000" pitchFamily="2" charset="2"/>
              <a:buChar char="§"/>
            </a:pPr>
            <a:r>
              <a:rPr lang="el-GR" altLang="en-US" sz="2400"/>
              <a:t>Χρονόμετρο</a:t>
            </a:r>
          </a:p>
        </p:txBody>
      </p:sp>
      <p:pic>
        <p:nvPicPr>
          <p:cNvPr id="87044" name="Εικόνα 3">
            <a:extLst>
              <a:ext uri="{FF2B5EF4-FFF2-40B4-BE49-F238E27FC236}">
                <a16:creationId xmlns:a16="http://schemas.microsoft.com/office/drawing/2014/main" id="{6B5D6EE8-131B-A6EE-AB11-C6E4DA4608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2684463"/>
            <a:ext cx="2859087"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Εικόνα 4">
            <a:extLst>
              <a:ext uri="{FF2B5EF4-FFF2-40B4-BE49-F238E27FC236}">
                <a16:creationId xmlns:a16="http://schemas.microsoft.com/office/drawing/2014/main" id="{827DCB63-7699-0142-B053-FA3ED66495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1550" y="3968750"/>
            <a:ext cx="3960813"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F70A7C07-5F5D-6153-FD54-F777E9B57BB3}"/>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ΜΕΤΡΗΣΗ ΘΕΡΜΟΓΟΝΟΥ ΔΥΝΑΜΗΣ (συνέχεια)</a:t>
            </a:r>
          </a:p>
        </p:txBody>
      </p:sp>
      <p:sp>
        <p:nvSpPr>
          <p:cNvPr id="89091" name="TextBox 2">
            <a:extLst>
              <a:ext uri="{FF2B5EF4-FFF2-40B4-BE49-F238E27FC236}">
                <a16:creationId xmlns:a16="http://schemas.microsoft.com/office/drawing/2014/main" id="{5FA13905-F4F4-E9A3-18EC-1B075EFDE596}"/>
              </a:ext>
            </a:extLst>
          </p:cNvPr>
          <p:cNvSpPr txBox="1">
            <a:spLocks noChangeArrowheads="1"/>
          </p:cNvSpPr>
          <p:nvPr/>
        </p:nvSpPr>
        <p:spPr bwMode="auto">
          <a:xfrm>
            <a:off x="0" y="809625"/>
            <a:ext cx="903605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lnSpc>
                <a:spcPct val="150000"/>
              </a:lnSpc>
              <a:spcBef>
                <a:spcPts val="500"/>
              </a:spcBef>
              <a:spcAft>
                <a:spcPts val="500"/>
              </a:spcAft>
              <a:buFont typeface="Arial" panose="020B0604020202020204" pitchFamily="34" charset="0"/>
              <a:buNone/>
            </a:pPr>
            <a:r>
              <a:rPr lang="el-GR" altLang="en-US" sz="2400" u="sng"/>
              <a:t>Αρχή λειτουργίας θερμιδομέτρου</a:t>
            </a:r>
          </a:p>
          <a:p>
            <a:pPr>
              <a:lnSpc>
                <a:spcPct val="150000"/>
              </a:lnSpc>
              <a:spcBef>
                <a:spcPts val="500"/>
              </a:spcBef>
              <a:spcAft>
                <a:spcPts val="500"/>
              </a:spcAft>
              <a:buFont typeface="Arial" panose="020B0604020202020204" pitchFamily="34" charset="0"/>
              <a:buNone/>
            </a:pPr>
            <a:r>
              <a:rPr lang="el-GR" altLang="en-US" sz="2400"/>
              <a:t>Η λειτουργία του θερμιδομέτρου τύπου οβίδας βασίζεται στην αρχή ότι </a:t>
            </a:r>
            <a:r>
              <a:rPr lang="el-GR" altLang="en-US" sz="2400" i="1"/>
              <a:t>με την καύση ενός οργανικού (καύσιμου) υλικού σε περιβάλλον περίσσειας οξυγόνου εκλύεται ενέργεια (Hg), η οποία απορροφάται από το νερό και αυτό οδηγεί στην αύξηση της θερμοκρασίας του κατά ΔΤ</a:t>
            </a:r>
            <a:r>
              <a:rPr lang="el-GR" altLang="en-US" sz="2400"/>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4A55C3AE-7080-127E-F172-497DE7CADCC3}"/>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ΜΕΤΡΗΣΗ ΘΕΡΜΟΓΟΝΟΥ ΔΥΝΑΜΗΣ (συνέχεια)</a:t>
            </a:r>
          </a:p>
        </p:txBody>
      </p:sp>
      <p:sp>
        <p:nvSpPr>
          <p:cNvPr id="91139" name="TextBox 2">
            <a:extLst>
              <a:ext uri="{FF2B5EF4-FFF2-40B4-BE49-F238E27FC236}">
                <a16:creationId xmlns:a16="http://schemas.microsoft.com/office/drawing/2014/main" id="{AAECB897-E1B5-FEAB-239A-369C970B29A5}"/>
              </a:ext>
            </a:extLst>
          </p:cNvPr>
          <p:cNvSpPr txBox="1">
            <a:spLocks noChangeArrowheads="1"/>
          </p:cNvSpPr>
          <p:nvPr/>
        </p:nvSpPr>
        <p:spPr bwMode="auto">
          <a:xfrm>
            <a:off x="0" y="809625"/>
            <a:ext cx="903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spcBef>
                <a:spcPts val="500"/>
              </a:spcBef>
              <a:spcAft>
                <a:spcPts val="500"/>
              </a:spcAft>
              <a:buFont typeface="Arial" panose="020B0604020202020204" pitchFamily="34" charset="0"/>
              <a:buNone/>
            </a:pPr>
            <a:r>
              <a:rPr lang="el-GR" altLang="en-US" sz="2400"/>
              <a:t>Τυπικό προφίλ θερμοκρασίας πριν και μετά την ανάφλεξη</a:t>
            </a:r>
          </a:p>
        </p:txBody>
      </p:sp>
      <p:pic>
        <p:nvPicPr>
          <p:cNvPr id="91140" name="Picture 2" descr="scan0009">
            <a:extLst>
              <a:ext uri="{FF2B5EF4-FFF2-40B4-BE49-F238E27FC236}">
                <a16:creationId xmlns:a16="http://schemas.microsoft.com/office/drawing/2014/main" id="{120B353C-1BA7-1ED6-35AB-045BF997A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290638"/>
            <a:ext cx="7650163"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D8758D80-BD57-271C-FFF6-D8A8B3E928BD}"/>
              </a:ext>
            </a:extLst>
          </p:cNvPr>
          <p:cNvSpPr>
            <a:spLocks noGrp="1"/>
          </p:cNvSpPr>
          <p:nvPr>
            <p:ph type="ctrTitle"/>
          </p:nvPr>
        </p:nvSpPr>
        <p:spPr>
          <a:xfrm>
            <a:off x="0" y="427038"/>
            <a:ext cx="9144000" cy="530225"/>
          </a:xfrm>
        </p:spPr>
        <p:txBody>
          <a:bodyPr/>
          <a:lstStyle/>
          <a:p>
            <a:pPr algn="ctr" eaLnBrk="1" hangingPunct="1">
              <a:defRPr/>
            </a:pPr>
            <a:r>
              <a:rPr lang="el-GR" sz="2700" b="1" cap="none" dirty="0">
                <a:solidFill>
                  <a:srgbClr val="D1282E"/>
                </a:solidFill>
              </a:rPr>
              <a:t>ΕΡΓΑΣΤΗΡΙΟ </a:t>
            </a:r>
            <a:r>
              <a:rPr lang="en-US" sz="2700" b="1" cap="none" dirty="0">
                <a:solidFill>
                  <a:srgbClr val="D1282E"/>
                </a:solidFill>
              </a:rPr>
              <a:t>3</a:t>
            </a:r>
            <a:r>
              <a:rPr lang="el-GR" sz="2700" b="1" cap="none" dirty="0">
                <a:solidFill>
                  <a:srgbClr val="D1282E"/>
                </a:solidFill>
              </a:rPr>
              <a:t>: Προσδιορισμός μικροβιακής αναπνευστικής δραστηριότητας αστικών στερεών αποβλήτων</a:t>
            </a:r>
          </a:p>
        </p:txBody>
      </p:sp>
      <p:sp>
        <p:nvSpPr>
          <p:cNvPr id="93187" name="TextBox 2">
            <a:extLst>
              <a:ext uri="{FF2B5EF4-FFF2-40B4-BE49-F238E27FC236}">
                <a16:creationId xmlns:a16="http://schemas.microsoft.com/office/drawing/2014/main" id="{98ECF6F5-E732-5C9C-2957-9C093DCEA4C5}"/>
              </a:ext>
            </a:extLst>
          </p:cNvPr>
          <p:cNvSpPr txBox="1">
            <a:spLocks noChangeArrowheads="1"/>
          </p:cNvSpPr>
          <p:nvPr/>
        </p:nvSpPr>
        <p:spPr bwMode="auto">
          <a:xfrm>
            <a:off x="-20638" y="981075"/>
            <a:ext cx="9036051"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buFont typeface="Arial" panose="020B0604020202020204" pitchFamily="34" charset="0"/>
              <a:buNone/>
            </a:pPr>
            <a:r>
              <a:rPr lang="el-GR" altLang="en-US" sz="2400" u="sng"/>
              <a:t>Στόχος εργαστηρίου</a:t>
            </a:r>
          </a:p>
          <a:p>
            <a:pPr>
              <a:buFont typeface="Arial" panose="020B0604020202020204" pitchFamily="34" charset="0"/>
              <a:buNone/>
            </a:pPr>
            <a:r>
              <a:rPr lang="el-GR" altLang="en-US" sz="2400"/>
              <a:t>Η μέτρηση της μικροβιακής αναπνευστικής δραστηριότητας ενός οργανικού υποστρώματος-αποβλήτου και συνεπώς η μέτρηση της σταθερότητάς του.</a:t>
            </a:r>
          </a:p>
          <a:p>
            <a:pPr>
              <a:buFont typeface="Arial" panose="020B0604020202020204" pitchFamily="34" charset="0"/>
              <a:buNone/>
            </a:pPr>
            <a:r>
              <a:rPr lang="el-GR" altLang="en-US" sz="2400"/>
              <a:t>Η μέτρηση αυτή γίνεται μετρώντας -έμμεσα- την κατανάλωση </a:t>
            </a:r>
            <a:r>
              <a:rPr lang="en-US" altLang="en-US" sz="2400"/>
              <a:t>O</a:t>
            </a:r>
            <a:r>
              <a:rPr lang="en-US" altLang="en-US" sz="2400" baseline="-25000"/>
              <a:t>2</a:t>
            </a:r>
            <a:r>
              <a:rPr lang="el-GR" altLang="en-US" sz="2400"/>
              <a:t> και παραγωγή </a:t>
            </a:r>
            <a:r>
              <a:rPr lang="en-US" altLang="en-US" sz="2400"/>
              <a:t>CO</a:t>
            </a:r>
            <a:r>
              <a:rPr lang="en-US" altLang="en-US" sz="2400" baseline="-25000"/>
              <a:t>2</a:t>
            </a:r>
            <a:r>
              <a:rPr lang="en-US" altLang="en-US" sz="2400"/>
              <a:t> </a:t>
            </a:r>
            <a:r>
              <a:rPr lang="el-GR" altLang="en-US" sz="2400"/>
              <a:t>κατά την αερόβια βιοαποδόμηση του οργανικού υποστρώματος από τους μικροοργανισμούς.</a:t>
            </a:r>
            <a:endParaRPr lang="el-GR" altLang="el-GR" sz="1800" b="0"/>
          </a:p>
        </p:txBody>
      </p:sp>
      <p:pic>
        <p:nvPicPr>
          <p:cNvPr id="93188" name="Εικόνα 2">
            <a:extLst>
              <a:ext uri="{FF2B5EF4-FFF2-40B4-BE49-F238E27FC236}">
                <a16:creationId xmlns:a16="http://schemas.microsoft.com/office/drawing/2014/main" id="{62DFAB78-129E-8B34-7981-FCD0412D68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87650" y="3959225"/>
            <a:ext cx="34194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93CECC41-9991-D06E-F96D-DC3379D08777}"/>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ΜΙΚΡΟΒΙΑΚΗ ΑΝΑΠΝΕΥΣΤΙΚΗ ΔΡΑΣΤΗΡΙΟΤΗΤΑ</a:t>
            </a:r>
          </a:p>
        </p:txBody>
      </p:sp>
      <p:sp>
        <p:nvSpPr>
          <p:cNvPr id="95235" name="TextBox 2">
            <a:extLst>
              <a:ext uri="{FF2B5EF4-FFF2-40B4-BE49-F238E27FC236}">
                <a16:creationId xmlns:a16="http://schemas.microsoft.com/office/drawing/2014/main" id="{9F315283-5CD2-6D8B-9A3C-E585E5DFF940}"/>
              </a:ext>
            </a:extLst>
          </p:cNvPr>
          <p:cNvSpPr txBox="1">
            <a:spLocks noChangeArrowheads="1"/>
          </p:cNvSpPr>
          <p:nvPr/>
        </p:nvSpPr>
        <p:spPr bwMode="auto">
          <a:xfrm>
            <a:off x="0" y="809625"/>
            <a:ext cx="90360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spcBef>
                <a:spcPts val="500"/>
              </a:spcBef>
              <a:spcAft>
                <a:spcPts val="500"/>
              </a:spcAft>
              <a:buFont typeface="Arial" panose="020B0604020202020204" pitchFamily="34" charset="0"/>
              <a:buNone/>
            </a:pPr>
            <a:r>
              <a:rPr lang="el-GR" altLang="en-US" sz="2400" u="sng"/>
              <a:t>Θεωρητικό υπόβαθρο</a:t>
            </a:r>
          </a:p>
          <a:p>
            <a:pPr>
              <a:buFont typeface="Arial" panose="020B0604020202020204" pitchFamily="34" charset="0"/>
              <a:buNone/>
            </a:pPr>
            <a:r>
              <a:rPr lang="el-GR" altLang="en-US" sz="2400"/>
              <a:t>Η σταθερότητα ενός οργανικού αποβλήτου σχετίζεται άμεσα με το περιεχόμενό του σε βιοαποδομήσιμο άνθρακα. Ο βιοαποδομήσιμος άνθρακας, με την ύπαρξη μικροοργανισμών, βιοαποδομείται υπό αερόβιες συνθήκες προς </a:t>
            </a:r>
            <a:r>
              <a:rPr lang="en-US" altLang="en-US" sz="2400"/>
              <a:t>CO</a:t>
            </a:r>
            <a:r>
              <a:rPr lang="en-US" altLang="en-US" sz="2400" baseline="-25000"/>
              <a:t>2 </a:t>
            </a:r>
            <a:r>
              <a:rPr lang="el-GR" altLang="en-US" sz="2400"/>
              <a:t>και Η</a:t>
            </a:r>
            <a:r>
              <a:rPr lang="en-US" altLang="en-US" sz="2400" baseline="-25000"/>
              <a:t>2</a:t>
            </a:r>
            <a:r>
              <a:rPr lang="el-GR" altLang="en-US" sz="2400"/>
              <a:t>Ο καταναλώνοντας </a:t>
            </a:r>
            <a:r>
              <a:rPr lang="en-US" altLang="en-US" sz="2400"/>
              <a:t>O</a:t>
            </a:r>
            <a:r>
              <a:rPr lang="en-US" altLang="en-US" sz="2400" baseline="-25000"/>
              <a:t>2</a:t>
            </a:r>
            <a:r>
              <a:rPr lang="el-GR" altLang="en-US" sz="2400"/>
              <a:t>.</a:t>
            </a:r>
          </a:p>
          <a:p>
            <a:pPr>
              <a:buFont typeface="Arial" panose="020B0604020202020204" pitchFamily="34" charset="0"/>
              <a:buNone/>
            </a:pPr>
            <a:r>
              <a:rPr lang="el-GR" altLang="en-US" sz="2400"/>
              <a:t>Συνεπώς, η μέτρηση της κατανάλωσης του </a:t>
            </a:r>
            <a:r>
              <a:rPr lang="en-US" altLang="en-US" sz="2400"/>
              <a:t>O</a:t>
            </a:r>
            <a:r>
              <a:rPr lang="en-US" altLang="en-US" sz="2400" baseline="-25000"/>
              <a:t>2</a:t>
            </a:r>
            <a:r>
              <a:rPr lang="el-GR" altLang="en-US" sz="2400"/>
              <a:t> καθώς και της παραγωγής του </a:t>
            </a:r>
            <a:r>
              <a:rPr lang="en-US" altLang="en-US" sz="2400"/>
              <a:t>CO</a:t>
            </a:r>
            <a:r>
              <a:rPr lang="en-US" altLang="en-US" sz="2400" baseline="-25000"/>
              <a:t>2 </a:t>
            </a:r>
            <a:r>
              <a:rPr lang="el-GR" altLang="en-US" sz="2400"/>
              <a:t>αποτελεί έμμεσο τρόπο της ποσοτικοποίησης του βιοαποδομήσιμου άνθρακα και της σταθερότητας του υλικού.</a:t>
            </a:r>
          </a:p>
          <a:p>
            <a:pPr>
              <a:buFont typeface="Arial" panose="020B0604020202020204" pitchFamily="34" charset="0"/>
              <a:buNone/>
            </a:pPr>
            <a:r>
              <a:rPr lang="el-GR" altLang="en-US" sz="2400"/>
              <a:t>Όσο περισσότερο σταθεροποιημένο είναι ένα οργανικό απόβλητο, τόσο λιγότερο οξυγόνο θα καταναλώνει υπό συγκεκριμένες συνθήκες.</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04137B45-B2E3-6CBB-8DE9-A9ACBA72D691}"/>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ΜΙΚΡΟΒΙΑΚΗ ΑΝΑΠΝΟΗ (συνέχεια)</a:t>
            </a:r>
          </a:p>
        </p:txBody>
      </p:sp>
      <p:sp>
        <p:nvSpPr>
          <p:cNvPr id="97283" name="TextBox 2">
            <a:extLst>
              <a:ext uri="{FF2B5EF4-FFF2-40B4-BE49-F238E27FC236}">
                <a16:creationId xmlns:a16="http://schemas.microsoft.com/office/drawing/2014/main" id="{3E28DA41-C9B2-F631-7532-C1EB87FAEE90}"/>
              </a:ext>
            </a:extLst>
          </p:cNvPr>
          <p:cNvSpPr txBox="1">
            <a:spLocks noChangeArrowheads="1"/>
          </p:cNvSpPr>
          <p:nvPr/>
        </p:nvSpPr>
        <p:spPr bwMode="auto">
          <a:xfrm>
            <a:off x="0" y="809625"/>
            <a:ext cx="903605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spcBef>
                <a:spcPts val="500"/>
              </a:spcBef>
              <a:spcAft>
                <a:spcPts val="500"/>
              </a:spcAft>
              <a:buFont typeface="Arial" panose="020B0604020202020204" pitchFamily="34" charset="0"/>
              <a:buNone/>
            </a:pPr>
            <a:r>
              <a:rPr lang="el-GR" altLang="en-US" sz="2400" u="sng"/>
              <a:t>Μανομετρικά αναπνευσίμετρα</a:t>
            </a:r>
          </a:p>
          <a:p>
            <a:pPr>
              <a:spcBef>
                <a:spcPts val="500"/>
              </a:spcBef>
              <a:spcAft>
                <a:spcPts val="500"/>
              </a:spcAft>
              <a:buFont typeface="Arial" panose="020B0604020202020204" pitchFamily="34" charset="0"/>
              <a:buNone/>
            </a:pPr>
            <a:r>
              <a:rPr lang="el-GR" altLang="en-US" sz="2400"/>
              <a:t>Η αρχή του προσδιορισμού της κατανάλωσης οξυγόνου με τη χρήση των </a:t>
            </a:r>
            <a:r>
              <a:rPr lang="el-GR" altLang="en-US" sz="2400" i="1"/>
              <a:t>μανομετρικών αναπνευσιμέτρων</a:t>
            </a:r>
            <a:r>
              <a:rPr lang="el-GR" altLang="en-US" sz="2400"/>
              <a:t> είναι βασισμένη στη μείωση της πίεσης.</a:t>
            </a:r>
          </a:p>
          <a:p>
            <a:pPr>
              <a:spcBef>
                <a:spcPts val="500"/>
              </a:spcBef>
              <a:spcAft>
                <a:spcPts val="500"/>
              </a:spcAft>
              <a:buFont typeface="Arial" panose="020B0604020202020204" pitchFamily="34" charset="0"/>
              <a:buNone/>
            </a:pPr>
            <a:r>
              <a:rPr lang="el-GR" altLang="en-US" sz="2400"/>
              <a:t>Η πίεση μειώνεται σε ένα αεροστεγές δοχείο λόγω της κατανάλωσης οξυγόνου κατά τη βιοαποδόμηση οργανικού άνθρακα από υπάρχοντες μικροοργανισμούς, καθώς το διοξείδιο του άνθρακα που παράγεται παράλληλα, δεσμεύεται από ένα απορροφητικό μέσο (βάση).</a:t>
            </a:r>
          </a:p>
          <a:p>
            <a:pPr>
              <a:spcBef>
                <a:spcPts val="500"/>
              </a:spcBef>
              <a:spcAft>
                <a:spcPts val="500"/>
              </a:spcAft>
              <a:buFont typeface="Arial" panose="020B0604020202020204" pitchFamily="34" charset="0"/>
              <a:buNone/>
            </a:pPr>
            <a:r>
              <a:rPr lang="el-GR" altLang="en-US" sz="2400"/>
              <a:t>Συνεπώς, </a:t>
            </a:r>
            <a:r>
              <a:rPr lang="el-GR" altLang="en-US" sz="2400" i="1"/>
              <a:t>η αλλαγή (μείωση) στην πίεση αποδίδεται μόνο στην κατανάλωση οξυγόνου</a:t>
            </a:r>
            <a:r>
              <a:rPr lang="el-GR" altLang="en-US" sz="240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6EEE8DF6-4602-98F7-B4DA-1F2D3F609CF0}"/>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ΜΙΚΡΟΒΙΑΚΗ ΑΝΑΠΝΟΗ (συνέχεια)</a:t>
            </a:r>
          </a:p>
        </p:txBody>
      </p:sp>
      <p:sp>
        <p:nvSpPr>
          <p:cNvPr id="99331" name="TextBox 2">
            <a:extLst>
              <a:ext uri="{FF2B5EF4-FFF2-40B4-BE49-F238E27FC236}">
                <a16:creationId xmlns:a16="http://schemas.microsoft.com/office/drawing/2014/main" id="{4DECF661-AB8D-C466-49E9-52F46AF0F2A0}"/>
              </a:ext>
            </a:extLst>
          </p:cNvPr>
          <p:cNvSpPr txBox="1">
            <a:spLocks noChangeArrowheads="1"/>
          </p:cNvSpPr>
          <p:nvPr/>
        </p:nvSpPr>
        <p:spPr bwMode="auto">
          <a:xfrm>
            <a:off x="0" y="809625"/>
            <a:ext cx="90360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6838" indent="127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spcBef>
                <a:spcPct val="0"/>
              </a:spcBef>
              <a:spcAft>
                <a:spcPct val="0"/>
              </a:spcAft>
              <a:buFont typeface="Arial" panose="020B0604020202020204" pitchFamily="34" charset="0"/>
              <a:buNone/>
            </a:pPr>
            <a:r>
              <a:rPr lang="el-GR" altLang="en-US" sz="2400"/>
              <a:t>Για την κατανάλωση οξυγόνου πρέπει να τηρούνται οι ακόλουθες συνθήκες:</a:t>
            </a:r>
          </a:p>
          <a:p>
            <a:pPr>
              <a:spcBef>
                <a:spcPct val="0"/>
              </a:spcBef>
              <a:spcAft>
                <a:spcPct val="0"/>
              </a:spcAft>
              <a:buFont typeface="Wingdings" panose="05000000000000000000" pitchFamily="2" charset="2"/>
              <a:buChar char="§"/>
            </a:pPr>
            <a:r>
              <a:rPr lang="el-GR" altLang="en-US" sz="2400"/>
              <a:t>Το δείγμα πρέπει να περιληφθεί σε ένα δοχείο που να είναι αδιαπέραστο από τον εξωτερικό αέρα.</a:t>
            </a:r>
          </a:p>
          <a:p>
            <a:pPr>
              <a:spcBef>
                <a:spcPct val="0"/>
              </a:spcBef>
              <a:spcAft>
                <a:spcPct val="0"/>
              </a:spcAft>
              <a:buFont typeface="Wingdings" panose="05000000000000000000" pitchFamily="2" charset="2"/>
              <a:buChar char="§"/>
            </a:pPr>
            <a:r>
              <a:rPr lang="el-GR" altLang="en-US" sz="2400"/>
              <a:t>Πρέπει να υπάρχει ένας ικανοποιητικά μεγάλος όγκος αέρα πάνω από το δείγμα ώστε να παρέχει επαρκές οξυγόνο για την διαδικασία της βιολογικής αποδόμησης.</a:t>
            </a:r>
          </a:p>
          <a:p>
            <a:pPr>
              <a:spcBef>
                <a:spcPct val="0"/>
              </a:spcBef>
              <a:spcAft>
                <a:spcPct val="0"/>
              </a:spcAft>
              <a:buFont typeface="Wingdings" panose="05000000000000000000" pitchFamily="2" charset="2"/>
              <a:buChar char="§"/>
            </a:pPr>
            <a:r>
              <a:rPr lang="el-GR" altLang="en-US" sz="2400"/>
              <a:t>Το δοχείο πρέπει να περιέχει ένα απορροφητικό μέσο που να απορροφά το παραγόμενο διοξείδιο του άνθρακα.</a:t>
            </a:r>
          </a:p>
          <a:p>
            <a:pPr>
              <a:spcBef>
                <a:spcPct val="0"/>
              </a:spcBef>
              <a:spcAft>
                <a:spcPct val="0"/>
              </a:spcAft>
              <a:buFont typeface="Wingdings" panose="05000000000000000000" pitchFamily="2" charset="2"/>
              <a:buChar char="§"/>
            </a:pPr>
            <a:r>
              <a:rPr lang="el-GR" altLang="en-US" sz="2400"/>
              <a:t>Μία κατάλληλη συσκευή μέτρησης της πίεσης πρέπει να προσαρμοστεί στο δοχείο.</a:t>
            </a:r>
          </a:p>
          <a:p>
            <a:pPr>
              <a:spcBef>
                <a:spcPct val="0"/>
              </a:spcBef>
              <a:spcAft>
                <a:spcPct val="0"/>
              </a:spcAft>
              <a:buFont typeface="Wingdings" panose="05000000000000000000" pitchFamily="2" charset="2"/>
              <a:buChar char="§"/>
            </a:pPr>
            <a:r>
              <a:rPr lang="el-GR" altLang="en-US" sz="2400"/>
              <a:t>Το σύστημα πρέπει να εκτεθεί σε σταθερή θερμοκρασία κατά τη διάρκεια των μετρήσεων, διότι αλλαγές στη θερμοκρασία οδηγούν σε διακυμάνσεις της πίεσης που καθιστούν μια μέτρηση κατανάλωσης οξυγόνου αδύνατη.</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9D46D8B9-09FF-B554-E0E8-1161C7762A90}"/>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ΜΙΚΡΟΒΙΑΚΗ ΑΝΑΠΝΟΗ (συνέχεια)</a:t>
            </a:r>
          </a:p>
        </p:txBody>
      </p:sp>
      <p:sp>
        <p:nvSpPr>
          <p:cNvPr id="101379" name="TextBox 2">
            <a:extLst>
              <a:ext uri="{FF2B5EF4-FFF2-40B4-BE49-F238E27FC236}">
                <a16:creationId xmlns:a16="http://schemas.microsoft.com/office/drawing/2014/main" id="{967688BE-A8D6-6C85-D614-3573E9709673}"/>
              </a:ext>
            </a:extLst>
          </p:cNvPr>
          <p:cNvSpPr txBox="1">
            <a:spLocks noChangeArrowheads="1"/>
          </p:cNvSpPr>
          <p:nvPr/>
        </p:nvSpPr>
        <p:spPr bwMode="auto">
          <a:xfrm>
            <a:off x="0" y="809625"/>
            <a:ext cx="9036050"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127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buFont typeface="Arial" panose="020B0604020202020204" pitchFamily="34" charset="0"/>
              <a:buNone/>
            </a:pPr>
            <a:r>
              <a:rPr lang="el-GR" altLang="en-US" sz="2400"/>
              <a:t>Κατά τη διάρκεια της μέτρησης της αναπνοής, λαμβάνουν χώρα τρεις διεργασίες:</a:t>
            </a:r>
          </a:p>
          <a:p>
            <a:pPr>
              <a:buFont typeface="Arial" panose="020B0604020202020204" pitchFamily="34" charset="0"/>
              <a:buNone/>
            </a:pPr>
            <a:r>
              <a:rPr lang="el-GR" altLang="en-US" sz="2400"/>
              <a:t>α) η κατανάλωση οξυγόνου, </a:t>
            </a:r>
          </a:p>
          <a:p>
            <a:pPr>
              <a:buFont typeface="Arial" panose="020B0604020202020204" pitchFamily="34" charset="0"/>
              <a:buNone/>
            </a:pPr>
            <a:r>
              <a:rPr lang="el-GR" altLang="en-US" sz="2400"/>
              <a:t>β) ο σχηματισμός του </a:t>
            </a:r>
            <a:r>
              <a:rPr lang="en-US" altLang="en-US" sz="2400"/>
              <a:t>CO</a:t>
            </a:r>
            <a:r>
              <a:rPr lang="el-GR" altLang="en-US" sz="2400" baseline="-25000"/>
              <a:t>2</a:t>
            </a:r>
            <a:r>
              <a:rPr lang="el-GR" altLang="en-US" sz="2400"/>
              <a:t> από τους οργανισμούς και </a:t>
            </a:r>
          </a:p>
          <a:p>
            <a:pPr>
              <a:buFont typeface="Arial" panose="020B0604020202020204" pitchFamily="34" charset="0"/>
              <a:buNone/>
            </a:pPr>
            <a:r>
              <a:rPr lang="el-GR" altLang="en-US" sz="2400"/>
              <a:t>γ) η δέσμευση </a:t>
            </a:r>
            <a:r>
              <a:rPr lang="en-US" altLang="en-US" sz="2400"/>
              <a:t>CO</a:t>
            </a:r>
            <a:r>
              <a:rPr lang="el-GR" altLang="en-US" sz="2400" baseline="-25000"/>
              <a:t>2 </a:t>
            </a:r>
            <a:r>
              <a:rPr lang="el-GR" altLang="en-US" sz="2400"/>
              <a:t>από το απορροφητικό μέσο. </a:t>
            </a:r>
          </a:p>
          <a:p>
            <a:pPr>
              <a:buFont typeface="Arial" panose="020B0604020202020204" pitchFamily="34" charset="0"/>
              <a:buNone/>
            </a:pPr>
            <a:r>
              <a:rPr lang="el-GR" altLang="en-US" sz="2400"/>
              <a:t>Εάν η δέσμευση του </a:t>
            </a:r>
            <a:r>
              <a:rPr lang="en-US" altLang="en-US" sz="2400"/>
              <a:t>CO</a:t>
            </a:r>
            <a:r>
              <a:rPr lang="el-GR" altLang="en-US" sz="2400" baseline="-25000"/>
              <a:t>2</a:t>
            </a:r>
            <a:r>
              <a:rPr lang="el-GR" altLang="en-US" sz="2400"/>
              <a:t> γίνεται πολύ γρήγορα με αποτέλεσμα το απορροφητικό μέσο να κορεστεί και να μην δέχεται άλλο </a:t>
            </a:r>
            <a:r>
              <a:rPr lang="en-US" altLang="en-US" sz="2400"/>
              <a:t>CO</a:t>
            </a:r>
            <a:r>
              <a:rPr lang="el-GR" altLang="en-US" sz="2400" baseline="-25000"/>
              <a:t>2 </a:t>
            </a:r>
            <a:r>
              <a:rPr lang="el-GR" altLang="en-US" sz="2400"/>
              <a:t>- το ελεύθερο </a:t>
            </a:r>
            <a:r>
              <a:rPr lang="en-US" altLang="en-US" sz="2400"/>
              <a:t>CO</a:t>
            </a:r>
            <a:r>
              <a:rPr lang="el-GR" altLang="en-US" sz="2400" baseline="-25000"/>
              <a:t>2</a:t>
            </a:r>
            <a:r>
              <a:rPr lang="el-GR" altLang="en-US" sz="2400"/>
              <a:t> συλλέγεται στον αέρα πάνω από το δείγμα - είναι απαραίτητο να γίνεται έγκαιρη αλλαγή της «παγίδας», να δέχεται εκ νέου το </a:t>
            </a:r>
            <a:r>
              <a:rPr lang="en-US" altLang="en-US" sz="2400"/>
              <a:t>CO</a:t>
            </a:r>
            <a:r>
              <a:rPr lang="el-GR" altLang="en-US" sz="2400" baseline="-25000"/>
              <a:t>2</a:t>
            </a:r>
            <a:r>
              <a:rPr lang="el-GR" altLang="en-US" sz="2400"/>
              <a:t> και έτσι η αλλαγή στην πίεση να συνεχίσει να είναι ανάλογη προς την κατανάλωση οξυγόνου.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70F42682-26F3-7238-0F75-0A00FC68720E}"/>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ΜΙΚΡΟΒΙΑΚΗ ΑΝΑΠΝΟΗ (συνέχεια)</a:t>
            </a:r>
          </a:p>
        </p:txBody>
      </p:sp>
      <p:sp>
        <p:nvSpPr>
          <p:cNvPr id="103427" name="TextBox 2">
            <a:extLst>
              <a:ext uri="{FF2B5EF4-FFF2-40B4-BE49-F238E27FC236}">
                <a16:creationId xmlns:a16="http://schemas.microsoft.com/office/drawing/2014/main" id="{854D23B2-CA06-8B4D-6965-0F1866837D46}"/>
              </a:ext>
            </a:extLst>
          </p:cNvPr>
          <p:cNvSpPr txBox="1">
            <a:spLocks noChangeArrowheads="1"/>
          </p:cNvSpPr>
          <p:nvPr/>
        </p:nvSpPr>
        <p:spPr bwMode="auto">
          <a:xfrm>
            <a:off x="0" y="809625"/>
            <a:ext cx="903605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spcBef>
                <a:spcPts val="500"/>
              </a:spcBef>
              <a:spcAft>
                <a:spcPts val="500"/>
              </a:spcAft>
              <a:buFont typeface="Arial" panose="020B0604020202020204" pitchFamily="34" charset="0"/>
              <a:buNone/>
            </a:pPr>
            <a:r>
              <a:rPr lang="el-GR" altLang="en-US" sz="2400" u="sng"/>
              <a:t>Υλικά</a:t>
            </a:r>
          </a:p>
          <a:p>
            <a:pPr>
              <a:buFont typeface="Wingdings" panose="05000000000000000000" pitchFamily="2" charset="2"/>
              <a:buChar char="§"/>
            </a:pPr>
            <a:r>
              <a:rPr lang="el-GR" altLang="en-US" sz="2400"/>
              <a:t>Αναπνευσίμετρο χωρητικότητας 1 </a:t>
            </a:r>
            <a:r>
              <a:rPr lang="en-US" altLang="en-US" sz="2400"/>
              <a:t>L</a:t>
            </a:r>
            <a:endParaRPr lang="el-GR" altLang="en-US" sz="2400"/>
          </a:p>
          <a:p>
            <a:pPr>
              <a:buFont typeface="Wingdings" panose="05000000000000000000" pitchFamily="2" charset="2"/>
              <a:buChar char="§"/>
            </a:pPr>
            <a:r>
              <a:rPr lang="el-GR" altLang="en-US" sz="2400"/>
              <a:t>Μανομετρική κεφαλή πίεσης</a:t>
            </a:r>
          </a:p>
          <a:p>
            <a:pPr>
              <a:buFont typeface="Wingdings" panose="05000000000000000000" pitchFamily="2" charset="2"/>
              <a:buChar char="§"/>
            </a:pPr>
            <a:r>
              <a:rPr lang="el-GR" altLang="en-US" sz="2400"/>
              <a:t>Επωαστής</a:t>
            </a:r>
          </a:p>
          <a:p>
            <a:pPr>
              <a:buFont typeface="Wingdings" panose="05000000000000000000" pitchFamily="2" charset="2"/>
              <a:buChar char="§"/>
            </a:pPr>
            <a:r>
              <a:rPr lang="el-GR" altLang="en-US" sz="2400"/>
              <a:t>Φορητός καταγραφέας δεδομένων (</a:t>
            </a:r>
            <a:r>
              <a:rPr lang="en-US" altLang="en-US" sz="2400"/>
              <a:t>controller</a:t>
            </a:r>
            <a:r>
              <a:rPr lang="el-GR" altLang="en-US" sz="2400"/>
              <a:t>)</a:t>
            </a:r>
          </a:p>
        </p:txBody>
      </p:sp>
      <p:pic>
        <p:nvPicPr>
          <p:cNvPr id="103428" name="Picture 2">
            <a:extLst>
              <a:ext uri="{FF2B5EF4-FFF2-40B4-BE49-F238E27FC236}">
                <a16:creationId xmlns:a16="http://schemas.microsoft.com/office/drawing/2014/main" id="{548056B5-1883-E35F-D58D-6397EF2A7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589338"/>
            <a:ext cx="2736850"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2">
            <a:extLst>
              <a:ext uri="{FF2B5EF4-FFF2-40B4-BE49-F238E27FC236}">
                <a16:creationId xmlns:a16="http://schemas.microsoft.com/office/drawing/2014/main" id="{6F557A4B-4CEE-2A2D-33B4-70E395F91D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3589338"/>
            <a:ext cx="2339975"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0" name="Εικόνα 3">
            <a:extLst>
              <a:ext uri="{FF2B5EF4-FFF2-40B4-BE49-F238E27FC236}">
                <a16:creationId xmlns:a16="http://schemas.microsoft.com/office/drawing/2014/main" id="{281717F8-4B9E-82CC-35EC-E78A578D159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48050" y="3589338"/>
            <a:ext cx="2139950"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278CC01B-80E0-896C-B4F3-F98A67B50843}"/>
              </a:ext>
            </a:extLst>
          </p:cNvPr>
          <p:cNvSpPr>
            <a:spLocks noGrp="1"/>
          </p:cNvSpPr>
          <p:nvPr>
            <p:ph type="ctrTitle"/>
          </p:nvPr>
        </p:nvSpPr>
        <p:spPr>
          <a:xfrm>
            <a:off x="0" y="404813"/>
            <a:ext cx="9144000" cy="458787"/>
          </a:xfrm>
        </p:spPr>
        <p:txBody>
          <a:bodyPr/>
          <a:lstStyle/>
          <a:p>
            <a:pPr algn="ctr" eaLnBrk="1" hangingPunct="1">
              <a:defRPr/>
            </a:pPr>
            <a:r>
              <a:rPr lang="en-US" sz="2700" b="1" cap="none" dirty="0">
                <a:solidFill>
                  <a:srgbClr val="D1282E"/>
                </a:solidFill>
              </a:rPr>
              <a:t>1-A: </a:t>
            </a:r>
            <a:r>
              <a:rPr lang="el-GR" sz="2700" b="1" cap="none" dirty="0">
                <a:solidFill>
                  <a:srgbClr val="D1282E"/>
                </a:solidFill>
              </a:rPr>
              <a:t>Προσδιορισμός υγρασίας αστικών στερεών αποβλήτων</a:t>
            </a:r>
            <a:br>
              <a:rPr lang="el-GR" sz="2700" b="1" cap="none" dirty="0">
                <a:solidFill>
                  <a:srgbClr val="D1282E"/>
                </a:solidFill>
              </a:rPr>
            </a:br>
            <a:endParaRPr lang="el-GR" sz="2700" b="1" cap="none" dirty="0">
              <a:solidFill>
                <a:srgbClr val="D1282E"/>
              </a:solidFill>
            </a:endParaRPr>
          </a:p>
        </p:txBody>
      </p:sp>
      <p:sp>
        <p:nvSpPr>
          <p:cNvPr id="13315" name="TextBox 2">
            <a:extLst>
              <a:ext uri="{FF2B5EF4-FFF2-40B4-BE49-F238E27FC236}">
                <a16:creationId xmlns:a16="http://schemas.microsoft.com/office/drawing/2014/main" id="{CD9139D2-C9B3-4A29-1A13-D46C23202A5E}"/>
              </a:ext>
            </a:extLst>
          </p:cNvPr>
          <p:cNvSpPr txBox="1">
            <a:spLocks noChangeArrowheads="1"/>
          </p:cNvSpPr>
          <p:nvPr/>
        </p:nvSpPr>
        <p:spPr bwMode="auto">
          <a:xfrm>
            <a:off x="12700" y="987425"/>
            <a:ext cx="90360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buFont typeface="Arial" panose="020B0604020202020204" pitchFamily="34" charset="0"/>
              <a:buNone/>
            </a:pPr>
            <a:r>
              <a:rPr lang="el-GR" altLang="en-US" sz="2400" u="sng"/>
              <a:t>Στόχος εργαστηρίου</a:t>
            </a:r>
          </a:p>
          <a:p>
            <a:pPr>
              <a:buFont typeface="Arial" panose="020B0604020202020204" pitchFamily="34" charset="0"/>
              <a:buNone/>
            </a:pPr>
            <a:r>
              <a:rPr lang="el-GR" altLang="en-US" sz="2400"/>
              <a:t>Προσδιορισμός υγρασίας επιλεγμένων συστατικών στερεών αποβλήτων και υπολογισμός υγρασίας μίγματος αποτελούμενου από τα παραπάνω συστατικά σε συγκεκριμένες αναλογίες.</a:t>
            </a:r>
            <a:endParaRPr lang="el-GR" altLang="el-GR" sz="1800" b="0"/>
          </a:p>
        </p:txBody>
      </p:sp>
      <p:pic>
        <p:nvPicPr>
          <p:cNvPr id="13316" name="Εικόνα 2">
            <a:extLst>
              <a:ext uri="{FF2B5EF4-FFF2-40B4-BE49-F238E27FC236}">
                <a16:creationId xmlns:a16="http://schemas.microsoft.com/office/drawing/2014/main" id="{BF02C17A-6977-A517-C679-E31CAB2586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098800"/>
            <a:ext cx="2640012"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Εικόνα 1">
            <a:extLst>
              <a:ext uri="{FF2B5EF4-FFF2-40B4-BE49-F238E27FC236}">
                <a16:creationId xmlns:a16="http://schemas.microsoft.com/office/drawing/2014/main" id="{9FD0B8ED-FBEA-03DD-A033-26C5ECB23A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3106738"/>
            <a:ext cx="4687888"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CF7DBF71-3268-B073-0417-50C9AC3AF752}"/>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ΜΙΚΡΟΒΙΑΚΗ ΑΝΑΠΝΟΗ (συνέχεια)</a:t>
            </a:r>
          </a:p>
        </p:txBody>
      </p:sp>
      <p:sp>
        <p:nvSpPr>
          <p:cNvPr id="105475" name="TextBox 2">
            <a:extLst>
              <a:ext uri="{FF2B5EF4-FFF2-40B4-BE49-F238E27FC236}">
                <a16:creationId xmlns:a16="http://schemas.microsoft.com/office/drawing/2014/main" id="{4C111088-1EAB-3CD5-7B73-501EB10613A1}"/>
              </a:ext>
            </a:extLst>
          </p:cNvPr>
          <p:cNvSpPr txBox="1">
            <a:spLocks noChangeArrowheads="1"/>
          </p:cNvSpPr>
          <p:nvPr/>
        </p:nvSpPr>
        <p:spPr bwMode="auto">
          <a:xfrm>
            <a:off x="9525" y="692150"/>
            <a:ext cx="90360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spcBef>
                <a:spcPts val="500"/>
              </a:spcBef>
              <a:spcAft>
                <a:spcPts val="500"/>
              </a:spcAft>
              <a:buFont typeface="Arial" panose="020B0604020202020204" pitchFamily="34" charset="0"/>
              <a:buNone/>
            </a:pPr>
            <a:r>
              <a:rPr lang="el-GR" altLang="en-US" sz="2400" u="sng"/>
              <a:t>Κατανάλωση οξυγόνου</a:t>
            </a:r>
          </a:p>
          <a:p>
            <a:pPr>
              <a:spcBef>
                <a:spcPts val="500"/>
              </a:spcBef>
              <a:spcAft>
                <a:spcPts val="500"/>
              </a:spcAft>
              <a:buFont typeface="Arial" panose="020B0604020202020204" pitchFamily="34" charset="0"/>
              <a:buNone/>
            </a:pPr>
            <a:r>
              <a:rPr lang="el-GR" altLang="en-US" sz="2400"/>
              <a:t>Η μάζα του οξυγόνου που καταναλώνεται υπολογίζεται από την εξίσωση:</a:t>
            </a:r>
          </a:p>
        </p:txBody>
      </p:sp>
      <p:sp>
        <p:nvSpPr>
          <p:cNvPr id="105476" name="Rectangle 2">
            <a:extLst>
              <a:ext uri="{FF2B5EF4-FFF2-40B4-BE49-F238E27FC236}">
                <a16:creationId xmlns:a16="http://schemas.microsoft.com/office/drawing/2014/main" id="{1D44CB0E-623F-BB60-E188-D07A48E471C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spcAft>
                <a:spcPct val="0"/>
              </a:spcAft>
              <a:buFontTx/>
              <a:buNone/>
            </a:pPr>
            <a:endParaRPr lang="en-US" altLang="en-US" sz="1800" b="0"/>
          </a:p>
        </p:txBody>
      </p:sp>
      <p:graphicFrame>
        <p:nvGraphicFramePr>
          <p:cNvPr id="105477" name="Αντικείμενο 2">
            <a:extLst>
              <a:ext uri="{FF2B5EF4-FFF2-40B4-BE49-F238E27FC236}">
                <a16:creationId xmlns:a16="http://schemas.microsoft.com/office/drawing/2014/main" id="{A549C0C1-37EF-0CE5-D573-FE877B1D5F29}"/>
              </a:ext>
            </a:extLst>
          </p:cNvPr>
          <p:cNvGraphicFramePr>
            <a:graphicFrameLocks noChangeAspect="1"/>
          </p:cNvGraphicFramePr>
          <p:nvPr/>
        </p:nvGraphicFramePr>
        <p:xfrm>
          <a:off x="2339975" y="2020888"/>
          <a:ext cx="4054475" cy="1228725"/>
        </p:xfrm>
        <a:graphic>
          <a:graphicData uri="http://schemas.openxmlformats.org/presentationml/2006/ole">
            <mc:AlternateContent xmlns:mc="http://schemas.openxmlformats.org/markup-compatibility/2006">
              <mc:Choice xmlns:v="urn:schemas-microsoft-com:vml" Requires="v">
                <p:oleObj name="Εξίσωση" r:id="rId3" imgW="1384300" imgH="419100" progId="Equation.3">
                  <p:embed/>
                </p:oleObj>
              </mc:Choice>
              <mc:Fallback>
                <p:oleObj name="Εξίσωση" r:id="rId3" imgW="1384300" imgH="419100" progId="Equation.3">
                  <p:embed/>
                  <p:pic>
                    <p:nvPicPr>
                      <p:cNvPr id="0" name="Αντικείμενο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2020888"/>
                        <a:ext cx="4054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478" name="TextBox 2">
            <a:extLst>
              <a:ext uri="{FF2B5EF4-FFF2-40B4-BE49-F238E27FC236}">
                <a16:creationId xmlns:a16="http://schemas.microsoft.com/office/drawing/2014/main" id="{BEF1D9F6-B2C4-D7CE-26B4-A012A5963E5A}"/>
              </a:ext>
            </a:extLst>
          </p:cNvPr>
          <p:cNvSpPr txBox="1">
            <a:spLocks noChangeArrowheads="1"/>
          </p:cNvSpPr>
          <p:nvPr/>
        </p:nvSpPr>
        <p:spPr bwMode="auto">
          <a:xfrm>
            <a:off x="53975" y="3213100"/>
            <a:ext cx="903605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spcBef>
                <a:spcPts val="500"/>
              </a:spcBef>
              <a:spcAft>
                <a:spcPts val="500"/>
              </a:spcAft>
              <a:buFont typeface="Arial" panose="020B0604020202020204" pitchFamily="34" charset="0"/>
              <a:buNone/>
            </a:pPr>
            <a:r>
              <a:rPr lang="el-GR" altLang="en-US" sz="2400"/>
              <a:t>όπου:</a:t>
            </a:r>
          </a:p>
          <a:p>
            <a:pPr>
              <a:spcBef>
                <a:spcPts val="500"/>
              </a:spcBef>
              <a:spcAft>
                <a:spcPts val="500"/>
              </a:spcAft>
              <a:buFont typeface="Arial" panose="020B0604020202020204" pitchFamily="34" charset="0"/>
              <a:buNone/>
            </a:pPr>
            <a:r>
              <a:rPr lang="en-US" altLang="en-US" sz="2400"/>
              <a:t> </a:t>
            </a:r>
            <a:r>
              <a:rPr lang="el-GR" altLang="en-US" sz="2400"/>
              <a:t>Δ</a:t>
            </a:r>
            <a:r>
              <a:rPr lang="en-US" altLang="en-US" sz="2400"/>
              <a:t>m = μάζα του οξυγόνου που καταναλώνεται [mg]</a:t>
            </a:r>
          </a:p>
          <a:p>
            <a:pPr>
              <a:spcBef>
                <a:spcPts val="500"/>
              </a:spcBef>
              <a:spcAft>
                <a:spcPts val="500"/>
              </a:spcAft>
              <a:buFont typeface="Arial" panose="020B0604020202020204" pitchFamily="34" charset="0"/>
              <a:buNone/>
            </a:pPr>
            <a:r>
              <a:rPr lang="el-GR" altLang="en-US" sz="2400"/>
              <a:t>Δ</a:t>
            </a:r>
            <a:r>
              <a:rPr lang="en-US" altLang="en-US" sz="2400"/>
              <a:t>p</a:t>
            </a:r>
            <a:r>
              <a:rPr lang="el-GR" altLang="en-US" sz="2400"/>
              <a:t> </a:t>
            </a:r>
            <a:r>
              <a:rPr lang="en-US" altLang="en-US" sz="2400"/>
              <a:t>= μείωση της πίεσης [mbar]</a:t>
            </a:r>
            <a:endParaRPr lang="el-GR" altLang="en-US" sz="2400"/>
          </a:p>
          <a:p>
            <a:pPr>
              <a:spcBef>
                <a:spcPts val="500"/>
              </a:spcBef>
              <a:spcAft>
                <a:spcPts val="500"/>
              </a:spcAft>
              <a:buFont typeface="Arial" panose="020B0604020202020204" pitchFamily="34" charset="0"/>
              <a:buNone/>
            </a:pPr>
            <a:r>
              <a:rPr lang="en-US" altLang="en-US" sz="2400"/>
              <a:t>Vfr = ελεύθερος όγκος αέρα [L]</a:t>
            </a:r>
          </a:p>
          <a:p>
            <a:pPr>
              <a:spcBef>
                <a:spcPts val="500"/>
              </a:spcBef>
              <a:spcAft>
                <a:spcPts val="500"/>
              </a:spcAft>
              <a:buFont typeface="Arial" panose="020B0604020202020204" pitchFamily="34" charset="0"/>
              <a:buNone/>
            </a:pPr>
            <a:r>
              <a:rPr lang="en-US" altLang="en-US" sz="2400"/>
              <a:t>M</a:t>
            </a:r>
            <a:r>
              <a:rPr lang="en-US" altLang="en-US" sz="2400" baseline="-25000"/>
              <a:t>R(O2) </a:t>
            </a:r>
            <a:r>
              <a:rPr lang="en-US" altLang="en-US" sz="2400"/>
              <a:t>= μοριακό βάρος οξυγόνου: 32000 mg/mol</a:t>
            </a:r>
          </a:p>
          <a:p>
            <a:pPr>
              <a:buFont typeface="Arial" panose="020B0604020202020204" pitchFamily="34" charset="0"/>
              <a:buNone/>
            </a:pPr>
            <a:r>
              <a:rPr lang="en-US" altLang="en-US" sz="2400"/>
              <a:t> R = σταθερά αερίων : 83.14 L mbar mol</a:t>
            </a:r>
            <a:r>
              <a:rPr lang="en-US" altLang="en-US" sz="2400" baseline="30000"/>
              <a:t>-1</a:t>
            </a:r>
            <a:r>
              <a:rPr lang="en-US" altLang="en-US" sz="2400"/>
              <a:t> Κ</a:t>
            </a:r>
            <a:r>
              <a:rPr lang="en-US" altLang="en-US" sz="2400" baseline="30000"/>
              <a:t>-1</a:t>
            </a:r>
            <a:endParaRPr lang="en-US" altLang="en-US" sz="2400"/>
          </a:p>
          <a:p>
            <a:pPr>
              <a:buFont typeface="Arial" panose="020B0604020202020204" pitchFamily="34" charset="0"/>
              <a:buNone/>
            </a:pPr>
            <a:r>
              <a:rPr lang="en-US" altLang="en-US" sz="2400"/>
              <a:t> T </a:t>
            </a:r>
            <a:r>
              <a:rPr lang="el-GR" altLang="en-US" sz="2400"/>
              <a:t>= θερμοκρασία [</a:t>
            </a:r>
            <a:r>
              <a:rPr lang="el-GR" altLang="en-US" sz="2400" baseline="30000"/>
              <a:t>ο</a:t>
            </a:r>
            <a:r>
              <a:rPr lang="el-GR" altLang="en-US" sz="2400"/>
              <a:t>Κ]</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8CED64A2-098F-F6CD-B79C-FFBB7EF08F40}"/>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ΜΙΚΡΟΒΙΑΚΗ ΑΝΑΠΝΟΗ (συνέχεια)</a:t>
            </a:r>
          </a:p>
        </p:txBody>
      </p:sp>
      <p:sp>
        <p:nvSpPr>
          <p:cNvPr id="107523" name="TextBox 2">
            <a:extLst>
              <a:ext uri="{FF2B5EF4-FFF2-40B4-BE49-F238E27FC236}">
                <a16:creationId xmlns:a16="http://schemas.microsoft.com/office/drawing/2014/main" id="{EF87FB83-C2BD-82BF-7AEF-EC14A088C12D}"/>
              </a:ext>
            </a:extLst>
          </p:cNvPr>
          <p:cNvSpPr txBox="1">
            <a:spLocks noChangeArrowheads="1"/>
          </p:cNvSpPr>
          <p:nvPr/>
        </p:nvSpPr>
        <p:spPr bwMode="auto">
          <a:xfrm>
            <a:off x="9525" y="692150"/>
            <a:ext cx="90360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spcBef>
                <a:spcPts val="500"/>
              </a:spcBef>
              <a:spcAft>
                <a:spcPts val="500"/>
              </a:spcAft>
              <a:buFont typeface="Arial" panose="020B0604020202020204" pitchFamily="34" charset="0"/>
              <a:buNone/>
            </a:pPr>
            <a:r>
              <a:rPr lang="el-GR" altLang="en-US" sz="2400" u="sng"/>
              <a:t>Παραγωγή διοξειδίου του άνθρακα</a:t>
            </a:r>
          </a:p>
          <a:p>
            <a:pPr>
              <a:spcBef>
                <a:spcPts val="500"/>
              </a:spcBef>
              <a:spcAft>
                <a:spcPts val="500"/>
              </a:spcAft>
              <a:buFont typeface="Arial" panose="020B0604020202020204" pitchFamily="34" charset="0"/>
              <a:buNone/>
            </a:pPr>
            <a:r>
              <a:rPr lang="el-GR" altLang="en-US" sz="2400"/>
              <a:t>Η ποσότητα του παραγόμενου διοξειδίου του άνθρακα υπολογίζεται από την εξίσωση:</a:t>
            </a:r>
          </a:p>
        </p:txBody>
      </p:sp>
      <p:sp>
        <p:nvSpPr>
          <p:cNvPr id="107524" name="Rectangle 2">
            <a:extLst>
              <a:ext uri="{FF2B5EF4-FFF2-40B4-BE49-F238E27FC236}">
                <a16:creationId xmlns:a16="http://schemas.microsoft.com/office/drawing/2014/main" id="{3DDA5043-5442-1098-18E3-4A8A84B8CDE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spcAft>
                <a:spcPct val="0"/>
              </a:spcAft>
              <a:buFontTx/>
              <a:buNone/>
            </a:pPr>
            <a:endParaRPr lang="en-US" altLang="en-US" sz="1800" b="0"/>
          </a:p>
        </p:txBody>
      </p:sp>
      <p:sp>
        <p:nvSpPr>
          <p:cNvPr id="107525" name="TextBox 2">
            <a:extLst>
              <a:ext uri="{FF2B5EF4-FFF2-40B4-BE49-F238E27FC236}">
                <a16:creationId xmlns:a16="http://schemas.microsoft.com/office/drawing/2014/main" id="{693EDADC-3C1C-F9A1-3599-E2648D7FEF80}"/>
              </a:ext>
            </a:extLst>
          </p:cNvPr>
          <p:cNvSpPr txBox="1">
            <a:spLocks noChangeArrowheads="1"/>
          </p:cNvSpPr>
          <p:nvPr/>
        </p:nvSpPr>
        <p:spPr bwMode="auto">
          <a:xfrm>
            <a:off x="28575" y="2924175"/>
            <a:ext cx="903605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spcBef>
                <a:spcPct val="0"/>
              </a:spcBef>
              <a:spcAft>
                <a:spcPct val="0"/>
              </a:spcAft>
              <a:buFont typeface="Arial" panose="020B0604020202020204" pitchFamily="34" charset="0"/>
              <a:buNone/>
            </a:pPr>
            <a:r>
              <a:rPr lang="el-GR" altLang="en-US"/>
              <a:t>όπου:</a:t>
            </a:r>
          </a:p>
          <a:p>
            <a:pPr>
              <a:spcBef>
                <a:spcPct val="0"/>
              </a:spcBef>
              <a:spcAft>
                <a:spcPct val="0"/>
              </a:spcAft>
              <a:buFont typeface="Arial" panose="020B0604020202020204" pitchFamily="34" charset="0"/>
              <a:buNone/>
            </a:pPr>
            <a:r>
              <a:rPr lang="en-US" altLang="en-US"/>
              <a:t>C-CO</a:t>
            </a:r>
            <a:r>
              <a:rPr lang="en-US" altLang="en-US" baseline="-25000"/>
              <a:t>2(t) </a:t>
            </a:r>
            <a:r>
              <a:rPr lang="en-US" altLang="en-US"/>
              <a:t>= </a:t>
            </a:r>
            <a:r>
              <a:rPr lang="el-GR" altLang="en-US"/>
              <a:t>ποσότητα </a:t>
            </a:r>
            <a:r>
              <a:rPr lang="en-US" altLang="en-US"/>
              <a:t>C</a:t>
            </a:r>
            <a:r>
              <a:rPr lang="el-GR" altLang="en-US"/>
              <a:t>-</a:t>
            </a:r>
            <a:r>
              <a:rPr lang="en-US" altLang="en-US"/>
              <a:t>CO</a:t>
            </a:r>
            <a:r>
              <a:rPr lang="el-GR" altLang="en-US" baseline="-25000"/>
              <a:t>2 </a:t>
            </a:r>
            <a:r>
              <a:rPr lang="el-GR" altLang="en-US"/>
              <a:t>που παράγεται από το υπόστρωμα [</a:t>
            </a:r>
            <a:r>
              <a:rPr lang="en-US" altLang="en-US"/>
              <a:t>g</a:t>
            </a:r>
            <a:r>
              <a:rPr lang="el-GR" altLang="en-US"/>
              <a:t>/</a:t>
            </a:r>
            <a:r>
              <a:rPr lang="en-US" altLang="en-US"/>
              <a:t>kg</a:t>
            </a:r>
            <a:r>
              <a:rPr lang="el-GR" altLang="en-US"/>
              <a:t>]</a:t>
            </a:r>
            <a:endParaRPr lang="en-US" altLang="en-US"/>
          </a:p>
          <a:p>
            <a:pPr>
              <a:spcBef>
                <a:spcPct val="0"/>
              </a:spcBef>
              <a:spcAft>
                <a:spcPct val="0"/>
              </a:spcAft>
              <a:buFont typeface="Arial" panose="020B0604020202020204" pitchFamily="34" charset="0"/>
              <a:buNone/>
            </a:pPr>
            <a:r>
              <a:rPr lang="en-US" altLang="en-US"/>
              <a:t>V</a:t>
            </a:r>
            <a:r>
              <a:rPr lang="en-US" altLang="en-US" baseline="-25000"/>
              <a:t>4.3-8.3 </a:t>
            </a:r>
            <a:r>
              <a:rPr lang="en-US" altLang="en-US"/>
              <a:t>= </a:t>
            </a:r>
            <a:r>
              <a:rPr lang="el-GR" altLang="en-US"/>
              <a:t>όγκος του δ</a:t>
            </a:r>
            <a:r>
              <a:rPr lang="en-US" altLang="en-US"/>
              <a:t>/</a:t>
            </a:r>
            <a:r>
              <a:rPr lang="el-GR" altLang="en-US"/>
              <a:t>μ </a:t>
            </a:r>
            <a:r>
              <a:rPr lang="en-US" altLang="en-US"/>
              <a:t>H</a:t>
            </a:r>
            <a:r>
              <a:rPr lang="el-GR" altLang="en-US" baseline="-25000"/>
              <a:t>2</a:t>
            </a:r>
            <a:r>
              <a:rPr lang="en-US" altLang="en-US"/>
              <a:t>SO</a:t>
            </a:r>
            <a:r>
              <a:rPr lang="el-GR" altLang="en-US" baseline="-25000"/>
              <a:t>4 </a:t>
            </a:r>
            <a:r>
              <a:rPr lang="el-GR" altLang="en-US"/>
              <a:t>που απαιτείται για τη μείωση του </a:t>
            </a:r>
            <a:r>
              <a:rPr lang="en-US" altLang="en-US"/>
              <a:t>pH</a:t>
            </a:r>
            <a:r>
              <a:rPr lang="el-GR" altLang="en-US"/>
              <a:t> από 8,3 σε 4,3 στο δοχείο με το υπόστρωμα [</a:t>
            </a:r>
            <a:r>
              <a:rPr lang="en-US" altLang="en-US"/>
              <a:t>mL</a:t>
            </a:r>
            <a:r>
              <a:rPr lang="el-GR" altLang="en-US"/>
              <a:t>] </a:t>
            </a:r>
            <a:endParaRPr lang="en-US" altLang="en-US"/>
          </a:p>
          <a:p>
            <a:pPr>
              <a:spcBef>
                <a:spcPct val="0"/>
              </a:spcBef>
              <a:spcAft>
                <a:spcPct val="0"/>
              </a:spcAft>
              <a:buFont typeface="Arial" panose="020B0604020202020204" pitchFamily="34" charset="0"/>
              <a:buNone/>
            </a:pPr>
            <a:r>
              <a:rPr lang="en-US" altLang="en-US"/>
              <a:t>(V</a:t>
            </a:r>
            <a:r>
              <a:rPr lang="en-US" altLang="en-US" baseline="-25000"/>
              <a:t>4.3-8.3</a:t>
            </a:r>
            <a:r>
              <a:rPr lang="en-US" altLang="en-US"/>
              <a:t>)</a:t>
            </a:r>
            <a:r>
              <a:rPr lang="en-US" altLang="en-US" baseline="-25000"/>
              <a:t>cn </a:t>
            </a:r>
            <a:r>
              <a:rPr lang="en-US" altLang="en-US"/>
              <a:t>= </a:t>
            </a:r>
            <a:r>
              <a:rPr lang="el-GR" altLang="en-US"/>
              <a:t>όγκος του δ</a:t>
            </a:r>
            <a:r>
              <a:rPr lang="en-US" altLang="en-US"/>
              <a:t>/</a:t>
            </a:r>
            <a:r>
              <a:rPr lang="el-GR" altLang="en-US"/>
              <a:t>μ </a:t>
            </a:r>
            <a:r>
              <a:rPr lang="en-US" altLang="en-US"/>
              <a:t>H</a:t>
            </a:r>
            <a:r>
              <a:rPr lang="el-GR" altLang="en-US" baseline="-25000"/>
              <a:t>2</a:t>
            </a:r>
            <a:r>
              <a:rPr lang="en-US" altLang="en-US"/>
              <a:t>SO</a:t>
            </a:r>
            <a:r>
              <a:rPr lang="el-GR" altLang="en-US" baseline="-25000"/>
              <a:t>4 </a:t>
            </a:r>
            <a:r>
              <a:rPr lang="el-GR" altLang="en-US"/>
              <a:t>που απαιτείται για τη μείωση του </a:t>
            </a:r>
            <a:r>
              <a:rPr lang="en-US" altLang="en-US"/>
              <a:t>pH</a:t>
            </a:r>
            <a:r>
              <a:rPr lang="el-GR" altLang="en-US"/>
              <a:t> από 8,3 σε 4,3 σε ένα δοχείο χωρίς υπόστρωμα - μάρτυρας [</a:t>
            </a:r>
            <a:r>
              <a:rPr lang="en-US" altLang="en-US"/>
              <a:t>mL</a:t>
            </a:r>
            <a:r>
              <a:rPr lang="el-GR" altLang="en-US"/>
              <a:t>]</a:t>
            </a:r>
            <a:endParaRPr lang="en-US" altLang="en-US"/>
          </a:p>
          <a:p>
            <a:pPr>
              <a:spcBef>
                <a:spcPct val="0"/>
              </a:spcBef>
              <a:spcAft>
                <a:spcPct val="0"/>
              </a:spcAft>
              <a:buFont typeface="Arial" panose="020B0604020202020204" pitchFamily="34" charset="0"/>
              <a:buNone/>
            </a:pPr>
            <a:r>
              <a:rPr lang="en-US" altLang="en-US"/>
              <a:t>N</a:t>
            </a:r>
            <a:r>
              <a:rPr lang="en-US" altLang="en-US" baseline="-25000"/>
              <a:t>acid </a:t>
            </a:r>
            <a:r>
              <a:rPr lang="en-US" altLang="en-US"/>
              <a:t>= </a:t>
            </a:r>
            <a:r>
              <a:rPr lang="el-GR" altLang="en-US"/>
              <a:t>κανονικότητα του διαλύματος </a:t>
            </a:r>
            <a:r>
              <a:rPr lang="en-US" altLang="en-US"/>
              <a:t>H</a:t>
            </a:r>
            <a:r>
              <a:rPr lang="el-GR" altLang="en-US" baseline="-25000"/>
              <a:t>2</a:t>
            </a:r>
            <a:r>
              <a:rPr lang="en-US" altLang="en-US"/>
              <a:t>SO</a:t>
            </a:r>
            <a:r>
              <a:rPr lang="el-GR" altLang="en-US" baseline="-25000"/>
              <a:t>4</a:t>
            </a:r>
            <a:r>
              <a:rPr lang="el-GR" altLang="en-US"/>
              <a:t> [</a:t>
            </a:r>
            <a:r>
              <a:rPr lang="en-US" altLang="en-US"/>
              <a:t>eq</a:t>
            </a:r>
            <a:r>
              <a:rPr lang="el-GR" altLang="en-US"/>
              <a:t>/</a:t>
            </a:r>
            <a:r>
              <a:rPr lang="en-US" altLang="en-US"/>
              <a:t>L</a:t>
            </a:r>
            <a:r>
              <a:rPr lang="el-GR" altLang="en-US"/>
              <a:t>]</a:t>
            </a:r>
            <a:endParaRPr lang="en-US" altLang="en-US"/>
          </a:p>
          <a:p>
            <a:pPr>
              <a:spcBef>
                <a:spcPct val="0"/>
              </a:spcBef>
              <a:spcAft>
                <a:spcPct val="0"/>
              </a:spcAft>
              <a:buFont typeface="Arial" panose="020B0604020202020204" pitchFamily="34" charset="0"/>
              <a:buNone/>
            </a:pPr>
            <a:r>
              <a:rPr lang="en-US" altLang="en-US"/>
              <a:t>V</a:t>
            </a:r>
            <a:r>
              <a:rPr lang="en-US" altLang="en-US" baseline="-25000"/>
              <a:t>sample </a:t>
            </a:r>
            <a:r>
              <a:rPr lang="en-US" altLang="en-US"/>
              <a:t>= </a:t>
            </a:r>
            <a:r>
              <a:rPr lang="el-GR" altLang="en-US"/>
              <a:t>όγκος δείγματος που λήφθηκε από το δ/μ της παγίδας [</a:t>
            </a:r>
            <a:r>
              <a:rPr lang="en-US" altLang="en-US"/>
              <a:t>mL</a:t>
            </a:r>
            <a:r>
              <a:rPr lang="el-GR" altLang="en-US"/>
              <a:t>]</a:t>
            </a:r>
          </a:p>
          <a:p>
            <a:pPr>
              <a:spcBef>
                <a:spcPct val="0"/>
              </a:spcBef>
              <a:spcAft>
                <a:spcPct val="0"/>
              </a:spcAft>
              <a:buFont typeface="Arial" panose="020B0604020202020204" pitchFamily="34" charset="0"/>
              <a:buNone/>
            </a:pPr>
            <a:r>
              <a:rPr lang="en-US" altLang="en-US"/>
              <a:t>V</a:t>
            </a:r>
            <a:r>
              <a:rPr lang="en-US" altLang="en-US" baseline="-25000"/>
              <a:t>trap </a:t>
            </a:r>
            <a:r>
              <a:rPr lang="el-GR" altLang="en-US"/>
              <a:t>=</a:t>
            </a:r>
            <a:r>
              <a:rPr lang="en-US" altLang="en-US"/>
              <a:t> </a:t>
            </a:r>
            <a:r>
              <a:rPr lang="el-GR" altLang="en-US"/>
              <a:t>όγκος διαλύματος της παγίδας [</a:t>
            </a:r>
            <a:r>
              <a:rPr lang="en-US" altLang="en-US"/>
              <a:t>L</a:t>
            </a:r>
            <a:r>
              <a:rPr lang="el-GR" altLang="en-US"/>
              <a:t>]</a:t>
            </a:r>
            <a:endParaRPr lang="en-US" altLang="en-US"/>
          </a:p>
          <a:p>
            <a:pPr>
              <a:spcBef>
                <a:spcPct val="0"/>
              </a:spcBef>
              <a:spcAft>
                <a:spcPct val="0"/>
              </a:spcAft>
              <a:buFont typeface="Arial" panose="020B0604020202020204" pitchFamily="34" charset="0"/>
              <a:buNone/>
            </a:pPr>
            <a:r>
              <a:rPr lang="en-US" altLang="en-US"/>
              <a:t>12 </a:t>
            </a:r>
            <a:r>
              <a:rPr lang="el-GR" altLang="en-US"/>
              <a:t>= ατομικό βάρος του C [g/mol]</a:t>
            </a:r>
          </a:p>
          <a:p>
            <a:pPr>
              <a:spcBef>
                <a:spcPct val="0"/>
              </a:spcBef>
              <a:spcAft>
                <a:spcPct val="0"/>
              </a:spcAft>
              <a:buFont typeface="Arial" panose="020B0604020202020204" pitchFamily="34" charset="0"/>
              <a:buNone/>
            </a:pPr>
            <a:r>
              <a:rPr lang="en-US" altLang="en-US"/>
              <a:t>m</a:t>
            </a:r>
            <a:r>
              <a:rPr lang="en-US" altLang="en-US" baseline="-25000"/>
              <a:t>g</a:t>
            </a:r>
            <a:r>
              <a:rPr lang="en-US" altLang="en-US"/>
              <a:t> </a:t>
            </a:r>
            <a:r>
              <a:rPr lang="el-GR" altLang="en-US"/>
              <a:t>= ξηρό βάρος υποστρώματος [kg]</a:t>
            </a:r>
          </a:p>
        </p:txBody>
      </p:sp>
      <p:sp>
        <p:nvSpPr>
          <p:cNvPr id="107526" name="Rectangle 2">
            <a:extLst>
              <a:ext uri="{FF2B5EF4-FFF2-40B4-BE49-F238E27FC236}">
                <a16:creationId xmlns:a16="http://schemas.microsoft.com/office/drawing/2014/main" id="{EF455739-409B-DD34-A0CB-D82CB04ACF89}"/>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spcAft>
                <a:spcPct val="0"/>
              </a:spcAft>
              <a:buFontTx/>
              <a:buNone/>
            </a:pPr>
            <a:endParaRPr lang="en-US" altLang="en-US" sz="1800" b="0"/>
          </a:p>
        </p:txBody>
      </p:sp>
      <p:graphicFrame>
        <p:nvGraphicFramePr>
          <p:cNvPr id="107527" name="Αντικείμενο 4">
            <a:extLst>
              <a:ext uri="{FF2B5EF4-FFF2-40B4-BE49-F238E27FC236}">
                <a16:creationId xmlns:a16="http://schemas.microsoft.com/office/drawing/2014/main" id="{0280F3BE-676A-9F52-8F33-7F120DEBCFB7}"/>
              </a:ext>
            </a:extLst>
          </p:cNvPr>
          <p:cNvGraphicFramePr>
            <a:graphicFrameLocks noChangeAspect="1"/>
          </p:cNvGraphicFramePr>
          <p:nvPr/>
        </p:nvGraphicFramePr>
        <p:xfrm>
          <a:off x="53975" y="1916113"/>
          <a:ext cx="8743950" cy="949325"/>
        </p:xfrm>
        <a:graphic>
          <a:graphicData uri="http://schemas.openxmlformats.org/presentationml/2006/ole">
            <mc:AlternateContent xmlns:mc="http://schemas.openxmlformats.org/markup-compatibility/2006">
              <mc:Choice xmlns:v="urn:schemas-microsoft-com:vml" Requires="v">
                <p:oleObj name="Εξίσωση" r:id="rId3" imgW="4305300" imgH="469900" progId="Equation.3">
                  <p:embed/>
                </p:oleObj>
              </mc:Choice>
              <mc:Fallback>
                <p:oleObj name="Εξίσωση" r:id="rId3" imgW="4305300" imgH="469900" progId="Equation.3">
                  <p:embed/>
                  <p:pic>
                    <p:nvPicPr>
                      <p:cNvPr id="0" name="Αντικείμενο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 y="1916113"/>
                        <a:ext cx="874395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100E37AB-A01C-B086-AE41-F1036FA024C3}"/>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ΜΙΚΡΟΒΙΑΚΗ ΑΝΑΠΝΟΗ (συνέχεια)</a:t>
            </a:r>
          </a:p>
        </p:txBody>
      </p:sp>
      <p:sp>
        <p:nvSpPr>
          <p:cNvPr id="109571" name="TextBox 2">
            <a:extLst>
              <a:ext uri="{FF2B5EF4-FFF2-40B4-BE49-F238E27FC236}">
                <a16:creationId xmlns:a16="http://schemas.microsoft.com/office/drawing/2014/main" id="{5AB814F4-C478-F050-F233-25CDFD4E73ED}"/>
              </a:ext>
            </a:extLst>
          </p:cNvPr>
          <p:cNvSpPr txBox="1">
            <a:spLocks noChangeArrowheads="1"/>
          </p:cNvSpPr>
          <p:nvPr/>
        </p:nvSpPr>
        <p:spPr bwMode="auto">
          <a:xfrm>
            <a:off x="4668838" y="692150"/>
            <a:ext cx="4195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88" indent="127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spcBef>
                <a:spcPts val="500"/>
              </a:spcBef>
              <a:spcAft>
                <a:spcPts val="500"/>
              </a:spcAft>
              <a:buFont typeface="Arial" panose="020B0604020202020204" pitchFamily="34" charset="0"/>
              <a:buNone/>
            </a:pPr>
            <a:r>
              <a:rPr lang="el-GR" altLang="en-US" sz="1800"/>
              <a:t>Πρωτογενή δεδομένα πίεσης εντός του αναπνευσιμέτρου</a:t>
            </a:r>
          </a:p>
        </p:txBody>
      </p:sp>
      <p:pic>
        <p:nvPicPr>
          <p:cNvPr id="109572" name="Picture 2">
            <a:extLst>
              <a:ext uri="{FF2B5EF4-FFF2-40B4-BE49-F238E27FC236}">
                <a16:creationId xmlns:a16="http://schemas.microsoft.com/office/drawing/2014/main" id="{E86222A2-63A5-7999-88FC-F94C54930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0388"/>
            <a:ext cx="4697413"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3" name="Picture 3">
            <a:extLst>
              <a:ext uri="{FF2B5EF4-FFF2-40B4-BE49-F238E27FC236}">
                <a16:creationId xmlns:a16="http://schemas.microsoft.com/office/drawing/2014/main" id="{65229D7A-1D04-92BE-DD95-6557EFC94D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3625850"/>
            <a:ext cx="4697412"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4" name="TextBox 2">
            <a:extLst>
              <a:ext uri="{FF2B5EF4-FFF2-40B4-BE49-F238E27FC236}">
                <a16:creationId xmlns:a16="http://schemas.microsoft.com/office/drawing/2014/main" id="{DE19E6DA-0CF9-4303-CF25-172BE706220F}"/>
              </a:ext>
            </a:extLst>
          </p:cNvPr>
          <p:cNvSpPr txBox="1">
            <a:spLocks noChangeArrowheads="1"/>
          </p:cNvSpPr>
          <p:nvPr/>
        </p:nvSpPr>
        <p:spPr bwMode="auto">
          <a:xfrm>
            <a:off x="0" y="6246813"/>
            <a:ext cx="4195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88" indent="127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lgn="r">
              <a:spcBef>
                <a:spcPts val="500"/>
              </a:spcBef>
              <a:spcAft>
                <a:spcPts val="500"/>
              </a:spcAft>
              <a:buFont typeface="Arial" panose="020B0604020202020204" pitchFamily="34" charset="0"/>
              <a:buNone/>
            </a:pPr>
            <a:r>
              <a:rPr lang="en-US" altLang="en-US" sz="1800"/>
              <a:t>Προσθετική κατανάλωση οξυγόνου</a:t>
            </a:r>
            <a:endParaRPr lang="el-GR" altLang="en-US" sz="18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D90D414A-BF17-9FE1-E39B-8F63449CEC40}"/>
              </a:ext>
            </a:extLst>
          </p:cNvPr>
          <p:cNvSpPr>
            <a:spLocks noGrp="1"/>
          </p:cNvSpPr>
          <p:nvPr>
            <p:ph type="title"/>
          </p:nvPr>
        </p:nvSpPr>
        <p:spPr>
          <a:xfrm>
            <a:off x="457200" y="152400"/>
            <a:ext cx="8218488" cy="1371600"/>
          </a:xfrm>
        </p:spPr>
        <p:txBody>
          <a:bodyPr>
            <a:normAutofit fontScale="90000"/>
          </a:bodyPr>
          <a:lstStyle/>
          <a:p>
            <a:pPr>
              <a:defRPr/>
            </a:pPr>
            <a:r>
              <a:rPr lang="el-GR" dirty="0" err="1"/>
              <a:t>Αναεροβια</a:t>
            </a:r>
            <a:r>
              <a:rPr lang="el-GR" dirty="0"/>
              <a:t> </a:t>
            </a:r>
            <a:r>
              <a:rPr lang="el-GR" dirty="0" err="1"/>
              <a:t>χωνευςη</a:t>
            </a:r>
            <a:r>
              <a:rPr lang="en-US" dirty="0"/>
              <a:t> </a:t>
            </a:r>
            <a:r>
              <a:rPr lang="el-GR" sz="2900" dirty="0"/>
              <a:t>(εναλλακτικα με </a:t>
            </a:r>
            <a:r>
              <a:rPr lang="el-GR" sz="2900" dirty="0" err="1"/>
              <a:t>εκτοπιςη</a:t>
            </a:r>
            <a:r>
              <a:rPr lang="el-GR" sz="2900" dirty="0"/>
              <a:t> </a:t>
            </a:r>
            <a:r>
              <a:rPr lang="el-GR" sz="2900" dirty="0" err="1"/>
              <a:t>αλκαλικου</a:t>
            </a:r>
            <a:r>
              <a:rPr lang="el-GR" sz="2900" dirty="0"/>
              <a:t> </a:t>
            </a:r>
            <a:r>
              <a:rPr lang="el-GR" sz="2900" dirty="0" err="1"/>
              <a:t>υγρου</a:t>
            </a:r>
            <a:r>
              <a:rPr lang="el-GR" sz="2900" dirty="0"/>
              <a:t>)</a:t>
            </a:r>
          </a:p>
        </p:txBody>
      </p:sp>
      <p:pic>
        <p:nvPicPr>
          <p:cNvPr id="111619" name="Εικόνα 3">
            <a:extLst>
              <a:ext uri="{FF2B5EF4-FFF2-40B4-BE49-F238E27FC236}">
                <a16:creationId xmlns:a16="http://schemas.microsoft.com/office/drawing/2014/main" id="{3DF67F9D-90F1-A588-CC9A-B9C391F30A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638300"/>
            <a:ext cx="2951162"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510307EA-C948-08C6-A963-8EE5B3D6D52A}"/>
              </a:ext>
            </a:extLst>
          </p:cNvPr>
          <p:cNvSpPr>
            <a:spLocks noGrp="1"/>
          </p:cNvSpPr>
          <p:nvPr>
            <p:ph type="title"/>
          </p:nvPr>
        </p:nvSpPr>
        <p:spPr/>
        <p:txBody>
          <a:bodyPr/>
          <a:lstStyle/>
          <a:p>
            <a:pPr>
              <a:defRPr/>
            </a:pPr>
            <a:r>
              <a:rPr lang="el-GR" dirty="0" err="1"/>
              <a:t>Αναεροβια</a:t>
            </a:r>
            <a:r>
              <a:rPr lang="el-GR" dirty="0"/>
              <a:t> </a:t>
            </a:r>
            <a:r>
              <a:rPr lang="el-GR" dirty="0" err="1"/>
              <a:t>χωνευςη</a:t>
            </a:r>
            <a:endParaRPr lang="el-GR" dirty="0"/>
          </a:p>
        </p:txBody>
      </p:sp>
      <p:sp>
        <p:nvSpPr>
          <p:cNvPr id="3" name="2 - Θέση περιεχομένου">
            <a:extLst>
              <a:ext uri="{FF2B5EF4-FFF2-40B4-BE49-F238E27FC236}">
                <a16:creationId xmlns:a16="http://schemas.microsoft.com/office/drawing/2014/main" id="{5BA31A5E-9D3D-C19E-AB0B-A8C5D0AF57BE}"/>
              </a:ext>
            </a:extLst>
          </p:cNvPr>
          <p:cNvSpPr>
            <a:spLocks noGrp="1"/>
          </p:cNvSpPr>
          <p:nvPr>
            <p:ph idx="1"/>
          </p:nvPr>
        </p:nvSpPr>
        <p:spPr>
          <a:xfrm>
            <a:off x="457200" y="1773238"/>
            <a:ext cx="7620000" cy="4373562"/>
          </a:xfrm>
        </p:spPr>
        <p:txBody>
          <a:bodyPr/>
          <a:lstStyle/>
          <a:p>
            <a:pPr marL="457200" indent="-457200">
              <a:buFont typeface="+mj-lt"/>
              <a:buAutoNum type="arabicPeriod"/>
              <a:defRPr/>
            </a:pPr>
            <a:r>
              <a:rPr lang="el-GR" dirty="0"/>
              <a:t>Δοκιμή </a:t>
            </a:r>
            <a:r>
              <a:rPr lang="en-US" dirty="0"/>
              <a:t>BMP </a:t>
            </a:r>
            <a:r>
              <a:rPr lang="el-GR" dirty="0"/>
              <a:t>με  παρόμοιες κεφαλές και φιάλες </a:t>
            </a:r>
            <a:r>
              <a:rPr lang="en-US" dirty="0" err="1"/>
              <a:t>Dewer</a:t>
            </a:r>
            <a:endParaRPr lang="en-US" dirty="0"/>
          </a:p>
          <a:p>
            <a:pPr marL="457200" indent="-457200">
              <a:buFont typeface="+mj-lt"/>
              <a:buAutoNum type="arabicPeriod"/>
              <a:defRPr/>
            </a:pPr>
            <a:r>
              <a:rPr lang="el-GR" dirty="0"/>
              <a:t>Μετράμε αύξηση πίεσης</a:t>
            </a:r>
          </a:p>
          <a:p>
            <a:pPr marL="457200" indent="-457200">
              <a:buFont typeface="+mj-lt"/>
              <a:buAutoNum type="arabicPeriod"/>
              <a:defRPr/>
            </a:pPr>
            <a:r>
              <a:rPr lang="el-GR" dirty="0"/>
              <a:t>Ίδιες αρχές υπολογισμού αλλά η αύξηση της πίεσης οφείλεται στη παραγωγή του βιοαερίου</a:t>
            </a:r>
          </a:p>
          <a:p>
            <a:pPr marL="1257300" lvl="2" indent="-457200" algn="ctr">
              <a:buFont typeface="Arial" panose="020B0604020202020204" pitchFamily="34" charset="0"/>
              <a:buNone/>
              <a:defRPr/>
            </a:pPr>
            <a:endParaRPr lang="en-US" sz="1800" dirty="0"/>
          </a:p>
          <a:p>
            <a:pPr marL="1257300" lvl="2" indent="-457200" algn="ctr">
              <a:buFont typeface="Arial" panose="020B0604020202020204" pitchFamily="34" charset="0"/>
              <a:buNone/>
              <a:defRPr/>
            </a:pPr>
            <a:r>
              <a:rPr lang="el-GR" sz="1800" dirty="0"/>
              <a:t>Δ</a:t>
            </a:r>
            <a:r>
              <a:rPr lang="en-US" sz="1800" dirty="0"/>
              <a:t>P = [</a:t>
            </a:r>
            <a:r>
              <a:rPr lang="el-GR" sz="1800" dirty="0"/>
              <a:t>Δ</a:t>
            </a:r>
            <a:r>
              <a:rPr lang="en-US" sz="1800" dirty="0"/>
              <a:t>n * R * T ] / V</a:t>
            </a:r>
          </a:p>
          <a:p>
            <a:pPr marL="1257300" lvl="2" indent="-457200">
              <a:buFont typeface="Arial" panose="020B0604020202020204" pitchFamily="34" charset="0"/>
              <a:buNone/>
              <a:defRPr/>
            </a:pPr>
            <a:endParaRPr lang="en-US" sz="1800" dirty="0"/>
          </a:p>
          <a:p>
            <a:pPr marL="1257300" lvl="2" indent="-457200">
              <a:buFont typeface="Arial" panose="020B0604020202020204" pitchFamily="34" charset="0"/>
              <a:buNone/>
              <a:defRPr/>
            </a:pPr>
            <a:endParaRPr lang="en-US" sz="1800" dirty="0"/>
          </a:p>
          <a:p>
            <a:pPr>
              <a:buFont typeface="Arial" panose="020B0604020202020204" pitchFamily="34" charset="0"/>
              <a:buNone/>
              <a:defRPr/>
            </a:pP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22A57C07-F654-B802-C0B7-45C0DDF07892}"/>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ΠΡΟΣΔΙΟΡΙΣΜΟΣ ΥΓΡΑΣΙΑΣ</a:t>
            </a:r>
          </a:p>
        </p:txBody>
      </p:sp>
      <p:sp>
        <p:nvSpPr>
          <p:cNvPr id="15363" name="TextBox 2">
            <a:extLst>
              <a:ext uri="{FF2B5EF4-FFF2-40B4-BE49-F238E27FC236}">
                <a16:creationId xmlns:a16="http://schemas.microsoft.com/office/drawing/2014/main" id="{E96107A0-787E-88B9-E7B3-84815E3F5546}"/>
              </a:ext>
            </a:extLst>
          </p:cNvPr>
          <p:cNvSpPr txBox="1">
            <a:spLocks noChangeArrowheads="1"/>
          </p:cNvSpPr>
          <p:nvPr/>
        </p:nvSpPr>
        <p:spPr bwMode="auto">
          <a:xfrm>
            <a:off x="0" y="809625"/>
            <a:ext cx="9036050" cy="574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 typeface="Arial" panose="020B0604020202020204" pitchFamily="34" charset="0"/>
              <a:buNone/>
            </a:pPr>
            <a:r>
              <a:rPr lang="el-GR" altLang="en-US" sz="2400" u="sng"/>
              <a:t>Βασικοί όροι</a:t>
            </a:r>
          </a:p>
          <a:p>
            <a:pPr>
              <a:spcBef>
                <a:spcPct val="0"/>
              </a:spcBef>
              <a:spcAft>
                <a:spcPts val="500"/>
              </a:spcAft>
              <a:buFont typeface="Wingdings" panose="05000000000000000000" pitchFamily="2" charset="2"/>
              <a:buChar char="§"/>
            </a:pPr>
            <a:r>
              <a:rPr lang="el-GR" altLang="en-US" sz="2400"/>
              <a:t>Υγρασία (περιεκτικότητα σε νερό)</a:t>
            </a:r>
          </a:p>
          <a:p>
            <a:pPr>
              <a:spcBef>
                <a:spcPct val="0"/>
              </a:spcBef>
              <a:spcAft>
                <a:spcPts val="500"/>
              </a:spcAft>
              <a:buFont typeface="Arial" panose="020B0604020202020204" pitchFamily="34" charset="0"/>
              <a:buNone/>
            </a:pPr>
            <a:r>
              <a:rPr lang="el-GR" altLang="en-US" sz="2400"/>
              <a:t>Η υγρασία (ή το νερό) ενός στερεού υλικού, που εξατμίζεται στους 70ºC±5ºC (% g/g), μέχρι να γίνει σταθεροποίηση του βάρους. Εκφράζεται σε ποσοστό επί υγρού βάρους (% υ.β.). </a:t>
            </a:r>
          </a:p>
          <a:p>
            <a:pPr>
              <a:spcBef>
                <a:spcPct val="0"/>
              </a:spcBef>
              <a:spcAft>
                <a:spcPts val="500"/>
              </a:spcAft>
              <a:buFont typeface="Wingdings" panose="05000000000000000000" pitchFamily="2" charset="2"/>
              <a:buChar char="§"/>
            </a:pPr>
            <a:r>
              <a:rPr lang="el-GR" altLang="en-US" sz="2400"/>
              <a:t>Συνολικά στερεά (ΣΣ) ή ξηρό βάρος (ξ.β.)</a:t>
            </a:r>
          </a:p>
          <a:p>
            <a:pPr>
              <a:spcBef>
                <a:spcPct val="0"/>
              </a:spcBef>
              <a:spcAft>
                <a:spcPts val="500"/>
              </a:spcAft>
              <a:buFont typeface="Arial" panose="020B0604020202020204" pitchFamily="34" charset="0"/>
              <a:buNone/>
            </a:pPr>
            <a:r>
              <a:rPr lang="el-GR" altLang="en-US" sz="2400"/>
              <a:t>Το στερεό κλάσμα ενός υποστρώματος που δεν εξατμίζεται στους 70º</a:t>
            </a:r>
            <a:r>
              <a:rPr lang="en-US" altLang="en-US" sz="2400"/>
              <a:t>C</a:t>
            </a:r>
            <a:r>
              <a:rPr lang="el-GR" altLang="en-US" sz="2400"/>
              <a:t>±5º</a:t>
            </a:r>
            <a:r>
              <a:rPr lang="en-US" altLang="en-US" sz="2400"/>
              <a:t>C </a:t>
            </a:r>
            <a:r>
              <a:rPr lang="el-GR" altLang="en-US" sz="2400"/>
              <a:t>και το οποίο αποτελείται από τα ανόργανα και τα εξαερώσιμα στερεά. Εκφράζονται σε ποσοστό επί υγρού βάρους.</a:t>
            </a:r>
          </a:p>
          <a:p>
            <a:pPr>
              <a:spcBef>
                <a:spcPct val="0"/>
              </a:spcBef>
              <a:buFont typeface="Arial" panose="020B0604020202020204" pitchFamily="34" charset="0"/>
              <a:buNone/>
            </a:pPr>
            <a:r>
              <a:rPr lang="el-GR" altLang="en-US" sz="2400"/>
              <a:t>Οπότε, ισχύει ότι: </a:t>
            </a:r>
          </a:p>
          <a:p>
            <a:pPr algn="ctr">
              <a:spcBef>
                <a:spcPct val="0"/>
              </a:spcBef>
              <a:buFont typeface="Arial" panose="020B0604020202020204" pitchFamily="34" charset="0"/>
              <a:buNone/>
            </a:pPr>
            <a:r>
              <a:rPr lang="el-GR" altLang="en-US" sz="2400"/>
              <a:t> Ξηρό βάρος (%) = 1 – Υγρασία (%)</a:t>
            </a:r>
          </a:p>
          <a:p>
            <a:pPr>
              <a:spcBef>
                <a:spcPct val="0"/>
              </a:spcBef>
              <a:buFont typeface="Arial" panose="020B0604020202020204" pitchFamily="34" charset="0"/>
              <a:buNone/>
            </a:pPr>
            <a:r>
              <a:rPr lang="el-GR" altLang="en-US" sz="2400"/>
              <a:t> </a:t>
            </a:r>
            <a:endParaRPr lang="el-GR" altLang="el-GR" sz="1800" b="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9AF93383-A28A-F10F-02AF-26AF961A1531}"/>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ΠΡΟΣΔΙΟΡΙΣΜΟΣ ΥΓΡΑΣΙΑΣ (συνέχεια)</a:t>
            </a:r>
          </a:p>
        </p:txBody>
      </p:sp>
      <p:sp>
        <p:nvSpPr>
          <p:cNvPr id="17411" name="TextBox 2">
            <a:extLst>
              <a:ext uri="{FF2B5EF4-FFF2-40B4-BE49-F238E27FC236}">
                <a16:creationId xmlns:a16="http://schemas.microsoft.com/office/drawing/2014/main" id="{C735A86E-B15F-39CD-9A33-232AE0C42B16}"/>
              </a:ext>
            </a:extLst>
          </p:cNvPr>
          <p:cNvSpPr txBox="1">
            <a:spLocks noChangeArrowheads="1"/>
          </p:cNvSpPr>
          <p:nvPr/>
        </p:nvSpPr>
        <p:spPr bwMode="auto">
          <a:xfrm>
            <a:off x="0" y="809625"/>
            <a:ext cx="903605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buFont typeface="Arial" panose="020B0604020202020204" pitchFamily="34" charset="0"/>
              <a:buNone/>
            </a:pPr>
            <a:r>
              <a:rPr lang="el-GR" altLang="en-US" sz="2400" u="sng"/>
              <a:t>Δειγματοληψία</a:t>
            </a:r>
          </a:p>
          <a:p>
            <a:pPr>
              <a:spcAft>
                <a:spcPts val="500"/>
              </a:spcAft>
              <a:buFont typeface="Arial" panose="020B0604020202020204" pitchFamily="34" charset="0"/>
              <a:buNone/>
            </a:pPr>
            <a:r>
              <a:rPr lang="el-GR" altLang="en-US" sz="2400"/>
              <a:t>Μέθοδος των τεταρτημορίων</a:t>
            </a:r>
          </a:p>
          <a:p>
            <a:pPr>
              <a:buFont typeface="Arial" panose="020B0604020202020204" pitchFamily="34" charset="0"/>
              <a:buNone/>
            </a:pPr>
            <a:r>
              <a:rPr lang="el-GR" altLang="en-US" sz="2400"/>
              <a:t> </a:t>
            </a:r>
            <a:endParaRPr lang="el-GR" altLang="el-GR" sz="1800" b="0"/>
          </a:p>
        </p:txBody>
      </p:sp>
      <p:pic>
        <p:nvPicPr>
          <p:cNvPr id="17412" name="Εικόνα 1">
            <a:extLst>
              <a:ext uri="{FF2B5EF4-FFF2-40B4-BE49-F238E27FC236}">
                <a16:creationId xmlns:a16="http://schemas.microsoft.com/office/drawing/2014/main" id="{59F28FDE-12C8-BC00-924B-A258AC1BBD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844675"/>
            <a:ext cx="2808288"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Εικόνα 2">
            <a:extLst>
              <a:ext uri="{FF2B5EF4-FFF2-40B4-BE49-F238E27FC236}">
                <a16:creationId xmlns:a16="http://schemas.microsoft.com/office/drawing/2014/main" id="{2C109D59-D3B1-DDF9-BBEA-58F95341B0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13088" y="3213100"/>
            <a:ext cx="2809875"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Εικόνα 3">
            <a:extLst>
              <a:ext uri="{FF2B5EF4-FFF2-40B4-BE49-F238E27FC236}">
                <a16:creationId xmlns:a16="http://schemas.microsoft.com/office/drawing/2014/main" id="{C78428CE-369A-7126-67C5-EC9695834CF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4433888"/>
            <a:ext cx="2881312"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77031FA8-AD03-6C69-708E-8749ABEE2497}"/>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ΠΡΟΣΔΙΟΡΙΣΜΟΣ ΥΓΡΑΣΙΑΣ (συνέχεια)</a:t>
            </a:r>
          </a:p>
        </p:txBody>
      </p:sp>
      <p:sp>
        <p:nvSpPr>
          <p:cNvPr id="19459" name="TextBox 2">
            <a:extLst>
              <a:ext uri="{FF2B5EF4-FFF2-40B4-BE49-F238E27FC236}">
                <a16:creationId xmlns:a16="http://schemas.microsoft.com/office/drawing/2014/main" id="{C61CE957-B140-B832-1909-EB78BDEBBB5C}"/>
              </a:ext>
            </a:extLst>
          </p:cNvPr>
          <p:cNvSpPr txBox="1">
            <a:spLocks noChangeArrowheads="1"/>
          </p:cNvSpPr>
          <p:nvPr/>
        </p:nvSpPr>
        <p:spPr bwMode="auto">
          <a:xfrm>
            <a:off x="0" y="620713"/>
            <a:ext cx="9036050" cy="25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buFont typeface="Arial" panose="020B0604020202020204" pitchFamily="34" charset="0"/>
              <a:buNone/>
            </a:pPr>
            <a:r>
              <a:rPr lang="el-GR" altLang="en-US" sz="2400" u="sng"/>
              <a:t>Υλικά</a:t>
            </a:r>
          </a:p>
          <a:p>
            <a:pPr>
              <a:spcAft>
                <a:spcPts val="500"/>
              </a:spcAft>
              <a:buFont typeface="Wingdings" panose="05000000000000000000" pitchFamily="2" charset="2"/>
              <a:buChar char="§"/>
            </a:pPr>
            <a:r>
              <a:rPr lang="el-GR" altLang="en-US" sz="2400"/>
              <a:t>Φούρνος μέτρησης υγρασίας.</a:t>
            </a:r>
          </a:p>
          <a:p>
            <a:pPr>
              <a:spcAft>
                <a:spcPts val="500"/>
              </a:spcAft>
              <a:buFont typeface="Wingdings" panose="05000000000000000000" pitchFamily="2" charset="2"/>
              <a:buChar char="§"/>
            </a:pPr>
            <a:r>
              <a:rPr lang="el-GR" altLang="en-US" sz="2400"/>
              <a:t>Δισκία από αλουμίνιο.</a:t>
            </a:r>
          </a:p>
          <a:p>
            <a:pPr>
              <a:spcAft>
                <a:spcPts val="500"/>
              </a:spcAft>
              <a:buFont typeface="Wingdings" panose="05000000000000000000" pitchFamily="2" charset="2"/>
              <a:buChar char="§"/>
            </a:pPr>
            <a:r>
              <a:rPr lang="el-GR" altLang="en-US" sz="2400"/>
              <a:t>Ζυγός KERN τριών δεκαδικών ψηφίων.</a:t>
            </a:r>
          </a:p>
          <a:p>
            <a:pPr>
              <a:spcAft>
                <a:spcPts val="500"/>
              </a:spcAft>
              <a:buFont typeface="Wingdings" panose="05000000000000000000" pitchFamily="2" charset="2"/>
              <a:buChar char="§"/>
            </a:pPr>
            <a:r>
              <a:rPr lang="el-GR" altLang="en-US" sz="2400"/>
              <a:t>Ζυγός με ακρίβεια ± 5 g.</a:t>
            </a:r>
            <a:endParaRPr lang="el-GR" altLang="el-GR" sz="1800" b="0"/>
          </a:p>
        </p:txBody>
      </p:sp>
      <p:pic>
        <p:nvPicPr>
          <p:cNvPr id="19460" name="Εικόνα 2">
            <a:extLst>
              <a:ext uri="{FF2B5EF4-FFF2-40B4-BE49-F238E27FC236}">
                <a16:creationId xmlns:a16="http://schemas.microsoft.com/office/drawing/2014/main" id="{772516EB-6D3C-5649-5883-70B2EC0926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124200"/>
            <a:ext cx="2484438"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Εικόνα 3">
            <a:extLst>
              <a:ext uri="{FF2B5EF4-FFF2-40B4-BE49-F238E27FC236}">
                <a16:creationId xmlns:a16="http://schemas.microsoft.com/office/drawing/2014/main" id="{9969E515-8B3D-AC28-FC88-382F703DEC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3124200"/>
            <a:ext cx="2484437"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Εικόνα 5">
            <a:extLst>
              <a:ext uri="{FF2B5EF4-FFF2-40B4-BE49-F238E27FC236}">
                <a16:creationId xmlns:a16="http://schemas.microsoft.com/office/drawing/2014/main" id="{7B251A0A-EE09-22A3-89CF-AAC8D7F51A3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3124200"/>
            <a:ext cx="277495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F90359F3-0345-8083-869F-51ED9DBAAAB6}"/>
              </a:ext>
            </a:extLst>
          </p:cNvPr>
          <p:cNvSpPr>
            <a:spLocks noGrp="1"/>
          </p:cNvSpPr>
          <p:nvPr>
            <p:ph type="ctrTitle"/>
          </p:nvPr>
        </p:nvSpPr>
        <p:spPr>
          <a:xfrm>
            <a:off x="0" y="115888"/>
            <a:ext cx="9144000" cy="458787"/>
          </a:xfrm>
        </p:spPr>
        <p:txBody>
          <a:bodyPr/>
          <a:lstStyle/>
          <a:p>
            <a:pPr algn="ctr" eaLnBrk="1" hangingPunct="1">
              <a:defRPr/>
            </a:pPr>
            <a:r>
              <a:rPr lang="el-GR" sz="2700" b="1" cap="none">
                <a:solidFill>
                  <a:srgbClr val="D1282E"/>
                </a:solidFill>
              </a:rPr>
              <a:t>ΠΡΟΣΔΙΟΡΙΣΜΟΣ ΥΓΡΑΣΙΑΣ (συνέχεια)</a:t>
            </a:r>
          </a:p>
        </p:txBody>
      </p:sp>
      <p:sp>
        <p:nvSpPr>
          <p:cNvPr id="21507" name="TextBox 2">
            <a:extLst>
              <a:ext uri="{FF2B5EF4-FFF2-40B4-BE49-F238E27FC236}">
                <a16:creationId xmlns:a16="http://schemas.microsoft.com/office/drawing/2014/main" id="{56E41EE8-B9ED-D0CC-8B6A-12D653247900}"/>
              </a:ext>
            </a:extLst>
          </p:cNvPr>
          <p:cNvSpPr txBox="1">
            <a:spLocks noChangeArrowheads="1"/>
          </p:cNvSpPr>
          <p:nvPr/>
        </p:nvSpPr>
        <p:spPr bwMode="auto">
          <a:xfrm>
            <a:off x="0" y="836613"/>
            <a:ext cx="903605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Arial" panose="020B0604020202020204" pitchFamily="34" charset="0"/>
              </a:defRPr>
            </a:lvl9pPr>
          </a:lstStyle>
          <a:p>
            <a:pPr>
              <a:buFont typeface="Arial" panose="020B0604020202020204" pitchFamily="34" charset="0"/>
              <a:buNone/>
            </a:pPr>
            <a:r>
              <a:rPr lang="el-GR" altLang="en-US" sz="2400" u="sng"/>
              <a:t>Διαδικασία</a:t>
            </a:r>
          </a:p>
          <a:p>
            <a:pPr>
              <a:buFont typeface="Wingdings" panose="05000000000000000000" pitchFamily="2" charset="2"/>
              <a:buChar char="§"/>
            </a:pPr>
            <a:r>
              <a:rPr lang="el-GR" altLang="en-US" sz="2400"/>
              <a:t>Ζύγιση δισκίου σε ζυγό ακρίβειας (</a:t>
            </a:r>
            <a:r>
              <a:rPr lang="el-GR" altLang="en-US" sz="2400" u="sng"/>
              <a:t>βάρος Α</a:t>
            </a:r>
            <a:r>
              <a:rPr lang="el-GR" altLang="en-US" sz="2400"/>
              <a:t>). </a:t>
            </a:r>
          </a:p>
          <a:p>
            <a:pPr>
              <a:buFont typeface="Arial" panose="020B0604020202020204" pitchFamily="34" charset="0"/>
              <a:buNone/>
            </a:pPr>
            <a:r>
              <a:rPr lang="el-GR" altLang="en-US" sz="2400"/>
              <a:t>3 επαναλήψεις για το κάθε δείγμα.</a:t>
            </a:r>
          </a:p>
          <a:p>
            <a:pPr>
              <a:buFont typeface="Wingdings" panose="05000000000000000000" pitchFamily="2" charset="2"/>
              <a:buChar char="§"/>
            </a:pPr>
            <a:r>
              <a:rPr lang="el-GR" altLang="en-US" sz="2400"/>
              <a:t>Τοποθέτηση των αποβλήτων στο δισκίο και καταγραφή του συνολικού βάρους, δηλαδή</a:t>
            </a:r>
          </a:p>
          <a:p>
            <a:pPr>
              <a:buFont typeface="Arial" panose="020B0604020202020204" pitchFamily="34" charset="0"/>
              <a:buNone/>
            </a:pPr>
            <a:r>
              <a:rPr lang="el-GR" altLang="en-US" sz="2400"/>
              <a:t>βάρος δισκίου + βάρος υγρού δείγματος </a:t>
            </a:r>
            <a:r>
              <a:rPr lang="el-GR" altLang="en-US" sz="2400" u="sng"/>
              <a:t>(βάρος Β)</a:t>
            </a:r>
            <a:r>
              <a:rPr lang="el-GR" altLang="en-US" sz="2400"/>
              <a:t>.</a:t>
            </a:r>
          </a:p>
          <a:p>
            <a:pPr>
              <a:buFont typeface="Wingdings" panose="05000000000000000000" pitchFamily="2" charset="2"/>
              <a:buChar char="§"/>
            </a:pPr>
            <a:r>
              <a:rPr lang="el-GR" altLang="en-US" sz="2400"/>
              <a:t>Υπολογισμός αρχικού </a:t>
            </a:r>
            <a:r>
              <a:rPr lang="el-GR" altLang="en-US" sz="2400" i="1" u="sng"/>
              <a:t>υγρού</a:t>
            </a:r>
            <a:r>
              <a:rPr lang="el-GR" altLang="en-US" sz="2400"/>
              <a:t> βάρους του μίγματος</a:t>
            </a:r>
          </a:p>
          <a:p>
            <a:pPr>
              <a:buFont typeface="Arial" panose="020B0604020202020204" pitchFamily="34" charset="0"/>
              <a:buNone/>
            </a:pPr>
            <a:r>
              <a:rPr lang="el-GR" altLang="en-US" sz="2400" u="sng"/>
              <a:t>(βάρος Β - βάρος Α)</a:t>
            </a:r>
            <a:r>
              <a:rPr lang="el-GR" altLang="en-US" sz="2400"/>
              <a:t>.</a:t>
            </a:r>
          </a:p>
          <a:p>
            <a:pPr>
              <a:buFont typeface="Wingdings" panose="05000000000000000000" pitchFamily="2" charset="2"/>
              <a:buChar char="§"/>
            </a:pPr>
            <a:r>
              <a:rPr lang="el-GR" altLang="en-US" sz="2400"/>
              <a:t>Τοποθέτηση δισκίου με δείγμα σε φούρνο ξήρανσης 70±5°</a:t>
            </a:r>
            <a:r>
              <a:rPr lang="en-US" altLang="en-US" sz="2400"/>
              <a:t>C</a:t>
            </a:r>
            <a:r>
              <a:rPr lang="el-GR" altLang="en-US" sz="2400"/>
              <a: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αραίτητο">
  <a:themeElements>
    <a:clrScheme name="Απαραίτητο">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Απαραίτητο">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παραίτητο">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1946</TotalTime>
  <Words>3680</Words>
  <Application>Microsoft Office PowerPoint</Application>
  <PresentationFormat>On-screen Show (4:3)</PresentationFormat>
  <Paragraphs>462</Paragraphs>
  <Slides>54</Slides>
  <Notes>51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2" baseType="lpstr">
      <vt:lpstr>Arial</vt:lpstr>
      <vt:lpstr>Arial Black</vt:lpstr>
      <vt:lpstr>Calibri</vt:lpstr>
      <vt:lpstr>Comic Sans MS</vt:lpstr>
      <vt:lpstr>Wingdings</vt:lpstr>
      <vt:lpstr>Times New Roman</vt:lpstr>
      <vt:lpstr>Απαραίτητο</vt:lpstr>
      <vt:lpstr>Microsoft Equation 3.0</vt:lpstr>
      <vt:lpstr>ΕΡΓΑΣΤΗΡΙΑ ΤΕΧΝΟΛΟΓΙΑΣ ΚΑΙ ΔΙΑΧΕΙΡΙΣΗΣ ΣΤΕΡΕΩΝ ΑΠΟΒΛΗΤΩΝ Ι</vt:lpstr>
      <vt:lpstr>ΠΕΡΙΓΡΑΦΗ ΜΑΘΗΜΑΤΟΣ</vt:lpstr>
      <vt:lpstr>ΕΡΓΑΣΤΗΡΙΑ</vt:lpstr>
      <vt:lpstr>Απαιτουμενος αριθμος δειγματων (n) ΑΣΑ για επιτευξη επιθυμητης ακριβειας</vt:lpstr>
      <vt:lpstr>1-A: Προσδιορισμός υγρασίας αστικών στερεών αποβλήτων </vt:lpstr>
      <vt:lpstr>ΠΡΟΣΔΙΟΡΙΣΜΟΣ ΥΓΡΑΣΙΑΣ</vt:lpstr>
      <vt:lpstr>ΠΡΟΣΔΙΟΡΙΣΜΟΣ ΥΓΡΑΣΙΑΣ (συνέχεια)</vt:lpstr>
      <vt:lpstr>ΠΡΟΣΔΙΟΡΙΣΜΟΣ ΥΓΡΑΣΙΑΣ (συνέχεια)</vt:lpstr>
      <vt:lpstr>ΠΡΟΣΔΙΟΡΙΣΜΟΣ ΥΓΡΑΣΙΑΣ (συνέχεια)</vt:lpstr>
      <vt:lpstr>ΠΡΟΣΔΙΟΡΙΣΜΟΣ ΥΓΡΑΣΙΑΣ (συνέχεια)</vt:lpstr>
      <vt:lpstr>1-A: Κοκκοποίηση δειγμάτων και μέτρηση πτητικών στερεών </vt:lpstr>
      <vt:lpstr>ΠΡΟΣΔΙΟΡΙΣΜΟΣ ΠΤΗΤΙΚΩΝ ΣΤΕΡΕΩΝ</vt:lpstr>
      <vt:lpstr>ΠΡΟΣΔΙΟΡΙΣΜΟΣ ΠΤΗΤΙΚΩΝ ΣΤΕΡΕΩΝ (συνέχεια)</vt:lpstr>
      <vt:lpstr>ΠΡΟΣΔΙΟΡΙΣΜΟΣ ΠΤΗΤΙΚΩΝ ΣΤΕΡΕΩΝ (συνέχεια)</vt:lpstr>
      <vt:lpstr>ΠΡΟΣΔΙΟΡΙΣΜΟΣ ΠΤΗΤΙΚΩΝ ΣΤΕΡΕΩΝ (συνέχεια)</vt:lpstr>
      <vt:lpstr>ΠΡΟΣΔΙΟΡΙΣΜΟΣ ΠΤΗΤΙΚΩΝ ΣΤΕΡΕΩΝ (συνέχεια)</vt:lpstr>
      <vt:lpstr>ΠΡΟΣΔΙΟΡΙΣΜΟΣ ΠΤΗΤΙΚΩΝ ΣΤΕΡΕΩΝ (συνέχεια)</vt:lpstr>
      <vt:lpstr>ΠΡΟΣΔΙΟΡΙΣΜΟΣ ΠΤΗΤΙΚΩΝ ΣΤΕΡΕΩΝ (συνέχεια)</vt:lpstr>
      <vt:lpstr>ΠΡΟΣΔΙΟΡΙΣΜΟΣ ΠΤΗΤΙΚΩΝ ΣΤΕΡΕΩΝ (συνέχεια)</vt:lpstr>
      <vt:lpstr>1-A: Μέτρηση pH στερεών αποβλήτων</vt:lpstr>
      <vt:lpstr>ΜΕΤΡΗΣΗ pH</vt:lpstr>
      <vt:lpstr>ΜΕΤΡΗΣΗ pH (συνέχεια)</vt:lpstr>
      <vt:lpstr>ΜΕΤΡΗΣΗ pH (συνέχεια)</vt:lpstr>
      <vt:lpstr>ΜΕΤΡΗΣΗ pH (συνέχεια)</vt:lpstr>
      <vt:lpstr>ΜΕΤΡΗΣΗ pH (συνέχεια)</vt:lpstr>
      <vt:lpstr>1-Β: Στοιχειακή ανάλυση στερεών αποβλήτων</vt:lpstr>
      <vt:lpstr>ΣΤΟΙΧΕΙΑΚΗ ΑΝΑΛΥΣΗ</vt:lpstr>
      <vt:lpstr>ΣΤΟΙΧΕΙΑΚΗ ΑΝΑΛΥΣΗ (συνέχεια)</vt:lpstr>
      <vt:lpstr>ΣΤΟΙΧΕΙΑΚΗ ΑΝΑΛΥΣΗ (συνέχεια)</vt:lpstr>
      <vt:lpstr>ΣΤΟΙΧΕΙΑΚΗ ΑΝΑΛΥΣΗ (συνέχεια)</vt:lpstr>
      <vt:lpstr>ΣΤΟΙΧΕΙΑΚΗ ΑΝΑΛΥΣΗ (συνέχεια)</vt:lpstr>
      <vt:lpstr>ΣΤΟΙΧΕΙΑΚΗ ΑΝΑΛΥΣΗ (συνέχεια)</vt:lpstr>
      <vt:lpstr>ΣΤΟΙΧΕΙΑΚΗ ΑΝΑΛΥΣΗ (συνέχεια)</vt:lpstr>
      <vt:lpstr>ΣΤΟΙΧΕΙΑΚΗ ΑΝΑΛΥΣΗ (συνέχεια)</vt:lpstr>
      <vt:lpstr>ΕΡΓΑΣΤΗΡΙΟ 2: Μέτρηση θερμογόνου δύναμης στερεών αποβλήτων</vt:lpstr>
      <vt:lpstr>ΜΕΤΡΗΣΗ ΘΕΡΜΟΓΟΝΟΥ ΔΥΝΑΜΗΣ</vt:lpstr>
      <vt:lpstr>ΜΕΤΡΗΣΗ ΘΕΡΜΟΓΟΝΟΥ ΔΥΝΑΜΗΣ (συνέχεια)</vt:lpstr>
      <vt:lpstr>ΜΕΤΡΗΣΗ ΘΕΡΜΟΓΟΝΟΥ ΔΥΝΑΜΗΣ (συνέχεια)</vt:lpstr>
      <vt:lpstr>ΜΕΤΡΗΣΗ ΘΕΡΜΟΓΟΝΟΥ ΔΥΝΑΜΗΣ (συνέχεια)</vt:lpstr>
      <vt:lpstr>ΜΕΤΡΗΣΗ ΘΕΡΜΟΓΟΝΟΥ ΔΥΝΑΜΗΣ (συνέχεια)</vt:lpstr>
      <vt:lpstr>ΜΕΤΡΗΣΗ ΘΕΡΜΟΓΟΝΟΥ ΔΥΝΑΜΗΣ (συνέχεια)</vt:lpstr>
      <vt:lpstr>ΜΕΤΡΗΣΗ ΘΕΡΜΟΓΟΝΟΥ ΔΥΝΑΜΗΣ (συνέχεια)</vt:lpstr>
      <vt:lpstr>ΜΕΤΡΗΣΗ ΘΕΡΜΟΓΟΝΟΥ ΔΥΝΑΜΗΣ (συνέχεια)</vt:lpstr>
      <vt:lpstr>ΕΡΓΑΣΤΗΡΙΟ 3: Προσδιορισμός μικροβιακής αναπνευστικής δραστηριότητας αστικών στερεών αποβλήτων</vt:lpstr>
      <vt:lpstr>ΜΙΚΡΟΒΙΑΚΗ ΑΝΑΠΝΕΥΣΤΙΚΗ ΔΡΑΣΤΗΡΙΟΤΗΤΑ</vt:lpstr>
      <vt:lpstr>ΜΙΚΡΟΒΙΑΚΗ ΑΝΑΠΝΟΗ (συνέχεια)</vt:lpstr>
      <vt:lpstr>ΜΙΚΡΟΒΙΑΚΗ ΑΝΑΠΝΟΗ (συνέχεια)</vt:lpstr>
      <vt:lpstr>ΜΙΚΡΟΒΙΑΚΗ ΑΝΑΠΝΟΗ (συνέχεια)</vt:lpstr>
      <vt:lpstr>ΜΙΚΡΟΒΙΑΚΗ ΑΝΑΠΝΟΗ (συνέχεια)</vt:lpstr>
      <vt:lpstr>ΜΙΚΡΟΒΙΑΚΗ ΑΝΑΠΝΟΗ (συνέχεια)</vt:lpstr>
      <vt:lpstr>ΜΙΚΡΟΒΙΑΚΗ ΑΝΑΠΝΟΗ (συνέχεια)</vt:lpstr>
      <vt:lpstr>ΜΙΚΡΟΒΙΑΚΗ ΑΝΑΠΝΟΗ (συνέχεια)</vt:lpstr>
      <vt:lpstr>Αναεροβια χωνευςη (εναλλακτικα με εκτοπιςη αλκαλικου υγρου)</vt:lpstr>
      <vt:lpstr>Αναεροβια χωνευςη</vt:lpstr>
    </vt:vector>
  </TitlesOfParts>
  <Company>Alexis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THE PERFORMANCE OF TWO MUNICIPAL SOLID WASTE MECHANICAL AND BIOLOGICAL PRETREATMENT FACILITIES IN GREECE</dc:title>
  <dc:creator>Alexis</dc:creator>
  <cp:lastModifiedBy>Dimitrios Komilis</cp:lastModifiedBy>
  <cp:revision>158</cp:revision>
  <dcterms:created xsi:type="dcterms:W3CDTF">2013-07-23T17:51:24Z</dcterms:created>
  <dcterms:modified xsi:type="dcterms:W3CDTF">2024-01-25T16:14:29Z</dcterms:modified>
</cp:coreProperties>
</file>