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33"/>
  </p:notesMasterIdLst>
  <p:sldIdLst>
    <p:sldId id="436" r:id="rId2"/>
    <p:sldId id="479" r:id="rId3"/>
    <p:sldId id="480" r:id="rId4"/>
    <p:sldId id="408" r:id="rId5"/>
    <p:sldId id="441" r:id="rId6"/>
    <p:sldId id="443" r:id="rId7"/>
    <p:sldId id="444" r:id="rId8"/>
    <p:sldId id="446" r:id="rId9"/>
    <p:sldId id="481" r:id="rId10"/>
    <p:sldId id="464" r:id="rId11"/>
    <p:sldId id="451" r:id="rId12"/>
    <p:sldId id="449" r:id="rId13"/>
    <p:sldId id="462" r:id="rId14"/>
    <p:sldId id="465" r:id="rId15"/>
    <p:sldId id="452" r:id="rId16"/>
    <p:sldId id="469" r:id="rId17"/>
    <p:sldId id="470" r:id="rId18"/>
    <p:sldId id="471" r:id="rId19"/>
    <p:sldId id="472" r:id="rId20"/>
    <p:sldId id="473" r:id="rId21"/>
    <p:sldId id="474" r:id="rId22"/>
    <p:sldId id="475" r:id="rId23"/>
    <p:sldId id="476" r:id="rId24"/>
    <p:sldId id="463" r:id="rId25"/>
    <p:sldId id="440" r:id="rId26"/>
    <p:sldId id="477" r:id="rId27"/>
    <p:sldId id="478" r:id="rId28"/>
    <p:sldId id="482" r:id="rId29"/>
    <p:sldId id="483" r:id="rId30"/>
    <p:sldId id="434" r:id="rId31"/>
    <p:sldId id="407" r:id="rId3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Μεσαίο στυ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Μεσαίο στυλ 2 - Έμφαση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Μεσαίο στυλ 2 - Έμφαση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61809" autoAdjust="0"/>
  </p:normalViewPr>
  <p:slideViewPr>
    <p:cSldViewPr>
      <p:cViewPr varScale="1">
        <p:scale>
          <a:sx n="53" d="100"/>
          <a:sy n="53" d="100"/>
        </p:scale>
        <p:origin x="2318"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iagrams/_rels/drawing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95E4CF-C410-4DA6-A6D2-72ABD95C33AE}"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l-GR"/>
        </a:p>
      </dgm:t>
    </dgm:pt>
    <dgm:pt modelId="{8FC4F0F8-547B-45C6-B6CA-CB3C6200DC0A}">
      <dgm:prSet phldrT="[Κείμενο]" custT="1"/>
      <dgm:spPr>
        <a:solidFill>
          <a:srgbClr val="002060"/>
        </a:solidFill>
      </dgm:spPr>
      <dgm:t>
        <a:bodyPr/>
        <a:lstStyle/>
        <a:p>
          <a:r>
            <a:rPr lang="el-GR" sz="4800" dirty="0">
              <a:latin typeface="Times New Roman" panose="02020603050405020304" pitchFamily="18" charset="0"/>
              <a:cs typeface="Times New Roman" panose="02020603050405020304" pitchFamily="18" charset="0"/>
            </a:rPr>
            <a:t>Θεωρία του νου</a:t>
          </a:r>
        </a:p>
      </dgm:t>
    </dgm:pt>
    <dgm:pt modelId="{D57D0D92-B51E-470C-833C-B23B215ABD88}" type="parTrans" cxnId="{C1EA8F99-B13C-4786-84AF-20D5A85A7B5B}">
      <dgm:prSet/>
      <dgm:spPr/>
      <dgm:t>
        <a:bodyPr/>
        <a:lstStyle/>
        <a:p>
          <a:endParaRPr lang="el-GR"/>
        </a:p>
      </dgm:t>
    </dgm:pt>
    <dgm:pt modelId="{BF7BD22E-6C3C-45DE-8AB4-7097DD2BFF33}" type="sibTrans" cxnId="{C1EA8F99-B13C-4786-84AF-20D5A85A7B5B}">
      <dgm:prSet/>
      <dgm:spPr/>
      <dgm:t>
        <a:bodyPr/>
        <a:lstStyle/>
        <a:p>
          <a:endParaRPr lang="el-GR"/>
        </a:p>
      </dgm:t>
    </dgm:pt>
    <dgm:pt modelId="{C83CAC96-53DF-4430-943E-6391D01A31D8}">
      <dgm:prSet phldrT="[Κείμενο]"/>
      <dgm:spPr>
        <a:solidFill>
          <a:schemeClr val="accent1">
            <a:lumMod val="75000"/>
          </a:schemeClr>
        </a:solidFill>
      </dgm:spPr>
      <dgm:t>
        <a:bodyPr/>
        <a:lstStyle/>
        <a:p>
          <a:r>
            <a:rPr lang="el-GR" dirty="0">
              <a:latin typeface="Times New Roman" panose="02020603050405020304" pitchFamily="18" charset="0"/>
              <a:cs typeface="Times New Roman" panose="02020603050405020304" pitchFamily="18" charset="0"/>
            </a:rPr>
            <a:t>Κοινωνική δεξιότητα </a:t>
          </a:r>
        </a:p>
      </dgm:t>
    </dgm:pt>
    <dgm:pt modelId="{5047A58A-4315-40C5-BD08-E6D8957EDF49}" type="parTrans" cxnId="{BB233C1B-4D48-48AA-8428-8456D3846E85}">
      <dgm:prSet/>
      <dgm:spPr/>
      <dgm:t>
        <a:bodyPr/>
        <a:lstStyle/>
        <a:p>
          <a:endParaRPr lang="el-GR"/>
        </a:p>
      </dgm:t>
    </dgm:pt>
    <dgm:pt modelId="{CF4FEDEE-64A3-4D96-B636-F2BD753A3A1A}" type="sibTrans" cxnId="{BB233C1B-4D48-48AA-8428-8456D3846E85}">
      <dgm:prSet/>
      <dgm:spPr/>
      <dgm:t>
        <a:bodyPr/>
        <a:lstStyle/>
        <a:p>
          <a:endParaRPr lang="el-GR"/>
        </a:p>
      </dgm:t>
    </dgm:pt>
    <dgm:pt modelId="{A614DABA-EEE4-485F-B986-B7C1E0780520}">
      <dgm:prSet phldrT="[Κείμενο]"/>
      <dgm:spPr>
        <a:solidFill>
          <a:srgbClr val="0070C0"/>
        </a:solidFill>
      </dgm:spPr>
      <dgm:t>
        <a:bodyPr/>
        <a:lstStyle/>
        <a:p>
          <a:r>
            <a:rPr lang="el-GR" dirty="0"/>
            <a:t>Ενημερότητα  για τον νου</a:t>
          </a:r>
        </a:p>
      </dgm:t>
    </dgm:pt>
    <dgm:pt modelId="{12B5219B-7CCE-44DC-9CEB-6FA78492FD54}" type="parTrans" cxnId="{34F64AEB-A6AF-4577-BEFA-D301311DD3B4}">
      <dgm:prSet/>
      <dgm:spPr/>
      <dgm:t>
        <a:bodyPr/>
        <a:lstStyle/>
        <a:p>
          <a:endParaRPr lang="el-GR"/>
        </a:p>
      </dgm:t>
    </dgm:pt>
    <dgm:pt modelId="{E3439BED-5199-4809-8BBD-D2B4037E653D}" type="sibTrans" cxnId="{34F64AEB-A6AF-4577-BEFA-D301311DD3B4}">
      <dgm:prSet/>
      <dgm:spPr/>
      <dgm:t>
        <a:bodyPr/>
        <a:lstStyle/>
        <a:p>
          <a:endParaRPr lang="el-GR"/>
        </a:p>
      </dgm:t>
    </dgm:pt>
    <dgm:pt modelId="{ADE78B7D-09A6-4817-8E6F-A6D5E6043932}" type="pres">
      <dgm:prSet presAssocID="{2595E4CF-C410-4DA6-A6D2-72ABD95C33AE}" presName="layout" presStyleCnt="0">
        <dgm:presLayoutVars>
          <dgm:chMax/>
          <dgm:chPref/>
          <dgm:dir/>
          <dgm:animOne val="branch"/>
          <dgm:animLvl val="lvl"/>
          <dgm:resizeHandles/>
        </dgm:presLayoutVars>
      </dgm:prSet>
      <dgm:spPr/>
    </dgm:pt>
    <dgm:pt modelId="{C2F128FB-7238-4B75-9CCF-B61B97DD4EC3}" type="pres">
      <dgm:prSet presAssocID="{8FC4F0F8-547B-45C6-B6CA-CB3C6200DC0A}" presName="root" presStyleCnt="0">
        <dgm:presLayoutVars>
          <dgm:chMax/>
          <dgm:chPref val="4"/>
        </dgm:presLayoutVars>
      </dgm:prSet>
      <dgm:spPr/>
    </dgm:pt>
    <dgm:pt modelId="{776B774A-8A9B-404E-B12B-A4AA6BF81121}" type="pres">
      <dgm:prSet presAssocID="{8FC4F0F8-547B-45C6-B6CA-CB3C6200DC0A}" presName="rootComposite" presStyleCnt="0">
        <dgm:presLayoutVars/>
      </dgm:prSet>
      <dgm:spPr/>
    </dgm:pt>
    <dgm:pt modelId="{60C7E5C7-57AB-46C4-BFC6-BC1A115812CF}" type="pres">
      <dgm:prSet presAssocID="{8FC4F0F8-547B-45C6-B6CA-CB3C6200DC0A}" presName="rootText" presStyleLbl="node0" presStyleIdx="0" presStyleCnt="1">
        <dgm:presLayoutVars>
          <dgm:chMax/>
          <dgm:chPref val="4"/>
        </dgm:presLayoutVars>
      </dgm:prSet>
      <dgm:spPr/>
    </dgm:pt>
    <dgm:pt modelId="{B7723418-B2B6-4653-B549-EE5FAC843B98}" type="pres">
      <dgm:prSet presAssocID="{8FC4F0F8-547B-45C6-B6CA-CB3C6200DC0A}" presName="childShape" presStyleCnt="0">
        <dgm:presLayoutVars>
          <dgm:chMax val="0"/>
          <dgm:chPref val="0"/>
        </dgm:presLayoutVars>
      </dgm:prSet>
      <dgm:spPr/>
    </dgm:pt>
    <dgm:pt modelId="{F5D339F8-83AF-4CFA-943F-102A73B4B44C}" type="pres">
      <dgm:prSet presAssocID="{C83CAC96-53DF-4430-943E-6391D01A31D8}" presName="childComposite" presStyleCnt="0">
        <dgm:presLayoutVars>
          <dgm:chMax val="0"/>
          <dgm:chPref val="0"/>
        </dgm:presLayoutVars>
      </dgm:prSet>
      <dgm:spPr/>
    </dgm:pt>
    <dgm:pt modelId="{5EBF1608-E0B9-4139-9488-20C167D92880}" type="pres">
      <dgm:prSet presAssocID="{C83CAC96-53DF-4430-943E-6391D01A31D8}" presName="Image" presStyleLbl="node1" presStyleIdx="0" presStyleCnt="2" custScaleX="92748"/>
      <dgm:spPr>
        <a:blipFill rotWithShape="1">
          <a:blip xmlns:r="http://schemas.openxmlformats.org/officeDocument/2006/relationships" r:embed="rId1"/>
          <a:stretch>
            <a:fillRect/>
          </a:stretch>
        </a:blipFill>
      </dgm:spPr>
    </dgm:pt>
    <dgm:pt modelId="{1E6135DB-9C6F-4849-81B7-9B16572A327A}" type="pres">
      <dgm:prSet presAssocID="{C83CAC96-53DF-4430-943E-6391D01A31D8}" presName="childText" presStyleLbl="lnNode1" presStyleIdx="0" presStyleCnt="2">
        <dgm:presLayoutVars>
          <dgm:chMax val="0"/>
          <dgm:chPref val="0"/>
          <dgm:bulletEnabled val="1"/>
        </dgm:presLayoutVars>
      </dgm:prSet>
      <dgm:spPr/>
    </dgm:pt>
    <dgm:pt modelId="{79E588B3-F68F-4FE5-904D-6A5B8C96DAAE}" type="pres">
      <dgm:prSet presAssocID="{A614DABA-EEE4-485F-B986-B7C1E0780520}" presName="childComposite" presStyleCnt="0">
        <dgm:presLayoutVars>
          <dgm:chMax val="0"/>
          <dgm:chPref val="0"/>
        </dgm:presLayoutVars>
      </dgm:prSet>
      <dgm:spPr/>
    </dgm:pt>
    <dgm:pt modelId="{76D7E3B6-11A6-4843-B6D0-F49DF97919E6}" type="pres">
      <dgm:prSet presAssocID="{A614DABA-EEE4-485F-B986-B7C1E0780520}" presName="Image" presStyleLbl="node1" presStyleIdx="1" presStyleCnt="2"/>
      <dgm:spPr>
        <a:blipFill rotWithShape="1">
          <a:blip xmlns:r="http://schemas.openxmlformats.org/officeDocument/2006/relationships" r:embed="rId2"/>
          <a:stretch>
            <a:fillRect/>
          </a:stretch>
        </a:blipFill>
      </dgm:spPr>
    </dgm:pt>
    <dgm:pt modelId="{6BCACEA4-FBBA-4BCC-BB82-A996FCDA663B}" type="pres">
      <dgm:prSet presAssocID="{A614DABA-EEE4-485F-B986-B7C1E0780520}" presName="childText" presStyleLbl="lnNode1" presStyleIdx="1" presStyleCnt="2">
        <dgm:presLayoutVars>
          <dgm:chMax val="0"/>
          <dgm:chPref val="0"/>
          <dgm:bulletEnabled val="1"/>
        </dgm:presLayoutVars>
      </dgm:prSet>
      <dgm:spPr/>
    </dgm:pt>
  </dgm:ptLst>
  <dgm:cxnLst>
    <dgm:cxn modelId="{BB233C1B-4D48-48AA-8428-8456D3846E85}" srcId="{8FC4F0F8-547B-45C6-B6CA-CB3C6200DC0A}" destId="{C83CAC96-53DF-4430-943E-6391D01A31D8}" srcOrd="0" destOrd="0" parTransId="{5047A58A-4315-40C5-BD08-E6D8957EDF49}" sibTransId="{CF4FEDEE-64A3-4D96-B636-F2BD753A3A1A}"/>
    <dgm:cxn modelId="{D31EB966-696D-4148-9ED5-AA319248906E}" type="presOf" srcId="{2595E4CF-C410-4DA6-A6D2-72ABD95C33AE}" destId="{ADE78B7D-09A6-4817-8E6F-A6D5E6043932}" srcOrd="0" destOrd="0" presId="urn:microsoft.com/office/officeart/2008/layout/PictureAccentList"/>
    <dgm:cxn modelId="{1720BE98-CE54-4B9E-ADA2-E7F2896E8905}" type="presOf" srcId="{C83CAC96-53DF-4430-943E-6391D01A31D8}" destId="{1E6135DB-9C6F-4849-81B7-9B16572A327A}" srcOrd="0" destOrd="0" presId="urn:microsoft.com/office/officeart/2008/layout/PictureAccentList"/>
    <dgm:cxn modelId="{C1EA8F99-B13C-4786-84AF-20D5A85A7B5B}" srcId="{2595E4CF-C410-4DA6-A6D2-72ABD95C33AE}" destId="{8FC4F0F8-547B-45C6-B6CA-CB3C6200DC0A}" srcOrd="0" destOrd="0" parTransId="{D57D0D92-B51E-470C-833C-B23B215ABD88}" sibTransId="{BF7BD22E-6C3C-45DE-8AB4-7097DD2BFF33}"/>
    <dgm:cxn modelId="{15F552A5-8B02-4246-A20A-8F0DCF65F5FD}" type="presOf" srcId="{A614DABA-EEE4-485F-B986-B7C1E0780520}" destId="{6BCACEA4-FBBA-4BCC-BB82-A996FCDA663B}" srcOrd="0" destOrd="0" presId="urn:microsoft.com/office/officeart/2008/layout/PictureAccentList"/>
    <dgm:cxn modelId="{34F64AEB-A6AF-4577-BEFA-D301311DD3B4}" srcId="{8FC4F0F8-547B-45C6-B6CA-CB3C6200DC0A}" destId="{A614DABA-EEE4-485F-B986-B7C1E0780520}" srcOrd="1" destOrd="0" parTransId="{12B5219B-7CCE-44DC-9CEB-6FA78492FD54}" sibTransId="{E3439BED-5199-4809-8BBD-D2B4037E653D}"/>
    <dgm:cxn modelId="{ABF07BFE-051C-4995-B48A-F40FADF781D2}" type="presOf" srcId="{8FC4F0F8-547B-45C6-B6CA-CB3C6200DC0A}" destId="{60C7E5C7-57AB-46C4-BFC6-BC1A115812CF}" srcOrd="0" destOrd="0" presId="urn:microsoft.com/office/officeart/2008/layout/PictureAccentList"/>
    <dgm:cxn modelId="{A676EDDD-B306-4DFB-9AB2-244FF77C371C}" type="presParOf" srcId="{ADE78B7D-09A6-4817-8E6F-A6D5E6043932}" destId="{C2F128FB-7238-4B75-9CCF-B61B97DD4EC3}" srcOrd="0" destOrd="0" presId="urn:microsoft.com/office/officeart/2008/layout/PictureAccentList"/>
    <dgm:cxn modelId="{B4087C7C-60E6-4C02-9512-5472D2A9ED4E}" type="presParOf" srcId="{C2F128FB-7238-4B75-9CCF-B61B97DD4EC3}" destId="{776B774A-8A9B-404E-B12B-A4AA6BF81121}" srcOrd="0" destOrd="0" presId="urn:microsoft.com/office/officeart/2008/layout/PictureAccentList"/>
    <dgm:cxn modelId="{66F28A13-C2DB-4F27-B01E-8C3691B3428D}" type="presParOf" srcId="{776B774A-8A9B-404E-B12B-A4AA6BF81121}" destId="{60C7E5C7-57AB-46C4-BFC6-BC1A115812CF}" srcOrd="0" destOrd="0" presId="urn:microsoft.com/office/officeart/2008/layout/PictureAccentList"/>
    <dgm:cxn modelId="{8B9DB75D-46A6-4D53-A6D3-D90A5B937A47}" type="presParOf" srcId="{C2F128FB-7238-4B75-9CCF-B61B97DD4EC3}" destId="{B7723418-B2B6-4653-B549-EE5FAC843B98}" srcOrd="1" destOrd="0" presId="urn:microsoft.com/office/officeart/2008/layout/PictureAccentList"/>
    <dgm:cxn modelId="{96AF3E56-E2F8-426D-85A5-D26EB122C083}" type="presParOf" srcId="{B7723418-B2B6-4653-B549-EE5FAC843B98}" destId="{F5D339F8-83AF-4CFA-943F-102A73B4B44C}" srcOrd="0" destOrd="0" presId="urn:microsoft.com/office/officeart/2008/layout/PictureAccentList"/>
    <dgm:cxn modelId="{EFC4FD8E-438F-4AC8-98F5-4A0964D09546}" type="presParOf" srcId="{F5D339F8-83AF-4CFA-943F-102A73B4B44C}" destId="{5EBF1608-E0B9-4139-9488-20C167D92880}" srcOrd="0" destOrd="0" presId="urn:microsoft.com/office/officeart/2008/layout/PictureAccentList"/>
    <dgm:cxn modelId="{AF148DA4-EFE7-4DC5-A6E2-E0F263F25CE1}" type="presParOf" srcId="{F5D339F8-83AF-4CFA-943F-102A73B4B44C}" destId="{1E6135DB-9C6F-4849-81B7-9B16572A327A}" srcOrd="1" destOrd="0" presId="urn:microsoft.com/office/officeart/2008/layout/PictureAccentList"/>
    <dgm:cxn modelId="{F88898A8-4221-4F7E-8511-156F05F8F9A0}" type="presParOf" srcId="{B7723418-B2B6-4653-B549-EE5FAC843B98}" destId="{79E588B3-F68F-4FE5-904D-6A5B8C96DAAE}" srcOrd="1" destOrd="0" presId="urn:microsoft.com/office/officeart/2008/layout/PictureAccentList"/>
    <dgm:cxn modelId="{F5360363-3E2A-40AE-8024-43FA68271405}" type="presParOf" srcId="{79E588B3-F68F-4FE5-904D-6A5B8C96DAAE}" destId="{76D7E3B6-11A6-4843-B6D0-F49DF97919E6}" srcOrd="0" destOrd="0" presId="urn:microsoft.com/office/officeart/2008/layout/PictureAccentList"/>
    <dgm:cxn modelId="{FC848365-C5CE-4954-B4F2-F389C5350980}" type="presParOf" srcId="{79E588B3-F68F-4FE5-904D-6A5B8C96DAAE}" destId="{6BCACEA4-FBBA-4BCC-BB82-A996FCDA663B}"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7E5C7-57AB-46C4-BFC6-BC1A115812CF}">
      <dsp:nvSpPr>
        <dsp:cNvPr id="0" name=""/>
        <dsp:cNvSpPr/>
      </dsp:nvSpPr>
      <dsp:spPr>
        <a:xfrm>
          <a:off x="0" y="396021"/>
          <a:ext cx="8229599" cy="1131490"/>
        </a:xfrm>
        <a:prstGeom prst="roundRect">
          <a:avLst>
            <a:gd name="adj" fmla="val 1000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0960" rIns="91440" bIns="60960" numCol="1" spcCol="1270" anchor="ctr" anchorCtr="0">
          <a:noAutofit/>
        </a:bodyPr>
        <a:lstStyle/>
        <a:p>
          <a:pPr marL="0" lvl="0" indent="0" algn="ctr" defTabSz="2133600">
            <a:lnSpc>
              <a:spcPct val="90000"/>
            </a:lnSpc>
            <a:spcBef>
              <a:spcPct val="0"/>
            </a:spcBef>
            <a:spcAft>
              <a:spcPct val="35000"/>
            </a:spcAft>
            <a:buNone/>
          </a:pPr>
          <a:r>
            <a:rPr lang="el-GR" sz="4800" kern="1200" dirty="0">
              <a:latin typeface="Times New Roman" panose="02020603050405020304" pitchFamily="18" charset="0"/>
              <a:cs typeface="Times New Roman" panose="02020603050405020304" pitchFamily="18" charset="0"/>
            </a:rPr>
            <a:t>Θεωρία του νου</a:t>
          </a:r>
        </a:p>
      </dsp:txBody>
      <dsp:txXfrm>
        <a:off x="33140" y="429161"/>
        <a:ext cx="8163319" cy="1065210"/>
      </dsp:txXfrm>
    </dsp:sp>
    <dsp:sp modelId="{5EBF1608-E0B9-4139-9488-20C167D92880}">
      <dsp:nvSpPr>
        <dsp:cNvPr id="0" name=""/>
        <dsp:cNvSpPr/>
      </dsp:nvSpPr>
      <dsp:spPr>
        <a:xfrm>
          <a:off x="41027" y="1731180"/>
          <a:ext cx="1049435" cy="1131490"/>
        </a:xfrm>
        <a:prstGeom prst="roundRect">
          <a:avLst>
            <a:gd name="adj" fmla="val 1667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6135DB-9C6F-4849-81B7-9B16572A327A}">
      <dsp:nvSpPr>
        <dsp:cNvPr id="0" name=""/>
        <dsp:cNvSpPr/>
      </dsp:nvSpPr>
      <dsp:spPr>
        <a:xfrm>
          <a:off x="1199380" y="1731180"/>
          <a:ext cx="7030219" cy="1131490"/>
        </a:xfrm>
        <a:prstGeom prst="roundRect">
          <a:avLst>
            <a:gd name="adj" fmla="val 1667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l-GR" sz="3600" kern="1200" dirty="0">
              <a:latin typeface="Times New Roman" panose="02020603050405020304" pitchFamily="18" charset="0"/>
              <a:cs typeface="Times New Roman" panose="02020603050405020304" pitchFamily="18" charset="0"/>
            </a:rPr>
            <a:t>Κοινωνική δεξιότητα </a:t>
          </a:r>
        </a:p>
      </dsp:txBody>
      <dsp:txXfrm>
        <a:off x="1254625" y="1786425"/>
        <a:ext cx="6919729" cy="1021000"/>
      </dsp:txXfrm>
    </dsp:sp>
    <dsp:sp modelId="{76D7E3B6-11A6-4843-B6D0-F49DF97919E6}">
      <dsp:nvSpPr>
        <dsp:cNvPr id="0" name=""/>
        <dsp:cNvSpPr/>
      </dsp:nvSpPr>
      <dsp:spPr>
        <a:xfrm>
          <a:off x="0" y="2998450"/>
          <a:ext cx="1131490" cy="1131490"/>
        </a:xfrm>
        <a:prstGeom prst="roundRect">
          <a:avLst>
            <a:gd name="adj" fmla="val 1667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CACEA4-FBBA-4BCC-BB82-A996FCDA663B}">
      <dsp:nvSpPr>
        <dsp:cNvPr id="0" name=""/>
        <dsp:cNvSpPr/>
      </dsp:nvSpPr>
      <dsp:spPr>
        <a:xfrm>
          <a:off x="1199380" y="2998450"/>
          <a:ext cx="7030219" cy="1131490"/>
        </a:xfrm>
        <a:prstGeom prst="roundRect">
          <a:avLst>
            <a:gd name="adj" fmla="val 1667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l-GR" sz="3600" kern="1200" dirty="0"/>
            <a:t>Ενημερότητα  για τον νου</a:t>
          </a:r>
        </a:p>
      </dsp:txBody>
      <dsp:txXfrm>
        <a:off x="1254625" y="3053695"/>
        <a:ext cx="6919729" cy="1021000"/>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BA6692-268B-4016-90DE-7B2A98F3DDA3}" type="datetimeFigureOut">
              <a:rPr lang="el-GR" smtClean="0"/>
              <a:pPr/>
              <a:t>17/2/2024</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082553-F7BE-4638-B726-DE0ACF0E86F5}"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0C082553-F7BE-4638-B726-DE0ACF0E86F5}" type="slidenum">
              <a:rPr lang="el-GR" smtClean="0"/>
              <a:pPr/>
              <a:t>1</a:t>
            </a:fld>
            <a:endParaRPr lang="el-GR"/>
          </a:p>
        </p:txBody>
      </p:sp>
    </p:spTree>
    <p:extLst>
      <p:ext uri="{BB962C8B-B14F-4D97-AF65-F5344CB8AC3E}">
        <p14:creationId xmlns:p14="http://schemas.microsoft.com/office/powerpoint/2010/main" val="1895285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0C082553-F7BE-4638-B726-DE0ACF0E86F5}" type="slidenum">
              <a:rPr lang="el-GR" smtClean="0"/>
              <a:pPr/>
              <a:t>26</a:t>
            </a:fld>
            <a:endParaRPr lang="el-GR"/>
          </a:p>
        </p:txBody>
      </p:sp>
    </p:spTree>
    <p:extLst>
      <p:ext uri="{BB962C8B-B14F-4D97-AF65-F5344CB8AC3E}">
        <p14:creationId xmlns:p14="http://schemas.microsoft.com/office/powerpoint/2010/main" val="1182791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0C082553-F7BE-4638-B726-DE0ACF0E86F5}" type="slidenum">
              <a:rPr lang="el-GR" smtClean="0"/>
              <a:pPr/>
              <a:t>27</a:t>
            </a:fld>
            <a:endParaRPr lang="el-GR"/>
          </a:p>
        </p:txBody>
      </p:sp>
    </p:spTree>
    <p:extLst>
      <p:ext uri="{BB962C8B-B14F-4D97-AF65-F5344CB8AC3E}">
        <p14:creationId xmlns:p14="http://schemas.microsoft.com/office/powerpoint/2010/main" val="2505321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0C082553-F7BE-4638-B726-DE0ACF0E86F5}" type="slidenum">
              <a:rPr lang="el-GR" smtClean="0"/>
              <a:pPr/>
              <a:t>28</a:t>
            </a:fld>
            <a:endParaRPr lang="el-GR"/>
          </a:p>
        </p:txBody>
      </p:sp>
    </p:spTree>
    <p:extLst>
      <p:ext uri="{BB962C8B-B14F-4D97-AF65-F5344CB8AC3E}">
        <p14:creationId xmlns:p14="http://schemas.microsoft.com/office/powerpoint/2010/main" val="3876440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0C082553-F7BE-4638-B726-DE0ACF0E86F5}" type="slidenum">
              <a:rPr lang="el-GR" smtClean="0"/>
              <a:pPr/>
              <a:t>29</a:t>
            </a:fld>
            <a:endParaRPr lang="el-GR"/>
          </a:p>
        </p:txBody>
      </p:sp>
    </p:spTree>
    <p:extLst>
      <p:ext uri="{BB962C8B-B14F-4D97-AF65-F5344CB8AC3E}">
        <p14:creationId xmlns:p14="http://schemas.microsoft.com/office/powerpoint/2010/main" val="3879270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47108" name="3 - Θέση αριθμού διαφάνειας"/>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1124D39-C01F-4AFB-9D97-734913E1FCF2}" type="slidenum">
              <a:rPr lang="el-GR" altLang="el-GR">
                <a:latin typeface="Calibri" panose="020F0502020204030204" pitchFamily="34" charset="0"/>
              </a:rPr>
              <a:pPr eaLnBrk="1" hangingPunct="1"/>
              <a:t>30</a:t>
            </a:fld>
            <a:endParaRPr lang="el-GR" altLang="el-GR">
              <a:latin typeface="Calibri" panose="020F0502020204030204" pitchFamily="34" charset="0"/>
            </a:endParaRPr>
          </a:p>
        </p:txBody>
      </p:sp>
    </p:spTree>
    <p:extLst>
      <p:ext uri="{BB962C8B-B14F-4D97-AF65-F5344CB8AC3E}">
        <p14:creationId xmlns:p14="http://schemas.microsoft.com/office/powerpoint/2010/main" val="1400904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9" name="Θέση ημερομηνίας 8"/>
          <p:cNvSpPr>
            <a:spLocks noGrp="1"/>
          </p:cNvSpPr>
          <p:nvPr>
            <p:ph type="dt" idx="11"/>
          </p:nvPr>
        </p:nvSpPr>
        <p:spPr/>
        <p:txBody>
          <a:bodyPr/>
          <a:lstStyle/>
          <a:p>
            <a:r>
              <a:rPr lang="en-US"/>
              <a:t>ΘΕΩΡΙΑ ΑΙΤΙΑΚΩΝ ΑΠΟΔΟΣΕΩΝ</a:t>
            </a:r>
          </a:p>
        </p:txBody>
      </p:sp>
    </p:spTree>
    <p:extLst>
      <p:ext uri="{BB962C8B-B14F-4D97-AF65-F5344CB8AC3E}">
        <p14:creationId xmlns:p14="http://schemas.microsoft.com/office/powerpoint/2010/main" val="801517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Αποδοχή ανατροφοδότησης από δάσκαλο </a:t>
            </a:r>
          </a:p>
        </p:txBody>
      </p:sp>
      <p:sp>
        <p:nvSpPr>
          <p:cNvPr id="4" name="Θέση αριθμού διαφάνειας 3"/>
          <p:cNvSpPr>
            <a:spLocks noGrp="1"/>
          </p:cNvSpPr>
          <p:nvPr>
            <p:ph type="sldNum" sz="quarter" idx="10"/>
          </p:nvPr>
        </p:nvSpPr>
        <p:spPr/>
        <p:txBody>
          <a:bodyPr/>
          <a:lstStyle/>
          <a:p>
            <a:fld id="{0C082553-F7BE-4638-B726-DE0ACF0E86F5}" type="slidenum">
              <a:rPr lang="el-GR" smtClean="0"/>
              <a:pPr/>
              <a:t>14</a:t>
            </a:fld>
            <a:endParaRPr lang="el-GR"/>
          </a:p>
        </p:txBody>
      </p:sp>
    </p:spTree>
    <p:extLst>
      <p:ext uri="{BB962C8B-B14F-4D97-AF65-F5344CB8AC3E}">
        <p14:creationId xmlns:p14="http://schemas.microsoft.com/office/powerpoint/2010/main" val="3816312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Τα παιδιά που προέρχονται από οικογένειες με υψηλό μορφωτικό επίπεδο αντιμετωπίζουν λιγότερες δυσκολίες επειδή είναι ήδη κάπως εξοικειωμένα με αυτά τα συστήματα. Τα προγράμματα πρώιμου </a:t>
            </a:r>
            <a:r>
              <a:rPr lang="el-GR" dirty="0" err="1"/>
              <a:t>γραμματισμού</a:t>
            </a:r>
            <a:r>
              <a:rPr lang="el-GR" dirty="0"/>
              <a:t> παρέχουν σε όλα τα παιδιά, ανεξάρτητα από το οικογενειακό τους υπόβαθρο, εμπειρίες </a:t>
            </a:r>
            <a:r>
              <a:rPr lang="el-GR" dirty="0" err="1"/>
              <a:t>γραμματισμού</a:t>
            </a:r>
            <a:r>
              <a:rPr lang="el-GR" dirty="0"/>
              <a:t> που έχουν νόημα γι' αυτά, πριν ξεκινήσουν τη διαδικασία να γίνουν εγγράμματα.</a:t>
            </a:r>
          </a:p>
        </p:txBody>
      </p:sp>
      <p:sp>
        <p:nvSpPr>
          <p:cNvPr id="4" name="Θέση αριθμού διαφάνειας 3"/>
          <p:cNvSpPr>
            <a:spLocks noGrp="1"/>
          </p:cNvSpPr>
          <p:nvPr>
            <p:ph type="sldNum" sz="quarter" idx="10"/>
          </p:nvPr>
        </p:nvSpPr>
        <p:spPr/>
        <p:txBody>
          <a:bodyPr/>
          <a:lstStyle/>
          <a:p>
            <a:fld id="{0C082553-F7BE-4638-B726-DE0ACF0E86F5}" type="slidenum">
              <a:rPr lang="el-GR" smtClean="0"/>
              <a:pPr/>
              <a:t>18</a:t>
            </a:fld>
            <a:endParaRPr lang="el-GR"/>
          </a:p>
        </p:txBody>
      </p:sp>
    </p:spTree>
    <p:extLst>
      <p:ext uri="{BB962C8B-B14F-4D97-AF65-F5344CB8AC3E}">
        <p14:creationId xmlns:p14="http://schemas.microsoft.com/office/powerpoint/2010/main" val="3653528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Ακόμη και αυτό μπορεί να μην είναι αρκετό, ωστόσο, επειδή η ίδια η σχολική εμπειρία μπορεί να μην έχει νόημα για το παιδί. Αυτό οφείλεται στο γεγονός ότι η εκπαίδευση δεν είναι απλώς μια δραστηριότητα </a:t>
            </a:r>
            <a:r>
              <a:rPr lang="el-GR" dirty="0" err="1"/>
              <a:t>γραμματισμού</a:t>
            </a:r>
            <a:r>
              <a:rPr lang="el-GR" dirty="0"/>
              <a:t>- είναι επίσης μια δραστηριότητα σκέψης. Γνωρίζουμε ότι οι οικογένειες διαφέρουν ως προς τον βαθμό στον οποίο μιλούν για τα κίνητρα και τις σκέψεις των ανθρώπων. Ορισμένοι γονείς τιμωρούν την κακή συμπεριφορά και απαιτούν υπακοή, ενώ άλλοι επιχειρηματολογούν με τα παιδιά και εξηγούν τις διαφορετικές απόψεις. Η συζήτηση για τις πεποιθήσεις θα βοηθήσει τα παιδιά να κατανοήσουν ότι οι άνθρωποι έχουν πεποιθήσεις για τον κόσμο, ότι οι πεποιθήσεις τους μπορεί να είναι διαφορετικές από εκείνες των άλλων και ότι οι πεποιθήσεις τους μπορεί να αλλάξουν όταν αποκτούν νέες πληροφορίες. Η θεωρία του νου που αναπτύσσεται με αυτόν τον τρόπο μπορεί να βοηθήσει τα παιδιά να κατανοήσουν το σχολείο.</a:t>
            </a:r>
          </a:p>
          <a:p>
            <a:endParaRPr lang="el-GR" dirty="0"/>
          </a:p>
        </p:txBody>
      </p:sp>
      <p:sp>
        <p:nvSpPr>
          <p:cNvPr id="4" name="Θέση αριθμού διαφάνειας 3"/>
          <p:cNvSpPr>
            <a:spLocks noGrp="1"/>
          </p:cNvSpPr>
          <p:nvPr>
            <p:ph type="sldNum" sz="quarter" idx="10"/>
          </p:nvPr>
        </p:nvSpPr>
        <p:spPr/>
        <p:txBody>
          <a:bodyPr/>
          <a:lstStyle/>
          <a:p>
            <a:fld id="{0C082553-F7BE-4638-B726-DE0ACF0E86F5}" type="slidenum">
              <a:rPr lang="el-GR" smtClean="0"/>
              <a:pPr/>
              <a:t>19</a:t>
            </a:fld>
            <a:endParaRPr lang="el-GR"/>
          </a:p>
        </p:txBody>
      </p:sp>
    </p:spTree>
    <p:extLst>
      <p:ext uri="{BB962C8B-B14F-4D97-AF65-F5344CB8AC3E}">
        <p14:creationId xmlns:p14="http://schemas.microsoft.com/office/powerpoint/2010/main" val="54406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ΓΙΑΤΙ?</a:t>
            </a:r>
          </a:p>
          <a:p>
            <a:endParaRPr lang="el-GR" dirty="0"/>
          </a:p>
        </p:txBody>
      </p:sp>
      <p:sp>
        <p:nvSpPr>
          <p:cNvPr id="4" name="Θέση αριθμού διαφάνειας 3"/>
          <p:cNvSpPr>
            <a:spLocks noGrp="1"/>
          </p:cNvSpPr>
          <p:nvPr>
            <p:ph type="sldNum" sz="quarter" idx="10"/>
          </p:nvPr>
        </p:nvSpPr>
        <p:spPr/>
        <p:txBody>
          <a:bodyPr/>
          <a:lstStyle/>
          <a:p>
            <a:fld id="{0C082553-F7BE-4638-B726-DE0ACF0E86F5}" type="slidenum">
              <a:rPr lang="el-GR" smtClean="0"/>
              <a:pPr/>
              <a:t>20</a:t>
            </a:fld>
            <a:endParaRPr lang="el-GR"/>
          </a:p>
        </p:txBody>
      </p:sp>
    </p:spTree>
    <p:extLst>
      <p:ext uri="{BB962C8B-B14F-4D97-AF65-F5344CB8AC3E}">
        <p14:creationId xmlns:p14="http://schemas.microsoft.com/office/powerpoint/2010/main" val="2432579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Κοινό σημείο: η ικανότητα να μιλά κανείς για τις ατομικές σκέψεις και τις σκέψεις των άλλων.</a:t>
            </a:r>
          </a:p>
          <a:p>
            <a:r>
              <a:rPr lang="el-GR" dirty="0"/>
              <a:t>Δηλαδή, οι μαθητές χρειάζονται μια κατάλληλη </a:t>
            </a:r>
            <a:r>
              <a:rPr lang="el-GR" dirty="0" err="1"/>
              <a:t>μεταγνωστική</a:t>
            </a:r>
            <a:r>
              <a:rPr lang="el-GR" dirty="0"/>
              <a:t> γλώσσα για την κοινωνική ωριμότητα -για να εξηγούν και να δικαιολογούν τον εαυτό τους- και για τη συνεργατική μάθηση -για να μιλούν για αμοιβαίες κατανοήσεις και συγκρούσεις. Αυτή η γλώσσα απαιτείται επίσης για να συζητήσουν τα κίνητρα λογοτεχνικών και ιστορικών χαρακτήρων, να αξιολογήσουν στοιχεία και να ελέγξουν επιστημονικές υποθέσεις. </a:t>
            </a:r>
          </a:p>
        </p:txBody>
      </p:sp>
      <p:sp>
        <p:nvSpPr>
          <p:cNvPr id="4" name="Θέση αριθμού διαφάνειας 3"/>
          <p:cNvSpPr>
            <a:spLocks noGrp="1"/>
          </p:cNvSpPr>
          <p:nvPr>
            <p:ph type="sldNum" sz="quarter" idx="10"/>
          </p:nvPr>
        </p:nvSpPr>
        <p:spPr/>
        <p:txBody>
          <a:bodyPr/>
          <a:lstStyle/>
          <a:p>
            <a:fld id="{0C082553-F7BE-4638-B726-DE0ACF0E86F5}" type="slidenum">
              <a:rPr lang="el-GR" smtClean="0"/>
              <a:pPr/>
              <a:t>21</a:t>
            </a:fld>
            <a:endParaRPr lang="el-GR"/>
          </a:p>
        </p:txBody>
      </p:sp>
    </p:spTree>
    <p:extLst>
      <p:ext uri="{BB962C8B-B14F-4D97-AF65-F5344CB8AC3E}">
        <p14:creationId xmlns:p14="http://schemas.microsoft.com/office/powerpoint/2010/main" val="2930565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Δεν είναι καινούριο, αλλά  οι έρευνες μας λένε έναν νέο τρόπο για το κάνουμε πιο ορθά</a:t>
            </a:r>
            <a:endParaRPr lang="en-US" dirty="0"/>
          </a:p>
          <a:p>
            <a:r>
              <a:rPr lang="el-GR" dirty="0"/>
              <a:t>Σε τι βοηθούν οι ερωτήσεις αυτές? </a:t>
            </a:r>
            <a:r>
              <a:rPr lang="en-US" dirty="0"/>
              <a:t> </a:t>
            </a:r>
            <a:endParaRPr lang="el-GR" dirty="0"/>
          </a:p>
        </p:txBody>
      </p:sp>
      <p:sp>
        <p:nvSpPr>
          <p:cNvPr id="4" name="Θέση αριθμού διαφάνειας 3"/>
          <p:cNvSpPr>
            <a:spLocks noGrp="1"/>
          </p:cNvSpPr>
          <p:nvPr>
            <p:ph type="sldNum" sz="quarter" idx="10"/>
          </p:nvPr>
        </p:nvSpPr>
        <p:spPr/>
        <p:txBody>
          <a:bodyPr/>
          <a:lstStyle/>
          <a:p>
            <a:fld id="{0C082553-F7BE-4638-B726-DE0ACF0E86F5}" type="slidenum">
              <a:rPr lang="el-GR" smtClean="0"/>
              <a:pPr/>
              <a:t>22</a:t>
            </a:fld>
            <a:endParaRPr lang="el-GR"/>
          </a:p>
        </p:txBody>
      </p:sp>
    </p:spTree>
    <p:extLst>
      <p:ext uri="{BB962C8B-B14F-4D97-AF65-F5344CB8AC3E}">
        <p14:creationId xmlns:p14="http://schemas.microsoft.com/office/powerpoint/2010/main" val="2148467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0C082553-F7BE-4638-B726-DE0ACF0E86F5}" type="slidenum">
              <a:rPr lang="el-GR" smtClean="0"/>
              <a:pPr/>
              <a:t>23</a:t>
            </a:fld>
            <a:endParaRPr lang="el-GR"/>
          </a:p>
        </p:txBody>
      </p:sp>
    </p:spTree>
    <p:extLst>
      <p:ext uri="{BB962C8B-B14F-4D97-AF65-F5344CB8AC3E}">
        <p14:creationId xmlns:p14="http://schemas.microsoft.com/office/powerpoint/2010/main" val="857006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Για παράδειγμα, σε μια τάξη, οι εκπαιδευτικοί μπορεί να έχουν δυσκολίες αν δεν μπορούν να μπουν στη θέση του μαθητή. Ένας έμπειρος καθηγητής μπορεί να μη θυμάται πλέον τις δυσκολίες που αντιμετωπίζει ένας νεαρός μαθητής όταν μαθαίνει για πρώτη φορά ένα νέο θέμα. Αυτή η κατάρα της γνώσης εξηγεί επίσης τον κίνδυνο πίσω από τη συλλογιστική για τη μάθηση των μαθητών με βάση το τι φαίνεται καλύτερο στα μέλη του εκπαιδευτικού προσωπικού, σε αντίθεση με το τι έχει επαληθευτεί με τους μαθητές.</a:t>
            </a:r>
          </a:p>
          <a:p>
            <a:endParaRPr lang="el-GR" dirty="0"/>
          </a:p>
          <a:p>
            <a:r>
              <a:rPr lang="el-GR" dirty="0"/>
              <a:t>Η κατάρα της γνώσης σημαίνει ότι μπορεί να είναι δυνητικά αναποτελεσματικό, αν όχι επιβλαβές, να σκεφτόμαστε πώς οι μαθητές βλέπουν και μαθαίνουν το υλικό ζητώντας την οπτική γωνία του καθηγητή σε αντίθεση με το τι έχει επαληθευτεί από τους μαθητές. Ο δάσκαλος έχει ήδη τη γνώση που προσπαθεί να μεταδώσει, αλλά ο τρόπος με τον οποίο μεταδίδεται αυτή η γνώση μπορεί να μην είναι ο καλύτερος για όσους δεν κατέχουν ήδη τη γνώση. </a:t>
            </a:r>
          </a:p>
        </p:txBody>
      </p:sp>
      <p:sp>
        <p:nvSpPr>
          <p:cNvPr id="4" name="Θέση αριθμού διαφάνειας 3"/>
          <p:cNvSpPr>
            <a:spLocks noGrp="1"/>
          </p:cNvSpPr>
          <p:nvPr>
            <p:ph type="sldNum" sz="quarter" idx="10"/>
          </p:nvPr>
        </p:nvSpPr>
        <p:spPr/>
        <p:txBody>
          <a:bodyPr/>
          <a:lstStyle/>
          <a:p>
            <a:fld id="{0C082553-F7BE-4638-B726-DE0ACF0E86F5}" type="slidenum">
              <a:rPr lang="el-GR" smtClean="0"/>
              <a:pPr/>
              <a:t>25</a:t>
            </a:fld>
            <a:endParaRPr lang="el-GR"/>
          </a:p>
        </p:txBody>
      </p:sp>
    </p:spTree>
    <p:extLst>
      <p:ext uri="{BB962C8B-B14F-4D97-AF65-F5344CB8AC3E}">
        <p14:creationId xmlns:p14="http://schemas.microsoft.com/office/powerpoint/2010/main" val="4085788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7BD53086-EBE5-4552-A8C5-65343A1D3695}" type="datetimeFigureOut">
              <a:rPr lang="el-GR" smtClean="0"/>
              <a:pPr/>
              <a:t>17/2/2024</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F6222341-0212-4391-8596-7F57308E721A}" type="slidenum">
              <a:rPr lang="el-GR" smtClean="0"/>
              <a:pPr/>
              <a:t>‹#›</a:t>
            </a:fld>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7BD53086-EBE5-4552-A8C5-65343A1D3695}" type="datetimeFigureOut">
              <a:rPr lang="el-GR" smtClean="0"/>
              <a:pPr/>
              <a:t>17/2/2024</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F6222341-0212-4391-8596-7F57308E721A}" type="slidenum">
              <a:rPr lang="el-GR" smtClean="0"/>
              <a:pPr/>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7BD53086-EBE5-4552-A8C5-65343A1D3695}" type="datetimeFigureOut">
              <a:rPr lang="el-GR" smtClean="0"/>
              <a:pPr/>
              <a:t>17/2/2024</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F6222341-0212-4391-8596-7F57308E721A}" type="slidenum">
              <a:rPr lang="el-GR" smtClean="0"/>
              <a:pPr/>
              <a:t>‹#›</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7BD53086-EBE5-4552-A8C5-65343A1D3695}" type="datetimeFigureOut">
              <a:rPr lang="el-GR" smtClean="0"/>
              <a:pPr/>
              <a:t>17/2/2024</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F6222341-0212-4391-8596-7F57308E721A}" type="slidenum">
              <a:rPr lang="el-GR" smtClean="0"/>
              <a:pPr/>
              <a:t>‹#›</a:t>
            </a:fld>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BD53086-EBE5-4552-A8C5-65343A1D3695}" type="datetimeFigureOut">
              <a:rPr lang="el-GR" smtClean="0"/>
              <a:pPr/>
              <a:t>17/2/2024</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F6222341-0212-4391-8596-7F57308E721A}" type="slidenum">
              <a:rPr lang="el-GR" smtClean="0"/>
              <a:pPr/>
              <a:t>‹#›</a:t>
            </a:fld>
            <a:endParaRPr lang="el-G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7BD53086-EBE5-4552-A8C5-65343A1D3695}" type="datetimeFigureOut">
              <a:rPr lang="el-GR" smtClean="0"/>
              <a:pPr/>
              <a:t>17/2/2024</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F6222341-0212-4391-8596-7F57308E721A}" type="slidenum">
              <a:rPr lang="el-GR" smtClean="0"/>
              <a:pPr/>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7BD53086-EBE5-4552-A8C5-65343A1D3695}" type="datetimeFigureOut">
              <a:rPr lang="el-GR" smtClean="0"/>
              <a:pPr/>
              <a:t>17/2/2024</a:t>
            </a:fld>
            <a:endParaRPr lang="el-GR" dirty="0"/>
          </a:p>
        </p:txBody>
      </p:sp>
      <p:sp>
        <p:nvSpPr>
          <p:cNvPr id="8" name="7 - Θέση υποσέλιδου"/>
          <p:cNvSpPr>
            <a:spLocks noGrp="1"/>
          </p:cNvSpPr>
          <p:nvPr>
            <p:ph type="ftr" sz="quarter" idx="11"/>
          </p:nvPr>
        </p:nvSpPr>
        <p:spPr/>
        <p:txBody>
          <a:bodyPr/>
          <a:lstStyle/>
          <a:p>
            <a:endParaRPr lang="el-GR" dirty="0"/>
          </a:p>
        </p:txBody>
      </p:sp>
      <p:sp>
        <p:nvSpPr>
          <p:cNvPr id="9" name="8 - Θέση αριθμού διαφάνειας"/>
          <p:cNvSpPr>
            <a:spLocks noGrp="1"/>
          </p:cNvSpPr>
          <p:nvPr>
            <p:ph type="sldNum" sz="quarter" idx="12"/>
          </p:nvPr>
        </p:nvSpPr>
        <p:spPr/>
        <p:txBody>
          <a:bodyPr/>
          <a:lstStyle/>
          <a:p>
            <a:fld id="{F6222341-0212-4391-8596-7F57308E721A}" type="slidenum">
              <a:rPr lang="el-GR" smtClean="0"/>
              <a:pPr/>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7BD53086-EBE5-4552-A8C5-65343A1D3695}" type="datetimeFigureOut">
              <a:rPr lang="el-GR" smtClean="0"/>
              <a:pPr/>
              <a:t>17/2/2024</a:t>
            </a:fld>
            <a:endParaRPr lang="el-GR" dirty="0"/>
          </a:p>
        </p:txBody>
      </p:sp>
      <p:sp>
        <p:nvSpPr>
          <p:cNvPr id="4" name="3 - Θέση υποσέλιδου"/>
          <p:cNvSpPr>
            <a:spLocks noGrp="1"/>
          </p:cNvSpPr>
          <p:nvPr>
            <p:ph type="ftr" sz="quarter" idx="11"/>
          </p:nvPr>
        </p:nvSpPr>
        <p:spPr/>
        <p:txBody>
          <a:bodyPr/>
          <a:lstStyle/>
          <a:p>
            <a:endParaRPr lang="el-GR" dirty="0"/>
          </a:p>
        </p:txBody>
      </p:sp>
      <p:sp>
        <p:nvSpPr>
          <p:cNvPr id="5" name="4 - Θέση αριθμού διαφάνειας"/>
          <p:cNvSpPr>
            <a:spLocks noGrp="1"/>
          </p:cNvSpPr>
          <p:nvPr>
            <p:ph type="sldNum" sz="quarter" idx="12"/>
          </p:nvPr>
        </p:nvSpPr>
        <p:spPr/>
        <p:txBody>
          <a:bodyPr/>
          <a:lstStyle/>
          <a:p>
            <a:fld id="{F6222341-0212-4391-8596-7F57308E721A}" type="slidenum">
              <a:rPr lang="el-GR" smtClean="0"/>
              <a:pPr/>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BD53086-EBE5-4552-A8C5-65343A1D3695}" type="datetimeFigureOut">
              <a:rPr lang="el-GR" smtClean="0"/>
              <a:pPr/>
              <a:t>17/2/2024</a:t>
            </a:fld>
            <a:endParaRPr lang="el-GR" dirty="0"/>
          </a:p>
        </p:txBody>
      </p:sp>
      <p:sp>
        <p:nvSpPr>
          <p:cNvPr id="3" name="2 - Θέση υποσέλιδου"/>
          <p:cNvSpPr>
            <a:spLocks noGrp="1"/>
          </p:cNvSpPr>
          <p:nvPr>
            <p:ph type="ftr" sz="quarter" idx="1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fld id="{F6222341-0212-4391-8596-7F57308E721A}" type="slidenum">
              <a:rPr lang="el-GR" smtClean="0"/>
              <a:pPr/>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BD53086-EBE5-4552-A8C5-65343A1D3695}" type="datetimeFigureOut">
              <a:rPr lang="el-GR" smtClean="0"/>
              <a:pPr/>
              <a:t>17/2/2024</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F6222341-0212-4391-8596-7F57308E721A}" type="slidenum">
              <a:rPr lang="el-GR" smtClean="0"/>
              <a:pPr/>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BD53086-EBE5-4552-A8C5-65343A1D3695}" type="datetimeFigureOut">
              <a:rPr lang="el-GR" smtClean="0"/>
              <a:pPr/>
              <a:t>17/2/2024</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F6222341-0212-4391-8596-7F57308E721A}" type="slidenum">
              <a:rPr lang="el-GR" smtClean="0"/>
              <a:pPr/>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D53086-EBE5-4552-A8C5-65343A1D3695}" type="datetimeFigureOut">
              <a:rPr lang="el-GR" smtClean="0"/>
              <a:pPr/>
              <a:t>17/2/2024</a:t>
            </a:fld>
            <a:endParaRPr lang="el-GR" dirty="0"/>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222341-0212-4391-8596-7F57308E721A}" type="slidenum">
              <a:rPr lang="el-GR" smtClean="0"/>
              <a:pPr/>
              <a:t>‹#›</a:t>
            </a:fld>
            <a:endParaRPr lang="el-GR" dirty="0"/>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3"/>
          <a:stretch>
            <a:fillRect/>
          </a:stretch>
        </p:blipFill>
        <p:spPr>
          <a:xfrm>
            <a:off x="-36512" y="-176213"/>
            <a:ext cx="9591675" cy="7210425"/>
          </a:xfrm>
          <a:prstGeom prst="rect">
            <a:avLst/>
          </a:prstGeom>
        </p:spPr>
      </p:pic>
      <p:sp>
        <p:nvSpPr>
          <p:cNvPr id="2" name="Ορθογώνιο 1">
            <a:extLst>
              <a:ext uri="{FF2B5EF4-FFF2-40B4-BE49-F238E27FC236}">
                <a16:creationId xmlns:a16="http://schemas.microsoft.com/office/drawing/2014/main" id="{07E8F01E-B263-44FF-88FC-DA8E662856BA}"/>
              </a:ext>
            </a:extLst>
          </p:cNvPr>
          <p:cNvSpPr/>
          <p:nvPr/>
        </p:nvSpPr>
        <p:spPr>
          <a:xfrm>
            <a:off x="5940152" y="6021288"/>
            <a:ext cx="2232248" cy="836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a:solidFill>
                  <a:schemeClr val="bg1"/>
                </a:solidFill>
              </a:ln>
              <a:solidFill>
                <a:schemeClr val="bg1"/>
              </a:solidFill>
            </a:endParaRPr>
          </a:p>
        </p:txBody>
      </p:sp>
      <p:sp>
        <p:nvSpPr>
          <p:cNvPr id="6" name="Ορθογώνιο 5">
            <a:extLst>
              <a:ext uri="{FF2B5EF4-FFF2-40B4-BE49-F238E27FC236}">
                <a16:creationId xmlns:a16="http://schemas.microsoft.com/office/drawing/2014/main" id="{81FD039B-4129-477C-8717-DC96FA7E6440}"/>
              </a:ext>
            </a:extLst>
          </p:cNvPr>
          <p:cNvSpPr/>
          <p:nvPr/>
        </p:nvSpPr>
        <p:spPr>
          <a:xfrm>
            <a:off x="8244408" y="6021288"/>
            <a:ext cx="1019058" cy="2880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a:solidFill>
                  <a:schemeClr val="bg1"/>
                </a:solidFill>
              </a:ln>
              <a:solidFill>
                <a:schemeClr val="bg1"/>
              </a:solidFill>
            </a:endParaRPr>
          </a:p>
        </p:txBody>
      </p:sp>
      <p:sp>
        <p:nvSpPr>
          <p:cNvPr id="7" name="Ορθογώνιο 6">
            <a:extLst>
              <a:ext uri="{FF2B5EF4-FFF2-40B4-BE49-F238E27FC236}">
                <a16:creationId xmlns:a16="http://schemas.microsoft.com/office/drawing/2014/main" id="{C3CB579E-75F4-4D7C-B641-B9FA2B1D4DEF}"/>
              </a:ext>
            </a:extLst>
          </p:cNvPr>
          <p:cNvSpPr/>
          <p:nvPr/>
        </p:nvSpPr>
        <p:spPr>
          <a:xfrm>
            <a:off x="8244408" y="6530156"/>
            <a:ext cx="101905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a:solidFill>
                  <a:schemeClr val="bg1"/>
                </a:solidFill>
              </a:ln>
              <a:solidFill>
                <a:schemeClr val="bg1"/>
              </a:solidFill>
            </a:endParaRPr>
          </a:p>
        </p:txBody>
      </p:sp>
      <p:sp>
        <p:nvSpPr>
          <p:cNvPr id="8" name="Ορθογώνιο 7">
            <a:extLst>
              <a:ext uri="{FF2B5EF4-FFF2-40B4-BE49-F238E27FC236}">
                <a16:creationId xmlns:a16="http://schemas.microsoft.com/office/drawing/2014/main" id="{122737B6-36B0-49DA-B36A-98F688EB3642}"/>
              </a:ext>
            </a:extLst>
          </p:cNvPr>
          <p:cNvSpPr/>
          <p:nvPr/>
        </p:nvSpPr>
        <p:spPr>
          <a:xfrm>
            <a:off x="3851920" y="3501008"/>
            <a:ext cx="1019058" cy="2880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a:solidFill>
                  <a:schemeClr val="bg1"/>
                </a:solidFill>
              </a:ln>
              <a:solidFill>
                <a:schemeClr val="bg1"/>
              </a:solidFill>
            </a:endParaRPr>
          </a:p>
        </p:txBody>
      </p:sp>
    </p:spTree>
    <p:extLst>
      <p:ext uri="{BB962C8B-B14F-4D97-AF65-F5344CB8AC3E}">
        <p14:creationId xmlns:p14="http://schemas.microsoft.com/office/powerpoint/2010/main" val="2956490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err="1">
                <a:latin typeface="Times New Roman" panose="02020603050405020304" pitchFamily="18" charset="0"/>
                <a:cs typeface="Times New Roman" panose="02020603050405020304" pitchFamily="18" charset="0"/>
              </a:rPr>
              <a:t>ΘτΝ</a:t>
            </a:r>
            <a:r>
              <a:rPr lang="el-GR" dirty="0">
                <a:latin typeface="Times New Roman" panose="02020603050405020304" pitchFamily="18" charset="0"/>
                <a:cs typeface="Times New Roman" panose="02020603050405020304" pitchFamily="18" charset="0"/>
              </a:rPr>
              <a:t>: Ένας όρος, πόσες ικανότητες</a:t>
            </a:r>
            <a:r>
              <a:rPr lang="en-US" dirty="0">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241438726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8854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0A889-BA01-41BC-8E22-C3D56A8F4521}"/>
              </a:ext>
            </a:extLst>
          </p:cNvPr>
          <p:cNvSpPr>
            <a:spLocks noGrp="1"/>
          </p:cNvSpPr>
          <p:nvPr>
            <p:ph type="title"/>
          </p:nvPr>
        </p:nvSpPr>
        <p:spPr/>
        <p:txBody>
          <a:bodyPr/>
          <a:lstStyle/>
          <a:p>
            <a:r>
              <a:rPr lang="el-GR" b="1" dirty="0">
                <a:latin typeface="Times New Roman" panose="02020603050405020304" pitchFamily="18" charset="0"/>
                <a:cs typeface="Times New Roman" panose="02020603050405020304" pitchFamily="18" charset="0"/>
              </a:rPr>
              <a:t>Πρόδρομοι τη </a:t>
            </a:r>
            <a:r>
              <a:rPr lang="el-GR" b="1" dirty="0" err="1">
                <a:latin typeface="Times New Roman" panose="02020603050405020304" pitchFamily="18" charset="0"/>
                <a:cs typeface="Times New Roman" panose="02020603050405020304" pitchFamily="18" charset="0"/>
              </a:rPr>
              <a:t>ΘτΝ</a:t>
            </a:r>
            <a:endParaRPr lang="en-US"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866314D-E901-4F7E-A860-96AF53910650}"/>
              </a:ext>
            </a:extLst>
          </p:cNvPr>
          <p:cNvSpPr>
            <a:spLocks noGrp="1"/>
          </p:cNvSpPr>
          <p:nvPr>
            <p:ph idx="1"/>
          </p:nvPr>
        </p:nvSpPr>
        <p:spPr/>
        <p:txBody>
          <a:bodyPr/>
          <a:lstStyle/>
          <a:p>
            <a:r>
              <a:rPr lang="el-GR" dirty="0">
                <a:latin typeface="Times New Roman" panose="02020603050405020304" pitchFamily="18" charset="0"/>
                <a:cs typeface="Times New Roman" panose="02020603050405020304" pitchFamily="18" charset="0"/>
              </a:rPr>
              <a:t>Συντονισμός προσοχής _Δευτερογενής </a:t>
            </a:r>
            <a:r>
              <a:rPr lang="el-GR" dirty="0" err="1">
                <a:latin typeface="Times New Roman" panose="02020603050405020304" pitchFamily="18" charset="0"/>
                <a:cs typeface="Times New Roman" panose="02020603050405020304" pitchFamily="18" charset="0"/>
              </a:rPr>
              <a:t>διυποκειμενιότητα</a:t>
            </a:r>
            <a:r>
              <a:rPr lang="el-GR" dirty="0">
                <a:latin typeface="Times New Roman" panose="02020603050405020304" pitchFamily="18" charset="0"/>
                <a:cs typeface="Times New Roman" panose="02020603050405020304" pitchFamily="18" charset="0"/>
              </a:rPr>
              <a:t> (5-6μηνών)</a:t>
            </a:r>
          </a:p>
          <a:p>
            <a:r>
              <a:rPr lang="el-GR" dirty="0">
                <a:latin typeface="Times New Roman" panose="02020603050405020304" pitchFamily="18" charset="0"/>
                <a:cs typeface="Times New Roman" panose="02020603050405020304" pitchFamily="18" charset="0"/>
              </a:rPr>
              <a:t>Παιχνίδι προσποίησης (1,5-2 ετών)</a:t>
            </a:r>
          </a:p>
        </p:txBody>
      </p:sp>
      <p:pic>
        <p:nvPicPr>
          <p:cNvPr id="4" name="Picture 3">
            <a:extLst>
              <a:ext uri="{FF2B5EF4-FFF2-40B4-BE49-F238E27FC236}">
                <a16:creationId xmlns:a16="http://schemas.microsoft.com/office/drawing/2014/main" id="{F0804DDE-E6FB-4C6B-9C7B-B477C6BF0D4A}"/>
              </a:ext>
            </a:extLst>
          </p:cNvPr>
          <p:cNvPicPr>
            <a:picLocks noChangeAspect="1"/>
          </p:cNvPicPr>
          <p:nvPr/>
        </p:nvPicPr>
        <p:blipFill>
          <a:blip r:embed="rId2"/>
          <a:stretch>
            <a:fillRect/>
          </a:stretch>
        </p:blipFill>
        <p:spPr>
          <a:xfrm>
            <a:off x="7894321" y="5380506"/>
            <a:ext cx="1133003" cy="497973"/>
          </a:xfrm>
          <a:prstGeom prst="rect">
            <a:avLst/>
          </a:prstGeom>
        </p:spPr>
      </p:pic>
    </p:spTree>
    <p:extLst>
      <p:ext uri="{BB962C8B-B14F-4D97-AF65-F5344CB8AC3E}">
        <p14:creationId xmlns:p14="http://schemas.microsoft.com/office/powerpoint/2010/main" val="4066964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203A5-5A01-4024-883A-3B30087CA730}"/>
              </a:ext>
            </a:extLst>
          </p:cNvPr>
          <p:cNvSpPr>
            <a:spLocks noGrp="1"/>
          </p:cNvSpPr>
          <p:nvPr>
            <p:ph type="title"/>
          </p:nvPr>
        </p:nvSpPr>
        <p:spPr/>
        <p:txBody>
          <a:bodyPr>
            <a:normAutofit/>
          </a:bodyPr>
          <a:lstStyle/>
          <a:p>
            <a:r>
              <a:rPr lang="el-GR" sz="4000" b="1" dirty="0">
                <a:latin typeface="Times New Roman" panose="02020603050405020304" pitchFamily="18" charset="0"/>
                <a:cs typeface="Times New Roman" panose="02020603050405020304" pitchFamily="18" charset="0"/>
              </a:rPr>
              <a:t>Ανάπτυξη ΘτΝ_1</a:t>
            </a:r>
            <a:endParaRPr lang="en-US" b="1" dirty="0"/>
          </a:p>
        </p:txBody>
      </p:sp>
      <p:sp>
        <p:nvSpPr>
          <p:cNvPr id="3" name="Content Placeholder 2">
            <a:extLst>
              <a:ext uri="{FF2B5EF4-FFF2-40B4-BE49-F238E27FC236}">
                <a16:creationId xmlns:a16="http://schemas.microsoft.com/office/drawing/2014/main" id="{794B35A6-9B58-4060-AA6D-54C0FCE02EB3}"/>
              </a:ext>
            </a:extLst>
          </p:cNvPr>
          <p:cNvSpPr>
            <a:spLocks noGrp="1"/>
          </p:cNvSpPr>
          <p:nvPr>
            <p:ph idx="1"/>
          </p:nvPr>
        </p:nvSpPr>
        <p:spPr>
          <a:xfrm>
            <a:off x="116676" y="1600200"/>
            <a:ext cx="8910648" cy="4525963"/>
          </a:xfrm>
        </p:spPr>
        <p:txBody>
          <a:bodyPr>
            <a:normAutofit/>
          </a:bodyPr>
          <a:lstStyle/>
          <a:p>
            <a:r>
              <a:rPr lang="en-US" dirty="0"/>
              <a:t>5 </a:t>
            </a:r>
            <a:r>
              <a:rPr lang="el-GR" dirty="0"/>
              <a:t>μηνών: συντονισμός προσοχής (δευτερογενής </a:t>
            </a:r>
            <a:r>
              <a:rPr lang="el-GR" dirty="0" err="1"/>
              <a:t>διυποκειμενικότητα</a:t>
            </a:r>
            <a:r>
              <a:rPr lang="el-GR" dirty="0"/>
              <a:t>)</a:t>
            </a:r>
          </a:p>
          <a:p>
            <a:r>
              <a:rPr lang="el-GR" dirty="0"/>
              <a:t>2 </a:t>
            </a:r>
            <a:r>
              <a:rPr lang="el-GR" dirty="0">
                <a:latin typeface="Times New Roman" panose="02020603050405020304" pitchFamily="18" charset="0"/>
                <a:cs typeface="Times New Roman" panose="02020603050405020304" pitchFamily="18" charset="0"/>
              </a:rPr>
              <a:t>έτη</a:t>
            </a:r>
            <a:r>
              <a:rPr lang="el-GR" dirty="0"/>
              <a:t>: Κατανόηση της επιθυμίας </a:t>
            </a:r>
          </a:p>
          <a:p>
            <a:r>
              <a:rPr lang="el-GR" dirty="0"/>
              <a:t>2 έτη: Παιχνίδι προσποίησης</a:t>
            </a:r>
          </a:p>
          <a:p>
            <a:r>
              <a:rPr lang="el-GR" dirty="0"/>
              <a:t>3 έτη: Κατανόηση «η αντίληψη οδηγεί σε γνώση» </a:t>
            </a:r>
          </a:p>
          <a:p>
            <a:r>
              <a:rPr lang="el-GR" dirty="0"/>
              <a:t>4,5 έτη: κατανόηση πεποίθησης, σκοπών</a:t>
            </a:r>
          </a:p>
          <a:p>
            <a:r>
              <a:rPr lang="el-GR" dirty="0"/>
              <a:t>5-6 έτη: δεν κατανοούν τη διάκριση νου – εγκεφάλου (10 έτη)</a:t>
            </a:r>
            <a:endParaRPr lang="en-US" dirty="0"/>
          </a:p>
        </p:txBody>
      </p:sp>
    </p:spTree>
    <p:extLst>
      <p:ext uri="{BB962C8B-B14F-4D97-AF65-F5344CB8AC3E}">
        <p14:creationId xmlns:p14="http://schemas.microsoft.com/office/powerpoint/2010/main" val="3679547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922114"/>
          </a:xfrm>
        </p:spPr>
        <p:txBody>
          <a:bodyPr/>
          <a:lstStyle/>
          <a:p>
            <a:r>
              <a:rPr lang="el-GR" b="1" dirty="0">
                <a:latin typeface="Times New Roman" panose="02020603050405020304" pitchFamily="18" charset="0"/>
                <a:cs typeface="Times New Roman" panose="02020603050405020304" pitchFamily="18" charset="0"/>
              </a:rPr>
              <a:t>Ανάπτυξη </a:t>
            </a:r>
            <a:r>
              <a:rPr lang="el-GR" b="1" dirty="0" err="1">
                <a:latin typeface="Times New Roman" panose="02020603050405020304" pitchFamily="18" charset="0"/>
                <a:cs typeface="Times New Roman" panose="02020603050405020304" pitchFamily="18" charset="0"/>
              </a:rPr>
              <a:t>ΘτΝ_Ενήλικες</a:t>
            </a:r>
            <a:endParaRPr lang="el-GR" b="1" dirty="0">
              <a:latin typeface="Times New Roman" panose="02020603050405020304" pitchFamily="18" charset="0"/>
              <a:cs typeface="Times New Roman" panose="02020603050405020304" pitchFamily="18" charset="0"/>
            </a:endParaRPr>
          </a:p>
        </p:txBody>
      </p:sp>
      <p:sp>
        <p:nvSpPr>
          <p:cNvPr id="3" name="Θέση περιεχομένου 2"/>
          <p:cNvSpPr>
            <a:spLocks noGrp="1"/>
          </p:cNvSpPr>
          <p:nvPr>
            <p:ph sz="half" idx="1"/>
          </p:nvPr>
        </p:nvSpPr>
        <p:spPr/>
        <p:txBody>
          <a:bodyPr>
            <a:normAutofit fontScale="92500" lnSpcReduction="10000"/>
          </a:bodyPr>
          <a:lstStyle/>
          <a:p>
            <a:pPr marL="0" indent="0">
              <a:buNone/>
            </a:pPr>
            <a:r>
              <a:rPr lang="el-GR" sz="2400" b="1" i="1" dirty="0"/>
              <a:t>Η κατάρα της γνώσης</a:t>
            </a:r>
            <a:endParaRPr lang="en-US" sz="2400" b="1" i="1" dirty="0"/>
          </a:p>
          <a:p>
            <a:pPr marL="0" indent="0">
              <a:buNone/>
            </a:pPr>
            <a:r>
              <a:rPr lang="el-GR" sz="2400" b="1" i="1" dirty="0"/>
              <a:t>(</a:t>
            </a:r>
            <a:r>
              <a:rPr lang="en-US" sz="2400" b="1" i="1" dirty="0"/>
              <a:t>The curse of Knowledge)</a:t>
            </a:r>
            <a:endParaRPr lang="el-GR" sz="2400" b="1" i="1" dirty="0"/>
          </a:p>
          <a:p>
            <a:pPr marL="0" indent="0" algn="just">
              <a:buNone/>
            </a:pPr>
            <a:r>
              <a:rPr lang="el-GR" sz="2400" dirty="0"/>
              <a:t>Μια γνωστικού τύπου  προκατάληψη που εμφανίζεται όταν ένα άτομο, το οποίο επικοινωνεί με άλλα άτομα, υποθέτει ότι τα άλλα άτομα έχουν τις γνώσεις για να κατανοήσουν αυτά που ο ίδιος λέει (γνωρίζει). Πολλοί αποκαλούν αυτή την προκατάληψη «κατάρα  της εμπειρογνωμοσύνης. </a:t>
            </a:r>
            <a:endParaRPr lang="en-US" sz="2400" dirty="0"/>
          </a:p>
          <a:p>
            <a:endParaRPr lang="en-US" sz="2400" dirty="0"/>
          </a:p>
        </p:txBody>
      </p:sp>
      <p:pic>
        <p:nvPicPr>
          <p:cNvPr id="5" name="Θέση περιεχομένου 4"/>
          <p:cNvPicPr>
            <a:picLocks noGrp="1" noChangeAspect="1"/>
          </p:cNvPicPr>
          <p:nvPr>
            <p:ph sz="half" idx="2"/>
          </p:nvPr>
        </p:nvPicPr>
        <p:blipFill>
          <a:blip r:embed="rId2"/>
          <a:stretch>
            <a:fillRect/>
          </a:stretch>
        </p:blipFill>
        <p:spPr>
          <a:xfrm>
            <a:off x="4648200" y="2839743"/>
            <a:ext cx="3812232" cy="2046877"/>
          </a:xfrm>
          <a:prstGeom prst="rect">
            <a:avLst/>
          </a:prstGeom>
        </p:spPr>
      </p:pic>
    </p:spTree>
    <p:extLst>
      <p:ext uri="{BB962C8B-B14F-4D97-AF65-F5344CB8AC3E}">
        <p14:creationId xmlns:p14="http://schemas.microsoft.com/office/powerpoint/2010/main" val="3616159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457200" y="274638"/>
            <a:ext cx="8229600" cy="850106"/>
          </a:xfrm>
        </p:spPr>
        <p:txBody>
          <a:bodyPr/>
          <a:lstStyle/>
          <a:p>
            <a:r>
              <a:rPr lang="el-GR" b="1" dirty="0" err="1">
                <a:latin typeface="Times New Roman" panose="02020603050405020304" pitchFamily="18" charset="0"/>
                <a:cs typeface="Times New Roman" panose="02020603050405020304" pitchFamily="18" charset="0"/>
              </a:rPr>
              <a:t>ΘτΝ</a:t>
            </a:r>
            <a:endParaRPr lang="el-GR" b="1" dirty="0">
              <a:latin typeface="Times New Roman" panose="02020603050405020304" pitchFamily="18" charset="0"/>
              <a:cs typeface="Times New Roman" panose="02020603050405020304" pitchFamily="18" charset="0"/>
            </a:endParaRPr>
          </a:p>
        </p:txBody>
      </p:sp>
      <p:sp>
        <p:nvSpPr>
          <p:cNvPr id="6" name="Θέση κειμένου 5"/>
          <p:cNvSpPr>
            <a:spLocks noGrp="1"/>
          </p:cNvSpPr>
          <p:nvPr>
            <p:ph type="body" idx="1"/>
          </p:nvPr>
        </p:nvSpPr>
        <p:spPr/>
        <p:txBody>
          <a:bodyPr/>
          <a:lstStyle/>
          <a:p>
            <a:r>
              <a:rPr lang="el-GR" dirty="0"/>
              <a:t>Κοινωνική δεξιότητα</a:t>
            </a:r>
          </a:p>
        </p:txBody>
      </p:sp>
      <p:sp>
        <p:nvSpPr>
          <p:cNvPr id="7" name="Θέση περιεχομένου 6"/>
          <p:cNvSpPr>
            <a:spLocks noGrp="1"/>
          </p:cNvSpPr>
          <p:nvPr>
            <p:ph sz="half" idx="2"/>
          </p:nvPr>
        </p:nvSpPr>
        <p:spPr/>
        <p:txBody>
          <a:bodyPr>
            <a:normAutofit/>
          </a:bodyPr>
          <a:lstStyle/>
          <a:p>
            <a:r>
              <a:rPr lang="el-GR" dirty="0"/>
              <a:t>Φιλικές σχέσεις </a:t>
            </a:r>
          </a:p>
          <a:p>
            <a:r>
              <a:rPr lang="el-GR" dirty="0"/>
              <a:t>Απήχηση σε συνομηλίκους</a:t>
            </a:r>
          </a:p>
          <a:p>
            <a:r>
              <a:rPr lang="el-GR" dirty="0"/>
              <a:t>Εμπλοκή σε συνθήκες ψέματος-εξαπάτησης</a:t>
            </a:r>
          </a:p>
          <a:p>
            <a:r>
              <a:rPr lang="el-GR" dirty="0"/>
              <a:t>Δεξιότητες σε ομαδικά παιχνίδια</a:t>
            </a:r>
          </a:p>
          <a:p>
            <a:r>
              <a:rPr lang="el-GR" dirty="0"/>
              <a:t>Στρατηγικές πειθούς ή διαπραγμάτευσης με άλλους </a:t>
            </a:r>
          </a:p>
        </p:txBody>
      </p:sp>
      <p:sp>
        <p:nvSpPr>
          <p:cNvPr id="8" name="Θέση κειμένου 7"/>
          <p:cNvSpPr>
            <a:spLocks noGrp="1"/>
          </p:cNvSpPr>
          <p:nvPr>
            <p:ph type="body" sz="quarter" idx="3"/>
          </p:nvPr>
        </p:nvSpPr>
        <p:spPr/>
        <p:txBody>
          <a:bodyPr/>
          <a:lstStyle/>
          <a:p>
            <a:r>
              <a:rPr lang="el-GR" dirty="0">
                <a:solidFill>
                  <a:schemeClr val="bg1">
                    <a:lumMod val="65000"/>
                  </a:schemeClr>
                </a:solidFill>
              </a:rPr>
              <a:t>Ενημερότητα για τον νου</a:t>
            </a:r>
          </a:p>
        </p:txBody>
      </p:sp>
      <p:sp>
        <p:nvSpPr>
          <p:cNvPr id="9" name="Θέση περιεχομένου 8"/>
          <p:cNvSpPr>
            <a:spLocks noGrp="1"/>
          </p:cNvSpPr>
          <p:nvPr>
            <p:ph sz="quarter" idx="4"/>
          </p:nvPr>
        </p:nvSpPr>
        <p:spPr/>
        <p:txBody>
          <a:bodyPr/>
          <a:lstStyle/>
          <a:p>
            <a:r>
              <a:rPr lang="el-GR" dirty="0" err="1">
                <a:solidFill>
                  <a:schemeClr val="bg1">
                    <a:lumMod val="65000"/>
                  </a:schemeClr>
                </a:solidFill>
              </a:rPr>
              <a:t>Μεταγνωστικές</a:t>
            </a:r>
            <a:r>
              <a:rPr lang="el-GR" dirty="0">
                <a:solidFill>
                  <a:schemeClr val="bg1">
                    <a:lumMod val="65000"/>
                  </a:schemeClr>
                </a:solidFill>
              </a:rPr>
              <a:t> στρατηγικές</a:t>
            </a:r>
          </a:p>
          <a:p>
            <a:r>
              <a:rPr lang="el-GR" dirty="0">
                <a:solidFill>
                  <a:schemeClr val="bg1">
                    <a:lumMod val="65000"/>
                  </a:schemeClr>
                </a:solidFill>
              </a:rPr>
              <a:t>Μάθηση (ανάγνωση, μαθηματικά)</a:t>
            </a:r>
          </a:p>
        </p:txBody>
      </p:sp>
    </p:spTree>
    <p:extLst>
      <p:ext uri="{BB962C8B-B14F-4D97-AF65-F5344CB8AC3E}">
        <p14:creationId xmlns:p14="http://schemas.microsoft.com/office/powerpoint/2010/main" val="2476137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BAF92-FCCF-427E-A4E7-FC567F3A7434}"/>
              </a:ext>
            </a:extLst>
          </p:cNvPr>
          <p:cNvSpPr>
            <a:spLocks noGrp="1"/>
          </p:cNvSpPr>
          <p:nvPr>
            <p:ph type="title"/>
          </p:nvPr>
        </p:nvSpPr>
        <p:spPr>
          <a:xfrm>
            <a:off x="457200" y="274638"/>
            <a:ext cx="8229600" cy="922114"/>
          </a:xfrm>
        </p:spPr>
        <p:txBody>
          <a:bodyPr>
            <a:normAutofit/>
          </a:bodyPr>
          <a:lstStyle/>
          <a:p>
            <a:r>
              <a:rPr lang="el-GR" dirty="0"/>
              <a:t>Ανεπάρκεια </a:t>
            </a:r>
            <a:r>
              <a:rPr lang="el-GR" dirty="0" err="1"/>
              <a:t>ΘτΝ</a:t>
            </a:r>
            <a:endParaRPr lang="en-US" dirty="0"/>
          </a:p>
        </p:txBody>
      </p:sp>
      <p:sp>
        <p:nvSpPr>
          <p:cNvPr id="3" name="Content Placeholder 2">
            <a:extLst>
              <a:ext uri="{FF2B5EF4-FFF2-40B4-BE49-F238E27FC236}">
                <a16:creationId xmlns:a16="http://schemas.microsoft.com/office/drawing/2014/main" id="{E5C98240-2A5B-4772-B4BD-8F680EB4E11C}"/>
              </a:ext>
            </a:extLst>
          </p:cNvPr>
          <p:cNvSpPr>
            <a:spLocks noGrp="1"/>
          </p:cNvSpPr>
          <p:nvPr>
            <p:ph idx="1"/>
          </p:nvPr>
        </p:nvSpPr>
        <p:spPr/>
        <p:txBody>
          <a:bodyPr>
            <a:normAutofit/>
          </a:bodyPr>
          <a:lstStyle/>
          <a:p>
            <a:r>
              <a:rPr lang="el-GR" dirty="0"/>
              <a:t>Αυτισμός </a:t>
            </a:r>
          </a:p>
          <a:p>
            <a:r>
              <a:rPr lang="el-GR" dirty="0"/>
              <a:t>Σχιζοφρένεια</a:t>
            </a:r>
            <a:endParaRPr lang="en-US" dirty="0"/>
          </a:p>
        </p:txBody>
      </p:sp>
    </p:spTree>
    <p:extLst>
      <p:ext uri="{BB962C8B-B14F-4D97-AF65-F5344CB8AC3E}">
        <p14:creationId xmlns:p14="http://schemas.microsoft.com/office/powerpoint/2010/main" val="3758081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922114"/>
          </a:xfrm>
        </p:spPr>
        <p:txBody>
          <a:bodyPr>
            <a:normAutofit/>
          </a:bodyPr>
          <a:lstStyle/>
          <a:p>
            <a:r>
              <a:rPr lang="el-GR" sz="3200" b="1" dirty="0"/>
              <a:t>Η θεωρία του νου πάει σχολείο </a:t>
            </a:r>
          </a:p>
        </p:txBody>
      </p:sp>
      <p:sp>
        <p:nvSpPr>
          <p:cNvPr id="3" name="Θέση περιεχομένου 2"/>
          <p:cNvSpPr>
            <a:spLocks noGrp="1"/>
          </p:cNvSpPr>
          <p:nvPr>
            <p:ph idx="1"/>
          </p:nvPr>
        </p:nvSpPr>
        <p:spPr/>
        <p:txBody>
          <a:bodyPr>
            <a:normAutofit/>
          </a:bodyPr>
          <a:lstStyle/>
          <a:p>
            <a:pPr marL="0" indent="0" algn="just">
              <a:buNone/>
            </a:pPr>
            <a:r>
              <a:rPr lang="el-GR" sz="2400" dirty="0"/>
              <a:t>Η σύγχρονη παιδαγωγική καθοδηγείται όλο και περισσότερο από την άποψη ότι το παιδί πρέπει να έχει επίγνωση των δικών του διεργασιών σκέψης και ότι είναι ζωτικής σημασίας τόσο για τον θεωρητικό της εκπαίδευσης όσο και για τον εκπαιδευτικό της τάξης να το βοηθήσει να γίνει πιο επαρκές </a:t>
            </a:r>
            <a:r>
              <a:rPr lang="el-GR" sz="2400" dirty="0" err="1"/>
              <a:t>μεταγνωστικά</a:t>
            </a:r>
            <a:r>
              <a:rPr lang="el-GR" sz="2400" dirty="0"/>
              <a:t> - να έχει επίγνωση του τρόπου με τον οποίο μαθαίνει και σκέφτεται για το αντικείμενο που μελετά. . . . Το να το εξοπλίσουμε με μια καλή </a:t>
            </a:r>
            <a:r>
              <a:rPr lang="el-GR" sz="2400" b="1" dirty="0"/>
              <a:t>θεωρία του νου </a:t>
            </a:r>
            <a:r>
              <a:rPr lang="el-GR" sz="2400" dirty="0"/>
              <a:t>... είναι ένα μέρος του να τη βοηθήσουμε να το κάνει αυτό (</a:t>
            </a:r>
            <a:r>
              <a:rPr lang="el-GR" sz="2400" dirty="0" err="1"/>
              <a:t>Bruner</a:t>
            </a:r>
            <a:r>
              <a:rPr lang="el-GR" sz="2400" dirty="0"/>
              <a:t>, 1996, σ. 64)</a:t>
            </a:r>
            <a:r>
              <a:rPr lang="en-US" sz="2400" dirty="0"/>
              <a:t>.</a:t>
            </a:r>
            <a:endParaRPr lang="el-GR" sz="2400" dirty="0"/>
          </a:p>
        </p:txBody>
      </p:sp>
    </p:spTree>
    <p:extLst>
      <p:ext uri="{BB962C8B-B14F-4D97-AF65-F5344CB8AC3E}">
        <p14:creationId xmlns:p14="http://schemas.microsoft.com/office/powerpoint/2010/main" val="2853262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922114"/>
          </a:xfrm>
        </p:spPr>
        <p:txBody>
          <a:bodyPr>
            <a:normAutofit/>
          </a:bodyPr>
          <a:lstStyle/>
          <a:p>
            <a:r>
              <a:rPr lang="el-GR" sz="3200" b="1" dirty="0"/>
              <a:t>Η θεωρία του νου πάει σχολείο_2 </a:t>
            </a:r>
          </a:p>
        </p:txBody>
      </p:sp>
      <p:sp>
        <p:nvSpPr>
          <p:cNvPr id="3" name="Θέση περιεχομένου 2"/>
          <p:cNvSpPr>
            <a:spLocks noGrp="1"/>
          </p:cNvSpPr>
          <p:nvPr>
            <p:ph idx="1"/>
          </p:nvPr>
        </p:nvSpPr>
        <p:spPr/>
        <p:txBody>
          <a:bodyPr>
            <a:normAutofit/>
          </a:bodyPr>
          <a:lstStyle/>
          <a:p>
            <a:pPr marL="0" indent="0" algn="just">
              <a:buNone/>
            </a:pPr>
            <a:r>
              <a:rPr lang="el-GR" sz="2400" b="1" dirty="0"/>
              <a:t>Γιατί πολλοί μαθητές βρίσκουν τη μάθηση δύσκολη</a:t>
            </a:r>
            <a:r>
              <a:rPr lang="en-US" sz="2400" b="1" dirty="0"/>
              <a:t>; </a:t>
            </a:r>
            <a:endParaRPr lang="el-GR" sz="2400" b="1" dirty="0"/>
          </a:p>
          <a:p>
            <a:pPr marL="0" indent="0" algn="just">
              <a:buNone/>
            </a:pPr>
            <a:endParaRPr lang="en-US" sz="2400" b="1" dirty="0"/>
          </a:p>
          <a:p>
            <a:pPr marL="0" indent="0" algn="just">
              <a:buNone/>
            </a:pPr>
            <a:endParaRPr lang="el-GR" sz="2400" dirty="0"/>
          </a:p>
        </p:txBody>
      </p:sp>
    </p:spTree>
    <p:extLst>
      <p:ext uri="{BB962C8B-B14F-4D97-AF65-F5344CB8AC3E}">
        <p14:creationId xmlns:p14="http://schemas.microsoft.com/office/powerpoint/2010/main" val="930102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922114"/>
          </a:xfrm>
        </p:spPr>
        <p:txBody>
          <a:bodyPr>
            <a:normAutofit/>
          </a:bodyPr>
          <a:lstStyle/>
          <a:p>
            <a:r>
              <a:rPr lang="el-GR" sz="3200" b="1" dirty="0"/>
              <a:t>Η θεωρία του νου πάει σχολείο_2 </a:t>
            </a:r>
          </a:p>
        </p:txBody>
      </p:sp>
      <p:sp>
        <p:nvSpPr>
          <p:cNvPr id="3" name="Θέση περιεχομένου 2"/>
          <p:cNvSpPr>
            <a:spLocks noGrp="1"/>
          </p:cNvSpPr>
          <p:nvPr>
            <p:ph idx="1"/>
          </p:nvPr>
        </p:nvSpPr>
        <p:spPr/>
        <p:txBody>
          <a:bodyPr>
            <a:normAutofit/>
          </a:bodyPr>
          <a:lstStyle/>
          <a:p>
            <a:pPr marL="0" indent="0" algn="just">
              <a:buNone/>
            </a:pPr>
            <a:r>
              <a:rPr lang="el-GR" sz="2400" b="1" dirty="0"/>
              <a:t>Γιατί πολλοί μαθητές βρίσκουν τη μάθηση δύσκολη</a:t>
            </a:r>
            <a:r>
              <a:rPr lang="en-US" sz="2400" b="1" dirty="0"/>
              <a:t>; </a:t>
            </a:r>
            <a:endParaRPr lang="el-GR" sz="2400" b="1" dirty="0"/>
          </a:p>
          <a:p>
            <a:pPr marL="0" indent="0" algn="just">
              <a:buNone/>
            </a:pPr>
            <a:endParaRPr lang="el-GR" sz="2400" b="1" dirty="0"/>
          </a:p>
          <a:p>
            <a:pPr marL="0" indent="0" algn="just">
              <a:buNone/>
            </a:pPr>
            <a:r>
              <a:rPr lang="el-GR" sz="2400" dirty="0"/>
              <a:t>Η επιτυχία στο σχολείο βασίζεται στην ικανότητα να διαχειρίζονται αναπαραστάσεις τους κόσμου μέσω μη οικείων συμβολικών συστημάτων.  </a:t>
            </a:r>
            <a:endParaRPr lang="en-US" sz="2400" dirty="0"/>
          </a:p>
          <a:p>
            <a:pPr marL="0" indent="0" algn="just">
              <a:buNone/>
            </a:pPr>
            <a:endParaRPr lang="el-GR" sz="2400" dirty="0"/>
          </a:p>
        </p:txBody>
      </p:sp>
    </p:spTree>
    <p:extLst>
      <p:ext uri="{BB962C8B-B14F-4D97-AF65-F5344CB8AC3E}">
        <p14:creationId xmlns:p14="http://schemas.microsoft.com/office/powerpoint/2010/main" val="474715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922114"/>
          </a:xfrm>
        </p:spPr>
        <p:txBody>
          <a:bodyPr>
            <a:normAutofit/>
          </a:bodyPr>
          <a:lstStyle/>
          <a:p>
            <a:r>
              <a:rPr lang="el-GR" sz="3200" b="1" dirty="0"/>
              <a:t>Η θεωρία του νου πάει σχολείο_2 </a:t>
            </a:r>
          </a:p>
        </p:txBody>
      </p:sp>
      <p:sp>
        <p:nvSpPr>
          <p:cNvPr id="3" name="Θέση περιεχομένου 2"/>
          <p:cNvSpPr>
            <a:spLocks noGrp="1"/>
          </p:cNvSpPr>
          <p:nvPr>
            <p:ph idx="1"/>
          </p:nvPr>
        </p:nvSpPr>
        <p:spPr/>
        <p:txBody>
          <a:bodyPr>
            <a:normAutofit/>
          </a:bodyPr>
          <a:lstStyle/>
          <a:p>
            <a:pPr marL="0" indent="0" algn="just">
              <a:buNone/>
            </a:pPr>
            <a:r>
              <a:rPr lang="el-GR" sz="2400" b="1" dirty="0"/>
              <a:t>Γιατί πολλοί μαθητές βρίσκουν τη μάθηση δύσκολη</a:t>
            </a:r>
            <a:r>
              <a:rPr lang="en-US" sz="2400" b="1" dirty="0"/>
              <a:t>; </a:t>
            </a:r>
            <a:endParaRPr lang="el-GR" sz="2400" b="1" dirty="0"/>
          </a:p>
          <a:p>
            <a:pPr marL="0" indent="0" algn="just">
              <a:buNone/>
            </a:pPr>
            <a:endParaRPr lang="el-GR" sz="2400" b="1" dirty="0"/>
          </a:p>
          <a:p>
            <a:pPr marL="0" indent="0" algn="just">
              <a:buNone/>
            </a:pPr>
            <a:r>
              <a:rPr lang="el-GR" sz="2400" dirty="0"/>
              <a:t>Η επιτυχία στο σχολείο βασίζεται στην ικανότητα να διαχειρίζονται αναπαραστάσεις τους κόσμου μέσω μη οικείων συμβολικών συστημάτων.  </a:t>
            </a:r>
            <a:endParaRPr lang="en-US" sz="2400" dirty="0"/>
          </a:p>
          <a:p>
            <a:pPr marL="0" indent="0" algn="just">
              <a:buNone/>
            </a:pPr>
            <a:endParaRPr lang="el-GR" sz="2400" dirty="0"/>
          </a:p>
        </p:txBody>
      </p:sp>
    </p:spTree>
    <p:extLst>
      <p:ext uri="{BB962C8B-B14F-4D97-AF65-F5344CB8AC3E}">
        <p14:creationId xmlns:p14="http://schemas.microsoft.com/office/powerpoint/2010/main" val="2286672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latin typeface="Times New Roman" panose="02020603050405020304" pitchFamily="18" charset="0"/>
                <a:cs typeface="Times New Roman" panose="02020603050405020304" pitchFamily="18" charset="0"/>
              </a:rPr>
              <a:t>Δύο ερωτήσεις </a:t>
            </a:r>
          </a:p>
        </p:txBody>
      </p:sp>
      <p:sp>
        <p:nvSpPr>
          <p:cNvPr id="3" name="Θέση περιεχομένου 2"/>
          <p:cNvSpPr>
            <a:spLocks noGrp="1"/>
          </p:cNvSpPr>
          <p:nvPr>
            <p:ph idx="1"/>
          </p:nvPr>
        </p:nvSpPr>
        <p:spPr/>
        <p:txBody>
          <a:bodyPr/>
          <a:lstStyle/>
          <a:p>
            <a:pPr marL="514350" indent="-514350">
              <a:buAutoNum type="arabicPeriod"/>
            </a:pPr>
            <a:r>
              <a:rPr lang="el-GR" dirty="0"/>
              <a:t>Έχετε βρεθεί σε συνθήκη αλληλεπίδρασης κατά την οποία αισθάνεστε ότι ο άλλος σας ακούει, αλλά δεν σας καταλαβαίνει</a:t>
            </a:r>
            <a:r>
              <a:rPr lang="en-US" dirty="0"/>
              <a:t>; </a:t>
            </a:r>
            <a:endParaRPr lang="el-GR" dirty="0"/>
          </a:p>
          <a:p>
            <a:pPr marL="0" indent="0">
              <a:buNone/>
            </a:pPr>
            <a:endParaRPr lang="en-US" dirty="0"/>
          </a:p>
        </p:txBody>
      </p:sp>
    </p:spTree>
    <p:extLst>
      <p:ext uri="{BB962C8B-B14F-4D97-AF65-F5344CB8AC3E}">
        <p14:creationId xmlns:p14="http://schemas.microsoft.com/office/powerpoint/2010/main" val="1196917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922114"/>
          </a:xfrm>
        </p:spPr>
        <p:txBody>
          <a:bodyPr>
            <a:normAutofit/>
          </a:bodyPr>
          <a:lstStyle/>
          <a:p>
            <a:r>
              <a:rPr lang="el-GR" sz="3200" b="1" dirty="0"/>
              <a:t>Η θεωρία του νου πάει σχολείο_2 </a:t>
            </a:r>
          </a:p>
        </p:txBody>
      </p:sp>
      <p:sp>
        <p:nvSpPr>
          <p:cNvPr id="3" name="Θέση περιεχομένου 2"/>
          <p:cNvSpPr>
            <a:spLocks noGrp="1"/>
          </p:cNvSpPr>
          <p:nvPr>
            <p:ph idx="1"/>
          </p:nvPr>
        </p:nvSpPr>
        <p:spPr>
          <a:xfrm>
            <a:off x="457200" y="1268760"/>
            <a:ext cx="8229600" cy="5256584"/>
          </a:xfrm>
        </p:spPr>
        <p:txBody>
          <a:bodyPr>
            <a:normAutofit fontScale="92500" lnSpcReduction="10000"/>
          </a:bodyPr>
          <a:lstStyle/>
          <a:p>
            <a:pPr marL="0" indent="0" algn="just">
              <a:buNone/>
            </a:pPr>
            <a:r>
              <a:rPr lang="el-GR" sz="2400" b="1" dirty="0"/>
              <a:t>Ένα παλιό ανέκδοτο αντικατοπτρίζει μια παλιά άποψη: </a:t>
            </a:r>
          </a:p>
          <a:p>
            <a:pPr marL="0" indent="0" algn="just">
              <a:buNone/>
            </a:pPr>
            <a:r>
              <a:rPr lang="el-GR" sz="2400" dirty="0"/>
              <a:t>Γραμμένο σε πόρτα σχολικής αίθουσας: </a:t>
            </a:r>
          </a:p>
          <a:p>
            <a:pPr marL="0" indent="0" algn="just">
              <a:buNone/>
            </a:pPr>
            <a:endParaRPr lang="el-GR" sz="2200" dirty="0">
              <a:solidFill>
                <a:srgbClr val="C00000"/>
              </a:solidFill>
            </a:endParaRPr>
          </a:p>
          <a:p>
            <a:pPr marL="0" indent="0" algn="just">
              <a:buNone/>
            </a:pPr>
            <a:r>
              <a:rPr lang="el-GR" sz="2200" dirty="0">
                <a:solidFill>
                  <a:srgbClr val="C00000"/>
                </a:solidFill>
              </a:rPr>
              <a:t>«δωρεάν γνώση, φέρε το δικό σου καλάθι»</a:t>
            </a:r>
          </a:p>
          <a:p>
            <a:pPr marL="0" indent="0" algn="just">
              <a:buNone/>
            </a:pPr>
            <a:endParaRPr lang="en-US" sz="2400" dirty="0"/>
          </a:p>
          <a:p>
            <a:pPr marL="0" indent="0" algn="just">
              <a:buNone/>
            </a:pPr>
            <a:r>
              <a:rPr lang="el-GR" sz="2400" dirty="0"/>
              <a:t>Στο παρελθόν, το σχολείο θεωρείτο  ένα μέρος όπου η γνώση ήταν ένα εμπόρευμα και όπου οι εκπαιδευτικοί μπορούσαν να διανείμουν. </a:t>
            </a:r>
          </a:p>
          <a:p>
            <a:pPr marL="0" indent="0" algn="just">
              <a:buNone/>
            </a:pPr>
            <a:endParaRPr lang="el-GR" sz="2400" dirty="0"/>
          </a:p>
          <a:p>
            <a:pPr marL="0" indent="0" algn="just">
              <a:buNone/>
            </a:pPr>
            <a:r>
              <a:rPr lang="el-GR" sz="2400" dirty="0"/>
              <a:t>Τώρα, θεωρείται ως ένα μέρος όπου τα παιδιά κατασκευάζουν τη γνώση τους μέσω της δικής τους δραστηριότητας και εμπειρίας, διαμορφώνοντας και αναθεωρώντας τις πεποιθήσεις τους για τον κόσμο. </a:t>
            </a:r>
          </a:p>
          <a:p>
            <a:pPr marL="0" indent="0" algn="just">
              <a:buNone/>
            </a:pPr>
            <a:endParaRPr lang="el-GR" sz="2400" dirty="0"/>
          </a:p>
          <a:p>
            <a:pPr marL="0" indent="0" algn="just">
              <a:buNone/>
            </a:pPr>
            <a:r>
              <a:rPr lang="el-GR" sz="2400" dirty="0"/>
              <a:t>Μια τέτοια δραστηριότητα μπορεί να είναι ευκολότερη για τα παιδιά των οποίων η θεωρία του νου έχει ήδη αναπτυχθεί καλά.</a:t>
            </a:r>
          </a:p>
          <a:p>
            <a:pPr marL="0" indent="0" algn="just">
              <a:buNone/>
            </a:pPr>
            <a:endParaRPr lang="el-GR" sz="2400" dirty="0"/>
          </a:p>
        </p:txBody>
      </p:sp>
    </p:spTree>
    <p:extLst>
      <p:ext uri="{BB962C8B-B14F-4D97-AF65-F5344CB8AC3E}">
        <p14:creationId xmlns:p14="http://schemas.microsoft.com/office/powerpoint/2010/main" val="3901090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922114"/>
          </a:xfrm>
        </p:spPr>
        <p:txBody>
          <a:bodyPr>
            <a:normAutofit/>
          </a:bodyPr>
          <a:lstStyle/>
          <a:p>
            <a:r>
              <a:rPr lang="el-GR" sz="3200" b="1" dirty="0"/>
              <a:t>Η θεωρία του νου πάει σχολείο_2 </a:t>
            </a:r>
          </a:p>
        </p:txBody>
      </p:sp>
      <p:sp>
        <p:nvSpPr>
          <p:cNvPr id="3" name="Θέση περιεχομένου 2"/>
          <p:cNvSpPr>
            <a:spLocks noGrp="1"/>
          </p:cNvSpPr>
          <p:nvPr>
            <p:ph idx="1"/>
          </p:nvPr>
        </p:nvSpPr>
        <p:spPr>
          <a:xfrm>
            <a:off x="251520" y="1700808"/>
            <a:ext cx="8229600" cy="4525963"/>
          </a:xfrm>
        </p:spPr>
        <p:txBody>
          <a:bodyPr>
            <a:normAutofit/>
          </a:bodyPr>
          <a:lstStyle/>
          <a:p>
            <a:pPr marL="0" indent="0" algn="just">
              <a:buNone/>
            </a:pPr>
            <a:r>
              <a:rPr lang="el-GR" sz="2400" b="1" dirty="0"/>
              <a:t>Σημαντικό ρόλο σε: </a:t>
            </a:r>
          </a:p>
          <a:p>
            <a:pPr algn="just"/>
            <a:r>
              <a:rPr lang="el-GR" sz="2400" dirty="0"/>
              <a:t>Παραγωγή ιστοριών</a:t>
            </a:r>
          </a:p>
          <a:p>
            <a:pPr algn="just"/>
            <a:r>
              <a:rPr lang="el-GR" sz="2400" dirty="0"/>
              <a:t>Ερμηνεία λογοτεχνικών και ιστορικών κειμένων </a:t>
            </a:r>
          </a:p>
          <a:p>
            <a:pPr algn="just"/>
            <a:r>
              <a:rPr lang="el-GR" sz="2400" dirty="0"/>
              <a:t>Ανάπτυξη επιστημονικής συλλογιστικής και κριτικής σκέψης </a:t>
            </a:r>
          </a:p>
          <a:p>
            <a:pPr algn="just"/>
            <a:endParaRPr lang="el-GR" sz="2400" dirty="0"/>
          </a:p>
          <a:p>
            <a:pPr marL="0" indent="0" algn="just">
              <a:buNone/>
            </a:pPr>
            <a:r>
              <a:rPr lang="el-GR" sz="2400" b="1" dirty="0"/>
              <a:t>Η κριτική σκέψη βασίζεται σε </a:t>
            </a:r>
          </a:p>
          <a:p>
            <a:pPr marL="0" indent="0" algn="just">
              <a:buNone/>
            </a:pPr>
            <a:r>
              <a:rPr lang="el-GR" sz="2400" dirty="0" err="1"/>
              <a:t>Αναστοχασμό</a:t>
            </a:r>
            <a:r>
              <a:rPr lang="el-GR" sz="2400" dirty="0"/>
              <a:t> επί των ατομικών πεποιθήσεων</a:t>
            </a:r>
          </a:p>
          <a:p>
            <a:pPr marL="0" indent="0" algn="just">
              <a:buNone/>
            </a:pPr>
            <a:r>
              <a:rPr lang="el-GR" sz="2400" dirty="0"/>
              <a:t>Αναγνώριση τυχόν σφάλματος σε αυτές</a:t>
            </a:r>
          </a:p>
          <a:p>
            <a:pPr marL="0" indent="0" algn="just">
              <a:buNone/>
            </a:pPr>
            <a:r>
              <a:rPr lang="el-GR" sz="2400" dirty="0"/>
              <a:t>Κατανόηση της προοπτική του άλλου </a:t>
            </a:r>
          </a:p>
        </p:txBody>
      </p:sp>
    </p:spTree>
    <p:extLst>
      <p:ext uri="{BB962C8B-B14F-4D97-AF65-F5344CB8AC3E}">
        <p14:creationId xmlns:p14="http://schemas.microsoft.com/office/powerpoint/2010/main" val="3404134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922114"/>
          </a:xfrm>
        </p:spPr>
        <p:txBody>
          <a:bodyPr>
            <a:normAutofit/>
          </a:bodyPr>
          <a:lstStyle/>
          <a:p>
            <a:r>
              <a:rPr lang="el-GR" sz="3200" b="1" dirty="0"/>
              <a:t>Τι πρέπει να κάνει το σχολείο… </a:t>
            </a:r>
          </a:p>
        </p:txBody>
      </p:sp>
      <p:sp>
        <p:nvSpPr>
          <p:cNvPr id="3" name="Θέση περιεχομένου 2"/>
          <p:cNvSpPr>
            <a:spLocks noGrp="1"/>
          </p:cNvSpPr>
          <p:nvPr>
            <p:ph idx="1"/>
          </p:nvPr>
        </p:nvSpPr>
        <p:spPr>
          <a:xfrm>
            <a:off x="251520" y="1700808"/>
            <a:ext cx="8229600" cy="4525963"/>
          </a:xfrm>
        </p:spPr>
        <p:txBody>
          <a:bodyPr>
            <a:normAutofit/>
          </a:bodyPr>
          <a:lstStyle/>
          <a:p>
            <a:pPr marL="0" indent="0" algn="just">
              <a:buNone/>
            </a:pPr>
            <a:r>
              <a:rPr lang="el-GR" sz="2400" dirty="0"/>
              <a:t>Οι εκπαιδευτικοί να ενθαρρύνουν τα παιδιά να εδραιώσουν την </a:t>
            </a:r>
            <a:r>
              <a:rPr lang="el-GR" sz="2400" dirty="0" err="1"/>
              <a:t>ΘτΝ</a:t>
            </a:r>
            <a:r>
              <a:rPr lang="el-GR" sz="2400" dirty="0"/>
              <a:t> που έχουν ήδη κεκτημένη, παρακινώντας τα να χρησιμοποιήσουν τον λόγο</a:t>
            </a:r>
          </a:p>
          <a:p>
            <a:pPr marL="0" indent="0" algn="just">
              <a:buNone/>
            </a:pPr>
            <a:endParaRPr lang="el-GR" sz="2400" dirty="0"/>
          </a:p>
          <a:p>
            <a:pPr algn="just"/>
            <a:r>
              <a:rPr lang="el-GR" sz="2400" dirty="0"/>
              <a:t>Πώς το γνωρίζεις</a:t>
            </a:r>
            <a:r>
              <a:rPr lang="en-US" sz="2400" dirty="0"/>
              <a:t>;</a:t>
            </a:r>
            <a:endParaRPr lang="el-GR" sz="2400" dirty="0"/>
          </a:p>
          <a:p>
            <a:pPr algn="just"/>
            <a:r>
              <a:rPr lang="el-GR" sz="2400" dirty="0"/>
              <a:t>Το γνωρίζεις ή το μάντεψες</a:t>
            </a:r>
            <a:r>
              <a:rPr lang="en-US" sz="2400" dirty="0"/>
              <a:t>; </a:t>
            </a:r>
          </a:p>
          <a:p>
            <a:pPr algn="just"/>
            <a:r>
              <a:rPr lang="el-GR" sz="2400" dirty="0"/>
              <a:t>Το σκέφτηκες ή το θυμήθηκες</a:t>
            </a:r>
            <a:r>
              <a:rPr lang="en-US" sz="2400" dirty="0"/>
              <a:t>; </a:t>
            </a:r>
            <a:endParaRPr lang="el-GR" sz="2400" dirty="0"/>
          </a:p>
          <a:p>
            <a:pPr algn="just"/>
            <a:r>
              <a:rPr lang="el-GR" sz="2400" dirty="0"/>
              <a:t>Είσαι σίγουρος/η ότι το κατάλαβες</a:t>
            </a:r>
            <a:r>
              <a:rPr lang="en-US" sz="2400" dirty="0"/>
              <a:t>; </a:t>
            </a:r>
          </a:p>
          <a:p>
            <a:pPr algn="just"/>
            <a:endParaRPr lang="en-US" sz="2400" dirty="0"/>
          </a:p>
          <a:p>
            <a:pPr algn="just"/>
            <a:r>
              <a:rPr lang="el-GR" sz="3600" dirty="0">
                <a:solidFill>
                  <a:srgbClr val="C00000"/>
                </a:solidFill>
              </a:rPr>
              <a:t>Σε τι βοηθούν οι ερωτήσεις αυτές? </a:t>
            </a:r>
            <a:r>
              <a:rPr lang="en-US" sz="3600" dirty="0">
                <a:solidFill>
                  <a:srgbClr val="C00000"/>
                </a:solidFill>
              </a:rPr>
              <a:t> </a:t>
            </a:r>
            <a:endParaRPr lang="el-GR" sz="3600" dirty="0">
              <a:solidFill>
                <a:srgbClr val="C00000"/>
              </a:solidFill>
            </a:endParaRPr>
          </a:p>
          <a:p>
            <a:pPr algn="just"/>
            <a:endParaRPr lang="en-US" sz="2400" dirty="0"/>
          </a:p>
          <a:p>
            <a:pPr algn="just"/>
            <a:endParaRPr lang="el-GR" sz="2400" dirty="0"/>
          </a:p>
        </p:txBody>
      </p:sp>
    </p:spTree>
    <p:extLst>
      <p:ext uri="{BB962C8B-B14F-4D97-AF65-F5344CB8AC3E}">
        <p14:creationId xmlns:p14="http://schemas.microsoft.com/office/powerpoint/2010/main" val="3884656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922114"/>
          </a:xfrm>
        </p:spPr>
        <p:txBody>
          <a:bodyPr>
            <a:normAutofit/>
          </a:bodyPr>
          <a:lstStyle/>
          <a:p>
            <a:r>
              <a:rPr lang="el-GR" sz="3200" b="1" dirty="0"/>
              <a:t>Τι πρέπει να κάνει το σχολείο… </a:t>
            </a:r>
          </a:p>
        </p:txBody>
      </p:sp>
      <p:sp>
        <p:nvSpPr>
          <p:cNvPr id="3" name="Θέση περιεχομένου 2"/>
          <p:cNvSpPr>
            <a:spLocks noGrp="1"/>
          </p:cNvSpPr>
          <p:nvPr>
            <p:ph idx="1"/>
          </p:nvPr>
        </p:nvSpPr>
        <p:spPr>
          <a:xfrm>
            <a:off x="251520" y="1556793"/>
            <a:ext cx="8229600" cy="4248472"/>
          </a:xfrm>
        </p:spPr>
        <p:txBody>
          <a:bodyPr>
            <a:normAutofit fontScale="92500" lnSpcReduction="10000"/>
          </a:bodyPr>
          <a:lstStyle/>
          <a:p>
            <a:pPr algn="just"/>
            <a:r>
              <a:rPr lang="el-GR" sz="2400" i="1" dirty="0"/>
              <a:t>Σε μια τάξη της Α' Δημοτικού, η δασκάλα μιλούσε συχνά για τις δικές της διαδικασίες σκέψης, λέγοντας, για παράδειγμα, "Μόλις έμαθα κάτι καινούργιο" όταν ανακάλυψε ότι ένας μαθητής είχε ένα κατοικίδιο κουνέλι στο σπίτι. </a:t>
            </a:r>
          </a:p>
          <a:p>
            <a:pPr algn="just"/>
            <a:endParaRPr lang="el-GR" sz="2400" dirty="0"/>
          </a:p>
          <a:p>
            <a:pPr algn="just"/>
            <a:r>
              <a:rPr lang="el-GR" sz="2400" i="1" dirty="0"/>
              <a:t>Όταν ξαφνιάστηκε ή έκανε κάποιο λάθος, μιλούσε για τις δικές της λανθασμένες πεποιθήσεις, και την ώρα του παραμυθιού έβαζε τα παιδιά να μιλήσουν για τα κίνητρα και τις πεποιθήσεις των χαρακτήρων των παραμυθιών. Ο τρόπος ομιλίας της βοήθησε την τάξη να επικεντρωθεί όχι μόνο στο περιεχόμενο της σκέψης, αλλά και στη διαδικασία της σκέψης - ωστόσο ο όρος θεωρία του νου ήταν άγνωστος σε αυτή τη δασκάλα.</a:t>
            </a:r>
            <a:r>
              <a:rPr lang="en-US" sz="2400" i="1" dirty="0"/>
              <a:t> </a:t>
            </a:r>
            <a:endParaRPr lang="el-GR" sz="2400" i="1" dirty="0"/>
          </a:p>
        </p:txBody>
      </p:sp>
    </p:spTree>
    <p:extLst>
      <p:ext uri="{BB962C8B-B14F-4D97-AF65-F5344CB8AC3E}">
        <p14:creationId xmlns:p14="http://schemas.microsoft.com/office/powerpoint/2010/main" val="143224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994122"/>
          </a:xfrm>
        </p:spPr>
        <p:txBody>
          <a:bodyPr>
            <a:normAutofit/>
          </a:bodyPr>
          <a:lstStyle/>
          <a:p>
            <a:r>
              <a:rPr lang="el-GR" sz="3600" b="1" dirty="0">
                <a:latin typeface="Times New Roman" panose="02020603050405020304" pitchFamily="18" charset="0"/>
                <a:cs typeface="Times New Roman" panose="02020603050405020304" pitchFamily="18" charset="0"/>
              </a:rPr>
              <a:t>Η κατάρα της γνώσης</a:t>
            </a:r>
          </a:p>
        </p:txBody>
      </p:sp>
      <p:pic>
        <p:nvPicPr>
          <p:cNvPr id="6" name="Θέση περιεχομένου 5"/>
          <p:cNvPicPr>
            <a:picLocks noGrp="1" noChangeAspect="1"/>
          </p:cNvPicPr>
          <p:nvPr>
            <p:ph idx="1"/>
          </p:nvPr>
        </p:nvPicPr>
        <p:blipFill>
          <a:blip r:embed="rId2"/>
          <a:stretch>
            <a:fillRect/>
          </a:stretch>
        </p:blipFill>
        <p:spPr>
          <a:xfrm>
            <a:off x="1190625" y="2276872"/>
            <a:ext cx="6762750" cy="3096344"/>
          </a:xfrm>
          <a:prstGeom prst="rect">
            <a:avLst/>
          </a:prstGeom>
        </p:spPr>
      </p:pic>
    </p:spTree>
    <p:extLst>
      <p:ext uri="{BB962C8B-B14F-4D97-AF65-F5344CB8AC3E}">
        <p14:creationId xmlns:p14="http://schemas.microsoft.com/office/powerpoint/2010/main" val="3336261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3"/>
          <a:stretch>
            <a:fillRect/>
          </a:stretch>
        </p:blipFill>
        <p:spPr>
          <a:xfrm>
            <a:off x="1547664" y="764704"/>
            <a:ext cx="2088232" cy="2686050"/>
          </a:xfrm>
          <a:prstGeom prst="rect">
            <a:avLst/>
          </a:prstGeom>
        </p:spPr>
      </p:pic>
      <p:pic>
        <p:nvPicPr>
          <p:cNvPr id="4" name="Εικόνα 3"/>
          <p:cNvPicPr>
            <a:picLocks noChangeAspect="1"/>
          </p:cNvPicPr>
          <p:nvPr/>
        </p:nvPicPr>
        <p:blipFill>
          <a:blip r:embed="rId4"/>
          <a:stretch>
            <a:fillRect/>
          </a:stretch>
        </p:blipFill>
        <p:spPr>
          <a:xfrm>
            <a:off x="5364088" y="3573016"/>
            <a:ext cx="1512168" cy="2657475"/>
          </a:xfrm>
          <a:prstGeom prst="rect">
            <a:avLst/>
          </a:prstGeom>
        </p:spPr>
      </p:pic>
    </p:spTree>
    <p:extLst>
      <p:ext uri="{BB962C8B-B14F-4D97-AF65-F5344CB8AC3E}">
        <p14:creationId xmlns:p14="http://schemas.microsoft.com/office/powerpoint/2010/main" val="18190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61111E-6 1.85185E-6 L 3.61111E-6 0.25 " pathEditMode="relative" rAng="0" ptsTypes="AA">
                                      <p:cBhvr>
                                        <p:cTn id="6" dur="2000" fill="hold"/>
                                        <p:tgtEl>
                                          <p:spTgt spid="3"/>
                                        </p:tgtEl>
                                        <p:attrNameLst>
                                          <p:attrName>ppt_x</p:attrName>
                                          <p:attrName>ppt_y</p:attrName>
                                        </p:attrNameLst>
                                      </p:cBhvr>
                                      <p:rCtr x="0" y="12500"/>
                                    </p:animMotion>
                                  </p:childTnLst>
                                </p:cTn>
                              </p:par>
                              <p:par>
                                <p:cTn id="7" presetID="42" presetClass="path" presetSubtype="0" accel="50000" decel="50000" fill="hold" nodeType="withEffect">
                                  <p:stCondLst>
                                    <p:cond delay="0"/>
                                  </p:stCondLst>
                                  <p:childTnLst>
                                    <p:animMotion origin="layout" path="M -3.88889E-6 -3.7037E-6 L -0.00382 -0.15185 " pathEditMode="relative" rAng="0" ptsTypes="AA">
                                      <p:cBhvr>
                                        <p:cTn id="8" dur="2000" fill="hold"/>
                                        <p:tgtEl>
                                          <p:spTgt spid="4"/>
                                        </p:tgtEl>
                                        <p:attrNameLst>
                                          <p:attrName>ppt_x</p:attrName>
                                          <p:attrName>ppt_y</p:attrName>
                                        </p:attrNameLst>
                                      </p:cBhvr>
                                      <p:rCtr x="-399" y="-7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922114"/>
          </a:xfrm>
        </p:spPr>
        <p:txBody>
          <a:bodyPr>
            <a:normAutofit/>
          </a:bodyPr>
          <a:lstStyle/>
          <a:p>
            <a:r>
              <a:rPr lang="el-GR" sz="3200" b="1" dirty="0"/>
              <a:t>Κατά συνέπεια,  </a:t>
            </a:r>
          </a:p>
        </p:txBody>
      </p:sp>
      <p:sp>
        <p:nvSpPr>
          <p:cNvPr id="3" name="Θέση περιεχομένου 2"/>
          <p:cNvSpPr>
            <a:spLocks noGrp="1"/>
          </p:cNvSpPr>
          <p:nvPr>
            <p:ph idx="1"/>
          </p:nvPr>
        </p:nvSpPr>
        <p:spPr>
          <a:xfrm>
            <a:off x="251520" y="1556792"/>
            <a:ext cx="8229600" cy="4525963"/>
          </a:xfrm>
        </p:spPr>
        <p:txBody>
          <a:bodyPr>
            <a:normAutofit lnSpcReduction="10000"/>
          </a:bodyPr>
          <a:lstStyle/>
          <a:p>
            <a:pPr algn="just"/>
            <a:r>
              <a:rPr lang="el-GR" sz="2400" dirty="0"/>
              <a:t>Δεν μπορούμε να διδάξουμε στα παιδιά όλα όσα θα χρειαστεί να γνωρίζουν κατά τη διάρκεια της ζωής τους.</a:t>
            </a:r>
          </a:p>
          <a:p>
            <a:pPr algn="just"/>
            <a:r>
              <a:rPr lang="el-GR" sz="2400" dirty="0"/>
              <a:t> Μπορούμε όμως να τα διδάξουμε πώς: </a:t>
            </a:r>
          </a:p>
          <a:p>
            <a:pPr marL="514350" indent="-514350" algn="just">
              <a:buFont typeface="+mj-lt"/>
              <a:buAutoNum type="romanUcPeriod"/>
            </a:pPr>
            <a:r>
              <a:rPr lang="el-GR" sz="2400" dirty="0"/>
              <a:t> να αξιολογούν την κατάσταση τις γνώσεις τους </a:t>
            </a:r>
          </a:p>
          <a:p>
            <a:pPr marL="514350" indent="-514350" algn="just">
              <a:buFont typeface="+mj-lt"/>
              <a:buAutoNum type="romanUcPeriod"/>
            </a:pPr>
            <a:r>
              <a:rPr lang="el-GR" sz="2400" dirty="0"/>
              <a:t>να ανακαλύπτουν πράγματα μόνα τους και πώς να αξιολογούν αντικρουόμενες πηγές πληροφοριών. </a:t>
            </a:r>
          </a:p>
          <a:p>
            <a:pPr marL="514350" indent="-514350" algn="just">
              <a:buFont typeface="+mj-lt"/>
              <a:buAutoNum type="romanUcPeriod"/>
            </a:pPr>
            <a:r>
              <a:rPr lang="el-GR" sz="2400" dirty="0"/>
              <a:t>να </a:t>
            </a:r>
            <a:r>
              <a:rPr lang="el-GR" sz="2400" dirty="0" err="1"/>
              <a:t>αναστοχάζονται</a:t>
            </a:r>
            <a:r>
              <a:rPr lang="el-GR" sz="2400" dirty="0"/>
              <a:t> επί των </a:t>
            </a:r>
            <a:r>
              <a:rPr lang="el-GR" sz="2400" dirty="0" err="1"/>
              <a:t>σκέψεών</a:t>
            </a:r>
            <a:r>
              <a:rPr lang="el-GR" sz="2400" dirty="0"/>
              <a:t> τους και να τις </a:t>
            </a:r>
            <a:r>
              <a:rPr lang="el-GR" sz="2400" dirty="0" err="1"/>
              <a:t>λεκτικοποιούν</a:t>
            </a:r>
            <a:r>
              <a:rPr lang="el-GR" sz="2400" dirty="0"/>
              <a:t>. </a:t>
            </a:r>
          </a:p>
          <a:p>
            <a:pPr marL="514350" indent="-514350" algn="just">
              <a:buFont typeface="+mj-lt"/>
              <a:buAutoNum type="romanUcPeriod"/>
            </a:pPr>
            <a:endParaRPr lang="el-GR" sz="2400" dirty="0"/>
          </a:p>
          <a:p>
            <a:pPr marL="514350" indent="-514350" algn="just">
              <a:buFont typeface="+mj-lt"/>
              <a:buAutoNum type="romanUcPeriod"/>
            </a:pPr>
            <a:r>
              <a:rPr lang="el-GR" sz="2400" dirty="0"/>
              <a:t>έμφαση, μέσα στη σύγχρονη τάξη δεν θα πρέπει να  δίνεται στην απομνημόνευση γεγονότων, αλλά στην απόκτηση γνωστικών δεξιοτήτων - σκέψης, μάθησης και συλλογισμού.</a:t>
            </a:r>
            <a:endParaRPr lang="el-GR" sz="2400" b="1" dirty="0"/>
          </a:p>
        </p:txBody>
      </p:sp>
    </p:spTree>
    <p:extLst>
      <p:ext uri="{BB962C8B-B14F-4D97-AF65-F5344CB8AC3E}">
        <p14:creationId xmlns:p14="http://schemas.microsoft.com/office/powerpoint/2010/main" val="2474938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922114"/>
          </a:xfrm>
        </p:spPr>
        <p:txBody>
          <a:bodyPr>
            <a:normAutofit/>
          </a:bodyPr>
          <a:lstStyle/>
          <a:p>
            <a:r>
              <a:rPr lang="el-GR" sz="3200" b="1" dirty="0"/>
              <a:t>Κατά συνέπεια,  </a:t>
            </a:r>
          </a:p>
        </p:txBody>
      </p:sp>
      <p:sp>
        <p:nvSpPr>
          <p:cNvPr id="3" name="Θέση περιεχομένου 2"/>
          <p:cNvSpPr>
            <a:spLocks noGrp="1"/>
          </p:cNvSpPr>
          <p:nvPr>
            <p:ph idx="1"/>
          </p:nvPr>
        </p:nvSpPr>
        <p:spPr>
          <a:xfrm>
            <a:off x="251520" y="1556792"/>
            <a:ext cx="8229600" cy="4525963"/>
          </a:xfrm>
        </p:spPr>
        <p:txBody>
          <a:bodyPr>
            <a:normAutofit/>
          </a:bodyPr>
          <a:lstStyle/>
          <a:p>
            <a:pPr algn="just"/>
            <a:r>
              <a:rPr lang="el-GR" sz="2400" dirty="0"/>
              <a:t>Η έμφαση, μέσα στη σύγχρονη τάξη δεν θα πρέπει να  δίνεται στην απομνημόνευση γεγονότων, αλλά στην απόκτηση γνωστικών δεξιοτήτων - σκέψης, μάθησης και συλλογισμού. </a:t>
            </a:r>
          </a:p>
          <a:p>
            <a:pPr marL="0" indent="0" algn="just">
              <a:buNone/>
            </a:pPr>
            <a:endParaRPr lang="el-GR" sz="2400" b="1" dirty="0"/>
          </a:p>
          <a:p>
            <a:pPr marL="0" indent="0" algn="just">
              <a:buNone/>
            </a:pPr>
            <a:endParaRPr lang="el-GR" sz="2400" b="1" dirty="0"/>
          </a:p>
          <a:p>
            <a:pPr marL="0" indent="0" algn="ctr">
              <a:buNone/>
            </a:pPr>
            <a:r>
              <a:rPr lang="el-GR" sz="2400" b="1" dirty="0"/>
              <a:t>Από τη στιγμή που η εστίαση μετατοπίζεται, </a:t>
            </a:r>
          </a:p>
          <a:p>
            <a:pPr marL="0" indent="0" algn="ctr">
              <a:buNone/>
            </a:pPr>
            <a:r>
              <a:rPr lang="el-GR" sz="2400" b="1" dirty="0"/>
              <a:t>η κατανόηση του νου από το ίδιο το παιδί γίνεται σημαντική</a:t>
            </a:r>
          </a:p>
        </p:txBody>
      </p:sp>
    </p:spTree>
    <p:extLst>
      <p:ext uri="{BB962C8B-B14F-4D97-AF65-F5344CB8AC3E}">
        <p14:creationId xmlns:p14="http://schemas.microsoft.com/office/powerpoint/2010/main" val="4018531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634082"/>
          </a:xfrm>
        </p:spPr>
        <p:txBody>
          <a:bodyPr>
            <a:normAutofit/>
          </a:bodyPr>
          <a:lstStyle/>
          <a:p>
            <a:r>
              <a:rPr lang="el-GR" sz="3200" b="1" dirty="0"/>
              <a:t>Τι πρέπει να κάνουν οι γονείς… 1</a:t>
            </a:r>
          </a:p>
        </p:txBody>
      </p:sp>
      <p:sp>
        <p:nvSpPr>
          <p:cNvPr id="3" name="Θέση περιεχομένου 2"/>
          <p:cNvSpPr>
            <a:spLocks noGrp="1"/>
          </p:cNvSpPr>
          <p:nvPr>
            <p:ph idx="1"/>
          </p:nvPr>
        </p:nvSpPr>
        <p:spPr>
          <a:xfrm>
            <a:off x="251520" y="1052736"/>
            <a:ext cx="8229600" cy="5472608"/>
          </a:xfrm>
        </p:spPr>
        <p:txBody>
          <a:bodyPr>
            <a:normAutofit fontScale="70000" lnSpcReduction="20000"/>
          </a:bodyPr>
          <a:lstStyle/>
          <a:p>
            <a:pPr algn="just"/>
            <a:r>
              <a:rPr lang="el-GR" sz="2400" i="1" dirty="0"/>
              <a:t>Ασχοληθείτε με το παιχνίδι προσποίησης: Ενθαρρύνετε τις δραστηριότητες φαντασίας και  παιχνιδιού προσποίησης. Η αναπαραγωγή σεναρίων ρόλων με διαφορετικές προοπτικές μπορεί να βοηθήσει τα παιδιά να κατανοήσουν ότι οι άλλοι μπορεί να έχουν σκέψεις και συναισθήματα διαφορετικά από τα δικά τους.    </a:t>
            </a:r>
          </a:p>
          <a:p>
            <a:pPr algn="just"/>
            <a:r>
              <a:rPr lang="el-GR" sz="2400" i="1" dirty="0"/>
              <a:t>Διαβάστε μαζί: Η ανάγνωση βιβλίων με διαφορετικούς χαρακτήρες και πλούσιες αφηγήσεις μπορεί να εκθέσει τα παιδιά σε διαφορετικά συναισθήματα, σκέψεις και προοπτικές. Η συζήτηση για τα συναισθήματα και τα κίνητρα των χαρακτήρων μπορεί να ενισχύσει την κατανόηση του παιδιού για την πολυπλοκότητα των ανθρώπινων συναισθημάτων.    </a:t>
            </a:r>
          </a:p>
          <a:p>
            <a:pPr algn="just"/>
            <a:r>
              <a:rPr lang="el-GR" sz="2400" i="1" dirty="0"/>
              <a:t>Κάντε ερωτήσεις ανοικτού τύπου: Ενθαρρύνετε τις συζητήσεις κάνοντας ερωτήσεις ανοιχτού τύπου που απαιτούν κάτι περισσότερο από μια απλή απάντηση με ναι ή όχι. Αυτό προάγει την κριτική σκέψη και βοηθά τα παιδιά να διατυπώσουν τις σκέψεις τους και να εξετάσουν εναλλακτικές απόψεις.    </a:t>
            </a:r>
          </a:p>
          <a:p>
            <a:pPr algn="just"/>
            <a:r>
              <a:rPr lang="el-GR" sz="2400" i="1" dirty="0"/>
              <a:t>Δώστε έμφαση στην </a:t>
            </a:r>
            <a:r>
              <a:rPr lang="el-GR" sz="2400" i="1" dirty="0" err="1"/>
              <a:t>ενσυναίσθηση</a:t>
            </a:r>
            <a:r>
              <a:rPr lang="el-GR" sz="2400" i="1" dirty="0"/>
              <a:t>: Διδάξτε και υποδείξτε την </a:t>
            </a:r>
            <a:r>
              <a:rPr lang="el-GR" sz="2400" i="1" dirty="0" err="1"/>
              <a:t>ενσυναίσθηση</a:t>
            </a:r>
            <a:r>
              <a:rPr lang="el-GR" sz="2400" i="1" dirty="0"/>
              <a:t> συζητώντας για το πώς μπορεί να αισθάνονται οι άλλοι σε διάφορες καταστάσεις. Ενθαρρύνετε το παιδί σας να σκεφτεί πώς τα λόγια και οι πράξεις του επηρεάζουν τους άλλους.    </a:t>
            </a:r>
          </a:p>
          <a:p>
            <a:pPr algn="just"/>
            <a:r>
              <a:rPr lang="el-GR" sz="2400" i="1" dirty="0"/>
              <a:t>Συζητήστε προθέσεις και πεποιθήσεις: Συζητήστε με το παιδί σας για τις προθέσεις και τις πεποιθήσεις. Συζητήστε πώς οι πράξεις των ανθρώπων μπορεί να επηρεάζονται από τις πεποιθήσεις τους, ακόμη και αν αυτές οι πεποιθήσεις δεν είναι ακριβείς ή δεν ευθυγραμμίζονται με τις δικές τους.   </a:t>
            </a:r>
          </a:p>
          <a:p>
            <a:pPr algn="just"/>
            <a:r>
              <a:rPr lang="el-GR" sz="2400" i="1" dirty="0"/>
              <a:t> Έκθεση στη διαφορετικότητα: Εκθέστε τα παιδιά σε διαφορετικές κουλτούρες, πλαίσια και προοπτικές. Αυτό μπορεί να διευρύνει την κατανόησή τους για τον κόσμο και να τα βοηθήσει να εκτιμήσουν τις διαφορές στις σκέψεις και τις εμπειρίες των ανθρώπων.  </a:t>
            </a:r>
          </a:p>
        </p:txBody>
      </p:sp>
    </p:spTree>
    <p:extLst>
      <p:ext uri="{BB962C8B-B14F-4D97-AF65-F5344CB8AC3E}">
        <p14:creationId xmlns:p14="http://schemas.microsoft.com/office/powerpoint/2010/main" val="86226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634082"/>
          </a:xfrm>
        </p:spPr>
        <p:txBody>
          <a:bodyPr>
            <a:normAutofit/>
          </a:bodyPr>
          <a:lstStyle/>
          <a:p>
            <a:r>
              <a:rPr lang="el-GR" sz="3200" b="1" dirty="0"/>
              <a:t>Τι πρέπει να κάνουν οι γονείς… 2</a:t>
            </a:r>
          </a:p>
        </p:txBody>
      </p:sp>
      <p:sp>
        <p:nvSpPr>
          <p:cNvPr id="3" name="Θέση περιεχομένου 2"/>
          <p:cNvSpPr>
            <a:spLocks noGrp="1"/>
          </p:cNvSpPr>
          <p:nvPr>
            <p:ph idx="1"/>
          </p:nvPr>
        </p:nvSpPr>
        <p:spPr>
          <a:xfrm>
            <a:off x="251520" y="1052736"/>
            <a:ext cx="8229600" cy="5472608"/>
          </a:xfrm>
        </p:spPr>
        <p:txBody>
          <a:bodyPr>
            <a:normAutofit fontScale="92500" lnSpcReduction="20000"/>
          </a:bodyPr>
          <a:lstStyle/>
          <a:p>
            <a:pPr algn="just"/>
            <a:r>
              <a:rPr lang="el-GR" sz="2400" i="1" dirty="0"/>
              <a:t> Σκεφτείτε τα συναισθήματα: Βοηθήστε τα παιδιά να αναγνωρίσουν και να επισημάνουν τα δικά τους συναισθήματα, καθώς και τα συναισθήματα των άλλων. Η κατανόηση των συναισθημάτων αποτελεί θεμελιώδη πτυχή της θεωρίας του νου.</a:t>
            </a:r>
          </a:p>
          <a:p>
            <a:pPr algn="just"/>
            <a:r>
              <a:rPr lang="el-GR" sz="2400" i="1" dirty="0"/>
              <a:t>Ενθαρρύνετε τη λήψη προοπτικών: Προτρέψτε το παιδί σας να εξετάσει καταστάσεις από την οπτική γωνία ενός άλλου ατόμου. Η συζήτηση διαφορετικών προοπτικών βοηθά τα παιδιά να συνειδητοποιήσουν ότι τα άτομα μπορούν να ερμηνεύσουν την ίδια κατάσταση με διάφορους τρόπους.</a:t>
            </a:r>
          </a:p>
          <a:p>
            <a:pPr algn="just"/>
            <a:r>
              <a:rPr lang="el-GR" sz="2400" i="1" dirty="0"/>
              <a:t>Συζητήσεις για την επίλυση προβλημάτων: Συμμετέχετε σε συζητήσεις που αφορούν την επίλυση προβλημάτων και τη λήψη αποφάσεων. Ενθαρρύνετε το παιδί σας να εξετάζει εναλλακτικές λύσεις και να σκέφτεται πώς μπορεί να αντιδράσουν οι άλλοι σε διαφορετικές επιλογές.</a:t>
            </a:r>
          </a:p>
          <a:p>
            <a:pPr algn="just"/>
            <a:r>
              <a:rPr lang="el-GR" sz="2400" i="1" dirty="0"/>
              <a:t> </a:t>
            </a:r>
            <a:r>
              <a:rPr lang="el-GR" sz="2400" i="1" dirty="0" err="1"/>
              <a:t>Μοντελοποιήστε</a:t>
            </a:r>
            <a:r>
              <a:rPr lang="el-GR" sz="2400" i="1" dirty="0"/>
              <a:t> τη θετική επικοινωνία: Επιδείξτε αποτελεσματική επικοινωνία ακούγοντας ενεργά, εκφράζοντας τις σκέψεις σας με σαφήνεια και δείχνοντας σεβασμό. Τα παιδιά συχνά μαθαίνουν πολύτιμες κοινωνικές δεξιότητες παρατηρώντας και μιμούμενα τους γονείς τους.   </a:t>
            </a:r>
          </a:p>
        </p:txBody>
      </p:sp>
    </p:spTree>
    <p:extLst>
      <p:ext uri="{BB962C8B-B14F-4D97-AF65-F5344CB8AC3E}">
        <p14:creationId xmlns:p14="http://schemas.microsoft.com/office/powerpoint/2010/main" val="179847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latin typeface="Times New Roman" panose="02020603050405020304" pitchFamily="18" charset="0"/>
                <a:cs typeface="Times New Roman" panose="02020603050405020304" pitchFamily="18" charset="0"/>
              </a:rPr>
              <a:t>Δύο ερωτήσεις</a:t>
            </a:r>
          </a:p>
        </p:txBody>
      </p:sp>
      <p:sp>
        <p:nvSpPr>
          <p:cNvPr id="3" name="Θέση περιεχομένου 2"/>
          <p:cNvSpPr>
            <a:spLocks noGrp="1"/>
          </p:cNvSpPr>
          <p:nvPr>
            <p:ph idx="1"/>
          </p:nvPr>
        </p:nvSpPr>
        <p:spPr/>
        <p:txBody>
          <a:bodyPr/>
          <a:lstStyle/>
          <a:p>
            <a:pPr marL="514350" indent="-514350">
              <a:buAutoNum type="arabicPeriod"/>
            </a:pPr>
            <a:r>
              <a:rPr lang="el-GR" dirty="0"/>
              <a:t>Έχετε βρεθεί σε συνθήκη αλληλεπίδρασης κατά την οποία αισθάνεστε ότι ο άλλος σας ακούει, αλλά δεν σας καταλαβαίνει</a:t>
            </a:r>
            <a:r>
              <a:rPr lang="en-US" dirty="0"/>
              <a:t>; </a:t>
            </a:r>
            <a:endParaRPr lang="el-GR" dirty="0"/>
          </a:p>
          <a:p>
            <a:pPr marL="514350" indent="-514350">
              <a:buAutoNum type="arabicPeriod"/>
            </a:pPr>
            <a:endParaRPr lang="el-GR" dirty="0"/>
          </a:p>
          <a:p>
            <a:pPr marL="514350" indent="-514350">
              <a:buFont typeface="Arial" pitchFamily="34" charset="0"/>
              <a:buAutoNum type="arabicPeriod"/>
            </a:pPr>
            <a:r>
              <a:rPr lang="el-GR" dirty="0"/>
              <a:t>Έχετε βρεθεί σε συνθήκη αλληλεπίδρασης κατά την οποία αισθάνεστε ότι ο άλλος δεν κατανοεί ότι δεν τον κατανοείτε</a:t>
            </a:r>
            <a:r>
              <a:rPr lang="en-US" dirty="0"/>
              <a:t>; </a:t>
            </a:r>
            <a:endParaRPr lang="el-GR" dirty="0"/>
          </a:p>
          <a:p>
            <a:pPr marL="514350" indent="-514350">
              <a:buAutoNum type="arabicPeriod"/>
            </a:pPr>
            <a:endParaRPr lang="el-GR" dirty="0"/>
          </a:p>
          <a:p>
            <a:pPr marL="0" indent="0">
              <a:buNone/>
            </a:pPr>
            <a:endParaRPr lang="el-GR" dirty="0"/>
          </a:p>
          <a:p>
            <a:pPr marL="0" indent="0">
              <a:buNone/>
            </a:pPr>
            <a:endParaRPr lang="el-GR" dirty="0"/>
          </a:p>
          <a:p>
            <a:pPr marL="0" indent="0">
              <a:buNone/>
            </a:pPr>
            <a:endParaRPr lang="el-GR" dirty="0"/>
          </a:p>
        </p:txBody>
      </p:sp>
    </p:spTree>
    <p:extLst>
      <p:ext uri="{BB962C8B-B14F-4D97-AF65-F5344CB8AC3E}">
        <p14:creationId xmlns:p14="http://schemas.microsoft.com/office/powerpoint/2010/main" val="24879370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 Τίτλος"/>
          <p:cNvSpPr>
            <a:spLocks noGrp="1"/>
          </p:cNvSpPr>
          <p:nvPr>
            <p:ph type="title"/>
          </p:nvPr>
        </p:nvSpPr>
        <p:spPr/>
        <p:txBody>
          <a:bodyPr/>
          <a:lstStyle/>
          <a:p>
            <a:pPr eaLnBrk="1" hangingPunct="1"/>
            <a:endParaRPr lang="el-GR" altLang="el-GR"/>
          </a:p>
        </p:txBody>
      </p:sp>
      <p:sp>
        <p:nvSpPr>
          <p:cNvPr id="23555" name="2 - Θέση περιεχομένου"/>
          <p:cNvSpPr>
            <a:spLocks noGrp="1"/>
          </p:cNvSpPr>
          <p:nvPr>
            <p:ph idx="1"/>
          </p:nvPr>
        </p:nvSpPr>
        <p:spPr/>
        <p:txBody>
          <a:bodyPr/>
          <a:lstStyle/>
          <a:p>
            <a:pPr eaLnBrk="1" hangingPunct="1"/>
            <a:endParaRPr lang="el-GR" altLang="el-GR" dirty="0"/>
          </a:p>
          <a:p>
            <a:pPr algn="ctr" eaLnBrk="1" hangingPunct="1">
              <a:buFont typeface="Arial" panose="020B0604020202020204" pitchFamily="34" charset="0"/>
              <a:buNone/>
            </a:pPr>
            <a:r>
              <a:rPr lang="el-GR" altLang="el-GR" sz="5400" b="1" dirty="0"/>
              <a:t>Ερωτήσεις</a:t>
            </a:r>
            <a:r>
              <a:rPr lang="en-US" altLang="el-GR" sz="5400" b="1" dirty="0"/>
              <a:t>; </a:t>
            </a:r>
            <a:r>
              <a:rPr lang="el-GR" altLang="el-GR" sz="5400" b="1" dirty="0"/>
              <a:t> </a:t>
            </a:r>
            <a:endParaRPr lang="en-US" altLang="el-GR" sz="5400" b="1" dirty="0"/>
          </a:p>
          <a:p>
            <a:pPr eaLnBrk="1" hangingPunct="1"/>
            <a:endParaRPr lang="el-GR" altLang="el-GR" dirty="0"/>
          </a:p>
        </p:txBody>
      </p:sp>
    </p:spTree>
    <p:extLst>
      <p:ext uri="{BB962C8B-B14F-4D97-AF65-F5344CB8AC3E}">
        <p14:creationId xmlns:p14="http://schemas.microsoft.com/office/powerpoint/2010/main" val="2350548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0" y="2133600"/>
            <a:ext cx="9144000" cy="1583432"/>
          </a:xfrm>
          <a:solidFill>
            <a:srgbClr val="C00000"/>
          </a:solidFill>
        </p:spPr>
        <p:txBody>
          <a:bodyPr>
            <a:normAutofit/>
          </a:bodyPr>
          <a:lstStyle/>
          <a:p>
            <a:pPr algn="ctr"/>
            <a:r>
              <a:rPr lang="el-GR" sz="2800" b="1" dirty="0">
                <a:solidFill>
                  <a:schemeClr val="bg1"/>
                </a:solidFill>
                <a:latin typeface="Times New Roman" panose="02020603050405020304" pitchFamily="18" charset="0"/>
                <a:cs typeface="Times New Roman" panose="02020603050405020304" pitchFamily="18" charset="0"/>
              </a:rPr>
              <a:t>σας ευχαριστώ ΠΟΛΥ!  </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593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 Τίτλος"/>
          <p:cNvSpPr>
            <a:spLocks noGrp="1"/>
          </p:cNvSpPr>
          <p:nvPr>
            <p:ph type="title"/>
          </p:nvPr>
        </p:nvSpPr>
        <p:spPr/>
        <p:txBody>
          <a:bodyPr/>
          <a:lstStyle/>
          <a:p>
            <a:pPr eaLnBrk="1" hangingPunct="1"/>
            <a:r>
              <a:rPr lang="el-GR" altLang="el-GR" b="1" dirty="0">
                <a:solidFill>
                  <a:srgbClr val="C00000"/>
                </a:solidFill>
              </a:rPr>
              <a:t>Τι είναι επικοινωνία</a:t>
            </a:r>
            <a:r>
              <a:rPr lang="en-US" altLang="el-GR" b="1" dirty="0">
                <a:solidFill>
                  <a:srgbClr val="C00000"/>
                </a:solidFill>
              </a:rPr>
              <a:t>; </a:t>
            </a:r>
            <a:r>
              <a:rPr lang="el-GR" altLang="el-GR" b="1" dirty="0">
                <a:solidFill>
                  <a:srgbClr val="C00000"/>
                </a:solidFill>
              </a:rPr>
              <a:t> </a:t>
            </a:r>
          </a:p>
        </p:txBody>
      </p:sp>
      <p:sp>
        <p:nvSpPr>
          <p:cNvPr id="4" name="3 - Θέση υποσέλιδου"/>
          <p:cNvSpPr>
            <a:spLocks noGrp="1"/>
          </p:cNvSpPr>
          <p:nvPr>
            <p:ph type="ftr" sz="quarter" idx="11"/>
          </p:nvPr>
        </p:nvSpPr>
        <p:spPr/>
        <p:txBody>
          <a:bodyPr/>
          <a:lstStyle/>
          <a:p>
            <a:pPr>
              <a:defRPr/>
            </a:pPr>
            <a:r>
              <a:rPr lang="el-GR"/>
              <a:t>Νϊκος Μακρής </a:t>
            </a:r>
          </a:p>
        </p:txBody>
      </p:sp>
      <p:pic>
        <p:nvPicPr>
          <p:cNvPr id="3" name="Εικόνα 2"/>
          <p:cNvPicPr>
            <a:picLocks noChangeAspect="1"/>
          </p:cNvPicPr>
          <p:nvPr/>
        </p:nvPicPr>
        <p:blipFill>
          <a:blip r:embed="rId2"/>
          <a:stretch>
            <a:fillRect/>
          </a:stretch>
        </p:blipFill>
        <p:spPr>
          <a:xfrm>
            <a:off x="2051720" y="2634456"/>
            <a:ext cx="4714875" cy="2457450"/>
          </a:xfrm>
          <a:prstGeom prst="rect">
            <a:avLst/>
          </a:prstGeom>
        </p:spPr>
      </p:pic>
    </p:spTree>
    <p:extLst>
      <p:ext uri="{BB962C8B-B14F-4D97-AF65-F5344CB8AC3E}">
        <p14:creationId xmlns:p14="http://schemas.microsoft.com/office/powerpoint/2010/main" val="332483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Θέση περιεχομένου 7"/>
          <p:cNvPicPr>
            <a:picLocks noChangeAspect="1"/>
          </p:cNvPicPr>
          <p:nvPr/>
        </p:nvPicPr>
        <p:blipFill rotWithShape="1">
          <a:blip r:embed="rId2"/>
          <a:srcRect l="67566" t="999" r="9161" b="76032"/>
          <a:stretch/>
        </p:blipFill>
        <p:spPr>
          <a:xfrm>
            <a:off x="5796136" y="837006"/>
            <a:ext cx="2232271" cy="1656163"/>
          </a:xfrm>
          <a:prstGeom prst="rect">
            <a:avLst/>
          </a:prstGeom>
        </p:spPr>
      </p:pic>
      <p:pic>
        <p:nvPicPr>
          <p:cNvPr id="10" name="Εικόνα 9"/>
          <p:cNvPicPr>
            <a:picLocks noChangeAspect="1"/>
          </p:cNvPicPr>
          <p:nvPr/>
        </p:nvPicPr>
        <p:blipFill rotWithShape="1">
          <a:blip r:embed="rId2"/>
          <a:srcRect l="67566" t="999" r="9161" b="76032"/>
          <a:stretch/>
        </p:blipFill>
        <p:spPr>
          <a:xfrm flipH="1">
            <a:off x="1043608" y="872914"/>
            <a:ext cx="2232248" cy="1656184"/>
          </a:xfrm>
          <a:prstGeom prst="rect">
            <a:avLst/>
          </a:prstGeom>
        </p:spPr>
      </p:pic>
      <p:sp>
        <p:nvSpPr>
          <p:cNvPr id="6" name="5 - Επεξήγηση με σύννεφο"/>
          <p:cNvSpPr/>
          <p:nvPr/>
        </p:nvSpPr>
        <p:spPr>
          <a:xfrm>
            <a:off x="2699792" y="388729"/>
            <a:ext cx="936625" cy="792162"/>
          </a:xfrm>
          <a:prstGeom prst="cloudCallout">
            <a:avLst/>
          </a:prstGeom>
          <a:solidFill>
            <a:srgbClr val="FFFFC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b="1" dirty="0">
                <a:solidFill>
                  <a:schemeClr val="accent6">
                    <a:lumMod val="50000"/>
                  </a:schemeClr>
                </a:solidFill>
                <a:effectLst>
                  <a:outerShdw blurRad="38100" dist="38100" dir="2700000" algn="tl">
                    <a:srgbClr val="000000">
                      <a:alpha val="43137"/>
                    </a:srgbClr>
                  </a:outerShdw>
                </a:effectLst>
              </a:rPr>
              <a:t>Ν1</a:t>
            </a:r>
          </a:p>
        </p:txBody>
      </p:sp>
      <p:sp>
        <p:nvSpPr>
          <p:cNvPr id="7" name="6 - Επεξήγηση με σύννεφο"/>
          <p:cNvSpPr/>
          <p:nvPr/>
        </p:nvSpPr>
        <p:spPr>
          <a:xfrm>
            <a:off x="7560888" y="388728"/>
            <a:ext cx="935038" cy="792163"/>
          </a:xfrm>
          <a:prstGeom prst="cloudCallout">
            <a:avLst/>
          </a:prstGeom>
          <a:solidFill>
            <a:srgbClr val="FFFF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l-GR" b="1" dirty="0">
                <a:solidFill>
                  <a:schemeClr val="accent6">
                    <a:lumMod val="50000"/>
                  </a:schemeClr>
                </a:solidFill>
                <a:effectLst>
                  <a:outerShdw blurRad="38100" dist="38100" dir="2700000" algn="tl">
                    <a:srgbClr val="000000">
                      <a:alpha val="43137"/>
                    </a:srgbClr>
                  </a:outerShdw>
                </a:effectLst>
              </a:rPr>
              <a:t>Ν2</a:t>
            </a:r>
          </a:p>
        </p:txBody>
      </p:sp>
      <p:sp>
        <p:nvSpPr>
          <p:cNvPr id="9" name="8 - Διάφορο"/>
          <p:cNvSpPr/>
          <p:nvPr/>
        </p:nvSpPr>
        <p:spPr>
          <a:xfrm>
            <a:off x="3779838" y="1268413"/>
            <a:ext cx="1439862" cy="865187"/>
          </a:xfrm>
          <a:prstGeom prst="mathNotEqua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a:solidFill>
                <a:schemeClr val="tx1"/>
              </a:solidFill>
              <a:effectLst>
                <a:outerShdw blurRad="38100" dist="38100" dir="2700000" algn="tl">
                  <a:srgbClr val="000000">
                    <a:alpha val="43137"/>
                  </a:srgbClr>
                </a:outerShdw>
              </a:effectLst>
            </a:endParaRPr>
          </a:p>
        </p:txBody>
      </p:sp>
      <p:sp>
        <p:nvSpPr>
          <p:cNvPr id="8" name="7 - Θέση υποσέλιδου"/>
          <p:cNvSpPr>
            <a:spLocks noGrp="1"/>
          </p:cNvSpPr>
          <p:nvPr>
            <p:ph type="ftr" sz="quarter" idx="11"/>
          </p:nvPr>
        </p:nvSpPr>
        <p:spPr/>
        <p:txBody>
          <a:bodyPr/>
          <a:lstStyle/>
          <a:p>
            <a:pPr>
              <a:defRPr/>
            </a:pPr>
            <a:r>
              <a:rPr lang="el-GR"/>
              <a:t>Νϊκος Μακρής </a:t>
            </a:r>
            <a:endParaRPr lang="es-ES"/>
          </a:p>
        </p:txBody>
      </p:sp>
      <p:pic>
        <p:nvPicPr>
          <p:cNvPr id="3" name="Εικόνα 2"/>
          <p:cNvPicPr>
            <a:picLocks noChangeAspect="1"/>
          </p:cNvPicPr>
          <p:nvPr/>
        </p:nvPicPr>
        <p:blipFill>
          <a:blip r:embed="rId3"/>
          <a:stretch>
            <a:fillRect/>
          </a:stretch>
        </p:blipFill>
        <p:spPr>
          <a:xfrm>
            <a:off x="2375533" y="2996952"/>
            <a:ext cx="4248472" cy="2462194"/>
          </a:xfrm>
          <a:prstGeom prst="rect">
            <a:avLst/>
          </a:prstGeom>
        </p:spPr>
      </p:pic>
    </p:spTree>
    <p:extLst>
      <p:ext uri="{BB962C8B-B14F-4D97-AF65-F5344CB8AC3E}">
        <p14:creationId xmlns:p14="http://schemas.microsoft.com/office/powerpoint/2010/main" val="195912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heory of mind - Smarties task and Sally-Anne Task">
            <a:hlinkClick r:id="" action="ppaction://media"/>
            <a:extLst>
              <a:ext uri="{FF2B5EF4-FFF2-40B4-BE49-F238E27FC236}">
                <a16:creationId xmlns:a16="http://schemas.microsoft.com/office/drawing/2014/main" id="{8064D299-67DD-4871-8177-C5ABECB6F1E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934530"/>
            <a:ext cx="9144000" cy="5009260"/>
          </a:xfrm>
        </p:spPr>
      </p:pic>
    </p:spTree>
    <p:extLst>
      <p:ext uri="{BB962C8B-B14F-4D97-AF65-F5344CB8AC3E}">
        <p14:creationId xmlns:p14="http://schemas.microsoft.com/office/powerpoint/2010/main" val="392318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1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latin typeface="Times New Roman" panose="02020603050405020304" pitchFamily="18" charset="0"/>
                <a:cs typeface="Times New Roman" panose="02020603050405020304" pitchFamily="18" charset="0"/>
              </a:rPr>
              <a:t>Θεωρία του Νου (</a:t>
            </a:r>
            <a:r>
              <a:rPr lang="el-GR" dirty="0" err="1">
                <a:latin typeface="Times New Roman" panose="02020603050405020304" pitchFamily="18" charset="0"/>
                <a:cs typeface="Times New Roman" panose="02020603050405020304" pitchFamily="18" charset="0"/>
              </a:rPr>
              <a:t>ΘτΝ</a:t>
            </a:r>
            <a:r>
              <a:rPr lang="el-GR" dirty="0">
                <a:latin typeface="Times New Roman" panose="02020603050405020304" pitchFamily="18" charset="0"/>
                <a:cs typeface="Times New Roman" panose="02020603050405020304" pitchFamily="18" charset="0"/>
              </a:rPr>
              <a:t>)</a:t>
            </a:r>
          </a:p>
        </p:txBody>
      </p:sp>
      <p:sp>
        <p:nvSpPr>
          <p:cNvPr id="4" name="Content Placeholder 2">
            <a:extLst>
              <a:ext uri="{FF2B5EF4-FFF2-40B4-BE49-F238E27FC236}">
                <a16:creationId xmlns:a16="http://schemas.microsoft.com/office/drawing/2014/main" id="{57B0D013-2878-4859-B0F8-E4901941E836}"/>
              </a:ext>
            </a:extLst>
          </p:cNvPr>
          <p:cNvSpPr>
            <a:spLocks noGrp="1"/>
          </p:cNvSpPr>
          <p:nvPr>
            <p:ph idx="1"/>
          </p:nvPr>
        </p:nvSpPr>
        <p:spPr>
          <a:xfrm>
            <a:off x="611560" y="1700808"/>
            <a:ext cx="7704856" cy="3508626"/>
          </a:xfrm>
        </p:spPr>
        <p:txBody>
          <a:bodyPr>
            <a:normAutofit fontScale="85000" lnSpcReduction="10000"/>
          </a:bodyPr>
          <a:lstStyle/>
          <a:p>
            <a:pPr marL="0" indent="0" algn="just">
              <a:buNone/>
            </a:pPr>
            <a:r>
              <a:rPr lang="el-GR" dirty="0">
                <a:latin typeface="Times New Roman" panose="02020603050405020304" pitchFamily="18" charset="0"/>
                <a:cs typeface="Times New Roman" panose="02020603050405020304" pitchFamily="18" charset="0"/>
              </a:rPr>
              <a:t>Η ικανότητα απόδοσης νοητικών καταστάσεων,  επιθυμιών, γνώσεων, σκοπών και πεποιθήσεων στον εαυτό και στους άλλους (</a:t>
            </a:r>
            <a:r>
              <a:rPr lang="el-GR" dirty="0" err="1">
                <a:latin typeface="Times New Roman" panose="02020603050405020304" pitchFamily="18" charset="0"/>
                <a:cs typeface="Times New Roman" panose="02020603050405020304" pitchFamily="18" charset="0"/>
              </a:rPr>
              <a:t>Premack</a:t>
            </a:r>
            <a:r>
              <a:rPr lang="el-GR" dirty="0">
                <a:latin typeface="Times New Roman" panose="02020603050405020304" pitchFamily="18" charset="0"/>
                <a:cs typeface="Times New Roman" panose="02020603050405020304" pitchFamily="18" charset="0"/>
              </a:rPr>
              <a:t> &amp; </a:t>
            </a:r>
            <a:r>
              <a:rPr lang="el-GR" dirty="0" err="1">
                <a:latin typeface="Times New Roman" panose="02020603050405020304" pitchFamily="18" charset="0"/>
                <a:cs typeface="Times New Roman" panose="02020603050405020304" pitchFamily="18" charset="0"/>
              </a:rPr>
              <a:t>Woodruff</a:t>
            </a:r>
            <a:r>
              <a:rPr lang="el-GR" dirty="0">
                <a:latin typeface="Times New Roman" panose="02020603050405020304" pitchFamily="18" charset="0"/>
                <a:cs typeface="Times New Roman" panose="02020603050405020304" pitchFamily="18" charset="0"/>
              </a:rPr>
              <a:t>, 1978). </a:t>
            </a:r>
          </a:p>
          <a:p>
            <a:pPr marL="0" indent="0">
              <a:buNone/>
            </a:pPr>
            <a:endParaRPr lang="el-GR" dirty="0"/>
          </a:p>
          <a:p>
            <a:r>
              <a:rPr lang="el-GR" dirty="0" err="1">
                <a:latin typeface="Times New Roman" panose="02020603050405020304" pitchFamily="18" charset="0"/>
                <a:cs typeface="Times New Roman" panose="02020603050405020304" pitchFamily="18" charset="0"/>
              </a:rPr>
              <a:t>Jean</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Piaget</a:t>
            </a:r>
            <a:r>
              <a:rPr lang="el-GR" dirty="0">
                <a:latin typeface="Times New Roman" panose="02020603050405020304" pitchFamily="18" charset="0"/>
                <a:cs typeface="Times New Roman" panose="02020603050405020304" pitchFamily="18" charset="0"/>
              </a:rPr>
              <a:t> (1896-1980) η "εγωκεντρική" σκέψη</a:t>
            </a:r>
          </a:p>
          <a:p>
            <a:r>
              <a:rPr lang="el-GR" dirty="0" err="1">
                <a:latin typeface="Times New Roman" panose="02020603050405020304" pitchFamily="18" charset="0"/>
                <a:cs typeface="Times New Roman" panose="02020603050405020304" pitchFamily="18" charset="0"/>
              </a:rPr>
              <a:t>Premack</a:t>
            </a:r>
            <a:r>
              <a:rPr lang="el-GR" dirty="0">
                <a:latin typeface="Times New Roman" panose="02020603050405020304" pitchFamily="18" charset="0"/>
                <a:cs typeface="Times New Roman" panose="02020603050405020304" pitchFamily="18" charset="0"/>
              </a:rPr>
              <a:t> και </a:t>
            </a:r>
            <a:r>
              <a:rPr lang="el-GR" dirty="0" err="1">
                <a:latin typeface="Times New Roman" panose="02020603050405020304" pitchFamily="18" charset="0"/>
                <a:cs typeface="Times New Roman" panose="02020603050405020304" pitchFamily="18" charset="0"/>
              </a:rPr>
              <a:t>Woodruff</a:t>
            </a:r>
            <a:r>
              <a:rPr lang="el-GR" dirty="0">
                <a:latin typeface="Times New Roman" panose="02020603050405020304" pitchFamily="18" charset="0"/>
                <a:cs typeface="Times New Roman" panose="02020603050405020304" pitchFamily="18" charset="0"/>
              </a:rPr>
              <a:t>, οι μελέτες σε χιμπατζήδες</a:t>
            </a:r>
          </a:p>
          <a:p>
            <a:endParaRPr lang="el-GR" dirty="0"/>
          </a:p>
        </p:txBody>
      </p:sp>
    </p:spTree>
    <p:extLst>
      <p:ext uri="{BB962C8B-B14F-4D97-AF65-F5344CB8AC3E}">
        <p14:creationId xmlns:p14="http://schemas.microsoft.com/office/powerpoint/2010/main" val="3956413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0B06B-7586-43F2-B45F-2F15B0BF285B}"/>
              </a:ext>
            </a:extLst>
          </p:cNvPr>
          <p:cNvSpPr>
            <a:spLocks noGrp="1"/>
          </p:cNvSpPr>
          <p:nvPr>
            <p:ph type="title"/>
          </p:nvPr>
        </p:nvSpPr>
        <p:spPr/>
        <p:txBody>
          <a:bodyPr>
            <a:normAutofit fontScale="90000"/>
          </a:bodyPr>
          <a:lstStyle/>
          <a:p>
            <a:r>
              <a:rPr lang="el-GR" sz="4400" b="1" dirty="0">
                <a:latin typeface="Times New Roman" panose="02020603050405020304" pitchFamily="18" charset="0"/>
                <a:cs typeface="Times New Roman" panose="02020603050405020304" pitchFamily="18" charset="0"/>
              </a:rPr>
              <a:t>Έργα 1ης Τάξης_ Το κουτί που εξαπατά </a:t>
            </a:r>
            <a:endParaRPr lang="en-US" dirty="0"/>
          </a:p>
        </p:txBody>
      </p:sp>
      <p:pic>
        <p:nvPicPr>
          <p:cNvPr id="1026" name="Picture 2" descr="See the source image">
            <a:extLst>
              <a:ext uri="{FF2B5EF4-FFF2-40B4-BE49-F238E27FC236}">
                <a16:creationId xmlns:a16="http://schemas.microsoft.com/office/drawing/2014/main" id="{E60E79CD-D4DB-4B02-99AF-041D1850E1B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40" y="2132856"/>
            <a:ext cx="6261100" cy="31781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AA93AD8-5410-4AA9-BA09-081EDE7EDEB6}"/>
              </a:ext>
            </a:extLst>
          </p:cNvPr>
          <p:cNvPicPr>
            <a:picLocks noChangeAspect="1"/>
          </p:cNvPicPr>
          <p:nvPr/>
        </p:nvPicPr>
        <p:blipFill>
          <a:blip r:embed="rId3"/>
          <a:stretch>
            <a:fillRect/>
          </a:stretch>
        </p:blipFill>
        <p:spPr>
          <a:xfrm>
            <a:off x="7894321" y="5380506"/>
            <a:ext cx="1133003" cy="497973"/>
          </a:xfrm>
          <a:prstGeom prst="rect">
            <a:avLst/>
          </a:prstGeom>
        </p:spPr>
      </p:pic>
    </p:spTree>
    <p:extLst>
      <p:ext uri="{BB962C8B-B14F-4D97-AF65-F5344CB8AC3E}">
        <p14:creationId xmlns:p14="http://schemas.microsoft.com/office/powerpoint/2010/main" val="828553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D0077AA-0D07-4797-BB1A-1485C1064314}"/>
              </a:ext>
            </a:extLst>
          </p:cNvPr>
          <p:cNvSpPr>
            <a:spLocks noGrp="1"/>
          </p:cNvSpPr>
          <p:nvPr>
            <p:ph type="title"/>
          </p:nvPr>
        </p:nvSpPr>
        <p:spPr/>
        <p:txBody>
          <a:bodyPr>
            <a:normAutofit fontScale="90000"/>
          </a:bodyPr>
          <a:lstStyle/>
          <a:p>
            <a:r>
              <a:rPr lang="el-GR" sz="3600" b="1" dirty="0">
                <a:latin typeface="Times New Roman" panose="02020603050405020304" pitchFamily="18" charset="0"/>
                <a:cs typeface="Times New Roman" panose="02020603050405020304" pitchFamily="18" charset="0"/>
              </a:rPr>
              <a:t>Έργα 1ης Τάξης_ Η απροσδόκητη μετατόπιση  </a:t>
            </a:r>
          </a:p>
        </p:txBody>
      </p:sp>
      <p:pic>
        <p:nvPicPr>
          <p:cNvPr id="5" name="Θέση περιεχομένου 4">
            <a:extLst>
              <a:ext uri="{FF2B5EF4-FFF2-40B4-BE49-F238E27FC236}">
                <a16:creationId xmlns:a16="http://schemas.microsoft.com/office/drawing/2014/main" id="{1046A78E-E230-4B01-9C04-4E0E60B1DF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2767" y="1600200"/>
            <a:ext cx="3198466" cy="4525963"/>
          </a:xfrm>
        </p:spPr>
      </p:pic>
    </p:spTree>
    <p:extLst>
      <p:ext uri="{BB962C8B-B14F-4D97-AF65-F5344CB8AC3E}">
        <p14:creationId xmlns:p14="http://schemas.microsoft.com/office/powerpoint/2010/main" val="3488240363"/>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6541</TotalTime>
  <Words>1937</Words>
  <Application>Microsoft Office PowerPoint</Application>
  <PresentationFormat>Προβολή στην οθόνη (4:3)</PresentationFormat>
  <Paragraphs>153</Paragraphs>
  <Slides>31</Slides>
  <Notes>15</Notes>
  <HiddenSlides>0</HiddenSlides>
  <MMClips>1</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31</vt:i4>
      </vt:variant>
    </vt:vector>
  </HeadingPairs>
  <TitlesOfParts>
    <vt:vector size="35" baseType="lpstr">
      <vt:lpstr>Arial</vt:lpstr>
      <vt:lpstr>Calibri</vt:lpstr>
      <vt:lpstr>Times New Roman</vt:lpstr>
      <vt:lpstr>Θέμα του Office</vt:lpstr>
      <vt:lpstr>Παρουσίαση του PowerPoint</vt:lpstr>
      <vt:lpstr>Δύο ερωτήσεις </vt:lpstr>
      <vt:lpstr>Δύο ερωτήσεις</vt:lpstr>
      <vt:lpstr>Τι είναι επικοινωνία;  </vt:lpstr>
      <vt:lpstr>Παρουσίαση του PowerPoint</vt:lpstr>
      <vt:lpstr>Παρουσίαση του PowerPoint</vt:lpstr>
      <vt:lpstr>Θεωρία του Νου (ΘτΝ)</vt:lpstr>
      <vt:lpstr>Έργα 1ης Τάξης_ Το κουτί που εξαπατά </vt:lpstr>
      <vt:lpstr>Έργα 1ης Τάξης_ Η απροσδόκητη μετατόπιση  </vt:lpstr>
      <vt:lpstr>ΘτΝ: Ένας όρος, πόσες ικανότητες; </vt:lpstr>
      <vt:lpstr>Πρόδρομοι τη ΘτΝ</vt:lpstr>
      <vt:lpstr>Ανάπτυξη ΘτΝ_1</vt:lpstr>
      <vt:lpstr>Ανάπτυξη ΘτΝ_Ενήλικες</vt:lpstr>
      <vt:lpstr>ΘτΝ</vt:lpstr>
      <vt:lpstr>Ανεπάρκεια ΘτΝ</vt:lpstr>
      <vt:lpstr>Η θεωρία του νου πάει σχολείο </vt:lpstr>
      <vt:lpstr>Η θεωρία του νου πάει σχολείο_2 </vt:lpstr>
      <vt:lpstr>Η θεωρία του νου πάει σχολείο_2 </vt:lpstr>
      <vt:lpstr>Η θεωρία του νου πάει σχολείο_2 </vt:lpstr>
      <vt:lpstr>Η θεωρία του νου πάει σχολείο_2 </vt:lpstr>
      <vt:lpstr>Η θεωρία του νου πάει σχολείο_2 </vt:lpstr>
      <vt:lpstr>Τι πρέπει να κάνει το σχολείο… </vt:lpstr>
      <vt:lpstr>Τι πρέπει να κάνει το σχολείο… </vt:lpstr>
      <vt:lpstr>Η κατάρα της γνώσης</vt:lpstr>
      <vt:lpstr>Παρουσίαση του PowerPoint</vt:lpstr>
      <vt:lpstr>Κατά συνέπεια,  </vt:lpstr>
      <vt:lpstr>Κατά συνέπεια,  </vt:lpstr>
      <vt:lpstr>Τι πρέπει να κάνουν οι γονείς… 1</vt:lpstr>
      <vt:lpstr>Τι πρέπει να κάνουν οι γονείς… 2</vt:lpstr>
      <vt:lpstr>Παρουσίαση του PowerPoint</vt:lpstr>
      <vt:lpstr>σας ευχαριστώ ΠΟΛΥ!  </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lab44</dc:creator>
  <cp:lastModifiedBy>Nikolaos Makris</cp:lastModifiedBy>
  <cp:revision>241</cp:revision>
  <dcterms:created xsi:type="dcterms:W3CDTF">2015-05-07T08:14:23Z</dcterms:created>
  <dcterms:modified xsi:type="dcterms:W3CDTF">2024-02-17T15:26:06Z</dcterms:modified>
</cp:coreProperties>
</file>