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20"/>
  </p:notesMasterIdLst>
  <p:sldIdLst>
    <p:sldId id="256" r:id="rId3"/>
    <p:sldId id="257" r:id="rId4"/>
    <p:sldId id="285" r:id="rId5"/>
    <p:sldId id="288" r:id="rId6"/>
    <p:sldId id="287" r:id="rId7"/>
    <p:sldId id="289" r:id="rId8"/>
    <p:sldId id="290" r:id="rId9"/>
    <p:sldId id="292" r:id="rId10"/>
    <p:sldId id="293" r:id="rId11"/>
    <p:sldId id="294" r:id="rId12"/>
    <p:sldId id="291" r:id="rId13"/>
    <p:sldId id="295" r:id="rId14"/>
    <p:sldId id="296" r:id="rId15"/>
    <p:sldId id="300" r:id="rId16"/>
    <p:sldId id="297" r:id="rId17"/>
    <p:sldId id="298" r:id="rId18"/>
    <p:sldId id="29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4433" autoAdjust="0"/>
  </p:normalViewPr>
  <p:slideViewPr>
    <p:cSldViewPr>
      <p:cViewPr>
        <p:scale>
          <a:sx n="103" d="100"/>
          <a:sy n="103" d="100"/>
        </p:scale>
        <p:origin x="-2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8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279B08-224A-4A66-91E2-0F47FCAF6961}" type="slidenum">
              <a:rPr lang="en-US"/>
              <a:pPr/>
              <a:t>‹#›</a:t>
            </a:fld>
            <a:endParaRPr lang="en-US"/>
          </a:p>
        </p:txBody>
      </p:sp>
    </p:spTree>
    <p:extLst>
      <p:ext uri="{BB962C8B-B14F-4D97-AF65-F5344CB8AC3E}">
        <p14:creationId xmlns:p14="http://schemas.microsoft.com/office/powerpoint/2010/main" val="3298020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7B23F-1267-47B8-A0DD-B191E061C882}"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l-GR"/>
              <a:t>Κάντε κλικ για να προσθέσετε σημειώσεις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1D342-E6EC-49DB-8BD5-7A5065F046C7}" type="slidenum">
              <a:rPr lang="en-US"/>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386"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87" name="Rectangle 3"/>
          <p:cNvSpPr>
            <a:spLocks noGrp="1" noChangeArrowheads="1"/>
          </p:cNvSpPr>
          <p:nvPr>
            <p:ph type="ctrTitle"/>
          </p:nvPr>
        </p:nvSpPr>
        <p:spPr>
          <a:xfrm>
            <a:off x="315913" y="466725"/>
            <a:ext cx="6781800" cy="2133600"/>
          </a:xfrm>
        </p:spPr>
        <p:txBody>
          <a:bodyPr/>
          <a:lstStyle>
            <a:lvl1pPr algn="r">
              <a:defRPr sz="3300"/>
            </a:lvl1pPr>
          </a:lstStyle>
          <a:p>
            <a:pPr lvl="0"/>
            <a:r>
              <a:rPr lang="el-GR" noProof="0" smtClean="0"/>
              <a:t>Στυλ κύριου τίτλου</a:t>
            </a:r>
            <a:endParaRPr lang="en-US" noProof="0" smtClean="0"/>
          </a:p>
        </p:txBody>
      </p:sp>
      <p:sp>
        <p:nvSpPr>
          <p:cNvPr id="163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l-GR" noProof="0" smtClean="0"/>
              <a:t>Στυλ κύριου υπότιτλου</a:t>
            </a:r>
            <a:endParaRPr lang="en-US" noProof="0" smtClean="0"/>
          </a:p>
        </p:txBody>
      </p:sp>
      <p:sp>
        <p:nvSpPr>
          <p:cNvPr id="16389" name="Rectangle 5"/>
          <p:cNvSpPr>
            <a:spLocks noGrp="1" noChangeArrowheads="1"/>
          </p:cNvSpPr>
          <p:nvPr>
            <p:ph type="dt" sz="half" idx="2"/>
          </p:nvPr>
        </p:nvSpPr>
        <p:spPr/>
        <p:txBody>
          <a:bodyPr/>
          <a:lstStyle>
            <a:lvl1pPr>
              <a:defRPr/>
            </a:lvl1pPr>
          </a:lstStyle>
          <a:p>
            <a:endParaRPr lang="en-US"/>
          </a:p>
        </p:txBody>
      </p:sp>
      <p:sp>
        <p:nvSpPr>
          <p:cNvPr id="16390" name="Rectangle 6"/>
          <p:cNvSpPr>
            <a:spLocks noGrp="1" noChangeArrowheads="1"/>
          </p:cNvSpPr>
          <p:nvPr>
            <p:ph type="ftr" sz="quarter" idx="3"/>
          </p:nvPr>
        </p:nvSpPr>
        <p:spPr/>
        <p:txBody>
          <a:bodyPr/>
          <a:lstStyle>
            <a:lvl1pPr>
              <a:defRPr/>
            </a:lvl1pPr>
          </a:lstStyle>
          <a:p>
            <a:endParaRPr lang="en-US"/>
          </a:p>
        </p:txBody>
      </p:sp>
      <p:sp>
        <p:nvSpPr>
          <p:cNvPr id="16391" name="Rectangle 7"/>
          <p:cNvSpPr>
            <a:spLocks noGrp="1" noChangeArrowheads="1"/>
          </p:cNvSpPr>
          <p:nvPr>
            <p:ph type="sldNum" sz="quarter" idx="4"/>
          </p:nvPr>
        </p:nvSpPr>
        <p:spPr/>
        <p:txBody>
          <a:bodyPr/>
          <a:lstStyle>
            <a:lvl1pPr>
              <a:defRPr/>
            </a:lvl1pPr>
          </a:lstStyle>
          <a:p>
            <a:fld id="{A24E483B-59CF-4D40-9E07-1884A7FF64C2}" type="slidenum">
              <a:rPr lang="en-US"/>
              <a:pPr/>
              <a:t>‹#›</a:t>
            </a:fld>
            <a:endParaRPr lang="en-US"/>
          </a:p>
        </p:txBody>
      </p:sp>
      <p:sp>
        <p:nvSpPr>
          <p:cNvPr id="16424" name="Line 40"/>
          <p:cNvSpPr>
            <a:spLocks noChangeShapeType="1"/>
          </p:cNvSpPr>
          <p:nvPr/>
        </p:nvSpPr>
        <p:spPr bwMode="auto">
          <a:xfrm>
            <a:off x="838200" y="2819400"/>
            <a:ext cx="6477000"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1CB17041-E239-461E-96B7-A2816BC21E01}" type="slidenum">
              <a:rPr lang="en-US"/>
              <a:pPr/>
              <a:t>‹#›</a:t>
            </a:fld>
            <a:endParaRPr lang="en-US"/>
          </a:p>
        </p:txBody>
      </p:sp>
    </p:spTree>
    <p:extLst>
      <p:ext uri="{BB962C8B-B14F-4D97-AF65-F5344CB8AC3E}">
        <p14:creationId xmlns:p14="http://schemas.microsoft.com/office/powerpoint/2010/main" val="1490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122238"/>
            <a:ext cx="2057400" cy="6008687"/>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22238"/>
            <a:ext cx="6019800" cy="600868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5189D85E-6B8D-496C-8F6D-A7020FACA671}" type="slidenum">
              <a:rPr lang="en-US"/>
              <a:pPr/>
              <a:t>‹#›</a:t>
            </a:fld>
            <a:endParaRPr lang="en-US"/>
          </a:p>
        </p:txBody>
      </p:sp>
    </p:spTree>
    <p:extLst>
      <p:ext uri="{BB962C8B-B14F-4D97-AF65-F5344CB8AC3E}">
        <p14:creationId xmlns:p14="http://schemas.microsoft.com/office/powerpoint/2010/main" val="31355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2238"/>
            <a:ext cx="7543800" cy="12954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8400"/>
            <a:ext cx="2133600" cy="457200"/>
          </a:xfrm>
        </p:spPr>
        <p:txBody>
          <a:bodyPr/>
          <a:lstStyle>
            <a:lvl1pPr>
              <a:defRPr/>
            </a:lvl1pPr>
          </a:lstStyle>
          <a:p>
            <a:endParaRPr lang="en-US"/>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Θέση αριθμού διαφάνειας 6"/>
          <p:cNvSpPr>
            <a:spLocks noGrp="1"/>
          </p:cNvSpPr>
          <p:nvPr>
            <p:ph type="sldNum" sz="quarter" idx="12"/>
          </p:nvPr>
        </p:nvSpPr>
        <p:spPr>
          <a:xfrm>
            <a:off x="6553200" y="6248400"/>
            <a:ext cx="2133600" cy="457200"/>
          </a:xfrm>
        </p:spPr>
        <p:txBody>
          <a:bodyPr/>
          <a:lstStyle>
            <a:lvl1pPr>
              <a:defRPr/>
            </a:lvl1pPr>
          </a:lstStyle>
          <a:p>
            <a:fld id="{417784A2-2DB7-4811-97A9-571DB1147CD5}" type="slidenum">
              <a:rPr lang="en-US"/>
              <a:pPr/>
              <a:t>‹#›</a:t>
            </a:fld>
            <a:endParaRPr lang="en-US"/>
          </a:p>
        </p:txBody>
      </p:sp>
    </p:spTree>
    <p:extLst>
      <p:ext uri="{BB962C8B-B14F-4D97-AF65-F5344CB8AC3E}">
        <p14:creationId xmlns:p14="http://schemas.microsoft.com/office/powerpoint/2010/main" val="123373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21/3/2021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DD198258-3A06-43AD-98BB-3D07AD8A66F9}" type="slidenum">
              <a:rPr lang="en-US"/>
              <a:pPr/>
              <a:t>‹#›</a:t>
            </a:fld>
            <a:endParaRPr lang="en-US"/>
          </a:p>
        </p:txBody>
      </p:sp>
    </p:spTree>
    <p:extLst>
      <p:ext uri="{BB962C8B-B14F-4D97-AF65-F5344CB8AC3E}">
        <p14:creationId xmlns:p14="http://schemas.microsoft.com/office/powerpoint/2010/main" val="192392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15159CB-FEC8-4CFE-96F6-C60ABC39FA00}" type="slidenum">
              <a:rPr lang="en-US"/>
              <a:pPr/>
              <a:t>‹#›</a:t>
            </a:fld>
            <a:endParaRPr lang="en-US"/>
          </a:p>
        </p:txBody>
      </p:sp>
    </p:spTree>
    <p:extLst>
      <p:ext uri="{BB962C8B-B14F-4D97-AF65-F5344CB8AC3E}">
        <p14:creationId xmlns:p14="http://schemas.microsoft.com/office/powerpoint/2010/main" val="94119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80D82326-DCDC-4132-AEC6-72A133EF8C1E}" type="slidenum">
              <a:rPr lang="en-US"/>
              <a:pPr/>
              <a:t>‹#›</a:t>
            </a:fld>
            <a:endParaRPr lang="en-US"/>
          </a:p>
        </p:txBody>
      </p:sp>
    </p:spTree>
    <p:extLst>
      <p:ext uri="{BB962C8B-B14F-4D97-AF65-F5344CB8AC3E}">
        <p14:creationId xmlns:p14="http://schemas.microsoft.com/office/powerpoint/2010/main" val="9588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64A35FB7-47B6-42A2-89A4-D861C6723218}" type="slidenum">
              <a:rPr lang="en-US"/>
              <a:pPr/>
              <a:t>‹#›</a:t>
            </a:fld>
            <a:endParaRPr lang="en-US"/>
          </a:p>
        </p:txBody>
      </p:sp>
    </p:spTree>
    <p:extLst>
      <p:ext uri="{BB962C8B-B14F-4D97-AF65-F5344CB8AC3E}">
        <p14:creationId xmlns:p14="http://schemas.microsoft.com/office/powerpoint/2010/main" val="9714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99DF1310-8E8F-4D80-A3CF-8651BDA8FAA6}" type="slidenum">
              <a:rPr lang="en-US"/>
              <a:pPr/>
              <a:t>‹#›</a:t>
            </a:fld>
            <a:endParaRPr lang="en-US"/>
          </a:p>
        </p:txBody>
      </p:sp>
    </p:spTree>
    <p:extLst>
      <p:ext uri="{BB962C8B-B14F-4D97-AF65-F5344CB8AC3E}">
        <p14:creationId xmlns:p14="http://schemas.microsoft.com/office/powerpoint/2010/main" val="109578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59F9D255-2762-4180-94F6-F055F3B0BA36}" type="slidenum">
              <a:rPr lang="en-US"/>
              <a:pPr/>
              <a:t>‹#›</a:t>
            </a:fld>
            <a:endParaRPr lang="en-US"/>
          </a:p>
        </p:txBody>
      </p:sp>
    </p:spTree>
    <p:extLst>
      <p:ext uri="{BB962C8B-B14F-4D97-AF65-F5344CB8AC3E}">
        <p14:creationId xmlns:p14="http://schemas.microsoft.com/office/powerpoint/2010/main" val="30496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BC8C6239-4AAA-48C9-98F3-A1B01BA5F77A}" type="slidenum">
              <a:rPr lang="en-US"/>
              <a:pPr/>
              <a:t>‹#›</a:t>
            </a:fld>
            <a:endParaRPr lang="en-US"/>
          </a:p>
        </p:txBody>
      </p:sp>
    </p:spTree>
    <p:extLst>
      <p:ext uri="{BB962C8B-B14F-4D97-AF65-F5344CB8AC3E}">
        <p14:creationId xmlns:p14="http://schemas.microsoft.com/office/powerpoint/2010/main" val="11134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E96754E1-57D6-4275-AE72-E51B79951EAB}" type="slidenum">
              <a:rPr lang="en-US"/>
              <a:pPr/>
              <a:t>‹#›</a:t>
            </a:fld>
            <a:endParaRPr lang="en-US"/>
          </a:p>
        </p:txBody>
      </p:sp>
    </p:spTree>
    <p:extLst>
      <p:ext uri="{BB962C8B-B14F-4D97-AF65-F5344CB8AC3E}">
        <p14:creationId xmlns:p14="http://schemas.microsoft.com/office/powerpoint/2010/main" val="33805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Line 2"/>
          <p:cNvSpPr>
            <a:spLocks noChangeShapeType="1"/>
          </p:cNvSpPr>
          <p:nvPr/>
        </p:nvSpPr>
        <p:spPr bwMode="auto">
          <a:xfrm>
            <a:off x="8001000" y="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Κάντε κλικ για την επεξεργασία υποδειγμάτων στυλ τίτλων</a:t>
            </a:r>
          </a:p>
        </p:txBody>
      </p:sp>
      <p:sp>
        <p:nvSpPr>
          <p:cNvPr id="15364"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153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3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3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354CBD6-EC84-4B1D-8537-C9869CCDD2CA}" type="slidenum">
              <a:rPr lang="en-US"/>
              <a:pPr/>
              <a:t>‹#›</a:t>
            </a:fld>
            <a:endParaRPr lang="en-US"/>
          </a:p>
        </p:txBody>
      </p:sp>
      <p:grpSp>
        <p:nvGrpSpPr>
          <p:cNvPr id="15368" name="Group 8" descr="decorative graphic made up of dots"/>
          <p:cNvGrpSpPr>
            <a:grpSpLocks/>
          </p:cNvGrpSpPr>
          <p:nvPr/>
        </p:nvGrpSpPr>
        <p:grpSpPr bwMode="auto">
          <a:xfrm>
            <a:off x="8153400" y="152400"/>
            <a:ext cx="792163" cy="1295400"/>
            <a:chOff x="5136" y="960"/>
            <a:chExt cx="528" cy="864"/>
          </a:xfrm>
        </p:grpSpPr>
        <p:sp>
          <p:nvSpPr>
            <p:cNvPr id="1536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5401" name="Line 41"/>
          <p:cNvSpPr>
            <a:spLocks noChangeShapeType="1"/>
          </p:cNvSpPr>
          <p:nvPr/>
        </p:nvSpPr>
        <p:spPr bwMode="auto">
          <a:xfrm>
            <a:off x="457200" y="15240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21/3/2021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l-GR" sz="4800" dirty="0" smtClean="0"/>
              <a:t>ΒΙΟΜΗΧΑΝΙΚΕΣ ΗΛΕΚΤΡΙΚΕΣ ΕΓΚΑΤΑΣΤΑΣΕΙΣ</a:t>
            </a:r>
            <a:endParaRPr lang="el-GR" dirty="0"/>
          </a:p>
        </p:txBody>
      </p:sp>
      <p:sp>
        <p:nvSpPr>
          <p:cNvPr id="2051" name="Rectangle 3"/>
          <p:cNvSpPr>
            <a:spLocks noGrp="1" noChangeArrowheads="1"/>
          </p:cNvSpPr>
          <p:nvPr>
            <p:ph type="subTitle" idx="1"/>
          </p:nvPr>
        </p:nvSpPr>
        <p:spPr>
          <a:xfrm>
            <a:off x="467544" y="3049587"/>
            <a:ext cx="7704856" cy="3233737"/>
          </a:xfrm>
        </p:spPr>
        <p:txBody>
          <a:bodyPr/>
          <a:lstStyle/>
          <a:p>
            <a:r>
              <a:rPr lang="el-GR" dirty="0" smtClean="0"/>
              <a:t>ΦΩΤΟΤΕΧΝΙΑ </a:t>
            </a:r>
            <a:endParaRPr lang="en-US" dirty="0" smtClean="0"/>
          </a:p>
          <a:p>
            <a:r>
              <a:rPr lang="el-GR" dirty="0" smtClean="0"/>
              <a:t>ΠΑΡΑΔΕΙΓΜΑΤΑ – ΑΣΚΗΣΕΙΣ</a:t>
            </a:r>
            <a:endParaRPr lang="en-US" dirty="0" smtClean="0"/>
          </a:p>
          <a:p>
            <a:r>
              <a:rPr lang="el-GR" dirty="0" smtClean="0"/>
              <a:t>0</a:t>
            </a:r>
            <a:r>
              <a:rPr lang="en-US" dirty="0" smtClean="0"/>
              <a:t>8</a:t>
            </a:r>
            <a:r>
              <a:rPr lang="el-GR" dirty="0" smtClean="0"/>
              <a:t>-04-202</a:t>
            </a:r>
            <a:r>
              <a:rPr lang="en-US" dirty="0" smtClean="0"/>
              <a:t>1</a:t>
            </a:r>
            <a:endParaRPr lang="el-GR" dirty="0" smtClean="0"/>
          </a:p>
          <a:p>
            <a:endParaRPr lang="el-GR" dirty="0" smtClean="0"/>
          </a:p>
          <a:p>
            <a:pPr algn="l"/>
            <a:r>
              <a:rPr lang="el-GR" sz="2000" dirty="0" smtClean="0"/>
              <a:t>ΔΙΔΑΣΚΩΝ:</a:t>
            </a:r>
            <a:r>
              <a:rPr lang="el-GR" dirty="0" smtClean="0"/>
              <a:t> </a:t>
            </a:r>
            <a:r>
              <a:rPr lang="el-GR" sz="2000" dirty="0" smtClean="0"/>
              <a:t>ΚΑΡΑΚΑΤΣΑΝΗΣ ΘΕΟΚΛΗΤΟΣ</a:t>
            </a:r>
            <a:endParaRPr lang="el-GR" sz="2000" dirty="0"/>
          </a:p>
        </p:txBody>
      </p:sp>
      <p:pic>
        <p:nvPicPr>
          <p:cNvPr id="2052" name="Picture 4" descr="σημειωματάριο και μολύβ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514600" cy="155892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4"/>
          </p:nvPr>
        </p:nvSpPr>
        <p:spPr>
          <a:xfrm>
            <a:off x="6516216" y="6248400"/>
            <a:ext cx="2133600" cy="4572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004" y="5373216"/>
            <a:ext cx="3619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640">
            <a:off x="1919397" y="3623885"/>
            <a:ext cx="2256582" cy="162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p:txBody>
          <a:bodyPr/>
          <a:lstStyle/>
          <a:p>
            <a:r>
              <a:rPr lang="el-GR" dirty="0" smtClean="0"/>
              <a:t>ΒΑΘΜΟΣ ΑΠΟΔΟΣΗΣ ΦΩΤΙΣΜΟΥ  </a:t>
            </a:r>
            <a:r>
              <a:rPr lang="en-US" dirty="0" smtClean="0"/>
              <a:t>n</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431231"/>
                <a:ext cx="8856984" cy="5310137"/>
              </a:xfrm>
            </p:spPr>
            <p:txBody>
              <a:bodyPr/>
              <a:lstStyle/>
              <a:p>
                <a:r>
                  <a:rPr lang="el-GR" sz="2800" dirty="0" smtClean="0"/>
                  <a:t>Είδος  φωτισμού :</a:t>
                </a:r>
              </a:p>
              <a:p>
                <a:pPr marL="0" indent="0">
                  <a:spcBef>
                    <a:spcPts val="0"/>
                  </a:spcBef>
                  <a:buNone/>
                </a:pPr>
                <a:r>
                  <a:rPr lang="el-GR" sz="2000" dirty="0" smtClean="0"/>
                  <a:t>  άμεσος, υπερισχύων άμεσος, ομοιόμορφος, υπερισχύων έμμεσος, έμμεσος </a:t>
                </a:r>
              </a:p>
              <a:p>
                <a:r>
                  <a:rPr lang="el-GR" sz="2800" dirty="0" smtClean="0"/>
                  <a:t>Συντελεστή χώρου </a:t>
                </a:r>
                <a:r>
                  <a:rPr lang="en-US" sz="2800" dirty="0" smtClean="0"/>
                  <a:t>k</a:t>
                </a:r>
                <a:r>
                  <a:rPr lang="el-GR" sz="2800" dirty="0" smtClean="0"/>
                  <a:t> :</a:t>
                </a:r>
              </a:p>
              <a:p>
                <a:pPr marL="0" indent="0">
                  <a:buNone/>
                </a:pPr>
                <a:r>
                  <a:rPr lang="el-GR" sz="2000" dirty="0" smtClean="0"/>
                  <a:t>   εξαρτάται από τις διαστάσεις του χώρου μήκος </a:t>
                </a:r>
                <a:r>
                  <a:rPr lang="en-US" sz="2000" dirty="0" smtClean="0"/>
                  <a:t>L,</a:t>
                </a:r>
                <a:r>
                  <a:rPr lang="el-GR" sz="2000" dirty="0" smtClean="0"/>
                  <a:t> πλάτος</a:t>
                </a:r>
                <a:r>
                  <a:rPr lang="en-US" sz="2000" dirty="0" smtClean="0"/>
                  <a:t> B</a:t>
                </a:r>
                <a:r>
                  <a:rPr lang="el-GR" sz="2000" dirty="0" smtClean="0"/>
                  <a:t> και το ύψος</a:t>
                </a:r>
                <a:r>
                  <a:rPr lang="en-US" sz="2000" dirty="0" smtClean="0"/>
                  <a:t> H</a:t>
                </a:r>
              </a:p>
              <a:p>
                <a:pPr marL="0" indent="0">
                  <a:buNone/>
                </a:pPr>
                <a:r>
                  <a:rPr lang="el-GR" sz="2000" b="0" dirty="0" smtClean="0"/>
                  <a:t>   </a:t>
                </a:r>
                <a14:m>
                  <m:oMath xmlns:m="http://schemas.openxmlformats.org/officeDocument/2006/math">
                    <m:r>
                      <a:rPr lang="en-US" sz="2000" b="0" i="1" smtClean="0">
                        <a:latin typeface="Cambria Math"/>
                      </a:rPr>
                      <m:t>𝑘</m:t>
                    </m:r>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rPr>
                          <m:t>𝐵</m:t>
                        </m:r>
                        <m:r>
                          <a:rPr lang="en-US" sz="2000" b="0" i="1" smtClean="0">
                            <a:latin typeface="Cambria Math"/>
                          </a:rPr>
                          <m:t>+</m:t>
                        </m:r>
                        <m:r>
                          <a:rPr lang="en-US" sz="2000" b="0" i="1" smtClean="0">
                            <a:latin typeface="Cambria Math"/>
                          </a:rPr>
                          <m:t>𝐿</m:t>
                        </m:r>
                        <m:r>
                          <a:rPr lang="en-US" sz="2000" b="0" i="1" smtClean="0">
                            <a:latin typeface="Cambria Math"/>
                          </a:rPr>
                          <m:t>)</m:t>
                        </m:r>
                      </m:num>
                      <m:den>
                        <m:r>
                          <a:rPr lang="en-US" sz="2000" b="0" i="1" smtClean="0">
                            <a:latin typeface="Cambria Math"/>
                          </a:rPr>
                          <m:t>6 </m:t>
                        </m:r>
                        <m:r>
                          <a:rPr lang="en-US" sz="2000" b="0" i="1" smtClean="0">
                            <a:latin typeface="Cambria Math"/>
                            <a:ea typeface="Cambria Math"/>
                          </a:rPr>
                          <m:t>×</m:t>
                        </m:r>
                        <m:r>
                          <a:rPr lang="en-US" sz="2000" b="0" i="1" smtClean="0">
                            <a:latin typeface="Cambria Math"/>
                          </a:rPr>
                          <m:t> </m:t>
                        </m:r>
                        <m:r>
                          <a:rPr lang="en-US" sz="2000" b="0" i="1" smtClean="0">
                            <a:latin typeface="Cambria Math"/>
                          </a:rPr>
                          <m:t>h</m:t>
                        </m:r>
                        <m:r>
                          <a:rPr lang="en-US" sz="2000" b="0" i="1" smtClean="0">
                            <a:latin typeface="Cambria Math"/>
                          </a:rPr>
                          <m:t>1 </m:t>
                        </m:r>
                      </m:den>
                    </m:f>
                  </m:oMath>
                </a14:m>
                <a:r>
                  <a:rPr lang="el-GR" sz="1800" dirty="0" smtClean="0"/>
                  <a:t>  για ρυπαρούς χώρους  ή   </a:t>
                </a:r>
                <a14:m>
                  <m:oMath xmlns:m="http://schemas.openxmlformats.org/officeDocument/2006/math">
                    <m:r>
                      <a:rPr lang="en-US" sz="2000" i="1">
                        <a:latin typeface="Cambria Math"/>
                      </a:rPr>
                      <m:t>𝑘</m:t>
                    </m:r>
                    <m:r>
                      <a:rPr lang="en-US" sz="2000" i="1">
                        <a:latin typeface="Cambria Math"/>
                      </a:rPr>
                      <m:t>=</m:t>
                    </m:r>
                    <m:f>
                      <m:fPr>
                        <m:ctrlPr>
                          <a:rPr lang="en-US" sz="2000" i="1">
                            <a:latin typeface="Cambria Math"/>
                          </a:rPr>
                        </m:ctrlPr>
                      </m:fPr>
                      <m:num>
                        <m:r>
                          <a:rPr lang="en-US" sz="2000" i="1">
                            <a:latin typeface="Cambria Math"/>
                          </a:rPr>
                          <m:t>(</m:t>
                        </m:r>
                        <m:r>
                          <a:rPr lang="en-US" sz="2000" b="0" i="1" smtClean="0">
                            <a:latin typeface="Cambria Math"/>
                          </a:rPr>
                          <m:t>4</m:t>
                        </m:r>
                        <m:r>
                          <a:rPr lang="en-US" sz="2000" i="1">
                            <a:latin typeface="Cambria Math"/>
                          </a:rPr>
                          <m:t>𝐵</m:t>
                        </m:r>
                        <m:r>
                          <a:rPr lang="en-US" sz="2000" i="1">
                            <a:latin typeface="Cambria Math"/>
                          </a:rPr>
                          <m:t>+</m:t>
                        </m:r>
                        <m:r>
                          <a:rPr lang="en-US" sz="2000" i="1">
                            <a:latin typeface="Cambria Math"/>
                          </a:rPr>
                          <m:t>𝐿</m:t>
                        </m:r>
                        <m:r>
                          <a:rPr lang="en-US" sz="2000" i="1">
                            <a:latin typeface="Cambria Math"/>
                          </a:rPr>
                          <m:t>)</m:t>
                        </m:r>
                      </m:num>
                      <m:den>
                        <m:r>
                          <a:rPr lang="en-US" sz="2000" b="0" i="1" smtClean="0">
                            <a:latin typeface="Cambria Math"/>
                          </a:rPr>
                          <m:t> 5 </m:t>
                        </m:r>
                        <m:r>
                          <a:rPr lang="en-US" sz="2000" b="0" i="1" smtClean="0">
                            <a:latin typeface="Cambria Math"/>
                            <a:ea typeface="Cambria Math"/>
                          </a:rPr>
                          <m:t>×</m:t>
                        </m:r>
                        <m:r>
                          <a:rPr lang="en-US" sz="2000" i="1">
                            <a:latin typeface="Cambria Math"/>
                          </a:rPr>
                          <m:t>h</m:t>
                        </m:r>
                        <m:r>
                          <a:rPr lang="en-US" sz="2000" b="0" i="1" smtClean="0">
                            <a:latin typeface="Cambria Math"/>
                          </a:rPr>
                          <m:t>1</m:t>
                        </m:r>
                      </m:den>
                    </m:f>
                  </m:oMath>
                </a14:m>
                <a:r>
                  <a:rPr lang="el-GR" sz="2000" dirty="0" smtClean="0"/>
                  <a:t>   </a:t>
                </a:r>
                <a:r>
                  <a:rPr lang="el-GR" sz="1800" dirty="0" smtClean="0"/>
                  <a:t>για καθαρούς χώρους,</a:t>
                </a:r>
              </a:p>
              <a:p>
                <a:pPr marL="0" indent="0">
                  <a:buNone/>
                </a:pPr>
                <a:r>
                  <a:rPr lang="el-GR" sz="1800" dirty="0" smtClean="0"/>
                  <a:t>όπου </a:t>
                </a:r>
                <a:endParaRPr lang="en-US" sz="1800" dirty="0" smtClean="0"/>
              </a:p>
              <a:p>
                <a:pPr marL="0" indent="0">
                  <a:buNone/>
                </a:pPr>
                <a:r>
                  <a:rPr lang="en-US" sz="1800" dirty="0" smtClean="0"/>
                  <a:t>h1 = h – h2 </a:t>
                </a:r>
                <a:r>
                  <a:rPr lang="el-GR" sz="1800" dirty="0" smtClean="0"/>
                  <a:t> ή</a:t>
                </a:r>
              </a:p>
              <a:p>
                <a:pPr marL="0" indent="0">
                  <a:buNone/>
                </a:pPr>
                <a:r>
                  <a:rPr lang="en-US" sz="1800" dirty="0" smtClean="0"/>
                  <a:t>h1 = H – h2 </a:t>
                </a:r>
                <a:endParaRPr lang="el-GR" sz="1800" dirty="0" smtClean="0"/>
              </a:p>
              <a:p>
                <a:endParaRPr lang="en-US" sz="1600" dirty="0" smtClean="0"/>
              </a:p>
              <a:p>
                <a:r>
                  <a:rPr lang="el-GR" sz="2800" dirty="0" smtClean="0"/>
                  <a:t>Ποσοστό ανάκλασης οροφής – τοίχων :</a:t>
                </a:r>
                <a:r>
                  <a:rPr lang="el-GR" dirty="0" smtClean="0"/>
                  <a:t>   </a:t>
                </a:r>
              </a:p>
              <a:p>
                <a:pPr marL="0" indent="0">
                  <a:buNone/>
                </a:pPr>
                <a:r>
                  <a:rPr lang="el-GR" sz="2000" dirty="0" smtClean="0"/>
                  <a:t>  εξαρτάται από τα χρώματα των επιφανειών</a:t>
                </a:r>
                <a:endParaRPr lang="en-US" sz="2000" dirty="0" smtClean="0"/>
              </a:p>
              <a:p>
                <a:pPr marL="0" indent="0">
                  <a:buNone/>
                </a:pPr>
                <a:r>
                  <a:rPr lang="en-US" sz="2000" dirty="0" smtClean="0"/>
                  <a:t>  </a:t>
                </a:r>
                <a:r>
                  <a:rPr lang="el-GR" sz="2000" dirty="0" smtClean="0"/>
                  <a:t>του χώρου</a:t>
                </a:r>
                <a:r>
                  <a:rPr lang="en-US" sz="2000" dirty="0" smtClean="0"/>
                  <a:t>: </a:t>
                </a:r>
                <a:r>
                  <a:rPr lang="el-GR" sz="2000" dirty="0" smtClean="0"/>
                  <a:t>ανοικτό</a:t>
                </a:r>
                <a:r>
                  <a:rPr lang="en-US" sz="2000" dirty="0" smtClean="0"/>
                  <a:t> </a:t>
                </a:r>
                <a:r>
                  <a:rPr lang="el-GR" sz="2000" dirty="0" smtClean="0"/>
                  <a:t>–</a:t>
                </a:r>
                <a:r>
                  <a:rPr lang="en-US" sz="2000" dirty="0" smtClean="0"/>
                  <a:t> </a:t>
                </a:r>
                <a:r>
                  <a:rPr lang="el-GR" sz="2000" dirty="0" err="1" smtClean="0"/>
                  <a:t>ημιανοικτό</a:t>
                </a:r>
                <a:r>
                  <a:rPr lang="en-US" sz="2000" dirty="0" smtClean="0"/>
                  <a:t> </a:t>
                </a:r>
                <a:r>
                  <a:rPr lang="el-GR" sz="2000" dirty="0" smtClean="0"/>
                  <a:t>–</a:t>
                </a:r>
                <a:r>
                  <a:rPr lang="en-US" sz="2000" dirty="0" smtClean="0"/>
                  <a:t> </a:t>
                </a:r>
                <a:r>
                  <a:rPr lang="el-GR" sz="2000" dirty="0" smtClean="0"/>
                  <a:t>σκοτεινό</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431231"/>
                <a:ext cx="8856984" cy="5310137"/>
              </a:xfrm>
              <a:blipFill rotWithShape="1">
                <a:blip r:embed="rId4"/>
                <a:stretch>
                  <a:fillRect l="-551" t="-1148" r="-96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a:xfrm>
            <a:off x="6614864" y="6428184"/>
            <a:ext cx="2133600" cy="457200"/>
          </a:xfrm>
        </p:spPr>
        <p:txBody>
          <a:bodyPr/>
          <a:lstStyle/>
          <a:p>
            <a:fld id="{DD198258-3A06-43AD-98BB-3D07AD8A66F9}" type="slidenum">
              <a:rPr lang="en-US" sz="2000" b="1" smtClean="0"/>
              <a:pPr/>
              <a:t>10</a:t>
            </a:fld>
            <a:endParaRPr lang="en-US" sz="2000"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717032"/>
            <a:ext cx="404812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9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fade">
                                      <p:cBhvr>
                                        <p:cTn id="7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730" y="116631"/>
            <a:ext cx="6000750" cy="662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200834"/>
            <a:ext cx="2664296"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sz="2000" dirty="0" smtClean="0"/>
              <a:t>Βαθμός απόδοσης φωτισμού </a:t>
            </a:r>
            <a:r>
              <a:rPr lang="en-US" sz="2000" dirty="0" smtClean="0"/>
              <a:t>       n</a:t>
            </a:r>
            <a:endParaRPr lang="el-GR" sz="2000" dirty="0"/>
          </a:p>
        </p:txBody>
      </p:sp>
      <mc:AlternateContent xmlns:mc="http://schemas.openxmlformats.org/markup-compatibility/2006" xmlns:a14="http://schemas.microsoft.com/office/drawing/2010/main">
        <mc:Choice Requires="a14">
          <p:sp>
            <p:nvSpPr>
              <p:cNvPr id="3" name="TextBox 2"/>
              <p:cNvSpPr txBox="1"/>
              <p:nvPr/>
            </p:nvSpPr>
            <p:spPr>
              <a:xfrm>
                <a:off x="107504" y="980304"/>
                <a:ext cx="2664296" cy="5761064"/>
              </a:xfrm>
              <a:prstGeom prst="rect">
                <a:avLst/>
              </a:prstGeom>
              <a:noFill/>
            </p:spPr>
            <p:txBody>
              <a:bodyPr wrap="square" rtlCol="0">
                <a:spAutoFit/>
              </a:bodyPr>
              <a:lstStyle/>
              <a:p>
                <a:r>
                  <a:rPr lang="el-GR" dirty="0" smtClean="0"/>
                  <a:t>Π.χ.</a:t>
                </a:r>
              </a:p>
              <a:p>
                <a:endParaRPr lang="el-GR" dirty="0" smtClean="0"/>
              </a:p>
              <a:p>
                <a:r>
                  <a:rPr lang="el-GR" dirty="0" smtClean="0"/>
                  <a:t>Α) Είδος φωτισμού:</a:t>
                </a:r>
              </a:p>
              <a:p>
                <a:r>
                  <a:rPr lang="el-GR" dirty="0" smtClean="0"/>
                  <a:t>Υπερισχύων άμεσος</a:t>
                </a:r>
              </a:p>
              <a:p>
                <a:endParaRPr lang="el-GR" dirty="0" smtClean="0"/>
              </a:p>
              <a:p>
                <a:r>
                  <a:rPr lang="el-GR" dirty="0" smtClean="0"/>
                  <a:t>Β) Συντελεστής χώρου:</a:t>
                </a:r>
              </a:p>
              <a:p>
                <a:r>
                  <a:rPr lang="el-GR" dirty="0" smtClean="0"/>
                  <a:t>Ρυπαρός χώρος</a:t>
                </a:r>
              </a:p>
              <a:p>
                <a:pPr marL="285750" indent="-285750">
                  <a:buFont typeface="Arial" panose="020B0604020202020204" pitchFamily="34" charset="0"/>
                  <a:buChar char="•"/>
                </a:pPr>
                <a:r>
                  <a:rPr lang="el-GR" dirty="0" smtClean="0"/>
                  <a:t>Μήκος  </a:t>
                </a:r>
                <a:r>
                  <a:rPr lang="en-US" dirty="0" smtClean="0"/>
                  <a:t>L = 20m</a:t>
                </a:r>
                <a:endParaRPr lang="el-GR" dirty="0" smtClean="0"/>
              </a:p>
              <a:p>
                <a:pPr marL="285750" indent="-285750">
                  <a:buFont typeface="Arial" panose="020B0604020202020204" pitchFamily="34" charset="0"/>
                  <a:buChar char="•"/>
                </a:pPr>
                <a:r>
                  <a:rPr lang="el-GR" dirty="0" smtClean="0"/>
                  <a:t>Πλάτος Β =</a:t>
                </a:r>
                <a:r>
                  <a:rPr lang="en-US" dirty="0" smtClean="0"/>
                  <a:t> 10m</a:t>
                </a:r>
                <a:endParaRPr lang="el-GR" dirty="0" smtClean="0"/>
              </a:p>
              <a:p>
                <a:pPr marL="285750" indent="-285750">
                  <a:buFont typeface="Arial" panose="020B0604020202020204" pitchFamily="34" charset="0"/>
                  <a:buChar char="•"/>
                </a:pPr>
                <a:r>
                  <a:rPr lang="el-GR" dirty="0" smtClean="0"/>
                  <a:t>Ύψος   Η = </a:t>
                </a:r>
                <a:r>
                  <a:rPr lang="en-US" dirty="0" smtClean="0"/>
                  <a:t>  </a:t>
                </a:r>
                <a:r>
                  <a:rPr lang="el-GR" dirty="0" smtClean="0"/>
                  <a:t>3</a:t>
                </a:r>
                <a:r>
                  <a:rPr lang="en-US" dirty="0" smtClean="0"/>
                  <a:t>m</a:t>
                </a:r>
                <a:endParaRPr lang="el-GR" dirty="0" smtClean="0"/>
              </a:p>
              <a:p>
                <a:pPr marL="285750" indent="-285750">
                  <a:buFont typeface="Arial" panose="020B0604020202020204" pitchFamily="34" charset="0"/>
                  <a:buChar char="•"/>
                </a:pPr>
                <a:r>
                  <a:rPr lang="en-US" dirty="0" smtClean="0"/>
                  <a:t>            h2 = 0,80m</a:t>
                </a:r>
                <a:endParaRPr lang="el-GR" dirty="0" smtClean="0"/>
              </a:p>
              <a:p>
                <a:pPr marL="285750" indent="-285750">
                  <a:buFont typeface="Arial" panose="020B0604020202020204" pitchFamily="34" charset="0"/>
                  <a:buChar char="•"/>
                </a:pPr>
                <a:r>
                  <a:rPr lang="en-US" dirty="0" smtClean="0"/>
                  <a:t>h1 = H – h2 = 2,2m</a:t>
                </a:r>
                <a:endParaRPr lang="el-GR" i="1" dirty="0" smtClean="0">
                  <a:latin typeface="Cambria Math"/>
                </a:endParaRPr>
              </a:p>
              <a:p>
                <a14:m>
                  <m:oMath xmlns:m="http://schemas.openxmlformats.org/officeDocument/2006/math">
                    <m:r>
                      <a:rPr lang="el-GR" b="0" i="1" smtClean="0">
                        <a:latin typeface="Cambria Math"/>
                      </a:rPr>
                      <m:t>      </m:t>
                    </m:r>
                    <m:r>
                      <a:rPr lang="en-US" i="1">
                        <a:latin typeface="Cambria Math"/>
                      </a:rPr>
                      <m:t>𝑘</m:t>
                    </m:r>
                    <m:r>
                      <a:rPr lang="en-US" i="1">
                        <a:latin typeface="Cambria Math"/>
                      </a:rPr>
                      <m:t>=</m:t>
                    </m:r>
                    <m:f>
                      <m:fPr>
                        <m:ctrlPr>
                          <a:rPr lang="en-US" i="1">
                            <a:latin typeface="Cambria Math"/>
                          </a:rPr>
                        </m:ctrlPr>
                      </m:fPr>
                      <m:num>
                        <m:r>
                          <a:rPr lang="en-US" i="1">
                            <a:latin typeface="Cambria Math"/>
                          </a:rPr>
                          <m:t>(2</m:t>
                        </m:r>
                        <m:r>
                          <a:rPr lang="en-US" i="1">
                            <a:latin typeface="Cambria Math"/>
                          </a:rPr>
                          <m:t>𝐵</m:t>
                        </m:r>
                        <m:r>
                          <a:rPr lang="en-US" i="1">
                            <a:latin typeface="Cambria Math"/>
                          </a:rPr>
                          <m:t>+</m:t>
                        </m:r>
                        <m:r>
                          <a:rPr lang="en-US" i="1">
                            <a:latin typeface="Cambria Math"/>
                          </a:rPr>
                          <m:t>𝐿</m:t>
                        </m:r>
                        <m:r>
                          <a:rPr lang="en-US" i="1">
                            <a:latin typeface="Cambria Math"/>
                          </a:rPr>
                          <m:t>)</m:t>
                        </m:r>
                      </m:num>
                      <m:den>
                        <m:r>
                          <a:rPr lang="en-US" i="1">
                            <a:latin typeface="Cambria Math"/>
                          </a:rPr>
                          <m:t>6 </m:t>
                        </m:r>
                        <m:r>
                          <a:rPr lang="en-US" i="1">
                            <a:latin typeface="Cambria Math"/>
                            <a:ea typeface="Cambria Math"/>
                          </a:rPr>
                          <m:t>×</m:t>
                        </m:r>
                        <m:r>
                          <a:rPr lang="en-US" i="1">
                            <a:latin typeface="Cambria Math"/>
                          </a:rPr>
                          <m:t> </m:t>
                        </m:r>
                        <m:r>
                          <a:rPr lang="en-US" i="1">
                            <a:latin typeface="Cambria Math"/>
                          </a:rPr>
                          <m:t>h</m:t>
                        </m:r>
                        <m:r>
                          <a:rPr lang="en-US" i="1">
                            <a:latin typeface="Cambria Math"/>
                          </a:rPr>
                          <m:t>1 </m:t>
                        </m:r>
                      </m:den>
                    </m:f>
                    <m:r>
                      <a:rPr lang="en-US" b="0" i="1" smtClean="0">
                        <a:latin typeface="Cambria Math"/>
                      </a:rPr>
                      <m:t>=</m:t>
                    </m:r>
                  </m:oMath>
                </a14:m>
                <a:r>
                  <a:rPr lang="en-US" dirty="0" smtClean="0"/>
                  <a:t> 3,03</a:t>
                </a:r>
                <a:endParaRPr lang="el-GR" dirty="0"/>
              </a:p>
              <a:p>
                <a:endParaRPr lang="el-GR" dirty="0" smtClean="0"/>
              </a:p>
              <a:p>
                <a:r>
                  <a:rPr lang="el-GR" dirty="0" smtClean="0"/>
                  <a:t>Γ) Χρώμα επιφανειών:</a:t>
                </a:r>
              </a:p>
              <a:p>
                <a:r>
                  <a:rPr lang="el-GR" dirty="0"/>
                  <a:t> </a:t>
                </a:r>
                <a:r>
                  <a:rPr lang="el-GR" dirty="0" smtClean="0"/>
                  <a:t>   Οροφής ανοικτό</a:t>
                </a:r>
              </a:p>
              <a:p>
                <a:r>
                  <a:rPr lang="el-GR" dirty="0"/>
                  <a:t> </a:t>
                </a:r>
                <a:r>
                  <a:rPr lang="el-GR" dirty="0" smtClean="0"/>
                  <a:t>   Τοίχων </a:t>
                </a:r>
                <a:r>
                  <a:rPr lang="el-GR" dirty="0" err="1" smtClean="0"/>
                  <a:t>ημιανοικτό</a:t>
                </a:r>
                <a:endParaRPr lang="el-GR" dirty="0" smtClean="0"/>
              </a:p>
              <a:p>
                <a:r>
                  <a:rPr lang="el-GR" dirty="0" smtClean="0"/>
                  <a:t>Ποσοστό ανάκλασης:</a:t>
                </a:r>
              </a:p>
              <a:p>
                <a:r>
                  <a:rPr lang="el-GR" dirty="0" smtClean="0"/>
                  <a:t>Οροφής 75%</a:t>
                </a:r>
              </a:p>
              <a:p>
                <a:r>
                  <a:rPr lang="el-GR" dirty="0" smtClean="0"/>
                  <a:t>Τοίχων   30%</a:t>
                </a:r>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107504" y="980304"/>
                <a:ext cx="2664296" cy="5761064"/>
              </a:xfrm>
              <a:prstGeom prst="rect">
                <a:avLst/>
              </a:prstGeom>
              <a:blipFill rotWithShape="1">
                <a:blip r:embed="rId3"/>
                <a:stretch>
                  <a:fillRect l="-2059" t="-529" b="-741"/>
                </a:stretch>
              </a:blipFill>
            </p:spPr>
            <p:txBody>
              <a:bodyPr/>
              <a:lstStyle/>
              <a:p>
                <a:r>
                  <a:rPr lang="el-GR">
                    <a:noFill/>
                  </a:rPr>
                  <a:t> </a:t>
                </a:r>
              </a:p>
            </p:txBody>
          </p:sp>
        </mc:Fallback>
      </mc:AlternateContent>
      <p:sp>
        <p:nvSpPr>
          <p:cNvPr id="7" name="TextBox 6"/>
          <p:cNvSpPr txBox="1"/>
          <p:nvPr/>
        </p:nvSpPr>
        <p:spPr>
          <a:xfrm>
            <a:off x="2963738" y="2494637"/>
            <a:ext cx="1680270" cy="369332"/>
          </a:xfrm>
          <a:prstGeom prst="rect">
            <a:avLst/>
          </a:prstGeom>
          <a:noFill/>
          <a:ln w="28575">
            <a:solidFill>
              <a:srgbClr val="FF0000"/>
            </a:solidFill>
          </a:ln>
        </p:spPr>
        <p:txBody>
          <a:bodyPr wrap="square" rtlCol="0">
            <a:spAutoFit/>
          </a:bodyPr>
          <a:lstStyle/>
          <a:p>
            <a:r>
              <a:rPr lang="el-GR" dirty="0" smtClean="0">
                <a:solidFill>
                  <a:srgbClr val="FF0000"/>
                </a:solidFill>
              </a:rPr>
              <a:t> </a:t>
            </a:r>
            <a:endParaRPr lang="el-GR" dirty="0">
              <a:solidFill>
                <a:srgbClr val="FF0000"/>
              </a:solidFill>
            </a:endParaRPr>
          </a:p>
        </p:txBody>
      </p:sp>
      <p:sp>
        <p:nvSpPr>
          <p:cNvPr id="10" name="TextBox 9"/>
          <p:cNvSpPr txBox="1"/>
          <p:nvPr/>
        </p:nvSpPr>
        <p:spPr>
          <a:xfrm>
            <a:off x="4716016" y="2838128"/>
            <a:ext cx="504056" cy="230832"/>
          </a:xfrm>
          <a:prstGeom prst="rect">
            <a:avLst/>
          </a:prstGeom>
          <a:noFill/>
          <a:ln w="28575">
            <a:solidFill>
              <a:srgbClr val="FF0000"/>
            </a:solidFill>
          </a:ln>
        </p:spPr>
        <p:txBody>
          <a:bodyPr wrap="square" rtlCol="0">
            <a:spAutoFit/>
          </a:bodyPr>
          <a:lstStyle/>
          <a:p>
            <a:endParaRPr lang="el-GR" sz="900" dirty="0">
              <a:solidFill>
                <a:srgbClr val="C00000"/>
              </a:solidFill>
            </a:endParaRPr>
          </a:p>
        </p:txBody>
      </p:sp>
      <p:sp>
        <p:nvSpPr>
          <p:cNvPr id="11" name="TextBox 10"/>
          <p:cNvSpPr txBox="1"/>
          <p:nvPr/>
        </p:nvSpPr>
        <p:spPr>
          <a:xfrm>
            <a:off x="5796136" y="188640"/>
            <a:ext cx="288032" cy="510153"/>
          </a:xfrm>
          <a:prstGeom prst="rect">
            <a:avLst/>
          </a:prstGeom>
          <a:noFill/>
          <a:ln w="28575">
            <a:solidFill>
              <a:srgbClr val="FF0000"/>
            </a:solidFill>
          </a:ln>
        </p:spPr>
        <p:txBody>
          <a:bodyPr wrap="square" rtlCol="0">
            <a:spAutoFit/>
          </a:bodyPr>
          <a:lstStyle/>
          <a:p>
            <a:endParaRPr lang="el-GR" dirty="0"/>
          </a:p>
        </p:txBody>
      </p:sp>
      <p:sp>
        <p:nvSpPr>
          <p:cNvPr id="12" name="TextBox 11"/>
          <p:cNvSpPr txBox="1"/>
          <p:nvPr/>
        </p:nvSpPr>
        <p:spPr>
          <a:xfrm>
            <a:off x="1918809" y="539388"/>
            <a:ext cx="909223" cy="369332"/>
          </a:xfrm>
          <a:prstGeom prst="rect">
            <a:avLst/>
          </a:prstGeom>
          <a:noFill/>
        </p:spPr>
        <p:txBody>
          <a:bodyPr wrap="none" rtlCol="0">
            <a:spAutoFit/>
          </a:bodyPr>
          <a:lstStyle/>
          <a:p>
            <a:r>
              <a:rPr lang="el-GR" dirty="0" smtClean="0"/>
              <a:t>=  59%</a:t>
            </a:r>
            <a:endParaRPr lang="el-GR" dirty="0"/>
          </a:p>
        </p:txBody>
      </p:sp>
      <p:sp>
        <p:nvSpPr>
          <p:cNvPr id="13" name="TextBox 12"/>
          <p:cNvSpPr txBox="1"/>
          <p:nvPr/>
        </p:nvSpPr>
        <p:spPr>
          <a:xfrm>
            <a:off x="5796136" y="2852936"/>
            <a:ext cx="256739" cy="246221"/>
          </a:xfrm>
          <a:prstGeom prst="rect">
            <a:avLst/>
          </a:prstGeom>
          <a:noFill/>
          <a:ln w="28575">
            <a:solidFill>
              <a:srgbClr val="FF0000"/>
            </a:solidFill>
          </a:ln>
        </p:spPr>
        <p:txBody>
          <a:bodyPr wrap="square" rtlCol="0">
            <a:spAutoFit/>
          </a:bodyPr>
          <a:lstStyle/>
          <a:p>
            <a:endParaRPr lang="el-GR" sz="1000" dirty="0">
              <a:solidFill>
                <a:srgbClr val="C00000"/>
              </a:solidFill>
            </a:endParaRPr>
          </a:p>
        </p:txBody>
      </p:sp>
    </p:spTree>
    <p:extLst>
      <p:ext uri="{BB962C8B-B14F-4D97-AF65-F5344CB8AC3E}">
        <p14:creationId xmlns:p14="http://schemas.microsoft.com/office/powerpoint/2010/main" val="12027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fade">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fade">
                                      <p:cBhvr>
                                        <p:cTn id="92" dur="500"/>
                                        <p:tgtEl>
                                          <p:spTgt spid="3">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9" end="19"/>
                                            </p:txEl>
                                          </p:spTgt>
                                        </p:tgtEl>
                                        <p:attrNameLst>
                                          <p:attrName>style.visibility</p:attrName>
                                        </p:attrNameLst>
                                      </p:cBhvr>
                                      <p:to>
                                        <p:strVal val="visible"/>
                                      </p:to>
                                    </p:set>
                                    <p:animEffect transition="in" filter="fade">
                                      <p:cBhvr>
                                        <p:cTn id="97" dur="500"/>
                                        <p:tgtEl>
                                          <p:spTgt spid="3">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500"/>
                                        <p:tgtEl>
                                          <p:spTgt spid="1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0" grpId="0" animBg="1"/>
      <p:bldP spid="11"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ΣΥΝΤΕΛΕΣΤΗΣ  ΕΛΑΤΤΩΣΗΣ </a:t>
            </a:r>
            <a:br>
              <a:rPr lang="el-GR" dirty="0" smtClean="0"/>
            </a:br>
            <a:r>
              <a:rPr lang="el-GR" dirty="0" smtClean="0"/>
              <a:t>ή   ΧΡΗΣΙΜΟΠΟΙΗΣΗΣ        ν</a:t>
            </a:r>
            <a:endParaRPr lang="el-GR" dirty="0"/>
          </a:p>
        </p:txBody>
      </p:sp>
      <p:sp>
        <p:nvSpPr>
          <p:cNvPr id="3" name="Θέση περιεχομένου 2"/>
          <p:cNvSpPr>
            <a:spLocks noGrp="1"/>
          </p:cNvSpPr>
          <p:nvPr>
            <p:ph idx="1"/>
          </p:nvPr>
        </p:nvSpPr>
        <p:spPr/>
        <p:txBody>
          <a:bodyPr/>
          <a:lstStyle/>
          <a:p>
            <a:r>
              <a:rPr lang="el-GR" sz="2800" dirty="0"/>
              <a:t>Είδος  φωτισμού :</a:t>
            </a:r>
          </a:p>
          <a:p>
            <a:pPr marL="0" indent="0">
              <a:spcBef>
                <a:spcPts val="0"/>
              </a:spcBef>
              <a:buNone/>
            </a:pPr>
            <a:r>
              <a:rPr lang="el-GR" sz="1800" dirty="0"/>
              <a:t>  άμεσος, υπερισχύων άμεσος, ομοιόμορφος, υπερισχύων έμμεσος, έμμεσος </a:t>
            </a:r>
          </a:p>
          <a:p>
            <a:r>
              <a:rPr lang="el-GR" sz="2800" dirty="0" smtClean="0"/>
              <a:t>Ρυπαρότητα  χώρου :</a:t>
            </a:r>
            <a:endParaRPr lang="el-GR" sz="2800" dirty="0"/>
          </a:p>
          <a:p>
            <a:pPr marL="0" indent="0">
              <a:buNone/>
            </a:pPr>
            <a:r>
              <a:rPr lang="el-GR" sz="1800" dirty="0" smtClean="0"/>
              <a:t>   κατ’ εκτίμηση, ανάλογα με το είδος, την χρησιμότητά του και την συντήρηση </a:t>
            </a:r>
            <a:endParaRPr lang="el-GR" sz="1800"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83" y="3429000"/>
            <a:ext cx="834937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9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υπολογισμού</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575247"/>
                <a:ext cx="8712968" cy="4950097"/>
              </a:xfrm>
            </p:spPr>
            <p:txBody>
              <a:bodyPr/>
              <a:lstStyle/>
              <a:p>
                <a:pPr marL="0" indent="0">
                  <a:buNone/>
                </a:pPr>
                <a:r>
                  <a:rPr lang="el-GR" sz="1800" dirty="0" smtClean="0"/>
                  <a:t>Συνεργείο σε τσιμεντοβιομηχανία με μήκος </a:t>
                </a:r>
                <a:r>
                  <a:rPr lang="en-US" sz="1800" dirty="0" smtClean="0"/>
                  <a:t>L=10m</a:t>
                </a:r>
                <a:r>
                  <a:rPr lang="el-GR" sz="1800" dirty="0" smtClean="0"/>
                  <a:t>, πλάτος Β=6</a:t>
                </a:r>
                <a:r>
                  <a:rPr lang="en-US" sz="1800" dirty="0" smtClean="0"/>
                  <a:t>m</a:t>
                </a:r>
                <a:r>
                  <a:rPr lang="el-GR" sz="1800" dirty="0" smtClean="0"/>
                  <a:t> και ύψος Η=4,5</a:t>
                </a:r>
                <a:r>
                  <a:rPr lang="en-US" sz="1800" dirty="0" smtClean="0"/>
                  <a:t>m</a:t>
                </a:r>
              </a:p>
              <a:p>
                <a:pPr marL="0" indent="0">
                  <a:buNone/>
                </a:pPr>
                <a:r>
                  <a:rPr lang="el-GR" sz="1800" dirty="0" smtClean="0"/>
                  <a:t>Άμεσος φωτισμός με λυχνίες φθορισμού σε απόσταση 1</a:t>
                </a:r>
                <a:r>
                  <a:rPr lang="en-US" sz="1800" dirty="0" smtClean="0"/>
                  <a:t>m </a:t>
                </a:r>
                <a:r>
                  <a:rPr lang="el-GR" sz="1800" dirty="0" smtClean="0"/>
                  <a:t>από την οροφή.</a:t>
                </a:r>
              </a:p>
              <a:p>
                <a:pPr marL="0" indent="0">
                  <a:buNone/>
                </a:pPr>
                <a:r>
                  <a:rPr lang="el-GR" sz="1800" dirty="0" smtClean="0"/>
                  <a:t>Οροφή χρώμα λευκό,  Τοίχοι  </a:t>
                </a:r>
                <a:r>
                  <a:rPr lang="el-GR" sz="1800" dirty="0" err="1" smtClean="0"/>
                  <a:t>ημιανοικτός</a:t>
                </a:r>
                <a:r>
                  <a:rPr lang="el-GR" sz="1800" dirty="0" smtClean="0"/>
                  <a:t> χρωματισμός.</a:t>
                </a:r>
              </a:p>
              <a:p>
                <a:r>
                  <a:rPr lang="en-US" sz="1800" dirty="0" smtClean="0"/>
                  <a:t>A</a:t>
                </a:r>
                <a:r>
                  <a:rPr lang="el-GR" sz="1800" dirty="0" smtClean="0"/>
                  <a:t> = </a:t>
                </a:r>
                <a:r>
                  <a:rPr lang="en-US" sz="1800" dirty="0" smtClean="0"/>
                  <a:t>L x B = 10 x 6 = 60m</a:t>
                </a:r>
                <a:r>
                  <a:rPr lang="en-US" sz="1800" baseline="30000" dirty="0" smtClean="0"/>
                  <a:t>2</a:t>
                </a:r>
                <a:r>
                  <a:rPr lang="en-US" sz="1800" dirty="0" smtClean="0"/>
                  <a:t>     </a:t>
                </a:r>
              </a:p>
              <a:p>
                <a14:m>
                  <m:oMath xmlns:m="http://schemas.openxmlformats.org/officeDocument/2006/math">
                    <m:r>
                      <a:rPr lang="en-US" sz="1800" b="0" i="1" smtClean="0">
                        <a:latin typeface="Cambria Math"/>
                      </a:rPr>
                      <m:t>h</m:t>
                    </m:r>
                    <m:r>
                      <a:rPr lang="en-US" sz="1800" b="0" i="1" smtClean="0">
                        <a:latin typeface="Cambria Math"/>
                      </a:rPr>
                      <m:t>1=4,5</m:t>
                    </m:r>
                    <m:r>
                      <a:rPr lang="en-US" sz="1800" b="0" i="1" smtClean="0">
                        <a:latin typeface="Cambria Math"/>
                      </a:rPr>
                      <m:t>𝑚</m:t>
                    </m:r>
                    <m:r>
                      <a:rPr lang="en-US" sz="1800" b="0" i="1" smtClean="0">
                        <a:latin typeface="Cambria Math"/>
                      </a:rPr>
                      <m:t> −1</m:t>
                    </m:r>
                    <m:r>
                      <a:rPr lang="en-US" sz="1800" b="0" i="1" smtClean="0">
                        <a:latin typeface="Cambria Math"/>
                      </a:rPr>
                      <m:t>𝑚</m:t>
                    </m:r>
                    <m:r>
                      <a:rPr lang="en-US" sz="1800" b="0" i="1" smtClean="0">
                        <a:latin typeface="Cambria Math"/>
                      </a:rPr>
                      <m:t> −0,80=2,70</m:t>
                    </m:r>
                    <m:r>
                      <a:rPr lang="en-US" sz="1800" b="0" i="1" smtClean="0">
                        <a:latin typeface="Cambria Math"/>
                      </a:rPr>
                      <m:t>𝑚</m:t>
                    </m:r>
                    <m:r>
                      <a:rPr lang="en-US" sz="1800" b="0" i="1" smtClean="0">
                        <a:latin typeface="Cambria Math"/>
                      </a:rPr>
                      <m:t>         </m:t>
                    </m:r>
                    <m:r>
                      <a:rPr lang="en-US" sz="1800" i="1">
                        <a:latin typeface="Cambria Math"/>
                      </a:rPr>
                      <m:t>𝑘</m:t>
                    </m:r>
                    <m:r>
                      <a:rPr lang="en-US" sz="1800" i="1">
                        <a:latin typeface="Cambria Math"/>
                      </a:rPr>
                      <m:t>=</m:t>
                    </m:r>
                    <m:f>
                      <m:fPr>
                        <m:ctrlPr>
                          <a:rPr lang="en-US" sz="1800" i="1">
                            <a:latin typeface="Cambria Math"/>
                          </a:rPr>
                        </m:ctrlPr>
                      </m:fPr>
                      <m:num>
                        <m:d>
                          <m:dPr>
                            <m:ctrlPr>
                              <a:rPr lang="en-US" sz="1800" i="1">
                                <a:latin typeface="Cambria Math"/>
                              </a:rPr>
                            </m:ctrlPr>
                          </m:dPr>
                          <m:e>
                            <m:r>
                              <a:rPr lang="en-US" sz="1800" i="1">
                                <a:latin typeface="Cambria Math"/>
                              </a:rPr>
                              <m:t>2</m:t>
                            </m:r>
                            <m:r>
                              <a:rPr lang="en-US" sz="1800" i="1">
                                <a:latin typeface="Cambria Math"/>
                              </a:rPr>
                              <m:t>𝐵</m:t>
                            </m:r>
                            <m:r>
                              <a:rPr lang="en-US" sz="1800" i="1">
                                <a:latin typeface="Cambria Math"/>
                              </a:rPr>
                              <m:t>+</m:t>
                            </m:r>
                            <m:r>
                              <a:rPr lang="en-US" sz="1800" i="1">
                                <a:latin typeface="Cambria Math"/>
                              </a:rPr>
                              <m:t>𝐿</m:t>
                            </m:r>
                          </m:e>
                        </m:d>
                      </m:num>
                      <m:den>
                        <m:r>
                          <a:rPr lang="en-US" sz="1800" i="1">
                            <a:latin typeface="Cambria Math"/>
                          </a:rPr>
                          <m:t>6 </m:t>
                        </m:r>
                        <m:r>
                          <a:rPr lang="en-US" sz="1800" i="1">
                            <a:latin typeface="Cambria Math"/>
                            <a:ea typeface="Cambria Math"/>
                          </a:rPr>
                          <m:t>×</m:t>
                        </m:r>
                        <m:r>
                          <a:rPr lang="en-US" sz="1800" i="1">
                            <a:latin typeface="Cambria Math"/>
                          </a:rPr>
                          <m:t> </m:t>
                        </m:r>
                        <m:r>
                          <a:rPr lang="en-US" sz="1800" i="1">
                            <a:latin typeface="Cambria Math"/>
                          </a:rPr>
                          <m:t>h</m:t>
                        </m:r>
                        <m:r>
                          <a:rPr lang="en-US" sz="1800" i="1">
                            <a:latin typeface="Cambria Math"/>
                          </a:rPr>
                          <m:t>1 </m:t>
                        </m:r>
                      </m:den>
                    </m:f>
                    <m:r>
                      <a:rPr lang="en-US" sz="1800" i="1">
                        <a:latin typeface="Cambria Math"/>
                      </a:rPr>
                      <m:t>=</m:t>
                    </m:r>
                    <m:f>
                      <m:fPr>
                        <m:ctrlPr>
                          <a:rPr lang="en-US" sz="1800" i="1">
                            <a:latin typeface="Cambria Math"/>
                          </a:rPr>
                        </m:ctrlPr>
                      </m:fPr>
                      <m:num>
                        <m:d>
                          <m:dPr>
                            <m:ctrlPr>
                              <a:rPr lang="en-US" sz="1800" i="1">
                                <a:latin typeface="Cambria Math"/>
                              </a:rPr>
                            </m:ctrlPr>
                          </m:dPr>
                          <m:e>
                            <m:r>
                              <a:rPr lang="en-US" sz="1800" i="1">
                                <a:latin typeface="Cambria Math"/>
                              </a:rPr>
                              <m:t>2</m:t>
                            </m:r>
                            <m:r>
                              <a:rPr lang="en-US" sz="1800" i="1" smtClean="0">
                                <a:latin typeface="Cambria Math"/>
                                <a:ea typeface="Cambria Math"/>
                              </a:rPr>
                              <m:t>×</m:t>
                            </m:r>
                            <m:r>
                              <a:rPr lang="en-US" sz="1800" b="0" i="1" smtClean="0">
                                <a:latin typeface="Cambria Math"/>
                              </a:rPr>
                              <m:t>6 </m:t>
                            </m:r>
                            <m:r>
                              <a:rPr lang="en-US" sz="1800" i="1">
                                <a:latin typeface="Cambria Math"/>
                              </a:rPr>
                              <m:t>+</m:t>
                            </m:r>
                            <m:r>
                              <a:rPr lang="en-US" sz="1800" b="0" i="1" smtClean="0">
                                <a:latin typeface="Cambria Math"/>
                              </a:rPr>
                              <m:t>10</m:t>
                            </m:r>
                          </m:e>
                        </m:d>
                      </m:num>
                      <m:den>
                        <m:r>
                          <a:rPr lang="en-US" sz="1800" i="1">
                            <a:latin typeface="Cambria Math"/>
                          </a:rPr>
                          <m:t>6 </m:t>
                        </m:r>
                        <m:r>
                          <a:rPr lang="en-US" sz="1800" i="1">
                            <a:latin typeface="Cambria Math"/>
                            <a:ea typeface="Cambria Math"/>
                          </a:rPr>
                          <m:t>×</m:t>
                        </m:r>
                        <m:r>
                          <a:rPr lang="en-US" sz="1800" b="0" i="1" smtClean="0">
                            <a:latin typeface="Cambria Math"/>
                          </a:rPr>
                          <m:t>2,70</m:t>
                        </m:r>
                        <m:r>
                          <a:rPr lang="en-US" sz="1800" i="1">
                            <a:latin typeface="Cambria Math"/>
                          </a:rPr>
                          <m:t> </m:t>
                        </m:r>
                      </m:den>
                    </m:f>
                    <m:r>
                      <a:rPr lang="en-US" sz="1800" b="0" i="1" smtClean="0">
                        <a:latin typeface="Cambria Math"/>
                      </a:rPr>
                      <m:t>=</m:t>
                    </m:r>
                    <m:f>
                      <m:fPr>
                        <m:ctrlPr>
                          <a:rPr lang="en-US" sz="1800" i="1">
                            <a:latin typeface="Cambria Math"/>
                          </a:rPr>
                        </m:ctrlPr>
                      </m:fPr>
                      <m:num>
                        <m:r>
                          <a:rPr lang="en-US" sz="1800" i="1">
                            <a:latin typeface="Cambria Math"/>
                          </a:rPr>
                          <m:t>2</m:t>
                        </m:r>
                        <m:r>
                          <a:rPr lang="en-US" sz="1800" b="0" i="1" smtClean="0">
                            <a:latin typeface="Cambria Math"/>
                          </a:rPr>
                          <m:t>2</m:t>
                        </m:r>
                      </m:num>
                      <m:den>
                        <m:r>
                          <a:rPr lang="en-US" sz="1800" b="0" i="1" smtClean="0">
                            <a:latin typeface="Cambria Math"/>
                          </a:rPr>
                          <m:t> 1</m:t>
                        </m:r>
                        <m:r>
                          <a:rPr lang="en-US" sz="1800" i="1">
                            <a:latin typeface="Cambria Math"/>
                          </a:rPr>
                          <m:t>6</m:t>
                        </m:r>
                        <m:r>
                          <a:rPr lang="en-US" sz="1800" b="0" i="1" smtClean="0">
                            <a:latin typeface="Cambria Math"/>
                          </a:rPr>
                          <m:t>,20</m:t>
                        </m:r>
                        <m:r>
                          <a:rPr lang="en-US" sz="1800" i="1">
                            <a:latin typeface="Cambria Math"/>
                          </a:rPr>
                          <m:t> </m:t>
                        </m:r>
                      </m:den>
                    </m:f>
                    <m:r>
                      <a:rPr lang="en-US" sz="1800" b="0" i="1" smtClean="0">
                        <a:latin typeface="Cambria Math"/>
                      </a:rPr>
                      <m:t>=1,36</m:t>
                    </m:r>
                  </m:oMath>
                </a14:m>
                <a:endParaRPr lang="en-US" sz="1800" b="0" dirty="0" smtClean="0"/>
              </a:p>
              <a:p>
                <a:r>
                  <a:rPr lang="el-GR" sz="1800" dirty="0" smtClean="0"/>
                  <a:t>Ποσοστό ανάκλασης οροφής:  75%</a:t>
                </a:r>
              </a:p>
              <a:p>
                <a:r>
                  <a:rPr lang="el-GR" sz="1800" dirty="0" smtClean="0"/>
                  <a:t>Ποσοστό ανάκλασης τοίχων:   30%</a:t>
                </a:r>
              </a:p>
              <a:p>
                <a:endParaRPr lang="el-GR" sz="1800" dirty="0" smtClean="0"/>
              </a:p>
              <a:p>
                <a:r>
                  <a:rPr lang="el-GR" sz="1800" dirty="0" smtClean="0"/>
                  <a:t>Συντελεστής απόδοσης φωτισμού </a:t>
                </a:r>
                <a:r>
                  <a:rPr lang="en-US" sz="1800" dirty="0" smtClean="0"/>
                  <a:t>n = 53%</a:t>
                </a:r>
              </a:p>
              <a:p>
                <a:r>
                  <a:rPr lang="el-GR" sz="1800" dirty="0" smtClean="0"/>
                  <a:t>Συντελεστής  χρησιμοποίησης       ν = 60%</a:t>
                </a:r>
              </a:p>
              <a:p>
                <a:r>
                  <a:rPr lang="el-GR" sz="1800" dirty="0" smtClean="0"/>
                  <a:t>Επιθυμητή  ένταση  φωτισμού     Ε = 250</a:t>
                </a:r>
                <a:r>
                  <a:rPr lang="en-US" sz="1800" dirty="0" smtClean="0"/>
                  <a:t> lux</a:t>
                </a:r>
                <a:r>
                  <a:rPr lang="el-GR" sz="1800" dirty="0" smtClean="0"/>
                  <a:t>     (Συνεργείο)</a:t>
                </a:r>
                <a:endParaRPr lang="en-US" sz="1800" dirty="0" smtClean="0"/>
              </a:p>
              <a:p>
                <a:r>
                  <a:rPr lang="el-GR" sz="1800" dirty="0" smtClean="0"/>
                  <a:t> </a:t>
                </a:r>
                <a14:m>
                  <m:oMath xmlns:m="http://schemas.openxmlformats.org/officeDocument/2006/math">
                    <m:r>
                      <m:rPr>
                        <m:sty m:val="p"/>
                      </m:rPr>
                      <a:rPr lang="el-GR" sz="1800">
                        <a:latin typeface="Cambria Math"/>
                      </a:rPr>
                      <m:t>Φ</m:t>
                    </m:r>
                    <m:r>
                      <a:rPr lang="el-GR" sz="1800">
                        <a:latin typeface="Cambria Math"/>
                      </a:rPr>
                      <m:t>=</m:t>
                    </m:r>
                    <m:f>
                      <m:fPr>
                        <m:ctrlPr>
                          <a:rPr lang="el-GR" sz="1800" i="1">
                            <a:latin typeface="Cambria Math"/>
                          </a:rPr>
                        </m:ctrlPr>
                      </m:fPr>
                      <m:num>
                        <m:r>
                          <m:rPr>
                            <m:sty m:val="p"/>
                          </m:rPr>
                          <a:rPr lang="el-GR" sz="1800">
                            <a:latin typeface="Cambria Math"/>
                          </a:rPr>
                          <m:t>Ε</m:t>
                        </m:r>
                        <m:r>
                          <a:rPr lang="el-GR" sz="1800" i="1">
                            <a:latin typeface="Cambria Math"/>
                          </a:rPr>
                          <m:t> </m:t>
                        </m:r>
                        <m:r>
                          <a:rPr lang="el-GR" sz="1800" i="1">
                            <a:latin typeface="Cambria Math"/>
                            <a:ea typeface="Cambria Math"/>
                          </a:rPr>
                          <m:t>× </m:t>
                        </m:r>
                        <m:r>
                          <m:rPr>
                            <m:sty m:val="p"/>
                          </m:rPr>
                          <a:rPr lang="el-GR" sz="1800">
                            <a:latin typeface="Cambria Math"/>
                            <a:ea typeface="Cambria Math"/>
                          </a:rPr>
                          <m:t>Α</m:t>
                        </m:r>
                      </m:num>
                      <m:den>
                        <m:r>
                          <m:rPr>
                            <m:sty m:val="p"/>
                          </m:rPr>
                          <a:rPr lang="en-US" sz="1800">
                            <a:latin typeface="Cambria Math"/>
                          </a:rPr>
                          <m:t>n</m:t>
                        </m:r>
                        <m:r>
                          <a:rPr lang="en-US" sz="1800">
                            <a:latin typeface="Cambria Math"/>
                          </a:rPr>
                          <m:t> </m:t>
                        </m:r>
                        <m:r>
                          <a:rPr lang="en-US" sz="1800" i="1">
                            <a:latin typeface="Cambria Math"/>
                            <a:ea typeface="Cambria Math"/>
                          </a:rPr>
                          <m:t>× </m:t>
                        </m:r>
                        <m:r>
                          <m:rPr>
                            <m:sty m:val="p"/>
                          </m:rPr>
                          <a:rPr lang="el-GR" sz="1800">
                            <a:latin typeface="Cambria Math"/>
                          </a:rPr>
                          <m:t>ν</m:t>
                        </m:r>
                      </m:den>
                    </m:f>
                    <m:r>
                      <a:rPr lang="en-US" sz="1800" i="1">
                        <a:latin typeface="Cambria Math"/>
                      </a:rPr>
                      <m:t>   </m:t>
                    </m:r>
                    <m:d>
                      <m:dPr>
                        <m:ctrlPr>
                          <a:rPr lang="en-US" sz="1800" i="1">
                            <a:latin typeface="Cambria Math"/>
                          </a:rPr>
                        </m:ctrlPr>
                      </m:dPr>
                      <m:e>
                        <m:r>
                          <a:rPr lang="en-US" sz="1800" i="1">
                            <a:latin typeface="Cambria Math"/>
                          </a:rPr>
                          <m:t>𝑙𝑚</m:t>
                        </m:r>
                      </m:e>
                    </m:d>
                    <m:r>
                      <a:rPr lang="en-US" sz="1800" b="0" i="1" smtClean="0">
                        <a:latin typeface="Cambria Math"/>
                      </a:rPr>
                      <m:t>=</m:t>
                    </m:r>
                    <m:f>
                      <m:fPr>
                        <m:ctrlPr>
                          <a:rPr lang="el-GR" sz="1800" i="1">
                            <a:latin typeface="Cambria Math"/>
                          </a:rPr>
                        </m:ctrlPr>
                      </m:fPr>
                      <m:num>
                        <m:r>
                          <a:rPr lang="en-US" sz="1800" b="0" i="0" smtClean="0">
                            <a:latin typeface="Cambria Math"/>
                          </a:rPr>
                          <m:t>250</m:t>
                        </m:r>
                        <m:r>
                          <a:rPr lang="el-GR" sz="1800" i="1">
                            <a:latin typeface="Cambria Math"/>
                          </a:rPr>
                          <m:t> </m:t>
                        </m:r>
                        <m:r>
                          <a:rPr lang="el-GR" sz="1800" i="1">
                            <a:latin typeface="Cambria Math"/>
                            <a:ea typeface="Cambria Math"/>
                          </a:rPr>
                          <m:t>×</m:t>
                        </m:r>
                        <m:r>
                          <a:rPr lang="en-US" sz="1800" b="0" i="1" smtClean="0">
                            <a:latin typeface="Cambria Math"/>
                            <a:ea typeface="Cambria Math"/>
                          </a:rPr>
                          <m:t>60</m:t>
                        </m:r>
                      </m:num>
                      <m:den>
                        <m:r>
                          <a:rPr lang="en-US" sz="1800" b="0" i="0" smtClean="0">
                            <a:latin typeface="Cambria Math"/>
                            <a:ea typeface="Cambria Math"/>
                          </a:rPr>
                          <m:t>0,53</m:t>
                        </m:r>
                        <m:r>
                          <a:rPr lang="en-US" sz="1800">
                            <a:latin typeface="Cambria Math"/>
                          </a:rPr>
                          <m:t> </m:t>
                        </m:r>
                        <m:r>
                          <a:rPr lang="en-US" sz="1800" i="1">
                            <a:latin typeface="Cambria Math"/>
                            <a:ea typeface="Cambria Math"/>
                          </a:rPr>
                          <m:t>×</m:t>
                        </m:r>
                        <m:r>
                          <a:rPr lang="en-US" sz="1800" b="0" i="1" smtClean="0">
                            <a:latin typeface="Cambria Math"/>
                            <a:ea typeface="Cambria Math"/>
                          </a:rPr>
                          <m:t>0,60</m:t>
                        </m:r>
                      </m:den>
                    </m:f>
                    <m:r>
                      <a:rPr lang="en-US" sz="1800" b="0" i="1" smtClean="0">
                        <a:latin typeface="Cambria Math"/>
                      </a:rPr>
                      <m:t>=47.170 </m:t>
                    </m:r>
                    <m:r>
                      <a:rPr lang="en-US" sz="1800" b="0" i="1" smtClean="0">
                        <a:latin typeface="Cambria Math"/>
                      </a:rPr>
                      <m:t>𝑙𝑚</m:t>
                    </m:r>
                  </m:oMath>
                </a14:m>
                <a:endParaRPr lang="en-US" sz="1800" dirty="0" smtClean="0"/>
              </a:p>
              <a:p>
                <a:r>
                  <a:rPr lang="el-GR" sz="1800" dirty="0" smtClean="0"/>
                  <a:t>Επιλέγονται φωτιστικά φθορισμού με ένα λαμπτήρα φωτεινής ροής  Φλ=2400</a:t>
                </a:r>
                <a:r>
                  <a:rPr lang="en-US" sz="1800" dirty="0" smtClean="0"/>
                  <a:t>lm</a:t>
                </a:r>
              </a:p>
              <a:p>
                <a:r>
                  <a:rPr lang="el-GR" sz="1800" dirty="0" smtClean="0"/>
                  <a:t>Συνολικός  ελάχιστος  αριθμός  φωτιστικών  Φ/Φλ = 47.170 / 2400 = 20 </a:t>
                </a:r>
                <a:r>
                  <a:rPr lang="el-GR" sz="1800" dirty="0" err="1" smtClean="0"/>
                  <a:t>τεμ</a:t>
                </a:r>
                <a:endParaRPr lang="en-US" sz="1800" dirty="0" smtClean="0"/>
              </a:p>
              <a:p>
                <a:endParaRPr lang="el-GR" sz="1800" dirty="0" smtClean="0"/>
              </a:p>
              <a:p>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575247"/>
                <a:ext cx="8712968" cy="4950097"/>
              </a:xfrm>
              <a:blipFill rotWithShape="1">
                <a:blip r:embed="rId2"/>
                <a:stretch>
                  <a:fillRect l="-559" t="-616" b="-307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13</a:t>
            </a:fld>
            <a:endParaRPr lang="en-US" sz="20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972" y="3571478"/>
            <a:ext cx="3619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45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323528" y="260648"/>
                <a:ext cx="8568952" cy="5701369"/>
              </a:xfrm>
              <a:prstGeom prst="rect">
                <a:avLst/>
              </a:prstGeom>
            </p:spPr>
            <p:txBody>
              <a:bodyPr wrap="square">
                <a:spAutoFit/>
              </a:bodyPr>
              <a:lstStyle/>
              <a:p>
                <a:pPr lvl="0" algn="just"/>
                <a:r>
                  <a:rPr lang="el-GR" dirty="0" smtClean="0"/>
                  <a:t>Να </a:t>
                </a:r>
                <a:r>
                  <a:rPr lang="el-GR" dirty="0"/>
                  <a:t>υπολογιστούν τα  ελάχιστα φωτιστικά  που απαιτούνται  για ένα χώρο με μήκος  </a:t>
                </a:r>
                <a:r>
                  <a:rPr lang="en-US" dirty="0"/>
                  <a:t>L</a:t>
                </a:r>
                <a:r>
                  <a:rPr lang="el-GR" dirty="0"/>
                  <a:t>=30μ., πλάτος </a:t>
                </a:r>
                <a:r>
                  <a:rPr lang="en-US" dirty="0"/>
                  <a:t>B</a:t>
                </a:r>
                <a:r>
                  <a:rPr lang="el-GR" dirty="0"/>
                  <a:t>=15μ., ύψος  Η=3,5μ., για να επιτευχθεί ένταση φωτισμού </a:t>
                </a:r>
                <a:r>
                  <a:rPr lang="en-US" dirty="0"/>
                  <a:t>E</a:t>
                </a:r>
                <a:r>
                  <a:rPr lang="el-GR" dirty="0"/>
                  <a:t>=250 </a:t>
                </a:r>
                <a:r>
                  <a:rPr lang="en-US" dirty="0"/>
                  <a:t>lux</a:t>
                </a:r>
                <a:r>
                  <a:rPr lang="el-GR" dirty="0"/>
                  <a:t>, αν χρησιμοποιηθούν φωτιστικά φθορισμού με δύο λάμπες ισχύος  65</a:t>
                </a:r>
                <a:r>
                  <a:rPr lang="en-US" dirty="0"/>
                  <a:t>W</a:t>
                </a:r>
                <a:r>
                  <a:rPr lang="el-GR" dirty="0"/>
                  <a:t> το καθένα και φωτεινή ροή λάμπας Φ=3800 </a:t>
                </a:r>
                <a:r>
                  <a:rPr lang="en-US" dirty="0" err="1"/>
                  <a:t>lummen</a:t>
                </a:r>
                <a:r>
                  <a:rPr lang="el-GR" dirty="0"/>
                  <a:t>, όταν ο βαθμός απόδοσης της εγκατάστασης είναι  60%  και ο συντελεστής </a:t>
                </a:r>
                <a:r>
                  <a:rPr lang="el-GR" dirty="0" err="1"/>
                  <a:t>ελλάτωσης</a:t>
                </a:r>
                <a:r>
                  <a:rPr lang="el-GR" dirty="0"/>
                  <a:t> 0,55 . </a:t>
                </a:r>
              </a:p>
              <a:p>
                <a:pPr algn="just"/>
                <a:r>
                  <a:rPr lang="el-GR" dirty="0" smtClean="0"/>
                  <a:t>Ποια </a:t>
                </a:r>
                <a:r>
                  <a:rPr lang="el-GR" dirty="0"/>
                  <a:t>η θέση των φωτιστικών που επιλέξατε στον χώρο για να επιτευχθεί όσο το δυνατόν πιο ομοιόμορφος φωτισμός; Να γίνει το αντίστοιχο διάγραμμα και να υπολογιστούν οι μεταξύ τους αποστάσεις. </a:t>
                </a:r>
              </a:p>
              <a:p>
                <a:pPr algn="just"/>
                <a:r>
                  <a:rPr lang="el-GR" dirty="0" smtClean="0"/>
                  <a:t>     Α</a:t>
                </a:r>
                <a:r>
                  <a:rPr lang="el-GR" dirty="0"/>
                  <a:t>=(30μ)</a:t>
                </a:r>
                <a:r>
                  <a:rPr lang="en-GB" dirty="0"/>
                  <a:t>x</a:t>
                </a:r>
                <a:r>
                  <a:rPr lang="el-GR" dirty="0"/>
                  <a:t>(15μ)=450</a:t>
                </a:r>
                <a14:m>
                  <m:oMath xmlns:m="http://schemas.openxmlformats.org/officeDocument/2006/math">
                    <m:sSup>
                      <m:sSupPr>
                        <m:ctrlPr>
                          <a:rPr lang="el-GR" i="1">
                            <a:latin typeface="Cambria Math"/>
                          </a:rPr>
                        </m:ctrlPr>
                      </m:sSupPr>
                      <m:e>
                        <m:r>
                          <a:rPr lang="el-GR" i="1">
                            <a:latin typeface="Cambria Math"/>
                          </a:rPr>
                          <m:t>𝜇</m:t>
                        </m:r>
                      </m:e>
                      <m:sup>
                        <m:r>
                          <a:rPr lang="el-GR" i="1">
                            <a:latin typeface="Cambria Math"/>
                          </a:rPr>
                          <m:t>2</m:t>
                        </m:r>
                      </m:sup>
                    </m:sSup>
                  </m:oMath>
                </a14:m>
                <a:endParaRPr lang="el-GR" dirty="0" smtClean="0"/>
              </a:p>
              <a:p>
                <a:pPr algn="just"/>
                <a:r>
                  <a:rPr lang="el-GR" dirty="0" smtClean="0"/>
                  <a:t>    </a:t>
                </a:r>
                <a:r>
                  <a:rPr lang="el-GR" dirty="0" err="1" smtClean="0"/>
                  <a:t>Φολ</a:t>
                </a:r>
                <a:r>
                  <a:rPr lang="el-GR" dirty="0"/>
                  <a:t>=</a:t>
                </a:r>
                <a14:m>
                  <m:oMath xmlns:m="http://schemas.openxmlformats.org/officeDocument/2006/math">
                    <m:f>
                      <m:fPr>
                        <m:ctrlPr>
                          <a:rPr lang="el-GR" i="1">
                            <a:latin typeface="Cambria Math"/>
                          </a:rPr>
                        </m:ctrlPr>
                      </m:fPr>
                      <m:num>
                        <m:r>
                          <a:rPr lang="el-GR" b="0" i="1" smtClean="0">
                            <a:latin typeface="Cambria Math"/>
                          </a:rPr>
                          <m:t>   </m:t>
                        </m:r>
                        <m:r>
                          <a:rPr lang="el-GR" i="1">
                            <a:latin typeface="Cambria Math"/>
                          </a:rPr>
                          <m:t>𝛦</m:t>
                        </m:r>
                        <m:r>
                          <a:rPr lang="el-GR" b="0" i="1" smtClean="0">
                            <a:latin typeface="Cambria Math"/>
                          </a:rPr>
                          <m:t>  </m:t>
                        </m:r>
                        <m:r>
                          <a:rPr lang="el-GR" i="1">
                            <a:latin typeface="Cambria Math"/>
                          </a:rPr>
                          <m:t>𝛸</m:t>
                        </m:r>
                        <m:r>
                          <a:rPr lang="el-GR" b="0" i="1" smtClean="0">
                            <a:latin typeface="Cambria Math"/>
                          </a:rPr>
                          <m:t>  </m:t>
                        </m:r>
                        <m:r>
                          <a:rPr lang="el-GR" i="1">
                            <a:latin typeface="Cambria Math"/>
                          </a:rPr>
                          <m:t>𝛢</m:t>
                        </m:r>
                      </m:num>
                      <m:den>
                        <m:r>
                          <a:rPr lang="el-GR" i="1">
                            <a:latin typeface="Cambria Math"/>
                          </a:rPr>
                          <m:t>𝑛</m:t>
                        </m:r>
                        <m:r>
                          <a:rPr lang="el-GR" b="0" i="1" smtClean="0">
                            <a:latin typeface="Cambria Math"/>
                          </a:rPr>
                          <m:t>  </m:t>
                        </m:r>
                        <m:r>
                          <a:rPr lang="el-GR" i="1">
                            <a:latin typeface="Cambria Math"/>
                          </a:rPr>
                          <m:t>𝑥</m:t>
                        </m:r>
                        <m:r>
                          <a:rPr lang="el-GR" b="0" i="1" smtClean="0">
                            <a:latin typeface="Cambria Math"/>
                          </a:rPr>
                          <m:t>  </m:t>
                        </m:r>
                        <m:r>
                          <a:rPr lang="el-GR" i="1">
                            <a:latin typeface="Cambria Math"/>
                          </a:rPr>
                          <m:t>𝜈</m:t>
                        </m:r>
                      </m:den>
                    </m:f>
                  </m:oMath>
                </a14:m>
                <a:r>
                  <a:rPr lang="el-GR" dirty="0"/>
                  <a:t>=</a:t>
                </a:r>
                <a14:m>
                  <m:oMath xmlns:m="http://schemas.openxmlformats.org/officeDocument/2006/math">
                    <m:f>
                      <m:fPr>
                        <m:ctrlPr>
                          <a:rPr lang="el-GR" i="1">
                            <a:latin typeface="Cambria Math"/>
                          </a:rPr>
                        </m:ctrlPr>
                      </m:fPr>
                      <m:num>
                        <m:d>
                          <m:dPr>
                            <m:ctrlPr>
                              <a:rPr lang="el-GR" i="1">
                                <a:latin typeface="Cambria Math"/>
                              </a:rPr>
                            </m:ctrlPr>
                          </m:dPr>
                          <m:e>
                            <m:r>
                              <a:rPr lang="el-GR" i="1">
                                <a:latin typeface="Cambria Math"/>
                              </a:rPr>
                              <m:t>250</m:t>
                            </m:r>
                          </m:e>
                        </m:d>
                        <m:r>
                          <a:rPr lang="en-GB" i="1">
                            <a:latin typeface="Cambria Math"/>
                          </a:rPr>
                          <m:t>𝑥</m:t>
                        </m:r>
                        <m:r>
                          <a:rPr lang="el-GR" i="1">
                            <a:latin typeface="Cambria Math"/>
                          </a:rPr>
                          <m:t>(450)</m:t>
                        </m:r>
                      </m:num>
                      <m:den>
                        <m:d>
                          <m:dPr>
                            <m:ctrlPr>
                              <a:rPr lang="el-GR" i="1">
                                <a:latin typeface="Cambria Math"/>
                              </a:rPr>
                            </m:ctrlPr>
                          </m:dPr>
                          <m:e>
                            <m:r>
                              <a:rPr lang="el-GR" i="1">
                                <a:latin typeface="Cambria Math"/>
                              </a:rPr>
                              <m:t>0,60</m:t>
                            </m:r>
                          </m:e>
                        </m:d>
                        <m:r>
                          <a:rPr lang="el-GR" i="1">
                            <a:latin typeface="Cambria Math"/>
                          </a:rPr>
                          <m:t>𝑥</m:t>
                        </m:r>
                        <m:r>
                          <a:rPr lang="el-GR" i="1">
                            <a:latin typeface="Cambria Math"/>
                          </a:rPr>
                          <m:t>(0,55)</m:t>
                        </m:r>
                      </m:den>
                    </m:f>
                  </m:oMath>
                </a14:m>
                <a:r>
                  <a:rPr lang="el-GR" dirty="0"/>
                  <a:t>=</a:t>
                </a:r>
                <a14:m>
                  <m:oMath xmlns:m="http://schemas.openxmlformats.org/officeDocument/2006/math">
                    <m:f>
                      <m:fPr>
                        <m:ctrlPr>
                          <a:rPr lang="el-GR" i="1">
                            <a:latin typeface="Cambria Math"/>
                          </a:rPr>
                        </m:ctrlPr>
                      </m:fPr>
                      <m:num>
                        <m:r>
                          <a:rPr lang="el-GR" i="1">
                            <a:latin typeface="Cambria Math"/>
                          </a:rPr>
                          <m:t>112500</m:t>
                        </m:r>
                      </m:num>
                      <m:den>
                        <m:r>
                          <a:rPr lang="el-GR" i="1">
                            <a:latin typeface="Cambria Math"/>
                          </a:rPr>
                          <m:t>0,33</m:t>
                        </m:r>
                      </m:den>
                    </m:f>
                  </m:oMath>
                </a14:m>
                <a:r>
                  <a:rPr lang="el-GR" dirty="0"/>
                  <a:t>=340.909,0909</a:t>
                </a:r>
                <a:r>
                  <a:rPr lang="en-US" dirty="0"/>
                  <a:t>lm</a:t>
                </a:r>
                <a:endParaRPr lang="el-GR" dirty="0"/>
              </a:p>
              <a:p>
                <a:pPr algn="just"/>
                <a:r>
                  <a:rPr lang="el-GR" dirty="0" smtClean="0"/>
                  <a:t>    </a:t>
                </a:r>
                <a:r>
                  <a:rPr lang="en-US" dirty="0" smtClean="0"/>
                  <a:t>N</a:t>
                </a:r>
                <a:r>
                  <a:rPr lang="el-GR" dirty="0" err="1"/>
                  <a:t>φ.σ</a:t>
                </a:r>
                <a:r>
                  <a:rPr lang="el-GR" dirty="0"/>
                  <a:t>.=</a:t>
                </a:r>
                <a14:m>
                  <m:oMath xmlns:m="http://schemas.openxmlformats.org/officeDocument/2006/math">
                    <m:f>
                      <m:fPr>
                        <m:ctrlPr>
                          <a:rPr lang="el-GR" i="1">
                            <a:latin typeface="Cambria Math"/>
                          </a:rPr>
                        </m:ctrlPr>
                      </m:fPr>
                      <m:num>
                        <m:r>
                          <m:rPr>
                            <m:sty m:val="p"/>
                          </m:rPr>
                          <a:rPr lang="el-GR">
                            <a:latin typeface="Cambria Math"/>
                          </a:rPr>
                          <m:t>Φολ</m:t>
                        </m:r>
                      </m:num>
                      <m:den>
                        <m:r>
                          <a:rPr lang="el-GR" i="1">
                            <a:latin typeface="Cambria Math"/>
                          </a:rPr>
                          <m:t>𝛷𝜆𝛼𝜇𝜋</m:t>
                        </m:r>
                        <m:r>
                          <a:rPr lang="el-GR" i="1">
                            <a:latin typeface="Cambria Math"/>
                          </a:rPr>
                          <m:t>.</m:t>
                        </m:r>
                        <m:r>
                          <a:rPr lang="en-GB" i="1">
                            <a:latin typeface="Cambria Math"/>
                          </a:rPr>
                          <m:t>𝑥</m:t>
                        </m:r>
                        <m:r>
                          <a:rPr lang="el-GR" i="1">
                            <a:latin typeface="Cambria Math"/>
                          </a:rPr>
                          <m:t>2</m:t>
                        </m:r>
                      </m:den>
                    </m:f>
                  </m:oMath>
                </a14:m>
                <a:r>
                  <a:rPr lang="el-GR" dirty="0"/>
                  <a:t>=</a:t>
                </a:r>
                <a14:m>
                  <m:oMath xmlns:m="http://schemas.openxmlformats.org/officeDocument/2006/math">
                    <m:f>
                      <m:fPr>
                        <m:ctrlPr>
                          <a:rPr lang="el-GR" i="1">
                            <a:latin typeface="Cambria Math"/>
                          </a:rPr>
                        </m:ctrlPr>
                      </m:fPr>
                      <m:num>
                        <m:r>
                          <a:rPr lang="el-GR">
                            <a:latin typeface="Cambria Math"/>
                          </a:rPr>
                          <m:t>340909,0909</m:t>
                        </m:r>
                      </m:num>
                      <m:den>
                        <m:d>
                          <m:dPr>
                            <m:ctrlPr>
                              <a:rPr lang="el-GR" i="1">
                                <a:latin typeface="Cambria Math"/>
                              </a:rPr>
                            </m:ctrlPr>
                          </m:dPr>
                          <m:e>
                            <m:r>
                              <a:rPr lang="el-GR" i="1">
                                <a:latin typeface="Cambria Math"/>
                              </a:rPr>
                              <m:t>3800</m:t>
                            </m:r>
                          </m:e>
                        </m:d>
                        <m:r>
                          <a:rPr lang="en-GB" i="1">
                            <a:latin typeface="Cambria Math"/>
                          </a:rPr>
                          <m:t>𝜒</m:t>
                        </m:r>
                        <m:r>
                          <a:rPr lang="el-GR" i="1">
                            <a:latin typeface="Cambria Math"/>
                          </a:rPr>
                          <m:t>2</m:t>
                        </m:r>
                      </m:den>
                    </m:f>
                  </m:oMath>
                </a14:m>
                <a:r>
                  <a:rPr lang="el-GR" dirty="0"/>
                  <a:t>=</a:t>
                </a:r>
                <a14:m>
                  <m:oMath xmlns:m="http://schemas.openxmlformats.org/officeDocument/2006/math">
                    <m:f>
                      <m:fPr>
                        <m:ctrlPr>
                          <a:rPr lang="el-GR" i="1">
                            <a:latin typeface="Cambria Math"/>
                          </a:rPr>
                        </m:ctrlPr>
                      </m:fPr>
                      <m:num>
                        <m:r>
                          <a:rPr lang="el-GR">
                            <a:latin typeface="Cambria Math"/>
                          </a:rPr>
                          <m:t>340909,0909</m:t>
                        </m:r>
                      </m:num>
                      <m:den>
                        <m:r>
                          <a:rPr lang="el-GR" i="1">
                            <a:latin typeface="Cambria Math"/>
                          </a:rPr>
                          <m:t>7600</m:t>
                        </m:r>
                      </m:den>
                    </m:f>
                  </m:oMath>
                </a14:m>
                <a:r>
                  <a:rPr lang="el-GR" dirty="0"/>
                  <a:t>=44,85 φωτιστικά </a:t>
                </a:r>
                <a:r>
                  <a:rPr lang="el-GR" dirty="0" smtClean="0"/>
                  <a:t>σώματα   </a:t>
                </a:r>
                <a:r>
                  <a:rPr lang="el-GR" dirty="0" smtClean="0">
                    <a:latin typeface="Calibri"/>
                  </a:rPr>
                  <a:t>→</a:t>
                </a:r>
                <a:r>
                  <a:rPr lang="el-GR" dirty="0" smtClean="0"/>
                  <a:t>    45</a:t>
                </a:r>
              </a:p>
              <a:p>
                <a:pPr algn="just"/>
                <a:endParaRPr lang="el-GR" dirty="0" smtClean="0"/>
              </a:p>
              <a:p>
                <a:pPr algn="just"/>
                <a:r>
                  <a:rPr lang="el-GR" dirty="0" smtClean="0"/>
                  <a:t>Ο </a:t>
                </a:r>
                <a:r>
                  <a:rPr lang="el-GR" dirty="0"/>
                  <a:t>κατάλληλος συνδυασμός που μπορεί να γίνει είναι 5</a:t>
                </a:r>
                <a:r>
                  <a:rPr lang="en-GB" dirty="0"/>
                  <a:t>x</a:t>
                </a:r>
                <a:r>
                  <a:rPr lang="el-GR" dirty="0"/>
                  <a:t>9=45:</a:t>
                </a:r>
              </a:p>
              <a:p>
                <a:pPr algn="just"/>
                <a:r>
                  <a:rPr lang="el-GR" dirty="0"/>
                  <a:t>Θεωρώ ότι τα φωτιστικά σώματα είναι </a:t>
                </a:r>
                <a:r>
                  <a:rPr lang="el-GR" dirty="0" smtClean="0"/>
                  <a:t>τετράγωνα άρα </a:t>
                </a:r>
                <a:r>
                  <a:rPr lang="el-GR" dirty="0"/>
                  <a:t>προκύπτει ότι </a:t>
                </a:r>
                <a:endParaRPr lang="el-GR" dirty="0" smtClean="0"/>
              </a:p>
              <a:p>
                <a:pPr algn="just"/>
                <a:r>
                  <a:rPr lang="el-GR" dirty="0" smtClean="0"/>
                  <a:t>κατά μήκος </a:t>
                </a:r>
                <a:r>
                  <a:rPr lang="el-GR" dirty="0"/>
                  <a:t>σε </a:t>
                </a:r>
                <a:r>
                  <a:rPr lang="en-GB" dirty="0" smtClean="0"/>
                  <a:t>A </a:t>
                </a:r>
                <a:r>
                  <a:rPr lang="el-GR" dirty="0"/>
                  <a:t>=</a:t>
                </a:r>
                <a14:m>
                  <m:oMath xmlns:m="http://schemas.openxmlformats.org/officeDocument/2006/math">
                    <m:rad>
                      <m:radPr>
                        <m:degHide m:val="on"/>
                        <m:ctrlPr>
                          <a:rPr lang="el-GR" i="1">
                            <a:latin typeface="Cambria Math"/>
                          </a:rPr>
                        </m:ctrlPr>
                      </m:radPr>
                      <m:deg/>
                      <m:e>
                        <m:f>
                          <m:fPr>
                            <m:ctrlPr>
                              <a:rPr lang="el-GR" i="1">
                                <a:latin typeface="Cambria Math"/>
                              </a:rPr>
                            </m:ctrlPr>
                          </m:fPr>
                          <m:num>
                            <m:r>
                              <a:rPr lang="el-GR" b="0" i="1" smtClean="0">
                                <a:latin typeface="Cambria Math"/>
                              </a:rPr>
                              <m:t>30</m:t>
                            </m:r>
                            <m:r>
                              <a:rPr lang="en-US" i="1">
                                <a:latin typeface="Cambria Math"/>
                              </a:rPr>
                              <m:t>𝑥</m:t>
                            </m:r>
                            <m:r>
                              <a:rPr lang="el-GR" i="1">
                                <a:latin typeface="Cambria Math"/>
                              </a:rPr>
                              <m:t>45</m:t>
                            </m:r>
                          </m:num>
                          <m:den>
                            <m:r>
                              <a:rPr lang="el-GR" b="0" i="1" smtClean="0">
                                <a:latin typeface="Cambria Math"/>
                              </a:rPr>
                              <m:t>15</m:t>
                            </m:r>
                          </m:den>
                        </m:f>
                      </m:e>
                    </m:rad>
                  </m:oMath>
                </a14:m>
                <a:r>
                  <a:rPr lang="el-GR" dirty="0" smtClean="0"/>
                  <a:t>=</a:t>
                </a:r>
                <a:r>
                  <a:rPr lang="el-GR" dirty="0"/>
                  <a:t>9,48 </a:t>
                </a:r>
                <a:r>
                  <a:rPr lang="el-GR" dirty="0" smtClean="0"/>
                  <a:t>σειρές και κατά πλάτος σε </a:t>
                </a:r>
                <a:r>
                  <a:rPr lang="el-GR" dirty="0"/>
                  <a:t>Β=</a:t>
                </a:r>
                <a14:m>
                  <m:oMath xmlns:m="http://schemas.openxmlformats.org/officeDocument/2006/math">
                    <m:rad>
                      <m:radPr>
                        <m:degHide m:val="on"/>
                        <m:ctrlPr>
                          <a:rPr lang="el-GR" i="1">
                            <a:latin typeface="Cambria Math"/>
                          </a:rPr>
                        </m:ctrlPr>
                      </m:radPr>
                      <m:deg/>
                      <m:e>
                        <m:f>
                          <m:fPr>
                            <m:ctrlPr>
                              <a:rPr lang="el-GR" i="1">
                                <a:latin typeface="Cambria Math"/>
                              </a:rPr>
                            </m:ctrlPr>
                          </m:fPr>
                          <m:num>
                            <m:r>
                              <a:rPr lang="el-GR" i="1">
                                <a:latin typeface="Cambria Math"/>
                              </a:rPr>
                              <m:t>15</m:t>
                            </m:r>
                            <m:r>
                              <a:rPr lang="en-US" i="1">
                                <a:latin typeface="Cambria Math"/>
                              </a:rPr>
                              <m:t>𝑥</m:t>
                            </m:r>
                            <m:r>
                              <a:rPr lang="el-GR" i="1">
                                <a:latin typeface="Cambria Math"/>
                              </a:rPr>
                              <m:t>45</m:t>
                            </m:r>
                          </m:num>
                          <m:den>
                            <m:r>
                              <a:rPr lang="el-GR" i="1">
                                <a:latin typeface="Cambria Math"/>
                              </a:rPr>
                              <m:t>30</m:t>
                            </m:r>
                          </m:den>
                        </m:f>
                      </m:e>
                    </m:rad>
                  </m:oMath>
                </a14:m>
                <a:r>
                  <a:rPr lang="el-GR" dirty="0"/>
                  <a:t>=4,74 γραμμές.</a:t>
                </a:r>
              </a:p>
              <a:p>
                <a:pPr algn="just"/>
                <a:endParaRPr lang="el-GR" dirty="0"/>
              </a:p>
              <a:p>
                <a:pPr algn="just"/>
                <a:r>
                  <a:rPr lang="el-GR" dirty="0"/>
                  <a:t>α = 30 / 9 = 3,33 μ κατά μήκος        και      β = 15 / 5 = 3 μ κατά πλάτος</a:t>
                </a:r>
              </a:p>
              <a:p>
                <a:r>
                  <a:rPr lang="el-GR" dirty="0" smtClean="0"/>
                  <a:t>Επομένως  </a:t>
                </a:r>
                <a:r>
                  <a:rPr lang="el-GR" dirty="0"/>
                  <a:t>ισχύει  α </a:t>
                </a:r>
                <a14:m>
                  <m:oMath xmlns:m="http://schemas.openxmlformats.org/officeDocument/2006/math">
                    <m:r>
                      <a:rPr lang="el-GR" i="1">
                        <a:latin typeface="Cambria Math"/>
                      </a:rPr>
                      <m:t> ≅</m:t>
                    </m:r>
                  </m:oMath>
                </a14:m>
                <a:r>
                  <a:rPr lang="el-GR" dirty="0"/>
                  <a:t> β        3,33</a:t>
                </a:r>
                <a14:m>
                  <m:oMath xmlns:m="http://schemas.openxmlformats.org/officeDocument/2006/math">
                    <m:r>
                      <a:rPr lang="el-GR" i="1">
                        <a:latin typeface="Cambria Math"/>
                      </a:rPr>
                      <m:t>≅</m:t>
                    </m:r>
                  </m:oMath>
                </a14:m>
                <a:r>
                  <a:rPr lang="el-GR" dirty="0" smtClean="0"/>
                  <a:t>3,0</a:t>
                </a:r>
                <a:endParaRPr lang="el-GR" dirty="0"/>
              </a:p>
            </p:txBody>
          </p:sp>
        </mc:Choice>
        <mc:Fallback xmlns="">
          <p:sp>
            <p:nvSpPr>
              <p:cNvPr id="2" name="Ορθογώνιο 1"/>
              <p:cNvSpPr>
                <a:spLocks noRot="1" noChangeAspect="1" noMove="1" noResize="1" noEditPoints="1" noAdjustHandles="1" noChangeArrowheads="1" noChangeShapeType="1" noTextEdit="1"/>
              </p:cNvSpPr>
              <p:nvPr/>
            </p:nvSpPr>
            <p:spPr>
              <a:xfrm>
                <a:off x="323528" y="260648"/>
                <a:ext cx="8568952" cy="5701369"/>
              </a:xfrm>
              <a:prstGeom prst="rect">
                <a:avLst/>
              </a:prstGeom>
              <a:blipFill rotWithShape="1">
                <a:blip r:embed="rId2"/>
                <a:stretch>
                  <a:fillRect l="-569" t="-535" r="-640" b="-856"/>
                </a:stretch>
              </a:blipFill>
            </p:spPr>
            <p:txBody>
              <a:bodyPr/>
              <a:lstStyle/>
              <a:p>
                <a:r>
                  <a:rPr lang="el-GR">
                    <a:noFill/>
                  </a:rPr>
                  <a:t> </a:t>
                </a:r>
              </a:p>
            </p:txBody>
          </p:sp>
        </mc:Fallback>
      </mc:AlternateContent>
    </p:spTree>
    <p:extLst>
      <p:ext uri="{BB962C8B-B14F-4D97-AF65-F5344CB8AC3E}">
        <p14:creationId xmlns:p14="http://schemas.microsoft.com/office/powerpoint/2010/main" val="25618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55576" y="408411"/>
                <a:ext cx="7992888" cy="5972917"/>
              </a:xfrm>
              <a:prstGeom prst="rect">
                <a:avLst/>
              </a:prstGeom>
              <a:noFill/>
            </p:spPr>
            <p:txBody>
              <a:bodyPr wrap="square" rtlCol="0">
                <a:spAutoFit/>
              </a:bodyPr>
              <a:lstStyle/>
              <a:p>
                <a:pPr lvl="0" algn="just"/>
                <a:r>
                  <a:rPr lang="el-GR" dirty="0" smtClean="0"/>
                  <a:t>Να  υπολογιστούν  τα  ελάχιστα  φωτιστικά  σώματα  που απαιτούνται  για  ένα  χώρο  με  μήκος  </a:t>
                </a:r>
                <a:r>
                  <a:rPr lang="en-US" dirty="0"/>
                  <a:t>L</a:t>
                </a:r>
                <a:r>
                  <a:rPr lang="el-GR" dirty="0"/>
                  <a:t>=30 μ.,  πλάτος  </a:t>
                </a:r>
                <a:r>
                  <a:rPr lang="en-US" dirty="0"/>
                  <a:t>B</a:t>
                </a:r>
                <a:r>
                  <a:rPr lang="el-GR" dirty="0"/>
                  <a:t>=15 μ.,  ύψος Η=3,5 μ.,  για  να  επιτευχθεί  ένταση  φωτισμού  </a:t>
                </a:r>
                <a:r>
                  <a:rPr lang="en-US" dirty="0"/>
                  <a:t>E</a:t>
                </a:r>
                <a:r>
                  <a:rPr lang="el-GR" dirty="0"/>
                  <a:t>=250</a:t>
                </a:r>
                <a:r>
                  <a:rPr lang="en-US" dirty="0"/>
                  <a:t>lux</a:t>
                </a:r>
                <a:r>
                  <a:rPr lang="el-GR" dirty="0"/>
                  <a:t>, με  βαθμό απόδοσης της εγκατάστασης  60%  και  συντελεστή  ελάττωσης 0,65. Να χρησιμοποιηθούν φωτιστικά φθορισμού με δύο λαμπτήρες το  καθένα  ισχύος λαμπτήρα  40</a:t>
                </a:r>
                <a:r>
                  <a:rPr lang="en-US" dirty="0"/>
                  <a:t>W</a:t>
                </a:r>
                <a:r>
                  <a:rPr lang="el-GR" dirty="0"/>
                  <a:t>  φωτεινής  ροής  λαμπτήρα  Φ=2800 </a:t>
                </a:r>
                <a:r>
                  <a:rPr lang="en-US" dirty="0" err="1"/>
                  <a:t>lummen</a:t>
                </a:r>
                <a:r>
                  <a:rPr lang="el-GR" dirty="0"/>
                  <a:t>.</a:t>
                </a:r>
              </a:p>
              <a:p>
                <a:pPr algn="just"/>
                <a:r>
                  <a:rPr lang="el-GR" dirty="0"/>
                  <a:t>Προτείνετε θέση των φωτιστικών στον χώρο και αριθμό γραμμών φωτισμού για να επιτευχθεί όσο το δυνατόν πιο ομοιόμορφος φωτισμός αλλά και ισοκατανομή των φάσεων. Να γίνει το αντίστοιχο διάγραμμα στο χώρο και να υπολογιστούν οι μεταξύ τους αποστάσεις καθώς και η διατομή τροφοδοσίας της κάθε γραμμής. </a:t>
                </a:r>
                <a:endParaRPr lang="el-GR" dirty="0" smtClean="0"/>
              </a:p>
              <a:p>
                <a:pPr algn="just"/>
                <a:endParaRPr lang="el-GR" dirty="0"/>
              </a:p>
              <a:p>
                <a:r>
                  <a:rPr lang="el-GR" dirty="0"/>
                  <a:t>	</a:t>
                </a:r>
                <a:r>
                  <a:rPr lang="en-US" dirty="0"/>
                  <a:t>A=(30</a:t>
                </a:r>
                <a:r>
                  <a:rPr lang="el-GR" dirty="0"/>
                  <a:t>μ</a:t>
                </a:r>
                <a:r>
                  <a:rPr lang="en-US" dirty="0"/>
                  <a:t>)x(15</a:t>
                </a:r>
                <a:r>
                  <a:rPr lang="el-GR" dirty="0"/>
                  <a:t>μ</a:t>
                </a:r>
                <a:r>
                  <a:rPr lang="en-US" dirty="0"/>
                  <a:t>)=450</a:t>
                </a:r>
                <a14:m>
                  <m:oMath xmlns:m="http://schemas.openxmlformats.org/officeDocument/2006/math">
                    <m:sSup>
                      <m:sSupPr>
                        <m:ctrlPr>
                          <a:rPr lang="el-GR" i="1">
                            <a:latin typeface="Cambria Math"/>
                          </a:rPr>
                        </m:ctrlPr>
                      </m:sSupPr>
                      <m:e>
                        <m:r>
                          <a:rPr lang="en-US" i="1">
                            <a:latin typeface="Cambria Math"/>
                          </a:rPr>
                          <m:t>𝜇</m:t>
                        </m:r>
                      </m:e>
                      <m:sup>
                        <m:r>
                          <a:rPr lang="en-US" i="1">
                            <a:latin typeface="Cambria Math"/>
                          </a:rPr>
                          <m:t>2</m:t>
                        </m:r>
                      </m:sup>
                    </m:sSup>
                  </m:oMath>
                </a14:m>
                <a:endParaRPr lang="el-GR" dirty="0"/>
              </a:p>
              <a:p>
                <a:endParaRPr lang="el-GR" dirty="0" smtClean="0"/>
              </a:p>
              <a:p>
                <a:r>
                  <a:rPr lang="en-US" dirty="0"/>
                  <a:t>	</a:t>
                </a:r>
                <a:r>
                  <a:rPr lang="el-GR" dirty="0" err="1"/>
                  <a:t>Φολ</a:t>
                </a:r>
                <a:r>
                  <a:rPr lang="en-US" dirty="0"/>
                  <a:t>=</a:t>
                </a:r>
                <a14:m>
                  <m:oMath xmlns:m="http://schemas.openxmlformats.org/officeDocument/2006/math">
                    <m:f>
                      <m:fPr>
                        <m:ctrlPr>
                          <a:rPr lang="el-GR" i="1">
                            <a:latin typeface="Cambria Math"/>
                          </a:rPr>
                        </m:ctrlPr>
                      </m:fPr>
                      <m:num>
                        <m:r>
                          <a:rPr lang="el-GR" b="0" i="1" smtClean="0">
                            <a:latin typeface="Cambria Math"/>
                          </a:rPr>
                          <m:t>    </m:t>
                        </m:r>
                        <m:r>
                          <a:rPr lang="el-GR" i="1">
                            <a:latin typeface="Cambria Math"/>
                          </a:rPr>
                          <m:t>𝛦</m:t>
                        </m:r>
                        <m:r>
                          <a:rPr lang="el-GR" b="0" i="1" smtClean="0">
                            <a:latin typeface="Cambria Math"/>
                          </a:rPr>
                          <m:t>  </m:t>
                        </m:r>
                        <m:r>
                          <a:rPr lang="en-GB" i="1">
                            <a:latin typeface="Cambria Math"/>
                          </a:rPr>
                          <m:t>𝑥</m:t>
                        </m:r>
                        <m:r>
                          <a:rPr lang="el-GR" b="0" i="1" smtClean="0">
                            <a:latin typeface="Cambria Math"/>
                          </a:rPr>
                          <m:t>  </m:t>
                        </m:r>
                        <m:r>
                          <a:rPr lang="en-GB" i="1">
                            <a:latin typeface="Cambria Math"/>
                          </a:rPr>
                          <m:t>𝐴</m:t>
                        </m:r>
                        <m:r>
                          <a:rPr lang="el-GR" b="0" i="1" smtClean="0">
                            <a:latin typeface="Cambria Math"/>
                          </a:rPr>
                          <m:t>  </m:t>
                        </m:r>
                      </m:num>
                      <m:den>
                        <m:r>
                          <a:rPr lang="el-GR" i="1">
                            <a:latin typeface="Cambria Math"/>
                          </a:rPr>
                          <m:t>𝑛</m:t>
                        </m:r>
                        <m:r>
                          <a:rPr lang="el-GR" b="0" i="1" smtClean="0">
                            <a:latin typeface="Cambria Math"/>
                          </a:rPr>
                          <m:t>  </m:t>
                        </m:r>
                        <m:r>
                          <a:rPr lang="el-GR" i="1">
                            <a:latin typeface="Cambria Math"/>
                          </a:rPr>
                          <m:t>𝑥</m:t>
                        </m:r>
                        <m:r>
                          <a:rPr lang="el-GR" b="0" i="1" smtClean="0">
                            <a:latin typeface="Cambria Math"/>
                          </a:rPr>
                          <m:t>  </m:t>
                        </m:r>
                        <m:r>
                          <a:rPr lang="el-GR" i="1">
                            <a:latin typeface="Cambria Math"/>
                          </a:rPr>
                          <m:t>𝜈</m:t>
                        </m:r>
                      </m:den>
                    </m:f>
                  </m:oMath>
                </a14:m>
                <a:r>
                  <a:rPr lang="en-US" dirty="0"/>
                  <a:t>=</a:t>
                </a:r>
                <a14:m>
                  <m:oMath xmlns:m="http://schemas.openxmlformats.org/officeDocument/2006/math">
                    <m:f>
                      <m:fPr>
                        <m:ctrlPr>
                          <a:rPr lang="el-GR" i="1">
                            <a:latin typeface="Cambria Math"/>
                          </a:rPr>
                        </m:ctrlPr>
                      </m:fPr>
                      <m:num>
                        <m:r>
                          <a:rPr lang="el-GR" b="0" i="1" smtClean="0">
                            <a:latin typeface="Cambria Math"/>
                          </a:rPr>
                          <m:t>   </m:t>
                        </m:r>
                        <m:d>
                          <m:dPr>
                            <m:ctrlPr>
                              <a:rPr lang="el-GR" i="1">
                                <a:latin typeface="Cambria Math"/>
                              </a:rPr>
                            </m:ctrlPr>
                          </m:dPr>
                          <m:e>
                            <m:r>
                              <a:rPr lang="en-US" i="1">
                                <a:latin typeface="Cambria Math"/>
                              </a:rPr>
                              <m:t>250</m:t>
                            </m:r>
                          </m:e>
                        </m:d>
                        <m:r>
                          <a:rPr lang="el-GR" b="0" i="1" smtClean="0">
                            <a:latin typeface="Cambria Math"/>
                          </a:rPr>
                          <m:t>  </m:t>
                        </m:r>
                        <m:r>
                          <a:rPr lang="en-GB" i="1">
                            <a:latin typeface="Cambria Math"/>
                          </a:rPr>
                          <m:t>𝑥</m:t>
                        </m:r>
                        <m:r>
                          <a:rPr lang="el-GR" b="0" i="1" smtClean="0">
                            <a:latin typeface="Cambria Math"/>
                          </a:rPr>
                          <m:t>  </m:t>
                        </m:r>
                        <m:r>
                          <a:rPr lang="en-US" i="1">
                            <a:latin typeface="Cambria Math"/>
                          </a:rPr>
                          <m:t>(450)</m:t>
                        </m:r>
                      </m:num>
                      <m:den>
                        <m:d>
                          <m:dPr>
                            <m:ctrlPr>
                              <a:rPr lang="el-GR" i="1">
                                <a:latin typeface="Cambria Math"/>
                              </a:rPr>
                            </m:ctrlPr>
                          </m:dPr>
                          <m:e>
                            <m:r>
                              <a:rPr lang="en-US" i="1">
                                <a:latin typeface="Cambria Math"/>
                              </a:rPr>
                              <m:t>0,6</m:t>
                            </m:r>
                          </m:e>
                        </m:d>
                        <m:r>
                          <a:rPr lang="el-GR" b="0" i="1" smtClean="0">
                            <a:latin typeface="Cambria Math"/>
                          </a:rPr>
                          <m:t>  </m:t>
                        </m:r>
                        <m:r>
                          <a:rPr lang="el-GR" i="1">
                            <a:latin typeface="Cambria Math"/>
                          </a:rPr>
                          <m:t>𝑥</m:t>
                        </m:r>
                        <m:r>
                          <a:rPr lang="el-GR" b="0" i="1" smtClean="0">
                            <a:latin typeface="Cambria Math"/>
                          </a:rPr>
                          <m:t>  </m:t>
                        </m:r>
                        <m:r>
                          <a:rPr lang="en-US" i="1">
                            <a:latin typeface="Cambria Math"/>
                          </a:rPr>
                          <m:t>(0,65)</m:t>
                        </m:r>
                      </m:den>
                    </m:f>
                  </m:oMath>
                </a14:m>
                <a:r>
                  <a:rPr lang="en-US" dirty="0"/>
                  <a:t>=</a:t>
                </a:r>
                <a14:m>
                  <m:oMath xmlns:m="http://schemas.openxmlformats.org/officeDocument/2006/math">
                    <m:f>
                      <m:fPr>
                        <m:ctrlPr>
                          <a:rPr lang="el-GR" i="1">
                            <a:latin typeface="Cambria Math"/>
                          </a:rPr>
                        </m:ctrlPr>
                      </m:fPr>
                      <m:num>
                        <m:r>
                          <a:rPr lang="en-US" i="1">
                            <a:latin typeface="Cambria Math"/>
                          </a:rPr>
                          <m:t>112500</m:t>
                        </m:r>
                      </m:num>
                      <m:den>
                        <m:r>
                          <a:rPr lang="en-US" i="1">
                            <a:latin typeface="Cambria Math"/>
                          </a:rPr>
                          <m:t>0,39</m:t>
                        </m:r>
                      </m:den>
                    </m:f>
                  </m:oMath>
                </a14:m>
                <a:r>
                  <a:rPr lang="en-US" dirty="0"/>
                  <a:t>=288.461,5385lm</a:t>
                </a:r>
                <a:endParaRPr lang="el-GR" dirty="0"/>
              </a:p>
              <a:p>
                <a:endParaRPr lang="el-GR" dirty="0" smtClean="0"/>
              </a:p>
              <a:p>
                <a:r>
                  <a:rPr lang="en-US" dirty="0"/>
                  <a:t>	</a:t>
                </a:r>
                <a:r>
                  <a:rPr lang="en-GB" dirty="0"/>
                  <a:t>n</a:t>
                </a:r>
                <a:r>
                  <a:rPr lang="el-GR" dirty="0" err="1"/>
                  <a:t>φ.σ</a:t>
                </a:r>
                <a:r>
                  <a:rPr lang="el-GR" dirty="0"/>
                  <a:t>=</a:t>
                </a:r>
                <a14:m>
                  <m:oMath xmlns:m="http://schemas.openxmlformats.org/officeDocument/2006/math">
                    <m:f>
                      <m:fPr>
                        <m:ctrlPr>
                          <a:rPr lang="el-GR" i="1">
                            <a:latin typeface="Cambria Math"/>
                          </a:rPr>
                        </m:ctrlPr>
                      </m:fPr>
                      <m:num>
                        <m:r>
                          <a:rPr lang="el-GR" i="1">
                            <a:latin typeface="Cambria Math"/>
                          </a:rPr>
                          <m:t>𝛷𝜊𝜆</m:t>
                        </m:r>
                      </m:num>
                      <m:den>
                        <m:r>
                          <a:rPr lang="el-GR" i="1">
                            <a:latin typeface="Cambria Math"/>
                          </a:rPr>
                          <m:t>𝛷𝜆𝛼𝜇𝜋</m:t>
                        </m:r>
                        <m:r>
                          <a:rPr lang="en-GB" i="1">
                            <a:latin typeface="Cambria Math"/>
                          </a:rPr>
                          <m:t>𝑥</m:t>
                        </m:r>
                        <m:r>
                          <a:rPr lang="el-GR" b="0" i="1" smtClean="0">
                            <a:latin typeface="Cambria Math"/>
                          </a:rPr>
                          <m:t>2</m:t>
                        </m:r>
                      </m:den>
                    </m:f>
                  </m:oMath>
                </a14:m>
                <a:r>
                  <a:rPr lang="el-GR" dirty="0"/>
                  <a:t>=</a:t>
                </a:r>
                <a14:m>
                  <m:oMath xmlns:m="http://schemas.openxmlformats.org/officeDocument/2006/math">
                    <m:f>
                      <m:fPr>
                        <m:ctrlPr>
                          <a:rPr lang="el-GR" i="1">
                            <a:latin typeface="Cambria Math"/>
                          </a:rPr>
                        </m:ctrlPr>
                      </m:fPr>
                      <m:num>
                        <m:r>
                          <a:rPr lang="el-GR">
                            <a:latin typeface="Cambria Math"/>
                          </a:rPr>
                          <m:t>288461,5385</m:t>
                        </m:r>
                      </m:num>
                      <m:den>
                        <m:d>
                          <m:dPr>
                            <m:ctrlPr>
                              <a:rPr lang="el-GR" i="1">
                                <a:latin typeface="Cambria Math"/>
                              </a:rPr>
                            </m:ctrlPr>
                          </m:dPr>
                          <m:e>
                            <m:r>
                              <a:rPr lang="el-GR" i="1">
                                <a:latin typeface="Cambria Math"/>
                              </a:rPr>
                              <m:t>2800</m:t>
                            </m:r>
                          </m:e>
                        </m:d>
                        <m:r>
                          <a:rPr lang="en-GB" i="1">
                            <a:latin typeface="Cambria Math"/>
                          </a:rPr>
                          <m:t>𝑥</m:t>
                        </m:r>
                        <m:r>
                          <a:rPr lang="el-GR" i="1">
                            <a:latin typeface="Cambria Math"/>
                          </a:rPr>
                          <m:t>(2)</m:t>
                        </m:r>
                      </m:den>
                    </m:f>
                  </m:oMath>
                </a14:m>
                <a:r>
                  <a:rPr lang="el-GR" dirty="0"/>
                  <a:t>=</a:t>
                </a:r>
                <a14:m>
                  <m:oMath xmlns:m="http://schemas.openxmlformats.org/officeDocument/2006/math">
                    <m:f>
                      <m:fPr>
                        <m:ctrlPr>
                          <a:rPr lang="el-GR" i="1">
                            <a:latin typeface="Cambria Math"/>
                          </a:rPr>
                        </m:ctrlPr>
                      </m:fPr>
                      <m:num>
                        <m:r>
                          <a:rPr lang="el-GR">
                            <a:latin typeface="Cambria Math"/>
                          </a:rPr>
                          <m:t>288461,5385</m:t>
                        </m:r>
                      </m:num>
                      <m:den>
                        <m:r>
                          <a:rPr lang="el-GR" i="1">
                            <a:latin typeface="Cambria Math"/>
                          </a:rPr>
                          <m:t>5600</m:t>
                        </m:r>
                      </m:den>
                    </m:f>
                  </m:oMath>
                </a14:m>
                <a:r>
                  <a:rPr lang="el-GR" dirty="0"/>
                  <a:t>=51,51 φωτιστικά σώματα</a:t>
                </a:r>
              </a:p>
              <a:p>
                <a:endParaRPr lang="el-GR" dirty="0" smtClean="0"/>
              </a:p>
              <a:p>
                <a:r>
                  <a:rPr lang="el-GR" dirty="0" smtClean="0"/>
                  <a:t>Άρα </a:t>
                </a:r>
                <a:r>
                  <a:rPr lang="el-GR" dirty="0"/>
                  <a:t>τα ελάχιστα φωτιστικά σώματα που απαιτείται να τοποθετηθούν στον χώρο είναι 52 </a:t>
                </a:r>
                <a:r>
                  <a:rPr lang="el-GR" dirty="0" err="1"/>
                  <a:t>τεμ</a:t>
                </a:r>
                <a:r>
                  <a:rPr lang="el-GR" dirty="0" smtClean="0"/>
                  <a:t>.</a:t>
                </a:r>
                <a:endParaRPr lang="el-GR" dirty="0"/>
              </a:p>
            </p:txBody>
          </p:sp>
        </mc:Choice>
        <mc:Fallback xmlns="">
          <p:sp>
            <p:nvSpPr>
              <p:cNvPr id="2" name="TextBox 1"/>
              <p:cNvSpPr txBox="1">
                <a:spLocks noRot="1" noChangeAspect="1" noMove="1" noResize="1" noEditPoints="1" noAdjustHandles="1" noChangeArrowheads="1" noChangeShapeType="1" noTextEdit="1"/>
              </p:cNvSpPr>
              <p:nvPr/>
            </p:nvSpPr>
            <p:spPr>
              <a:xfrm>
                <a:off x="755576" y="408411"/>
                <a:ext cx="7992888" cy="5972917"/>
              </a:xfrm>
              <a:prstGeom prst="rect">
                <a:avLst/>
              </a:prstGeom>
              <a:blipFill rotWithShape="1">
                <a:blip r:embed="rId2"/>
                <a:stretch>
                  <a:fillRect l="-686" t="-510" r="-610" b="-714"/>
                </a:stretch>
              </a:blipFill>
            </p:spPr>
            <p:txBody>
              <a:bodyPr/>
              <a:lstStyle/>
              <a:p>
                <a:r>
                  <a:rPr lang="el-GR">
                    <a:noFill/>
                  </a:rPr>
                  <a:t> </a:t>
                </a:r>
              </a:p>
            </p:txBody>
          </p:sp>
        </mc:Fallback>
      </mc:AlternateContent>
    </p:spTree>
    <p:extLst>
      <p:ext uri="{BB962C8B-B14F-4D97-AF65-F5344CB8AC3E}">
        <p14:creationId xmlns:p14="http://schemas.microsoft.com/office/powerpoint/2010/main" val="12758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611560" y="548680"/>
                <a:ext cx="7992888" cy="5475666"/>
              </a:xfrm>
              <a:prstGeom prst="rect">
                <a:avLst/>
              </a:prstGeom>
            </p:spPr>
            <p:txBody>
              <a:bodyPr wrap="square">
                <a:spAutoFit/>
              </a:bodyPr>
              <a:lstStyle/>
              <a:p>
                <a:pPr algn="just"/>
                <a:r>
                  <a:rPr lang="el-GR" dirty="0"/>
                  <a:t>Επειδή όμως υπάρχουν 3 φάσεις </a:t>
                </a:r>
                <a:r>
                  <a:rPr lang="en-US" dirty="0"/>
                  <a:t>R</a:t>
                </a:r>
                <a:r>
                  <a:rPr lang="el-GR" dirty="0"/>
                  <a:t>, </a:t>
                </a:r>
                <a:r>
                  <a:rPr lang="en-US" dirty="0"/>
                  <a:t>S</a:t>
                </a:r>
                <a:r>
                  <a:rPr lang="el-GR" dirty="0"/>
                  <a:t>, </a:t>
                </a:r>
                <a:r>
                  <a:rPr lang="en-US" dirty="0"/>
                  <a:t>T</a:t>
                </a:r>
                <a:r>
                  <a:rPr lang="el-GR" dirty="0"/>
                  <a:t>, και για ισοκατανομή στις τρείς φάσεις θα πρέπει να χρησιμοποιηθούν τουλάχιστον 54 φωτιστικά.</a:t>
                </a:r>
              </a:p>
              <a:p>
                <a:pPr algn="just"/>
                <a:endParaRPr lang="el-GR" dirty="0" smtClean="0"/>
              </a:p>
              <a:p>
                <a:pPr algn="just"/>
                <a:r>
                  <a:rPr lang="el-GR" dirty="0" smtClean="0"/>
                  <a:t>Αυτά </a:t>
                </a:r>
                <a:r>
                  <a:rPr lang="el-GR" dirty="0"/>
                  <a:t>θα πρέπει να τοποθετηθούν στον </a:t>
                </a:r>
                <a:r>
                  <a:rPr lang="el-GR" dirty="0" smtClean="0"/>
                  <a:t>χώρο</a:t>
                </a:r>
              </a:p>
              <a:p>
                <a:pPr algn="just"/>
                <a:r>
                  <a:rPr lang="el-GR" dirty="0" smtClean="0"/>
                  <a:t>με </a:t>
                </a:r>
                <a:r>
                  <a:rPr lang="el-GR" dirty="0"/>
                  <a:t>μήκος </a:t>
                </a:r>
                <a:r>
                  <a:rPr lang="en-GB" dirty="0"/>
                  <a:t>L</a:t>
                </a:r>
                <a:r>
                  <a:rPr lang="el-GR" dirty="0"/>
                  <a:t>=30μ </a:t>
                </a:r>
                <a:r>
                  <a:rPr lang="el-GR" dirty="0" smtClean="0"/>
                  <a:t>και  πλάτος </a:t>
                </a:r>
                <a:r>
                  <a:rPr lang="en-GB" dirty="0"/>
                  <a:t>B</a:t>
                </a:r>
                <a:r>
                  <a:rPr lang="el-GR" dirty="0"/>
                  <a:t>=15μ  ομοιόμορφα.</a:t>
                </a:r>
              </a:p>
              <a:p>
                <a:pPr algn="just"/>
                <a:endParaRPr lang="el-GR" dirty="0" smtClean="0"/>
              </a:p>
              <a:p>
                <a:pPr algn="just"/>
                <a:r>
                  <a:rPr lang="el-GR" dirty="0" smtClean="0"/>
                  <a:t>Ο </a:t>
                </a:r>
                <a:r>
                  <a:rPr lang="el-GR" dirty="0"/>
                  <a:t>δυνατός συνδυασμός που μπορούν να ταξινομηθούν ομοιόμορφα στον χώρο είναι σε 9 γραμμές κατά μήκος και 6 γραμμές κατά πλάτος.</a:t>
                </a:r>
              </a:p>
              <a:p>
                <a:pPr algn="just"/>
                <a:endParaRPr lang="el-GR" dirty="0" smtClean="0"/>
              </a:p>
              <a:p>
                <a:pPr algn="just"/>
                <a:r>
                  <a:rPr lang="el-GR" dirty="0" smtClean="0"/>
                  <a:t>Έτσι </a:t>
                </a:r>
                <a:r>
                  <a:rPr lang="el-GR" dirty="0"/>
                  <a:t>οι μεταξύ τους αποστάσεις (κέντρο με κέντρο) θα είναι: </a:t>
                </a:r>
              </a:p>
              <a:p>
                <a:pPr algn="just"/>
                <a:endParaRPr lang="el-GR" dirty="0" smtClean="0"/>
              </a:p>
              <a:p>
                <a:pPr algn="just"/>
                <a:r>
                  <a:rPr lang="el-GR" dirty="0" smtClean="0"/>
                  <a:t>Κατά  </a:t>
                </a:r>
                <a:r>
                  <a:rPr lang="el-GR" dirty="0"/>
                  <a:t>μήκος     α = </a:t>
                </a:r>
                <a14:m>
                  <m:oMath xmlns:m="http://schemas.openxmlformats.org/officeDocument/2006/math">
                    <m:f>
                      <m:fPr>
                        <m:ctrlPr>
                          <a:rPr lang="el-GR" i="1">
                            <a:latin typeface="Cambria Math"/>
                          </a:rPr>
                        </m:ctrlPr>
                      </m:fPr>
                      <m:num>
                        <m:r>
                          <a:rPr lang="el-GR" i="1">
                            <a:latin typeface="Cambria Math"/>
                          </a:rPr>
                          <m:t>30 </m:t>
                        </m:r>
                      </m:num>
                      <m:den>
                        <m:r>
                          <a:rPr lang="el-GR" i="1">
                            <a:latin typeface="Cambria Math"/>
                          </a:rPr>
                          <m:t>9</m:t>
                        </m:r>
                      </m:den>
                    </m:f>
                  </m:oMath>
                </a14:m>
                <a:r>
                  <a:rPr lang="el-GR" dirty="0"/>
                  <a:t>= 3,33 μ    και   κατά  πλάτος    β = </a:t>
                </a:r>
                <a14:m>
                  <m:oMath xmlns:m="http://schemas.openxmlformats.org/officeDocument/2006/math">
                    <m:f>
                      <m:fPr>
                        <m:ctrlPr>
                          <a:rPr lang="el-GR" i="1">
                            <a:latin typeface="Cambria Math"/>
                          </a:rPr>
                        </m:ctrlPr>
                      </m:fPr>
                      <m:num>
                        <m:r>
                          <a:rPr lang="el-GR" i="1">
                            <a:latin typeface="Cambria Math"/>
                          </a:rPr>
                          <m:t>15</m:t>
                        </m:r>
                      </m:num>
                      <m:den>
                        <m:r>
                          <a:rPr lang="el-GR" i="1">
                            <a:latin typeface="Cambria Math"/>
                          </a:rPr>
                          <m:t>6</m:t>
                        </m:r>
                      </m:den>
                    </m:f>
                    <m:r>
                      <a:rPr lang="el-GR" i="1">
                        <a:latin typeface="Cambria Math"/>
                      </a:rPr>
                      <m:t> </m:t>
                    </m:r>
                  </m:oMath>
                </a14:m>
                <a:r>
                  <a:rPr lang="el-GR" dirty="0"/>
                  <a:t> = 2,5 μ</a:t>
                </a:r>
              </a:p>
              <a:p>
                <a:pPr algn="just"/>
                <a:endParaRPr lang="el-GR" dirty="0" smtClean="0"/>
              </a:p>
              <a:p>
                <a:pPr algn="just"/>
                <a:r>
                  <a:rPr lang="el-GR" dirty="0" smtClean="0"/>
                  <a:t>Αν  </a:t>
                </a:r>
                <a:r>
                  <a:rPr lang="el-GR" dirty="0"/>
                  <a:t>θεωρηθεί  ότι  τα  συγκεκριμένα  φωτιστικά  έχουν  διαστάσεις:</a:t>
                </a:r>
              </a:p>
              <a:p>
                <a:pPr algn="just"/>
                <a:r>
                  <a:rPr lang="el-GR" dirty="0"/>
                  <a:t>μήκος </a:t>
                </a:r>
                <a:r>
                  <a:rPr lang="en-US" dirty="0"/>
                  <a:t>l</a:t>
                </a:r>
                <a:r>
                  <a:rPr lang="el-GR" dirty="0"/>
                  <a:t> = 1,2μ  και  πλάτος  π= 0,35 μ   θα ισχύει  ότι: </a:t>
                </a:r>
              </a:p>
              <a:p>
                <a:pPr algn="just"/>
                <a:endParaRPr lang="el-GR" dirty="0" smtClean="0"/>
              </a:p>
              <a:p>
                <a:pPr algn="just"/>
                <a:r>
                  <a:rPr lang="el-GR" dirty="0" smtClean="0"/>
                  <a:t>α </a:t>
                </a:r>
                <a:r>
                  <a:rPr lang="el-GR" dirty="0"/>
                  <a:t>– </a:t>
                </a:r>
                <a:r>
                  <a:rPr lang="en-US" dirty="0"/>
                  <a:t>l </a:t>
                </a:r>
                <a:r>
                  <a:rPr lang="el-GR" dirty="0"/>
                  <a:t>= 3,33 – 1,2 = 2,13 μ   και  β – π = 2,50 – 0,35 = 2,15 </a:t>
                </a:r>
                <a:r>
                  <a:rPr lang="el-GR" dirty="0" smtClean="0"/>
                  <a:t>μ  αντίστοιχα </a:t>
                </a:r>
              </a:p>
              <a:p>
                <a:pPr algn="just"/>
                <a:r>
                  <a:rPr lang="el-GR" dirty="0" smtClean="0"/>
                  <a:t>και  </a:t>
                </a:r>
                <a:r>
                  <a:rPr lang="el-GR" dirty="0"/>
                  <a:t>επομένως   α – </a:t>
                </a:r>
                <a:r>
                  <a:rPr lang="en-US" dirty="0"/>
                  <a:t>l </a:t>
                </a:r>
                <a14:m>
                  <m:oMath xmlns:m="http://schemas.openxmlformats.org/officeDocument/2006/math">
                    <m:r>
                      <a:rPr lang="el-GR" i="1">
                        <a:latin typeface="Cambria Math"/>
                      </a:rPr>
                      <m:t>≅</m:t>
                    </m:r>
                  </m:oMath>
                </a14:m>
                <a:r>
                  <a:rPr lang="el-GR" dirty="0"/>
                  <a:t> β – π </a:t>
                </a:r>
              </a:p>
              <a:p>
                <a:pPr algn="just"/>
                <a:endParaRPr lang="el-GR" dirty="0" smtClean="0"/>
              </a:p>
            </p:txBody>
          </p:sp>
        </mc:Choice>
        <mc:Fallback xmlns="">
          <p:sp>
            <p:nvSpPr>
              <p:cNvPr id="2" name="Ορθογώνιο 1"/>
              <p:cNvSpPr>
                <a:spLocks noRot="1" noChangeAspect="1" noMove="1" noResize="1" noEditPoints="1" noAdjustHandles="1" noChangeArrowheads="1" noChangeShapeType="1" noTextEdit="1"/>
              </p:cNvSpPr>
              <p:nvPr/>
            </p:nvSpPr>
            <p:spPr>
              <a:xfrm>
                <a:off x="611560" y="548680"/>
                <a:ext cx="7992888" cy="5475666"/>
              </a:xfrm>
              <a:prstGeom prst="rect">
                <a:avLst/>
              </a:prstGeom>
              <a:blipFill rotWithShape="1">
                <a:blip r:embed="rId2"/>
                <a:stretch>
                  <a:fillRect l="-610" t="-557" r="-686"/>
                </a:stretch>
              </a:blipFill>
            </p:spPr>
            <p:txBody>
              <a:bodyPr/>
              <a:lstStyle/>
              <a:p>
                <a:r>
                  <a:rPr lang="el-GR">
                    <a:noFill/>
                  </a:rPr>
                  <a:t> </a:t>
                </a:r>
              </a:p>
            </p:txBody>
          </p:sp>
        </mc:Fallback>
      </mc:AlternateContent>
    </p:spTree>
    <p:extLst>
      <p:ext uri="{BB962C8B-B14F-4D97-AF65-F5344CB8AC3E}">
        <p14:creationId xmlns:p14="http://schemas.microsoft.com/office/powerpoint/2010/main" val="10967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fade">
                                      <p:cBhvr>
                                        <p:cTn id="47" dur="500"/>
                                        <p:tgtEl>
                                          <p:spTgt spid="2">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48681"/>
            <a:ext cx="5472608" cy="3096344"/>
          </a:xfrm>
          <a:prstGeom prst="rect">
            <a:avLst/>
          </a:prstGeom>
          <a:noFill/>
          <a:ln>
            <a:noFill/>
          </a:ln>
        </p:spPr>
      </p:pic>
      <p:sp>
        <p:nvSpPr>
          <p:cNvPr id="3" name="Ορθογώνιο 2"/>
          <p:cNvSpPr/>
          <p:nvPr/>
        </p:nvSpPr>
        <p:spPr>
          <a:xfrm>
            <a:off x="395536" y="188640"/>
            <a:ext cx="5256584" cy="369332"/>
          </a:xfrm>
          <a:prstGeom prst="rect">
            <a:avLst/>
          </a:prstGeom>
        </p:spPr>
        <p:txBody>
          <a:bodyPr wrap="square">
            <a:spAutoFit/>
          </a:bodyPr>
          <a:lstStyle/>
          <a:p>
            <a:pPr algn="just"/>
            <a:r>
              <a:rPr lang="el-GR" dirty="0"/>
              <a:t>Το διάγραμμα της </a:t>
            </a:r>
            <a:r>
              <a:rPr lang="el-GR" dirty="0" err="1"/>
              <a:t>φωτοτεχνικής</a:t>
            </a:r>
            <a:r>
              <a:rPr lang="el-GR" dirty="0"/>
              <a:t> μελέτης είναι:</a:t>
            </a:r>
          </a:p>
        </p:txBody>
      </p:sp>
      <p:sp>
        <p:nvSpPr>
          <p:cNvPr id="4" name="Ορθογώνιο 3"/>
          <p:cNvSpPr/>
          <p:nvPr/>
        </p:nvSpPr>
        <p:spPr>
          <a:xfrm>
            <a:off x="395536" y="3807038"/>
            <a:ext cx="8208912" cy="2862322"/>
          </a:xfrm>
          <a:prstGeom prst="rect">
            <a:avLst/>
          </a:prstGeom>
        </p:spPr>
        <p:txBody>
          <a:bodyPr wrap="square">
            <a:spAutoFit/>
          </a:bodyPr>
          <a:lstStyle/>
          <a:p>
            <a:pPr algn="just"/>
            <a:r>
              <a:rPr lang="el-GR" dirty="0"/>
              <a:t>Για την ηλεκτρική σύνδεση των φωτιστικών μπορούν να γίνουν έξι γραμμές φωτισμού (δύο σε κάθε φάση </a:t>
            </a:r>
            <a:r>
              <a:rPr lang="en-US" dirty="0"/>
              <a:t>R</a:t>
            </a:r>
            <a:r>
              <a:rPr lang="el-GR" dirty="0"/>
              <a:t>, </a:t>
            </a:r>
            <a:r>
              <a:rPr lang="en-US" dirty="0"/>
              <a:t>S</a:t>
            </a:r>
            <a:r>
              <a:rPr lang="el-GR" dirty="0"/>
              <a:t>, </a:t>
            </a:r>
            <a:r>
              <a:rPr lang="en-US" dirty="0"/>
              <a:t>T</a:t>
            </a:r>
            <a:r>
              <a:rPr lang="el-GR" dirty="0"/>
              <a:t>), </a:t>
            </a:r>
            <a:endParaRPr lang="el-GR" dirty="0" smtClean="0"/>
          </a:p>
          <a:p>
            <a:pPr algn="just"/>
            <a:r>
              <a:rPr lang="el-GR" dirty="0" smtClean="0"/>
              <a:t>οπότε </a:t>
            </a:r>
            <a:r>
              <a:rPr lang="el-GR" dirty="0"/>
              <a:t>σε κάθε γραμμή θα συνδεθούν 54 / 6 = 9 φωτιστικά  και  το  κάθε  φωτιστικό  έχει  δύο  λάμπες ισχύος  40</a:t>
            </a:r>
            <a:r>
              <a:rPr lang="en-US" dirty="0"/>
              <a:t>W </a:t>
            </a:r>
            <a:r>
              <a:rPr lang="el-GR" dirty="0" smtClean="0"/>
              <a:t> η  </a:t>
            </a:r>
            <a:r>
              <a:rPr lang="el-GR" dirty="0"/>
              <a:t>κάθε  μια.</a:t>
            </a:r>
          </a:p>
          <a:p>
            <a:pPr algn="just"/>
            <a:r>
              <a:rPr lang="el-GR" dirty="0"/>
              <a:t>Επομένως η ισχύς της κάθε γραμμής φωτισμού θα είναι:</a:t>
            </a:r>
          </a:p>
          <a:p>
            <a:pPr algn="just"/>
            <a:r>
              <a:rPr lang="en-US" dirty="0"/>
              <a:t>P</a:t>
            </a:r>
            <a:r>
              <a:rPr lang="el-GR" dirty="0"/>
              <a:t>φ = 9 Χ 40</a:t>
            </a:r>
            <a:r>
              <a:rPr lang="en-US" dirty="0"/>
              <a:t>W</a:t>
            </a:r>
            <a:r>
              <a:rPr lang="el-GR" dirty="0"/>
              <a:t> Χ 2 = 720</a:t>
            </a:r>
            <a:r>
              <a:rPr lang="en-US" dirty="0"/>
              <a:t>W</a:t>
            </a:r>
            <a:endParaRPr lang="el-GR" dirty="0"/>
          </a:p>
          <a:p>
            <a:pPr algn="just"/>
            <a:r>
              <a:rPr lang="el-GR" dirty="0"/>
              <a:t>Το  ονομαστικό  ρεύμα  της  κάθε  γραμμής  και  για  Σ.Ι. = 0,40  προκύπτει:</a:t>
            </a:r>
          </a:p>
          <a:p>
            <a:pPr algn="just"/>
            <a:r>
              <a:rPr lang="en-US" dirty="0"/>
              <a:t>P</a:t>
            </a:r>
            <a:r>
              <a:rPr lang="el-GR" dirty="0"/>
              <a:t>φ = </a:t>
            </a:r>
            <a:r>
              <a:rPr lang="el-GR" dirty="0" err="1"/>
              <a:t>Ιον</a:t>
            </a:r>
            <a:r>
              <a:rPr lang="el-GR" dirty="0"/>
              <a:t> Χ </a:t>
            </a:r>
            <a:r>
              <a:rPr lang="en-US" dirty="0"/>
              <a:t>V X co</a:t>
            </a:r>
            <a:r>
              <a:rPr lang="el-GR" dirty="0"/>
              <a:t>φ    και   </a:t>
            </a:r>
            <a:r>
              <a:rPr lang="el-GR" dirty="0" err="1"/>
              <a:t>Ιον</a:t>
            </a:r>
            <a:r>
              <a:rPr lang="el-GR" dirty="0"/>
              <a:t> = </a:t>
            </a:r>
            <a:r>
              <a:rPr lang="en-US" dirty="0"/>
              <a:t>P</a:t>
            </a:r>
            <a:r>
              <a:rPr lang="el-GR" dirty="0"/>
              <a:t>φ / </a:t>
            </a:r>
            <a:r>
              <a:rPr lang="en-US" dirty="0"/>
              <a:t>V cos</a:t>
            </a:r>
            <a:r>
              <a:rPr lang="el-GR" dirty="0"/>
              <a:t>φ  = 720 / (230 Χ 0,40) = 7,83 Α</a:t>
            </a:r>
          </a:p>
          <a:p>
            <a:pPr algn="just"/>
            <a:r>
              <a:rPr lang="el-GR" dirty="0"/>
              <a:t>Επομένως  θα  χρησιμοποιηθεί  για  την  τροφοδοσία  της  κάθε  γραμμής  φωτισμού  καλώδιο  διατομής:	</a:t>
            </a:r>
            <a:r>
              <a:rPr lang="en-US" dirty="0"/>
              <a:t>S </a:t>
            </a:r>
            <a:r>
              <a:rPr lang="el-GR" dirty="0"/>
              <a:t>= 1,5</a:t>
            </a:r>
            <a:r>
              <a:rPr lang="en-US" dirty="0"/>
              <a:t>mm</a:t>
            </a:r>
            <a:r>
              <a:rPr lang="el-GR" baseline="30000" dirty="0"/>
              <a:t>2</a:t>
            </a:r>
            <a:r>
              <a:rPr lang="el-GR" dirty="0"/>
              <a:t>   και  ασφάλεια  10 </a:t>
            </a:r>
            <a:r>
              <a:rPr lang="el-GR" dirty="0" smtClean="0"/>
              <a:t>Α</a:t>
            </a:r>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30" y="476672"/>
            <a:ext cx="2816150" cy="333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6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333400"/>
            <a:ext cx="8064896" cy="1295400"/>
          </a:xfrm>
        </p:spPr>
        <p:txBody>
          <a:bodyPr/>
          <a:lstStyle/>
          <a:p>
            <a:r>
              <a:rPr lang="el-GR" sz="3900" dirty="0" smtClean="0"/>
              <a:t>     </a:t>
            </a:r>
            <a:r>
              <a:rPr lang="el-GR" sz="6000" dirty="0" smtClean="0"/>
              <a:t>ΦΩΣ</a:t>
            </a:r>
            <a:r>
              <a:rPr lang="el-GR" sz="3900" dirty="0" smtClean="0"/>
              <a:t> </a:t>
            </a:r>
            <a:br>
              <a:rPr lang="el-GR" sz="3900" dirty="0" smtClean="0"/>
            </a:br>
            <a:r>
              <a:rPr lang="el-GR" dirty="0" smtClean="0"/>
              <a:t>ΗΛΕΚΤΡΟΜΑΓΝΗΤΙΚΕΣ ΑΚΤΙΝΟΒΟΛΙΕΣ</a:t>
            </a:r>
            <a:r>
              <a:rPr lang="el-GR" sz="3900" dirty="0" smtClean="0"/>
              <a:t>     </a:t>
            </a:r>
            <a:endParaRPr lang="el-GR" sz="3900" dirty="0"/>
          </a:p>
        </p:txBody>
      </p:sp>
      <p:sp>
        <p:nvSpPr>
          <p:cNvPr id="6147" name="Rectangle 3"/>
          <p:cNvSpPr>
            <a:spLocks noGrp="1" noChangeArrowheads="1"/>
          </p:cNvSpPr>
          <p:nvPr>
            <p:ph type="body" idx="1"/>
          </p:nvPr>
        </p:nvSpPr>
        <p:spPr>
          <a:xfrm>
            <a:off x="179512" y="1556494"/>
            <a:ext cx="8784976" cy="4896842"/>
          </a:xfrm>
          <a:ln w="57150"/>
        </p:spPr>
        <p:txBody>
          <a:bodyPr/>
          <a:lstStyle/>
          <a:p>
            <a:pPr algn="just"/>
            <a:r>
              <a:rPr lang="en-US" sz="2800" dirty="0" smtClean="0"/>
              <a:t>C = </a:t>
            </a:r>
            <a:r>
              <a:rPr lang="el-GR" sz="2800" dirty="0" smtClean="0"/>
              <a:t>λ </a:t>
            </a:r>
            <a:r>
              <a:rPr lang="en-US" sz="2800" dirty="0" smtClean="0"/>
              <a:t>x</a:t>
            </a:r>
            <a:r>
              <a:rPr lang="el-GR" sz="2800" dirty="0" smtClean="0"/>
              <a:t> </a:t>
            </a:r>
            <a:r>
              <a:rPr lang="en-US" sz="2800" dirty="0" smtClean="0"/>
              <a:t>f </a:t>
            </a:r>
            <a:r>
              <a:rPr lang="el-GR" sz="2800" dirty="0" smtClean="0"/>
              <a:t>     ταχύτητα  του  φωτός   300.000 </a:t>
            </a:r>
            <a:r>
              <a:rPr lang="en-US" sz="2800" dirty="0" smtClean="0"/>
              <a:t>km/sec</a:t>
            </a:r>
          </a:p>
          <a:p>
            <a:pPr marL="0" indent="0" algn="just">
              <a:buNone/>
            </a:pPr>
            <a:r>
              <a:rPr lang="en-US" sz="2800" dirty="0" smtClean="0"/>
              <a:t>                                                     ~ 3 x 10 </a:t>
            </a:r>
            <a:r>
              <a:rPr lang="en-US" sz="2800" baseline="30000" dirty="0" smtClean="0"/>
              <a:t>10    </a:t>
            </a:r>
            <a:r>
              <a:rPr lang="en-US" sz="2800" dirty="0" smtClean="0"/>
              <a:t>cm x Hz</a:t>
            </a:r>
          </a:p>
          <a:p>
            <a:pPr marL="0" indent="0" algn="just">
              <a:buNone/>
            </a:pPr>
            <a:r>
              <a:rPr lang="el-GR" sz="3200" dirty="0" smtClean="0"/>
              <a:t>                                                           </a:t>
            </a:r>
            <a:r>
              <a:rPr lang="en-US" sz="3200" dirty="0" smtClean="0"/>
              <a:t>    </a:t>
            </a:r>
            <a:r>
              <a:rPr lang="el-GR" sz="2400" dirty="0" smtClean="0"/>
              <a:t>(λ  σε  </a:t>
            </a:r>
            <a:r>
              <a:rPr lang="en-US" sz="2400" dirty="0" smtClean="0"/>
              <a:t>cm</a:t>
            </a:r>
            <a:r>
              <a:rPr lang="el-GR" sz="2400" dirty="0" smtClean="0"/>
              <a:t>)</a:t>
            </a:r>
            <a:endParaRPr lang="en-US" sz="2400" dirty="0" smtClean="0"/>
          </a:p>
          <a:p>
            <a:pPr marL="0" indent="0" algn="just">
              <a:buNone/>
            </a:pPr>
            <a:r>
              <a:rPr lang="el-GR" sz="3200" dirty="0" smtClean="0"/>
              <a:t>10</a:t>
            </a:r>
            <a:r>
              <a:rPr lang="el-GR" sz="3200" baseline="30000" dirty="0" smtClean="0"/>
              <a:t>-14                                                                                               </a:t>
            </a:r>
            <a:r>
              <a:rPr lang="el-GR" sz="3200" dirty="0" smtClean="0"/>
              <a:t>10</a:t>
            </a:r>
            <a:r>
              <a:rPr lang="el-GR" sz="3200" baseline="30000" dirty="0" smtClean="0"/>
              <a:t>8</a:t>
            </a:r>
            <a:endParaRPr lang="en-US" sz="3200" baseline="30000" dirty="0" smtClean="0"/>
          </a:p>
          <a:p>
            <a:pPr marL="0" indent="0">
              <a:buNone/>
            </a:pPr>
            <a:endParaRPr lang="en-US" sz="3200" dirty="0" smtClean="0"/>
          </a:p>
          <a:p>
            <a:pPr marL="0" indent="0">
              <a:buNone/>
            </a:pPr>
            <a:r>
              <a:rPr lang="en-US" sz="3200" dirty="0" smtClean="0"/>
              <a:t>                                                                </a:t>
            </a:r>
            <a:r>
              <a:rPr lang="en-US" sz="2400" dirty="0" smtClean="0"/>
              <a:t>(f  </a:t>
            </a:r>
            <a:r>
              <a:rPr lang="el-GR" sz="2400" dirty="0" smtClean="0"/>
              <a:t>σε  Η</a:t>
            </a:r>
            <a:r>
              <a:rPr lang="en-US" sz="2400" dirty="0" smtClean="0"/>
              <a:t>z)</a:t>
            </a:r>
            <a:endParaRPr lang="el-GR" sz="2400" dirty="0" smtClean="0"/>
          </a:p>
          <a:p>
            <a:pPr marL="0" indent="0">
              <a:buNone/>
            </a:pPr>
            <a:endParaRPr lang="en-US" sz="800" dirty="0" smtClean="0"/>
          </a:p>
          <a:p>
            <a:pPr marL="0" indent="0">
              <a:buNone/>
            </a:pPr>
            <a:r>
              <a:rPr lang="el-GR" sz="3200" dirty="0" smtClean="0"/>
              <a:t>10</a:t>
            </a:r>
            <a:r>
              <a:rPr lang="el-GR" sz="3200" baseline="30000" dirty="0" smtClean="0"/>
              <a:t>24                                                                                               </a:t>
            </a:r>
            <a:r>
              <a:rPr lang="el-GR" sz="3200" dirty="0" smtClean="0"/>
              <a:t> 10</a:t>
            </a:r>
            <a:r>
              <a:rPr lang="el-GR" sz="3200" baseline="30000" dirty="0" smtClean="0"/>
              <a:t>2</a:t>
            </a:r>
            <a:endParaRPr lang="el-GR" sz="3200" baseline="30000" dirty="0"/>
          </a:p>
        </p:txBody>
      </p:sp>
      <p:sp>
        <p:nvSpPr>
          <p:cNvPr id="3" name="Θέση αριθμού διαφάνειας 2"/>
          <p:cNvSpPr>
            <a:spLocks noGrp="1"/>
          </p:cNvSpPr>
          <p:nvPr>
            <p:ph type="sldNum" sz="quarter" idx="12"/>
          </p:nvPr>
        </p:nvSpPr>
        <p:spPr>
          <a:xfrm>
            <a:off x="6553200" y="6428184"/>
            <a:ext cx="2133600" cy="457200"/>
          </a:xfrm>
        </p:spPr>
        <p:txBody>
          <a:bodyPr/>
          <a:lstStyle/>
          <a:p>
            <a:fld id="{DD198258-3A06-43AD-98BB-3D07AD8A66F9}" type="slidenum">
              <a:rPr lang="en-US" sz="2000" b="1" smtClean="0"/>
              <a:pPr/>
              <a:t>2</a:t>
            </a:fld>
            <a:endParaRPr lang="en-US" sz="2000" b="1" dirty="0"/>
          </a:p>
        </p:txBody>
      </p:sp>
      <p:cxnSp>
        <p:nvCxnSpPr>
          <p:cNvPr id="4" name="Ευθεία γραμμή σύνδεσης 3"/>
          <p:cNvCxnSpPr/>
          <p:nvPr/>
        </p:nvCxnSpPr>
        <p:spPr>
          <a:xfrm>
            <a:off x="179512" y="3717032"/>
            <a:ext cx="878497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179512" y="5085184"/>
            <a:ext cx="878497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65920" y="5733256"/>
            <a:ext cx="1242584" cy="646331"/>
          </a:xfrm>
          <a:prstGeom prst="rect">
            <a:avLst/>
          </a:prstGeom>
          <a:noFill/>
        </p:spPr>
        <p:txBody>
          <a:bodyPr wrap="none" rtlCol="0">
            <a:spAutoFit/>
          </a:bodyPr>
          <a:lstStyle/>
          <a:p>
            <a:r>
              <a:rPr lang="el-GR" dirty="0" smtClean="0"/>
              <a:t>Μεταφορά</a:t>
            </a:r>
          </a:p>
          <a:p>
            <a:r>
              <a:rPr lang="el-GR" dirty="0" smtClean="0"/>
              <a:t>ενέργειας</a:t>
            </a:r>
            <a:endParaRPr lang="el-GR" dirty="0"/>
          </a:p>
        </p:txBody>
      </p:sp>
      <p:sp>
        <p:nvSpPr>
          <p:cNvPr id="9" name="TextBox 8"/>
          <p:cNvSpPr txBox="1"/>
          <p:nvPr/>
        </p:nvSpPr>
        <p:spPr>
          <a:xfrm>
            <a:off x="6660232" y="6309320"/>
            <a:ext cx="1440160" cy="369332"/>
          </a:xfrm>
          <a:prstGeom prst="rect">
            <a:avLst/>
          </a:prstGeom>
          <a:noFill/>
        </p:spPr>
        <p:txBody>
          <a:bodyPr wrap="square" rtlCol="0">
            <a:spAutoFit/>
          </a:bodyPr>
          <a:lstStyle/>
          <a:p>
            <a:r>
              <a:rPr lang="el-GR" dirty="0" smtClean="0"/>
              <a:t>ραδιοφωνία</a:t>
            </a:r>
            <a:endParaRPr lang="el-GR" dirty="0"/>
          </a:p>
        </p:txBody>
      </p:sp>
      <p:sp>
        <p:nvSpPr>
          <p:cNvPr id="10" name="TextBox 9"/>
          <p:cNvSpPr txBox="1"/>
          <p:nvPr/>
        </p:nvSpPr>
        <p:spPr>
          <a:xfrm>
            <a:off x="6872679" y="5651956"/>
            <a:ext cx="939681" cy="369332"/>
          </a:xfrm>
          <a:prstGeom prst="rect">
            <a:avLst/>
          </a:prstGeom>
          <a:noFill/>
        </p:spPr>
        <p:txBody>
          <a:bodyPr wrap="none" rtlCol="0">
            <a:spAutoFit/>
          </a:bodyPr>
          <a:lstStyle/>
          <a:p>
            <a:r>
              <a:rPr lang="el-GR" dirty="0" smtClean="0"/>
              <a:t>βραχέα</a:t>
            </a:r>
            <a:endParaRPr lang="el-GR" dirty="0"/>
          </a:p>
        </p:txBody>
      </p:sp>
      <p:sp>
        <p:nvSpPr>
          <p:cNvPr id="11" name="TextBox 10"/>
          <p:cNvSpPr txBox="1"/>
          <p:nvPr/>
        </p:nvSpPr>
        <p:spPr>
          <a:xfrm>
            <a:off x="5172502" y="6084004"/>
            <a:ext cx="479618" cy="369332"/>
          </a:xfrm>
          <a:prstGeom prst="rect">
            <a:avLst/>
          </a:prstGeom>
          <a:noFill/>
        </p:spPr>
        <p:txBody>
          <a:bodyPr wrap="none" rtlCol="0">
            <a:spAutoFit/>
          </a:bodyPr>
          <a:lstStyle/>
          <a:p>
            <a:r>
              <a:rPr lang="en-US" dirty="0" smtClean="0"/>
              <a:t>TV</a:t>
            </a:r>
            <a:endParaRPr lang="el-GR" dirty="0"/>
          </a:p>
        </p:txBody>
      </p:sp>
      <p:sp>
        <p:nvSpPr>
          <p:cNvPr id="12" name="TextBox 11"/>
          <p:cNvSpPr txBox="1"/>
          <p:nvPr/>
        </p:nvSpPr>
        <p:spPr>
          <a:xfrm>
            <a:off x="5350053" y="5661248"/>
            <a:ext cx="518091" cy="369332"/>
          </a:xfrm>
          <a:prstGeom prst="rect">
            <a:avLst/>
          </a:prstGeom>
          <a:noFill/>
        </p:spPr>
        <p:txBody>
          <a:bodyPr wrap="none" rtlCol="0">
            <a:spAutoFit/>
          </a:bodyPr>
          <a:lstStyle/>
          <a:p>
            <a:r>
              <a:rPr lang="en-US" dirty="0" smtClean="0"/>
              <a:t>FM</a:t>
            </a:r>
            <a:endParaRPr lang="el-GR" dirty="0"/>
          </a:p>
        </p:txBody>
      </p:sp>
      <p:sp>
        <p:nvSpPr>
          <p:cNvPr id="13" name="TextBox 12"/>
          <p:cNvSpPr txBox="1"/>
          <p:nvPr/>
        </p:nvSpPr>
        <p:spPr>
          <a:xfrm>
            <a:off x="4427984" y="5733256"/>
            <a:ext cx="813043" cy="369332"/>
          </a:xfrm>
          <a:prstGeom prst="rect">
            <a:avLst/>
          </a:prstGeom>
          <a:noFill/>
        </p:spPr>
        <p:txBody>
          <a:bodyPr wrap="none" rtlCol="0">
            <a:spAutoFit/>
          </a:bodyPr>
          <a:lstStyle/>
          <a:p>
            <a:r>
              <a:rPr lang="en-US" dirty="0" smtClean="0"/>
              <a:t>Radar</a:t>
            </a:r>
            <a:endParaRPr lang="el-GR" dirty="0"/>
          </a:p>
        </p:txBody>
      </p:sp>
      <p:sp>
        <p:nvSpPr>
          <p:cNvPr id="14" name="TextBox 13"/>
          <p:cNvSpPr txBox="1"/>
          <p:nvPr/>
        </p:nvSpPr>
        <p:spPr>
          <a:xfrm>
            <a:off x="6067895" y="5445224"/>
            <a:ext cx="880369" cy="369332"/>
          </a:xfrm>
          <a:prstGeom prst="rect">
            <a:avLst/>
          </a:prstGeom>
          <a:noFill/>
        </p:spPr>
        <p:txBody>
          <a:bodyPr wrap="none" rtlCol="0">
            <a:spAutoFit/>
          </a:bodyPr>
          <a:lstStyle/>
          <a:p>
            <a:r>
              <a:rPr lang="el-GR" dirty="0" smtClean="0"/>
              <a:t>μεσαία</a:t>
            </a:r>
            <a:endParaRPr lang="el-GR" dirty="0"/>
          </a:p>
        </p:txBody>
      </p:sp>
      <p:sp>
        <p:nvSpPr>
          <p:cNvPr id="15" name="TextBox 14"/>
          <p:cNvSpPr txBox="1"/>
          <p:nvPr/>
        </p:nvSpPr>
        <p:spPr>
          <a:xfrm>
            <a:off x="2577262" y="5733256"/>
            <a:ext cx="338554" cy="369332"/>
          </a:xfrm>
          <a:prstGeom prst="rect">
            <a:avLst/>
          </a:prstGeom>
          <a:noFill/>
        </p:spPr>
        <p:txBody>
          <a:bodyPr wrap="none" rtlCol="0">
            <a:spAutoFit/>
          </a:bodyPr>
          <a:lstStyle/>
          <a:p>
            <a:r>
              <a:rPr lang="el-GR" dirty="0" smtClean="0"/>
              <a:t>Χ</a:t>
            </a:r>
            <a:endParaRPr lang="el-GR" dirty="0"/>
          </a:p>
        </p:txBody>
      </p:sp>
      <p:sp>
        <p:nvSpPr>
          <p:cNvPr id="16" name="TextBox 15"/>
          <p:cNvSpPr txBox="1"/>
          <p:nvPr/>
        </p:nvSpPr>
        <p:spPr>
          <a:xfrm>
            <a:off x="1835696" y="5661248"/>
            <a:ext cx="300082" cy="369332"/>
          </a:xfrm>
          <a:prstGeom prst="rect">
            <a:avLst/>
          </a:prstGeom>
          <a:noFill/>
        </p:spPr>
        <p:txBody>
          <a:bodyPr wrap="none" rtlCol="0">
            <a:spAutoFit/>
          </a:bodyPr>
          <a:lstStyle/>
          <a:p>
            <a:r>
              <a:rPr lang="el-GR" dirty="0" smtClean="0"/>
              <a:t>γ</a:t>
            </a:r>
            <a:endParaRPr lang="el-GR" dirty="0"/>
          </a:p>
        </p:txBody>
      </p:sp>
      <p:sp>
        <p:nvSpPr>
          <p:cNvPr id="17" name="TextBox 16"/>
          <p:cNvSpPr txBox="1"/>
          <p:nvPr/>
        </p:nvSpPr>
        <p:spPr>
          <a:xfrm>
            <a:off x="251520" y="5661248"/>
            <a:ext cx="1081130" cy="646331"/>
          </a:xfrm>
          <a:prstGeom prst="rect">
            <a:avLst/>
          </a:prstGeom>
          <a:noFill/>
        </p:spPr>
        <p:txBody>
          <a:bodyPr wrap="none" rtlCol="0">
            <a:spAutoFit/>
          </a:bodyPr>
          <a:lstStyle/>
          <a:p>
            <a:r>
              <a:rPr lang="el-GR" dirty="0" smtClean="0"/>
              <a:t>κοσμικές</a:t>
            </a:r>
          </a:p>
          <a:p>
            <a:r>
              <a:rPr lang="el-GR" dirty="0" smtClean="0"/>
              <a:t>ακτίνες</a:t>
            </a:r>
            <a:endParaRPr lang="el-GR" dirty="0"/>
          </a:p>
        </p:txBody>
      </p:sp>
      <p:cxnSp>
        <p:nvCxnSpPr>
          <p:cNvPr id="19" name="Ευθεία γραμμή σύνδεσης 18"/>
          <p:cNvCxnSpPr/>
          <p:nvPr/>
        </p:nvCxnSpPr>
        <p:spPr>
          <a:xfrm>
            <a:off x="3347864" y="3068960"/>
            <a:ext cx="0" cy="276766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3491880" y="3068960"/>
            <a:ext cx="0" cy="2767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63403" y="5879013"/>
            <a:ext cx="875561" cy="646331"/>
          </a:xfrm>
          <a:prstGeom prst="rect">
            <a:avLst/>
          </a:prstGeom>
          <a:noFill/>
        </p:spPr>
        <p:txBody>
          <a:bodyPr wrap="none" rtlCol="0">
            <a:spAutoFit/>
          </a:bodyPr>
          <a:lstStyle/>
          <a:p>
            <a:r>
              <a:rPr lang="el-GR" dirty="0" smtClean="0"/>
              <a:t>ορατό</a:t>
            </a:r>
          </a:p>
          <a:p>
            <a:r>
              <a:rPr lang="el-GR" dirty="0" smtClean="0"/>
              <a:t>φάσμα</a:t>
            </a:r>
            <a:endParaRPr lang="el-GR" dirty="0"/>
          </a:p>
        </p:txBody>
      </p:sp>
      <p:sp>
        <p:nvSpPr>
          <p:cNvPr id="21" name="TextBox 20"/>
          <p:cNvSpPr txBox="1"/>
          <p:nvPr/>
        </p:nvSpPr>
        <p:spPr>
          <a:xfrm>
            <a:off x="2771800" y="2636912"/>
            <a:ext cx="1500118" cy="369332"/>
          </a:xfrm>
          <a:prstGeom prst="rect">
            <a:avLst/>
          </a:prstGeom>
          <a:noFill/>
        </p:spPr>
        <p:txBody>
          <a:bodyPr wrap="square" rtlCol="0">
            <a:spAutoFit/>
          </a:bodyPr>
          <a:lstStyle/>
          <a:p>
            <a:r>
              <a:rPr lang="el-GR" dirty="0" smtClean="0"/>
              <a:t>380÷780</a:t>
            </a:r>
            <a:r>
              <a:rPr lang="en-US" dirty="0" smtClean="0"/>
              <a:t>nm</a:t>
            </a:r>
            <a:endParaRPr lang="el-GR" dirty="0"/>
          </a:p>
        </p:txBody>
      </p:sp>
      <p:sp>
        <p:nvSpPr>
          <p:cNvPr id="23" name="TextBox 22"/>
          <p:cNvSpPr txBox="1"/>
          <p:nvPr/>
        </p:nvSpPr>
        <p:spPr>
          <a:xfrm>
            <a:off x="3604918" y="2996952"/>
            <a:ext cx="1543146" cy="369332"/>
          </a:xfrm>
          <a:prstGeom prst="rect">
            <a:avLst/>
          </a:prstGeom>
          <a:noFill/>
        </p:spPr>
        <p:txBody>
          <a:bodyPr wrap="square" rtlCol="0">
            <a:spAutoFit/>
          </a:bodyPr>
          <a:lstStyle/>
          <a:p>
            <a:r>
              <a:rPr lang="en-US" dirty="0" smtClean="0"/>
              <a:t>0,40x10</a:t>
            </a:r>
            <a:r>
              <a:rPr lang="en-US" baseline="30000" dirty="0" smtClean="0"/>
              <a:t>-3</a:t>
            </a:r>
            <a:r>
              <a:rPr lang="en-US" dirty="0" smtClean="0"/>
              <a:t>mm</a:t>
            </a:r>
            <a:endParaRPr lang="el-GR" baseline="30000" dirty="0"/>
          </a:p>
        </p:txBody>
      </p:sp>
      <p:sp>
        <p:nvSpPr>
          <p:cNvPr id="26" name="TextBox 25"/>
          <p:cNvSpPr txBox="1"/>
          <p:nvPr/>
        </p:nvSpPr>
        <p:spPr>
          <a:xfrm>
            <a:off x="1804718" y="2996952"/>
            <a:ext cx="1543146" cy="369332"/>
          </a:xfrm>
          <a:prstGeom prst="rect">
            <a:avLst/>
          </a:prstGeom>
          <a:noFill/>
        </p:spPr>
        <p:txBody>
          <a:bodyPr wrap="square" rtlCol="0">
            <a:spAutoFit/>
          </a:bodyPr>
          <a:lstStyle/>
          <a:p>
            <a:r>
              <a:rPr lang="en-US" dirty="0" smtClean="0"/>
              <a:t>0,80x10</a:t>
            </a:r>
            <a:r>
              <a:rPr lang="en-US" baseline="30000" dirty="0" smtClean="0"/>
              <a:t>-3</a:t>
            </a:r>
            <a:r>
              <a:rPr lang="en-US" dirty="0" smtClean="0"/>
              <a:t>mm</a:t>
            </a:r>
            <a:endParaRPr lang="el-GR"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8" grpId="0"/>
      <p:bldP spid="9" grpId="0"/>
      <p:bldP spid="10" grpId="0"/>
      <p:bldP spid="11" grpId="0"/>
      <p:bldP spid="12" grpId="0"/>
      <p:bldP spid="13" grpId="0"/>
      <p:bldP spid="14" grpId="0"/>
      <p:bldP spid="15" grpId="0"/>
      <p:bldP spid="16" grpId="0"/>
      <p:bldP spid="17" grpId="0"/>
      <p:bldP spid="20" grpId="0"/>
      <p:bldP spid="21" grpId="0"/>
      <p:bldP spid="2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ΒΑΣΙΚΑ ΦΩΤΟΤΕΧΝΙΚΑ ΜΕΓΕΘΗ</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3</a:t>
            </a:fld>
            <a:endParaRPr lang="en-US" sz="20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1673" y="2334419"/>
            <a:ext cx="31527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1700808"/>
            <a:ext cx="4896544" cy="461665"/>
          </a:xfrm>
          <a:prstGeom prst="rect">
            <a:avLst/>
          </a:prstGeom>
          <a:noFill/>
        </p:spPr>
        <p:txBody>
          <a:bodyPr wrap="square" rtlCol="0">
            <a:spAutoFit/>
          </a:bodyPr>
          <a:lstStyle/>
          <a:p>
            <a:r>
              <a:rPr lang="el-GR" sz="2400" dirty="0" smtClean="0"/>
              <a:t>Ένταση φωτεινής πηγής  </a:t>
            </a:r>
            <a:r>
              <a:rPr lang="en-US" sz="2400" dirty="0" smtClean="0">
                <a:latin typeface="Baskerville Old Face" panose="02020602080505020303" pitchFamily="18" charset="0"/>
              </a:rPr>
              <a:t>I    (cd)</a:t>
            </a:r>
            <a:endParaRPr lang="el-GR" sz="2400" dirty="0"/>
          </a:p>
        </p:txBody>
      </p:sp>
      <p:sp>
        <p:nvSpPr>
          <p:cNvPr id="6" name="TextBox 5"/>
          <p:cNvSpPr txBox="1"/>
          <p:nvPr/>
        </p:nvSpPr>
        <p:spPr>
          <a:xfrm>
            <a:off x="395536" y="2175247"/>
            <a:ext cx="4181564" cy="461665"/>
          </a:xfrm>
          <a:prstGeom prst="rect">
            <a:avLst/>
          </a:prstGeom>
          <a:noFill/>
        </p:spPr>
        <p:txBody>
          <a:bodyPr wrap="square" rtlCol="0">
            <a:spAutoFit/>
          </a:bodyPr>
          <a:lstStyle/>
          <a:p>
            <a:r>
              <a:rPr lang="el-GR" sz="2400" dirty="0" smtClean="0"/>
              <a:t>Στερεά γωνία </a:t>
            </a:r>
            <a:r>
              <a:rPr lang="en-US" sz="2400" dirty="0" smtClean="0"/>
              <a:t>d</a:t>
            </a:r>
            <a:r>
              <a:rPr lang="el-GR" sz="2400" dirty="0" smtClean="0"/>
              <a:t>ω</a:t>
            </a:r>
            <a:r>
              <a:rPr lang="en-US" sz="2400" dirty="0" smtClean="0"/>
              <a:t> </a:t>
            </a:r>
            <a:r>
              <a:rPr lang="el-GR" sz="2400" dirty="0" smtClean="0"/>
              <a:t>= </a:t>
            </a:r>
            <a:r>
              <a:rPr lang="en-US" sz="2400" dirty="0" err="1" smtClean="0"/>
              <a:t>dA</a:t>
            </a:r>
            <a:r>
              <a:rPr lang="en-US" sz="2400" dirty="0" smtClean="0"/>
              <a:t> / r</a:t>
            </a:r>
            <a:r>
              <a:rPr lang="en-US" sz="2400" baseline="30000" dirty="0" smtClean="0"/>
              <a:t>2</a:t>
            </a:r>
            <a:endParaRPr lang="el-GR" sz="2400" baseline="30000" dirty="0"/>
          </a:p>
        </p:txBody>
      </p:sp>
      <p:sp>
        <p:nvSpPr>
          <p:cNvPr id="7" name="TextBox 6"/>
          <p:cNvSpPr txBox="1"/>
          <p:nvPr/>
        </p:nvSpPr>
        <p:spPr>
          <a:xfrm>
            <a:off x="395536" y="2670011"/>
            <a:ext cx="5544616" cy="830997"/>
          </a:xfrm>
          <a:prstGeom prst="rect">
            <a:avLst/>
          </a:prstGeom>
          <a:noFill/>
        </p:spPr>
        <p:txBody>
          <a:bodyPr wrap="square" rtlCol="0">
            <a:spAutoFit/>
          </a:bodyPr>
          <a:lstStyle/>
          <a:p>
            <a:r>
              <a:rPr lang="el-GR" sz="2400" dirty="0" smtClean="0"/>
              <a:t>Φωτεινή ροή  Φ </a:t>
            </a:r>
            <a:r>
              <a:rPr lang="en-US" sz="2400" dirty="0" smtClean="0"/>
              <a:t> </a:t>
            </a:r>
            <a:r>
              <a:rPr lang="el-GR" sz="2400" dirty="0" smtClean="0"/>
              <a:t>σε </a:t>
            </a:r>
            <a:r>
              <a:rPr lang="en-US" sz="2400" dirty="0" smtClean="0"/>
              <a:t>lumen</a:t>
            </a:r>
            <a:r>
              <a:rPr lang="el-GR" sz="2400" dirty="0" smtClean="0"/>
              <a:t>  (</a:t>
            </a:r>
            <a:r>
              <a:rPr lang="en-US" sz="2400" dirty="0" smtClean="0"/>
              <a:t>lm)</a:t>
            </a:r>
            <a:endParaRPr lang="el-GR" sz="2400" dirty="0" smtClean="0"/>
          </a:p>
          <a:p>
            <a:r>
              <a:rPr lang="el-GR" sz="2400" dirty="0" smtClean="0"/>
              <a:t>ή  φωτιστική  ισχύς</a:t>
            </a:r>
            <a:r>
              <a:rPr lang="en-US" sz="2400" dirty="0" smtClean="0"/>
              <a:t>    ~ 0,4  ÷  1,5mW</a:t>
            </a:r>
            <a:endParaRPr lang="el-GR" sz="2400" dirty="0"/>
          </a:p>
        </p:txBody>
      </p:sp>
      <mc:AlternateContent xmlns:mc="http://schemas.openxmlformats.org/markup-compatibility/2006" xmlns:a14="http://schemas.microsoft.com/office/drawing/2010/main">
        <mc:Choice Requires="a14">
          <p:sp>
            <p:nvSpPr>
              <p:cNvPr id="8" name="TextBox 7"/>
              <p:cNvSpPr txBox="1"/>
              <p:nvPr/>
            </p:nvSpPr>
            <p:spPr>
              <a:xfrm>
                <a:off x="467544" y="3345405"/>
                <a:ext cx="2376264" cy="12357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2400" b="0" i="0" smtClean="0">
                          <a:latin typeface="Cambria Math"/>
                        </a:rPr>
                        <m:t>Φ</m:t>
                      </m:r>
                      <m:r>
                        <a:rPr lang="el-GR" sz="2400" b="0" i="0" smtClean="0">
                          <a:latin typeface="Cambria Math"/>
                        </a:rPr>
                        <m:t>=</m:t>
                      </m:r>
                      <m:nary>
                        <m:naryPr>
                          <m:limLoc m:val="undOvr"/>
                          <m:ctrlPr>
                            <a:rPr lang="el-GR" sz="2400" b="0" i="1" smtClean="0">
                              <a:latin typeface="Cambria Math"/>
                            </a:rPr>
                          </m:ctrlPr>
                        </m:naryPr>
                        <m:sub>
                          <m:r>
                            <m:rPr>
                              <m:sty m:val="p"/>
                              <m:brk m:alnAt="24"/>
                            </m:rPr>
                            <a:rPr lang="el-GR" sz="2400" b="0" i="0" smtClean="0">
                              <a:latin typeface="Cambria Math"/>
                            </a:rPr>
                            <m:t>Ω</m:t>
                          </m:r>
                        </m:sub>
                        <m:sup/>
                        <m:e>
                          <m:r>
                            <a:rPr lang="en-US" sz="2400" b="0" i="1" smtClean="0">
                              <a:latin typeface="Cambria Math"/>
                            </a:rPr>
                            <m:t>𝐼𝑑</m:t>
                          </m:r>
                          <m:r>
                            <m:rPr>
                              <m:sty m:val="p"/>
                            </m:rPr>
                            <a:rPr lang="el-GR" sz="2400" b="0" i="0" smtClean="0">
                              <a:latin typeface="Cambria Math"/>
                            </a:rPr>
                            <m:t>Ω</m:t>
                          </m:r>
                        </m:e>
                      </m:nary>
                    </m:oMath>
                  </m:oMathPara>
                </a14:m>
                <a:endParaRPr lang="el-GR"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345405"/>
                <a:ext cx="2376264" cy="1235723"/>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544" y="4460911"/>
                <a:ext cx="3548664" cy="624273"/>
              </a:xfrm>
              <a:prstGeom prst="rect">
                <a:avLst/>
              </a:prstGeom>
              <a:noFill/>
            </p:spPr>
            <p:txBody>
              <a:bodyPr wrap="none" rtlCol="0">
                <a:spAutoFit/>
              </a:bodyPr>
              <a:lstStyle/>
              <a:p>
                <a:r>
                  <a:rPr lang="el-GR" sz="2400" dirty="0" smtClean="0"/>
                  <a:t>Φωτεινή  ένταση </a:t>
                </a:r>
                <a:r>
                  <a:rPr lang="en-US" sz="2400" dirty="0" smtClean="0">
                    <a:latin typeface="Baskerville Old Face" panose="02020602080505020303" pitchFamily="18" charset="0"/>
                  </a:rPr>
                  <a:t>I</a:t>
                </a:r>
                <a:r>
                  <a:rPr lang="el-GR" sz="2400" dirty="0"/>
                  <a:t> =</a:t>
                </a:r>
                <a:r>
                  <a:rPr lang="el-GR" sz="2400" dirty="0" smtClean="0">
                    <a:latin typeface="Baskerville Old Face" panose="02020602080505020303" pitchFamily="18" charset="0"/>
                  </a:rPr>
                  <a:t> </a:t>
                </a:r>
                <a14:m>
                  <m:oMath xmlns:m="http://schemas.openxmlformats.org/officeDocument/2006/math">
                    <m:f>
                      <m:fPr>
                        <m:ctrlPr>
                          <a:rPr lang="el-GR" sz="2400" i="1" smtClean="0">
                            <a:latin typeface="Cambria Math"/>
                          </a:rPr>
                        </m:ctrlPr>
                      </m:fPr>
                      <m:num>
                        <m:r>
                          <a:rPr lang="el-GR" sz="2400" b="0" i="1" smtClean="0">
                            <a:latin typeface="Cambria Math"/>
                          </a:rPr>
                          <m:t>  </m:t>
                        </m:r>
                        <m:r>
                          <a:rPr lang="en-US" sz="2400" b="0" i="1" smtClean="0">
                            <a:latin typeface="Cambria Math"/>
                          </a:rPr>
                          <m:t>𝑑</m:t>
                        </m:r>
                        <m:r>
                          <m:rPr>
                            <m:sty m:val="p"/>
                          </m:rPr>
                          <a:rPr lang="el-GR" sz="2400" b="0" i="0" smtClean="0">
                            <a:latin typeface="Cambria Math"/>
                          </a:rPr>
                          <m:t>Φ</m:t>
                        </m:r>
                        <m:r>
                          <a:rPr lang="el-GR" sz="2400" b="0" i="0" smtClean="0">
                            <a:latin typeface="Cambria Math"/>
                          </a:rPr>
                          <m:t> </m:t>
                        </m:r>
                      </m:num>
                      <m:den>
                        <m:r>
                          <a:rPr lang="en-US" sz="2400" b="0" i="1" smtClean="0">
                            <a:latin typeface="Cambria Math"/>
                          </a:rPr>
                          <m:t>𝑑</m:t>
                        </m:r>
                        <m:r>
                          <a:rPr lang="el-GR" sz="2400" b="0" i="1" smtClean="0">
                            <a:latin typeface="Cambria Math"/>
                          </a:rPr>
                          <m:t>𝜔</m:t>
                        </m:r>
                      </m:den>
                    </m:f>
                  </m:oMath>
                </a14:m>
                <a:r>
                  <a:rPr lang="el-GR" sz="2400" dirty="0" smtClean="0"/>
                  <a:t> </a:t>
                </a:r>
                <a:endParaRPr lang="el-GR"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544" y="4460911"/>
                <a:ext cx="3548664" cy="624273"/>
              </a:xfrm>
              <a:prstGeom prst="rect">
                <a:avLst/>
              </a:prstGeom>
              <a:blipFill rotWithShape="1">
                <a:blip r:embed="rId4"/>
                <a:stretch>
                  <a:fillRect l="-2749" b="-10784"/>
                </a:stretch>
              </a:blipFill>
            </p:spPr>
            <p:txBody>
              <a:bodyPr/>
              <a:lstStyle/>
              <a:p>
                <a:r>
                  <a:rPr lang="el-GR">
                    <a:noFill/>
                  </a:rPr>
                  <a:t> </a:t>
                </a:r>
              </a:p>
            </p:txBody>
          </p:sp>
        </mc:Fallback>
      </mc:AlternateContent>
      <p:sp>
        <p:nvSpPr>
          <p:cNvPr id="10" name="TextBox 9"/>
          <p:cNvSpPr txBox="1"/>
          <p:nvPr/>
        </p:nvSpPr>
        <p:spPr>
          <a:xfrm>
            <a:off x="6391701" y="3851756"/>
            <a:ext cx="556563" cy="369332"/>
          </a:xfrm>
          <a:prstGeom prst="rect">
            <a:avLst/>
          </a:prstGeom>
          <a:noFill/>
        </p:spPr>
        <p:txBody>
          <a:bodyPr wrap="none" rtlCol="0">
            <a:spAutoFit/>
          </a:bodyPr>
          <a:lstStyle/>
          <a:p>
            <a:r>
              <a:rPr lang="el-GR" dirty="0" smtClean="0"/>
              <a:t>1</a:t>
            </a:r>
            <a:r>
              <a:rPr lang="en-US" dirty="0" smtClean="0"/>
              <a:t>cd</a:t>
            </a:r>
            <a:endParaRPr lang="el-GR" dirty="0"/>
          </a:p>
        </p:txBody>
      </p:sp>
      <p:sp>
        <p:nvSpPr>
          <p:cNvPr id="11" name="TextBox 10"/>
          <p:cNvSpPr txBox="1"/>
          <p:nvPr/>
        </p:nvSpPr>
        <p:spPr>
          <a:xfrm>
            <a:off x="7870206" y="2771636"/>
            <a:ext cx="724878" cy="369332"/>
          </a:xfrm>
          <a:prstGeom prst="rect">
            <a:avLst/>
          </a:prstGeom>
          <a:noFill/>
        </p:spPr>
        <p:txBody>
          <a:bodyPr wrap="none" rtlCol="0">
            <a:spAutoFit/>
          </a:bodyPr>
          <a:lstStyle/>
          <a:p>
            <a:r>
              <a:rPr lang="en-US" dirty="0" smtClean="0"/>
              <a:t>=1m</a:t>
            </a:r>
            <a:r>
              <a:rPr lang="en-US" baseline="30000" dirty="0" smtClean="0"/>
              <a:t>2</a:t>
            </a:r>
            <a:endParaRPr lang="el-GR" baseline="30000" dirty="0"/>
          </a:p>
        </p:txBody>
      </p:sp>
      <p:sp>
        <p:nvSpPr>
          <p:cNvPr id="12" name="TextBox 11"/>
          <p:cNvSpPr txBox="1"/>
          <p:nvPr/>
        </p:nvSpPr>
        <p:spPr>
          <a:xfrm>
            <a:off x="6956417" y="3068960"/>
            <a:ext cx="639919" cy="369332"/>
          </a:xfrm>
          <a:prstGeom prst="rect">
            <a:avLst/>
          </a:prstGeom>
          <a:noFill/>
        </p:spPr>
        <p:txBody>
          <a:bodyPr wrap="none" rtlCol="0">
            <a:spAutoFit/>
          </a:bodyPr>
          <a:lstStyle/>
          <a:p>
            <a:r>
              <a:rPr lang="en-US" dirty="0" smtClean="0"/>
              <a:t>=1m</a:t>
            </a:r>
            <a:endParaRPr lang="el-GR" dirty="0"/>
          </a:p>
        </p:txBody>
      </p:sp>
      <p:sp>
        <p:nvSpPr>
          <p:cNvPr id="13" name="TextBox 12"/>
          <p:cNvSpPr txBox="1"/>
          <p:nvPr/>
        </p:nvSpPr>
        <p:spPr>
          <a:xfrm>
            <a:off x="467544" y="5199583"/>
            <a:ext cx="5554469" cy="461665"/>
          </a:xfrm>
          <a:prstGeom prst="rect">
            <a:avLst/>
          </a:prstGeom>
          <a:noFill/>
        </p:spPr>
        <p:txBody>
          <a:bodyPr wrap="none" rtlCol="0">
            <a:spAutoFit/>
          </a:bodyPr>
          <a:lstStyle/>
          <a:p>
            <a:r>
              <a:rPr lang="el-GR" sz="2400" dirty="0" smtClean="0"/>
              <a:t>Ποσότητα  φωτός  </a:t>
            </a:r>
            <a:r>
              <a:rPr lang="en-US" sz="2400" dirty="0" smtClean="0"/>
              <a:t>Q = </a:t>
            </a:r>
            <a:r>
              <a:rPr lang="el-GR" sz="2400" dirty="0" smtClean="0"/>
              <a:t>Φ </a:t>
            </a:r>
            <a:r>
              <a:rPr lang="en-US" sz="2400" dirty="0" smtClean="0"/>
              <a:t>x t   (lm</a:t>
            </a:r>
            <a:r>
              <a:rPr lang="el-GR" sz="2400" dirty="0" smtClean="0"/>
              <a:t> </a:t>
            </a:r>
            <a:r>
              <a:rPr lang="en-US" sz="2400" dirty="0" smtClean="0"/>
              <a:t>x</a:t>
            </a:r>
            <a:r>
              <a:rPr lang="el-GR" sz="2400" dirty="0" smtClean="0"/>
              <a:t> </a:t>
            </a:r>
            <a:r>
              <a:rPr lang="en-US" sz="2400" dirty="0" smtClean="0"/>
              <a:t>sec)</a:t>
            </a:r>
            <a:endParaRPr lang="el-GR" sz="2400" dirty="0"/>
          </a:p>
        </p:txBody>
      </p:sp>
      <p:sp>
        <p:nvSpPr>
          <p:cNvPr id="14" name="TextBox 13"/>
          <p:cNvSpPr txBox="1"/>
          <p:nvPr/>
        </p:nvSpPr>
        <p:spPr>
          <a:xfrm>
            <a:off x="467544" y="5847655"/>
            <a:ext cx="5398337" cy="461665"/>
          </a:xfrm>
          <a:prstGeom prst="rect">
            <a:avLst/>
          </a:prstGeom>
          <a:noFill/>
        </p:spPr>
        <p:txBody>
          <a:bodyPr wrap="none" rtlCol="0">
            <a:spAutoFit/>
          </a:bodyPr>
          <a:lstStyle/>
          <a:p>
            <a:r>
              <a:rPr lang="el-GR" sz="2400" dirty="0" smtClean="0"/>
              <a:t>Λαμπρότητα </a:t>
            </a:r>
            <a:r>
              <a:rPr lang="en-US" sz="2400" dirty="0" smtClean="0"/>
              <a:t>  L</a:t>
            </a:r>
            <a:r>
              <a:rPr lang="el-GR" sz="2400" dirty="0" smtClean="0"/>
              <a:t> =</a:t>
            </a:r>
            <a:r>
              <a:rPr lang="en-US" sz="2400" dirty="0">
                <a:latin typeface="Baskerville Old Face" panose="02020602080505020303" pitchFamily="18" charset="0"/>
              </a:rPr>
              <a:t> </a:t>
            </a:r>
            <a:r>
              <a:rPr lang="en-US" sz="2400" dirty="0" smtClean="0">
                <a:latin typeface="Baskerville Old Face" panose="02020602080505020303" pitchFamily="18" charset="0"/>
              </a:rPr>
              <a:t>I  </a:t>
            </a:r>
            <a:r>
              <a:rPr lang="en-US" sz="2400" dirty="0" smtClean="0">
                <a:latin typeface="+mj-lt"/>
              </a:rPr>
              <a:t>/ m</a:t>
            </a:r>
            <a:r>
              <a:rPr lang="en-US" sz="2400" baseline="30000" dirty="0" smtClean="0">
                <a:latin typeface="+mj-lt"/>
              </a:rPr>
              <a:t>2   </a:t>
            </a:r>
            <a:r>
              <a:rPr lang="en-US" sz="2400" dirty="0" smtClean="0">
                <a:latin typeface="+mj-lt"/>
              </a:rPr>
              <a:t>(cd/</a:t>
            </a:r>
            <a:r>
              <a:rPr lang="en-US" sz="2400" dirty="0"/>
              <a:t> m</a:t>
            </a:r>
            <a:r>
              <a:rPr lang="en-US" sz="2400" baseline="30000" dirty="0"/>
              <a:t>2 </a:t>
            </a:r>
            <a:r>
              <a:rPr lang="en-US" sz="2400" baseline="30000" dirty="0" smtClean="0"/>
              <a:t> </a:t>
            </a:r>
            <a:r>
              <a:rPr lang="en-US" sz="2400" dirty="0" smtClean="0"/>
              <a:t>= </a:t>
            </a:r>
            <a:r>
              <a:rPr lang="en-US" sz="2400" dirty="0" err="1" smtClean="0">
                <a:latin typeface="+mj-lt"/>
              </a:rPr>
              <a:t>sb</a:t>
            </a:r>
            <a:r>
              <a:rPr lang="en-US" sz="2400" dirty="0" smtClean="0">
                <a:latin typeface="+mj-lt"/>
              </a:rPr>
              <a:t>)</a:t>
            </a:r>
            <a:endParaRPr lang="el-GR" sz="2400" baseline="30000" dirty="0"/>
          </a:p>
        </p:txBody>
      </p:sp>
    </p:spTree>
    <p:extLst>
      <p:ext uri="{BB962C8B-B14F-4D97-AF65-F5344CB8AC3E}">
        <p14:creationId xmlns:p14="http://schemas.microsoft.com/office/powerpoint/2010/main" val="24722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ΕΝΤΑΣΗ  ΦΩΤΙΣΜΟΥ  ΕΠΙΦΑΝΕΙΑΣ</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4</a:t>
            </a:fld>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3691"/>
            <a:ext cx="46863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51520" y="1772816"/>
                <a:ext cx="4248472" cy="799001"/>
              </a:xfrm>
              <a:prstGeom prst="rect">
                <a:avLst/>
              </a:prstGeom>
              <a:noFill/>
            </p:spPr>
            <p:txBody>
              <a:bodyPr wrap="square" rtlCol="0">
                <a:spAutoFit/>
              </a:bodyPr>
              <a:lstStyle/>
              <a:p>
                <a:pPr algn="just"/>
                <a14:m>
                  <m:oMath xmlns:m="http://schemas.openxmlformats.org/officeDocument/2006/math">
                    <m:r>
                      <m:rPr>
                        <m:sty m:val="p"/>
                      </m:rPr>
                      <a:rPr lang="el-GR" sz="3200" b="0" i="0" smtClean="0">
                        <a:latin typeface="Cambria Math"/>
                      </a:rPr>
                      <m:t>Ε</m:t>
                    </m:r>
                    <m:r>
                      <a:rPr lang="el-GR" sz="3200" b="0" i="0" smtClean="0">
                        <a:latin typeface="Cambria Math"/>
                      </a:rPr>
                      <m:t>= </m:t>
                    </m:r>
                    <m:f>
                      <m:fPr>
                        <m:ctrlPr>
                          <a:rPr lang="el-GR" sz="3200" i="1" smtClean="0">
                            <a:latin typeface="Cambria Math"/>
                          </a:rPr>
                        </m:ctrlPr>
                      </m:fPr>
                      <m:num>
                        <m:r>
                          <a:rPr lang="el-GR" sz="3200" b="0" i="1" smtClean="0">
                            <a:latin typeface="Cambria Math"/>
                          </a:rPr>
                          <m:t>  </m:t>
                        </m:r>
                        <m:r>
                          <m:rPr>
                            <m:sty m:val="p"/>
                          </m:rPr>
                          <a:rPr lang="el-GR" sz="3200" b="0" i="0" smtClean="0">
                            <a:latin typeface="Cambria Math"/>
                          </a:rPr>
                          <m:t>Φ</m:t>
                        </m:r>
                        <m:r>
                          <a:rPr lang="el-GR" sz="3200" b="0" i="0" smtClean="0">
                            <a:latin typeface="Cambria Math"/>
                          </a:rPr>
                          <m:t>  </m:t>
                        </m:r>
                      </m:num>
                      <m:den>
                        <m:r>
                          <m:rPr>
                            <m:sty m:val="p"/>
                          </m:rPr>
                          <a:rPr lang="el-GR" sz="3200" b="0" i="0" smtClean="0">
                            <a:latin typeface="Cambria Math"/>
                          </a:rPr>
                          <m:t>Α</m:t>
                        </m:r>
                      </m:den>
                    </m:f>
                    <m:r>
                      <a:rPr lang="el-GR" sz="3200" i="1" smtClean="0">
                        <a:latin typeface="Cambria Math"/>
                      </a:rPr>
                      <m:t> </m:t>
                    </m:r>
                    <m:r>
                      <a:rPr lang="en-US" sz="3200" b="0" i="1" smtClean="0">
                        <a:latin typeface="Cambria Math"/>
                      </a:rPr>
                      <m:t>    </m:t>
                    </m:r>
                  </m:oMath>
                </a14:m>
                <a:r>
                  <a:rPr lang="el-GR" sz="3200" dirty="0" smtClean="0"/>
                  <a:t> </a:t>
                </a:r>
                <a:r>
                  <a:rPr lang="el-GR" sz="2400" dirty="0" smtClean="0"/>
                  <a:t>(</a:t>
                </a:r>
                <a:r>
                  <a:rPr lang="en-US" sz="2400" dirty="0" smtClean="0"/>
                  <a:t> lm/m</a:t>
                </a:r>
                <a:r>
                  <a:rPr lang="en-US" sz="2400" baseline="30000" dirty="0" smtClean="0"/>
                  <a:t>2  </a:t>
                </a:r>
                <a:r>
                  <a:rPr lang="en-US" sz="2400" dirty="0" smtClean="0"/>
                  <a:t>=  lux )</a:t>
                </a:r>
                <a:endParaRPr lang="el-G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1772816"/>
                <a:ext cx="4248472" cy="799001"/>
              </a:xfrm>
              <a:prstGeom prst="rect">
                <a:avLst/>
              </a:prstGeom>
              <a:blipFill rotWithShape="1">
                <a:blip r:embed="rId3"/>
                <a:stretch>
                  <a:fillRect/>
                </a:stretch>
              </a:blipFill>
            </p:spPr>
            <p:txBody>
              <a:bodyPr/>
              <a:lstStyle/>
              <a:p>
                <a:r>
                  <a:rPr lang="el-GR">
                    <a:noFill/>
                  </a:rPr>
                  <a:t> </a:t>
                </a:r>
              </a:p>
            </p:txBody>
          </p:sp>
        </mc:Fallback>
      </mc:AlternateContent>
      <p:sp>
        <p:nvSpPr>
          <p:cNvPr id="5" name="TextBox 4"/>
          <p:cNvSpPr txBox="1"/>
          <p:nvPr/>
        </p:nvSpPr>
        <p:spPr>
          <a:xfrm>
            <a:off x="83854" y="5549170"/>
            <a:ext cx="9024650" cy="400110"/>
          </a:xfrm>
          <a:prstGeom prst="rect">
            <a:avLst/>
          </a:prstGeom>
          <a:noFill/>
        </p:spPr>
        <p:txBody>
          <a:bodyPr wrap="none" rtlCol="0">
            <a:spAutoFit/>
          </a:bodyPr>
          <a:lstStyle/>
          <a:p>
            <a:r>
              <a:rPr lang="el-GR" sz="2000" dirty="0" smtClean="0"/>
              <a:t>Γραφική παράσταση της κατανομής της έντασης φωτισμού (διάγραμμα </a:t>
            </a:r>
            <a:r>
              <a:rPr lang="en-US" sz="2000" dirty="0" err="1" smtClean="0"/>
              <a:t>Isolux</a:t>
            </a:r>
            <a:r>
              <a:rPr lang="en-US" sz="2000" dirty="0" smtClean="0"/>
              <a:t>)</a:t>
            </a:r>
            <a:endParaRPr lang="el-GR" sz="2000" dirty="0"/>
          </a:p>
        </p:txBody>
      </p:sp>
      <p:sp>
        <p:nvSpPr>
          <p:cNvPr id="6" name="TextBox 5"/>
          <p:cNvSpPr txBox="1"/>
          <p:nvPr/>
        </p:nvSpPr>
        <p:spPr>
          <a:xfrm>
            <a:off x="179512" y="4983559"/>
            <a:ext cx="3405548" cy="461665"/>
          </a:xfrm>
          <a:prstGeom prst="rect">
            <a:avLst/>
          </a:prstGeom>
          <a:noFill/>
        </p:spPr>
        <p:txBody>
          <a:bodyPr wrap="none" rtlCol="0">
            <a:spAutoFit/>
          </a:bodyPr>
          <a:lstStyle/>
          <a:p>
            <a:r>
              <a:rPr lang="el-GR" sz="2400" dirty="0" smtClean="0"/>
              <a:t>Ομοιομορφία φωτισμού</a:t>
            </a:r>
            <a:endParaRPr lang="el-GR" sz="2400" dirty="0"/>
          </a:p>
        </p:txBody>
      </p:sp>
      <p:sp>
        <p:nvSpPr>
          <p:cNvPr id="7" name="TextBox 6"/>
          <p:cNvSpPr txBox="1"/>
          <p:nvPr/>
        </p:nvSpPr>
        <p:spPr>
          <a:xfrm>
            <a:off x="120853" y="2765827"/>
            <a:ext cx="4379139" cy="2031325"/>
          </a:xfrm>
          <a:prstGeom prst="rect">
            <a:avLst/>
          </a:prstGeom>
          <a:noFill/>
        </p:spPr>
        <p:txBody>
          <a:bodyPr wrap="square" rtlCol="0">
            <a:spAutoFit/>
          </a:bodyPr>
          <a:lstStyle/>
          <a:p>
            <a:r>
              <a:rPr lang="el-GR" dirty="0" smtClean="0"/>
              <a:t>Κατοικίες – Ξενοδοχεία </a:t>
            </a:r>
            <a:r>
              <a:rPr lang="en-US" dirty="0" smtClean="0"/>
              <a:t>     </a:t>
            </a:r>
            <a:r>
              <a:rPr lang="el-GR" dirty="0" smtClean="0"/>
              <a:t>150÷250</a:t>
            </a:r>
            <a:r>
              <a:rPr lang="en-US" dirty="0" smtClean="0"/>
              <a:t> lux</a:t>
            </a:r>
          </a:p>
          <a:p>
            <a:r>
              <a:rPr lang="el-GR" dirty="0" smtClean="0"/>
              <a:t>Γραφεία – Σχολεία          </a:t>
            </a:r>
            <a:r>
              <a:rPr lang="en-US" dirty="0" smtClean="0"/>
              <a:t> </a:t>
            </a:r>
            <a:r>
              <a:rPr lang="el-GR" dirty="0" smtClean="0"/>
              <a:t>   250÷500 </a:t>
            </a:r>
            <a:r>
              <a:rPr lang="en-US" dirty="0" smtClean="0"/>
              <a:t>lux</a:t>
            </a:r>
          </a:p>
          <a:p>
            <a:r>
              <a:rPr lang="el-GR" dirty="0" smtClean="0"/>
              <a:t>Εμπορικά καταστήματα   </a:t>
            </a:r>
            <a:r>
              <a:rPr lang="en-US" dirty="0" smtClean="0"/>
              <a:t> </a:t>
            </a:r>
            <a:r>
              <a:rPr lang="el-GR" dirty="0" smtClean="0"/>
              <a:t> 500÷1</a:t>
            </a:r>
            <a:r>
              <a:rPr lang="en-US" dirty="0" smtClean="0"/>
              <a:t>.</a:t>
            </a:r>
            <a:r>
              <a:rPr lang="el-GR" dirty="0" smtClean="0"/>
              <a:t>000</a:t>
            </a:r>
            <a:r>
              <a:rPr lang="en-US" dirty="0" smtClean="0"/>
              <a:t> lux</a:t>
            </a:r>
          </a:p>
          <a:p>
            <a:r>
              <a:rPr lang="el-GR" dirty="0" smtClean="0"/>
              <a:t>Εργοστασιακοί  χώροι</a:t>
            </a:r>
            <a:r>
              <a:rPr lang="en-US" dirty="0" smtClean="0"/>
              <a:t>       250</a:t>
            </a:r>
            <a:r>
              <a:rPr lang="el-GR" dirty="0" smtClean="0"/>
              <a:t>÷</a:t>
            </a:r>
            <a:r>
              <a:rPr lang="en-US" dirty="0" smtClean="0"/>
              <a:t>1.000 lux</a:t>
            </a:r>
            <a:endParaRPr lang="el-GR" dirty="0" smtClean="0"/>
          </a:p>
          <a:p>
            <a:r>
              <a:rPr lang="el-GR" dirty="0" smtClean="0"/>
              <a:t>Τοπικός φωτισμός </a:t>
            </a:r>
            <a:r>
              <a:rPr lang="en-US" dirty="0" smtClean="0"/>
              <a:t>          1.000</a:t>
            </a:r>
            <a:r>
              <a:rPr lang="el-GR" dirty="0" smtClean="0"/>
              <a:t>÷</a:t>
            </a:r>
            <a:r>
              <a:rPr lang="en-US" dirty="0" smtClean="0"/>
              <a:t>2.000 lux</a:t>
            </a:r>
          </a:p>
          <a:p>
            <a:r>
              <a:rPr lang="el-GR" dirty="0" smtClean="0"/>
              <a:t>Σχεδιαστήρια</a:t>
            </a:r>
            <a:r>
              <a:rPr lang="en-US" dirty="0" smtClean="0"/>
              <a:t> – </a:t>
            </a:r>
            <a:r>
              <a:rPr lang="el-GR" dirty="0" smtClean="0"/>
              <a:t>βιτρίνες   2</a:t>
            </a:r>
            <a:r>
              <a:rPr lang="en-US" dirty="0" smtClean="0"/>
              <a:t>.</a:t>
            </a:r>
            <a:r>
              <a:rPr lang="el-GR" dirty="0" smtClean="0"/>
              <a:t>000÷5</a:t>
            </a:r>
            <a:r>
              <a:rPr lang="en-US" dirty="0" smtClean="0"/>
              <a:t>.</a:t>
            </a:r>
            <a:r>
              <a:rPr lang="el-GR" dirty="0" smtClean="0"/>
              <a:t>000</a:t>
            </a:r>
            <a:r>
              <a:rPr lang="en-US" dirty="0" smtClean="0"/>
              <a:t> lux</a:t>
            </a:r>
          </a:p>
          <a:p>
            <a:r>
              <a:rPr lang="el-GR" dirty="0" smtClean="0"/>
              <a:t>Χειρουργεία                 10</a:t>
            </a:r>
            <a:r>
              <a:rPr lang="en-US" dirty="0" smtClean="0"/>
              <a:t>.</a:t>
            </a:r>
            <a:r>
              <a:rPr lang="el-GR" dirty="0" smtClean="0"/>
              <a:t>000÷20</a:t>
            </a:r>
            <a:r>
              <a:rPr lang="en-US" dirty="0" smtClean="0"/>
              <a:t>.</a:t>
            </a:r>
            <a:r>
              <a:rPr lang="el-GR" dirty="0" smtClean="0"/>
              <a:t>000</a:t>
            </a:r>
            <a:r>
              <a:rPr lang="en-US" dirty="0" smtClean="0"/>
              <a:t> lux</a:t>
            </a:r>
            <a:endParaRPr lang="el-GR" dirty="0"/>
          </a:p>
        </p:txBody>
      </p:sp>
    </p:spTree>
    <p:extLst>
      <p:ext uri="{BB962C8B-B14F-4D97-AF65-F5344CB8AC3E}">
        <p14:creationId xmlns:p14="http://schemas.microsoft.com/office/powerpoint/2010/main" val="28200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ΦΩΤΟΜΕΤΡΙΚΟΣ ΝΟΜΟΣ</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5</a:t>
            </a:fld>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304" y="1628800"/>
            <a:ext cx="57912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323528" y="2273682"/>
                <a:ext cx="2880320" cy="10113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b="0" i="0" smtClean="0">
                          <a:latin typeface="Cambria Math"/>
                        </a:rPr>
                        <m:t>Ε</m:t>
                      </m:r>
                      <m:r>
                        <a:rPr lang="el-GR" sz="3200" b="0" i="0" smtClean="0">
                          <a:latin typeface="Cambria Math"/>
                        </a:rPr>
                        <m:t>=</m:t>
                      </m:r>
                      <m:f>
                        <m:fPr>
                          <m:ctrlPr>
                            <a:rPr lang="el-GR" sz="3200" b="0" i="1" smtClean="0">
                              <a:latin typeface="Cambria Math"/>
                            </a:rPr>
                          </m:ctrlPr>
                        </m:fPr>
                        <m:num>
                          <m:r>
                            <a:rPr lang="el-GR" sz="3200" b="0" i="0" smtClean="0">
                              <a:latin typeface="Cambria Math"/>
                            </a:rPr>
                            <m:t>  </m:t>
                          </m:r>
                          <m:r>
                            <m:rPr>
                              <m:sty m:val="p"/>
                            </m:rPr>
                            <a:rPr lang="el-GR" sz="3200" b="0" i="0" smtClean="0">
                              <a:latin typeface="Cambria Math"/>
                            </a:rPr>
                            <m:t>Ι</m:t>
                          </m:r>
                          <m:r>
                            <a:rPr lang="en-US" sz="3200" b="0" i="1" smtClean="0">
                              <a:latin typeface="Cambria Math"/>
                            </a:rPr>
                            <m:t>  </m:t>
                          </m:r>
                        </m:num>
                        <m:den>
                          <m:sSup>
                            <m:sSupPr>
                              <m:ctrlPr>
                                <a:rPr lang="en-US" sz="3200" b="0" i="1" smtClean="0">
                                  <a:latin typeface="Cambria Math"/>
                                </a:rPr>
                              </m:ctrlPr>
                            </m:sSupPr>
                            <m:e>
                              <m:r>
                                <a:rPr lang="en-US" sz="3200" b="0" i="1" smtClean="0">
                                  <a:latin typeface="Cambria Math"/>
                                </a:rPr>
                                <m:t>  </m:t>
                              </m:r>
                              <m:r>
                                <a:rPr lang="en-US" sz="3200" b="0" i="1" smtClean="0">
                                  <a:latin typeface="Cambria Math"/>
                                </a:rPr>
                                <m:t>𝑟</m:t>
                              </m:r>
                            </m:e>
                            <m:sup>
                              <m:r>
                                <a:rPr lang="en-US" sz="3200" b="0" i="1" smtClean="0">
                                  <a:latin typeface="Cambria Math"/>
                                </a:rPr>
                                <m:t>2</m:t>
                              </m:r>
                            </m:sup>
                          </m:sSup>
                        </m:den>
                      </m:f>
                      <m:r>
                        <a:rPr lang="en-US" sz="3200" b="0" i="1" smtClean="0">
                          <a:latin typeface="Cambria Math"/>
                        </a:rPr>
                        <m:t> </m:t>
                      </m:r>
                      <m:r>
                        <a:rPr lang="en-US" sz="3200" b="0" i="1" smtClean="0">
                          <a:latin typeface="Cambria Math"/>
                        </a:rPr>
                        <m:t>𝑐𝑜𝑠𝑖</m:t>
                      </m:r>
                    </m:oMath>
                  </m:oMathPara>
                </a14:m>
                <a:endParaRPr lang="el-GR"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3528" y="2273682"/>
                <a:ext cx="2880320" cy="1011302"/>
              </a:xfrm>
              <a:prstGeom prst="rect">
                <a:avLst/>
              </a:prstGeom>
              <a:blipFill rotWithShape="1">
                <a:blip r:embed="rId3"/>
                <a:stretch>
                  <a:fillRect/>
                </a:stretch>
              </a:blipFill>
            </p:spPr>
            <p:txBody>
              <a:bodyPr/>
              <a:lstStyle/>
              <a:p>
                <a:r>
                  <a:rPr lang="el-GR">
                    <a:noFill/>
                  </a:rPr>
                  <a:t> </a:t>
                </a:r>
              </a:p>
            </p:txBody>
          </p:sp>
        </mc:Fallback>
      </mc:AlternateContent>
      <p:sp>
        <p:nvSpPr>
          <p:cNvPr id="5" name="TextBox 4"/>
          <p:cNvSpPr txBox="1"/>
          <p:nvPr/>
        </p:nvSpPr>
        <p:spPr>
          <a:xfrm>
            <a:off x="251520" y="5570076"/>
            <a:ext cx="3239733" cy="523220"/>
          </a:xfrm>
          <a:prstGeom prst="rect">
            <a:avLst/>
          </a:prstGeom>
          <a:noFill/>
        </p:spPr>
        <p:txBody>
          <a:bodyPr wrap="none" rtlCol="0">
            <a:spAutoFit/>
          </a:bodyPr>
          <a:lstStyle/>
          <a:p>
            <a:r>
              <a:rPr lang="el-GR" sz="2800" dirty="0" smtClean="0"/>
              <a:t>Φωτισμός δρόμων:</a:t>
            </a:r>
            <a:endParaRPr lang="el-GR" sz="2800" dirty="0"/>
          </a:p>
        </p:txBody>
      </p:sp>
      <p:sp>
        <p:nvSpPr>
          <p:cNvPr id="6" name="TextBox 5"/>
          <p:cNvSpPr txBox="1"/>
          <p:nvPr/>
        </p:nvSpPr>
        <p:spPr>
          <a:xfrm>
            <a:off x="3472693" y="4797152"/>
            <a:ext cx="3259547" cy="1938992"/>
          </a:xfrm>
          <a:prstGeom prst="rect">
            <a:avLst/>
          </a:prstGeom>
          <a:noFill/>
        </p:spPr>
        <p:txBody>
          <a:bodyPr wrap="none" rtlCol="0">
            <a:spAutoFit/>
          </a:bodyPr>
          <a:lstStyle/>
          <a:p>
            <a:r>
              <a:rPr lang="el-GR" sz="2400" dirty="0" smtClean="0"/>
              <a:t>Κατηγορία δρόμου</a:t>
            </a:r>
          </a:p>
          <a:p>
            <a:r>
              <a:rPr lang="el-GR" sz="2400" dirty="0" smtClean="0"/>
              <a:t>Λαμπρότητα δρόμου</a:t>
            </a:r>
          </a:p>
          <a:p>
            <a:r>
              <a:rPr lang="el-GR" sz="2400" dirty="0" smtClean="0"/>
              <a:t>Απόσταση φωτιστικών</a:t>
            </a:r>
          </a:p>
          <a:p>
            <a:r>
              <a:rPr lang="el-GR" sz="2400" dirty="0" smtClean="0"/>
              <a:t>Πλάτος δρόμου</a:t>
            </a:r>
          </a:p>
          <a:p>
            <a:r>
              <a:rPr lang="el-GR" sz="2400" dirty="0" smtClean="0"/>
              <a:t>Ταχύτητα αυτοκινήτων</a:t>
            </a:r>
            <a:endParaRPr lang="el-GR" sz="2400" dirty="0"/>
          </a:p>
        </p:txBody>
      </p:sp>
      <p:sp>
        <p:nvSpPr>
          <p:cNvPr id="7" name="TextBox 6"/>
          <p:cNvSpPr txBox="1"/>
          <p:nvPr/>
        </p:nvSpPr>
        <p:spPr>
          <a:xfrm>
            <a:off x="107503" y="3429000"/>
            <a:ext cx="3528393" cy="1477328"/>
          </a:xfrm>
          <a:prstGeom prst="rect">
            <a:avLst/>
          </a:prstGeom>
          <a:noFill/>
        </p:spPr>
        <p:txBody>
          <a:bodyPr wrap="square" rtlCol="0">
            <a:spAutoFit/>
          </a:bodyPr>
          <a:lstStyle/>
          <a:p>
            <a:r>
              <a:rPr lang="el-GR" dirty="0" smtClean="0"/>
              <a:t>όπου,</a:t>
            </a:r>
          </a:p>
          <a:p>
            <a:pPr algn="just"/>
            <a:r>
              <a:rPr lang="en-US" dirty="0" smtClean="0"/>
              <a:t>r  </a:t>
            </a:r>
            <a:r>
              <a:rPr lang="el-GR" dirty="0" smtClean="0"/>
              <a:t>  η απόσταση της επιφάνειας</a:t>
            </a:r>
          </a:p>
          <a:p>
            <a:pPr algn="just"/>
            <a:r>
              <a:rPr lang="el-GR" dirty="0" smtClean="0"/>
              <a:t>     από την φωτεινή πηγή.</a:t>
            </a:r>
          </a:p>
          <a:p>
            <a:pPr algn="just"/>
            <a:r>
              <a:rPr lang="en-US" dirty="0" err="1" smtClean="0"/>
              <a:t>i</a:t>
            </a:r>
            <a:r>
              <a:rPr lang="en-US" dirty="0" smtClean="0"/>
              <a:t> </a:t>
            </a:r>
            <a:r>
              <a:rPr lang="el-GR" dirty="0" smtClean="0"/>
              <a:t>   </a:t>
            </a:r>
            <a:r>
              <a:rPr lang="en-US" dirty="0" smtClean="0"/>
              <a:t> </a:t>
            </a:r>
            <a:r>
              <a:rPr lang="el-GR" dirty="0" smtClean="0"/>
              <a:t>η  γωνία</a:t>
            </a:r>
            <a:r>
              <a:rPr lang="en-US" dirty="0" smtClean="0"/>
              <a:t> </a:t>
            </a:r>
            <a:r>
              <a:rPr lang="el-GR" dirty="0" smtClean="0"/>
              <a:t>πρόσπτωσης των</a:t>
            </a:r>
          </a:p>
          <a:p>
            <a:pPr algn="just"/>
            <a:r>
              <a:rPr lang="el-GR" dirty="0" smtClean="0"/>
              <a:t>      ακτινών στην επιφάνεια.  </a:t>
            </a:r>
            <a:endParaRPr lang="el-GR" dirty="0"/>
          </a:p>
        </p:txBody>
      </p:sp>
      <p:sp>
        <p:nvSpPr>
          <p:cNvPr id="8" name="TextBox 7"/>
          <p:cNvSpPr txBox="1"/>
          <p:nvPr/>
        </p:nvSpPr>
        <p:spPr>
          <a:xfrm>
            <a:off x="6753499" y="5498068"/>
            <a:ext cx="2282997" cy="523220"/>
          </a:xfrm>
          <a:prstGeom prst="rect">
            <a:avLst/>
          </a:prstGeom>
          <a:noFill/>
        </p:spPr>
        <p:txBody>
          <a:bodyPr wrap="none" rtlCol="0">
            <a:spAutoFit/>
          </a:bodyPr>
          <a:lstStyle/>
          <a:p>
            <a:r>
              <a:rPr lang="el-GR" sz="2800" dirty="0" smtClean="0"/>
              <a:t>Ομοιομορφία</a:t>
            </a:r>
            <a:endParaRPr lang="el-GR" sz="2800" dirty="0"/>
          </a:p>
        </p:txBody>
      </p:sp>
    </p:spTree>
    <p:extLst>
      <p:ext uri="{BB962C8B-B14F-4D97-AF65-F5344CB8AC3E}">
        <p14:creationId xmlns:p14="http://schemas.microsoft.com/office/powerpoint/2010/main" val="26207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ΧΑΡΑΚΤΗΡΙΣΤΙΚΑ ΣΤΟΙΧΕΙΑ</a:t>
            </a:r>
            <a:br>
              <a:rPr lang="el-GR" dirty="0" smtClean="0"/>
            </a:br>
            <a:r>
              <a:rPr lang="el-GR" dirty="0" smtClean="0"/>
              <a:t>ΠΗΓΩΝ ΦΩΤΙΣΜΟΥ</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6</a:t>
            </a:fld>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28" y="1556792"/>
            <a:ext cx="6515844"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179512" y="3429000"/>
            <a:ext cx="8856984" cy="3249017"/>
          </a:xfrm>
          <a:prstGeom prst="rect">
            <a:avLst/>
          </a:prstGeom>
          <a:ln w="57150"/>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l-GR" sz="3200" kern="0" baseline="30000" dirty="0" smtClean="0"/>
              <a:t>Φωτεινή ή φωτιστική ισχύς </a:t>
            </a:r>
            <a:r>
              <a:rPr lang="en-US" sz="3200" kern="0" baseline="30000" dirty="0" smtClean="0"/>
              <a:t>(lm)</a:t>
            </a:r>
          </a:p>
          <a:p>
            <a:r>
              <a:rPr lang="el-GR" sz="3200" kern="0" baseline="30000" dirty="0" err="1" smtClean="0"/>
              <a:t>Απορροφούμενη</a:t>
            </a:r>
            <a:r>
              <a:rPr lang="el-GR" sz="3200" kern="0" baseline="30000" dirty="0" smtClean="0"/>
              <a:t>  ηλεκτρική  ισχύς </a:t>
            </a:r>
            <a:r>
              <a:rPr lang="en-US" sz="3200" kern="0" baseline="30000" dirty="0" smtClean="0"/>
              <a:t>(W)</a:t>
            </a:r>
          </a:p>
          <a:p>
            <a:r>
              <a:rPr lang="el-GR" sz="3200" kern="0" baseline="30000" dirty="0" smtClean="0"/>
              <a:t>Φωτιστική απόδοση  </a:t>
            </a:r>
            <a:r>
              <a:rPr lang="en-US" sz="3200" kern="0" baseline="30000" dirty="0" smtClean="0"/>
              <a:t>n = lm/W    </a:t>
            </a:r>
          </a:p>
          <a:p>
            <a:pPr marL="0" indent="0">
              <a:buNone/>
            </a:pPr>
            <a:r>
              <a:rPr lang="en-US" sz="3200" kern="0" baseline="30000" dirty="0"/>
              <a:t> </a:t>
            </a:r>
            <a:r>
              <a:rPr lang="en-US" sz="3200" kern="0" baseline="30000" dirty="0" smtClean="0"/>
              <a:t>      </a:t>
            </a:r>
            <a:r>
              <a:rPr lang="el-GR" sz="3200" kern="0" baseline="30000" dirty="0" smtClean="0"/>
              <a:t>Για  λαμπτήρες πυρακτώσεως 8 – 10 – 12 – 14 </a:t>
            </a:r>
            <a:r>
              <a:rPr lang="en-US" sz="3200" kern="0" baseline="30000" dirty="0" smtClean="0"/>
              <a:t>lm/W</a:t>
            </a:r>
          </a:p>
          <a:p>
            <a:pPr marL="0" indent="0">
              <a:buNone/>
            </a:pPr>
            <a:r>
              <a:rPr lang="en-US" sz="3200" kern="0" baseline="30000" dirty="0"/>
              <a:t> </a:t>
            </a:r>
            <a:r>
              <a:rPr lang="en-US" sz="3200" kern="0" baseline="30000" dirty="0" smtClean="0"/>
              <a:t>      </a:t>
            </a:r>
            <a:r>
              <a:rPr lang="el-GR" sz="3200" kern="0" baseline="30000" dirty="0" smtClean="0"/>
              <a:t>Για  λαμπτήρες φθορισμού  </a:t>
            </a:r>
            <a:r>
              <a:rPr lang="en-US" sz="3200" kern="0" baseline="30000" dirty="0" smtClean="0"/>
              <a:t>    </a:t>
            </a:r>
            <a:r>
              <a:rPr lang="el-GR" sz="3200" kern="0" baseline="30000" dirty="0" smtClean="0"/>
              <a:t> 30 – 32 έως 58 </a:t>
            </a:r>
            <a:r>
              <a:rPr lang="en-US" sz="3200" kern="0" baseline="30000" dirty="0" smtClean="0"/>
              <a:t>lm/W</a:t>
            </a:r>
            <a:r>
              <a:rPr lang="el-GR" sz="3200" kern="0" baseline="30000" dirty="0" smtClean="0"/>
              <a:t> </a:t>
            </a:r>
            <a:endParaRPr lang="en-US" sz="3200" kern="0" baseline="30000" dirty="0" smtClean="0"/>
          </a:p>
          <a:p>
            <a:r>
              <a:rPr lang="el-GR" sz="3200" kern="0" baseline="30000" dirty="0" smtClean="0"/>
              <a:t>Ενεργός διάρκεια ζωής σε ώρες </a:t>
            </a:r>
            <a:r>
              <a:rPr lang="en-US" sz="3200" kern="0" baseline="30000" dirty="0" smtClean="0"/>
              <a:t>(h)</a:t>
            </a:r>
            <a:r>
              <a:rPr lang="el-GR" sz="3200" kern="0" baseline="30000" dirty="0" smtClean="0"/>
              <a:t> </a:t>
            </a:r>
          </a:p>
          <a:p>
            <a:r>
              <a:rPr lang="el-GR" sz="3200" kern="0" baseline="30000" dirty="0" smtClean="0"/>
              <a:t>Χρωματική  απόδοση  </a:t>
            </a:r>
            <a:r>
              <a:rPr lang="en-US" sz="3200" kern="0" baseline="30000" dirty="0" smtClean="0"/>
              <a:t>Ra  90–</a:t>
            </a:r>
            <a:r>
              <a:rPr lang="el-GR" sz="3200" kern="0" baseline="30000" dirty="0" smtClean="0"/>
              <a:t>1</a:t>
            </a:r>
            <a:r>
              <a:rPr lang="en-US" sz="3200" kern="0" baseline="30000" dirty="0" smtClean="0"/>
              <a:t>00 </a:t>
            </a:r>
            <a:r>
              <a:rPr lang="el-GR" sz="3200" kern="0" baseline="30000" dirty="0" smtClean="0"/>
              <a:t>υψηλή, 80–90 καλή, 50–80 μέτρια</a:t>
            </a:r>
            <a:endParaRPr lang="el-GR" sz="3200" kern="0" baseline="30000" dirty="0"/>
          </a:p>
        </p:txBody>
      </p:sp>
      <p:sp>
        <p:nvSpPr>
          <p:cNvPr id="7" name="TextBox 6"/>
          <p:cNvSpPr txBox="1"/>
          <p:nvPr/>
        </p:nvSpPr>
        <p:spPr>
          <a:xfrm>
            <a:off x="7308304" y="1683965"/>
            <a:ext cx="1152128" cy="1384995"/>
          </a:xfrm>
          <a:prstGeom prst="rect">
            <a:avLst/>
          </a:prstGeom>
          <a:noFill/>
          <a:effectLst>
            <a:innerShdw blurRad="63500" dist="50800" dir="10800000">
              <a:schemeClr val="bg1">
                <a:lumMod val="65000"/>
                <a:alpha val="50000"/>
              </a:schemeClr>
            </a:innerShdw>
          </a:effectLst>
        </p:spPr>
        <p:txBody>
          <a:bodyPr wrap="square" rtlCol="0">
            <a:spAutoFit/>
          </a:bodyPr>
          <a:lstStyle/>
          <a:p>
            <a:r>
              <a:rPr lang="en-US" sz="5400" dirty="0" smtClean="0"/>
              <a:t>Ra</a:t>
            </a:r>
          </a:p>
          <a:p>
            <a:endParaRPr lang="en-US" sz="800" dirty="0"/>
          </a:p>
          <a:p>
            <a:r>
              <a:rPr lang="el-GR" sz="1100" dirty="0" smtClean="0">
                <a:solidFill>
                  <a:srgbClr val="4D4D4D"/>
                </a:solidFill>
              </a:rPr>
              <a:t>Χρωματική απόδοση</a:t>
            </a:r>
            <a:endParaRPr lang="el-GR" sz="1100" dirty="0">
              <a:solidFill>
                <a:srgbClr val="4D4D4D"/>
              </a:solidFill>
            </a:endParaRPr>
          </a:p>
        </p:txBody>
      </p:sp>
    </p:spTree>
    <p:extLst>
      <p:ext uri="{BB962C8B-B14F-4D97-AF65-F5344CB8AC3E}">
        <p14:creationId xmlns:p14="http://schemas.microsoft.com/office/powerpoint/2010/main" val="28893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022" y="1916832"/>
            <a:ext cx="82897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480" y="2420888"/>
            <a:ext cx="770952" cy="11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623" y="1268760"/>
            <a:ext cx="70652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437" y="4797152"/>
            <a:ext cx="677547" cy="126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1104" y="3933056"/>
            <a:ext cx="71708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p:txBody>
          <a:bodyPr/>
          <a:lstStyle/>
          <a:p>
            <a:r>
              <a:rPr lang="el-GR" dirty="0" smtClean="0"/>
              <a:t>ΕΙΔΗ  ΛΑΜΠΤΗΡΩΝ</a:t>
            </a:r>
            <a:endParaRPr lang="el-GR" dirty="0"/>
          </a:p>
        </p:txBody>
      </p:sp>
      <p:sp>
        <p:nvSpPr>
          <p:cNvPr id="3" name="Θέση περιεχομένου 2"/>
          <p:cNvSpPr>
            <a:spLocks noGrp="1"/>
          </p:cNvSpPr>
          <p:nvPr>
            <p:ph idx="1"/>
          </p:nvPr>
        </p:nvSpPr>
        <p:spPr>
          <a:xfrm>
            <a:off x="457200" y="1458615"/>
            <a:ext cx="8229600" cy="5138737"/>
          </a:xfrm>
        </p:spPr>
        <p:txBody>
          <a:bodyPr/>
          <a:lstStyle/>
          <a:p>
            <a:pPr>
              <a:spcBef>
                <a:spcPts val="0"/>
              </a:spcBef>
            </a:pPr>
            <a:r>
              <a:rPr lang="el-GR" dirty="0" smtClean="0"/>
              <a:t>Πυρακτώσεως</a:t>
            </a:r>
          </a:p>
          <a:p>
            <a:pPr>
              <a:spcBef>
                <a:spcPts val="0"/>
              </a:spcBef>
            </a:pPr>
            <a:endParaRPr lang="el-GR" sz="2000" dirty="0" smtClean="0"/>
          </a:p>
          <a:p>
            <a:pPr>
              <a:spcBef>
                <a:spcPts val="0"/>
              </a:spcBef>
            </a:pPr>
            <a:r>
              <a:rPr lang="el-GR" dirty="0" smtClean="0"/>
              <a:t>Φθορισμού</a:t>
            </a:r>
          </a:p>
          <a:p>
            <a:pPr>
              <a:spcBef>
                <a:spcPts val="0"/>
              </a:spcBef>
            </a:pPr>
            <a:endParaRPr lang="el-GR" sz="2000" dirty="0"/>
          </a:p>
          <a:p>
            <a:pPr>
              <a:spcBef>
                <a:spcPts val="0"/>
              </a:spcBef>
            </a:pPr>
            <a:r>
              <a:rPr lang="el-GR" dirty="0" smtClean="0"/>
              <a:t>Ατμών υδραργύρου υψηλής πίεσης</a:t>
            </a:r>
          </a:p>
          <a:p>
            <a:pPr marL="0" indent="0">
              <a:spcBef>
                <a:spcPts val="0"/>
              </a:spcBef>
              <a:buNone/>
            </a:pPr>
            <a:r>
              <a:rPr lang="el-GR" dirty="0"/>
              <a:t> </a:t>
            </a:r>
            <a:r>
              <a:rPr lang="el-GR" dirty="0" smtClean="0"/>
              <a:t>  ή ατμών Νατρίου χαμηλής και υψηλής πίεσης</a:t>
            </a:r>
          </a:p>
          <a:p>
            <a:pPr marL="0" indent="0">
              <a:spcBef>
                <a:spcPts val="0"/>
              </a:spcBef>
              <a:buNone/>
            </a:pPr>
            <a:endParaRPr lang="el-GR" sz="2000" dirty="0"/>
          </a:p>
          <a:p>
            <a:pPr>
              <a:spcBef>
                <a:spcPts val="0"/>
              </a:spcBef>
            </a:pPr>
            <a:r>
              <a:rPr lang="el-GR" dirty="0" smtClean="0"/>
              <a:t>Συμπαγής φθορισμού</a:t>
            </a:r>
          </a:p>
          <a:p>
            <a:pPr>
              <a:spcBef>
                <a:spcPts val="0"/>
              </a:spcBef>
            </a:pPr>
            <a:endParaRPr lang="el-GR" sz="2000" dirty="0"/>
          </a:p>
          <a:p>
            <a:pPr>
              <a:spcBef>
                <a:spcPts val="0"/>
              </a:spcBef>
            </a:pPr>
            <a:r>
              <a:rPr lang="en-US" dirty="0" smtClean="0"/>
              <a:t>LED</a:t>
            </a:r>
            <a:endParaRPr lang="el-GR" dirty="0" smtClean="0"/>
          </a:p>
          <a:p>
            <a:pPr>
              <a:spcBef>
                <a:spcPts val="0"/>
              </a:spcBef>
            </a:pPr>
            <a:endParaRPr lang="el-GR" sz="2000" dirty="0" smtClean="0"/>
          </a:p>
          <a:p>
            <a:pPr>
              <a:spcBef>
                <a:spcPts val="0"/>
              </a:spcBef>
            </a:pPr>
            <a:r>
              <a:rPr lang="el-GR" dirty="0" smtClean="0"/>
              <a:t>Αλογόνου</a:t>
            </a:r>
          </a:p>
          <a:p>
            <a:endParaRPr lang="el-GR" dirty="0"/>
          </a:p>
        </p:txBody>
      </p:sp>
      <p:sp>
        <p:nvSpPr>
          <p:cNvPr id="4" name="Θέση αριθμού διαφάνειας 3"/>
          <p:cNvSpPr>
            <a:spLocks noGrp="1"/>
          </p:cNvSpPr>
          <p:nvPr>
            <p:ph type="sldNum" sz="quarter" idx="12"/>
          </p:nvPr>
        </p:nvSpPr>
        <p:spPr>
          <a:xfrm>
            <a:off x="6660232" y="6323311"/>
            <a:ext cx="2133600" cy="457200"/>
          </a:xfrm>
        </p:spPr>
        <p:txBody>
          <a:bodyPr/>
          <a:lstStyle/>
          <a:p>
            <a:fld id="{DD198258-3A06-43AD-98BB-3D07AD8A66F9}" type="slidenum">
              <a:rPr lang="en-US" sz="2000" b="1" smtClean="0"/>
              <a:pPr/>
              <a:t>7</a:t>
            </a:fld>
            <a:endParaRPr lang="en-US" sz="2000" b="1" dirty="0"/>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544" y="5301208"/>
            <a:ext cx="1135808" cy="126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85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gtEl>
                                        <p:attrNameLst>
                                          <p:attrName>style.visibility</p:attrName>
                                        </p:attrNameLst>
                                      </p:cBhvr>
                                      <p:to>
                                        <p:strVal val="visible"/>
                                      </p:to>
                                    </p:set>
                                    <p:animEffect transition="in" filter="fade">
                                      <p:cBhvr>
                                        <p:cTn id="37" dur="500"/>
                                        <p:tgtEl>
                                          <p:spTgt spid="30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fade">
                                      <p:cBhvr>
                                        <p:cTn id="47" dur="500"/>
                                        <p:tgtEl>
                                          <p:spTgt spid="30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7"/>
                                        </p:tgtEl>
                                        <p:attrNameLst>
                                          <p:attrName>style.visibility</p:attrName>
                                        </p:attrNameLst>
                                      </p:cBhvr>
                                      <p:to>
                                        <p:strVal val="visible"/>
                                      </p:to>
                                    </p:set>
                                    <p:animEffect transition="in" filter="fade">
                                      <p:cBhvr>
                                        <p:cTn id="57" dur="500"/>
                                        <p:tgtEl>
                                          <p:spTgt spid="30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8"/>
                                        </p:tgtEl>
                                        <p:attrNameLst>
                                          <p:attrName>style.visibility</p:attrName>
                                        </p:attrNameLst>
                                      </p:cBhvr>
                                      <p:to>
                                        <p:strVal val="visible"/>
                                      </p:to>
                                    </p:set>
                                    <p:animEffect transition="in" filter="fade">
                                      <p:cBhvr>
                                        <p:cTn id="6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ΕΙΔΗ  ΦΩΤΙΣΜΟΥ</a:t>
            </a:r>
            <a:endParaRPr lang="el-GR" dirty="0"/>
          </a:p>
        </p:txBody>
      </p:sp>
      <p:sp>
        <p:nvSpPr>
          <p:cNvPr id="3" name="Θέση αριθμού διαφάνειας 2"/>
          <p:cNvSpPr>
            <a:spLocks noGrp="1"/>
          </p:cNvSpPr>
          <p:nvPr>
            <p:ph type="sldNum" sz="quarter" idx="12"/>
          </p:nvPr>
        </p:nvSpPr>
        <p:spPr/>
        <p:txBody>
          <a:bodyPr/>
          <a:lstStyle/>
          <a:p>
            <a:fld id="{99DF1310-8E8F-4D80-A3CF-8651BDA8FAA6}" type="slidenum">
              <a:rPr lang="en-US" sz="2000" b="1" smtClean="0"/>
              <a:pPr/>
              <a:t>8</a:t>
            </a:fld>
            <a:endParaRPr lang="en-US"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848872" cy="51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40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ΜΕΛΕΤΗ ΦΩΤΙΣΜΟΥ</a:t>
            </a:r>
            <a:br>
              <a:rPr lang="el-GR" dirty="0" smtClean="0"/>
            </a:br>
            <a:r>
              <a:rPr lang="el-GR" dirty="0" smtClean="0"/>
              <a:t>ΕΣΩΤΕΡΙΚΟΥ ΧΩΡΟΥ</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14:m>
                  <m:oMath xmlns:m="http://schemas.openxmlformats.org/officeDocument/2006/math">
                    <m:r>
                      <a:rPr lang="el-GR" sz="4400" b="0" i="0" smtClean="0">
                        <a:latin typeface="Cambria Math"/>
                      </a:rPr>
                      <m:t>      </m:t>
                    </m:r>
                    <m:r>
                      <m:rPr>
                        <m:sty m:val="p"/>
                      </m:rPr>
                      <a:rPr lang="el-GR" sz="4400" b="0" i="0" smtClean="0">
                        <a:latin typeface="Cambria Math"/>
                      </a:rPr>
                      <m:t>Φ</m:t>
                    </m:r>
                    <m:r>
                      <a:rPr lang="el-GR" sz="4400" b="0" i="0" smtClean="0">
                        <a:latin typeface="Cambria Math"/>
                      </a:rPr>
                      <m:t>=</m:t>
                    </m:r>
                    <m:f>
                      <m:fPr>
                        <m:ctrlPr>
                          <a:rPr lang="el-GR" sz="4400" b="0" i="1" smtClean="0">
                            <a:latin typeface="Cambria Math"/>
                          </a:rPr>
                        </m:ctrlPr>
                      </m:fPr>
                      <m:num>
                        <m:r>
                          <m:rPr>
                            <m:sty m:val="p"/>
                          </m:rPr>
                          <a:rPr lang="el-GR" sz="4400" b="0" i="0" smtClean="0">
                            <a:latin typeface="Cambria Math"/>
                          </a:rPr>
                          <m:t>Ε</m:t>
                        </m:r>
                        <m:r>
                          <a:rPr lang="el-GR" sz="4400" b="0" i="1" smtClean="0">
                            <a:latin typeface="Cambria Math"/>
                          </a:rPr>
                          <m:t> </m:t>
                        </m:r>
                        <m:r>
                          <a:rPr lang="el-GR" sz="4400" b="0" i="1" smtClean="0">
                            <a:latin typeface="Cambria Math"/>
                            <a:ea typeface="Cambria Math"/>
                          </a:rPr>
                          <m:t>× </m:t>
                        </m:r>
                        <m:r>
                          <m:rPr>
                            <m:sty m:val="p"/>
                          </m:rPr>
                          <a:rPr lang="el-GR" sz="4400" b="0" i="0" smtClean="0">
                            <a:latin typeface="Cambria Math"/>
                            <a:ea typeface="Cambria Math"/>
                          </a:rPr>
                          <m:t>Α</m:t>
                        </m:r>
                      </m:num>
                      <m:den>
                        <m:r>
                          <m:rPr>
                            <m:sty m:val="p"/>
                          </m:rPr>
                          <a:rPr lang="en-US" sz="4400" b="0" i="0" smtClean="0">
                            <a:latin typeface="Cambria Math"/>
                          </a:rPr>
                          <m:t>n</m:t>
                        </m:r>
                        <m:r>
                          <a:rPr lang="en-US" sz="4400" b="0" i="0" smtClean="0">
                            <a:latin typeface="Cambria Math"/>
                          </a:rPr>
                          <m:t> </m:t>
                        </m:r>
                        <m:r>
                          <a:rPr lang="en-US" sz="4400" b="0" i="1" smtClean="0">
                            <a:latin typeface="Cambria Math"/>
                            <a:ea typeface="Cambria Math"/>
                          </a:rPr>
                          <m:t>× </m:t>
                        </m:r>
                        <m:r>
                          <m:rPr>
                            <m:sty m:val="p"/>
                          </m:rPr>
                          <a:rPr lang="el-GR" sz="4400" b="0" i="0" smtClean="0">
                            <a:latin typeface="Cambria Math"/>
                          </a:rPr>
                          <m:t>ν</m:t>
                        </m:r>
                      </m:den>
                    </m:f>
                    <m:r>
                      <a:rPr lang="en-US" sz="4400" b="0" i="1" smtClean="0">
                        <a:latin typeface="Cambria Math"/>
                      </a:rPr>
                      <m:t>   </m:t>
                    </m:r>
                    <m:d>
                      <m:dPr>
                        <m:ctrlPr>
                          <a:rPr lang="en-US" sz="4400" b="0" i="1" smtClean="0">
                            <a:latin typeface="Cambria Math"/>
                          </a:rPr>
                        </m:ctrlPr>
                      </m:dPr>
                      <m:e>
                        <m:r>
                          <a:rPr lang="en-US" sz="4400" b="0" i="1" smtClean="0">
                            <a:latin typeface="Cambria Math"/>
                          </a:rPr>
                          <m:t>𝑙𝑚</m:t>
                        </m:r>
                      </m:e>
                    </m:d>
                  </m:oMath>
                </a14:m>
                <a:endParaRPr lang="en-US" sz="4400" b="0" dirty="0" smtClean="0"/>
              </a:p>
              <a:p>
                <a:pPr marL="0" indent="0">
                  <a:buNone/>
                </a:pPr>
                <a:r>
                  <a:rPr lang="el-GR" dirty="0" smtClean="0"/>
                  <a:t>όπου  Ε   η  επιθυμητή ένταση φωτισμού σε</a:t>
                </a:r>
                <a:r>
                  <a:rPr lang="en-US" dirty="0" smtClean="0"/>
                  <a:t> lux</a:t>
                </a:r>
              </a:p>
              <a:p>
                <a:pPr marL="0" indent="0">
                  <a:buNone/>
                </a:pPr>
                <a:r>
                  <a:rPr lang="en-US" dirty="0"/>
                  <a:t> </a:t>
                </a:r>
                <a:r>
                  <a:rPr lang="en-US" dirty="0" smtClean="0"/>
                  <a:t>         A  </a:t>
                </a:r>
                <a:r>
                  <a:rPr lang="el-GR" dirty="0" smtClean="0"/>
                  <a:t> το εμβαδόν της επιφάνειας εργασίας</a:t>
                </a:r>
              </a:p>
              <a:p>
                <a:pPr marL="0" indent="0">
                  <a:buNone/>
                </a:pPr>
                <a:r>
                  <a:rPr lang="el-GR" dirty="0"/>
                  <a:t> </a:t>
                </a:r>
                <a:r>
                  <a:rPr lang="el-GR" dirty="0" smtClean="0"/>
                  <a:t>         </a:t>
                </a:r>
                <a:r>
                  <a:rPr lang="en-US" dirty="0" smtClean="0"/>
                  <a:t>n    </a:t>
                </a:r>
                <a:r>
                  <a:rPr lang="el-GR" dirty="0" smtClean="0"/>
                  <a:t>ο  βαθμός  απόδοσης  φωτισμού</a:t>
                </a:r>
              </a:p>
              <a:p>
                <a:pPr marL="0" indent="0">
                  <a:buNone/>
                </a:pPr>
                <a:r>
                  <a:rPr lang="el-GR" dirty="0"/>
                  <a:t> </a:t>
                </a:r>
                <a:r>
                  <a:rPr lang="el-GR" dirty="0" smtClean="0"/>
                  <a:t>         ν    ο  συντελεστής  χρησιμοποίησης</a:t>
                </a:r>
              </a:p>
              <a:p>
                <a:pPr marL="0" indent="0">
                  <a:buNone/>
                </a:pPr>
                <a:r>
                  <a:rPr lang="el-GR" dirty="0" smtClean="0"/>
                  <a:t>και     Φ   η  συνολική φωτεινή  ροή  στο χώρο</a:t>
                </a:r>
              </a:p>
              <a:p>
                <a:pPr marL="0" indent="0">
                  <a:buNone/>
                </a:pPr>
                <a:r>
                  <a:rPr lang="el-GR" dirty="0" smtClean="0"/>
                  <a:t>         </a:t>
                </a:r>
                <a:r>
                  <a:rPr lang="en-US" dirty="0" smtClean="0"/>
                  <a:t>  </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704" r="-88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z="2000" b="1" smtClean="0"/>
              <a:pPr/>
              <a:t>9</a:t>
            </a:fld>
            <a:endParaRPr lang="en-US" sz="2000" b="1" dirty="0"/>
          </a:p>
        </p:txBody>
      </p:sp>
    </p:spTree>
    <p:extLst>
      <p:ext uri="{BB962C8B-B14F-4D97-AF65-F5344CB8AC3E}">
        <p14:creationId xmlns:p14="http://schemas.microsoft.com/office/powerpoint/2010/main" val="28890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Εκπαιδευτική παρουσίαση">
  <a:themeElements>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trainingpre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pres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trainingpres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trainingpres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trainingpres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trainingpres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trainingpres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trainingpres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trainingpres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trainingpres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Template>
  <TotalTime>2120</TotalTime>
  <Words>1462</Words>
  <Application>Microsoft Office PowerPoint</Application>
  <PresentationFormat>Προβολή στην οθόνη (4:3)</PresentationFormat>
  <Paragraphs>218</Paragraphs>
  <Slides>17</Slides>
  <Notes>2</Notes>
  <HiddenSlides>0</HiddenSlides>
  <MMClips>0</MMClips>
  <ScaleCrop>false</ScaleCrop>
  <HeadingPairs>
    <vt:vector size="4" baseType="variant">
      <vt:variant>
        <vt:lpstr>Θέμα</vt:lpstr>
      </vt:variant>
      <vt:variant>
        <vt:i4>2</vt:i4>
      </vt:variant>
      <vt:variant>
        <vt:lpstr>Τίτλοι διαφανειών</vt:lpstr>
      </vt:variant>
      <vt:variant>
        <vt:i4>17</vt:i4>
      </vt:variant>
    </vt:vector>
  </HeadingPairs>
  <TitlesOfParts>
    <vt:vector size="19" baseType="lpstr">
      <vt:lpstr>Εκπαιδευτική παρουσίαση</vt:lpstr>
      <vt:lpstr>Θέμα του Office</vt:lpstr>
      <vt:lpstr>ΒΙΟΜΗΧΑΝΙΚΕΣ ΗΛΕΚΤΡΙΚΕΣ ΕΓΚΑΤΑΣΤΑΣΕΙΣ</vt:lpstr>
      <vt:lpstr>     ΦΩΣ  ΗΛΕΚΤΡΟΜΑΓΝΗΤΙΚΕΣ ΑΚΤΙΝΟΒΟΛΙΕΣ     </vt:lpstr>
      <vt:lpstr>ΒΑΣΙΚΑ ΦΩΤΟΤΕΧΝΙΚΑ ΜΕΓΕΘΗ</vt:lpstr>
      <vt:lpstr>ΕΝΤΑΣΗ  ΦΩΤΙΣΜΟΥ  ΕΠΙΦΑΝΕΙΑΣ</vt:lpstr>
      <vt:lpstr>ΦΩΤΟΜΕΤΡΙΚΟΣ ΝΟΜΟΣ</vt:lpstr>
      <vt:lpstr>ΧΑΡΑΚΤΗΡΙΣΤΙΚΑ ΣΤΟΙΧΕΙΑ ΠΗΓΩΝ ΦΩΤΙΣΜΟΥ</vt:lpstr>
      <vt:lpstr>ΕΙΔΗ  ΛΑΜΠΤΗΡΩΝ</vt:lpstr>
      <vt:lpstr>ΕΙΔΗ  ΦΩΤΙΣΜΟΥ</vt:lpstr>
      <vt:lpstr>ΜΕΛΕΤΗ ΦΩΤΙΣΜΟΥ ΕΣΩΤΕΡΙΚΟΥ ΧΩΡΟΥ</vt:lpstr>
      <vt:lpstr>ΒΑΘΜΟΣ ΑΠΟΔΟΣΗΣ ΦΩΤΙΣΜΟΥ  n</vt:lpstr>
      <vt:lpstr>Παρουσίαση του PowerPoint</vt:lpstr>
      <vt:lpstr>ΣΥΝΤΕΛΕΣΤΗΣ  ΕΛΑΤΤΩΣΗΣ  ή   ΧΡΗΣΙΜΟΠΟΙΗΣΗΣ        ν</vt:lpstr>
      <vt:lpstr>Παράδειγμα υπολογισμού</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ΗΛΕΚΤΡΙΚΑ ΚΥΚΛΩΜΑΤΑ</dc:title>
  <dc:creator>ΘΕΟΚΛΗΤΟΣ</dc:creator>
  <cp:lastModifiedBy>Admin</cp:lastModifiedBy>
  <cp:revision>161</cp:revision>
  <dcterms:created xsi:type="dcterms:W3CDTF">2020-03-19T06:44:50Z</dcterms:created>
  <dcterms:modified xsi:type="dcterms:W3CDTF">2021-03-21T11:34:19Z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TC060888081032</vt:lpwstr>
  </property>
</Properties>
</file>