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71" r:id="rId5"/>
    <p:sldId id="268" r:id="rId6"/>
    <p:sldId id="261" r:id="rId7"/>
    <p:sldId id="258" r:id="rId8"/>
    <p:sldId id="275" r:id="rId9"/>
    <p:sldId id="274" r:id="rId10"/>
    <p:sldId id="276" r:id="rId11"/>
    <p:sldId id="277" r:id="rId12"/>
    <p:sldId id="278" r:id="rId13"/>
    <p:sldId id="279" r:id="rId14"/>
    <p:sldId id="280" r:id="rId15"/>
    <p:sldId id="259" r:id="rId16"/>
    <p:sldId id="260" r:id="rId17"/>
    <p:sldId id="263" r:id="rId18"/>
    <p:sldId id="264" r:id="rId19"/>
    <p:sldId id="269" r:id="rId20"/>
    <p:sldId id="265" r:id="rId21"/>
    <p:sldId id="266" r:id="rId22"/>
    <p:sldId id="267" r:id="rId23"/>
    <p:sldId id="272" r:id="rId24"/>
    <p:sldId id="273" r:id="rId25"/>
    <p:sldId id="262"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05CC3F8A-EF0C-406E-971F-3BBB37198984}" type="datetimeFigureOut">
              <a:rPr lang="el-GR" smtClean="0"/>
              <a:t>3/5/2023</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B7DA6FF7-F883-443B-9AE6-5649B899949A}"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CC3F8A-EF0C-406E-971F-3BBB37198984}" type="datetimeFigureOut">
              <a:rPr lang="el-GR" smtClean="0"/>
              <a:t>3/5/2023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CC3F8A-EF0C-406E-971F-3BBB37198984}" type="datetimeFigureOut">
              <a:rPr lang="el-GR" smtClean="0"/>
              <a:t>3/5/2023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CC3F8A-EF0C-406E-971F-3BBB37198984}" type="datetimeFigureOut">
              <a:rPr lang="el-GR" smtClean="0"/>
              <a:t>3/5/2023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05CC3F8A-EF0C-406E-971F-3BBB37198984}" type="datetimeFigureOut">
              <a:rPr lang="el-GR" smtClean="0"/>
              <a:t>3/5/2023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B7DA6FF7-F883-443B-9AE6-5649B899949A}"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05CC3F8A-EF0C-406E-971F-3BBB37198984}" type="datetimeFigureOut">
              <a:rPr lang="el-GR" smtClean="0"/>
              <a:t>3/5/2023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05CC3F8A-EF0C-406E-971F-3BBB37198984}" type="datetimeFigureOut">
              <a:rPr lang="el-GR" smtClean="0"/>
              <a:t>3/5/2023</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05CC3F8A-EF0C-406E-971F-3BBB37198984}" type="datetimeFigureOut">
              <a:rPr lang="el-GR" smtClean="0"/>
              <a:t>3/5/2023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5CC3F8A-EF0C-406E-971F-3BBB37198984}" type="datetimeFigureOut">
              <a:rPr lang="el-GR" smtClean="0"/>
              <a:t>3/5/2023</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05CC3F8A-EF0C-406E-971F-3BBB37198984}" type="datetimeFigureOut">
              <a:rPr lang="el-GR" smtClean="0"/>
              <a:t>3/5/2023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05CC3F8A-EF0C-406E-971F-3BBB37198984}" type="datetimeFigureOut">
              <a:rPr lang="el-GR" smtClean="0"/>
              <a:t>3/5/2023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DA6FF7-F883-443B-9AE6-5649B899949A}"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5CC3F8A-EF0C-406E-971F-3BBB37198984}" type="datetimeFigureOut">
              <a:rPr lang="el-GR" smtClean="0"/>
              <a:t>3/5/2023</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7DA6FF7-F883-443B-9AE6-5649B899949A}"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22030" y="188640"/>
            <a:ext cx="8229600" cy="2880320"/>
          </a:xfrm>
        </p:spPr>
        <p:txBody>
          <a:bodyPr>
            <a:normAutofit/>
          </a:bodyPr>
          <a:lstStyle/>
          <a:p>
            <a:r>
              <a:rPr lang="el-GR" dirty="0" smtClean="0"/>
              <a:t>ΚΡΑΤΟΣ ΔΙΚΑΙΟΥ ΚΑΙ ΚΑΝΟΝΕΣ ΑΝΤΑΓΩΝΙΣΜΟΥ ΤΗΣ ΕΕ : </a:t>
            </a:r>
            <a:endParaRPr lang="el-GR" dirty="0"/>
          </a:p>
        </p:txBody>
      </p:sp>
      <p:sp>
        <p:nvSpPr>
          <p:cNvPr id="3" name="Υπότιτλος 2"/>
          <p:cNvSpPr>
            <a:spLocks noGrp="1"/>
          </p:cNvSpPr>
          <p:nvPr>
            <p:ph type="subTitle" idx="1"/>
          </p:nvPr>
        </p:nvSpPr>
        <p:spPr>
          <a:xfrm>
            <a:off x="827584" y="3573016"/>
            <a:ext cx="7416824" cy="2376264"/>
          </a:xfrm>
        </p:spPr>
        <p:txBody>
          <a:bodyPr>
            <a:normAutofit/>
          </a:bodyPr>
          <a:lstStyle/>
          <a:p>
            <a:r>
              <a:rPr lang="el-GR" dirty="0"/>
              <a:t>Δρ Δημήτριος </a:t>
            </a:r>
            <a:r>
              <a:rPr lang="el-GR" dirty="0" err="1"/>
              <a:t>Βουγιούκας</a:t>
            </a:r>
            <a:endParaRPr lang="el-GR" dirty="0"/>
          </a:p>
          <a:p>
            <a:r>
              <a:rPr lang="el-GR" dirty="0"/>
              <a:t>Ειδικός Επιστήμονας Νομικής Σχολής ΔΠΘ</a:t>
            </a:r>
          </a:p>
          <a:p>
            <a:endParaRPr lang="el-GR" dirty="0" smtClean="0"/>
          </a:p>
        </p:txBody>
      </p:sp>
    </p:spTree>
    <p:extLst>
      <p:ext uri="{BB962C8B-B14F-4D97-AF65-F5344CB8AC3E}">
        <p14:creationId xmlns:p14="http://schemas.microsoft.com/office/powerpoint/2010/main" val="895682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Υπόθεση </a:t>
            </a:r>
            <a:r>
              <a:rPr lang="fr-FR" dirty="0"/>
              <a:t>C-151/20, </a:t>
            </a:r>
            <a:r>
              <a:rPr lang="fr-FR" dirty="0" err="1"/>
              <a:t>Nordzucker</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Ά</a:t>
            </a:r>
            <a:r>
              <a:rPr lang="el-GR" dirty="0" smtClean="0"/>
              <a:t>ρθρο </a:t>
            </a:r>
            <a:r>
              <a:rPr lang="el-GR" dirty="0"/>
              <a:t>52, παράγραφος 1, </a:t>
            </a:r>
            <a:r>
              <a:rPr lang="el-GR" dirty="0" err="1" smtClean="0"/>
              <a:t>περ</a:t>
            </a:r>
            <a:r>
              <a:rPr lang="el-GR" dirty="0" smtClean="0"/>
              <a:t>. 1, </a:t>
            </a:r>
            <a:r>
              <a:rPr lang="el-GR" dirty="0"/>
              <a:t>του </a:t>
            </a:r>
            <a:r>
              <a:rPr lang="el-GR" dirty="0" smtClean="0"/>
              <a:t>Χάρτη : </a:t>
            </a:r>
            <a:r>
              <a:rPr lang="el-GR" dirty="0"/>
              <a:t>κάθε περιορισμός </a:t>
            </a:r>
            <a:r>
              <a:rPr lang="el-GR" dirty="0" smtClean="0"/>
              <a:t>στην άσκηση </a:t>
            </a:r>
            <a:r>
              <a:rPr lang="el-GR" dirty="0"/>
              <a:t>των δικαιωμάτων και ελευθεριών που αναγνωρίζονται στον Χάρτη πρέπει να προβλέπεται </a:t>
            </a:r>
            <a:r>
              <a:rPr lang="el-GR" dirty="0" smtClean="0"/>
              <a:t>από τον </a:t>
            </a:r>
            <a:r>
              <a:rPr lang="el-GR" dirty="0"/>
              <a:t>νόμο και να σέβεται το βασικό περιεχόμενο των εν λόγω δικαιωμάτων και ελευθεριών</a:t>
            </a:r>
            <a:r>
              <a:rPr lang="el-GR" dirty="0" smtClean="0"/>
              <a:t>.</a:t>
            </a:r>
          </a:p>
          <a:p>
            <a:r>
              <a:rPr lang="el-GR" dirty="0" err="1" smtClean="0"/>
              <a:t>Περ</a:t>
            </a:r>
            <a:r>
              <a:rPr lang="el-GR" dirty="0" smtClean="0"/>
              <a:t>. </a:t>
            </a:r>
            <a:r>
              <a:rPr lang="el-GR" dirty="0"/>
              <a:t>2 : τηρουμένης της αρχής της αναλογικότητας, </a:t>
            </a:r>
            <a:r>
              <a:rPr lang="el-GR" dirty="0" smtClean="0"/>
              <a:t>περιορισμοί επιτρέπεται </a:t>
            </a:r>
            <a:r>
              <a:rPr lang="el-GR" dirty="0"/>
              <a:t>να επιβάλλονται στα εν λόγω δικαιώματα και ελευθερίες μόνον εφόσον είναι </a:t>
            </a:r>
            <a:r>
              <a:rPr lang="el-GR" dirty="0" smtClean="0"/>
              <a:t>αναγκαίοι και </a:t>
            </a:r>
            <a:r>
              <a:rPr lang="el-GR" dirty="0"/>
              <a:t>ανταποκρίνονται πραγματικά σε σκοπούς γενικού συμφέροντος που αναγνωρίζει η Ένωση ή </a:t>
            </a:r>
            <a:r>
              <a:rPr lang="el-GR" dirty="0" smtClean="0"/>
              <a:t>στην ανάγκη </a:t>
            </a:r>
            <a:r>
              <a:rPr lang="el-GR" dirty="0"/>
              <a:t>προστασίας των δικαιωμάτων και των ελευθεριών τρίτων</a:t>
            </a:r>
            <a:r>
              <a:rPr lang="el-GR" dirty="0" smtClean="0"/>
              <a:t>.</a:t>
            </a:r>
          </a:p>
          <a:p>
            <a:r>
              <a:rPr lang="el-GR" dirty="0"/>
              <a:t>Τ</a:t>
            </a:r>
            <a:r>
              <a:rPr lang="el-GR" dirty="0" smtClean="0"/>
              <a:t>ο </a:t>
            </a:r>
            <a:r>
              <a:rPr lang="el-GR" dirty="0"/>
              <a:t>άρθρο 101 ΣΛΕΕ είναι διάταξη δημοσίας τάξεως η οποία απαγορεύει τις συμπράξεις και </a:t>
            </a:r>
            <a:r>
              <a:rPr lang="el-GR" dirty="0" smtClean="0"/>
              <a:t>επιδιώκει τον </a:t>
            </a:r>
            <a:r>
              <a:rPr lang="el-GR" dirty="0"/>
              <a:t>απαραίτητο για τη λειτουργία της εσωτερικής αγοράς σκοπό της διασφάλισης της μη </a:t>
            </a:r>
            <a:r>
              <a:rPr lang="el-GR" dirty="0" smtClean="0"/>
              <a:t>στρέβλωσης του </a:t>
            </a:r>
            <a:r>
              <a:rPr lang="el-GR" dirty="0"/>
              <a:t>ανταγωνισμού στην εν λόγω </a:t>
            </a:r>
            <a:r>
              <a:rPr lang="el-GR" dirty="0" smtClean="0"/>
              <a:t>αγορά.</a:t>
            </a:r>
          </a:p>
        </p:txBody>
      </p:sp>
    </p:spTree>
    <p:extLst>
      <p:ext uri="{BB962C8B-B14F-4D97-AF65-F5344CB8AC3E}">
        <p14:creationId xmlns:p14="http://schemas.microsoft.com/office/powerpoint/2010/main" val="1803260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Υπόθεση </a:t>
            </a:r>
            <a:r>
              <a:rPr lang="fr-FR" dirty="0"/>
              <a:t>C-151/20, </a:t>
            </a:r>
            <a:r>
              <a:rPr lang="fr-FR" dirty="0" err="1"/>
              <a:t>Nordzucker</a:t>
            </a:r>
            <a:endParaRPr lang="el-GR" dirty="0"/>
          </a:p>
        </p:txBody>
      </p:sp>
      <p:sp>
        <p:nvSpPr>
          <p:cNvPr id="3" name="Θέση περιεχομένου 2"/>
          <p:cNvSpPr>
            <a:spLocks noGrp="1"/>
          </p:cNvSpPr>
          <p:nvPr>
            <p:ph idx="1"/>
          </p:nvPr>
        </p:nvSpPr>
        <p:spPr/>
        <p:txBody>
          <a:bodyPr>
            <a:normAutofit fontScale="92500"/>
          </a:bodyPr>
          <a:lstStyle/>
          <a:p>
            <a:r>
              <a:rPr lang="el-GR" dirty="0"/>
              <a:t>Η σώρευση διώξεων και κυρώσεων ποινικού χαρακτήρα μπορεί να δικαιολογείται όταν οι διώξεις και κυρώσεις επιδιώκουν, προς επίτευξη του σκοπού αυτού, συμπληρωματικούς σκοπούς που έχουν ως αντικείμενο, ενδεχομένως, διαφορετικές πλευρές της ίδιας επίμαχης </a:t>
            </a:r>
            <a:r>
              <a:rPr lang="el-GR" dirty="0" err="1"/>
              <a:t>παραβατικής</a:t>
            </a:r>
            <a:r>
              <a:rPr lang="el-GR" dirty="0"/>
              <a:t> </a:t>
            </a:r>
            <a:r>
              <a:rPr lang="el-GR" dirty="0" smtClean="0"/>
              <a:t>συμπεριφοράς</a:t>
            </a:r>
            <a:r>
              <a:rPr lang="en-US" dirty="0" smtClean="0"/>
              <a:t>.</a:t>
            </a:r>
          </a:p>
          <a:p>
            <a:r>
              <a:rPr lang="en-US" dirty="0" smtClean="0"/>
              <a:t>H</a:t>
            </a:r>
            <a:r>
              <a:rPr lang="el-GR" dirty="0" smtClean="0"/>
              <a:t> </a:t>
            </a:r>
            <a:r>
              <a:rPr lang="el-GR" dirty="0"/>
              <a:t>σώρευση διώξεων και κυρώσεων, καθόσον </a:t>
            </a:r>
            <a:r>
              <a:rPr lang="el-GR" dirty="0" smtClean="0"/>
              <a:t>αυτές</a:t>
            </a:r>
            <a:r>
              <a:rPr lang="en-US" dirty="0" smtClean="0"/>
              <a:t> </a:t>
            </a:r>
            <a:r>
              <a:rPr lang="el-GR" dirty="0" smtClean="0"/>
              <a:t>δεν </a:t>
            </a:r>
            <a:r>
              <a:rPr lang="el-GR" dirty="0"/>
              <a:t>επιδιώκουν συμπληρωματικούς σκοπούς που έχουν ως αντικείμενο διαφορετικές πλευρές της </a:t>
            </a:r>
            <a:r>
              <a:rPr lang="el-GR" dirty="0" smtClean="0"/>
              <a:t>ίδιας</a:t>
            </a:r>
            <a:r>
              <a:rPr lang="en-US" dirty="0" smtClean="0"/>
              <a:t> </a:t>
            </a:r>
            <a:r>
              <a:rPr lang="el-GR" dirty="0" smtClean="0"/>
              <a:t>συμπεριφοράς, </a:t>
            </a:r>
            <a:r>
              <a:rPr lang="el-GR" dirty="0"/>
              <a:t>δεν </a:t>
            </a:r>
            <a:r>
              <a:rPr lang="el-GR" dirty="0" smtClean="0"/>
              <a:t>μπορεί </a:t>
            </a:r>
            <a:r>
              <a:rPr lang="el-GR" dirty="0"/>
              <a:t>να δικαιολογηθεί βάσει του άρθρου 52, παράγραφος 1,του Χάρτη</a:t>
            </a:r>
            <a:r>
              <a:rPr lang="el-GR" dirty="0" smtClean="0"/>
              <a:t>.</a:t>
            </a:r>
            <a:endParaRPr lang="en-US" dirty="0" smtClean="0"/>
          </a:p>
          <a:p>
            <a:endParaRPr lang="el-GR" dirty="0"/>
          </a:p>
          <a:p>
            <a:endParaRPr lang="el-GR" dirty="0"/>
          </a:p>
        </p:txBody>
      </p:sp>
    </p:spTree>
    <p:extLst>
      <p:ext uri="{BB962C8B-B14F-4D97-AF65-F5344CB8AC3E}">
        <p14:creationId xmlns:p14="http://schemas.microsoft.com/office/powerpoint/2010/main" val="3214359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Υπόθεση </a:t>
            </a:r>
            <a:r>
              <a:rPr lang="fr-FR" dirty="0"/>
              <a:t>C-151/20, </a:t>
            </a:r>
            <a:r>
              <a:rPr lang="fr-FR" dirty="0" err="1"/>
              <a:t>Nordzucker</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Το άρθρο 50 του Χάρτη </a:t>
            </a:r>
            <a:r>
              <a:rPr lang="el-GR" dirty="0" smtClean="0"/>
              <a:t>δεν </a:t>
            </a:r>
            <a:r>
              <a:rPr lang="el-GR" dirty="0"/>
              <a:t>αποκλείει να ασκηθεί από την αρχή ανταγωνισμού κράτους μέλους </a:t>
            </a:r>
            <a:r>
              <a:rPr lang="el-GR" dirty="0" smtClean="0"/>
              <a:t>δίωξη</a:t>
            </a:r>
            <a:r>
              <a:rPr lang="en-US" dirty="0" smtClean="0"/>
              <a:t> </a:t>
            </a:r>
            <a:r>
              <a:rPr lang="el-GR" dirty="0" smtClean="0"/>
              <a:t>κατά </a:t>
            </a:r>
            <a:r>
              <a:rPr lang="el-GR" dirty="0"/>
              <a:t>επιχείρησης και, ενδεχομένως, να της επιβληθεί πρόστιμο για παράβαση </a:t>
            </a:r>
            <a:r>
              <a:rPr lang="el-GR" dirty="0" smtClean="0"/>
              <a:t>του</a:t>
            </a:r>
            <a:r>
              <a:rPr lang="en-US" dirty="0" smtClean="0"/>
              <a:t> </a:t>
            </a:r>
            <a:r>
              <a:rPr lang="el-GR" dirty="0" smtClean="0"/>
              <a:t>άρθρου </a:t>
            </a:r>
            <a:r>
              <a:rPr lang="el-GR" dirty="0"/>
              <a:t>101 ΣΛΕΕ και των αντίστοιχων διατάξεων της εθνικής νομοθεσίας </a:t>
            </a:r>
            <a:r>
              <a:rPr lang="el-GR" dirty="0" smtClean="0"/>
              <a:t>περί</a:t>
            </a:r>
            <a:r>
              <a:rPr lang="en-US" dirty="0" smtClean="0"/>
              <a:t> </a:t>
            </a:r>
            <a:r>
              <a:rPr lang="el-GR" dirty="0" smtClean="0"/>
              <a:t>ανταγωνισμού</a:t>
            </a:r>
            <a:r>
              <a:rPr lang="el-GR" dirty="0"/>
              <a:t>, λόγω συμπεριφοράς η οποία είχε, στο έδαφος του εν λόγω κράτους μέλους</a:t>
            </a:r>
            <a:r>
              <a:rPr lang="el-GR" dirty="0" smtClean="0"/>
              <a:t>,</a:t>
            </a:r>
            <a:r>
              <a:rPr lang="en-US" dirty="0" smtClean="0"/>
              <a:t> </a:t>
            </a:r>
            <a:r>
              <a:rPr lang="el-GR" dirty="0" smtClean="0"/>
              <a:t>αντικείμενο </a:t>
            </a:r>
            <a:r>
              <a:rPr lang="el-GR" dirty="0"/>
              <a:t>ή αποτέλεσμα αντίθετο προς τους κανόνες του ανταγωνισμού, καίτοι είχε </a:t>
            </a:r>
            <a:r>
              <a:rPr lang="el-GR" dirty="0" smtClean="0"/>
              <a:t>ήδη</a:t>
            </a:r>
            <a:r>
              <a:rPr lang="en-US" dirty="0" smtClean="0"/>
              <a:t> </a:t>
            </a:r>
            <a:r>
              <a:rPr lang="el-GR" dirty="0" smtClean="0"/>
              <a:t>γίνει </a:t>
            </a:r>
            <a:r>
              <a:rPr lang="el-GR" dirty="0"/>
              <a:t>μνεία της συμπεριφοράς αυτής σε απρόσβλητη απόφαση κατά της εν </a:t>
            </a:r>
            <a:r>
              <a:rPr lang="el-GR" dirty="0" smtClean="0"/>
              <a:t>λόγω</a:t>
            </a:r>
            <a:r>
              <a:rPr lang="en-US" dirty="0" smtClean="0"/>
              <a:t> </a:t>
            </a:r>
            <a:r>
              <a:rPr lang="el-GR" dirty="0" smtClean="0"/>
              <a:t>επιχείρησης </a:t>
            </a:r>
            <a:r>
              <a:rPr lang="el-GR" dirty="0"/>
              <a:t>που εξέδωσε αρχή ανταγωνισμού άλλου κράτους μέλους κατόπιν </a:t>
            </a:r>
            <a:r>
              <a:rPr lang="el-GR" dirty="0" smtClean="0"/>
              <a:t>διαδικασίας</a:t>
            </a:r>
            <a:r>
              <a:rPr lang="en-US" dirty="0" smtClean="0"/>
              <a:t> </a:t>
            </a:r>
            <a:r>
              <a:rPr lang="el-GR" dirty="0" smtClean="0"/>
              <a:t>λόγω </a:t>
            </a:r>
            <a:r>
              <a:rPr lang="el-GR" dirty="0"/>
              <a:t>παράβασης του άρθρου 101 ΣΛΕΕ και των αντίστοιχων διατάξεων της </a:t>
            </a:r>
            <a:r>
              <a:rPr lang="el-GR" dirty="0" smtClean="0"/>
              <a:t>νομοθεσίας</a:t>
            </a:r>
            <a:r>
              <a:rPr lang="en-US" dirty="0" smtClean="0"/>
              <a:t> </a:t>
            </a:r>
            <a:r>
              <a:rPr lang="el-GR" dirty="0" smtClean="0"/>
              <a:t>περί </a:t>
            </a:r>
            <a:r>
              <a:rPr lang="el-GR" dirty="0"/>
              <a:t>ανταγωνισμού του άλλου κράτους μέλους, </a:t>
            </a:r>
            <a:endParaRPr lang="el-GR" dirty="0" smtClean="0"/>
          </a:p>
          <a:p>
            <a:r>
              <a:rPr lang="el-GR" dirty="0" smtClean="0"/>
              <a:t>Προϋπόθεση : </a:t>
            </a:r>
            <a:r>
              <a:rPr lang="el-GR" dirty="0"/>
              <a:t>η εν λόγω </a:t>
            </a:r>
            <a:r>
              <a:rPr lang="el-GR" dirty="0" smtClean="0"/>
              <a:t>απόφαση</a:t>
            </a:r>
            <a:r>
              <a:rPr lang="en-US" dirty="0" smtClean="0"/>
              <a:t> </a:t>
            </a:r>
            <a:r>
              <a:rPr lang="el-GR" dirty="0" smtClean="0"/>
              <a:t>δεν </a:t>
            </a:r>
            <a:r>
              <a:rPr lang="el-GR" dirty="0"/>
              <a:t>στηρίζεται στη διαπίστωση αντίθετου προς τους κανόνες ανταγωνισμού αντικειμένου </a:t>
            </a:r>
            <a:r>
              <a:rPr lang="el-GR" dirty="0" smtClean="0"/>
              <a:t>ή</a:t>
            </a:r>
            <a:r>
              <a:rPr lang="en-US" dirty="0" smtClean="0"/>
              <a:t> </a:t>
            </a:r>
            <a:r>
              <a:rPr lang="el-GR" dirty="0" smtClean="0"/>
              <a:t>αποτελέσματος </a:t>
            </a:r>
            <a:r>
              <a:rPr lang="el-GR" dirty="0"/>
              <a:t>στο έδαφος του πρώτου κράτους μέλους.</a:t>
            </a:r>
          </a:p>
        </p:txBody>
      </p:sp>
    </p:spTree>
    <p:extLst>
      <p:ext uri="{BB962C8B-B14F-4D97-AF65-F5344CB8AC3E}">
        <p14:creationId xmlns:p14="http://schemas.microsoft.com/office/powerpoint/2010/main" val="3663402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fr-FR" dirty="0" smtClean="0"/>
              <a:t>C-117/20, </a:t>
            </a:r>
            <a:r>
              <a:rPr lang="fr-FR" dirty="0" err="1" smtClean="0"/>
              <a:t>bpost</a:t>
            </a:r>
            <a:endParaRPr lang="el-GR" dirty="0"/>
          </a:p>
        </p:txBody>
      </p:sp>
      <p:sp>
        <p:nvSpPr>
          <p:cNvPr id="3" name="Θέση περιεχομένου 2"/>
          <p:cNvSpPr>
            <a:spLocks noGrp="1"/>
          </p:cNvSpPr>
          <p:nvPr>
            <p:ph idx="1"/>
          </p:nvPr>
        </p:nvSpPr>
        <p:spPr/>
        <p:txBody>
          <a:bodyPr/>
          <a:lstStyle/>
          <a:p>
            <a:r>
              <a:rPr lang="el-GR" dirty="0"/>
              <a:t>το άρθρο 50 του Χάρτη, σε συνδυασμό με το άρθρο του 52, παράγραφος 1</a:t>
            </a:r>
            <a:r>
              <a:rPr lang="el-GR" dirty="0" smtClean="0"/>
              <a:t>,</a:t>
            </a:r>
            <a:r>
              <a:rPr lang="en-US" dirty="0" smtClean="0"/>
              <a:t> </a:t>
            </a:r>
            <a:r>
              <a:rPr lang="el-GR" dirty="0" smtClean="0"/>
              <a:t>δεν </a:t>
            </a:r>
            <a:r>
              <a:rPr lang="el-GR" dirty="0"/>
              <a:t>αντιτίθεται στην επιβολή προστίμου σε νομικό πρόσωπο για παράβαση του </a:t>
            </a:r>
            <a:r>
              <a:rPr lang="el-GR" dirty="0" smtClean="0"/>
              <a:t>δικαίου</a:t>
            </a:r>
            <a:r>
              <a:rPr lang="en-US" dirty="0" smtClean="0"/>
              <a:t> </a:t>
            </a:r>
            <a:r>
              <a:rPr lang="el-GR" dirty="0" smtClean="0"/>
              <a:t>ανταγωνισμού </a:t>
            </a:r>
            <a:r>
              <a:rPr lang="el-GR" dirty="0"/>
              <a:t>της Ένωσης, όταν, όσον αφορά τα ίδια πραγματικά περιστατικά, έχει ήδη εκδοθεί για </a:t>
            </a:r>
            <a:r>
              <a:rPr lang="el-GR" dirty="0" smtClean="0"/>
              <a:t>το</a:t>
            </a:r>
            <a:r>
              <a:rPr lang="en-US" dirty="0" smtClean="0"/>
              <a:t> </a:t>
            </a:r>
            <a:r>
              <a:rPr lang="el-GR" dirty="0" smtClean="0"/>
              <a:t>πρόσωπο </a:t>
            </a:r>
            <a:r>
              <a:rPr lang="el-GR" dirty="0"/>
              <a:t>αυτό αμετάκλητη απόφαση κατόπιν διαδικασίας σχετικής με παράβαση τομεακής </a:t>
            </a:r>
            <a:r>
              <a:rPr lang="el-GR" dirty="0" smtClean="0"/>
              <a:t>ρύθμισης</a:t>
            </a:r>
            <a:r>
              <a:rPr lang="en-US" dirty="0" smtClean="0"/>
              <a:t> </a:t>
            </a:r>
            <a:r>
              <a:rPr lang="el-GR" dirty="0" smtClean="0"/>
              <a:t>η </a:t>
            </a:r>
            <a:r>
              <a:rPr lang="el-GR" dirty="0"/>
              <a:t>οποία αποσκοπεί στην ελευθέρωση της οικείας </a:t>
            </a:r>
            <a:r>
              <a:rPr lang="el-GR" dirty="0" smtClean="0"/>
              <a:t>αγοράς</a:t>
            </a:r>
            <a:r>
              <a:rPr lang="en-US" dirty="0" smtClean="0"/>
              <a:t>.</a:t>
            </a:r>
          </a:p>
        </p:txBody>
      </p:sp>
    </p:spTree>
    <p:extLst>
      <p:ext uri="{BB962C8B-B14F-4D97-AF65-F5344CB8AC3E}">
        <p14:creationId xmlns:p14="http://schemas.microsoft.com/office/powerpoint/2010/main" val="1182909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fr-FR" dirty="0"/>
              <a:t>C-117/20, </a:t>
            </a:r>
            <a:r>
              <a:rPr lang="fr-FR" dirty="0" err="1"/>
              <a:t>bpost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Προϋπόθεση : </a:t>
            </a:r>
          </a:p>
          <a:p>
            <a:r>
              <a:rPr lang="el-GR" dirty="0" smtClean="0"/>
              <a:t>1) υπάρχουν σαφείς και </a:t>
            </a:r>
            <a:r>
              <a:rPr lang="el-GR" dirty="0"/>
              <a:t>ακριβείς κανόνες που παρέχουν τη δυνατότητα να προβλεφθεί ποιες πράξεις και </a:t>
            </a:r>
            <a:r>
              <a:rPr lang="el-GR" dirty="0" smtClean="0"/>
              <a:t>παραλείψεις μπορούν </a:t>
            </a:r>
            <a:r>
              <a:rPr lang="el-GR" dirty="0"/>
              <a:t>να αποτελέσουν αντικείμενο σώρευσης διώξεων και κυρώσεων καθώς και τη </a:t>
            </a:r>
            <a:r>
              <a:rPr lang="el-GR" dirty="0" smtClean="0"/>
              <a:t>δυνατότητα συντονισμού </a:t>
            </a:r>
            <a:r>
              <a:rPr lang="el-GR" dirty="0"/>
              <a:t>μεταξύ των δύο αρμόδιων αρχών, </a:t>
            </a:r>
            <a:endParaRPr lang="el-GR" dirty="0" smtClean="0"/>
          </a:p>
          <a:p>
            <a:r>
              <a:rPr lang="el-GR" dirty="0" smtClean="0"/>
              <a:t>2) οι </a:t>
            </a:r>
            <a:r>
              <a:rPr lang="el-GR" dirty="0"/>
              <a:t>δύο διαδικασίες έχουν διεξαχθεί με </a:t>
            </a:r>
            <a:r>
              <a:rPr lang="el-GR" dirty="0" smtClean="0"/>
              <a:t>επαρκώς συντονισμένο </a:t>
            </a:r>
            <a:r>
              <a:rPr lang="el-GR" dirty="0"/>
              <a:t>τρόπο και με μικρή χρονική απόσταση μεταξύ τους </a:t>
            </a:r>
            <a:endParaRPr lang="el-GR" dirty="0" smtClean="0"/>
          </a:p>
          <a:p>
            <a:r>
              <a:rPr lang="el-GR" dirty="0" smtClean="0"/>
              <a:t>3)το </a:t>
            </a:r>
            <a:r>
              <a:rPr lang="el-GR" dirty="0"/>
              <a:t>σύνολο των </a:t>
            </a:r>
            <a:r>
              <a:rPr lang="el-GR" dirty="0" smtClean="0"/>
              <a:t>κυρώσεων που </a:t>
            </a:r>
            <a:r>
              <a:rPr lang="el-GR" dirty="0"/>
              <a:t>επιβλήθηκαν αντιστοιχεί στη σοβαρότητα των παραβάσεων που διαπράχθηκαν</a:t>
            </a:r>
          </a:p>
        </p:txBody>
      </p:sp>
    </p:spTree>
    <p:extLst>
      <p:ext uri="{BB962C8B-B14F-4D97-AF65-F5344CB8AC3E}">
        <p14:creationId xmlns:p14="http://schemas.microsoft.com/office/powerpoint/2010/main" val="3414413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Αρχή αναλογικότητας</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Αποτελεί γενική αρχή του </a:t>
            </a:r>
            <a:r>
              <a:rPr lang="el-GR" dirty="0" err="1" smtClean="0"/>
              <a:t>Ενωσιακού</a:t>
            </a:r>
            <a:r>
              <a:rPr lang="el-GR" dirty="0" smtClean="0"/>
              <a:t> Δικαίου και αναγνωρίζεται ρητώς από το άρθρο 5, παρ. 4 ΣΕΕ. Η παραβίασή της αποτελεί λόγο ακύρωσης των νομικών πράξεων των θεσμικών οργάνων της Ένωσης, σύμφωνα με το 263 ΣΛΕΕ </a:t>
            </a:r>
            <a:endParaRPr lang="en-US" dirty="0" smtClean="0"/>
          </a:p>
          <a:p>
            <a:r>
              <a:rPr lang="el-GR" dirty="0" smtClean="0"/>
              <a:t>Επιβάλλει οι πράξεις των θεσμικών οργάνων να μην υπερβαίνουν τα όρια του κατάλληλου και του αναγκαίου για την επίτευξη των σκοπών που νομίμως επιδιώκει η οικεία ρύθμιση</a:t>
            </a:r>
          </a:p>
          <a:p>
            <a:r>
              <a:rPr lang="el-GR" dirty="0" smtClean="0"/>
              <a:t>Αν υπάρχει επιλογή μεταξύ περισσότερων κατάλληλων μέτρων θα πρέπει να επιλέγεται το λιγότερο καταναγκαστικό και τα προξενούμενα μειονεκτήματα να μην είναι δυσανάλογα προς τους επιδιωκόμενους σκοπούς </a:t>
            </a:r>
          </a:p>
          <a:p>
            <a:endParaRPr lang="el-GR" dirty="0"/>
          </a:p>
        </p:txBody>
      </p:sp>
    </p:spTree>
    <p:extLst>
      <p:ext uri="{BB962C8B-B14F-4D97-AF65-F5344CB8AC3E}">
        <p14:creationId xmlns:p14="http://schemas.microsoft.com/office/powerpoint/2010/main" val="26536243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Κυρώσεις και Αναλογικότητα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Το άρθρο </a:t>
            </a:r>
            <a:r>
              <a:rPr lang="el-GR" dirty="0"/>
              <a:t>49, παρ. 3, </a:t>
            </a:r>
            <a:r>
              <a:rPr lang="el-GR" dirty="0" smtClean="0"/>
              <a:t>ΧΘΔΕΕ προβλέπει </a:t>
            </a:r>
            <a:r>
              <a:rPr lang="el-GR" dirty="0"/>
              <a:t>«Η αυστηρότητα της ποινής δεν πρέπει να είναι δυσανάλογη προς το αδίκημα». </a:t>
            </a:r>
          </a:p>
          <a:p>
            <a:r>
              <a:rPr lang="el-GR" dirty="0"/>
              <a:t>Γίνεται ευρέως δεκτό ότι οι αποφάσεις της Επιτροπής για επιβολή προστίμων στις επιχειρήσεις που παραβιάζουν τα άρθρα </a:t>
            </a:r>
            <a:r>
              <a:rPr lang="el-GR" dirty="0" smtClean="0"/>
              <a:t>101 και 102 ΣΛΕΕ (81 </a:t>
            </a:r>
            <a:r>
              <a:rPr lang="el-GR" dirty="0"/>
              <a:t>και 82 </a:t>
            </a:r>
            <a:r>
              <a:rPr lang="el-GR" dirty="0" err="1" smtClean="0"/>
              <a:t>ΣυνθΕΚ</a:t>
            </a:r>
            <a:r>
              <a:rPr lang="el-GR" dirty="0" smtClean="0"/>
              <a:t>) </a:t>
            </a:r>
            <a:r>
              <a:rPr lang="el-GR" dirty="0"/>
              <a:t>εμπίπτουν στην έννοια των ποινικών αποφάσεων</a:t>
            </a:r>
          </a:p>
          <a:p>
            <a:r>
              <a:rPr lang="el-GR" dirty="0" smtClean="0"/>
              <a:t>Οι </a:t>
            </a:r>
            <a:r>
              <a:rPr lang="el-GR" dirty="0"/>
              <a:t>κυρώσεις που επιβάλλονται για παράβαση των </a:t>
            </a:r>
            <a:r>
              <a:rPr lang="el-GR" dirty="0" err="1"/>
              <a:t>ενωσιακών</a:t>
            </a:r>
            <a:r>
              <a:rPr lang="el-GR" dirty="0"/>
              <a:t> κανόνων ανταγωνισμού θα πρέπει να εφαρμόζονται στο πνεύμα της αρχής της </a:t>
            </a:r>
            <a:r>
              <a:rPr lang="el-GR" dirty="0" smtClean="0"/>
              <a:t>αναλογικότητας</a:t>
            </a:r>
          </a:p>
          <a:p>
            <a:r>
              <a:rPr lang="el-GR" dirty="0" smtClean="0"/>
              <a:t>Θα πρέπει να </a:t>
            </a:r>
            <a:r>
              <a:rPr lang="el-GR" dirty="0"/>
              <a:t>είναι απαραίτητες για την επίτευξη του επιδιωκόμενου σκοπού και να μην υπερβαίνουν το αναγκαίο </a:t>
            </a:r>
            <a:r>
              <a:rPr lang="el-GR" dirty="0" smtClean="0"/>
              <a:t>μέτρο</a:t>
            </a:r>
          </a:p>
          <a:p>
            <a:r>
              <a:rPr lang="el-GR" dirty="0" smtClean="0"/>
              <a:t>Η </a:t>
            </a:r>
            <a:r>
              <a:rPr lang="el-GR" dirty="0"/>
              <a:t>επιβολή προστίμου αποτελεί βασικό εργαλείο για την προστασία του ελεύθερου ανταγωνισμού σε </a:t>
            </a:r>
            <a:r>
              <a:rPr lang="el-GR" dirty="0" err="1"/>
              <a:t>ενωσιακό</a:t>
            </a:r>
            <a:r>
              <a:rPr lang="el-GR" dirty="0"/>
              <a:t> και σε εθνικό επίπεδο, καθώς λειτουργεί τόσο κατασταλτικά όσο και </a:t>
            </a:r>
            <a:r>
              <a:rPr lang="el-GR" dirty="0" smtClean="0"/>
              <a:t>αποτρεπτικά</a:t>
            </a:r>
          </a:p>
          <a:p>
            <a:r>
              <a:rPr lang="el-GR" dirty="0"/>
              <a:t> Ν</a:t>
            </a:r>
            <a:r>
              <a:rPr lang="el-GR" dirty="0" smtClean="0"/>
              <a:t>α μην οδηγεί </a:t>
            </a:r>
            <a:r>
              <a:rPr lang="el-GR" dirty="0"/>
              <a:t>σε εξόντωση και οικονομικό μαρασμό τις εμπλεκόμενες </a:t>
            </a:r>
            <a:r>
              <a:rPr lang="el-GR" dirty="0" smtClean="0"/>
              <a:t>επιχειρήσεις</a:t>
            </a:r>
          </a:p>
          <a:p>
            <a:r>
              <a:rPr lang="el-GR" dirty="0"/>
              <a:t>Για να υπολογίσει το ύψος του προστίμου η Επιτροπή χρησιμοποιεί μία δέσμη κριτηρίων που περιλαμβάνει το ποσοστό των ετησίων πωλήσεων των σχετικών προϊόντων, τη διάρκεια της παράβασης και  το ρόλο της εμπλεκόμενης επιχείρησης. </a:t>
            </a:r>
          </a:p>
        </p:txBody>
      </p:sp>
    </p:spTree>
    <p:extLst>
      <p:ext uri="{BB962C8B-B14F-4D97-AF65-F5344CB8AC3E}">
        <p14:creationId xmlns:p14="http://schemas.microsoft.com/office/powerpoint/2010/main" val="36010401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έκταση της κατοχύρωσης του δικαιώματος σε δίκαιη δίκη και της ισότητας των όπλων</a:t>
            </a:r>
          </a:p>
        </p:txBody>
      </p:sp>
      <p:sp>
        <p:nvSpPr>
          <p:cNvPr id="3" name="Θέση περιεχομένου 2"/>
          <p:cNvSpPr>
            <a:spLocks noGrp="1"/>
          </p:cNvSpPr>
          <p:nvPr>
            <p:ph idx="1"/>
          </p:nvPr>
        </p:nvSpPr>
        <p:spPr/>
        <p:txBody>
          <a:bodyPr>
            <a:normAutofit fontScale="92500" lnSpcReduction="20000"/>
          </a:bodyPr>
          <a:lstStyle/>
          <a:p>
            <a:r>
              <a:rPr lang="el-GR" dirty="0" smtClean="0"/>
              <a:t>Υ</a:t>
            </a:r>
            <a:r>
              <a:rPr lang="nl-NL" dirty="0" smtClean="0"/>
              <a:t>πόθεση </a:t>
            </a:r>
            <a:r>
              <a:rPr lang="nl-NL" dirty="0"/>
              <a:t>Europese Gemeenschap κατά </a:t>
            </a:r>
            <a:r>
              <a:rPr lang="nl-NL" dirty="0" smtClean="0"/>
              <a:t>Otis</a:t>
            </a:r>
            <a:r>
              <a:rPr lang="el-GR" dirty="0" smtClean="0"/>
              <a:t> (</a:t>
            </a:r>
            <a:r>
              <a:rPr lang="fr-FR" dirty="0"/>
              <a:t>C-199/11</a:t>
            </a:r>
            <a:r>
              <a:rPr lang="el-GR" dirty="0" smtClean="0"/>
              <a:t>)</a:t>
            </a:r>
          </a:p>
          <a:p>
            <a:r>
              <a:rPr lang="el-GR" dirty="0"/>
              <a:t>η Ένωση, όπως και οποιοδήποτε άλλο υποκείμενο δικαίου, έχει το δικαίωμα να ζητήσει αποκατάσταση για ζημία που υπέστη από παραβίαση του 101 ΣΛΕΕ (πρώην 81 ΕΚ</a:t>
            </a:r>
            <a:r>
              <a:rPr lang="el-GR" dirty="0" smtClean="0"/>
              <a:t>)</a:t>
            </a:r>
          </a:p>
          <a:p>
            <a:r>
              <a:rPr lang="el-GR" dirty="0"/>
              <a:t>με την προϋπόθεση όμως ότι η άσκηση του δικαιώματος αυτού δεν θα θίγει τα θεμελιώδη δικαιώματα των εναγομένων, όπως αυτά κατοχυρώνονται με το </a:t>
            </a:r>
            <a:r>
              <a:rPr lang="el-GR" dirty="0" smtClean="0"/>
              <a:t>Χάρτη</a:t>
            </a:r>
          </a:p>
          <a:p>
            <a:r>
              <a:rPr lang="el-GR" dirty="0"/>
              <a:t>το άρθρο 47 του Χάρτη δεν απαγορεύει στην Επιτροπή την άσκηση αγωγής ενώπιον εθνικού δικαστηρίου για αποκατάσταση ζημίας, που υπέστη η Ένωση από παραβίαση του άρθρου 101 ΣΛΕΕ</a:t>
            </a:r>
          </a:p>
        </p:txBody>
      </p:sp>
    </p:spTree>
    <p:extLst>
      <p:ext uri="{BB962C8B-B14F-4D97-AF65-F5344CB8AC3E}">
        <p14:creationId xmlns:p14="http://schemas.microsoft.com/office/powerpoint/2010/main" val="12859207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a:t>Δικαίωμα ανεμπόδιστης πρόσβασης στη δικαστική προστασία και εύλογη διάρκεια της δίκης</a:t>
            </a:r>
          </a:p>
        </p:txBody>
      </p:sp>
      <p:sp>
        <p:nvSpPr>
          <p:cNvPr id="3" name="Θέση περιεχομένου 2"/>
          <p:cNvSpPr>
            <a:spLocks noGrp="1"/>
          </p:cNvSpPr>
          <p:nvPr>
            <p:ph idx="1"/>
          </p:nvPr>
        </p:nvSpPr>
        <p:spPr/>
        <p:txBody>
          <a:bodyPr>
            <a:normAutofit fontScale="70000" lnSpcReduction="20000"/>
          </a:bodyPr>
          <a:lstStyle/>
          <a:p>
            <a:r>
              <a:rPr lang="el-GR" dirty="0" smtClean="0"/>
              <a:t>Υπόθεση </a:t>
            </a:r>
            <a:r>
              <a:rPr lang="el-GR" dirty="0" err="1" smtClean="0"/>
              <a:t>Gascogne</a:t>
            </a:r>
            <a:r>
              <a:rPr lang="el-GR" dirty="0" smtClean="0"/>
              <a:t> κατά Ευρωπαϊκής Ένωσης (Τ-577/14)</a:t>
            </a:r>
          </a:p>
          <a:p>
            <a:r>
              <a:rPr lang="el-GR" dirty="0" smtClean="0"/>
              <a:t>Το δικαίωμα των εταιρειών να εκδικαστεί η υπόθεσή τους εντός ευλόγου χρόνου, το οποίο κατοχυρώνεται από το άρθρο 47, δεύτερο εδάφιο του ΧΘΔΕΕ , παραβιάστηκε, καθώς η διάρκεια της διαδικασίας ενώπιον του για τη συγκεκριμένη υπόθεση ανήλθε σε σχεδόν πέντε έτη(!). </a:t>
            </a:r>
          </a:p>
          <a:p>
            <a:r>
              <a:rPr lang="el-GR" dirty="0" smtClean="0"/>
              <a:t>Ο τομέας του ανταγωνισμού εμφανίζει μεγαλύτερο βαθμό πολυπλοκότητας από άλλες κατηγορίες υποθέσεων.</a:t>
            </a:r>
          </a:p>
          <a:p>
            <a:r>
              <a:rPr lang="el-GR" dirty="0" smtClean="0"/>
              <a:t>Από </a:t>
            </a:r>
            <a:r>
              <a:rPr lang="el-GR" dirty="0"/>
              <a:t>το χρονικό διάστημα των 46 μηνών που διήρκησε η διαδικασία προέκυψε αδικαιολόγητη αδράνεια 20 </a:t>
            </a:r>
            <a:r>
              <a:rPr lang="el-GR" dirty="0" smtClean="0"/>
              <a:t>μηνών</a:t>
            </a:r>
            <a:endParaRPr lang="en-US" dirty="0" smtClean="0"/>
          </a:p>
          <a:p>
            <a:r>
              <a:rPr lang="el-GR" dirty="0" smtClean="0"/>
              <a:t>Η απόφαση αναιρέθηκε μερικώς (</a:t>
            </a:r>
            <a:r>
              <a:rPr lang="fr-FR" dirty="0"/>
              <a:t>C-138/17 P</a:t>
            </a:r>
            <a:r>
              <a:rPr lang="el-GR" dirty="0" smtClean="0"/>
              <a:t>) καθώς το Δικαστήριο έκρινε ότι η Η </a:t>
            </a:r>
            <a:r>
              <a:rPr lang="el-GR" dirty="0"/>
              <a:t>Ευρωπαϊκή Ένωση δεν ευθύνεται για τα έξοδα στα οποία υποβλήθηκαν οι επιχειρήσεις αυτές λόγω του ότι, με δική τους επιλογή, διατήρησαν σε ισχύ τραπεζική εγγύηση υπέρ της Επιτροπής για την καταβολή προστίμων σε χρονικό σημείο κατά το οποίο ήταν πρόδηλο ότι η ένδικη διαδικασία ενώπιον του Γενικού Δικαστηρίου της ΕΕ σε σχέση με τα πρόστιμα αυτά επρόκειτο να έχει υπέρμετρη διάρκεια</a:t>
            </a:r>
            <a:endParaRPr lang="el-GR" dirty="0" smtClean="0"/>
          </a:p>
          <a:p>
            <a:endParaRPr lang="el-GR" dirty="0"/>
          </a:p>
        </p:txBody>
      </p:sp>
    </p:spTree>
    <p:extLst>
      <p:ext uri="{BB962C8B-B14F-4D97-AF65-F5344CB8AC3E}">
        <p14:creationId xmlns:p14="http://schemas.microsoft.com/office/powerpoint/2010/main" val="7523082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l-GR" dirty="0"/>
              <a:t>Ανάλογο αίτημα υπήρξε και στην υπόθεση </a:t>
            </a:r>
            <a:r>
              <a:rPr lang="el-GR" dirty="0" err="1"/>
              <a:t>Timab</a:t>
            </a:r>
            <a:r>
              <a:rPr lang="el-GR" dirty="0"/>
              <a:t> </a:t>
            </a:r>
            <a:r>
              <a:rPr lang="el-GR" dirty="0" err="1"/>
              <a:t>Industries</a:t>
            </a:r>
            <a:r>
              <a:rPr lang="el-GR" dirty="0"/>
              <a:t> και CFPR κατά Επιτροπής (</a:t>
            </a:r>
            <a:r>
              <a:rPr lang="fr-FR" dirty="0"/>
              <a:t>C-411/15</a:t>
            </a:r>
            <a:r>
              <a:rPr lang="el-GR" dirty="0"/>
              <a:t>)</a:t>
            </a:r>
          </a:p>
          <a:p>
            <a:r>
              <a:rPr lang="el-GR" dirty="0"/>
              <a:t>Το Δικαστήριο έκρινε ότι η τήρηση της αρχής της εύλογης διάρκειας της δίκης, όπως αυτή κατοχυρώνεται από το Χάρτη, πρέπει να εκτιμάται με βάση τις ιδιαίτερες περιστάσεις κάθε υπόθεσης, όπως είναι η περιπλοκότητα της διαφοράς και η συμπεριφορά των διαδίκων</a:t>
            </a:r>
          </a:p>
          <a:p>
            <a:r>
              <a:rPr lang="el-GR" dirty="0"/>
              <a:t>Οι </a:t>
            </a:r>
            <a:r>
              <a:rPr lang="el-GR" dirty="0" err="1"/>
              <a:t>αναιρεσείουσες</a:t>
            </a:r>
            <a:r>
              <a:rPr lang="el-GR" dirty="0"/>
              <a:t> δεν προσκόμισαν ικανοποιητικά στοιχεία προκειμένου να αποδειχθεί παραβίαση της εν λόγω αρχής.</a:t>
            </a:r>
          </a:p>
          <a:p>
            <a:endParaRPr lang="el-GR" dirty="0"/>
          </a:p>
        </p:txBody>
      </p:sp>
    </p:spTree>
    <p:extLst>
      <p:ext uri="{BB962C8B-B14F-4D97-AF65-F5344CB8AC3E}">
        <p14:creationId xmlns:p14="http://schemas.microsoft.com/office/powerpoint/2010/main" val="149040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Ελευθερία </a:t>
            </a:r>
            <a:r>
              <a:rPr lang="el-GR" dirty="0"/>
              <a:t>του ανταγωνισμού</a:t>
            </a:r>
          </a:p>
        </p:txBody>
      </p:sp>
      <p:sp>
        <p:nvSpPr>
          <p:cNvPr id="3" name="Θέση περιεχομένου 2"/>
          <p:cNvSpPr>
            <a:spLocks noGrp="1"/>
          </p:cNvSpPr>
          <p:nvPr>
            <p:ph idx="1"/>
          </p:nvPr>
        </p:nvSpPr>
        <p:spPr/>
        <p:txBody>
          <a:bodyPr>
            <a:normAutofit fontScale="92500" lnSpcReduction="10000"/>
          </a:bodyPr>
          <a:lstStyle/>
          <a:p>
            <a:r>
              <a:rPr lang="el-GR" dirty="0" smtClean="0"/>
              <a:t>Θεμελιώδες </a:t>
            </a:r>
            <a:r>
              <a:rPr lang="el-GR" dirty="0"/>
              <a:t>δικαίωμα του ανθρώπου, το οποίο βρίσκει τις ρίζες του στη Γαλλική Επανάσταση και τη Διακήρυξη της ελευθερίας του εμπορίου και της </a:t>
            </a:r>
            <a:r>
              <a:rPr lang="el-GR" dirty="0" smtClean="0"/>
              <a:t>βιομηχανίας</a:t>
            </a:r>
          </a:p>
          <a:p>
            <a:r>
              <a:rPr lang="el-GR" dirty="0" smtClean="0"/>
              <a:t>Κατοχυρώνεται </a:t>
            </a:r>
            <a:r>
              <a:rPr lang="el-GR" dirty="0"/>
              <a:t>από τα περισσότερα εθνικά </a:t>
            </a:r>
            <a:r>
              <a:rPr lang="el-GR" dirty="0" smtClean="0"/>
              <a:t>συντάγματα</a:t>
            </a:r>
            <a:endParaRPr lang="el-GR" dirty="0"/>
          </a:p>
          <a:p>
            <a:r>
              <a:rPr lang="el-GR" dirty="0" smtClean="0"/>
              <a:t>Συμβάλλει </a:t>
            </a:r>
            <a:r>
              <a:rPr lang="el-GR" dirty="0"/>
              <a:t>στον εκδημοκρατισμό του </a:t>
            </a:r>
            <a:r>
              <a:rPr lang="el-GR" dirty="0" err="1"/>
              <a:t>ενωσιακού</a:t>
            </a:r>
            <a:r>
              <a:rPr lang="el-GR" dirty="0"/>
              <a:t> οικοδομήματος αλλά και των εθνικών εννόμων τάξεων λόγω του οικονομικού πλουραλισμού που </a:t>
            </a:r>
            <a:r>
              <a:rPr lang="el-GR" dirty="0" smtClean="0"/>
              <a:t>επιδιώκει</a:t>
            </a:r>
          </a:p>
          <a:p>
            <a:r>
              <a:rPr lang="el-GR" dirty="0"/>
              <a:t>το δίκαιο ανταγωνισμού έχει και οφείλει να έχει ως στόχο την αρμονική συνύπαρξη αρκετών φορέων στην αγορά, προς όφελος των καταναλωτών-πολιτών και για την ομαλή λειτουργία της κοινωνίας</a:t>
            </a:r>
          </a:p>
        </p:txBody>
      </p:sp>
    </p:spTree>
    <p:extLst>
      <p:ext uri="{BB962C8B-B14F-4D97-AF65-F5344CB8AC3E}">
        <p14:creationId xmlns:p14="http://schemas.microsoft.com/office/powerpoint/2010/main" val="10461277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 Η κατανομή του βάρους απόδειξης σε υποθέσεις ανταγωνισμού</a:t>
            </a:r>
          </a:p>
        </p:txBody>
      </p:sp>
      <p:sp>
        <p:nvSpPr>
          <p:cNvPr id="3" name="Θέση περιεχομένου 2"/>
          <p:cNvSpPr>
            <a:spLocks noGrp="1"/>
          </p:cNvSpPr>
          <p:nvPr>
            <p:ph idx="1"/>
          </p:nvPr>
        </p:nvSpPr>
        <p:spPr/>
        <p:txBody>
          <a:bodyPr>
            <a:normAutofit fontScale="77500" lnSpcReduction="20000"/>
          </a:bodyPr>
          <a:lstStyle/>
          <a:p>
            <a:r>
              <a:rPr lang="el-GR" dirty="0"/>
              <a:t>Ο Κανονισμός 1/2003 προβλέπει ότι την απόδειξη της παράβασης των άρθρων 101 και 102 ΣΛΕΕ φέρει η Αρχή ή το μέρος που ισχυρίζεται την παράβαση αυτή. </a:t>
            </a:r>
            <a:endParaRPr lang="el-GR" dirty="0" smtClean="0"/>
          </a:p>
          <a:p>
            <a:r>
              <a:rPr lang="el-GR" dirty="0"/>
              <a:t>Πρόκειται για ένα περιορισμό της διαδικαστικής αυτονομίας των Κρατών-μελών, ώστε να διασφαλιστεί η προστασία των ατομικών </a:t>
            </a:r>
            <a:r>
              <a:rPr lang="el-GR" dirty="0" smtClean="0"/>
              <a:t>δικαιωμάτων</a:t>
            </a:r>
          </a:p>
          <a:p>
            <a:r>
              <a:rPr lang="el-GR" dirty="0"/>
              <a:t>Αντιστοίχως, την πλήρωση των τεσσάρων προϋποθέσεων απαλλαγής που θέτει η παράγραφος 3 του 101 οφείλει να αποδείξει η επιχείρηση που επικαλείται την </a:t>
            </a:r>
            <a:r>
              <a:rPr lang="el-GR" dirty="0" smtClean="0"/>
              <a:t>απαλλαγή</a:t>
            </a:r>
          </a:p>
          <a:p>
            <a:r>
              <a:rPr lang="el-GR" dirty="0" smtClean="0"/>
              <a:t>Απόφαση </a:t>
            </a:r>
            <a:r>
              <a:rPr lang="fr-FR" dirty="0"/>
              <a:t>Intel </a:t>
            </a:r>
            <a:r>
              <a:rPr lang="el-GR" dirty="0" smtClean="0"/>
              <a:t>(</a:t>
            </a:r>
            <a:r>
              <a:rPr lang="fr-FR" dirty="0"/>
              <a:t>C-413/14</a:t>
            </a:r>
            <a:r>
              <a:rPr lang="el-GR" dirty="0"/>
              <a:t>) : από τη στιγμή που η ενδιαφερόμενη επιχείρηση προσκομίζει κατά τη διοικητική διαδικασία στοιχεία που αποδεικνύουν ότι η συμπεριφορά της δεν θα μπορούσε να περιορίσει τον ανταγωνισμό, είναι υποχρέωση της Επιτροπής πλέον να εκτιμήσει αν όντως υπάρχει κίνδυνος εκτόπισης των αποτελεσματικών ανταγωνιστών</a:t>
            </a:r>
          </a:p>
        </p:txBody>
      </p:sp>
    </p:spTree>
    <p:extLst>
      <p:ext uri="{BB962C8B-B14F-4D97-AF65-F5344CB8AC3E}">
        <p14:creationId xmlns:p14="http://schemas.microsoft.com/office/powerpoint/2010/main" val="2654520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Πρόσβαση </a:t>
            </a:r>
            <a:r>
              <a:rPr lang="el-GR" dirty="0"/>
              <a:t>σε έγγραφα </a:t>
            </a:r>
          </a:p>
        </p:txBody>
      </p:sp>
      <p:sp>
        <p:nvSpPr>
          <p:cNvPr id="3" name="Θέση περιεχομένου 2"/>
          <p:cNvSpPr>
            <a:spLocks noGrp="1"/>
          </p:cNvSpPr>
          <p:nvPr>
            <p:ph idx="1"/>
          </p:nvPr>
        </p:nvSpPr>
        <p:spPr/>
        <p:txBody>
          <a:bodyPr>
            <a:normAutofit fontScale="70000" lnSpcReduction="20000"/>
          </a:bodyPr>
          <a:lstStyle/>
          <a:p>
            <a:r>
              <a:rPr lang="el-GR" dirty="0"/>
              <a:t>Το άρθρο 42 του ΧΘΔΕΕ προβλέπει ότι «κάθε πολίτης της Ένωσης καθώς και κάθε φυσικό ή νομικό πρόσωπο που κατοικεί ή έχει την καταστατική έδρα του σε ένα Κράτος-μέλος έχει δικαίωμα πρόσβασης στα έγγραφα των θεσμικών και λοιπών οργάνων και οργανισμών της Ένωσης, ανεξαρτήτως υποθέματος». Ανάλογη ρύθμιση υπάρχει στο άρθρο 15, παρ. 3 </a:t>
            </a:r>
            <a:r>
              <a:rPr lang="el-GR" dirty="0" smtClean="0"/>
              <a:t>ΣΛΕΕ</a:t>
            </a:r>
          </a:p>
          <a:p>
            <a:r>
              <a:rPr lang="el-GR" dirty="0" smtClean="0"/>
              <a:t>Το </a:t>
            </a:r>
            <a:r>
              <a:rPr lang="el-GR" dirty="0"/>
              <a:t>ίδιο </a:t>
            </a:r>
            <a:r>
              <a:rPr lang="el-GR" dirty="0" smtClean="0"/>
              <a:t>άρθρο (15 ΣΛΕΕ) </a:t>
            </a:r>
            <a:r>
              <a:rPr lang="el-GR" dirty="0"/>
              <a:t>προβλέπει στη συνέχεια ότι «οι γενικές αρχές και τα όρια, εκ λόγων δημοσίου ή ιδιωτικού συμφέροντος, που διέπουν αυτό το δικαίωμα πρόσβασης σε έγγραφα, καθορίζονται, μέσω κανονισμών, από το Ευρωπαϊκό Κοινοβούλιο και το Συμβούλιο, αποφασίζοντας σύμφωνα με τη συνήθη νομοθετική διαδικασία». </a:t>
            </a:r>
            <a:endParaRPr lang="el-GR" dirty="0" smtClean="0"/>
          </a:p>
          <a:p>
            <a:r>
              <a:rPr lang="el-GR" dirty="0"/>
              <a:t>Ένας γενικός Κανονισμός, ο 1049/2001εκδόθηκε όμως οι Κανονισμοί 1/2003 για την εφαρμογή των 101 και 102 ΣΛΕΕ, ο 139/2004 για τον έλεγχο των συγκεντρώσεων επιχειρήσεων και ο 659/1999 για τις κρατικές ενισχύσεις περιορίζουν την πρόσβαση στα ενδιαφερόμενα μέρη. </a:t>
            </a:r>
          </a:p>
        </p:txBody>
      </p:sp>
    </p:spTree>
    <p:extLst>
      <p:ext uri="{BB962C8B-B14F-4D97-AF65-F5344CB8AC3E}">
        <p14:creationId xmlns:p14="http://schemas.microsoft.com/office/powerpoint/2010/main" val="6441037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Επαγγελματικό </a:t>
            </a:r>
            <a:r>
              <a:rPr lang="el-GR" dirty="0"/>
              <a:t>απόρρητο</a:t>
            </a:r>
          </a:p>
        </p:txBody>
      </p:sp>
      <p:sp>
        <p:nvSpPr>
          <p:cNvPr id="3" name="Θέση περιεχομένου 2"/>
          <p:cNvSpPr>
            <a:spLocks noGrp="1"/>
          </p:cNvSpPr>
          <p:nvPr>
            <p:ph idx="1"/>
          </p:nvPr>
        </p:nvSpPr>
        <p:spPr/>
        <p:txBody>
          <a:bodyPr>
            <a:normAutofit fontScale="85000" lnSpcReduction="20000"/>
          </a:bodyPr>
          <a:lstStyle/>
          <a:p>
            <a:r>
              <a:rPr lang="el-GR" dirty="0"/>
              <a:t>Το Δικαστήριο, εξάλλου, αποφάνθηκε σχετικά με το απόρρητο επικοινωνίας μεταξύ δικηγόρου και εντολέα σε υπόθεση παραβίασης των </a:t>
            </a:r>
            <a:r>
              <a:rPr lang="el-GR" dirty="0" err="1"/>
              <a:t>ενωσιακών</a:t>
            </a:r>
            <a:r>
              <a:rPr lang="el-GR" dirty="0"/>
              <a:t> κανόνων </a:t>
            </a:r>
            <a:r>
              <a:rPr lang="el-GR" dirty="0" smtClean="0"/>
              <a:t>ανταγωνισμού</a:t>
            </a:r>
          </a:p>
          <a:p>
            <a:r>
              <a:rPr lang="el-GR" dirty="0" smtClean="0"/>
              <a:t>Υπόθεση </a:t>
            </a:r>
            <a:r>
              <a:rPr lang="el-GR" dirty="0" err="1"/>
              <a:t>Akzo</a:t>
            </a:r>
            <a:r>
              <a:rPr lang="el-GR" dirty="0"/>
              <a:t> </a:t>
            </a:r>
            <a:r>
              <a:rPr lang="el-GR" dirty="0" err="1"/>
              <a:t>Nobel</a:t>
            </a:r>
            <a:r>
              <a:rPr lang="el-GR" dirty="0"/>
              <a:t> κατά </a:t>
            </a:r>
            <a:r>
              <a:rPr lang="el-GR" dirty="0" smtClean="0"/>
              <a:t>Επιτροπής (</a:t>
            </a:r>
            <a:r>
              <a:rPr lang="fr-FR" dirty="0" smtClean="0"/>
              <a:t>C-550/07</a:t>
            </a:r>
            <a:r>
              <a:rPr lang="el-GR" dirty="0" smtClean="0"/>
              <a:t>)</a:t>
            </a:r>
          </a:p>
          <a:p>
            <a:r>
              <a:rPr lang="el-GR" dirty="0" smtClean="0"/>
              <a:t>Το </a:t>
            </a:r>
            <a:r>
              <a:rPr lang="el-GR" dirty="0"/>
              <a:t>Δικαστήριο προέβη σε μία διάκριση μεταξύ δικηγόρου που δεν συνδέεται με σχέση εργασίας με τον εντολέα του και του δικηγόρου που απασχολείται σε επιχείρηση με πάγια αντιμισθία και άρα δεν απολαύει ανεξαρτησίας έναντι του εργοδότη </a:t>
            </a:r>
            <a:r>
              <a:rPr lang="el-GR" dirty="0" smtClean="0"/>
              <a:t>του</a:t>
            </a:r>
          </a:p>
          <a:p>
            <a:r>
              <a:rPr lang="el-GR" dirty="0"/>
              <a:t>άρνηση να προστατευθεί βάσει της αρχής του απορρήτου η επικοινωνία με δικηγόρο απασχολούμενο σε επιχείρηση με πάγια αντιμισθία δεν συνιστά παραβίαση της αρχής της ίσης μεταχειρίσεως</a:t>
            </a:r>
          </a:p>
        </p:txBody>
      </p:sp>
    </p:spTree>
    <p:extLst>
      <p:ext uri="{BB962C8B-B14F-4D97-AF65-F5344CB8AC3E}">
        <p14:creationId xmlns:p14="http://schemas.microsoft.com/office/powerpoint/2010/main" val="34436595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a:t>
            </a:r>
            <a:r>
              <a:rPr lang="el-GR" dirty="0" smtClean="0"/>
              <a:t>ροστασία </a:t>
            </a:r>
            <a:r>
              <a:rPr lang="el-GR" dirty="0"/>
              <a:t>των δικαιωμάτων άμυνας </a:t>
            </a:r>
          </a:p>
        </p:txBody>
      </p:sp>
      <p:sp>
        <p:nvSpPr>
          <p:cNvPr id="3" name="Θέση περιεχομένου 2"/>
          <p:cNvSpPr>
            <a:spLocks noGrp="1"/>
          </p:cNvSpPr>
          <p:nvPr>
            <p:ph idx="1"/>
          </p:nvPr>
        </p:nvSpPr>
        <p:spPr/>
        <p:txBody>
          <a:bodyPr>
            <a:normAutofit fontScale="70000" lnSpcReduction="20000"/>
          </a:bodyPr>
          <a:lstStyle/>
          <a:p>
            <a:r>
              <a:rPr lang="el-GR" dirty="0"/>
              <a:t>Τα δικαιώματα άμυνας των μερών που εμπλέκονται σε διοικητικές διαδικασίες της </a:t>
            </a:r>
            <a:r>
              <a:rPr lang="el-GR" dirty="0" smtClean="0"/>
              <a:t>Ευρωπαϊκής ‘Ένωσης </a:t>
            </a:r>
            <a:r>
              <a:rPr lang="el-GR" dirty="0"/>
              <a:t>όπως αυτές της εφαρμογής των </a:t>
            </a:r>
            <a:r>
              <a:rPr lang="el-GR" dirty="0" err="1"/>
              <a:t>ενωσιακών</a:t>
            </a:r>
            <a:r>
              <a:rPr lang="el-GR" dirty="0"/>
              <a:t> κανόνων ανταγωνισμού από την  Ευρωπαϊκή Επιτροπή ενσωματώθηκαν στο Χάρτη Θεμελιωδών Δικαιωμάτων της ΕΕ, στο άρθρο 41 περί δικαιώματος χρηστής </a:t>
            </a:r>
            <a:r>
              <a:rPr lang="el-GR" dirty="0" smtClean="0"/>
              <a:t>διοίκησης.</a:t>
            </a:r>
          </a:p>
          <a:p>
            <a:r>
              <a:rPr lang="el-GR" dirty="0" smtClean="0"/>
              <a:t>Η διάταξη του </a:t>
            </a:r>
            <a:r>
              <a:rPr lang="el-GR" dirty="0"/>
              <a:t>άρθρου προβλέπει : «Κάθε πρόσωπο έχει δικαίωμα στην αμερόληπτη, δίκαιη και εντός ευλόγου προθεσμίας εξέταση των υποθέσεών του από τα θεσμικά και λοιπά όργανα και τους οργανισμούς της Ένωσης». </a:t>
            </a:r>
            <a:endParaRPr lang="el-GR" dirty="0" smtClean="0"/>
          </a:p>
          <a:p>
            <a:r>
              <a:rPr lang="el-GR" dirty="0" smtClean="0"/>
              <a:t>Αναφορά στα δικαιώματα άμυνας των μερών γίνεται και στις πράξεις του παράγωγου δικαίου της Ένωσης για την προστασία του ανταγωνισμού.</a:t>
            </a:r>
          </a:p>
          <a:p>
            <a:r>
              <a:rPr lang="el-GR" dirty="0"/>
              <a:t>Το άρθρο 18, παρ.3, </a:t>
            </a:r>
            <a:r>
              <a:rPr lang="el-GR" dirty="0" err="1"/>
              <a:t>εδ</a:t>
            </a:r>
            <a:r>
              <a:rPr lang="el-GR" dirty="0"/>
              <a:t>. 3 του κανονισμού 139/2004 </a:t>
            </a:r>
            <a:r>
              <a:rPr lang="el-GR" dirty="0" smtClean="0"/>
              <a:t>για τον έλεγχο συγκεντρώσεων επιχειρήσεων προβλέπει </a:t>
            </a:r>
            <a:r>
              <a:rPr lang="el-GR" dirty="0"/>
              <a:t>την πλήρη διασφάλιση των δικαιωμάτων άμυνας των ενδιαφερομένων επιβάλλοντας στην Επιτροπή να «βασίζει τις αποφάσεις της µόνο στις αιτιάσεις επί των οποίων οι ενδιαφερόμενοι µ</a:t>
            </a:r>
            <a:r>
              <a:rPr lang="el-GR" dirty="0" err="1"/>
              <a:t>πόρεσαν</a:t>
            </a:r>
            <a:r>
              <a:rPr lang="el-GR" dirty="0"/>
              <a:t> να διατυπώσουν τις παρατηρήσεις τους».</a:t>
            </a:r>
          </a:p>
        </p:txBody>
      </p:sp>
    </p:spTree>
    <p:extLst>
      <p:ext uri="{BB962C8B-B14F-4D97-AF65-F5344CB8AC3E}">
        <p14:creationId xmlns:p14="http://schemas.microsoft.com/office/powerpoint/2010/main" val="1793364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Υπόθεση </a:t>
            </a:r>
            <a:r>
              <a:rPr lang="en-US" dirty="0" smtClean="0"/>
              <a:t>UPS/</a:t>
            </a:r>
            <a:r>
              <a:rPr lang="el-GR" dirty="0" smtClean="0"/>
              <a:t>Επιτροπής </a:t>
            </a:r>
            <a:r>
              <a:rPr lang="en-US" dirty="0" smtClean="0"/>
              <a:t/>
            </a:r>
            <a:br>
              <a:rPr lang="en-US" dirty="0" smtClean="0"/>
            </a:br>
            <a:r>
              <a:rPr lang="el-GR" dirty="0" smtClean="0"/>
              <a:t>(</a:t>
            </a:r>
            <a:r>
              <a:rPr lang="fr-FR" dirty="0"/>
              <a:t>C-265/17 P</a:t>
            </a:r>
            <a:r>
              <a:rPr lang="el-GR" dirty="0" smtClean="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Το Δικαστήριο </a:t>
            </a:r>
            <a:r>
              <a:rPr lang="el-GR" dirty="0" smtClean="0"/>
              <a:t>επιβεβαίωσε </a:t>
            </a:r>
            <a:r>
              <a:rPr lang="el-GR" dirty="0"/>
              <a:t>στην παρούσα υπόθεση την υποχρέωση «να δίνεται στα </a:t>
            </a:r>
            <a:r>
              <a:rPr lang="el-GR" dirty="0" err="1"/>
              <a:t>κοινοποιούντα</a:t>
            </a:r>
            <a:r>
              <a:rPr lang="el-GR" dirty="0"/>
              <a:t> μέρη η ευχέρεια να γνωστοποιήσουν λυσιτελώς την άποψή τους σχετικά με τον πραγματικό και κρίσιμο χαρακτήρα του συνόλου των στοιχείων επί των οποίων η Επιτροπή σκοπεύει να στηρίξει την απόφασή της</a:t>
            </a:r>
            <a:r>
              <a:rPr lang="el-GR" dirty="0" smtClean="0"/>
              <a:t>»</a:t>
            </a:r>
          </a:p>
          <a:p>
            <a:r>
              <a:rPr lang="el-GR" dirty="0" smtClean="0"/>
              <a:t>Η </a:t>
            </a:r>
            <a:r>
              <a:rPr lang="el-GR" dirty="0"/>
              <a:t>γνωστοποίηση των στοιχείων αυτών, στην προκειμένη περίπτωση των οικονομετρικών προτύπων και των μεθοδολογικών επιλογών στις οποίες στηρίζεται η επεξεργασία τους, συνδέεται άμεσα με το δίκαιο χαρακτήρα της διαδικασίας, αποτέλεσμα του σεβασμού της αρχής της χρηστής διοικήσεως, όπως αυτή κατοχυρώνεται στο άρθρο 41 του ΧΘΔΕΕ</a:t>
            </a:r>
          </a:p>
        </p:txBody>
      </p:sp>
    </p:spTree>
    <p:extLst>
      <p:ext uri="{BB962C8B-B14F-4D97-AF65-F5344CB8AC3E}">
        <p14:creationId xmlns:p14="http://schemas.microsoft.com/office/powerpoint/2010/main" val="22639796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Υπηρεσίες Γενικού Οικονομικού Συμφέροντος </a:t>
            </a:r>
            <a:r>
              <a:rPr lang="el-GR" dirty="0"/>
              <a:t>(ΥΓΟΣ)</a:t>
            </a:r>
          </a:p>
        </p:txBody>
      </p:sp>
      <p:sp>
        <p:nvSpPr>
          <p:cNvPr id="3" name="Θέση περιεχομένου 2"/>
          <p:cNvSpPr>
            <a:spLocks noGrp="1"/>
          </p:cNvSpPr>
          <p:nvPr>
            <p:ph idx="1"/>
          </p:nvPr>
        </p:nvSpPr>
        <p:spPr/>
        <p:txBody>
          <a:bodyPr>
            <a:normAutofit fontScale="85000" lnSpcReduction="20000"/>
          </a:bodyPr>
          <a:lstStyle/>
          <a:p>
            <a:r>
              <a:rPr lang="el-GR" dirty="0"/>
              <a:t>Αναφορά σε αυτές γίνεται όχι μόνο στη ΣΛΕΕ, αλλά και στο </a:t>
            </a:r>
            <a:r>
              <a:rPr lang="el-GR" dirty="0" smtClean="0"/>
              <a:t>ΧΘΔΕΕ</a:t>
            </a:r>
          </a:p>
          <a:p>
            <a:r>
              <a:rPr lang="el-GR" dirty="0"/>
              <a:t>Το άρθρο 36 του Χάρτη προβλέπει την υποχρέωση της Ένωσης να αναγνωρίζει και να σέβεται την πρόσβαση στις υπηρεσίες γενικού οικονομικού ενδιαφέροντος, προκειμένου να προαχθεί η κοινωνική και εδαφική συνοχή. </a:t>
            </a:r>
            <a:endParaRPr lang="el-GR" dirty="0" smtClean="0"/>
          </a:p>
          <a:p>
            <a:r>
              <a:rPr lang="el-GR" dirty="0"/>
              <a:t>η παρεχόμενη προστασία του κράτους στους πολίτες του θα πρέπει να γίνεται με αυστηρές προϋποθέσεις και υπό την επιφύλαξη των άρθρων 106 και 107 </a:t>
            </a:r>
            <a:r>
              <a:rPr lang="el-GR" dirty="0" smtClean="0"/>
              <a:t>ΣΛΕΕ</a:t>
            </a:r>
          </a:p>
          <a:p>
            <a:r>
              <a:rPr lang="el-GR" dirty="0"/>
              <a:t>η παράγραφος 2 του άρθρου 106 ΣΛΕΕ επιβάλλει τους κανόνες ανταγωνισμού στις επιχειρήσεις, που είναι επιφορτισμένες με τη διαχείριση υπηρεσιών οικονομικού συμφέροντος, υπό τον όρο ότι οι εν λόγω κανόνες δεν τις εμποδίζουν να εκπληρώσουν τα καθήκοντά τους υπέρ του γενικού συμφέροντος.</a:t>
            </a:r>
          </a:p>
        </p:txBody>
      </p:sp>
    </p:spTree>
    <p:extLst>
      <p:ext uri="{BB962C8B-B14F-4D97-AF65-F5344CB8AC3E}">
        <p14:creationId xmlns:p14="http://schemas.microsoft.com/office/powerpoint/2010/main" val="3942556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Σημασία Δικαίου Ανταγωνισμού της ΕΕ</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δίκαιο του ελεύθερου ανταγωνισμού αποτελεί ένα από τα βασικότερα σημεία του δικαίου της Ευρωπαϊκής Ένωσης</a:t>
            </a:r>
          </a:p>
          <a:p>
            <a:r>
              <a:rPr lang="el-GR" dirty="0" smtClean="0"/>
              <a:t>Αν και έμμεσα το </a:t>
            </a:r>
            <a:r>
              <a:rPr lang="el-GR" dirty="0" err="1" smtClean="0"/>
              <a:t>ενωσιακό</a:t>
            </a:r>
            <a:r>
              <a:rPr lang="el-GR" dirty="0" smtClean="0"/>
              <a:t> δίκαιο αφορά και στο δίκαιο του αθέμιτου ανταγωνισμού, επιδρά άμεσα στον τομέα του ελεύθερου ανταγωνισμού</a:t>
            </a:r>
          </a:p>
          <a:p>
            <a:r>
              <a:rPr lang="el-GR" dirty="0" smtClean="0"/>
              <a:t>Ο ελεύθερος ανταγωνισμός αποτελεί εγγύηση για την ομαλή λειτουργία της Εσωτερικής Αγοράς  και την αποτελεσματική εφαρμογή των ελευθεριών κυκλοφορίας και εγκατάστασης</a:t>
            </a:r>
          </a:p>
          <a:p>
            <a:r>
              <a:rPr lang="el-GR" dirty="0" smtClean="0"/>
              <a:t>Θα πρέπει να επισημανθεί όμως ότι ο ελεύθερος ανταγωνισμός δεν αποτελεί αυτοσκοπό</a:t>
            </a:r>
          </a:p>
          <a:p>
            <a:r>
              <a:rPr lang="el-GR" dirty="0" smtClean="0"/>
              <a:t>Το δίκαιο ανταγωνισμού της ΕΕ έχει επηρεάσει στη διαμόρφωσή τους τα εθνικά δίκαια των κρατών μελών</a:t>
            </a:r>
          </a:p>
          <a:p>
            <a:r>
              <a:rPr lang="el-GR" dirty="0" smtClean="0"/>
              <a:t>Χάρις στις αρχές της άμεσης εφαρμογής και της υπεροχής, το ευρωπαϊκό δίκαιο ανταγωνισμού έχει ευρεία εφαρμογή</a:t>
            </a:r>
            <a:endParaRPr lang="el-GR" dirty="0"/>
          </a:p>
        </p:txBody>
      </p:sp>
    </p:spTree>
    <p:extLst>
      <p:ext uri="{BB962C8B-B14F-4D97-AF65-F5344CB8AC3E}">
        <p14:creationId xmlns:p14="http://schemas.microsoft.com/office/powerpoint/2010/main" val="3212605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τέσσερις βασικοί άξονες της </a:t>
            </a:r>
            <a:r>
              <a:rPr lang="el-GR" dirty="0" err="1" smtClean="0"/>
              <a:t>ενωσιακής</a:t>
            </a:r>
            <a:r>
              <a:rPr lang="el-GR" dirty="0" smtClean="0"/>
              <a:t> νομοθεσίας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Απαγόρευση των </a:t>
            </a:r>
            <a:r>
              <a:rPr lang="el-GR" dirty="0" err="1" smtClean="0"/>
              <a:t>αντιανταγωνιστικών</a:t>
            </a:r>
            <a:r>
              <a:rPr lang="el-GR" dirty="0" smtClean="0"/>
              <a:t> συμπράξεων και απαλλαγή μόνο εκείνων που ωφελούν τις αγορές και τους καταναλωτές (άρθρο 101 ΣΛΕΕ)</a:t>
            </a:r>
          </a:p>
          <a:p>
            <a:r>
              <a:rPr lang="el-GR" dirty="0" smtClean="0"/>
              <a:t>Απαγόρευση της καταχρηστικής εκμετάλλευσης δεσπόζουσας θέσης (άρθρο 102 ΣΛΕΕ)</a:t>
            </a:r>
          </a:p>
          <a:p>
            <a:r>
              <a:rPr lang="el-GR" dirty="0" smtClean="0"/>
              <a:t>Έλεγχος των συγκεντρώσεων μεταξύ των επιχειρήσεων (κανονισμός 139/2004)</a:t>
            </a:r>
          </a:p>
          <a:p>
            <a:r>
              <a:rPr lang="el-GR" dirty="0" smtClean="0"/>
              <a:t>Έλεγχος των κρατικών ενισχύσεων (άρθρα 107-109 ΣΛΕΕ)</a:t>
            </a:r>
          </a:p>
          <a:p>
            <a:r>
              <a:rPr lang="el-GR" dirty="0" smtClean="0"/>
              <a:t>Οι τρεις πρώτοι άξονες αποτελούν το ιδιωτικό τμήμα, που αποτελεί αντικείμενο μελέτης της θεματικής μας ενότητας, ενώ οι κρατικές ενισχύσεις εμπίπτουν στο δημόσιο τμήμα του δικαίου ανταγωνισμού της ΕΕ</a:t>
            </a:r>
            <a:endParaRPr lang="el-GR" dirty="0"/>
          </a:p>
        </p:txBody>
      </p:sp>
    </p:spTree>
    <p:extLst>
      <p:ext uri="{BB962C8B-B14F-4D97-AF65-F5344CB8AC3E}">
        <p14:creationId xmlns:p14="http://schemas.microsoft.com/office/powerpoint/2010/main" val="2734817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Νομική βάση προστασίας θεμελιωδών δικαιωμάτων</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Αναζητείται μία ισορροπία ανάμεσα στην προστασία της ελευθερίας του ανταγωνισμού που αποτελεί ένα θεμελιώδες δικαίωμα</a:t>
            </a:r>
          </a:p>
          <a:p>
            <a:r>
              <a:rPr lang="el-GR" dirty="0" smtClean="0"/>
              <a:t>και στην διαφύλαξη άλλων θεμελιωδών δικαιωμάτων όπως αυτά αναγνωρίζονται σε ευρωπαϊκό επίπεδο. </a:t>
            </a:r>
          </a:p>
          <a:p>
            <a:r>
              <a:rPr lang="el-GR" dirty="0" smtClean="0"/>
              <a:t>το ευρωπαϊκό σύστημα προστασίας των θεμελιωδών δικαιωμάτων, ιδιαίτερα μετά τη Συνθήκη της Λισαβόνας, σήμερα ως προς την άντληση δικαιωμάτων στηρίζεται σε </a:t>
            </a:r>
            <a:r>
              <a:rPr lang="el-GR" dirty="0"/>
              <a:t>τρεις </a:t>
            </a:r>
            <a:r>
              <a:rPr lang="el-GR" dirty="0" smtClean="0"/>
              <a:t>άξονες: το Χάρτη </a:t>
            </a:r>
            <a:r>
              <a:rPr lang="el-GR" dirty="0"/>
              <a:t>Θεμελιωδών Δικαιωμάτων της Ε.Ε. </a:t>
            </a:r>
            <a:r>
              <a:rPr lang="el-GR" dirty="0" smtClean="0"/>
              <a:t>, </a:t>
            </a:r>
            <a:r>
              <a:rPr lang="el-GR" dirty="0"/>
              <a:t>τις κοινές συνταγματικές παραδόσεις των Κρατών-μελών και την ΕΣΔΑ</a:t>
            </a:r>
          </a:p>
        </p:txBody>
      </p:sp>
    </p:spTree>
    <p:extLst>
      <p:ext uri="{BB962C8B-B14F-4D97-AF65-F5344CB8AC3E}">
        <p14:creationId xmlns:p14="http://schemas.microsoft.com/office/powerpoint/2010/main" val="847517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Κανονισμός 1/2003</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Ο ίδιος ο Κανονισμός 1/2003 για την εφαρμογή των άρθρων 101 και 102 ΣΛΕΕ (πρώην 81 και 82 </a:t>
            </a:r>
            <a:r>
              <a:rPr lang="el-GR" dirty="0" err="1"/>
              <a:t>Συνθ.ΕΚ</a:t>
            </a:r>
            <a:r>
              <a:rPr lang="el-GR" dirty="0"/>
              <a:t>) προβλέπει ρητά στην αιτιολογική σκέψη 37 τα εξής : «Ο παρών κανονισμός σέβεται τα θεμελιώδη δικαιώματα και τηρεί τις αρχές που αναγνωρίζονται, ειδικότερα από τον [Χάρτη]. Συνεπώς, ο παρών κανονισμός θα πρέπει να ερμηνεύεται και να εφαρμόζεται σύμφωνα με αυτά τα δικαιώματα και τις αρχές». </a:t>
            </a:r>
            <a:endParaRPr lang="el-GR" dirty="0" smtClean="0"/>
          </a:p>
          <a:p>
            <a:r>
              <a:rPr lang="el-GR" dirty="0"/>
              <a:t>Σε αρκετές διατάξεις του κανονισμού τονίζεται η ανάγκη να κατοχυρωθεί η προστασία των θεμελιωδών δικαιωμάτων των προσώπων που εμπλέκονται σε υποθέσεις παραβίασης των άρθρων 101 και 102 ΣΛΕΕ. </a:t>
            </a:r>
          </a:p>
        </p:txBody>
      </p:sp>
    </p:spTree>
    <p:extLst>
      <p:ext uri="{BB962C8B-B14F-4D97-AF65-F5344CB8AC3E}">
        <p14:creationId xmlns:p14="http://schemas.microsoft.com/office/powerpoint/2010/main" val="2525990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err="1" smtClean="0"/>
              <a:t>Aρχή</a:t>
            </a:r>
            <a:r>
              <a:rPr lang="de-DE" dirty="0" smtClean="0"/>
              <a:t> </a:t>
            </a:r>
            <a:r>
              <a:rPr lang="de-DE" dirty="0"/>
              <a:t>ne bis in idem</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Ά</a:t>
            </a:r>
            <a:r>
              <a:rPr lang="el-GR" dirty="0" smtClean="0"/>
              <a:t>ρθρο </a:t>
            </a:r>
            <a:r>
              <a:rPr lang="el-GR" dirty="0"/>
              <a:t>50 του Χάρτη προβλέπει ότι «κανείς δεν διώκεται ούτε τιμωρείται ποινικά για αδίκημα για το οποίο έχει ήδη αθωωθεί ή καταδικασθεί εντός της Ένωσης με οριστική απόφαση ποινικού δικαστηρίου σύμφωνα με το νόμο</a:t>
            </a:r>
            <a:r>
              <a:rPr lang="el-GR" dirty="0" smtClean="0"/>
              <a:t>».</a:t>
            </a:r>
          </a:p>
          <a:p>
            <a:r>
              <a:rPr lang="el-GR" dirty="0"/>
              <a:t>Ήδη όμως και πριν καταστούν δεσμευτικές με τη Συνθήκη της </a:t>
            </a:r>
            <a:r>
              <a:rPr lang="el-GR" dirty="0" err="1"/>
              <a:t>Λισσαβώνας</a:t>
            </a:r>
            <a:r>
              <a:rPr lang="el-GR" dirty="0"/>
              <a:t> οι διατάξεις του Χάρτη, ο οποίος θεσπίστηκε το Δεκέμβριο 2000 </a:t>
            </a:r>
            <a:r>
              <a:rPr lang="el-GR" dirty="0" smtClean="0"/>
              <a:t>, η </a:t>
            </a:r>
            <a:r>
              <a:rPr lang="el-GR" dirty="0"/>
              <a:t>αρχή </a:t>
            </a:r>
            <a:r>
              <a:rPr lang="el-GR" dirty="0" err="1"/>
              <a:t>ne</a:t>
            </a:r>
            <a:r>
              <a:rPr lang="el-GR" dirty="0"/>
              <a:t> </a:t>
            </a:r>
            <a:r>
              <a:rPr lang="el-GR" dirty="0" err="1"/>
              <a:t>bis</a:t>
            </a:r>
            <a:r>
              <a:rPr lang="el-GR" dirty="0"/>
              <a:t> </a:t>
            </a:r>
            <a:r>
              <a:rPr lang="el-GR" dirty="0" err="1"/>
              <a:t>in</a:t>
            </a:r>
            <a:r>
              <a:rPr lang="el-GR" dirty="0"/>
              <a:t> </a:t>
            </a:r>
            <a:r>
              <a:rPr lang="el-GR" dirty="0" err="1"/>
              <a:t>idem</a:t>
            </a:r>
            <a:r>
              <a:rPr lang="el-GR" dirty="0"/>
              <a:t>, η οποία διατυπώνεται και στο άρθρο 4 του Πρωτοκόλλου αριθ. 7 της ΕΣΔΑ, αποτελούσε γενική αρχή του </a:t>
            </a:r>
            <a:r>
              <a:rPr lang="el-GR" dirty="0" err="1"/>
              <a:t>ενωσιακού</a:t>
            </a:r>
            <a:r>
              <a:rPr lang="el-GR" dirty="0"/>
              <a:t> </a:t>
            </a:r>
            <a:r>
              <a:rPr lang="el-GR" dirty="0" smtClean="0"/>
              <a:t>δικαίου.</a:t>
            </a:r>
            <a:endParaRPr lang="el-GR" dirty="0" smtClean="0"/>
          </a:p>
          <a:p>
            <a:r>
              <a:rPr lang="el-GR" dirty="0" smtClean="0"/>
              <a:t>Απαραίτητη </a:t>
            </a:r>
            <a:r>
              <a:rPr lang="el-GR" dirty="0"/>
              <a:t>η ταυτότητα πράξεων, προσώπων και </a:t>
            </a:r>
            <a:r>
              <a:rPr lang="el-GR" dirty="0" err="1"/>
              <a:t>προστατευτέου</a:t>
            </a:r>
            <a:r>
              <a:rPr lang="el-GR" dirty="0"/>
              <a:t> έννομου </a:t>
            </a:r>
            <a:r>
              <a:rPr lang="el-GR" dirty="0" smtClean="0"/>
              <a:t>συμφέροντος.</a:t>
            </a:r>
          </a:p>
          <a:p>
            <a:r>
              <a:rPr lang="el-GR" dirty="0" smtClean="0"/>
              <a:t>Σημασία </a:t>
            </a:r>
            <a:r>
              <a:rPr lang="el-GR" dirty="0"/>
              <a:t>για το δίκαιο ελεύθερου ανταγωνισμού, όπως αυτό διαμορφώνεται και εφαρμόζεται στο χώρο της Ένωσης και των κρατών μελών της, καθώς αυτό αποτελείται από κανόνες τόσο </a:t>
            </a:r>
            <a:r>
              <a:rPr lang="el-GR" dirty="0" err="1"/>
              <a:t>ενωσιακούς</a:t>
            </a:r>
            <a:r>
              <a:rPr lang="el-GR" dirty="0"/>
              <a:t> όσο και εθνικούς. </a:t>
            </a:r>
            <a:endParaRPr lang="el-GR" dirty="0" smtClean="0"/>
          </a:p>
        </p:txBody>
      </p:sp>
    </p:spTree>
    <p:extLst>
      <p:ext uri="{BB962C8B-B14F-4D97-AF65-F5344CB8AC3E}">
        <p14:creationId xmlns:p14="http://schemas.microsoft.com/office/powerpoint/2010/main" val="1583964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de-DE" dirty="0" err="1"/>
              <a:t>Aρχή</a:t>
            </a:r>
            <a:r>
              <a:rPr lang="de-DE" dirty="0"/>
              <a:t> ne bis in </a:t>
            </a:r>
            <a:r>
              <a:rPr lang="de-DE" dirty="0" smtClean="0"/>
              <a:t>idem</a:t>
            </a:r>
            <a:r>
              <a:rPr lang="el-GR" dirty="0" smtClean="0"/>
              <a:t/>
            </a:r>
            <a:br>
              <a:rPr lang="el-GR" dirty="0" smtClean="0"/>
            </a:br>
            <a:r>
              <a:rPr lang="el-GR" dirty="0" smtClean="0"/>
              <a:t>Κανονισμός 1/2003</a:t>
            </a:r>
            <a:endParaRPr lang="el-GR" dirty="0"/>
          </a:p>
        </p:txBody>
      </p:sp>
      <p:sp>
        <p:nvSpPr>
          <p:cNvPr id="3" name="Θέση περιεχομένου 2"/>
          <p:cNvSpPr>
            <a:spLocks noGrp="1"/>
          </p:cNvSpPr>
          <p:nvPr>
            <p:ph idx="1"/>
          </p:nvPr>
        </p:nvSpPr>
        <p:spPr/>
        <p:txBody>
          <a:bodyPr>
            <a:normAutofit fontScale="92500"/>
          </a:bodyPr>
          <a:lstStyle/>
          <a:p>
            <a:r>
              <a:rPr lang="el-GR" dirty="0"/>
              <a:t>ο Κανονισμός 1/2003 προβλέπει κάποιες δικλείδες ασφαλείας ώστε να αποφευχθούν διπλές διαδικασίες και καταδίκες.</a:t>
            </a:r>
          </a:p>
          <a:p>
            <a:r>
              <a:rPr lang="el-GR" dirty="0"/>
              <a:t>Σύμφωνα με το άρθρο 11 παρ. 6 η κίνηση μίας διαδικασίας από την Επιτροπή με σκοπό την έκδοση απόφασης συνεπάγεται απώλεια των εθνικών αρχών ανταγωνισμού να εφαρμόζουν τα άρθρα 101 (πρώην 81 ΣΕΚ) και 102 (πρώην 82 ΣΕΚ).</a:t>
            </a:r>
          </a:p>
          <a:p>
            <a:r>
              <a:rPr lang="el-GR" dirty="0"/>
              <a:t>Αυτό όμως δεν εμποδίζει την εθνική νομοθεσία να είναι πιο αυστηρή από τη στιγμή που δεν συγκρούεται με την </a:t>
            </a:r>
            <a:r>
              <a:rPr lang="el-GR" dirty="0" err="1"/>
              <a:t>ενωσιακή</a:t>
            </a:r>
            <a:r>
              <a:rPr lang="el-GR" dirty="0"/>
              <a:t> ή να επιβάλλει πιο αυστηρές κυρώσεις.</a:t>
            </a:r>
          </a:p>
          <a:p>
            <a:endParaRPr lang="el-GR" dirty="0"/>
          </a:p>
        </p:txBody>
      </p:sp>
    </p:spTree>
    <p:extLst>
      <p:ext uri="{BB962C8B-B14F-4D97-AF65-F5344CB8AC3E}">
        <p14:creationId xmlns:p14="http://schemas.microsoft.com/office/powerpoint/2010/main" val="1501752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de-DE" dirty="0" err="1"/>
              <a:t>Aρχή</a:t>
            </a:r>
            <a:r>
              <a:rPr lang="de-DE" dirty="0"/>
              <a:t> ne bis in </a:t>
            </a:r>
            <a:r>
              <a:rPr lang="de-DE" dirty="0" smtClean="0"/>
              <a:t>idem</a:t>
            </a:r>
            <a:r>
              <a:rPr lang="el-GR" dirty="0" smtClean="0"/>
              <a:t/>
            </a:r>
            <a:br>
              <a:rPr lang="el-GR" dirty="0" smtClean="0"/>
            </a:br>
            <a:r>
              <a:rPr lang="el-GR" dirty="0" smtClean="0"/>
              <a:t>Νομολογία</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Το </a:t>
            </a:r>
            <a:r>
              <a:rPr lang="el-GR" dirty="0"/>
              <a:t>Δικαστήριο της Ένωσης, μέσα από το μηχανισμό της προδικαστικής παραπομπής, εξέδωσε δύο αποφάσεις οι οποίες αφορούν στην έκταση της προστασίας που παρέχει, ειδικά στο δίκαιο του ανταγωνισμού, η απαγόρευση του διττού αξιοποίνου, η οποία είναι γνωστή και ως αρχή </a:t>
            </a:r>
            <a:r>
              <a:rPr lang="el-GR" dirty="0" err="1"/>
              <a:t>ne</a:t>
            </a:r>
            <a:r>
              <a:rPr lang="el-GR" dirty="0"/>
              <a:t> </a:t>
            </a:r>
            <a:r>
              <a:rPr lang="el-GR" dirty="0" err="1"/>
              <a:t>bis</a:t>
            </a:r>
            <a:r>
              <a:rPr lang="el-GR" dirty="0"/>
              <a:t> </a:t>
            </a:r>
            <a:r>
              <a:rPr lang="el-GR" dirty="0" err="1"/>
              <a:t>in</a:t>
            </a:r>
            <a:r>
              <a:rPr lang="el-GR" dirty="0"/>
              <a:t> </a:t>
            </a:r>
            <a:r>
              <a:rPr lang="el-GR" dirty="0" err="1"/>
              <a:t>idem</a:t>
            </a:r>
            <a:r>
              <a:rPr lang="el-GR" dirty="0"/>
              <a:t>. </a:t>
            </a:r>
            <a:endParaRPr lang="el-GR" dirty="0" smtClean="0"/>
          </a:p>
          <a:p>
            <a:r>
              <a:rPr lang="el-GR" dirty="0"/>
              <a:t>Σε κάθε μία από τις δύο υποθέσεις, δύο εθνικές αρχές, στη μία περίπτωση διαφορετικών κρατών μελών, στη δεύτερη του ίδιου κράτους, προχώρησαν διαδοχικά στην εφαρμογή </a:t>
            </a:r>
            <a:r>
              <a:rPr lang="el-GR" dirty="0" err="1"/>
              <a:t>ενωσιακών</a:t>
            </a:r>
            <a:r>
              <a:rPr lang="el-GR" dirty="0"/>
              <a:t> και εθνικών κανόνων που σχετίζονταν με </a:t>
            </a:r>
            <a:r>
              <a:rPr lang="el-GR" dirty="0" err="1"/>
              <a:t>αντιανταγωνιστική</a:t>
            </a:r>
            <a:r>
              <a:rPr lang="el-GR" dirty="0"/>
              <a:t> συμπεριφορά συγκεκριμένων επιχειρήσεων. Τέθηκε επομένως το ζήτημα της διπλής καταδίκης και επιβολής κυρώσεων για την ίδια παράβαση.</a:t>
            </a:r>
          </a:p>
        </p:txBody>
      </p:sp>
    </p:spTree>
    <p:extLst>
      <p:ext uri="{BB962C8B-B14F-4D97-AF65-F5344CB8AC3E}">
        <p14:creationId xmlns:p14="http://schemas.microsoft.com/office/powerpoint/2010/main" val="2846911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1372</TotalTime>
  <Words>2666</Words>
  <Application>Microsoft Office PowerPoint</Application>
  <PresentationFormat>Προβολή στην οθόνη (4:3)</PresentationFormat>
  <Paragraphs>110</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Αποκορύφωμα</vt:lpstr>
      <vt:lpstr>ΚΡΑΤΟΣ ΔΙΚΑΙΟΥ ΚΑΙ ΚΑΝΟΝΕΣ ΑΝΤΑΓΩΝΙΣΜΟΥ ΤΗΣ ΕΕ : </vt:lpstr>
      <vt:lpstr>Ελευθερία του ανταγωνισμού</vt:lpstr>
      <vt:lpstr>Σημασία Δικαίου Ανταγωνισμού της ΕΕ</vt:lpstr>
      <vt:lpstr>Οι τέσσερις βασικοί άξονες της ενωσιακής νομοθεσίας</vt:lpstr>
      <vt:lpstr>Νομική βάση προστασίας θεμελιωδών δικαιωμάτων</vt:lpstr>
      <vt:lpstr>Κανονισμός 1/2003</vt:lpstr>
      <vt:lpstr>Aρχή ne bis in idem</vt:lpstr>
      <vt:lpstr>Aρχή ne bis in idem Κανονισμός 1/2003</vt:lpstr>
      <vt:lpstr>Aρχή ne bis in idem Νομολογία</vt:lpstr>
      <vt:lpstr>Υπόθεση C-151/20, Nordzucker</vt:lpstr>
      <vt:lpstr>Υπόθεση C-151/20, Nordzucker</vt:lpstr>
      <vt:lpstr>Υπόθεση C-151/20, Nordzucker</vt:lpstr>
      <vt:lpstr>C-117/20, bpost</vt:lpstr>
      <vt:lpstr>C-117/20, bpost</vt:lpstr>
      <vt:lpstr>Αρχή αναλογικότητας</vt:lpstr>
      <vt:lpstr>Κυρώσεις και Αναλογικότητα</vt:lpstr>
      <vt:lpstr>Η έκταση της κατοχύρωσης του δικαιώματος σε δίκαιη δίκη και της ισότητας των όπλων</vt:lpstr>
      <vt:lpstr>Δικαίωμα ανεμπόδιστης πρόσβασης στη δικαστική προστασία και εύλογη διάρκεια της δίκης</vt:lpstr>
      <vt:lpstr>Παρουσίαση του PowerPoint</vt:lpstr>
      <vt:lpstr>. Η κατανομή του βάρους απόδειξης σε υποθέσεις ανταγωνισμού</vt:lpstr>
      <vt:lpstr>Πρόσβαση σε έγγραφα </vt:lpstr>
      <vt:lpstr>Επαγγελματικό απόρρητο</vt:lpstr>
      <vt:lpstr>Προστασία των δικαιωμάτων άμυνας </vt:lpstr>
      <vt:lpstr>Υπόθεση UPS/Επιτροπής  (C-265/17 P)</vt:lpstr>
      <vt:lpstr>Υπηρεσίες Γενικού Οικονομικού Συμφέροντος (ΥΓΟΣ)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hi</dc:creator>
  <cp:lastModifiedBy>hi</cp:lastModifiedBy>
  <cp:revision>36</cp:revision>
  <dcterms:created xsi:type="dcterms:W3CDTF">2018-05-06T07:00:05Z</dcterms:created>
  <dcterms:modified xsi:type="dcterms:W3CDTF">2023-05-03T07:12:59Z</dcterms:modified>
</cp:coreProperties>
</file>