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313" r:id="rId4"/>
    <p:sldId id="258" r:id="rId5"/>
    <p:sldId id="314" r:id="rId6"/>
    <p:sldId id="260" r:id="rId7"/>
    <p:sldId id="315" r:id="rId8"/>
    <p:sldId id="316" r:id="rId9"/>
    <p:sldId id="317" r:id="rId10"/>
    <p:sldId id="318" r:id="rId11"/>
    <p:sldId id="319" r:id="rId12"/>
    <p:sldId id="272" r:id="rId13"/>
    <p:sldId id="273" r:id="rId14"/>
    <p:sldId id="274" r:id="rId15"/>
    <p:sldId id="275" r:id="rId16"/>
    <p:sldId id="276" r:id="rId17"/>
    <p:sldId id="277" r:id="rId18"/>
    <p:sldId id="278" r:id="rId19"/>
    <p:sldId id="281" r:id="rId20"/>
    <p:sldId id="280" r:id="rId21"/>
    <p:sldId id="279" r:id="rId22"/>
    <p:sldId id="282" r:id="rId23"/>
    <p:sldId id="283" r:id="rId24"/>
    <p:sldId id="284" r:id="rId25"/>
    <p:sldId id="285" r:id="rId26"/>
    <p:sldId id="286" r:id="rId27"/>
    <p:sldId id="287" r:id="rId28"/>
    <p:sldId id="288" r:id="rId29"/>
    <p:sldId id="298" r:id="rId30"/>
    <p:sldId id="299" r:id="rId31"/>
    <p:sldId id="300" r:id="rId32"/>
    <p:sldId id="301" r:id="rId33"/>
    <p:sldId id="302" r:id="rId34"/>
    <p:sldId id="303" r:id="rId35"/>
    <p:sldId id="265" r:id="rId36"/>
    <p:sldId id="308" r:id="rId37"/>
    <p:sldId id="309" r:id="rId38"/>
    <p:sldId id="310" r:id="rId39"/>
    <p:sldId id="311" r:id="rId40"/>
    <p:sldId id="312" r:id="rId41"/>
    <p:sldId id="305" r:id="rId42"/>
    <p:sldId id="264" r:id="rId43"/>
    <p:sldId id="306" r:id="rId44"/>
    <p:sldId id="263" r:id="rId45"/>
    <p:sldId id="262" r:id="rId46"/>
    <p:sldId id="261" r:id="rId47"/>
    <p:sldId id="259" r:id="rId48"/>
    <p:sldId id="266" r:id="rId49"/>
    <p:sldId id="267" r:id="rId50"/>
    <p:sldId id="268" r:id="rId51"/>
    <p:sldId id="307" r:id="rId52"/>
    <p:sldId id="304" r:id="rId53"/>
    <p:sldId id="269" r:id="rId54"/>
    <p:sldId id="271"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B4580E00-D004-441F-A0ED-D19C3B242099}" type="datetimeFigureOut">
              <a:rPr lang="el-GR"/>
              <a:pPr>
                <a:defRPr/>
              </a:pPr>
              <a:t>14/2/2024</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Επεξεργασία 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DD48A4A-214F-4877-AC36-8A15D52E3357}"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23555"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l-GR" altLang="el-GR" smtClean="0"/>
              <a:t>Το χρυσόβουλο εξέδωσε ο Ανδρόνικος B΄ Παλαιολόγος (1282-1328)</a:t>
            </a:r>
          </a:p>
        </p:txBody>
      </p:sp>
      <p:sp>
        <p:nvSpPr>
          <p:cNvPr id="23556" name="Θέση αριθμού διαφάνειας 3"/>
          <p:cNvSpPr>
            <a:spLocks noGrp="1" noChangeArrowheads="1"/>
          </p:cNvSpPr>
          <p:nvPr>
            <p:ph type="sldNum" sz="quarter" idx="5"/>
          </p:nvPr>
        </p:nvSpPr>
        <p:spPr bwMode="auto">
          <a:noFill/>
          <a:ln>
            <a:miter lim="800000"/>
            <a:headEnd/>
            <a:tailEnd/>
          </a:ln>
        </p:spPr>
        <p:txBody>
          <a:bodyPr/>
          <a:lstStyle/>
          <a:p>
            <a:fld id="{66561BAB-BB25-454A-8260-AD73DDD02613}" type="slidenum">
              <a:rPr lang="el-GR" altLang="el-GR"/>
              <a:pPr/>
              <a:t>20</a:t>
            </a:fld>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p:spPr>
      </p:sp>
      <p:sp>
        <p:nvSpPr>
          <p:cNvPr id="25603"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el-GR" smtClean="0"/>
              <a:t>Μαρμάρινη επιτύμβια πλάκα με εγχάρακτη επιγραφή που αναφέρεται στον κτήτορα της </a:t>
            </a:r>
            <a:r>
              <a:rPr lang="el-GR" altLang="el-GR" b="1" smtClean="0"/>
              <a:t>Μονής Αγίου Ιωάννου Προδρόμου (Κυνηγού)</a:t>
            </a:r>
            <a:r>
              <a:rPr lang="el-GR" altLang="el-GR" smtClean="0"/>
              <a:t>, με τη χρονολογία ςΨΜΓ </a:t>
            </a:r>
          </a:p>
        </p:txBody>
      </p:sp>
      <p:sp>
        <p:nvSpPr>
          <p:cNvPr id="25604" name="Θέση αριθμού διαφάνειας 3"/>
          <p:cNvSpPr>
            <a:spLocks noGrp="1" noChangeArrowheads="1"/>
          </p:cNvSpPr>
          <p:nvPr>
            <p:ph type="sldNum" sz="quarter" idx="5"/>
          </p:nvPr>
        </p:nvSpPr>
        <p:spPr bwMode="auto">
          <a:noFill/>
          <a:ln>
            <a:miter lim="800000"/>
            <a:headEnd/>
            <a:tailEnd/>
          </a:ln>
        </p:spPr>
        <p:txBody>
          <a:bodyPr/>
          <a:lstStyle/>
          <a:p>
            <a:fld id="{5564F855-612D-4438-BA30-D8ADD5261777}" type="slidenum">
              <a:rPr lang="el-GR" altLang="el-GR"/>
              <a:pPr/>
              <a:t>21</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5B0DDEA-20AA-408B-9373-AB0356BDE6EB}" type="datetimeFigureOut">
              <a:rPr lang="en-US"/>
              <a:pPr>
                <a:defRPr/>
              </a:pPr>
              <a:t>2/14/2024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C61B68-A845-4626-A3F9-82706FAAD3C4}" type="slidenum">
              <a:rPr lang="en-US" altLang="el-GR"/>
              <a:pPr/>
              <a:t>‹#›</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BD6D8B-D02E-4872-9732-FE8B57C0CFBC}" type="datetimeFigureOut">
              <a:rPr lang="en-US"/>
              <a:pPr>
                <a:defRPr/>
              </a:pPr>
              <a:t>2/14/2024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FCE2BD-570D-43DB-90F9-9B284DCE798F}" type="slidenum">
              <a:rPr lang="en-US" altLang="el-GR"/>
              <a:pPr/>
              <a:t>‹#›</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02426C-4D8A-4E63-B4F8-22924A957D83}" type="datetimeFigureOut">
              <a:rPr lang="en-US"/>
              <a:pPr>
                <a:defRPr/>
              </a:pPr>
              <a:t>2/14/2024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EC7801-E967-4B93-97CB-35EAA503BAE6}" type="slidenum">
              <a:rPr lang="en-US" altLang="el-GR"/>
              <a:pPr/>
              <a:t>‹#›</a:t>
            </a:fld>
            <a:endParaRPr lang="en-US"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62DD16-4C28-4AB7-BB4B-86B44096A05F}" type="datetimeFigureOut">
              <a:rPr lang="en-US"/>
              <a:pPr>
                <a:defRPr/>
              </a:pPr>
              <a:t>2/14/2024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394D87-183D-474E-BDBD-74A0BBA156B4}" type="slidenum">
              <a:rPr lang="en-US" altLang="el-GR"/>
              <a:pPr/>
              <a:t>‹#›</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3AAA43-E941-425A-B9AA-951C176BD08A}" type="datetimeFigureOut">
              <a:rPr lang="en-US"/>
              <a:pPr>
                <a:defRPr/>
              </a:pPr>
              <a:t>2/14/2024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7696D3-5711-4897-9F90-19D096164829}" type="slidenum">
              <a:rPr lang="en-US" altLang="el-GR"/>
              <a:pPr/>
              <a:t>‹#›</a:t>
            </a:fld>
            <a:endParaRPr lang="en-US"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3B8BA72-FB73-4791-8FED-BB8C3D5FBFAD}" type="datetimeFigureOut">
              <a:rPr lang="en-US"/>
              <a:pPr>
                <a:defRPr/>
              </a:pPr>
              <a:t>2/14/2024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3C1B150-9BB2-4BE5-B7B7-47241778E186}" type="slidenum">
              <a:rPr lang="en-US" altLang="el-GR"/>
              <a:pPr/>
              <a:t>‹#›</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8B8EB29-9B60-451D-B1B9-264C3B6C0355}" type="datetimeFigureOut">
              <a:rPr lang="en-US"/>
              <a:pPr>
                <a:defRPr/>
              </a:pPr>
              <a:t>2/14/2024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85E6B43-6ECA-4DC5-A59E-1648645FF0C3}" type="slidenum">
              <a:rPr lang="en-US" altLang="el-GR"/>
              <a:pPr/>
              <a:t>‹#›</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BDE3846-1FCA-48DA-8957-31877B21C8C8}" type="datetimeFigureOut">
              <a:rPr lang="en-US"/>
              <a:pPr>
                <a:defRPr/>
              </a:pPr>
              <a:t>2/14/2024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3D90DD4-6FD7-4D8F-BD07-198BF207B9E0}" type="slidenum">
              <a:rPr lang="en-US" altLang="el-GR"/>
              <a:pPr/>
              <a:t>‹#›</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CCDD9D-B7C8-4E33-A9D6-2F944AB02B7B}" type="datetimeFigureOut">
              <a:rPr lang="en-US"/>
              <a:pPr>
                <a:defRPr/>
              </a:pPr>
              <a:t>2/14/2024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445B88C-DA76-4FC5-A320-9A51EF080895}" type="slidenum">
              <a:rPr lang="en-US" altLang="el-GR"/>
              <a:pPr/>
              <a:t>‹#›</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83F552-6A92-42CC-A702-FD274D1E20E1}" type="datetimeFigureOut">
              <a:rPr lang="en-US"/>
              <a:pPr>
                <a:defRPr/>
              </a:pPr>
              <a:t>2/14/2024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CCEDD1-44A3-42AE-B5D2-57474B6B82E4}" type="slidenum">
              <a:rPr lang="en-US" altLang="el-GR"/>
              <a:pPr/>
              <a:t>‹#›</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7074C9-2D59-4200-A8BE-DC0ACE6ED3A1}" type="datetimeFigureOut">
              <a:rPr lang="en-US"/>
              <a:pPr>
                <a:defRPr/>
              </a:pPr>
              <a:t>2/14/2024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64B17DE-A244-46A2-B0FD-379A172B2345}" type="slidenum">
              <a:rPr lang="en-US" altLang="el-GR"/>
              <a:pPr/>
              <a:t>‹#›</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A8E65E6-76D1-4ACA-90AD-1616F6B34534}" type="datetimeFigureOut">
              <a:rPr lang="en-US"/>
              <a:pPr>
                <a:defRPr/>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721D70CE-F2F9-4DAC-B50C-6522FF265638}"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l.wikipedia.org/wiki/%CE%9C%CE%BF%CE%BD%CE%AE_%CE%94%CE%B9%CE%BF%CE%BD%CF%85%CF%83%CE%AF%CE%BF%CF%85" TargetMode="External"/><Relationship Id="rId2" Type="http://schemas.openxmlformats.org/officeDocument/2006/relationships/hyperlink" Target="https://el.wikipedia.org/wiki/%CE%91%CE%BB%CE%AD%CE%BE%CE%B9%CE%BF%CF%82_%CE%93%27"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457200"/>
            <a:ext cx="7772400" cy="3143250"/>
          </a:xfrm>
        </p:spPr>
        <p:txBody>
          <a:bodyPr/>
          <a:lstStyle/>
          <a:p>
            <a:pPr eaLnBrk="1" hangingPunct="1"/>
            <a:r>
              <a:rPr lang="el-GR" altLang="el-GR" sz="2800" smtClean="0"/>
              <a:t>ΕΙΣΑΓΩΓΗ ΣΤΗΝ ΒΥΖΑΝΤΙΝΗ ΙΣΤΟΡΙΑ ΚΑΙ ΤΟΝ ΠΟΛΙΤΙΣΜΟ</a:t>
            </a:r>
            <a:br>
              <a:rPr lang="el-GR" altLang="el-GR" sz="2800" smtClean="0"/>
            </a:br>
            <a:r>
              <a:rPr lang="en-US" altLang="el-GR" sz="2800" smtClean="0"/>
              <a:t/>
            </a:r>
            <a:br>
              <a:rPr lang="en-US" altLang="el-GR" sz="2800" smtClean="0"/>
            </a:br>
            <a:r>
              <a:rPr lang="el-GR" altLang="el-GR" sz="2800" smtClean="0"/>
              <a:t>ΕΑΡΙΝΟ ΕΞΑΜΗΝΟ </a:t>
            </a:r>
            <a:r>
              <a:rPr lang="en-US" altLang="el-GR" sz="2800" smtClean="0"/>
              <a:t>202</a:t>
            </a:r>
            <a:r>
              <a:rPr lang="el-GR" altLang="el-GR" sz="2800" smtClean="0"/>
              <a:t>2-23</a:t>
            </a:r>
            <a:r>
              <a:rPr lang="en-US" altLang="el-GR" sz="2800" smtClean="0"/>
              <a:t/>
            </a:r>
            <a:br>
              <a:rPr lang="en-US" altLang="el-GR" sz="2800" smtClean="0"/>
            </a:br>
            <a:r>
              <a:rPr lang="el-GR" altLang="el-GR" sz="2800" smtClean="0"/>
              <a:t>Δημοσθένης Στρατηγόπουλος</a:t>
            </a:r>
            <a:br>
              <a:rPr lang="el-GR" altLang="el-GR" sz="2800" smtClean="0"/>
            </a:br>
            <a:r>
              <a:rPr lang="el-GR" altLang="el-GR" sz="2800" smtClean="0"/>
              <a:t>Αναπληρωτής Καθηγητής</a:t>
            </a:r>
          </a:p>
        </p:txBody>
      </p:sp>
      <p:sp>
        <p:nvSpPr>
          <p:cNvPr id="3" name="Subtitle 2"/>
          <p:cNvSpPr>
            <a:spLocks noGrp="1"/>
          </p:cNvSpPr>
          <p:nvPr>
            <p:ph type="subTitle"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rmAutofit/>
          </a:bodyPr>
          <a:lstStyle/>
          <a:p>
            <a:pPr eaLnBrk="1" fontAlgn="auto" hangingPunct="1">
              <a:spcAft>
                <a:spcPts val="0"/>
              </a:spcAft>
              <a:buFont typeface="Arial" panose="020B0604020202020204" pitchFamily="34" charset="0"/>
              <a:buNone/>
              <a:defRPr/>
            </a:pPr>
            <a:endParaRPr lang="el-GR" dirty="0"/>
          </a:p>
          <a:p>
            <a:pPr eaLnBrk="1" fontAlgn="auto" hangingPunct="1">
              <a:spcAft>
                <a:spcPts val="0"/>
              </a:spcAft>
              <a:buFont typeface="Arial" panose="020B0604020202020204" pitchFamily="34" charset="0"/>
              <a:buNone/>
              <a:defRPr/>
            </a:pPr>
            <a:r>
              <a:rPr lang="el-GR" dirty="0">
                <a:highlight>
                  <a:srgbClr val="008000"/>
                </a:highlight>
              </a:rPr>
              <a:t>ΠΗΓΕΣ ΤΗΣ ΒΥΖΑΝΤΙΝΗΣ ΙΣΤΟΡΙΑΣ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endParaRPr lang="el-GR" altLang="el-GR" smtClean="0"/>
          </a:p>
        </p:txBody>
      </p:sp>
      <p:sp>
        <p:nvSpPr>
          <p:cNvPr id="12291" name="Θέση περιεχομένου 2"/>
          <p:cNvSpPr>
            <a:spLocks noGrp="1"/>
          </p:cNvSpPr>
          <p:nvPr>
            <p:ph idx="1"/>
          </p:nvPr>
        </p:nvSpPr>
        <p:spPr/>
        <p:txBody>
          <a:bodyPr/>
          <a:lstStyle/>
          <a:p>
            <a:pPr algn="just"/>
            <a:r>
              <a:rPr lang="el-GR" altLang="el-GR" b="1" u="sng" smtClean="0"/>
              <a:t>Εκούσιες μαρτυρίες</a:t>
            </a:r>
            <a:r>
              <a:rPr lang="el-GR" altLang="el-GR" smtClean="0"/>
              <a:t>: κάθε πληροφορία που παρέχει μια πηγή με την πρόθεση του συντάκτη της</a:t>
            </a:r>
          </a:p>
          <a:p>
            <a:pPr algn="just"/>
            <a:r>
              <a:rPr lang="el-GR" altLang="el-GR" b="1" u="sng" smtClean="0"/>
              <a:t>Ακούσιες πληροφορίες</a:t>
            </a:r>
            <a:r>
              <a:rPr lang="el-GR" altLang="el-GR" smtClean="0"/>
              <a:t>: είναι τα χρήσιμα στοιχεία που μπορεί να αντλήσει ο ιστορικός από μια πηγή ανεξάρτητα από τις προθέσεις του δημιουργού της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endParaRPr lang="el-GR" altLang="el-GR" smtClean="0"/>
          </a:p>
        </p:txBody>
      </p:sp>
      <p:sp>
        <p:nvSpPr>
          <p:cNvPr id="13315" name="Θέση περιεχομένου 2"/>
          <p:cNvSpPr>
            <a:spLocks noGrp="1"/>
          </p:cNvSpPr>
          <p:nvPr>
            <p:ph idx="1"/>
          </p:nvPr>
        </p:nvSpPr>
        <p:spPr/>
        <p:txBody>
          <a:bodyPr/>
          <a:lstStyle/>
          <a:p>
            <a:r>
              <a:rPr lang="el-GR" altLang="el-GR" smtClean="0"/>
              <a:t>Υλικές μαρτυρίες</a:t>
            </a:r>
          </a:p>
          <a:p>
            <a:pPr lvl="1"/>
            <a:r>
              <a:rPr lang="el-GR" altLang="el-GR" smtClean="0"/>
              <a:t> δημοσιευμένες</a:t>
            </a:r>
          </a:p>
          <a:p>
            <a:pPr lvl="1"/>
            <a:r>
              <a:rPr lang="el-GR" altLang="el-GR" smtClean="0"/>
              <a:t> αδημοσίευτες </a:t>
            </a:r>
          </a:p>
          <a:p>
            <a:r>
              <a:rPr lang="el-GR" altLang="el-GR" smtClean="0"/>
              <a:t>Γραπτές</a:t>
            </a:r>
          </a:p>
          <a:p>
            <a:pPr lvl="1"/>
            <a:r>
              <a:rPr lang="el-GR" altLang="el-GR" smtClean="0"/>
              <a:t>εκδεδομένες</a:t>
            </a:r>
          </a:p>
          <a:p>
            <a:pPr lvl="1"/>
            <a:r>
              <a:rPr lang="el-GR" altLang="el-GR" smtClean="0"/>
              <a:t>ανέκδοτες</a:t>
            </a:r>
          </a:p>
          <a:p>
            <a:endParaRPr lang="el-GR" altLang="el-G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endParaRPr lang="el-GR" altLang="el-GR" smtClean="0"/>
          </a:p>
        </p:txBody>
      </p:sp>
      <p:sp>
        <p:nvSpPr>
          <p:cNvPr id="14339" name="Θέση περιεχομένου 2"/>
          <p:cNvSpPr>
            <a:spLocks noGrp="1"/>
          </p:cNvSpPr>
          <p:nvPr>
            <p:ph idx="1"/>
          </p:nvPr>
        </p:nvSpPr>
        <p:spPr/>
        <p:txBody>
          <a:bodyPr/>
          <a:lstStyle/>
          <a:p>
            <a:r>
              <a:rPr lang="el-GR" altLang="el-GR" smtClean="0"/>
              <a:t>Άμεσες πηγές:</a:t>
            </a:r>
          </a:p>
          <a:p>
            <a:pPr lvl="1">
              <a:buFont typeface="Wingdings" pitchFamily="2" charset="2"/>
              <a:buChar char="v"/>
            </a:pPr>
            <a:r>
              <a:rPr lang="el-GR" altLang="el-GR" smtClean="0"/>
              <a:t> τα αυτούσια κατάλοιπα του παρελθόντος</a:t>
            </a:r>
          </a:p>
          <a:p>
            <a:pPr lvl="1">
              <a:buFont typeface="Wingdings" pitchFamily="2" charset="2"/>
              <a:buChar char="v"/>
            </a:pPr>
            <a:r>
              <a:rPr lang="el-GR" altLang="el-GR" smtClean="0"/>
              <a:t> τα γραπτά κείμενα για συγκεκριμένους πρακτικούς σκοπούς</a:t>
            </a:r>
          </a:p>
          <a:p>
            <a:r>
              <a:rPr lang="el-GR" altLang="el-GR" smtClean="0"/>
              <a:t>Έμμεσες πηγές είναι οι πηγές που περιέχουν ειδήσεις για μια εποχή</a:t>
            </a:r>
          </a:p>
          <a:p>
            <a:pPr lvl="1">
              <a:buFont typeface="Wingdings" pitchFamily="2" charset="2"/>
              <a:buChar char="v"/>
            </a:pPr>
            <a:r>
              <a:rPr lang="el-GR" altLang="el-GR" smtClean="0"/>
              <a:t> είτε από πρόθεση, π.χ. ιστοριογραφικά έργα</a:t>
            </a:r>
          </a:p>
          <a:p>
            <a:pPr lvl="1">
              <a:buFont typeface="Wingdings" pitchFamily="2" charset="2"/>
              <a:buChar char="v"/>
            </a:pPr>
            <a:r>
              <a:rPr lang="el-GR" altLang="el-GR" smtClean="0"/>
              <a:t> είτε ως προϊόντα του πνευματικού βίου μιας εποχής, π.χ. λογοτεχνικά έργα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endParaRPr lang="el-GR" altLang="el-GR" smtClean="0"/>
          </a:p>
        </p:txBody>
      </p:sp>
      <p:sp>
        <p:nvSpPr>
          <p:cNvPr id="15363" name="Θέση περιεχομένου 2"/>
          <p:cNvSpPr>
            <a:spLocks noGrp="1"/>
          </p:cNvSpPr>
          <p:nvPr>
            <p:ph idx="1"/>
          </p:nvPr>
        </p:nvSpPr>
        <p:spPr/>
        <p:txBody>
          <a:bodyPr/>
          <a:lstStyle/>
          <a:p>
            <a:r>
              <a:rPr lang="el-GR" altLang="el-GR" smtClean="0"/>
              <a:t>Η αξιοπιστία των γραπτών πηγών  εξαρτάται:</a:t>
            </a:r>
          </a:p>
          <a:p>
            <a:pPr lvl="1">
              <a:buFont typeface="Wingdings" pitchFamily="2" charset="2"/>
              <a:buChar char="Ø"/>
            </a:pPr>
            <a:r>
              <a:rPr lang="el-GR" altLang="el-GR" smtClean="0"/>
              <a:t> από την προσωπικότητα του συγγραφέα </a:t>
            </a:r>
          </a:p>
          <a:p>
            <a:pPr lvl="1">
              <a:buFont typeface="Wingdings" pitchFamily="2" charset="2"/>
              <a:buChar char="Ø"/>
            </a:pPr>
            <a:r>
              <a:rPr lang="el-GR" altLang="el-GR" smtClean="0"/>
              <a:t> από το είδος του έργου</a:t>
            </a:r>
          </a:p>
          <a:p>
            <a:pPr lvl="1">
              <a:buFont typeface="Wingdings" pitchFamily="2" charset="2"/>
              <a:buChar char="Ø"/>
            </a:pPr>
            <a:r>
              <a:rPr lang="el-GR" altLang="el-GR" smtClean="0"/>
              <a:t>από τη χρονική απόσταση από το γεγονός</a:t>
            </a:r>
          </a:p>
          <a:p>
            <a:endParaRPr lang="el-GR" altLang="el-G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r>
              <a:rPr lang="el-GR" altLang="el-GR" smtClean="0"/>
              <a:t>ΑΜΕΣΕΣ ΠΗΓΕΣ</a:t>
            </a:r>
          </a:p>
        </p:txBody>
      </p:sp>
      <p:sp>
        <p:nvSpPr>
          <p:cNvPr id="16387" name="Θέση περιεχομένου 2"/>
          <p:cNvSpPr>
            <a:spLocks noGrp="1"/>
          </p:cNvSpPr>
          <p:nvPr>
            <p:ph idx="1"/>
          </p:nvPr>
        </p:nvSpPr>
        <p:spPr/>
        <p:txBody>
          <a:bodyPr/>
          <a:lstStyle/>
          <a:p>
            <a:r>
              <a:rPr lang="el-GR" altLang="el-GR" smtClean="0"/>
              <a:t>1. Αυτοκρατορική νομοθεσία </a:t>
            </a:r>
          </a:p>
          <a:p>
            <a:pPr lvl="1"/>
            <a:r>
              <a:rPr lang="el-GR" altLang="el-GR" smtClean="0"/>
              <a:t>που ρυθμίζει τις σχέσεις</a:t>
            </a:r>
          </a:p>
          <a:p>
            <a:pPr lvl="2">
              <a:buFont typeface="Wingdings" pitchFamily="2" charset="2"/>
              <a:buChar char="Ø"/>
            </a:pPr>
            <a:r>
              <a:rPr lang="el-GR" altLang="el-GR" smtClean="0"/>
              <a:t> κράτους – πολιτών</a:t>
            </a:r>
          </a:p>
          <a:p>
            <a:pPr lvl="2">
              <a:buFont typeface="Wingdings" pitchFamily="2" charset="2"/>
              <a:buChar char="Ø"/>
            </a:pPr>
            <a:r>
              <a:rPr lang="el-GR" altLang="el-GR" smtClean="0"/>
              <a:t> των πολιτών μεταξύ τους</a:t>
            </a:r>
          </a:p>
          <a:p>
            <a:pPr lvl="2">
              <a:buFont typeface="Wingdings" pitchFamily="2" charset="2"/>
              <a:buChar char="Ø"/>
            </a:pPr>
            <a:r>
              <a:rPr lang="el-GR" altLang="el-GR" smtClean="0"/>
              <a:t> κράτους  - εκκλησίας</a:t>
            </a:r>
          </a:p>
          <a:p>
            <a:pPr lvl="1">
              <a:buFont typeface="Arial" charset="0"/>
              <a:buChar char="•"/>
            </a:pPr>
            <a:r>
              <a:rPr lang="el-GR" altLang="el-GR" smtClean="0"/>
              <a:t> Συλλογές νόμων, π.χ. Ιουστινιάνειος κώδικας</a:t>
            </a:r>
          </a:p>
          <a:p>
            <a:pPr lvl="1">
              <a:buFont typeface="Arial" charset="0"/>
              <a:buChar char="•"/>
            </a:pPr>
            <a:r>
              <a:rPr lang="el-GR" altLang="el-GR" smtClean="0"/>
              <a:t> Μεμονωμένοι νόμοι, π.χ. Νεαρές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altLang="el-GR" smtClean="0"/>
          </a:p>
        </p:txBody>
      </p:sp>
      <p:sp>
        <p:nvSpPr>
          <p:cNvPr id="3" name="Θέση περιεχομένου 2"/>
          <p:cNvSpPr>
            <a:spLocks noGrp="1"/>
          </p:cNvSpPr>
          <p:nvPr>
            <p:ph idx="1"/>
          </p:nvPr>
        </p:nvSpPr>
        <p:spPr/>
        <p:txBody>
          <a:bodyPr/>
          <a:lstStyle/>
          <a:p>
            <a:pPr>
              <a:buFont typeface="Arial" panose="020B0604020202020204" pitchFamily="34" charset="0"/>
              <a:buChar char="•"/>
              <a:defRPr/>
            </a:pPr>
            <a:r>
              <a:rPr lang="el-GR" dirty="0"/>
              <a:t>2. Πρακτικά και κανόνες Οικουμενικών και τοπικών συνόδων</a:t>
            </a:r>
          </a:p>
          <a:p>
            <a:pPr lvl="1">
              <a:buFont typeface="Arial" panose="020B0604020202020204" pitchFamily="34" charset="0"/>
              <a:buChar char="–"/>
              <a:defRPr/>
            </a:pPr>
            <a:r>
              <a:rPr lang="el-GR" dirty="0"/>
              <a:t> σώζονται</a:t>
            </a:r>
          </a:p>
          <a:p>
            <a:pPr lvl="2">
              <a:buFont typeface="Wingdings" panose="05000000000000000000" pitchFamily="2" charset="2"/>
              <a:buChar char="q"/>
              <a:defRPr/>
            </a:pPr>
            <a:r>
              <a:rPr lang="el-GR" dirty="0"/>
              <a:t> είτε ελληνικά</a:t>
            </a:r>
          </a:p>
          <a:p>
            <a:pPr lvl="2">
              <a:buFont typeface="Wingdings" panose="05000000000000000000" pitchFamily="2" charset="2"/>
              <a:buChar char="q"/>
              <a:defRPr/>
            </a:pPr>
            <a:r>
              <a:rPr lang="el-GR" dirty="0"/>
              <a:t> είτε λατινικά</a:t>
            </a:r>
          </a:p>
          <a:p>
            <a:pPr lvl="2">
              <a:buFont typeface="Wingdings" panose="05000000000000000000" pitchFamily="2" charset="2"/>
              <a:buChar char="q"/>
              <a:defRPr/>
            </a:pPr>
            <a:r>
              <a:rPr lang="el-GR" dirty="0"/>
              <a:t> είτε και στις δύο γλώσσες</a:t>
            </a:r>
          </a:p>
          <a:p>
            <a:pPr lvl="1">
              <a:buFont typeface="Arial" panose="020B0604020202020204" pitchFamily="34" charset="0"/>
              <a:buChar char="–"/>
              <a:defRPr/>
            </a:pPr>
            <a:r>
              <a:rPr lang="el-GR" dirty="0"/>
              <a:t> ή δεν σώζονται καθόλου</a:t>
            </a:r>
          </a:p>
          <a:p>
            <a:pPr marL="457200" lvl="1" indent="0">
              <a:buFont typeface="Arial" panose="020B0604020202020204" pitchFamily="34" charset="0"/>
              <a:buNone/>
              <a:defRPr/>
            </a:pPr>
            <a:endParaRPr lang="el-GR" dirty="0"/>
          </a:p>
          <a:p>
            <a:pPr marL="914400" lvl="2" indent="0">
              <a:buFont typeface="Arial" panose="020B0604020202020204" pitchFamily="34" charset="0"/>
              <a:buNone/>
              <a:defRPr/>
            </a:pP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r>
              <a:rPr lang="el-GR" altLang="el-GR" smtClean="0"/>
              <a:t/>
            </a:r>
            <a:br>
              <a:rPr lang="el-GR" altLang="el-GR" smtClean="0"/>
            </a:br>
            <a:r>
              <a:rPr lang="el-GR" altLang="el-GR" smtClean="0"/>
              <a:t>Εκδόσεις:</a:t>
            </a:r>
            <a:br>
              <a:rPr lang="el-GR" altLang="el-GR" smtClean="0"/>
            </a:br>
            <a:endParaRPr lang="el-GR" altLang="el-GR" smtClean="0"/>
          </a:p>
        </p:txBody>
      </p:sp>
      <p:sp>
        <p:nvSpPr>
          <p:cNvPr id="18435" name="Θέση περιεχομένου 2"/>
          <p:cNvSpPr>
            <a:spLocks noGrp="1"/>
          </p:cNvSpPr>
          <p:nvPr>
            <p:ph idx="1"/>
          </p:nvPr>
        </p:nvSpPr>
        <p:spPr/>
        <p:txBody>
          <a:bodyPr/>
          <a:lstStyle/>
          <a:p>
            <a:pPr lvl="1" algn="just"/>
            <a:r>
              <a:rPr lang="en-US" altLang="el-GR" smtClean="0"/>
              <a:t>J. D. </a:t>
            </a:r>
            <a:r>
              <a:rPr lang="en-US" altLang="el-GR" b="1" u="sng" smtClean="0"/>
              <a:t>Mansi</a:t>
            </a:r>
            <a:r>
              <a:rPr lang="en-US" altLang="el-GR" smtClean="0"/>
              <a:t>, </a:t>
            </a:r>
            <a:r>
              <a:rPr lang="en-US" altLang="el-GR" i="1" smtClean="0"/>
              <a:t>Sacrorum conciliorum nova et amplissima Collectio</a:t>
            </a:r>
            <a:r>
              <a:rPr lang="en-US" altLang="el-GR" smtClean="0"/>
              <a:t>, Florentiae 1757 </a:t>
            </a:r>
            <a:r>
              <a:rPr lang="el-GR" altLang="el-GR" smtClean="0"/>
              <a:t>κ. ε.</a:t>
            </a:r>
          </a:p>
          <a:p>
            <a:pPr lvl="1" algn="just"/>
            <a:r>
              <a:rPr lang="el-GR" altLang="el-GR" smtClean="0"/>
              <a:t> </a:t>
            </a:r>
            <a:r>
              <a:rPr lang="en-US" altLang="el-GR" smtClean="0"/>
              <a:t>Ed. </a:t>
            </a:r>
            <a:r>
              <a:rPr lang="en-US" altLang="el-GR" b="1" u="sng" smtClean="0"/>
              <a:t>Schwartz</a:t>
            </a:r>
            <a:r>
              <a:rPr lang="en-US" altLang="el-GR" smtClean="0"/>
              <a:t>, </a:t>
            </a:r>
            <a:r>
              <a:rPr lang="en-US" altLang="el-GR" i="1" smtClean="0"/>
              <a:t>Acta Conciliorum Oecumenicorum</a:t>
            </a:r>
            <a:r>
              <a:rPr lang="en-US" altLang="el-GR" smtClean="0"/>
              <a:t>, Berolini et Lipsiae 1913-1940.</a:t>
            </a:r>
          </a:p>
          <a:p>
            <a:pPr lvl="1" algn="just"/>
            <a:r>
              <a:rPr lang="en-US" altLang="el-GR" smtClean="0"/>
              <a:t> </a:t>
            </a:r>
            <a:r>
              <a:rPr lang="el-GR" altLang="el-GR" smtClean="0"/>
              <a:t>Γ. </a:t>
            </a:r>
            <a:r>
              <a:rPr lang="el-GR" altLang="el-GR" b="1" u="sng" smtClean="0"/>
              <a:t>Ράλλης</a:t>
            </a:r>
            <a:r>
              <a:rPr lang="el-GR" altLang="el-GR" smtClean="0"/>
              <a:t> και Μιχ. </a:t>
            </a:r>
            <a:r>
              <a:rPr lang="el-GR" altLang="el-GR" b="1" u="sng" smtClean="0"/>
              <a:t>Ποτλής</a:t>
            </a:r>
            <a:r>
              <a:rPr lang="el-GR" altLang="el-GR" smtClean="0"/>
              <a:t>, </a:t>
            </a:r>
            <a:r>
              <a:rPr lang="el-GR" altLang="el-GR" i="1" smtClean="0"/>
              <a:t>Σύνταγμα των θείων και ιερών κανόνων των τε αγίων και πανευφήμων Αποστόλων, και των ιερών και οικουμενικών και τοπικών Συνόδων, και των κατά μέρος αγίων Πατέρων</a:t>
            </a:r>
            <a:r>
              <a:rPr lang="el-GR" altLang="el-GR" smtClean="0"/>
              <a:t>, Α΄-ΣΤ΄, Αθήνα 1852-1859.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r>
              <a:rPr lang="en-US" altLang="el-GR" smtClean="0"/>
              <a:t>3. </a:t>
            </a:r>
            <a:r>
              <a:rPr lang="el-GR" altLang="el-GR" smtClean="0"/>
              <a:t>Έγγραφα</a:t>
            </a:r>
          </a:p>
        </p:txBody>
      </p:sp>
      <p:sp>
        <p:nvSpPr>
          <p:cNvPr id="19459" name="Θέση περιεχομένου 2"/>
          <p:cNvSpPr>
            <a:spLocks noGrp="1"/>
          </p:cNvSpPr>
          <p:nvPr>
            <p:ph idx="1"/>
          </p:nvPr>
        </p:nvSpPr>
        <p:spPr/>
        <p:txBody>
          <a:bodyPr/>
          <a:lstStyle/>
          <a:p>
            <a:pPr algn="just">
              <a:lnSpc>
                <a:spcPct val="150000"/>
              </a:lnSpc>
            </a:pPr>
            <a:r>
              <a:rPr lang="el-GR" altLang="el-GR" sz="2800" b="1" smtClean="0"/>
              <a:t>Έγγραφο: </a:t>
            </a:r>
            <a:r>
              <a:rPr lang="el-GR" altLang="el-GR" sz="2800" smtClean="0"/>
              <a:t>γραπτό κείμενο καθορισμένου τύπου που, χωρίς θέτει κανόνες δικαίου, έχει νομικές συνέπειες.</a:t>
            </a:r>
          </a:p>
          <a:p>
            <a:pPr algn="just">
              <a:lnSpc>
                <a:spcPct val="150000"/>
              </a:lnSpc>
            </a:pPr>
            <a:r>
              <a:rPr lang="el-GR" altLang="el-GR" sz="2800" smtClean="0"/>
              <a:t> Κατά τη βυζαντινή περίοδο είναι γραμμένα σε</a:t>
            </a:r>
          </a:p>
          <a:p>
            <a:pPr lvl="1" algn="just"/>
            <a:r>
              <a:rPr lang="el-GR" altLang="el-GR" smtClean="0"/>
              <a:t> πάπυρο</a:t>
            </a:r>
          </a:p>
          <a:p>
            <a:pPr lvl="1" algn="just"/>
            <a:r>
              <a:rPr lang="el-GR" altLang="el-GR" smtClean="0"/>
              <a:t> περγαμηνή</a:t>
            </a:r>
          </a:p>
          <a:p>
            <a:pPr lvl="1" algn="just"/>
            <a:r>
              <a:rPr lang="el-GR" altLang="el-GR" smtClean="0"/>
              <a:t> χαρτί</a:t>
            </a:r>
          </a:p>
          <a:p>
            <a:pPr lvl="1" algn="just"/>
            <a:r>
              <a:rPr lang="el-GR" altLang="el-GR" smtClean="0"/>
              <a:t> και σπανιότερα σε λίθο</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endParaRPr lang="el-GR" altLang="el-GR" smtClean="0"/>
          </a:p>
        </p:txBody>
      </p:sp>
      <p:sp>
        <p:nvSpPr>
          <p:cNvPr id="20483" name="Θέση περιεχομένου 2"/>
          <p:cNvSpPr>
            <a:spLocks noGrp="1"/>
          </p:cNvSpPr>
          <p:nvPr>
            <p:ph idx="1"/>
          </p:nvPr>
        </p:nvSpPr>
        <p:spPr>
          <a:xfrm>
            <a:off x="457200" y="990600"/>
            <a:ext cx="8229600" cy="5135563"/>
          </a:xfrm>
        </p:spPr>
        <p:txBody>
          <a:bodyPr/>
          <a:lstStyle/>
          <a:p>
            <a:r>
              <a:rPr lang="el-GR" altLang="el-GR" sz="2400" smtClean="0"/>
              <a:t>Τα έγγραφα διακρίνονται σε</a:t>
            </a:r>
          </a:p>
          <a:p>
            <a:pPr lvl="1">
              <a:buFont typeface="Wingdings" pitchFamily="2" charset="2"/>
              <a:buChar char="Ø"/>
            </a:pPr>
            <a:r>
              <a:rPr lang="el-GR" altLang="el-GR" sz="2400" smtClean="0"/>
              <a:t> επίσημα </a:t>
            </a:r>
          </a:p>
          <a:p>
            <a:pPr lvl="1">
              <a:buFont typeface="Wingdings" pitchFamily="2" charset="2"/>
              <a:buChar char="Ø"/>
            </a:pPr>
            <a:r>
              <a:rPr lang="el-GR" altLang="el-GR" sz="2400" smtClean="0"/>
              <a:t> ιδιωτικά</a:t>
            </a:r>
          </a:p>
          <a:p>
            <a:r>
              <a:rPr lang="el-GR" altLang="el-GR" sz="2400" smtClean="0"/>
              <a:t> Τα επίσημα έγγραφα που υπάρχουν σήμερα προέρχονται  από</a:t>
            </a:r>
          </a:p>
          <a:p>
            <a:pPr lvl="1">
              <a:buFont typeface="Wingdings" pitchFamily="2" charset="2"/>
              <a:buChar char="v"/>
            </a:pPr>
            <a:r>
              <a:rPr lang="el-GR" altLang="el-GR" sz="2400" smtClean="0"/>
              <a:t> την αυτοκρατορική γραμματεία ή άλλη κρατική υπηρεσία</a:t>
            </a:r>
          </a:p>
          <a:p>
            <a:pPr lvl="1">
              <a:buFont typeface="Wingdings" pitchFamily="2" charset="2"/>
              <a:buChar char="v"/>
            </a:pPr>
            <a:r>
              <a:rPr lang="el-GR" altLang="el-GR" sz="2400" smtClean="0"/>
              <a:t> την πατριαρχική γραμματεία και τα όργανα διοίκησης της εκκλησίας</a:t>
            </a:r>
          </a:p>
          <a:p>
            <a:pPr lvl="1">
              <a:buFont typeface="Wingdings" pitchFamily="2" charset="2"/>
              <a:buChar char="v"/>
            </a:pPr>
            <a:r>
              <a:rPr lang="el-GR" altLang="el-GR" sz="2400" smtClean="0"/>
              <a:t> από μονές που αποτελούν το Τυπικό τους, π.χ. Τυπικό Κοσμοσώτειρας (μοναστήρι στις Φέρες του Έβρου), Τυπικό Πετριτζιωτίσσης (Μοναστήρι στο </a:t>
            </a:r>
            <a:r>
              <a:rPr lang="en-US" altLang="el-GR" sz="2400" smtClean="0"/>
              <a:t>Bačkovo</a:t>
            </a:r>
            <a:r>
              <a:rPr lang="el-GR" altLang="el-GR" sz="2400" smtClean="0"/>
              <a:t> της Βουλγαρίας, κοντά στη Φιλιππούπολη)</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r>
              <a:rPr lang="el-GR" altLang="el-GR" smtClean="0"/>
              <a:t>Χρυσόβουλο του </a:t>
            </a:r>
            <a:r>
              <a:rPr lang="el-GR" altLang="el-GR" smtClean="0">
                <a:hlinkClick r:id="rId2" tooltip="Αλέξιος Γ'"/>
              </a:rPr>
              <a:t>Αλέξιου Γ'</a:t>
            </a:r>
            <a:r>
              <a:rPr lang="el-GR" altLang="el-GR" smtClean="0"/>
              <a:t> προς τη </a:t>
            </a:r>
            <a:r>
              <a:rPr lang="el-GR" altLang="el-GR" smtClean="0">
                <a:hlinkClick r:id="rId3" tooltip="Μονή Διονυσίου"/>
              </a:rPr>
              <a:t>Μονή Διονυσίου</a:t>
            </a:r>
            <a:r>
              <a:rPr lang="el-GR" altLang="el-GR" smtClean="0"/>
              <a:t> του Αγ. Όρους</a:t>
            </a:r>
          </a:p>
        </p:txBody>
      </p:sp>
      <p:pic>
        <p:nvPicPr>
          <p:cNvPr id="21507" name="Θέση περιεχομένου 4"/>
          <p:cNvPicPr>
            <a:picLocks noGrp="1" noChangeAspect="1" noChangeArrowheads="1"/>
          </p:cNvPicPr>
          <p:nvPr>
            <p:ph idx="1"/>
          </p:nvPr>
        </p:nvPicPr>
        <p:blipFill>
          <a:blip r:embed="rId4"/>
          <a:srcRect/>
          <a:stretch>
            <a:fillRect/>
          </a:stretch>
        </p:blipFill>
        <p:spPr>
          <a:xfrm>
            <a:off x="3124200" y="1600200"/>
            <a:ext cx="3200400" cy="49831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dirty="0"/>
              <a:t>ΟΙ ΠΗΓΕΣ ΤΗΣ ΒΥΖΑΝΤΙΝΗΣ ΙΣΤΟΡΙΑΣ</a:t>
            </a:r>
          </a:p>
        </p:txBody>
      </p:sp>
      <p:sp>
        <p:nvSpPr>
          <p:cNvPr id="4099" name="Content Placeholder 2"/>
          <p:cNvSpPr>
            <a:spLocks noGrp="1"/>
          </p:cNvSpPr>
          <p:nvPr>
            <p:ph idx="1"/>
          </p:nvPr>
        </p:nvSpPr>
        <p:spPr/>
        <p:txBody>
          <a:bodyPr/>
          <a:lstStyle/>
          <a:p>
            <a:pPr algn="ctr" eaLnBrk="1" hangingPunct="1">
              <a:buFont typeface="Arial" charset="0"/>
              <a:buNone/>
            </a:pPr>
            <a:r>
              <a:rPr lang="el-GR" altLang="el-GR" sz="4000" smtClean="0"/>
              <a:t>Πραγματικότητα και πλάνη</a:t>
            </a:r>
          </a:p>
          <a:p>
            <a:pPr eaLnBrk="1" hangingPunct="1"/>
            <a:r>
              <a:rPr lang="el-GR" altLang="el-GR" sz="2800" smtClean="0"/>
              <a:t>Το πρόβλημα των πηγών: Ο χρόνος, η φυσική φθορά, η ιστορία, τα πολιτικά γεγονότα (πόλεμοι, αλώσεις, καταστροφές)</a:t>
            </a:r>
          </a:p>
          <a:p>
            <a:pPr eaLnBrk="1" hangingPunct="1"/>
            <a:r>
              <a:rPr lang="el-GR" altLang="el-GR" sz="2800" smtClean="0"/>
              <a:t>Μοναστηριακά έγγραφα, συλλογές νόμων, κώδικες του Πατριαρχείου</a:t>
            </a:r>
          </a:p>
          <a:p>
            <a:pPr eaLnBrk="1" hangingPunct="1"/>
            <a:r>
              <a:rPr lang="el-GR" altLang="el-GR" sz="2800" smtClean="0"/>
              <a:t>Αξιοπιστία των πηγών - Αξιοπιστία των ιστορικών συγγραφέων</a:t>
            </a:r>
          </a:p>
          <a:p>
            <a:pPr eaLnBrk="1" hangingPunct="1"/>
            <a:endParaRPr lang="el-GR" altLang="el-GR"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r>
              <a:rPr lang="el-GR" altLang="el-GR" smtClean="0"/>
              <a:t>Χρυσόβουλο</a:t>
            </a:r>
          </a:p>
        </p:txBody>
      </p:sp>
      <p:pic>
        <p:nvPicPr>
          <p:cNvPr id="22531" name="Θέση περιεχομένου 4" descr="Εικόνα που περιέχει κείμενο, βιβλίο&#10;&#10;Η περιγραφή δημιουργήθηκε με πολύ υψηλή αξιοπιστία"/>
          <p:cNvPicPr>
            <a:picLocks noGrp="1" noChangeAspect="1" noChangeArrowheads="1"/>
          </p:cNvPicPr>
          <p:nvPr>
            <p:ph idx="1"/>
          </p:nvPr>
        </p:nvPicPr>
        <p:blipFill>
          <a:blip r:embed="rId3"/>
          <a:srcRect/>
          <a:stretch>
            <a:fillRect/>
          </a:stretch>
        </p:blipFill>
        <p:spPr>
          <a:xfrm>
            <a:off x="3101975" y="1600200"/>
            <a:ext cx="2940050"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r>
              <a:rPr lang="el-GR" altLang="el-GR" smtClean="0"/>
              <a:t>4. Επιγραφές</a:t>
            </a:r>
          </a:p>
        </p:txBody>
      </p:sp>
      <p:pic>
        <p:nvPicPr>
          <p:cNvPr id="24579" name="Θέση περιεχομένου 4" descr="Εικόνα που περιέχει πέτρα, οικοδομικά υλικά, πλάκα, κείμενο&#10;&#10;Η περιγραφή δημιουργήθηκε με πολύ υψηλή αξιοπιστία"/>
          <p:cNvPicPr>
            <a:picLocks noGrp="1" noChangeAspect="1" noChangeArrowheads="1"/>
          </p:cNvPicPr>
          <p:nvPr>
            <p:ph idx="1"/>
          </p:nvPr>
        </p:nvPicPr>
        <p:blipFill>
          <a:blip r:embed="rId3"/>
          <a:srcRect/>
          <a:stretch>
            <a:fillRect/>
          </a:stretch>
        </p:blipFill>
        <p:spPr>
          <a:xfrm>
            <a:off x="990600" y="1676400"/>
            <a:ext cx="6705600" cy="4495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r>
              <a:rPr lang="el-GR" altLang="el-GR" smtClean="0"/>
              <a:t>Χαράγματα (</a:t>
            </a:r>
            <a:r>
              <a:rPr lang="en-US" altLang="el-GR" smtClean="0"/>
              <a:t>graffiti)</a:t>
            </a:r>
            <a:endParaRPr lang="el-GR" altLang="el-GR" smtClean="0"/>
          </a:p>
        </p:txBody>
      </p:sp>
      <p:sp>
        <p:nvSpPr>
          <p:cNvPr id="26627" name="Θέση περιεχομένου 2"/>
          <p:cNvSpPr>
            <a:spLocks noGrp="1"/>
          </p:cNvSpPr>
          <p:nvPr>
            <p:ph idx="1"/>
          </p:nvPr>
        </p:nvSpPr>
        <p:spPr/>
        <p:txBody>
          <a:bodyPr/>
          <a:lstStyle/>
          <a:p>
            <a:pPr algn="just"/>
            <a:r>
              <a:rPr lang="el-GR" altLang="el-GR" sz="2800" i="1" smtClean="0"/>
              <a:t>Χριστιανῶν βασιλέων καὶ Πρασίνων πολλὰ τὰ ἔτη.</a:t>
            </a:r>
          </a:p>
          <a:p>
            <a:pPr algn="just"/>
            <a:r>
              <a:rPr lang="el-GR" altLang="el-GR" sz="2800" i="1" smtClean="0"/>
              <a:t>Ὀρθοδόξων Πρασίνων † Χριστιανῶν Βασιλέων.</a:t>
            </a:r>
          </a:p>
          <a:p>
            <a:pPr algn="just"/>
            <a:r>
              <a:rPr lang="el-GR" altLang="el-GR" sz="2800" i="1" smtClean="0"/>
              <a:t>Νικᾷ ἡ τύχη τῶν Βενέτων. </a:t>
            </a:r>
          </a:p>
          <a:p>
            <a:pPr algn="just"/>
            <a:r>
              <a:rPr lang="el-GR" altLang="el-GR" sz="2800" i="1" smtClean="0"/>
              <a:t>Νικᾷ ἡ τύχη Εὐτοκίου † Βενέτων † τοῦ γράψαντος.</a:t>
            </a:r>
          </a:p>
          <a:p>
            <a:pPr algn="just"/>
            <a:r>
              <a:rPr lang="el-GR" altLang="el-GR" sz="2800" i="1" smtClean="0"/>
              <a:t>Νικᾷ</a:t>
            </a:r>
            <a:r>
              <a:rPr lang="el-GR" altLang="el-GR" sz="2800" smtClean="0"/>
              <a:t> ἡ τύχη † Ἑλλαδίας κὲ Βενέτων † ἀμήν.</a:t>
            </a:r>
          </a:p>
          <a:p>
            <a:pPr algn="just">
              <a:buFont typeface="Arial" charset="0"/>
              <a:buNone/>
            </a:pPr>
            <a:r>
              <a:rPr lang="el-GR" altLang="el-GR" sz="2800" smtClean="0"/>
              <a:t>	(χάραγμα σε γυναικεία κτένα από την Αίγυπτο που βρίσκεται σήμερα στο Μουσείο του Λούβρου)</a:t>
            </a:r>
          </a:p>
          <a:p>
            <a:endParaRPr lang="el-GR" altLang="el-GR"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n-US" altLang="el-GR" smtClean="0"/>
              <a:t>5. </a:t>
            </a:r>
            <a:r>
              <a:rPr lang="el-GR" altLang="el-GR" smtClean="0"/>
              <a:t>Σφραγίδες</a:t>
            </a:r>
          </a:p>
        </p:txBody>
      </p:sp>
      <p:sp>
        <p:nvSpPr>
          <p:cNvPr id="3" name="Θέση περιεχομένου 2"/>
          <p:cNvSpPr>
            <a:spLocks noGrp="1"/>
          </p:cNvSpPr>
          <p:nvPr>
            <p:ph idx="1"/>
          </p:nvPr>
        </p:nvSpPr>
        <p:spPr/>
        <p:txBody>
          <a:bodyPr/>
          <a:lstStyle/>
          <a:p>
            <a:pPr>
              <a:buFont typeface="Arial" panose="020B0604020202020204" pitchFamily="34" charset="0"/>
              <a:buChar char="•"/>
              <a:defRPr/>
            </a:pPr>
            <a:r>
              <a:rPr lang="el-GR" sz="2400" dirty="0"/>
              <a:t>Ως υλικό σφραγίσεως χρησιμοποιούσαν:</a:t>
            </a:r>
          </a:p>
          <a:p>
            <a:pPr lvl="1">
              <a:buFont typeface="Wingdings" panose="05000000000000000000" pitchFamily="2" charset="2"/>
              <a:buChar char="Ø"/>
              <a:defRPr/>
            </a:pPr>
            <a:r>
              <a:rPr lang="el-GR" sz="2400" dirty="0"/>
              <a:t> μόλυβδο</a:t>
            </a:r>
          </a:p>
          <a:p>
            <a:pPr lvl="1">
              <a:buFont typeface="Wingdings" panose="05000000000000000000" pitchFamily="2" charset="2"/>
              <a:buChar char="Ø"/>
              <a:defRPr/>
            </a:pPr>
            <a:r>
              <a:rPr lang="el-GR" sz="2400" dirty="0"/>
              <a:t> άργυρο</a:t>
            </a:r>
          </a:p>
          <a:p>
            <a:pPr lvl="1">
              <a:buFont typeface="Wingdings" panose="05000000000000000000" pitchFamily="2" charset="2"/>
              <a:buChar char="Ø"/>
              <a:defRPr/>
            </a:pPr>
            <a:r>
              <a:rPr lang="el-GR" sz="2400" dirty="0"/>
              <a:t> χρυσό</a:t>
            </a:r>
          </a:p>
          <a:p>
            <a:pPr lvl="1">
              <a:buFont typeface="Wingdings" panose="05000000000000000000" pitchFamily="2" charset="2"/>
              <a:buChar char="Ø"/>
              <a:defRPr/>
            </a:pPr>
            <a:r>
              <a:rPr lang="el-GR" sz="2400" dirty="0"/>
              <a:t> κερί</a:t>
            </a:r>
          </a:p>
          <a:p>
            <a:pPr marL="457200" lvl="1" indent="0">
              <a:buFont typeface="Arial" panose="020B0604020202020204" pitchFamily="34" charset="0"/>
              <a:buNone/>
              <a:defRPr/>
            </a:pPr>
            <a:endParaRPr lang="el-GR" sz="2400" dirty="0"/>
          </a:p>
          <a:p>
            <a:pPr>
              <a:buFont typeface="Arial" panose="020B0604020202020204" pitchFamily="34" charset="0"/>
              <a:buChar char="•"/>
              <a:defRPr/>
            </a:pPr>
            <a:r>
              <a:rPr lang="el-GR" sz="2400" dirty="0"/>
              <a:t> Φέρουν</a:t>
            </a:r>
          </a:p>
          <a:p>
            <a:pPr lvl="1">
              <a:buFont typeface="Wingdings" panose="05000000000000000000" pitchFamily="2" charset="2"/>
              <a:buChar char="v"/>
              <a:defRPr/>
            </a:pPr>
            <a:r>
              <a:rPr lang="el-GR" sz="2400" dirty="0"/>
              <a:t> απεικόνιση ιερού προσώπου</a:t>
            </a:r>
          </a:p>
          <a:p>
            <a:pPr lvl="1">
              <a:buFont typeface="Wingdings" panose="05000000000000000000" pitchFamily="2" charset="2"/>
              <a:buChar char="v"/>
              <a:defRPr/>
            </a:pPr>
            <a:r>
              <a:rPr lang="el-GR" sz="2400" dirty="0"/>
              <a:t> το όνομα του κατόχου</a:t>
            </a:r>
          </a:p>
          <a:p>
            <a:pPr lvl="1">
              <a:buFont typeface="Wingdings" panose="05000000000000000000" pitchFamily="2" charset="2"/>
              <a:buChar char="v"/>
              <a:defRPr/>
            </a:pPr>
            <a:r>
              <a:rPr lang="el-GR" sz="2400" dirty="0"/>
              <a:t> την ιδιότητά του</a:t>
            </a:r>
          </a:p>
          <a:p>
            <a:pPr marL="457200" lvl="1" indent="0">
              <a:buFont typeface="Arial" panose="020B0604020202020204" pitchFamily="34" charset="0"/>
              <a:buNone/>
              <a:defRPr/>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lstStyle/>
          <a:p>
            <a:r>
              <a:rPr lang="el-GR" altLang="el-GR" smtClean="0"/>
              <a:t>Μολυβδόβουλο του Πατριάρχη Μιχαήλ Γ΄</a:t>
            </a:r>
          </a:p>
        </p:txBody>
      </p:sp>
      <p:pic>
        <p:nvPicPr>
          <p:cNvPr id="28675" name="Θέση περιεχομένου 4" descr="Εικόνα που περιέχει αντικείμενο, νόμισμα&#10;&#10;Η περιγραφή δημιουργήθηκε με πολύ υψηλή αξιοπιστία"/>
          <p:cNvPicPr>
            <a:picLocks noGrp="1" noChangeAspect="1" noChangeArrowheads="1"/>
          </p:cNvPicPr>
          <p:nvPr>
            <p:ph idx="1"/>
          </p:nvPr>
        </p:nvPicPr>
        <p:blipFill>
          <a:blip r:embed="rId2"/>
          <a:srcRect/>
          <a:stretch>
            <a:fillRect/>
          </a:stretch>
        </p:blipFill>
        <p:spPr>
          <a:xfrm>
            <a:off x="1524000" y="2057400"/>
            <a:ext cx="6019800" cy="35052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endParaRPr lang="el-GR" altLang="el-GR" smtClean="0"/>
          </a:p>
        </p:txBody>
      </p:sp>
      <p:pic>
        <p:nvPicPr>
          <p:cNvPr id="29699" name="Θέση περιεχομένου 4"/>
          <p:cNvPicPr>
            <a:picLocks noGrp="1" noChangeAspect="1" noChangeArrowheads="1"/>
          </p:cNvPicPr>
          <p:nvPr>
            <p:ph idx="1"/>
          </p:nvPr>
        </p:nvPicPr>
        <p:blipFill>
          <a:blip r:embed="rId2"/>
          <a:srcRect/>
          <a:stretch>
            <a:fillRect/>
          </a:stretch>
        </p:blipFill>
        <p:spPr>
          <a:xfrm>
            <a:off x="228600" y="1600200"/>
            <a:ext cx="8458200"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r>
              <a:rPr lang="el-GR" altLang="el-GR" smtClean="0"/>
              <a:t>6. Νομίσματα</a:t>
            </a:r>
          </a:p>
        </p:txBody>
      </p:sp>
      <p:sp>
        <p:nvSpPr>
          <p:cNvPr id="30723" name="Θέση περιεχομένου 2"/>
          <p:cNvSpPr>
            <a:spLocks noGrp="1"/>
          </p:cNvSpPr>
          <p:nvPr>
            <p:ph idx="1"/>
          </p:nvPr>
        </p:nvSpPr>
        <p:spPr/>
        <p:txBody>
          <a:bodyPr/>
          <a:lstStyle/>
          <a:p>
            <a:r>
              <a:rPr lang="el-GR" altLang="el-GR" smtClean="0"/>
              <a:t>Από χρυσό, άργυρο και χαλκό</a:t>
            </a:r>
          </a:p>
          <a:p>
            <a:r>
              <a:rPr lang="el-GR" altLang="el-GR" smtClean="0"/>
              <a:t>Επιγραφές λατινικές στην αρχή και αργότερα ελληνικές</a:t>
            </a:r>
          </a:p>
          <a:p>
            <a:pPr lvl="1">
              <a:buFont typeface="Wingdings" pitchFamily="2" charset="2"/>
              <a:buChar char="q"/>
            </a:pPr>
            <a:r>
              <a:rPr lang="el-GR" altLang="el-GR" smtClean="0"/>
              <a:t> η πρώτη ελληνική επιγραφή επί Ηρακλείου</a:t>
            </a:r>
          </a:p>
          <a:p>
            <a:pPr lvl="1">
              <a:buFont typeface="Wingdings" pitchFamily="2" charset="2"/>
              <a:buChar char="q"/>
            </a:pPr>
            <a:r>
              <a:rPr lang="el-GR" altLang="el-GR" smtClean="0"/>
              <a:t> λατινικές επιγραφές μέχρι και τον Η΄ αι.</a:t>
            </a:r>
          </a:p>
          <a:p>
            <a:r>
              <a:rPr lang="el-GR" altLang="el-GR"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lstStyle/>
          <a:p>
            <a:r>
              <a:rPr lang="el-GR" altLang="el-GR" sz="3200" smtClean="0"/>
              <a:t>Χρυσό νόμισμα της Ζωής και της Θεοδώρας (Απρίλιος – Ιούνιος 1042)</a:t>
            </a:r>
          </a:p>
        </p:txBody>
      </p:sp>
      <p:pic>
        <p:nvPicPr>
          <p:cNvPr id="31747" name="Θέση περιεχομένου 4" descr="Εικόνα που περιέχει νόμισμα, αντικείμενο&#10;&#10;Η περιγραφή δημιουργήθηκε με πολύ υψηλή αξιοπιστία"/>
          <p:cNvPicPr>
            <a:picLocks noGrp="1" noChangeAspect="1" noChangeArrowheads="1"/>
          </p:cNvPicPr>
          <p:nvPr>
            <p:ph idx="1"/>
          </p:nvPr>
        </p:nvPicPr>
        <p:blipFill>
          <a:blip r:embed="rId2"/>
          <a:srcRect/>
          <a:stretch>
            <a:fillRect/>
          </a:stretch>
        </p:blipFill>
        <p:spPr>
          <a:xfrm>
            <a:off x="838200" y="1828800"/>
            <a:ext cx="7391400" cy="40386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r>
              <a:rPr lang="el-GR" altLang="el-GR" sz="3600" smtClean="0"/>
              <a:t>6. Μνημεία, έργα μικροτεχνίας, μικρογραφίες</a:t>
            </a:r>
          </a:p>
        </p:txBody>
      </p:sp>
      <p:sp>
        <p:nvSpPr>
          <p:cNvPr id="32771" name="Θέση περιεχομένου 2"/>
          <p:cNvSpPr>
            <a:spLocks noGrp="1"/>
          </p:cNvSpPr>
          <p:nvPr>
            <p:ph idx="1"/>
          </p:nvPr>
        </p:nvSpPr>
        <p:spPr/>
        <p:txBody>
          <a:bodyPr/>
          <a:lstStyle/>
          <a:p>
            <a:r>
              <a:rPr lang="el-GR" altLang="el-GR" smtClean="0"/>
              <a:t>Μνημεία, τείχη, έργα τέχνης κ.ά</a:t>
            </a:r>
          </a:p>
          <a:p>
            <a:r>
              <a:rPr lang="el-GR" altLang="el-GR" smtClean="0"/>
              <a:t>Ψηφιδωτά</a:t>
            </a:r>
          </a:p>
          <a:p>
            <a:r>
              <a:rPr lang="el-GR" altLang="el-GR" smtClean="0"/>
              <a:t>Έργα μικροτεχνίας, π.χ. στέμματα, λειψανοθήκες, επιτάφιοι, δισκοπότηρα</a:t>
            </a:r>
          </a:p>
          <a:p>
            <a:r>
              <a:rPr lang="el-GR" altLang="el-GR" smtClean="0"/>
              <a:t>Μικρογραφίες χειρογράφων</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l-GR" altLang="el-GR" smtClean="0"/>
              <a:t>Ιουστινιανός </a:t>
            </a:r>
            <a:br>
              <a:rPr lang="el-GR" altLang="el-GR" smtClean="0"/>
            </a:br>
            <a:r>
              <a:rPr lang="el-GR" altLang="el-GR" smtClean="0"/>
              <a:t>(ψηφιδωτό Ραβέννα)</a:t>
            </a:r>
          </a:p>
        </p:txBody>
      </p:sp>
      <p:pic>
        <p:nvPicPr>
          <p:cNvPr id="33795" name="Content Placeholder 5" descr="Justinian2.jpg"/>
          <p:cNvPicPr>
            <a:picLocks noGrp="1" noChangeAspect="1" noChangeArrowheads="1"/>
          </p:cNvPicPr>
          <p:nvPr>
            <p:ph sz="half" idx="2"/>
          </p:nvPr>
        </p:nvPicPr>
        <p:blipFill>
          <a:blip r:embed="rId2"/>
          <a:srcRect/>
          <a:stretch>
            <a:fillRect/>
          </a:stretch>
        </p:blipFill>
        <p:spPr>
          <a:xfrm>
            <a:off x="5027613" y="1600200"/>
            <a:ext cx="3279775" cy="4525963"/>
          </a:xfrm>
        </p:spPr>
      </p:pic>
      <p:pic>
        <p:nvPicPr>
          <p:cNvPr id="33796" name="Content Placeholder 7" descr="Justinian1.png"/>
          <p:cNvPicPr>
            <a:picLocks noGrp="1" noChangeAspect="1" noChangeArrowheads="1"/>
          </p:cNvPicPr>
          <p:nvPr>
            <p:ph sz="half" idx="1"/>
          </p:nvPr>
        </p:nvPicPr>
        <p:blipFill>
          <a:blip r:embed="rId3"/>
          <a:srcRect/>
          <a:stretch>
            <a:fillRect/>
          </a:stretch>
        </p:blipFill>
        <p:spPr>
          <a:xfrm>
            <a:off x="457200" y="2433638"/>
            <a:ext cx="4038600" cy="285908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endParaRPr lang="el-GR" altLang="el-GR" smtClean="0"/>
          </a:p>
        </p:txBody>
      </p:sp>
      <p:sp>
        <p:nvSpPr>
          <p:cNvPr id="5123" name="Θέση περιεχομένου 2"/>
          <p:cNvSpPr>
            <a:spLocks noGrp="1"/>
          </p:cNvSpPr>
          <p:nvPr>
            <p:ph idx="1"/>
          </p:nvPr>
        </p:nvSpPr>
        <p:spPr/>
        <p:txBody>
          <a:bodyPr/>
          <a:lstStyle/>
          <a:p>
            <a:r>
              <a:rPr lang="el-GR" altLang="el-GR" sz="2400" smtClean="0"/>
              <a:t>Στο Βυζάντιο:  σημαντικό ρόλο οι λογοτεχνικές πηγές</a:t>
            </a:r>
          </a:p>
          <a:p>
            <a:r>
              <a:rPr lang="el-GR" altLang="el-GR" sz="2400" smtClean="0"/>
              <a:t>Στη Δύση: σημαντικό ρόλο τα Αρχεία</a:t>
            </a:r>
          </a:p>
          <a:p>
            <a:r>
              <a:rPr lang="el-GR" altLang="el-GR" sz="2400" smtClean="0"/>
              <a:t>Τα έργα της βυζαντινής ιστοριογραφίας είναι πολλές φορές αναντικατάστατα</a:t>
            </a:r>
          </a:p>
          <a:p>
            <a:r>
              <a:rPr lang="el-GR" altLang="el-GR" sz="2400" smtClean="0"/>
              <a:t>Το πρόβλημα είναι</a:t>
            </a:r>
          </a:p>
          <a:p>
            <a:pPr lvl="1">
              <a:buFont typeface="Wingdings" pitchFamily="2" charset="2"/>
              <a:buChar char="Ø"/>
            </a:pPr>
            <a:r>
              <a:rPr lang="el-GR" altLang="el-GR" sz="2400" smtClean="0"/>
              <a:t> ο συγγραφέας είναι αυτόπτης; </a:t>
            </a:r>
          </a:p>
          <a:p>
            <a:pPr lvl="1">
              <a:buFont typeface="Wingdings" pitchFamily="2" charset="2"/>
              <a:buChar char="Ø"/>
            </a:pPr>
            <a:r>
              <a:rPr lang="el-GR" altLang="el-GR" sz="2400" smtClean="0"/>
              <a:t> πληροφορείται τα γεγονότα από άλλους; </a:t>
            </a:r>
          </a:p>
          <a:p>
            <a:pPr lvl="2">
              <a:buFont typeface="Wingdings" pitchFamily="2" charset="2"/>
              <a:buChar char="ü"/>
            </a:pPr>
            <a:r>
              <a:rPr lang="el-GR" altLang="el-GR" smtClean="0"/>
              <a:t> ελέγχει τις πληροφορίες ή</a:t>
            </a:r>
          </a:p>
          <a:p>
            <a:pPr lvl="2">
              <a:buFont typeface="Wingdings" pitchFamily="2" charset="2"/>
              <a:buChar char="ü"/>
            </a:pPr>
            <a:r>
              <a:rPr lang="el-GR" altLang="el-GR" smtClean="0"/>
              <a:t> τις παραδίδει άκριτα</a:t>
            </a:r>
          </a:p>
          <a:p>
            <a:pPr lvl="1">
              <a:buFont typeface="Wingdings" pitchFamily="2" charset="2"/>
              <a:buChar char="Ø"/>
            </a:pPr>
            <a:r>
              <a:rPr lang="el-GR" altLang="el-GR" sz="2400" smtClean="0"/>
              <a:t> ή μήπως μιμείται κάποιον παλαιότερο συγγραφέα;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1401762"/>
          </a:xfrm>
        </p:spPr>
        <p:txBody>
          <a:bodyPr/>
          <a:lstStyle/>
          <a:p>
            <a:r>
              <a:rPr lang="el-GR" altLang="el-GR" smtClean="0"/>
              <a:t>Θεοδώρα</a:t>
            </a:r>
            <a:br>
              <a:rPr lang="el-GR" altLang="el-GR" smtClean="0"/>
            </a:br>
            <a:r>
              <a:rPr lang="el-GR" altLang="el-GR" smtClean="0"/>
              <a:t>(ψηφιδωτό Ραβέννα)</a:t>
            </a:r>
          </a:p>
        </p:txBody>
      </p:sp>
      <p:pic>
        <p:nvPicPr>
          <p:cNvPr id="34819" name="Content Placeholder 6" descr="Theodora2.jpg"/>
          <p:cNvPicPr>
            <a:picLocks noGrp="1" noChangeAspect="1" noChangeArrowheads="1"/>
          </p:cNvPicPr>
          <p:nvPr>
            <p:ph sz="half" idx="1"/>
          </p:nvPr>
        </p:nvPicPr>
        <p:blipFill>
          <a:blip r:embed="rId2"/>
          <a:srcRect/>
          <a:stretch>
            <a:fillRect/>
          </a:stretch>
        </p:blipFill>
        <p:spPr>
          <a:xfrm>
            <a:off x="1538288" y="2643188"/>
            <a:ext cx="1876425" cy="2438400"/>
          </a:xfrm>
        </p:spPr>
      </p:pic>
      <p:pic>
        <p:nvPicPr>
          <p:cNvPr id="34820" name="Content Placeholder 5" descr="TheodoraMosaicSanVitale.jpg"/>
          <p:cNvPicPr>
            <a:picLocks noGrp="1" noChangeAspect="1" noChangeArrowheads="1"/>
          </p:cNvPicPr>
          <p:nvPr>
            <p:ph sz="half" idx="2"/>
          </p:nvPr>
        </p:nvPicPr>
        <p:blipFill>
          <a:blip r:embed="rId3"/>
          <a:srcRect/>
          <a:stretch>
            <a:fillRect/>
          </a:stretch>
        </p:blipFill>
        <p:spPr>
          <a:xfrm>
            <a:off x="4648200" y="2157413"/>
            <a:ext cx="4038600" cy="341153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lstStyle/>
          <a:p>
            <a:r>
              <a:rPr lang="el-GR" altLang="el-GR" smtClean="0"/>
              <a:t>Μικρογραφίες χειρογράφων</a:t>
            </a:r>
          </a:p>
        </p:txBody>
      </p:sp>
      <p:pic>
        <p:nvPicPr>
          <p:cNvPr id="35843" name="Θέση περιεχομένου 5" descr="Εικόνα που περιέχει κείμενο, βιβλίο, φωτογραφία&#10;&#10;Η περιγραφή δημιουργήθηκε με υψηλή αξιοπιστία"/>
          <p:cNvPicPr>
            <a:picLocks noGrp="1" noChangeAspect="1" noChangeArrowheads="1"/>
          </p:cNvPicPr>
          <p:nvPr>
            <p:ph sz="half" idx="1"/>
          </p:nvPr>
        </p:nvPicPr>
        <p:blipFill>
          <a:blip r:embed="rId2"/>
          <a:srcRect/>
          <a:stretch>
            <a:fillRect/>
          </a:stretch>
        </p:blipFill>
        <p:spPr>
          <a:xfrm>
            <a:off x="779463" y="1600200"/>
            <a:ext cx="3394075" cy="4525963"/>
          </a:xfrm>
        </p:spPr>
      </p:pic>
      <p:pic>
        <p:nvPicPr>
          <p:cNvPr id="35844" name="Θέση περιεχομένου 7" descr="Εικόνα που περιέχει φωτογραφία&#10;&#10;Η περιγραφή δημιουργήθηκε με υψηλή αξιοπιστία"/>
          <p:cNvPicPr>
            <a:picLocks noGrp="1" noChangeAspect="1" noChangeArrowheads="1"/>
          </p:cNvPicPr>
          <p:nvPr>
            <p:ph sz="half" idx="2"/>
          </p:nvPr>
        </p:nvPicPr>
        <p:blipFill>
          <a:blip r:embed="rId3"/>
          <a:srcRect/>
          <a:stretch>
            <a:fillRect/>
          </a:stretch>
        </p:blipFill>
        <p:spPr>
          <a:xfrm>
            <a:off x="5022850" y="1600200"/>
            <a:ext cx="3289300" cy="45259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lstStyle/>
          <a:p>
            <a:r>
              <a:rPr lang="el-GR" altLang="el-GR" sz="3200" smtClean="0"/>
              <a:t>Ίασπις Μανουήλ Καντακουζηνού Παλαιολόγου (1349-1380), Μονή Βατοπεδίου</a:t>
            </a:r>
          </a:p>
        </p:txBody>
      </p:sp>
      <p:pic>
        <p:nvPicPr>
          <p:cNvPr id="36867" name="Θέση περιεχομένου 5" descr="Εικόνα που περιέχει τοίχος, εσωτερικό, πίνακας&#10;&#10;Η περιγραφή δημιουργήθηκε με πολύ υψηλή αξιοπιστία"/>
          <p:cNvPicPr>
            <a:picLocks noGrp="1" noChangeAspect="1" noChangeArrowheads="1"/>
          </p:cNvPicPr>
          <p:nvPr>
            <p:ph sz="half" idx="1"/>
          </p:nvPr>
        </p:nvPicPr>
        <p:blipFill>
          <a:blip r:embed="rId2"/>
          <a:srcRect/>
          <a:stretch>
            <a:fillRect/>
          </a:stretch>
        </p:blipFill>
        <p:spPr>
          <a:xfrm>
            <a:off x="457200" y="2370138"/>
            <a:ext cx="4038600" cy="2986087"/>
          </a:xfrm>
        </p:spPr>
      </p:pic>
      <p:pic>
        <p:nvPicPr>
          <p:cNvPr id="36868" name="Θέση περιεχομένου 7" descr="Εικόνα που περιέχει εσωτερικό&#10;&#10;Η περιγραφή δημιουργήθηκε με πολύ υψηλή αξιοπιστία"/>
          <p:cNvPicPr>
            <a:picLocks noGrp="1" noChangeAspect="1" noChangeArrowheads="1"/>
          </p:cNvPicPr>
          <p:nvPr>
            <p:ph sz="half" idx="2"/>
          </p:nvPr>
        </p:nvPicPr>
        <p:blipFill>
          <a:blip r:embed="rId3"/>
          <a:srcRect/>
          <a:stretch>
            <a:fillRect/>
          </a:stretch>
        </p:blipFill>
        <p:spPr>
          <a:xfrm>
            <a:off x="6172200" y="3657600"/>
            <a:ext cx="2514600" cy="1819275"/>
          </a:xfrm>
        </p:spPr>
      </p:pic>
      <p:pic>
        <p:nvPicPr>
          <p:cNvPr id="36869" name="Εικόνα 9" descr="Εικόνα που περιέχει εσωτερικό, κύλιξ, φλιτζάνι&#10;&#10;Η περιγραφή δημιουργήθηκε με υψηλή αξιοπιστία"/>
          <p:cNvPicPr>
            <a:picLocks noChangeAspect="1" noChangeArrowheads="1"/>
          </p:cNvPicPr>
          <p:nvPr/>
        </p:nvPicPr>
        <p:blipFill>
          <a:blip r:embed="rId4"/>
          <a:srcRect/>
          <a:stretch>
            <a:fillRect/>
          </a:stretch>
        </p:blipFill>
        <p:spPr bwMode="auto">
          <a:xfrm>
            <a:off x="4670425" y="1844675"/>
            <a:ext cx="2514600" cy="18192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p:txBody>
          <a:bodyPr/>
          <a:lstStyle/>
          <a:p>
            <a:endParaRPr lang="el-GR" altLang="el-GR" smtClean="0"/>
          </a:p>
        </p:txBody>
      </p:sp>
      <p:pic>
        <p:nvPicPr>
          <p:cNvPr id="37891" name="Θέση περιεχομένου 5"/>
          <p:cNvPicPr>
            <a:picLocks noGrp="1" noChangeAspect="1" noChangeArrowheads="1"/>
          </p:cNvPicPr>
          <p:nvPr>
            <p:ph sz="half" idx="1"/>
          </p:nvPr>
        </p:nvPicPr>
        <p:blipFill>
          <a:blip r:embed="rId2"/>
          <a:srcRect/>
          <a:stretch>
            <a:fillRect/>
          </a:stretch>
        </p:blipFill>
        <p:spPr>
          <a:xfrm>
            <a:off x="1524000" y="3062288"/>
            <a:ext cx="1905000" cy="1600200"/>
          </a:xfrm>
        </p:spPr>
      </p:pic>
      <p:pic>
        <p:nvPicPr>
          <p:cNvPr id="37892" name="Θέση περιεχομένου 7"/>
          <p:cNvPicPr>
            <a:picLocks noGrp="1" noChangeAspect="1" noChangeArrowheads="1"/>
          </p:cNvPicPr>
          <p:nvPr>
            <p:ph sz="half" idx="2"/>
          </p:nvPr>
        </p:nvPicPr>
        <p:blipFill>
          <a:blip r:embed="rId3"/>
          <a:srcRect/>
          <a:stretch>
            <a:fillRect/>
          </a:stretch>
        </p:blipFill>
        <p:spPr>
          <a:xfrm>
            <a:off x="5715000" y="3068638"/>
            <a:ext cx="1905000" cy="1590675"/>
          </a:xfrm>
        </p:spPr>
      </p:pic>
      <p:pic>
        <p:nvPicPr>
          <p:cNvPr id="37893" name="Εικόνα 9" descr="Εικόνα που περιέχει ρολόι, αντικείμενο&#10;&#10;Η περιγραφή δημιουργήθηκε με πολύ υψηλή αξιοπιστία"/>
          <p:cNvPicPr>
            <a:picLocks noChangeAspect="1" noChangeArrowheads="1"/>
          </p:cNvPicPr>
          <p:nvPr/>
        </p:nvPicPr>
        <p:blipFill>
          <a:blip r:embed="rId4"/>
          <a:srcRect/>
          <a:stretch>
            <a:fillRect/>
          </a:stretch>
        </p:blipFill>
        <p:spPr bwMode="auto">
          <a:xfrm>
            <a:off x="3595688" y="1600200"/>
            <a:ext cx="1905000" cy="15906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p:txBody>
          <a:bodyPr/>
          <a:lstStyle/>
          <a:p>
            <a:r>
              <a:rPr lang="el-GR" altLang="el-GR" sz="3600" smtClean="0"/>
              <a:t>7. Κείμενα πρακτικής χρησιμότητας</a:t>
            </a:r>
          </a:p>
        </p:txBody>
      </p:sp>
      <p:sp>
        <p:nvSpPr>
          <p:cNvPr id="38915" name="Θέση περιεχομένου 2"/>
          <p:cNvSpPr>
            <a:spLocks noGrp="1"/>
          </p:cNvSpPr>
          <p:nvPr>
            <p:ph idx="1"/>
          </p:nvPr>
        </p:nvSpPr>
        <p:spPr/>
        <p:txBody>
          <a:bodyPr/>
          <a:lstStyle/>
          <a:p>
            <a:r>
              <a:rPr lang="el-GR" altLang="el-GR" smtClean="0"/>
              <a:t>Έργα εθιμοτυπίας</a:t>
            </a:r>
          </a:p>
          <a:p>
            <a:pPr lvl="1"/>
            <a:r>
              <a:rPr lang="el-GR" altLang="el-GR" smtClean="0"/>
              <a:t> Αυλική εθιμοτυπία, π.χ. Έκθεσις της βασιλείου τάξεως</a:t>
            </a:r>
          </a:p>
          <a:p>
            <a:pPr lvl="1"/>
            <a:r>
              <a:rPr lang="el-GR" altLang="el-GR" smtClean="0"/>
              <a:t> Εκκλησιαστική εθιμοτυπία, π.χ. Τακτικά</a:t>
            </a:r>
          </a:p>
          <a:p>
            <a:pPr lvl="1"/>
            <a:r>
              <a:rPr lang="el-GR" altLang="el-GR" smtClean="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l-GR" dirty="0"/>
              <a:t>ΕΜΜΕΣΕΣ ΠΗΓΕΣ</a:t>
            </a:r>
          </a:p>
        </p:txBody>
      </p:sp>
      <p:sp>
        <p:nvSpPr>
          <p:cNvPr id="39939" name="Content Placeholder 2"/>
          <p:cNvSpPr>
            <a:spLocks noGrp="1"/>
          </p:cNvSpPr>
          <p:nvPr>
            <p:ph idx="1"/>
          </p:nvPr>
        </p:nvSpPr>
        <p:spPr>
          <a:xfrm>
            <a:off x="457200" y="1524000"/>
            <a:ext cx="8229600" cy="4602163"/>
          </a:xfrm>
        </p:spPr>
        <p:txBody>
          <a:bodyPr/>
          <a:lstStyle/>
          <a:p>
            <a:pPr algn="ctr" eaLnBrk="1" hangingPunct="1">
              <a:buFont typeface="Arial" charset="0"/>
              <a:buNone/>
            </a:pPr>
            <a:r>
              <a:rPr lang="el-GR" altLang="el-GR" sz="2800" smtClean="0"/>
              <a:t>Ι. ΦΙΛΟΛΟΓΙΚΕΣ ΠΗΓΕΣ</a:t>
            </a:r>
          </a:p>
          <a:p>
            <a:pPr eaLnBrk="1" hangingPunct="1">
              <a:buFont typeface="Arial" charset="0"/>
              <a:buNone/>
            </a:pPr>
            <a:r>
              <a:rPr lang="el-GR" altLang="el-GR" sz="2800" smtClean="0"/>
              <a:t>Ιστοριογραφία: </a:t>
            </a:r>
          </a:p>
          <a:p>
            <a:pPr lvl="1" eaLnBrk="1" hangingPunct="1">
              <a:buFont typeface="Wingdings" pitchFamily="2" charset="2"/>
              <a:buChar char="v"/>
            </a:pPr>
            <a:r>
              <a:rPr lang="el-GR" altLang="el-GR" sz="2400" smtClean="0"/>
              <a:t> Ιστορία </a:t>
            </a:r>
          </a:p>
          <a:p>
            <a:pPr lvl="1" eaLnBrk="1" hangingPunct="1">
              <a:buFont typeface="Wingdings" pitchFamily="2" charset="2"/>
              <a:buChar char="v"/>
            </a:pPr>
            <a:r>
              <a:rPr lang="el-GR" altLang="el-GR" sz="2400" smtClean="0"/>
              <a:t> Χρονογραφία</a:t>
            </a:r>
          </a:p>
          <a:p>
            <a:pPr lvl="1" eaLnBrk="1" hangingPunct="1">
              <a:buFont typeface="Wingdings" pitchFamily="2" charset="2"/>
              <a:buChar char="v"/>
            </a:pPr>
            <a:r>
              <a:rPr lang="el-GR" altLang="el-GR" sz="2400" smtClean="0"/>
              <a:t> Εκκλησιαστική ιστορία</a:t>
            </a:r>
            <a:endParaRPr lang="el-GR" altLang="el-G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l-GR" altLang="el-GR" smtClean="0"/>
              <a:t>Βυζαντινή ιστοριογραφία</a:t>
            </a:r>
          </a:p>
        </p:txBody>
      </p:sp>
      <p:sp>
        <p:nvSpPr>
          <p:cNvPr id="40963" name="Content Placeholder 2"/>
          <p:cNvSpPr>
            <a:spLocks noGrp="1"/>
          </p:cNvSpPr>
          <p:nvPr>
            <p:ph idx="1"/>
          </p:nvPr>
        </p:nvSpPr>
        <p:spPr/>
        <p:txBody>
          <a:bodyPr/>
          <a:lstStyle/>
          <a:p>
            <a:r>
              <a:rPr lang="el-GR" altLang="el-GR" smtClean="0"/>
              <a:t>(κοσμική) Ιστορία</a:t>
            </a:r>
          </a:p>
          <a:p>
            <a:pPr lvl="1">
              <a:buFont typeface="Arial" charset="0"/>
              <a:buNone/>
            </a:pPr>
            <a:r>
              <a:rPr lang="el-GR" altLang="el-GR" smtClean="0"/>
              <a:t>Προκόπιος, Άννα Κομνηνή</a:t>
            </a:r>
          </a:p>
          <a:p>
            <a:r>
              <a:rPr lang="el-GR" altLang="el-GR" smtClean="0"/>
              <a:t>Εκκλησιαστική Ιστορία</a:t>
            </a:r>
          </a:p>
          <a:p>
            <a:pPr lvl="1">
              <a:buFont typeface="Arial" charset="0"/>
              <a:buNone/>
            </a:pPr>
            <a:r>
              <a:rPr lang="el-GR" altLang="el-GR" smtClean="0"/>
              <a:t>Ευσέβιος, Σωζομενός</a:t>
            </a:r>
          </a:p>
          <a:p>
            <a:r>
              <a:rPr lang="el-GR" altLang="el-GR" smtClean="0"/>
              <a:t>Χρονογραφία</a:t>
            </a:r>
          </a:p>
          <a:p>
            <a:pPr lvl="1">
              <a:buFont typeface="Arial" charset="0"/>
              <a:buNone/>
            </a:pPr>
            <a:r>
              <a:rPr lang="el-GR" altLang="el-GR" smtClean="0"/>
              <a:t>Θεοφάνης, Γεώργιος μοναχός</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l-GR" altLang="el-GR" sz="3600" smtClean="0"/>
              <a:t>ΔΙΑΦΟΡΕΣ ΙΣΤΟΡΙΑΣ ΚΑΙ ΧΡΟΝΟΓΡΑΦΙΑΣ</a:t>
            </a:r>
          </a:p>
        </p:txBody>
      </p:sp>
      <p:sp>
        <p:nvSpPr>
          <p:cNvPr id="41987" name="Content Placeholder 2"/>
          <p:cNvSpPr>
            <a:spLocks noGrp="1"/>
          </p:cNvSpPr>
          <p:nvPr>
            <p:ph idx="1"/>
          </p:nvPr>
        </p:nvSpPr>
        <p:spPr/>
        <p:txBody>
          <a:bodyPr/>
          <a:lstStyle/>
          <a:p>
            <a:pPr marL="514350" indent="-514350" algn="just">
              <a:buFont typeface="Arial" charset="0"/>
              <a:buNone/>
            </a:pPr>
            <a:r>
              <a:rPr lang="en-US" altLang="el-GR" b="1" smtClean="0"/>
              <a:t>1.</a:t>
            </a:r>
            <a:r>
              <a:rPr lang="el-GR" altLang="el-GR" b="1" smtClean="0"/>
              <a:t> ΑΡΧΗ ΤΗΣ ΕΞΙΣΤΟΡΗΣΗΣ</a:t>
            </a:r>
            <a:endParaRPr lang="en-US" altLang="el-GR" b="1" smtClean="0"/>
          </a:p>
          <a:p>
            <a:pPr marL="514350" indent="-514350" algn="just">
              <a:buFont typeface="Arial" charset="0"/>
              <a:buNone/>
            </a:pPr>
            <a:r>
              <a:rPr lang="el-GR" altLang="el-GR" u="sng" smtClean="0"/>
              <a:t>Η χρονογραφία </a:t>
            </a:r>
            <a:r>
              <a:rPr lang="el-GR" altLang="el-GR" smtClean="0"/>
              <a:t>εκθέτει τα γεγονότα </a:t>
            </a:r>
            <a:r>
              <a:rPr lang="el-GR" altLang="el-GR" u="sng" smtClean="0"/>
              <a:t>ἀπὸ κτίσεως κόσμου </a:t>
            </a:r>
            <a:r>
              <a:rPr lang="el-GR" altLang="el-GR" smtClean="0"/>
              <a:t>μέχρι την εποχή που θέλει να περιγράψει ο χρονογράφος, ενώ η </a:t>
            </a:r>
            <a:r>
              <a:rPr lang="el-GR" altLang="el-GR" u="sng" smtClean="0"/>
              <a:t>ιστορία</a:t>
            </a:r>
            <a:r>
              <a:rPr lang="el-GR" altLang="el-GR" smtClean="0"/>
              <a:t> ασχολείται με την εξιστόρηση των γεγονότων μιας </a:t>
            </a:r>
            <a:r>
              <a:rPr lang="el-GR" altLang="el-GR" u="sng" smtClean="0"/>
              <a:t>συγκεκριμένης εποχής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l-GR" altLang="el-GR" smtClean="0"/>
          </a:p>
        </p:txBody>
      </p:sp>
      <p:sp>
        <p:nvSpPr>
          <p:cNvPr id="3" name="Content Placeholder 2"/>
          <p:cNvSpPr>
            <a:spLocks noGrp="1"/>
          </p:cNvSpPr>
          <p:nvPr>
            <p:ph idx="1"/>
          </p:nvPr>
        </p:nvSpPr>
        <p:spPr/>
        <p:txBody>
          <a:bodyPr rtlCol="0">
            <a:normAutofit/>
          </a:bodyPr>
          <a:lstStyle/>
          <a:p>
            <a:pPr marL="514350" indent="-514350" fontAlgn="auto">
              <a:spcAft>
                <a:spcPts val="0"/>
              </a:spcAft>
              <a:buFont typeface="Arial" panose="020B0604020202020204" pitchFamily="34" charset="0"/>
              <a:buAutoNum type="arabicPeriod" startAt="2"/>
              <a:defRPr/>
            </a:pPr>
            <a:r>
              <a:rPr lang="el-GR" b="1" dirty="0"/>
              <a:t>ΓΛΩΣΣΑ</a:t>
            </a:r>
          </a:p>
          <a:p>
            <a:pPr marL="514350" indent="-514350" algn="just" fontAlgn="auto">
              <a:spcAft>
                <a:spcPts val="0"/>
              </a:spcAft>
              <a:buFont typeface="Arial" panose="020B0604020202020204" pitchFamily="34" charset="0"/>
              <a:buNone/>
              <a:defRPr/>
            </a:pPr>
            <a:r>
              <a:rPr lang="el-GR" dirty="0"/>
              <a:t>Υπάρχει γλωσσική διαφορά μεταξύ ιστορίας και χρονογραφίας: ενώ η </a:t>
            </a:r>
            <a:r>
              <a:rPr lang="el-GR" u="sng" dirty="0"/>
              <a:t>ιστορία</a:t>
            </a:r>
            <a:r>
              <a:rPr lang="el-GR" dirty="0"/>
              <a:t> κάνει χρήση της </a:t>
            </a:r>
            <a:r>
              <a:rPr lang="el-GR" u="sng" dirty="0"/>
              <a:t>λόγιας γλώσσας </a:t>
            </a:r>
            <a:r>
              <a:rPr lang="el-GR" dirty="0"/>
              <a:t>και μιμείται τους αρχαίους ιστορικούς, η </a:t>
            </a:r>
            <a:r>
              <a:rPr lang="el-GR" u="sng" dirty="0"/>
              <a:t>χρονογραφία</a:t>
            </a:r>
            <a:r>
              <a:rPr lang="el-GR" dirty="0"/>
              <a:t> χρησιμοποιεί </a:t>
            </a:r>
            <a:r>
              <a:rPr lang="el-GR" u="sng" dirty="0"/>
              <a:t>λαϊκότερες μορφές γλωσσικής έκφρασης ή κάποτε και μικτές</a:t>
            </a:r>
          </a:p>
          <a:p>
            <a:pPr fontAlgn="auto">
              <a:spcAft>
                <a:spcPts val="0"/>
              </a:spcAft>
              <a:buFont typeface="Arial" panose="020B0604020202020204" pitchFamily="34" charset="0"/>
              <a:buNone/>
              <a:defRPr/>
            </a:pP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l-GR" altLang="el-GR" smtClean="0"/>
          </a:p>
        </p:txBody>
      </p:sp>
      <p:sp>
        <p:nvSpPr>
          <p:cNvPr id="44035" name="Content Placeholder 2"/>
          <p:cNvSpPr>
            <a:spLocks noGrp="1"/>
          </p:cNvSpPr>
          <p:nvPr>
            <p:ph idx="1"/>
          </p:nvPr>
        </p:nvSpPr>
        <p:spPr/>
        <p:txBody>
          <a:bodyPr/>
          <a:lstStyle/>
          <a:p>
            <a:pPr marL="514350" indent="-514350" algn="just">
              <a:buFont typeface="Arial" charset="0"/>
              <a:buNone/>
            </a:pPr>
            <a:r>
              <a:rPr lang="el-GR" altLang="el-GR" b="1" smtClean="0"/>
              <a:t>3.	ΚΟΙΝΟ</a:t>
            </a:r>
          </a:p>
          <a:p>
            <a:pPr marL="514350" indent="-514350" algn="just">
              <a:buFont typeface="Arial" charset="0"/>
              <a:buNone/>
            </a:pPr>
            <a:r>
              <a:rPr lang="el-GR" altLang="el-GR" smtClean="0"/>
              <a:t>Η </a:t>
            </a:r>
            <a:r>
              <a:rPr lang="el-GR" altLang="el-GR" u="sng" smtClean="0"/>
              <a:t>ιστορία</a:t>
            </a:r>
            <a:r>
              <a:rPr lang="el-GR" altLang="el-GR" smtClean="0"/>
              <a:t> απευθύνεται σε </a:t>
            </a:r>
            <a:r>
              <a:rPr lang="el-GR" altLang="el-GR" u="sng" smtClean="0"/>
              <a:t>μορφωμένο κοινό</a:t>
            </a:r>
            <a:r>
              <a:rPr lang="el-GR" altLang="el-GR" smtClean="0"/>
              <a:t>, ενώ </a:t>
            </a:r>
            <a:r>
              <a:rPr lang="el-GR" altLang="el-GR" u="sng" smtClean="0"/>
              <a:t>οι χρονογράφοι </a:t>
            </a:r>
            <a:r>
              <a:rPr lang="el-GR" altLang="el-GR" smtClean="0"/>
              <a:t>προχωρούσαν στη σύνταξη των έργων τους </a:t>
            </a:r>
            <a:r>
              <a:rPr lang="el-GR" altLang="el-GR" u="sng" smtClean="0"/>
              <a:t>για πιο απλούς ανθρώπους</a:t>
            </a:r>
            <a:r>
              <a:rPr lang="el-GR" altLang="el-GR" smtClean="0"/>
              <a:t>, για ευρεία μάζα δηλαδή αναγνωστών, και για αυτό τα διάνθιζαν με διάφορα μυθικά και παράξενα φυσικά φαινόμενα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l-GR" altLang="el-GR" smtClean="0"/>
          </a:p>
        </p:txBody>
      </p:sp>
      <p:sp>
        <p:nvSpPr>
          <p:cNvPr id="6147" name="Content Placeholder 2"/>
          <p:cNvSpPr>
            <a:spLocks noGrp="1"/>
          </p:cNvSpPr>
          <p:nvPr>
            <p:ph idx="1"/>
          </p:nvPr>
        </p:nvSpPr>
        <p:spPr/>
        <p:txBody>
          <a:bodyPr/>
          <a:lstStyle/>
          <a:p>
            <a:pPr algn="just" eaLnBrk="1" hangingPunct="1">
              <a:buFont typeface="Arial" panose="020B0604020202020204" pitchFamily="34" charset="0"/>
              <a:buNone/>
              <a:defRPr/>
            </a:pPr>
            <a:r>
              <a:rPr lang="el-GR" altLang="el-GR" dirty="0" smtClean="0"/>
              <a:t>Ο </a:t>
            </a:r>
            <a:r>
              <a:rPr lang="el-GR" altLang="el-GR" b="1" u="sng" dirty="0" smtClean="0"/>
              <a:t>Μιχαήλ Ψελλός </a:t>
            </a:r>
            <a:r>
              <a:rPr lang="el-GR" altLang="el-GR" dirty="0" smtClean="0"/>
              <a:t>είναι ένας ιστορικός, ο οποίος ακολουθεί μια συγκεκριμένη τάση και προσαρμόζει τις ειδήσεις του σ΄ αυτή την τάση, όπως έκαναν πολλοί πριν και μετά από αυτόν.</a:t>
            </a:r>
          </a:p>
          <a:p>
            <a:pPr algn="just" eaLnBrk="1" hangingPunct="1">
              <a:buFont typeface="Arial" panose="020B0604020202020204" pitchFamily="34" charset="0"/>
              <a:buNone/>
              <a:defRPr/>
            </a:pPr>
            <a:r>
              <a:rPr lang="el-GR" altLang="el-GR" b="1" u="sng" dirty="0" smtClean="0"/>
              <a:t>Νικήτας Χωνιάτης</a:t>
            </a:r>
            <a:r>
              <a:rPr lang="el-GR" altLang="el-GR" dirty="0" smtClean="0"/>
              <a:t>:  παρόμοια σχέση με την αλήθεια των ιστορικών γεγονότων.</a:t>
            </a:r>
          </a:p>
          <a:p>
            <a:pPr marL="0" indent="0" eaLnBrk="1" hangingPunct="1">
              <a:buFont typeface="Arial" panose="020B0604020202020204" pitchFamily="34" charset="0"/>
              <a:buNone/>
              <a:defRPr/>
            </a:pPr>
            <a:endParaRPr lang="el-GR" altLang="el-GR"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l-GR" altLang="el-GR" smtClean="0"/>
              <a:t>ΠΑΡΑ ΤΙΣ ΔΙΑΦΟΡΕΣ ΤΟΥΣ</a:t>
            </a:r>
          </a:p>
        </p:txBody>
      </p:sp>
      <p:sp>
        <p:nvSpPr>
          <p:cNvPr id="45059" name="Content Placeholder 2"/>
          <p:cNvSpPr>
            <a:spLocks noGrp="1"/>
          </p:cNvSpPr>
          <p:nvPr>
            <p:ph idx="1"/>
          </p:nvPr>
        </p:nvSpPr>
        <p:spPr/>
        <p:txBody>
          <a:bodyPr/>
          <a:lstStyle/>
          <a:p>
            <a:pPr algn="just">
              <a:buFont typeface="Arial" charset="0"/>
              <a:buNone/>
            </a:pPr>
            <a:r>
              <a:rPr lang="el-GR" altLang="el-GR" smtClean="0"/>
              <a:t>και η ιστορία και η χρονογραφία, οδεύοντας σε μια παράλληλη πορεία, κατάφεραν να παραδώσουν πολύ σημαντικό υλικό για τη γνώση της εποχής, ο δε σαφής διαχωρισμός τους δεν είναι πάντοτε εφικτός, αφού τα χαρακτηριστικά του κάθε είδους συχνά συμπλέκονται στο ίδιο κείμενο.</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p:txBody>
          <a:bodyPr/>
          <a:lstStyle/>
          <a:p>
            <a:endParaRPr lang="el-GR" altLang="el-GR" smtClean="0"/>
          </a:p>
        </p:txBody>
      </p:sp>
      <p:sp>
        <p:nvSpPr>
          <p:cNvPr id="46083" name="Θέση περιεχομένου 2"/>
          <p:cNvSpPr>
            <a:spLocks noGrp="1"/>
          </p:cNvSpPr>
          <p:nvPr>
            <p:ph idx="1"/>
          </p:nvPr>
        </p:nvSpPr>
        <p:spPr/>
        <p:txBody>
          <a:bodyPr/>
          <a:lstStyle/>
          <a:p>
            <a:pPr algn="just"/>
            <a:r>
              <a:rPr lang="el-GR" altLang="el-GR" b="1" i="1" u="sng" smtClean="0"/>
              <a:t>Χρονογραφία</a:t>
            </a:r>
            <a:r>
              <a:rPr lang="el-GR" altLang="el-GR" b="1" u="sng" smtClean="0"/>
              <a:t>: </a:t>
            </a:r>
            <a:r>
              <a:rPr lang="el-GR" altLang="el-GR" smtClean="0"/>
              <a:t>είναι οι συνολικές περιγραφές της ιστορίας, συνήθως με χριστιανική θεώρηση, οι οποίες άρχιζαν από κτίσεως κόσμου (από τη δημιουργία του κόσμου, από τον Αδάμ και την Εύα) και εν γένει χρησιμοποιούσαν μια απλούστερη γλώσσα, συνταγμένες με αφηγηματικό τρόπο (Γεώργιος Μοναχός, Ιωάννης Ζωναράς).</a:t>
            </a:r>
          </a:p>
          <a:p>
            <a:endParaRPr lang="el-GR" altLang="el-GR"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rtlCol="0">
            <a:normAutofit fontScale="90000"/>
          </a:bodyPr>
          <a:lstStyle/>
          <a:p>
            <a:pPr eaLnBrk="1" fontAlgn="auto" hangingPunct="1">
              <a:spcAft>
                <a:spcPts val="0"/>
              </a:spcAft>
              <a:defRPr/>
            </a:pPr>
            <a:endParaRPr lang="el-GR"/>
          </a:p>
        </p:txBody>
      </p:sp>
      <p:sp>
        <p:nvSpPr>
          <p:cNvPr id="47107" name="Content Placeholder 2"/>
          <p:cNvSpPr>
            <a:spLocks noGrp="1"/>
          </p:cNvSpPr>
          <p:nvPr>
            <p:ph idx="1"/>
          </p:nvPr>
        </p:nvSpPr>
        <p:spPr>
          <a:xfrm>
            <a:off x="457200" y="609600"/>
            <a:ext cx="8229600" cy="5516563"/>
          </a:xfrm>
        </p:spPr>
        <p:txBody>
          <a:bodyPr/>
          <a:lstStyle/>
          <a:p>
            <a:pPr algn="just" eaLnBrk="1" hangingPunct="1"/>
            <a:r>
              <a:rPr lang="el-GR" altLang="el-GR" b="1" i="1" u="sng" smtClean="0"/>
              <a:t>Ιστορία</a:t>
            </a:r>
            <a:r>
              <a:rPr lang="el-GR" altLang="el-GR" b="1" u="sng" smtClean="0"/>
              <a:t>: </a:t>
            </a:r>
            <a:r>
              <a:rPr lang="el-GR" altLang="el-GR" smtClean="0"/>
              <a:t>παρουσιάζονται τοπικά ή και χρονικά  περιορισμένες ιστορίες, γραμμένες σε λόγιο ύφος επηρεασμένο από την ρητορική  (Προκόπιος, Αγαθίας, Θεοφύλακτος, Άννα Κομνηνή, Νικήτας Χωνιάτης).</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1"/>
          <p:cNvSpPr>
            <a:spLocks noGrp="1"/>
          </p:cNvSpPr>
          <p:nvPr>
            <p:ph type="title"/>
          </p:nvPr>
        </p:nvSpPr>
        <p:spPr/>
        <p:txBody>
          <a:bodyPr/>
          <a:lstStyle/>
          <a:p>
            <a:endParaRPr lang="el-GR" altLang="el-GR" smtClean="0"/>
          </a:p>
        </p:txBody>
      </p:sp>
      <p:sp>
        <p:nvSpPr>
          <p:cNvPr id="48131" name="Θέση περιεχομένου 2"/>
          <p:cNvSpPr>
            <a:spLocks noGrp="1"/>
          </p:cNvSpPr>
          <p:nvPr>
            <p:ph idx="1"/>
          </p:nvPr>
        </p:nvSpPr>
        <p:spPr/>
        <p:txBody>
          <a:bodyPr/>
          <a:lstStyle/>
          <a:p>
            <a:r>
              <a:rPr lang="el-GR" altLang="el-GR" b="1" i="1" u="sng" smtClean="0"/>
              <a:t>Εκκλησιαστική ιστορία: </a:t>
            </a:r>
            <a:r>
              <a:rPr lang="el-GR" altLang="el-GR" smtClean="0"/>
              <a:t>αρχίζει τον 4</a:t>
            </a:r>
            <a:r>
              <a:rPr lang="el-GR" altLang="el-GR" baseline="30000" smtClean="0"/>
              <a:t>ο</a:t>
            </a:r>
            <a:r>
              <a:rPr lang="el-GR" altLang="el-GR" smtClean="0"/>
              <a:t> αι. και τελειώνει τον 6</a:t>
            </a:r>
            <a:r>
              <a:rPr lang="el-GR" altLang="el-GR" baseline="30000" smtClean="0"/>
              <a:t>ο</a:t>
            </a:r>
            <a:r>
              <a:rPr lang="el-GR" altLang="el-GR" smtClean="0"/>
              <a:t> αι.</a:t>
            </a:r>
          </a:p>
          <a:p>
            <a:r>
              <a:rPr lang="el-GR" altLang="el-GR" smtClean="0"/>
              <a:t>Ο «πατέρας» της είναι ο Ευσέβιος Καισαρείας</a:t>
            </a:r>
          </a:p>
          <a:p>
            <a:r>
              <a:rPr lang="el-GR" altLang="el-GR" smtClean="0"/>
              <a:t> Υπάρχουν και αιρετικοί ιστορικοί, π.χ. Φιλοστόργιος</a:t>
            </a:r>
          </a:p>
          <a:p>
            <a:r>
              <a:rPr lang="el-GR" altLang="el-GR" smtClean="0"/>
              <a:t>Η ακμή της τοποθετείται τον 5</a:t>
            </a:r>
            <a:r>
              <a:rPr lang="el-GR" altLang="el-GR" baseline="30000" smtClean="0"/>
              <a:t>ο</a:t>
            </a:r>
            <a:r>
              <a:rPr lang="el-GR" altLang="el-GR" smtClean="0"/>
              <a:t> αι.</a:t>
            </a:r>
          </a:p>
          <a:p>
            <a:r>
              <a:rPr lang="el-GR" altLang="el-GR" smtClean="0"/>
              <a:t>Τελευταίος εκπρόσωπος του είδους ο Ευάγριος Σχολαστικός</a:t>
            </a:r>
          </a:p>
          <a:p>
            <a:endParaRPr lang="el-GR" altLang="el-GR"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endParaRPr lang="el-GR" altLang="el-GR" smtClean="0"/>
          </a:p>
        </p:txBody>
      </p:sp>
      <p:sp>
        <p:nvSpPr>
          <p:cNvPr id="49155" name="Content Placeholder 2"/>
          <p:cNvSpPr>
            <a:spLocks noGrp="1"/>
          </p:cNvSpPr>
          <p:nvPr>
            <p:ph idx="1"/>
          </p:nvPr>
        </p:nvSpPr>
        <p:spPr/>
        <p:txBody>
          <a:bodyPr/>
          <a:lstStyle/>
          <a:p>
            <a:pPr eaLnBrk="1" hangingPunct="1"/>
            <a:r>
              <a:rPr lang="el-GR" altLang="el-GR" smtClean="0"/>
              <a:t>4</a:t>
            </a:r>
            <a:r>
              <a:rPr lang="el-GR" altLang="el-GR" baseline="30000" smtClean="0"/>
              <a:t>ος</a:t>
            </a:r>
            <a:r>
              <a:rPr lang="el-GR" altLang="el-GR" smtClean="0"/>
              <a:t> – 5</a:t>
            </a:r>
            <a:r>
              <a:rPr lang="el-GR" altLang="el-GR" baseline="30000" smtClean="0"/>
              <a:t>ος</a:t>
            </a:r>
            <a:r>
              <a:rPr lang="el-GR" altLang="el-GR" smtClean="0"/>
              <a:t> αιώνας: Διαμάχη ανάμεσα σε ειδωλολάτρες και χριστιανούς ιστοριογράφους, οι οποίοι έριχναν την ευθύνη για την παρακμή της αυτοκρατορίας στους χριστιανούς.</a:t>
            </a:r>
          </a:p>
          <a:p>
            <a:pPr eaLnBrk="1" hangingPunct="1"/>
            <a:r>
              <a:rPr lang="el-GR" altLang="el-GR" smtClean="0"/>
              <a:t>Ευσέβιος Καισαρείας, Ευνάπιος</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endParaRPr lang="el-GR" altLang="el-GR" smtClean="0"/>
          </a:p>
        </p:txBody>
      </p:sp>
      <p:sp>
        <p:nvSpPr>
          <p:cNvPr id="35843" name="Content Placeholder 2"/>
          <p:cNvSpPr>
            <a:spLocks noGrp="1"/>
          </p:cNvSpPr>
          <p:nvPr>
            <p:ph idx="1"/>
          </p:nvPr>
        </p:nvSpPr>
        <p:spPr/>
        <p:txBody>
          <a:bodyPr/>
          <a:lstStyle/>
          <a:p>
            <a:pPr eaLnBrk="1" hangingPunct="1">
              <a:buFont typeface="Arial" panose="020B0604020202020204" pitchFamily="34" charset="0"/>
              <a:buChar char="•"/>
              <a:defRPr/>
            </a:pPr>
            <a:r>
              <a:rPr lang="el-GR" altLang="el-GR" dirty="0"/>
              <a:t>6</a:t>
            </a:r>
            <a:r>
              <a:rPr lang="el-GR" altLang="el-GR" baseline="30000" dirty="0"/>
              <a:t>ος</a:t>
            </a:r>
            <a:r>
              <a:rPr lang="el-GR" altLang="el-GR" dirty="0"/>
              <a:t> αιώνας: </a:t>
            </a:r>
            <a:r>
              <a:rPr lang="el-GR" altLang="el-GR" b="1" i="1" u="sng" dirty="0"/>
              <a:t>Προκόπιος</a:t>
            </a:r>
            <a:r>
              <a:rPr lang="el-GR" altLang="el-GR" dirty="0"/>
              <a:t>, ο πιο σημαντικός ιστορικός συγγραφέας της εποχής του.</a:t>
            </a:r>
          </a:p>
          <a:p>
            <a:pPr eaLnBrk="1" hangingPunct="1">
              <a:buFont typeface="Arial" panose="020B0604020202020204" pitchFamily="34" charset="0"/>
              <a:buChar char="•"/>
              <a:defRPr/>
            </a:pPr>
            <a:r>
              <a:rPr lang="el-GR" altLang="el-GR" i="1" dirty="0"/>
              <a:t>Υπέρ των πολέμων</a:t>
            </a:r>
            <a:r>
              <a:rPr lang="el-GR" altLang="el-GR" dirty="0"/>
              <a:t>: Ιστορία</a:t>
            </a:r>
          </a:p>
          <a:p>
            <a:pPr eaLnBrk="1" hangingPunct="1">
              <a:buFont typeface="Arial" panose="020B0604020202020204" pitchFamily="34" charset="0"/>
              <a:buChar char="•"/>
              <a:defRPr/>
            </a:pPr>
            <a:r>
              <a:rPr lang="el-GR" altLang="el-GR" i="1" dirty="0"/>
              <a:t>Περί κτισμάτων</a:t>
            </a:r>
            <a:r>
              <a:rPr lang="el-GR" altLang="el-GR" dirty="0"/>
              <a:t>: επί τη βάσει του επαίνου</a:t>
            </a:r>
          </a:p>
          <a:p>
            <a:pPr eaLnBrk="1" hangingPunct="1">
              <a:buFont typeface="Arial" panose="020B0604020202020204" pitchFamily="34" charset="0"/>
              <a:buChar char="•"/>
              <a:defRPr/>
            </a:pPr>
            <a:r>
              <a:rPr lang="el-GR" altLang="el-GR" i="1" dirty="0"/>
              <a:t>Ανέκδοτα</a:t>
            </a:r>
            <a:r>
              <a:rPr lang="el-GR" altLang="el-GR" dirty="0"/>
              <a:t>: επί τη βάσει του ψόγου.</a:t>
            </a:r>
          </a:p>
          <a:p>
            <a:pPr eaLnBrk="1" hangingPunct="1">
              <a:buFont typeface="Arial" panose="020B0604020202020204" pitchFamily="34" charset="0"/>
              <a:buChar char="•"/>
              <a:defRPr/>
            </a:pPr>
            <a:r>
              <a:rPr lang="el-GR" dirty="0"/>
              <a:t>Σύμφωνα με το </a:t>
            </a:r>
            <a:r>
              <a:rPr lang="el-GR" dirty="0" err="1"/>
              <a:t>Γίββωνα</a:t>
            </a:r>
            <a:r>
              <a:rPr lang="el-GR" dirty="0"/>
              <a:t> «</a:t>
            </a:r>
            <a:r>
              <a:rPr lang="el-GR" b="1" i="1" spc="300" dirty="0"/>
              <a:t>συνέθεσε </a:t>
            </a:r>
            <a:r>
              <a:rPr lang="el-GR" b="1" i="1" spc="300" dirty="0" err="1"/>
              <a:t>επι-τυχώς</a:t>
            </a:r>
            <a:r>
              <a:rPr lang="el-GR" b="1" i="1" spc="300" dirty="0"/>
              <a:t> την ιστορία, τους </a:t>
            </a:r>
            <a:r>
              <a:rPr lang="el-GR" b="1" i="1" spc="300" dirty="0" err="1"/>
              <a:t>πανηγυρι-κούς</a:t>
            </a:r>
            <a:r>
              <a:rPr lang="el-GR" b="1" i="1" spc="300" dirty="0"/>
              <a:t> και τη σάτιρα της εποχής του</a:t>
            </a:r>
            <a:r>
              <a:rPr lang="el-GR" dirty="0"/>
              <a:t>»</a:t>
            </a:r>
            <a:r>
              <a:rPr lang="el-GR" altLang="el-GR"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el-GR" altLang="el-GR" smtClean="0"/>
          </a:p>
        </p:txBody>
      </p:sp>
      <p:sp>
        <p:nvSpPr>
          <p:cNvPr id="10243" name="Content Placeholder 2"/>
          <p:cNvSpPr>
            <a:spLocks noGrp="1"/>
          </p:cNvSpPr>
          <p:nvPr>
            <p:ph idx="1"/>
          </p:nvPr>
        </p:nvSpPr>
        <p:spPr/>
        <p:txBody>
          <a:bodyPr/>
          <a:lstStyle/>
          <a:p>
            <a:pPr eaLnBrk="1" hangingPunct="1">
              <a:buFont typeface="Arial" panose="020B0604020202020204" pitchFamily="34" charset="0"/>
              <a:buChar char="•"/>
              <a:defRPr/>
            </a:pPr>
            <a:r>
              <a:rPr lang="el-GR" altLang="el-GR" dirty="0"/>
              <a:t>7</a:t>
            </a:r>
            <a:r>
              <a:rPr lang="el-GR" altLang="el-GR" baseline="30000" dirty="0"/>
              <a:t>ος</a:t>
            </a:r>
            <a:r>
              <a:rPr lang="el-GR" altLang="el-GR" dirty="0"/>
              <a:t> και 9</a:t>
            </a:r>
            <a:r>
              <a:rPr lang="el-GR" altLang="el-GR" baseline="30000" dirty="0"/>
              <a:t>ος</a:t>
            </a:r>
            <a:r>
              <a:rPr lang="el-GR" altLang="el-GR" dirty="0"/>
              <a:t> αιώνας: </a:t>
            </a:r>
          </a:p>
          <a:p>
            <a:pPr lvl="1" eaLnBrk="1" hangingPunct="1">
              <a:buFont typeface="Arial" panose="020B0604020202020204" pitchFamily="34" charset="0"/>
              <a:buChar char="–"/>
              <a:defRPr/>
            </a:pPr>
            <a:r>
              <a:rPr lang="el-GR" altLang="el-GR" dirty="0" err="1"/>
              <a:t>Πασχάλιον</a:t>
            </a:r>
            <a:r>
              <a:rPr lang="el-GR" altLang="el-GR" dirty="0"/>
              <a:t> Χρονικόν: Αφηγείται την ιστορία από τη δημιουργία του κόσμου μέχρι την εποχή του αυτοκράτορα Ηρακλείου.</a:t>
            </a:r>
          </a:p>
          <a:p>
            <a:pPr lvl="1" eaLnBrk="1" hangingPunct="1">
              <a:buFont typeface="Arial" panose="020B0604020202020204" pitchFamily="34" charset="0"/>
              <a:buChar char="–"/>
              <a:defRPr/>
            </a:pPr>
            <a:r>
              <a:rPr lang="el-GR" altLang="el-GR" dirty="0"/>
              <a:t>Πατριάρχης Νικηφόρος</a:t>
            </a:r>
          </a:p>
          <a:p>
            <a:pPr lvl="1" eaLnBrk="1" hangingPunct="1">
              <a:buFont typeface="Arial" panose="020B0604020202020204" pitchFamily="34" charset="0"/>
              <a:buChar char="–"/>
              <a:defRPr/>
            </a:pPr>
            <a:r>
              <a:rPr lang="el-GR" altLang="el-GR" dirty="0"/>
              <a:t>Γεώργιος </a:t>
            </a:r>
            <a:r>
              <a:rPr lang="el-GR" altLang="el-GR" dirty="0" err="1"/>
              <a:t>Σύγκελλος</a:t>
            </a:r>
            <a:endParaRPr lang="el-GR" altLang="el-GR" dirty="0"/>
          </a:p>
          <a:p>
            <a:pPr lvl="1" eaLnBrk="1" hangingPunct="1">
              <a:buFont typeface="Arial" panose="020B0604020202020204" pitchFamily="34" charset="0"/>
              <a:buChar char="–"/>
              <a:defRPr/>
            </a:pPr>
            <a:r>
              <a:rPr lang="el-GR" altLang="el-GR" dirty="0"/>
              <a:t>Θεοφάνης</a:t>
            </a:r>
          </a:p>
          <a:p>
            <a:pPr marL="457200" lvl="1" indent="0" eaLnBrk="1" hangingPunct="1">
              <a:buFont typeface="Arial" panose="020B0604020202020204" pitchFamily="34" charset="0"/>
              <a:buNone/>
              <a:defRPr/>
            </a:pPr>
            <a:endParaRPr lang="el-GR" altLang="el-GR" dirty="0"/>
          </a:p>
          <a:p>
            <a:pPr eaLnBrk="1" hangingPunct="1">
              <a:buFont typeface="Arial" panose="020B0604020202020204" pitchFamily="34" charset="0"/>
              <a:buNone/>
              <a:defRPr/>
            </a:pPr>
            <a:endParaRPr lang="el-GR" alt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endParaRPr lang="el-GR" altLang="el-GR" smtClean="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l-GR" dirty="0"/>
              <a:t>9</a:t>
            </a:r>
            <a:r>
              <a:rPr lang="el-GR" baseline="30000" dirty="0"/>
              <a:t>ος</a:t>
            </a:r>
            <a:r>
              <a:rPr lang="el-GR" dirty="0"/>
              <a:t> και 10</a:t>
            </a:r>
            <a:r>
              <a:rPr lang="el-GR" baseline="30000" dirty="0"/>
              <a:t>ος</a:t>
            </a:r>
            <a:r>
              <a:rPr lang="el-GR" dirty="0"/>
              <a:t> αιώνας</a:t>
            </a:r>
          </a:p>
          <a:p>
            <a:pPr lvl="1" eaLnBrk="1" fontAlgn="auto" hangingPunct="1">
              <a:spcAft>
                <a:spcPts val="0"/>
              </a:spcAft>
              <a:buFont typeface="Wingdings" panose="05000000000000000000" pitchFamily="2" charset="2"/>
              <a:buChar char="v"/>
              <a:defRPr/>
            </a:pPr>
            <a:r>
              <a:rPr lang="el-GR" dirty="0"/>
              <a:t>Δύο ομάδες χρονικών, οι οποίες εν μέρει εκπροσωπούσαν αντίθετες τάσεις</a:t>
            </a:r>
            <a:r>
              <a:rPr lang="en-US" dirty="0"/>
              <a:t>: </a:t>
            </a:r>
          </a:p>
          <a:p>
            <a:pPr lvl="2" eaLnBrk="1" fontAlgn="auto" hangingPunct="1">
              <a:spcAft>
                <a:spcPts val="0"/>
              </a:spcAft>
              <a:buFont typeface="Wingdings" panose="05000000000000000000" pitchFamily="2" charset="2"/>
              <a:buChar char="Ø"/>
              <a:defRPr/>
            </a:pPr>
            <a:r>
              <a:rPr lang="en-US" dirty="0"/>
              <a:t> </a:t>
            </a:r>
            <a:r>
              <a:rPr lang="el-GR" dirty="0"/>
              <a:t>θαυμαστές Μακεδονικής Δυναστείας</a:t>
            </a:r>
          </a:p>
          <a:p>
            <a:pPr lvl="2" eaLnBrk="1" fontAlgn="auto" hangingPunct="1">
              <a:spcAft>
                <a:spcPts val="0"/>
              </a:spcAft>
              <a:buFont typeface="Wingdings" panose="05000000000000000000" pitchFamily="2" charset="2"/>
              <a:buChar char="Ø"/>
              <a:defRPr/>
            </a:pPr>
            <a:r>
              <a:rPr lang="el-GR" dirty="0"/>
              <a:t> </a:t>
            </a:r>
            <a:r>
              <a:rPr lang="el-GR"/>
              <a:t>επικριτές Μακεδονικής Δυναστείας</a:t>
            </a:r>
            <a:endParaRPr lang="el-GR" dirty="0"/>
          </a:p>
          <a:p>
            <a:pPr lvl="1" eaLnBrk="1" fontAlgn="auto" hangingPunct="1">
              <a:spcAft>
                <a:spcPts val="0"/>
              </a:spcAft>
              <a:buFont typeface="Wingdings" panose="05000000000000000000" pitchFamily="2" charset="2"/>
              <a:buChar char="v"/>
              <a:defRPr/>
            </a:pPr>
            <a:r>
              <a:rPr lang="el-GR" dirty="0"/>
              <a:t>Συνεχιστής του Θεοφάνη (Μακεδονική Δυναστεία)</a:t>
            </a:r>
          </a:p>
          <a:p>
            <a:pPr lvl="1" eaLnBrk="1" fontAlgn="auto" hangingPunct="1">
              <a:spcAft>
                <a:spcPts val="0"/>
              </a:spcAft>
              <a:buFont typeface="Wingdings" panose="05000000000000000000" pitchFamily="2" charset="2"/>
              <a:buChar char="v"/>
              <a:defRPr/>
            </a:pPr>
            <a:r>
              <a:rPr lang="el-GR" dirty="0"/>
              <a:t>Χρονικό του Λογοθέτη</a:t>
            </a:r>
          </a:p>
          <a:p>
            <a:pPr lvl="1" eaLnBrk="1" fontAlgn="auto" hangingPunct="1">
              <a:spcAft>
                <a:spcPts val="0"/>
              </a:spcAft>
              <a:buFont typeface="Wingdings" panose="05000000000000000000" pitchFamily="2" charset="2"/>
              <a:buChar char="v"/>
              <a:defRPr/>
            </a:pPr>
            <a:r>
              <a:rPr lang="el-GR" dirty="0"/>
              <a:t>Λέων ο Διάκονος σύντομη περιγραφή των γεγονότων των ετών 858, 975, 986.</a:t>
            </a:r>
          </a:p>
          <a:p>
            <a:pPr lvl="1" eaLnBrk="1" fontAlgn="auto" hangingPunct="1">
              <a:spcAft>
                <a:spcPts val="0"/>
              </a:spcAft>
              <a:buFont typeface="Wingdings" panose="05000000000000000000" pitchFamily="2" charset="2"/>
              <a:buChar char="v"/>
              <a:defRPr/>
            </a:pPr>
            <a:r>
              <a:rPr lang="el-GR" dirty="0"/>
              <a:t>Περιγραφή της κατάκτησης της Θεσσαλονίκης από τους Άραβες (904)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endParaRPr lang="el-GR" altLang="el-GR" smtClean="0"/>
          </a:p>
        </p:txBody>
      </p:sp>
      <p:sp>
        <p:nvSpPr>
          <p:cNvPr id="53251" name="Content Placeholder 2"/>
          <p:cNvSpPr>
            <a:spLocks noGrp="1"/>
          </p:cNvSpPr>
          <p:nvPr>
            <p:ph idx="1"/>
          </p:nvPr>
        </p:nvSpPr>
        <p:spPr/>
        <p:txBody>
          <a:bodyPr/>
          <a:lstStyle/>
          <a:p>
            <a:pPr eaLnBrk="1" hangingPunct="1"/>
            <a:r>
              <a:rPr lang="el-GR" altLang="el-GR" smtClean="0"/>
              <a:t>11</a:t>
            </a:r>
            <a:r>
              <a:rPr lang="el-GR" altLang="el-GR" baseline="30000" smtClean="0"/>
              <a:t>ος</a:t>
            </a:r>
            <a:r>
              <a:rPr lang="el-GR" altLang="el-GR" smtClean="0"/>
              <a:t> αιώνας</a:t>
            </a:r>
          </a:p>
          <a:p>
            <a:pPr lvl="1" eaLnBrk="1" hangingPunct="1">
              <a:buFont typeface="Wingdings" pitchFamily="2" charset="2"/>
              <a:buChar char="q"/>
            </a:pPr>
            <a:r>
              <a:rPr lang="el-GR" altLang="el-GR" smtClean="0"/>
              <a:t>Μιχαήλ Ψελλός</a:t>
            </a:r>
          </a:p>
          <a:p>
            <a:pPr lvl="1" eaLnBrk="1" hangingPunct="1">
              <a:buFont typeface="Wingdings" pitchFamily="2" charset="2"/>
              <a:buChar char="q"/>
            </a:pPr>
            <a:r>
              <a:rPr lang="el-GR" altLang="el-GR" smtClean="0"/>
              <a:t>Ιωάννης Σκυλίτζης</a:t>
            </a:r>
          </a:p>
          <a:p>
            <a:pPr lvl="1" eaLnBrk="1" hangingPunct="1">
              <a:buFont typeface="Wingdings" pitchFamily="2" charset="2"/>
              <a:buChar char="q"/>
            </a:pPr>
            <a:r>
              <a:rPr lang="el-GR" altLang="el-GR" smtClean="0"/>
              <a:t>Μιχαήλ Ατταλειάτης</a:t>
            </a:r>
          </a:p>
          <a:p>
            <a:pPr eaLnBrk="1" hangingPunct="1"/>
            <a:endParaRPr lang="el-GR" altLang="el-GR" smtClean="0"/>
          </a:p>
          <a:p>
            <a:pPr eaLnBrk="1" hangingPunct="1"/>
            <a:endParaRPr lang="el-GR" altLang="el-GR" smtClean="0"/>
          </a:p>
          <a:p>
            <a:pPr eaLnBrk="1" hangingPunct="1"/>
            <a:endParaRPr lang="el-GR" altLang="el-GR"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37"/>
          </a:xfrm>
        </p:spPr>
        <p:txBody>
          <a:bodyPr rtlCol="0">
            <a:normAutofit fontScale="90000"/>
          </a:bodyPr>
          <a:lstStyle/>
          <a:p>
            <a:pPr eaLnBrk="1" fontAlgn="auto" hangingPunct="1">
              <a:spcAft>
                <a:spcPts val="0"/>
              </a:spcAft>
              <a:defRPr/>
            </a:pPr>
            <a:endParaRPr lang="el-GR" dirty="0"/>
          </a:p>
        </p:txBody>
      </p:sp>
      <p:sp>
        <p:nvSpPr>
          <p:cNvPr id="54275" name="Content Placeholder 2"/>
          <p:cNvSpPr>
            <a:spLocks noGrp="1"/>
          </p:cNvSpPr>
          <p:nvPr>
            <p:ph idx="1"/>
          </p:nvPr>
        </p:nvSpPr>
        <p:spPr>
          <a:xfrm>
            <a:off x="457200" y="533400"/>
            <a:ext cx="8229600" cy="5592763"/>
          </a:xfrm>
        </p:spPr>
        <p:txBody>
          <a:bodyPr/>
          <a:lstStyle/>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r>
              <a:rPr lang="el-GR" altLang="el-GR" sz="2800" dirty="0" smtClean="0"/>
              <a:t>12</a:t>
            </a:r>
            <a:r>
              <a:rPr lang="el-GR" altLang="el-GR" sz="2800" baseline="30000" dirty="0" smtClean="0"/>
              <a:t>ος</a:t>
            </a:r>
            <a:r>
              <a:rPr lang="el-GR" altLang="el-GR" sz="2800" dirty="0" smtClean="0"/>
              <a:t> αιώνας</a:t>
            </a:r>
          </a:p>
          <a:p>
            <a:pPr lvl="1" eaLnBrk="1" hangingPunct="1">
              <a:buFont typeface="Wingdings" panose="05000000000000000000" pitchFamily="2" charset="2"/>
              <a:buChar char="Ø"/>
              <a:defRPr/>
            </a:pPr>
            <a:r>
              <a:rPr lang="el-GR" altLang="el-GR" sz="2400" dirty="0" smtClean="0"/>
              <a:t>Άννα </a:t>
            </a:r>
            <a:r>
              <a:rPr lang="el-GR" altLang="el-GR" sz="2400" dirty="0" err="1" smtClean="0"/>
              <a:t>Κομνηνή</a:t>
            </a:r>
            <a:r>
              <a:rPr lang="en-US" altLang="el-GR" sz="2400" dirty="0" smtClean="0"/>
              <a:t> (</a:t>
            </a:r>
            <a:r>
              <a:rPr lang="el-GR" altLang="el-GR" sz="2400" dirty="0" err="1" smtClean="0"/>
              <a:t>Αλεξιάς</a:t>
            </a:r>
            <a:r>
              <a:rPr lang="el-GR" altLang="el-GR" sz="2400" dirty="0" smtClean="0"/>
              <a:t>)</a:t>
            </a:r>
          </a:p>
          <a:p>
            <a:pPr lvl="1" eaLnBrk="1" hangingPunct="1">
              <a:buFont typeface="Wingdings" panose="05000000000000000000" pitchFamily="2" charset="2"/>
              <a:buChar char="Ø"/>
              <a:defRPr/>
            </a:pPr>
            <a:r>
              <a:rPr lang="el-GR" altLang="el-GR" sz="2400" dirty="0" smtClean="0"/>
              <a:t>Νικήτας Χωνιάτης</a:t>
            </a:r>
          </a:p>
          <a:p>
            <a:pPr lvl="1" eaLnBrk="1" hangingPunct="1">
              <a:buFont typeface="Wingdings" panose="05000000000000000000" pitchFamily="2" charset="2"/>
              <a:buChar char="Ø"/>
              <a:defRPr/>
            </a:pPr>
            <a:r>
              <a:rPr lang="el-GR" altLang="el-GR" sz="2400" dirty="0" smtClean="0"/>
              <a:t>Ιωάννης </a:t>
            </a:r>
            <a:r>
              <a:rPr lang="el-GR" altLang="el-GR" sz="2400" dirty="0" err="1" smtClean="0"/>
              <a:t>Κίνναμος</a:t>
            </a:r>
            <a:endParaRPr lang="el-GR" altLang="el-GR" sz="2400" dirty="0" smtClean="0"/>
          </a:p>
          <a:p>
            <a:pPr lvl="1" eaLnBrk="1" hangingPunct="1">
              <a:buFont typeface="Wingdings" panose="05000000000000000000" pitchFamily="2" charset="2"/>
              <a:buChar char="Ø"/>
              <a:defRPr/>
            </a:pPr>
            <a:r>
              <a:rPr lang="el-GR" altLang="el-GR" sz="2400" smtClean="0"/>
              <a:t>Ιωάννης Ζωναράς</a:t>
            </a:r>
          </a:p>
          <a:p>
            <a:pPr marL="457200" lvl="1" indent="0" eaLnBrk="1" hangingPunct="1">
              <a:buFont typeface="Arial" panose="020B0604020202020204" pitchFamily="34" charset="0"/>
              <a:buNone/>
              <a:defRPr/>
            </a:pPr>
            <a:endParaRPr lang="el-GR" altLang="el-GR" sz="2400" smtClean="0"/>
          </a:p>
          <a:p>
            <a:pPr eaLnBrk="1" hangingPunct="1">
              <a:buFont typeface="Arial" panose="020B0604020202020204" pitchFamily="34" charset="0"/>
              <a:buChar char="•"/>
              <a:defRPr/>
            </a:pPr>
            <a:endParaRPr lang="el-GR" altLang="el-GR" sz="2800" dirty="0" smtClean="0"/>
          </a:p>
          <a:p>
            <a:pPr eaLnBrk="1" hangingPunct="1">
              <a:buFont typeface="Arial" panose="020B0604020202020204" pitchFamily="34" charset="0"/>
              <a:buChar char="•"/>
              <a:defRPr/>
            </a:pPr>
            <a:r>
              <a:rPr lang="el-GR" altLang="el-GR" sz="2800" dirty="0" smtClean="0"/>
              <a:t>13</a:t>
            </a:r>
            <a:r>
              <a:rPr lang="el-GR" altLang="el-GR" sz="2800" baseline="30000" dirty="0" smtClean="0"/>
              <a:t>ος</a:t>
            </a:r>
            <a:r>
              <a:rPr lang="el-GR" altLang="el-GR" sz="2800" dirty="0" smtClean="0"/>
              <a:t> αιώνας</a:t>
            </a:r>
          </a:p>
          <a:p>
            <a:pPr lvl="1" eaLnBrk="1" hangingPunct="1">
              <a:buFont typeface="Wingdings" panose="05000000000000000000" pitchFamily="2" charset="2"/>
              <a:buChar char="Ø"/>
              <a:defRPr/>
            </a:pPr>
            <a:r>
              <a:rPr lang="el-GR" altLang="el-GR" sz="2400" dirty="0" smtClean="0"/>
              <a:t>Γεώργιος </a:t>
            </a:r>
            <a:r>
              <a:rPr lang="el-GR" altLang="el-GR" sz="2400" dirty="0" err="1" smtClean="0"/>
              <a:t>Ακροπολίτης</a:t>
            </a:r>
            <a:endParaRPr lang="el-GR" altLang="el-GR" sz="2400" dirty="0" smtClean="0"/>
          </a:p>
          <a:p>
            <a:pPr lvl="1" eaLnBrk="1" hangingPunct="1">
              <a:buFont typeface="Wingdings" panose="05000000000000000000" pitchFamily="2" charset="2"/>
              <a:buChar char="Ø"/>
              <a:defRPr/>
            </a:pPr>
            <a:r>
              <a:rPr lang="el-GR" altLang="el-GR" sz="2400" dirty="0" smtClean="0"/>
              <a:t>Θεόδωρος </a:t>
            </a:r>
            <a:r>
              <a:rPr lang="el-GR" altLang="el-GR" sz="2400" dirty="0" err="1" smtClean="0"/>
              <a:t>Σκουταριώτης</a:t>
            </a:r>
            <a:endParaRPr lang="el-GR" altLang="el-GR" sz="2400" dirty="0" smtClean="0"/>
          </a:p>
          <a:p>
            <a:pPr lvl="1" eaLnBrk="1" hangingPunct="1">
              <a:buFont typeface="Wingdings" panose="05000000000000000000" pitchFamily="2" charset="2"/>
              <a:buChar char="Ø"/>
              <a:defRPr/>
            </a:pPr>
            <a:r>
              <a:rPr lang="el-GR" altLang="el-GR" sz="2400" dirty="0" smtClean="0"/>
              <a:t>Γεώργιος </a:t>
            </a:r>
            <a:r>
              <a:rPr lang="el-GR" altLang="el-GR" sz="2400" dirty="0" err="1" smtClean="0"/>
              <a:t>Παχυμέρης</a:t>
            </a:r>
            <a:endParaRPr lang="el-GR" altLang="el-GR" sz="2400"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r>
              <a:rPr lang="el-GR" altLang="el-GR" smtClean="0"/>
              <a:t>Μιχαήλ Ψελλός (11</a:t>
            </a:r>
            <a:r>
              <a:rPr lang="el-GR" altLang="el-GR" baseline="30000" smtClean="0"/>
              <a:t>ος</a:t>
            </a:r>
            <a:r>
              <a:rPr lang="el-GR" altLang="el-GR" smtClean="0"/>
              <a:t> αι.)</a:t>
            </a:r>
          </a:p>
        </p:txBody>
      </p:sp>
      <p:sp>
        <p:nvSpPr>
          <p:cNvPr id="7171" name="Θέση περιεχομένου 2"/>
          <p:cNvSpPr>
            <a:spLocks noGrp="1"/>
          </p:cNvSpPr>
          <p:nvPr>
            <p:ph idx="1"/>
          </p:nvPr>
        </p:nvSpPr>
        <p:spPr/>
        <p:txBody>
          <a:bodyPr/>
          <a:lstStyle/>
          <a:p>
            <a:r>
              <a:rPr lang="el-GR" altLang="el-GR" smtClean="0"/>
              <a:t>Για τον Κωνσταντίνο Η΄ αναφέρει:</a:t>
            </a:r>
          </a:p>
          <a:p>
            <a:pPr lvl="1"/>
            <a:r>
              <a:rPr lang="el-GR" altLang="el-GR" smtClean="0"/>
              <a:t> δεν μπορεί να περπατήσει λόγω ασθένειας</a:t>
            </a:r>
          </a:p>
          <a:p>
            <a:pPr lvl="1"/>
            <a:r>
              <a:rPr lang="el-GR" altLang="el-GR" smtClean="0"/>
              <a:t> είναι συνεχώς πάνω στο άλογο</a:t>
            </a:r>
          </a:p>
          <a:p>
            <a:pPr lvl="1"/>
            <a:r>
              <a:rPr lang="el-GR" altLang="el-GR" smtClean="0"/>
              <a:t> συμμετέχει σε αγώνες</a:t>
            </a:r>
          </a:p>
          <a:p>
            <a:r>
              <a:rPr lang="el-GR" altLang="el-GR" smtClean="0"/>
              <a:t> Πώς ερμηνεύονται όλα αυτά;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l-GR" altLang="el-GR" smtClean="0"/>
          </a:p>
        </p:txBody>
      </p:sp>
      <p:sp>
        <p:nvSpPr>
          <p:cNvPr id="55299" name="Content Placeholder 2"/>
          <p:cNvSpPr>
            <a:spLocks noGrp="1"/>
          </p:cNvSpPr>
          <p:nvPr>
            <p:ph idx="1"/>
          </p:nvPr>
        </p:nvSpPr>
        <p:spPr>
          <a:xfrm>
            <a:off x="457200" y="1600200"/>
            <a:ext cx="8229600" cy="4876800"/>
          </a:xfrm>
        </p:spPr>
        <p:txBody>
          <a:bodyPr/>
          <a:lstStyle/>
          <a:p>
            <a:pPr eaLnBrk="1" hangingPunct="1"/>
            <a:r>
              <a:rPr lang="el-GR" altLang="el-GR" sz="2800" smtClean="0"/>
              <a:t>14</a:t>
            </a:r>
            <a:r>
              <a:rPr lang="el-GR" altLang="el-GR" sz="2800" baseline="30000" smtClean="0"/>
              <a:t>ος</a:t>
            </a:r>
            <a:r>
              <a:rPr lang="el-GR" altLang="el-GR" sz="2800" smtClean="0"/>
              <a:t> αιώνας</a:t>
            </a:r>
          </a:p>
          <a:p>
            <a:pPr eaLnBrk="1" hangingPunct="1"/>
            <a:r>
              <a:rPr lang="el-GR" altLang="el-GR" sz="2800" i="1" smtClean="0"/>
              <a:t>Νικηφόρος Γρηγοράς</a:t>
            </a:r>
          </a:p>
          <a:p>
            <a:pPr eaLnBrk="1" hangingPunct="1"/>
            <a:r>
              <a:rPr lang="el-GR" altLang="el-GR" sz="2800" smtClean="0"/>
              <a:t>«εἷλε καθ’ ὁμολογίαν πόλεις δύο, τήν τε </a:t>
            </a:r>
            <a:r>
              <a:rPr lang="el-GR" altLang="el-GR" sz="2800" b="1" smtClean="0"/>
              <a:t>Κομοτηνὴν</a:t>
            </a:r>
            <a:r>
              <a:rPr lang="el-GR" altLang="el-GR" sz="2800" smtClean="0"/>
              <a:t> καὶ τὴν Γρατιανοῦ καλουμένας»</a:t>
            </a:r>
          </a:p>
          <a:p>
            <a:pPr eaLnBrk="1" hangingPunct="1"/>
            <a:r>
              <a:rPr lang="el-GR" altLang="el-GR" sz="2800" smtClean="0"/>
              <a:t>«ἔδοξε καὶ τῷ βασιλεῖ Καντακουζηνῷ περὶ Μοσινούπολιν, ἐξιόντι </a:t>
            </a:r>
            <a:r>
              <a:rPr lang="el-GR" altLang="el-GR" sz="2800" b="1" smtClean="0"/>
              <a:t>Κομοτηνῶν</a:t>
            </a:r>
            <a:r>
              <a:rPr lang="el-GR" altLang="el-GR" sz="2800" smtClean="0"/>
              <a:t> τῆς πολίχνης, πήξασθαι τὸ στρατόπεδον»</a:t>
            </a:r>
          </a:p>
          <a:p>
            <a:pPr eaLnBrk="1" hangingPunct="1"/>
            <a:r>
              <a:rPr lang="el-GR" altLang="el-GR" sz="2800" smtClean="0"/>
              <a:t>«καὶ ἅμα τῆς στρατιᾶς τὸ μὲν ἔτι περὶ τὴν </a:t>
            </a:r>
            <a:r>
              <a:rPr lang="el-GR" altLang="el-GR" sz="2800" b="1" smtClean="0"/>
              <a:t>Κομοτηνῶν</a:t>
            </a:r>
            <a:r>
              <a:rPr lang="el-GR" altLang="el-GR" sz="2800" smtClean="0"/>
              <a:t> πόλιν ἀπεριμερίμνως τὰς ἀγορὰς περιῄει»</a:t>
            </a:r>
          </a:p>
          <a:p>
            <a:pPr eaLnBrk="1" hangingPunct="1"/>
            <a:endParaRPr lang="el-GR" altLang="el-GR"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p:cNvSpPr>
            <a:spLocks noGrp="1"/>
          </p:cNvSpPr>
          <p:nvPr>
            <p:ph type="title"/>
          </p:nvPr>
        </p:nvSpPr>
        <p:spPr/>
        <p:txBody>
          <a:bodyPr/>
          <a:lstStyle/>
          <a:p>
            <a:endParaRPr lang="el-GR" altLang="el-GR" smtClean="0"/>
          </a:p>
        </p:txBody>
      </p:sp>
      <p:sp>
        <p:nvSpPr>
          <p:cNvPr id="56323" name="Θέση περιεχομένου 2"/>
          <p:cNvSpPr>
            <a:spLocks noGrp="1"/>
          </p:cNvSpPr>
          <p:nvPr>
            <p:ph idx="1"/>
          </p:nvPr>
        </p:nvSpPr>
        <p:spPr/>
        <p:txBody>
          <a:bodyPr/>
          <a:lstStyle/>
          <a:p>
            <a:r>
              <a:rPr lang="el-GR" altLang="el-GR" smtClean="0"/>
              <a:t>Ιωάννης Καντακουζηνός</a:t>
            </a:r>
          </a:p>
          <a:p>
            <a:r>
              <a:rPr lang="el-GR" altLang="el-GR" sz="2800" smtClean="0"/>
              <a:t>«συμβέβηκε δὲ βασιλέα τε κατὰ τὰ </a:t>
            </a:r>
            <a:r>
              <a:rPr lang="el-GR" altLang="el-GR" sz="2800" b="1" u="sng" smtClean="0"/>
              <a:t>Κουμουτζηνὰ</a:t>
            </a:r>
            <a:r>
              <a:rPr lang="el-GR" altLang="el-GR" sz="2800" smtClean="0"/>
              <a:t> πόλισμα τῆς Θρᾴκης οὐ πολὺ ἀπῳκισμένον τῆς θαλάσσης αὐλίσασθαι»</a:t>
            </a:r>
          </a:p>
          <a:p>
            <a:r>
              <a:rPr lang="el-GR" altLang="el-GR" sz="2800" smtClean="0"/>
              <a:t>«ἐβάδιζεν εἰς </a:t>
            </a:r>
            <a:r>
              <a:rPr lang="el-GR" altLang="el-GR" sz="2800" b="1" u="sng" smtClean="0"/>
              <a:t>Κουμουτζηνὰ</a:t>
            </a:r>
            <a:r>
              <a:rPr lang="el-GR" altLang="el-GR" sz="2800" smtClean="0"/>
              <a:t> διὰ τὸ μηδεμίαν ἐν τῷ μεταξὺ πολεμίων ὑποπτεύειν ἔφοδον»</a:t>
            </a:r>
          </a:p>
          <a:p>
            <a:r>
              <a:rPr lang="el-GR" altLang="el-GR" sz="2800" smtClean="0"/>
              <a:t>«καὶ Ἀμοὺρ κατὰ τὴν Ποροῦν παράλιον τῆς Θρᾴκης χώραν καταντικρὺ </a:t>
            </a:r>
            <a:r>
              <a:rPr lang="el-GR" altLang="el-GR" sz="2800" b="1" u="sng" smtClean="0"/>
              <a:t>Κουμουτζηνῶν</a:t>
            </a:r>
            <a:r>
              <a:rPr lang="el-GR" altLang="el-GR" sz="2800" smtClean="0"/>
              <a:t> τὴν ἀπόβασιν ποιήσασθαι»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p:cNvSpPr>
            <a:spLocks noGrp="1"/>
          </p:cNvSpPr>
          <p:nvPr>
            <p:ph type="title"/>
          </p:nvPr>
        </p:nvSpPr>
        <p:spPr/>
        <p:txBody>
          <a:bodyPr/>
          <a:lstStyle/>
          <a:p>
            <a:endParaRPr lang="el-GR" altLang="el-GR" smtClean="0"/>
          </a:p>
        </p:txBody>
      </p:sp>
      <p:sp>
        <p:nvSpPr>
          <p:cNvPr id="57347" name="Θέση περιεχομένου 2"/>
          <p:cNvSpPr>
            <a:spLocks noGrp="1"/>
          </p:cNvSpPr>
          <p:nvPr>
            <p:ph idx="1"/>
          </p:nvPr>
        </p:nvSpPr>
        <p:spPr/>
        <p:txBody>
          <a:bodyPr/>
          <a:lstStyle/>
          <a:p>
            <a:pPr eaLnBrk="1" hangingPunct="1"/>
            <a:r>
              <a:rPr lang="el-GR" altLang="el-GR" smtClean="0"/>
              <a:t>15</a:t>
            </a:r>
            <a:r>
              <a:rPr lang="el-GR" altLang="el-GR" baseline="30000" smtClean="0"/>
              <a:t>ος</a:t>
            </a:r>
            <a:r>
              <a:rPr lang="el-GR" altLang="el-GR" smtClean="0"/>
              <a:t> αιώνας – Ιστορικοί της αλώσεως</a:t>
            </a:r>
          </a:p>
          <a:p>
            <a:pPr lvl="1" eaLnBrk="1" hangingPunct="1"/>
            <a:r>
              <a:rPr lang="el-GR" altLang="el-GR" smtClean="0"/>
              <a:t>Λαόνικος Χαλκοκονδύλης (Αθηναίος ιστορικός)</a:t>
            </a:r>
          </a:p>
          <a:p>
            <a:pPr lvl="1" eaLnBrk="1" hangingPunct="1"/>
            <a:r>
              <a:rPr lang="el-GR" altLang="el-GR" smtClean="0"/>
              <a:t>Δούκας (ενωτικός)</a:t>
            </a:r>
          </a:p>
          <a:p>
            <a:pPr lvl="1" eaLnBrk="1" hangingPunct="1"/>
            <a:r>
              <a:rPr lang="el-GR" altLang="el-GR" smtClean="0"/>
              <a:t>Γεώργιος Σφραντζής (ανθενωτικός)</a:t>
            </a:r>
          </a:p>
          <a:p>
            <a:pPr lvl="1" eaLnBrk="1" hangingPunct="1"/>
            <a:r>
              <a:rPr lang="el-GR" altLang="el-GR" smtClean="0"/>
              <a:t>Μιχαήλ Κριτόβουλος (Ίμβριος, φιλότουρκος)</a:t>
            </a:r>
          </a:p>
          <a:p>
            <a:endParaRPr lang="el-GR" altLang="el-GR"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l-GR" altLang="el-GR" sz="3200" smtClean="0"/>
              <a:t>ΑΓΙΟΛΟΓΙΚΑ ΚΕΙΜΕΝΑ</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l-GR" dirty="0"/>
              <a:t>Βίοι Αγίων</a:t>
            </a:r>
          </a:p>
          <a:p>
            <a:pPr eaLnBrk="1" fontAlgn="auto" hangingPunct="1">
              <a:spcAft>
                <a:spcPts val="0"/>
              </a:spcAft>
              <a:buFont typeface="Arial" panose="020B0604020202020204" pitchFamily="34" charset="0"/>
              <a:buChar char="•"/>
              <a:defRPr/>
            </a:pPr>
            <a:r>
              <a:rPr lang="el-GR" dirty="0"/>
              <a:t>Πλήθος στοιχείων για τον υλικό βίο και την καθημερινή ζωή των βυζαντινών.</a:t>
            </a:r>
          </a:p>
          <a:p>
            <a:pPr eaLnBrk="1" fontAlgn="auto" hangingPunct="1">
              <a:spcAft>
                <a:spcPts val="0"/>
              </a:spcAft>
              <a:buFont typeface="Arial" panose="020B0604020202020204" pitchFamily="34" charset="0"/>
              <a:buChar char="•"/>
              <a:defRPr/>
            </a:pPr>
            <a:r>
              <a:rPr lang="el-GR" dirty="0"/>
              <a:t>Πολύ σημαντικοί οι βίοι αγίων που υπήρξαν επίσκοποι, πατριάρχες, διάσημοι εκκλησιαστικοί </a:t>
            </a:r>
          </a:p>
          <a:p>
            <a:pPr eaLnBrk="1" fontAlgn="auto" hangingPunct="1">
              <a:spcAft>
                <a:spcPts val="0"/>
              </a:spcAft>
              <a:buFont typeface="Arial" panose="020B0604020202020204" pitchFamily="34" charset="0"/>
              <a:buChar char="•"/>
              <a:defRPr/>
            </a:pPr>
            <a:endParaRPr lang="el-GR" dirty="0"/>
          </a:p>
          <a:p>
            <a:pPr eaLnBrk="1" fontAlgn="auto" hangingPunct="1">
              <a:spcAft>
                <a:spcPts val="0"/>
              </a:spcAft>
              <a:buFont typeface="Arial" panose="020B0604020202020204" pitchFamily="34" charset="0"/>
              <a:buChar char="•"/>
              <a:defRPr/>
            </a:pPr>
            <a:r>
              <a:rPr lang="el-GR" dirty="0"/>
              <a:t>Η διαφορά ανάμεσα στην αγιολογία και στην ιστοριογραφία: </a:t>
            </a:r>
          </a:p>
          <a:p>
            <a:pPr lvl="1" eaLnBrk="1" fontAlgn="auto" hangingPunct="1">
              <a:spcAft>
                <a:spcPts val="0"/>
              </a:spcAft>
              <a:buFont typeface="Wingdings" panose="05000000000000000000" pitchFamily="2" charset="2"/>
              <a:buChar char="Ø"/>
              <a:defRPr/>
            </a:pPr>
            <a:r>
              <a:rPr lang="el-GR" dirty="0"/>
              <a:t>ο ιστοριογράφος επιθυμεί να διηγηθεί τα γεγονότα μιας συγκεκριμένης εποχής ή ενός συγκεκριμένου τόπου</a:t>
            </a:r>
          </a:p>
          <a:p>
            <a:pPr lvl="1" eaLnBrk="1" fontAlgn="auto" hangingPunct="1">
              <a:spcAft>
                <a:spcPts val="0"/>
              </a:spcAft>
              <a:buFont typeface="Wingdings" panose="05000000000000000000" pitchFamily="2" charset="2"/>
              <a:buChar char="Ø"/>
              <a:defRPr/>
            </a:pPr>
            <a:r>
              <a:rPr lang="el-GR" dirty="0"/>
              <a:t> ο αγιολόγος επιθυμεί πρωτίστως να εξάρει την αγιότητα του προσώπου που περιγράφει. Για να το πετύχει αυτό, κάθε μέσο είναι θεμιτό.</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l-GR" altLang="el-GR" smtClean="0"/>
              <a:t>«ΒΟΗΘΗΤΙΚΕΣ ΕΠΙΣΤΗΜΕΣ»</a:t>
            </a:r>
          </a:p>
        </p:txBody>
      </p:sp>
      <p:sp>
        <p:nvSpPr>
          <p:cNvPr id="59395" name="Content Placeholder 2"/>
          <p:cNvSpPr>
            <a:spLocks noGrp="1"/>
          </p:cNvSpPr>
          <p:nvPr>
            <p:ph idx="1"/>
          </p:nvPr>
        </p:nvSpPr>
        <p:spPr/>
        <p:txBody>
          <a:bodyPr/>
          <a:lstStyle/>
          <a:p>
            <a:pPr eaLnBrk="1" hangingPunct="1"/>
            <a:r>
              <a:rPr lang="el-GR" altLang="el-GR" smtClean="0"/>
              <a:t>Σιγιλογραφία</a:t>
            </a:r>
          </a:p>
          <a:p>
            <a:pPr eaLnBrk="1" hangingPunct="1"/>
            <a:r>
              <a:rPr lang="el-GR" altLang="el-GR" smtClean="0"/>
              <a:t>Επιγραφική</a:t>
            </a:r>
          </a:p>
          <a:p>
            <a:pPr eaLnBrk="1" hangingPunct="1"/>
            <a:r>
              <a:rPr lang="el-GR" altLang="el-GR" smtClean="0"/>
              <a:t>Νομισματική</a:t>
            </a:r>
          </a:p>
          <a:p>
            <a:pPr eaLnBrk="1" hangingPunct="1"/>
            <a:r>
              <a:rPr lang="el-GR" altLang="el-GR" smtClean="0"/>
              <a:t>Διπλωματική</a:t>
            </a:r>
          </a:p>
          <a:p>
            <a:pPr eaLnBrk="1" hangingPunct="1"/>
            <a:r>
              <a:rPr lang="el-GR" altLang="el-GR" smtClean="0"/>
              <a:t>Παλαιογραφία</a:t>
            </a:r>
          </a:p>
          <a:p>
            <a:pPr eaLnBrk="1" hangingPunct="1"/>
            <a:r>
              <a:rPr lang="el-GR" altLang="el-GR" smtClean="0"/>
              <a:t>Αρχαιολογία</a:t>
            </a:r>
          </a:p>
          <a:p>
            <a:pPr eaLnBrk="1" hangingPunct="1"/>
            <a:r>
              <a:rPr lang="el-GR" altLang="el-GR" smtClean="0"/>
              <a:t>Ιστορία της Τέχνης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l-GR" altLang="el-GR" smtClean="0"/>
          </a:p>
        </p:txBody>
      </p:sp>
      <p:sp>
        <p:nvSpPr>
          <p:cNvPr id="8195" name="Content Placeholder 2"/>
          <p:cNvSpPr>
            <a:spLocks noGrp="1"/>
          </p:cNvSpPr>
          <p:nvPr>
            <p:ph idx="1"/>
          </p:nvPr>
        </p:nvSpPr>
        <p:spPr/>
        <p:txBody>
          <a:bodyPr/>
          <a:lstStyle/>
          <a:p>
            <a:pPr eaLnBrk="1" hangingPunct="1"/>
            <a:r>
              <a:rPr lang="el-GR" altLang="el-GR" smtClean="0"/>
              <a:t>Η σημασία της «αλήθειας» για τους βυζαντινούς χρονογράφους είναι μικρότερη από την επιδιωκόμενη «ψυχαγωγική αξία».</a:t>
            </a:r>
          </a:p>
          <a:p>
            <a:pPr eaLnBrk="1" hangingPunct="1"/>
            <a:r>
              <a:rPr lang="el-GR" altLang="el-GR" smtClean="0"/>
              <a:t>Μπορούμε να συγκρίνουμε τη «σχέση με την πραγματικότητα» των βυζαντινών ιστορικών περιγραφών με αυτές των συγχρόνων ιστορικών μυθιστορημάτων.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r>
              <a:rPr lang="el-GR" altLang="el-GR" smtClean="0"/>
              <a:t>Νικήτας Χωνιάτης (12</a:t>
            </a:r>
            <a:r>
              <a:rPr lang="el-GR" altLang="el-GR" baseline="30000" smtClean="0"/>
              <a:t>ος</a:t>
            </a:r>
            <a:r>
              <a:rPr lang="el-GR" altLang="el-GR" smtClean="0"/>
              <a:t>-13</a:t>
            </a:r>
            <a:r>
              <a:rPr lang="el-GR" altLang="el-GR" baseline="30000" smtClean="0"/>
              <a:t>ος</a:t>
            </a:r>
            <a:r>
              <a:rPr lang="el-GR" altLang="el-GR" smtClean="0"/>
              <a:t> αι.)</a:t>
            </a:r>
          </a:p>
        </p:txBody>
      </p:sp>
      <p:sp>
        <p:nvSpPr>
          <p:cNvPr id="9219" name="Θέση περιεχομένου 2"/>
          <p:cNvSpPr>
            <a:spLocks noGrp="1"/>
          </p:cNvSpPr>
          <p:nvPr>
            <p:ph idx="1"/>
          </p:nvPr>
        </p:nvSpPr>
        <p:spPr/>
        <p:txBody>
          <a:bodyPr/>
          <a:lstStyle/>
          <a:p>
            <a:r>
              <a:rPr lang="el-GR" altLang="el-GR" smtClean="0"/>
              <a:t>Περιγράφει την πολιορκία του Διδυμοτείχου από τους Βούλγαρους το 1206</a:t>
            </a:r>
          </a:p>
          <a:p>
            <a:r>
              <a:rPr lang="el-GR" altLang="el-GR" smtClean="0"/>
              <a:t>Πώς γνωρίζει τα γεγονότα; </a:t>
            </a:r>
          </a:p>
          <a:p>
            <a:r>
              <a:rPr lang="el-GR" altLang="el-GR" smtClean="0"/>
              <a:t>Ο </a:t>
            </a:r>
            <a:r>
              <a:rPr lang="en-US" altLang="el-GR" smtClean="0"/>
              <a:t>A. Kazhdan </a:t>
            </a:r>
            <a:r>
              <a:rPr lang="el-GR" altLang="el-GR" smtClean="0"/>
              <a:t>απέδειξε ότι χρησιμοποιεί ως πρότυπο την περιγραφή του Ιώσηπου για την πολιορκία της πόλης </a:t>
            </a:r>
            <a:r>
              <a:rPr lang="en-US" altLang="el-GR" smtClean="0"/>
              <a:t>Iotapata </a:t>
            </a:r>
            <a:r>
              <a:rPr lang="el-GR" altLang="el-GR" smtClean="0"/>
              <a:t>από τους Ρωμαίους το 67 μ.Χ.</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r>
              <a:rPr lang="el-GR" altLang="el-GR" smtClean="0"/>
              <a:t>Προκόπιος (6</a:t>
            </a:r>
            <a:r>
              <a:rPr lang="el-GR" altLang="el-GR" baseline="30000" smtClean="0"/>
              <a:t>ος</a:t>
            </a:r>
            <a:r>
              <a:rPr lang="el-GR" altLang="el-GR" smtClean="0"/>
              <a:t> αι.)</a:t>
            </a:r>
          </a:p>
        </p:txBody>
      </p:sp>
      <p:sp>
        <p:nvSpPr>
          <p:cNvPr id="10243" name="Θέση περιεχομένου 2"/>
          <p:cNvSpPr>
            <a:spLocks noGrp="1"/>
          </p:cNvSpPr>
          <p:nvPr>
            <p:ph idx="1"/>
          </p:nvPr>
        </p:nvSpPr>
        <p:spPr/>
        <p:txBody>
          <a:bodyPr/>
          <a:lstStyle/>
          <a:p>
            <a:r>
              <a:rPr lang="el-GR" altLang="el-GR" smtClean="0"/>
              <a:t>Περιγράφει την επιδημία πανώλης του 541</a:t>
            </a:r>
          </a:p>
          <a:p>
            <a:r>
              <a:rPr lang="el-GR" altLang="el-GR" smtClean="0"/>
              <a:t>Μιμείται την περιγραφή του λοιμού της Αθήνας από τον Θουκυδίδη</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r>
              <a:rPr lang="el-GR" altLang="el-GR" smtClean="0"/>
              <a:t>ΤΥΠΟΛΟΓΙΑ ΠΗΓΩΝ</a:t>
            </a:r>
          </a:p>
        </p:txBody>
      </p:sp>
      <p:sp>
        <p:nvSpPr>
          <p:cNvPr id="11267" name="Θέση περιεχομένου 2"/>
          <p:cNvSpPr>
            <a:spLocks noGrp="1"/>
          </p:cNvSpPr>
          <p:nvPr>
            <p:ph idx="1"/>
          </p:nvPr>
        </p:nvSpPr>
        <p:spPr/>
        <p:txBody>
          <a:bodyPr/>
          <a:lstStyle/>
          <a:p>
            <a:pPr algn="just"/>
            <a:r>
              <a:rPr lang="el-GR" altLang="el-GR" b="1" u="sng" smtClean="0"/>
              <a:t>Πρωτογενείς</a:t>
            </a:r>
            <a:r>
              <a:rPr lang="el-GR" altLang="el-GR" smtClean="0"/>
              <a:t> θεωρούνται οι πηγές που προέρχονται από τη συγκεκριμένη περίοδο του παρελθόντος που ερευνά ο ιστορικός (ταυτόχρονη δημιουργία)</a:t>
            </a:r>
          </a:p>
          <a:p>
            <a:pPr algn="just"/>
            <a:r>
              <a:rPr lang="el-GR" altLang="el-GR" b="1" u="sng" smtClean="0"/>
              <a:t>Δευτερογενείς</a:t>
            </a:r>
            <a:r>
              <a:rPr lang="el-GR" altLang="el-GR" smtClean="0"/>
              <a:t> θεωρούνται οι ερμηνείες που γράφονται μεταγενέστερα (υστερόχρονη δημιουργία)</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1682</Words>
  <Application>Microsoft Office PowerPoint</Application>
  <PresentationFormat>Προβολή στην οθόνη (4:3)</PresentationFormat>
  <Paragraphs>230</Paragraphs>
  <Slides>54</Slides>
  <Notes>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54</vt:i4>
      </vt:variant>
    </vt:vector>
  </HeadingPairs>
  <TitlesOfParts>
    <vt:vector size="58" baseType="lpstr">
      <vt:lpstr>Arial</vt:lpstr>
      <vt:lpstr>Calibri</vt:lpstr>
      <vt:lpstr>Wingdings</vt:lpstr>
      <vt:lpstr>Office Theme</vt:lpstr>
      <vt:lpstr>ΕΙΣΑΓΩΓΗ ΣΤΗΝ ΒΥΖΑΝΤΙΝΗ ΙΣΤΟΡΙΑ ΚΑΙ ΤΟΝ ΠΟΛΙΤΙΣΜΟ  ΕΑΡΙΝΟ ΕΞΑΜΗΝΟ 2022-23 Δημοσθένης Στρατηγόπουλος Αναπληρωτής Καθηγητής</vt:lpstr>
      <vt:lpstr>ΟΙ ΠΗΓΕΣ ΤΗΣ ΒΥΖΑΝΤΙΝΗΣ ΙΣΤΟΡΙΑΣ</vt:lpstr>
      <vt:lpstr>Διαφάνεια 3</vt:lpstr>
      <vt:lpstr>Διαφάνεια 4</vt:lpstr>
      <vt:lpstr>Μιχαήλ Ψελλός (11ος αι.)</vt:lpstr>
      <vt:lpstr>Διαφάνεια 6</vt:lpstr>
      <vt:lpstr>Νικήτας Χωνιάτης (12ος-13ος αι.)</vt:lpstr>
      <vt:lpstr>Προκόπιος (6ος αι.)</vt:lpstr>
      <vt:lpstr>ΤΥΠΟΛΟΓΙΑ ΠΗΓΩΝ</vt:lpstr>
      <vt:lpstr>Διαφάνεια 10</vt:lpstr>
      <vt:lpstr>Διαφάνεια 11</vt:lpstr>
      <vt:lpstr>Διαφάνεια 12</vt:lpstr>
      <vt:lpstr>Διαφάνεια 13</vt:lpstr>
      <vt:lpstr>ΑΜΕΣΕΣ ΠΗΓΕΣ</vt:lpstr>
      <vt:lpstr>Διαφάνεια 15</vt:lpstr>
      <vt:lpstr> Εκδόσεις: </vt:lpstr>
      <vt:lpstr>3. Έγγραφα</vt:lpstr>
      <vt:lpstr>Διαφάνεια 18</vt:lpstr>
      <vt:lpstr>Χρυσόβουλο του Αλέξιου Γ' προς τη Μονή Διονυσίου του Αγ. Όρους</vt:lpstr>
      <vt:lpstr>Χρυσόβουλο</vt:lpstr>
      <vt:lpstr>4. Επιγραφές</vt:lpstr>
      <vt:lpstr>Χαράγματα (graffiti)</vt:lpstr>
      <vt:lpstr>5. Σφραγίδες</vt:lpstr>
      <vt:lpstr>Μολυβδόβουλο του Πατριάρχη Μιχαήλ Γ΄</vt:lpstr>
      <vt:lpstr>Διαφάνεια 25</vt:lpstr>
      <vt:lpstr>6. Νομίσματα</vt:lpstr>
      <vt:lpstr>Χρυσό νόμισμα της Ζωής και της Θεοδώρας (Απρίλιος – Ιούνιος 1042)</vt:lpstr>
      <vt:lpstr>6. Μνημεία, έργα μικροτεχνίας, μικρογραφίες</vt:lpstr>
      <vt:lpstr>Ιουστινιανός  (ψηφιδωτό Ραβέννα)</vt:lpstr>
      <vt:lpstr>Θεοδώρα (ψηφιδωτό Ραβέννα)</vt:lpstr>
      <vt:lpstr>Μικρογραφίες χειρογράφων</vt:lpstr>
      <vt:lpstr>Ίασπις Μανουήλ Καντακουζηνού Παλαιολόγου (1349-1380), Μονή Βατοπεδίου</vt:lpstr>
      <vt:lpstr>Διαφάνεια 33</vt:lpstr>
      <vt:lpstr>7. Κείμενα πρακτικής χρησιμότητας</vt:lpstr>
      <vt:lpstr>ΕΜΜΕΣΕΣ ΠΗΓΕΣ</vt:lpstr>
      <vt:lpstr>Βυζαντινή ιστοριογραφία</vt:lpstr>
      <vt:lpstr>ΔΙΑΦΟΡΕΣ ΙΣΤΟΡΙΑΣ ΚΑΙ ΧΡΟΝΟΓΡΑΦΙΑΣ</vt:lpstr>
      <vt:lpstr>Διαφάνεια 38</vt:lpstr>
      <vt:lpstr>Διαφάνεια 39</vt:lpstr>
      <vt:lpstr>ΠΑΡΑ ΤΙΣ ΔΙΑΦΟΡΕΣ ΤΟΥΣ</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ΑΓΙΟΛΟΓΙΚΑ ΚΕΙΜΕΝΑ</vt:lpstr>
      <vt:lpstr>«ΒΟΗΘΗΤΙΚΕΣ ΕΠΙΣΤΗΜΕΣ»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ΔΗΜΟΚΡΙΤΕΙΟ ΠΑΝΕΠΙΣΤΗΜΙΟ ΘΡΑΚΗΣ ΤΜΗΜΑ ΙΣΤΟΡΙΑΣ ΚΑΙ ΕΘΝΟΛΟΓΙΑΣ  ΕΙΣΑΓΩΓΗ ΣΤΗΝ ΒΥΖΑΝΤΙΝΗ ΙΣΤΟΡΙΑ ΕΑΡΙΝΟ ΕΞΑΜΗΝΟ 2013</dc:title>
  <dc:creator>User</dc:creator>
  <cp:lastModifiedBy>tasos</cp:lastModifiedBy>
  <cp:revision>60</cp:revision>
  <dcterms:created xsi:type="dcterms:W3CDTF">2006-08-16T00:00:00Z</dcterms:created>
  <dcterms:modified xsi:type="dcterms:W3CDTF">2024-02-14T21:34:14Z</dcterms:modified>
</cp:coreProperties>
</file>