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68" r:id="rId5"/>
  </p:sldMasterIdLst>
  <p:notesMasterIdLst>
    <p:notesMasterId r:id="rId46"/>
  </p:notesMasterIdLst>
  <p:handoutMasterIdLst>
    <p:handoutMasterId r:id="rId47"/>
  </p:handoutMasterIdLst>
  <p:sldIdLst>
    <p:sldId id="267" r:id="rId6"/>
    <p:sldId id="278"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21"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4" r:id="rId39"/>
    <p:sldId id="313" r:id="rId40"/>
    <p:sldId id="315" r:id="rId41"/>
    <p:sldId id="316" r:id="rId42"/>
    <p:sldId id="317" r:id="rId43"/>
    <p:sldId id="318" r:id="rId44"/>
    <p:sldId id="320" r:id="rId45"/>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70" d="100"/>
          <a:sy n="70" d="100"/>
        </p:scale>
        <p:origin x="512" y="4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A8682DD-3859-46BF-9BBB-49548B3C2FF1}" type="datetime1">
              <a:rPr lang="el-GR" smtClean="0"/>
              <a:t>18/3/2024</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l-GR"/>
              <a:pPr algn="r" rtl="0"/>
              <a:t>‹#›</a:t>
            </a:fld>
            <a:endParaRPr lang="el-G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89A8E19-AA08-40E2-BAE9-96891777FA70}" type="datetime1">
              <a:rPr lang="el-GR" smtClean="0"/>
              <a:pPr/>
              <a:t>18/3/2024</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l-GR" smtClean="0"/>
              <a:pPr/>
              <a:t>‹#›</a:t>
            </a:fld>
            <a:endParaRPr lang="el-G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a:t>
            </a:fld>
            <a:endParaRPr lang="el-GR" dirty="0"/>
          </a:p>
        </p:txBody>
      </p:sp>
    </p:spTree>
    <p:extLst>
      <p:ext uri="{BB962C8B-B14F-4D97-AF65-F5344CB8AC3E}">
        <p14:creationId xmlns:p14="http://schemas.microsoft.com/office/powerpoint/2010/main" val="153168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a:t>
            </a:fld>
            <a:endParaRPr lang="el-GR" dirty="0"/>
          </a:p>
        </p:txBody>
      </p:sp>
    </p:spTree>
    <p:extLst>
      <p:ext uri="{BB962C8B-B14F-4D97-AF65-F5344CB8AC3E}">
        <p14:creationId xmlns:p14="http://schemas.microsoft.com/office/powerpoint/2010/main" val="3197030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8649DAF-093F-4482-AA38-346E9A2DEE94}" type="slidenum">
              <a:rPr lang="el-GR" smtClean="0">
                <a:solidFill>
                  <a:prstClr val="black"/>
                </a:solidFill>
                <a:latin typeface="Calibri" panose="020F0502020204030204"/>
              </a:rPr>
              <a:pPr/>
              <a:t>40</a:t>
            </a:fld>
            <a:endParaRPr lang="el-GR" dirty="0">
              <a:solidFill>
                <a:prstClr val="black"/>
              </a:solidFill>
              <a:latin typeface="Calibri" panose="020F0502020204030204"/>
            </a:endParaRPr>
          </a:p>
        </p:txBody>
      </p:sp>
    </p:spTree>
    <p:extLst>
      <p:ext uri="{BB962C8B-B14F-4D97-AF65-F5344CB8AC3E}">
        <p14:creationId xmlns:p14="http://schemas.microsoft.com/office/powerpoint/2010/main" val="256201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smtClean="0"/>
              <a:t>Στυλ κύριου τίτλου</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smtClean="0"/>
              <a:t>Στυλ κύριου υπότιτλου</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pPr/>
              <a:t>18/3/2024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pPr/>
              <a:t>18/3/2024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pPr/>
              <a:t>18/3/2024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692" y="86714"/>
            <a:ext cx="1201544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0" y="1768422"/>
            <a:ext cx="6838219" cy="2387600"/>
          </a:xfrm>
          <a:solidFill>
            <a:schemeClr val="tx1">
              <a:alpha val="80000"/>
            </a:schemeClr>
          </a:solidFill>
        </p:spPr>
        <p:txBody>
          <a:bodyPr lIns="432000" rIns="432000" bIns="144000" rtlCol="0" anchor="b"/>
          <a:lstStyle>
            <a:lvl1pPr algn="l">
              <a:defRPr sz="4199" spc="-150">
                <a:solidFill>
                  <a:schemeClr val="bg1"/>
                </a:solidFill>
              </a:defRPr>
            </a:lvl1pPr>
          </a:lstStyle>
          <a:p>
            <a:pPr rtl="0"/>
            <a:r>
              <a:rPr lang="el-GR" dirty="0"/>
              <a:t>Κάντε κλικ για επεξεργασία του στυλ τίτλου υποδείγματος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0" y="4153578"/>
            <a:ext cx="6838219" cy="936000"/>
          </a:xfrm>
          <a:solidFill>
            <a:schemeClr val="tx1">
              <a:alpha val="90000"/>
            </a:schemeClr>
          </a:solidFill>
        </p:spPr>
        <p:txBody>
          <a:bodyPr lIns="432000" tIns="144000" rtlCol="0"/>
          <a:lstStyle>
            <a:lvl1pPr marL="0" indent="0" algn="l">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l-GR" smtClean="0"/>
              <a:t>Στυλ κύριου υπότιτλου</a:t>
            </a:r>
            <a:endParaRPr lang="el-GR" dirty="0"/>
          </a:p>
        </p:txBody>
      </p:sp>
    </p:spTree>
    <p:extLst>
      <p:ext uri="{BB962C8B-B14F-4D97-AF65-F5344CB8AC3E}">
        <p14:creationId xmlns:p14="http://schemas.microsoft.com/office/powerpoint/2010/main" val="2090181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Διαφάνεια τίτλου">
    <p:bg>
      <p:bgPr>
        <a:solidFill>
          <a:schemeClr val="bg1"/>
        </a:solidFill>
        <a:effectLst/>
      </p:bgPr>
    </p:bg>
    <p:spTree>
      <p:nvGrpSpPr>
        <p:cNvPr id="1" name=""/>
        <p:cNvGrpSpPr/>
        <p:nvPr/>
      </p:nvGrpSpPr>
      <p:grpSpPr>
        <a:xfrm>
          <a:off x="0" y="0"/>
          <a:ext cx="0" cy="0"/>
          <a:chOff x="0" y="0"/>
          <a:chExt cx="0" cy="0"/>
        </a:xfrm>
      </p:grpSpPr>
      <p:sp>
        <p:nvSpPr>
          <p:cNvPr id="8" name="Ορθογώνιο 7">
            <a:extLst>
              <a:ext uri="{FF2B5EF4-FFF2-40B4-BE49-F238E27FC236}">
                <a16:creationId xmlns="" xmlns:a16="http://schemas.microsoft.com/office/drawing/2014/main" id="{474E1F0E-A827-4F38-BAAB-5D5831E0813A}"/>
              </a:ext>
            </a:extLst>
          </p:cNvPr>
          <p:cNvSpPr/>
          <p:nvPr userDrawn="1"/>
        </p:nvSpPr>
        <p:spPr>
          <a:xfrm>
            <a:off x="0" y="6771286"/>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9" name="Ορθογώνιο 8">
            <a:extLst>
              <a:ext uri="{FF2B5EF4-FFF2-40B4-BE49-F238E27FC236}">
                <a16:creationId xmlns="" xmlns:a16="http://schemas.microsoft.com/office/drawing/2014/main" id="{1B7D9229-CE8B-44FD-B1E6-2FE619F40B4F}"/>
              </a:ext>
            </a:extLst>
          </p:cNvPr>
          <p:cNvSpPr/>
          <p:nvPr userDrawn="1"/>
        </p:nvSpPr>
        <p:spPr>
          <a:xfrm>
            <a:off x="0" y="0"/>
            <a:ext cx="12188825"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0" name="Ορθογώνιο 9">
            <a:extLst>
              <a:ext uri="{FF2B5EF4-FFF2-40B4-BE49-F238E27FC236}">
                <a16:creationId xmlns="" xmlns:a16="http://schemas.microsoft.com/office/drawing/2014/main" id="{4683AF15-88E9-4D75-9D5E-7E4924887E91}"/>
              </a:ext>
            </a:extLst>
          </p:cNvPr>
          <p:cNvSpPr/>
          <p:nvPr userDrawn="1"/>
        </p:nvSpPr>
        <p:spPr>
          <a:xfrm rot="5400000">
            <a:off x="-3385654" y="3385654"/>
            <a:ext cx="6858001"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1" name="Ορθογώνιο 10">
            <a:extLst>
              <a:ext uri="{FF2B5EF4-FFF2-40B4-BE49-F238E27FC236}">
                <a16:creationId xmlns="" xmlns:a16="http://schemas.microsoft.com/office/drawing/2014/main" id="{D3B18E46-480F-48E8-9675-259D3D06A00D}"/>
              </a:ext>
            </a:extLst>
          </p:cNvPr>
          <p:cNvSpPr/>
          <p:nvPr userDrawn="1"/>
        </p:nvSpPr>
        <p:spPr>
          <a:xfrm rot="5400000">
            <a:off x="8716479" y="3385655"/>
            <a:ext cx="6858000" cy="8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2" name="Θέση εικόνας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692" y="86714"/>
            <a:ext cx="6007720"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6094412" y="86714"/>
            <a:ext cx="6007722" cy="4068402"/>
          </a:xfrm>
          <a:solidFill>
            <a:schemeClr val="tx1">
              <a:alpha val="80000"/>
            </a:schemeClr>
          </a:solidFill>
        </p:spPr>
        <p:txBody>
          <a:bodyPr lIns="288000" rIns="432000" bIns="144000" rtlCol="0" anchor="b"/>
          <a:lstStyle>
            <a:lvl1pPr algn="r">
              <a:defRPr sz="4199" spc="-150">
                <a:solidFill>
                  <a:schemeClr val="bg1"/>
                </a:solidFill>
              </a:defRPr>
            </a:lvl1pPr>
          </a:lstStyle>
          <a:p>
            <a:pPr rtl="0"/>
            <a:r>
              <a:rPr lang="el-GR" dirty="0"/>
              <a:t>Κάντε κλικ για επεξεργασία </a:t>
            </a:r>
            <a:br>
              <a:rPr lang="el-GR" dirty="0"/>
            </a:br>
            <a:r>
              <a:rPr lang="el-GR" dirty="0"/>
              <a:t>Στυλ τίτλου υποδείγματος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6094412" y="4152672"/>
            <a:ext cx="6007722" cy="1818422"/>
          </a:xfrm>
          <a:solidFill>
            <a:schemeClr val="bg1">
              <a:lumMod val="95000"/>
              <a:alpha val="80000"/>
            </a:schemeClr>
          </a:solidFill>
        </p:spPr>
        <p:txBody>
          <a:bodyPr lIns="288000" tIns="144000" rIns="432000" rtlCol="0"/>
          <a:lstStyle>
            <a:lvl1pPr marL="0" indent="0" algn="r">
              <a:buNone/>
              <a:defRPr sz="2099">
                <a:solidFill>
                  <a:schemeClr val="tx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l-GR" smtClean="0"/>
              <a:t>Στυλ κύριου υπότιτλου</a:t>
            </a:r>
            <a:endParaRPr lang="el-GR" dirty="0"/>
          </a:p>
        </p:txBody>
      </p:sp>
      <p:sp>
        <p:nvSpPr>
          <p:cNvPr id="5" name="Θέση αριθμού διαφάνειας 4">
            <a:extLst>
              <a:ext uri="{FF2B5EF4-FFF2-40B4-BE49-F238E27FC236}">
                <a16:creationId xmlns="" xmlns:a16="http://schemas.microsoft.com/office/drawing/2014/main" id="{B9994FE7-F6B5-D34D-B846-52B81F6F601D}"/>
              </a:ext>
            </a:extLst>
          </p:cNvPr>
          <p:cNvSpPr>
            <a:spLocks noGrp="1"/>
          </p:cNvSpPr>
          <p:nvPr>
            <p:ph type="sldNum" sz="quarter" idx="14"/>
          </p:nvPr>
        </p:nvSpPr>
        <p:spPr/>
        <p:txBody>
          <a:bodyPr rtlCol="0"/>
          <a:lstStyle/>
          <a:p>
            <a:fld id="{19B51A1E-902D-48AF-9020-955120F399B6}" type="slidenum">
              <a:rPr lang="el-GR" smtClean="0">
                <a:solidFill>
                  <a:prstClr val="black"/>
                </a:solidFill>
              </a:rPr>
              <a:pPr/>
              <a:t>‹#›</a:t>
            </a:fld>
            <a:endParaRPr lang="el-GR" dirty="0">
              <a:solidFill>
                <a:prstClr val="black"/>
              </a:solidFill>
            </a:endParaRPr>
          </a:p>
        </p:txBody>
      </p:sp>
      <p:sp>
        <p:nvSpPr>
          <p:cNvPr id="6" name="Πλαίσιο κειμένου 5">
            <a:extLst>
              <a:ext uri="{FF2B5EF4-FFF2-40B4-BE49-F238E27FC236}">
                <a16:creationId xmlns="" xmlns:a16="http://schemas.microsoft.com/office/drawing/2014/main" id="{6989E631-FFE0-4842-9C8D-2977AD46DA07}"/>
              </a:ext>
            </a:extLst>
          </p:cNvPr>
          <p:cNvSpPr txBox="1"/>
          <p:nvPr userDrawn="1"/>
        </p:nvSpPr>
        <p:spPr>
          <a:xfrm>
            <a:off x="5860430" y="6613071"/>
            <a:ext cx="0" cy="0"/>
          </a:xfrm>
          <a:prstGeom prst="rect">
            <a:avLst/>
          </a:prstGeom>
          <a:noFill/>
        </p:spPr>
        <p:txBody>
          <a:bodyPr wrap="none" lIns="0" tIns="0" rIns="0" bIns="0" rtlCol="0">
            <a:noAutofit/>
          </a:bodyPr>
          <a:lstStyle/>
          <a:p>
            <a:endParaRPr lang="el-GR" sz="1200" dirty="0">
              <a:solidFill>
                <a:prstClr val="black">
                  <a:lumMod val="75000"/>
                  <a:lumOff val="25000"/>
                </a:prstClr>
              </a:solidFill>
            </a:endParaRPr>
          </a:p>
        </p:txBody>
      </p:sp>
    </p:spTree>
    <p:extLst>
      <p:ext uri="{BB962C8B-B14F-4D97-AF65-F5344CB8AC3E}">
        <p14:creationId xmlns:p14="http://schemas.microsoft.com/office/powerpoint/2010/main" val="150444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Μεγάλη εικόνα και κείμενο">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83978" y="3517901"/>
            <a:ext cx="6010434" cy="1409700"/>
          </a:xfrm>
          <a:solidFill>
            <a:schemeClr val="tx1"/>
          </a:solidFill>
        </p:spPr>
        <p:txBody>
          <a:bodyPr lIns="288000" rIns="432000" bIns="144000" rtlCol="0" anchor="b"/>
          <a:lstStyle>
            <a:lvl1pPr algn="r">
              <a:defRPr sz="3799" spc="-150">
                <a:solidFill>
                  <a:schemeClr val="bg1"/>
                </a:solidFill>
              </a:defRPr>
            </a:lvl1pPr>
          </a:lstStyle>
          <a:p>
            <a:pPr rtl="0"/>
            <a:r>
              <a:rPr lang="el-GR" dirty="0"/>
              <a:t>Κάντε κλικ για επεξεργασία </a:t>
            </a:r>
            <a:br>
              <a:rPr lang="el-GR" dirty="0"/>
            </a:br>
            <a:r>
              <a:rPr lang="el-GR" dirty="0"/>
              <a:t>Στυλ τίτλου υποδείγματος</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83978" y="4927601"/>
            <a:ext cx="6010434" cy="1845743"/>
          </a:xfrm>
          <a:solidFill>
            <a:schemeClr val="tx1">
              <a:lumMod val="85000"/>
              <a:lumOff val="15000"/>
            </a:schemeClr>
          </a:solidFill>
        </p:spPr>
        <p:txBody>
          <a:bodyPr lIns="288000" tIns="144000" rIns="432000" rtlCol="0"/>
          <a:lstStyle>
            <a:lvl1pPr marL="0" indent="0" algn="r">
              <a:buNone/>
              <a:defRPr sz="2099">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l-GR" smtClean="0"/>
              <a:t>Στυλ κύριου υπότιτλου</a:t>
            </a:r>
            <a:endParaRPr lang="el-GR" dirty="0"/>
          </a:p>
        </p:txBody>
      </p:sp>
      <p:sp>
        <p:nvSpPr>
          <p:cNvPr id="5" name="Θέση αριθμού διαφάνειας 4">
            <a:extLst>
              <a:ext uri="{FF2B5EF4-FFF2-40B4-BE49-F238E27FC236}">
                <a16:creationId xmlns="" xmlns:a16="http://schemas.microsoft.com/office/drawing/2014/main" id="{B9994FE7-F6B5-D34D-B846-52B81F6F601D}"/>
              </a:ext>
            </a:extLst>
          </p:cNvPr>
          <p:cNvSpPr>
            <a:spLocks noGrp="1"/>
          </p:cNvSpPr>
          <p:nvPr>
            <p:ph type="sldNum" sz="quarter" idx="14"/>
          </p:nvPr>
        </p:nvSpPr>
        <p:spPr/>
        <p:txBody>
          <a:bodyPr rtlCol="0"/>
          <a:lstStyle/>
          <a:p>
            <a:fld id="{19B51A1E-902D-48AF-9020-955120F399B6}" type="slidenum">
              <a:rPr lang="el-GR" smtClean="0">
                <a:solidFill>
                  <a:prstClr val="black"/>
                </a:solidFill>
              </a:rPr>
              <a:pPr/>
              <a:t>‹#›</a:t>
            </a:fld>
            <a:endParaRPr lang="el-GR" dirty="0">
              <a:solidFill>
                <a:prstClr val="black"/>
              </a:solidFill>
            </a:endParaRPr>
          </a:p>
        </p:txBody>
      </p:sp>
      <p:sp>
        <p:nvSpPr>
          <p:cNvPr id="6" name="Πλαίσιο κειμένου 5">
            <a:extLst>
              <a:ext uri="{FF2B5EF4-FFF2-40B4-BE49-F238E27FC236}">
                <a16:creationId xmlns="" xmlns:a16="http://schemas.microsoft.com/office/drawing/2014/main" id="{6989E631-FFE0-4842-9C8D-2977AD46DA07}"/>
              </a:ext>
            </a:extLst>
          </p:cNvPr>
          <p:cNvSpPr txBox="1"/>
          <p:nvPr userDrawn="1"/>
        </p:nvSpPr>
        <p:spPr>
          <a:xfrm>
            <a:off x="5860430" y="6613071"/>
            <a:ext cx="0" cy="0"/>
          </a:xfrm>
          <a:prstGeom prst="rect">
            <a:avLst/>
          </a:prstGeom>
          <a:noFill/>
        </p:spPr>
        <p:txBody>
          <a:bodyPr wrap="none" lIns="0" tIns="0" rIns="0" bIns="0" rtlCol="0">
            <a:noAutofit/>
          </a:bodyPr>
          <a:lstStyle/>
          <a:p>
            <a:endParaRPr lang="el-GR" sz="1200" dirty="0">
              <a:solidFill>
                <a:prstClr val="black">
                  <a:lumMod val="75000"/>
                  <a:lumOff val="25000"/>
                </a:prstClr>
              </a:solidFill>
            </a:endParaRPr>
          </a:p>
        </p:txBody>
      </p:sp>
      <p:sp>
        <p:nvSpPr>
          <p:cNvPr id="32" name="Θέση εικόνας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3979" y="86715"/>
            <a:ext cx="6007720"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16" name="Θέση περιεχομένου 2">
            <a:extLst>
              <a:ext uri="{FF2B5EF4-FFF2-40B4-BE49-F238E27FC236}">
                <a16:creationId xmlns="" xmlns:a16="http://schemas.microsoft.com/office/drawing/2014/main" id="{ED5F0C9D-A08F-4539-BA26-61D24BBE6E9A}"/>
              </a:ext>
            </a:extLst>
          </p:cNvPr>
          <p:cNvSpPr>
            <a:spLocks noGrp="1"/>
          </p:cNvSpPr>
          <p:nvPr>
            <p:ph idx="15"/>
          </p:nvPr>
        </p:nvSpPr>
        <p:spPr>
          <a:xfrm>
            <a:off x="6462616" y="1152000"/>
            <a:ext cx="5306318"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2540308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1887" y="1152000"/>
            <a:ext cx="11337047"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24" name="Ελεύθερη σχεδίαση: Σχήμα 23">
            <a:extLst>
              <a:ext uri="{FF2B5EF4-FFF2-40B4-BE49-F238E27FC236}">
                <a16:creationId xmlns="" xmlns:a16="http://schemas.microsoft.com/office/drawing/2014/main" id="{5F6D6B0F-FF8B-4D60-B712-A57904D5502C}"/>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5" name="Ελεύθερη σχεδίαση: Σχήμα 24">
            <a:extLst>
              <a:ext uri="{FF2B5EF4-FFF2-40B4-BE49-F238E27FC236}">
                <a16:creationId xmlns="" xmlns:a16="http://schemas.microsoft.com/office/drawing/2014/main" id="{FFF5FB50-33B5-4195-92D6-70891F240926}"/>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6" name="Ελεύθερη σχεδίαση: Σχήμα 25">
            <a:extLst>
              <a:ext uri="{FF2B5EF4-FFF2-40B4-BE49-F238E27FC236}">
                <a16:creationId xmlns="" xmlns:a16="http://schemas.microsoft.com/office/drawing/2014/main" id="{EECD958F-56E9-4A3B-9C25-D5970592C848}"/>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7" name="Ελεύθερη σχεδίαση: Σχήμα 26">
            <a:extLst>
              <a:ext uri="{FF2B5EF4-FFF2-40B4-BE49-F238E27FC236}">
                <a16:creationId xmlns="" xmlns:a16="http://schemas.microsoft.com/office/drawing/2014/main" id="{72F4FF18-9272-43AF-912E-B1CF8BF148D4}"/>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8" name="Ελεύθερη σχεδίαση: Σχήμα 27">
            <a:extLst>
              <a:ext uri="{FF2B5EF4-FFF2-40B4-BE49-F238E27FC236}">
                <a16:creationId xmlns="" xmlns:a16="http://schemas.microsoft.com/office/drawing/2014/main" id="{AE9C7EB4-9E81-4394-8C2C-A54BBD15B51D}"/>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9" name="Ελεύθερη σχεδίαση: Σχήμα 28">
            <a:extLst>
              <a:ext uri="{FF2B5EF4-FFF2-40B4-BE49-F238E27FC236}">
                <a16:creationId xmlns="" xmlns:a16="http://schemas.microsoft.com/office/drawing/2014/main" id="{FE681EC0-A139-4B14-89E8-F237CB63D4C9}"/>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0" name="Ελεύθερη σχεδίαση: Σχήμα 29">
            <a:extLst>
              <a:ext uri="{FF2B5EF4-FFF2-40B4-BE49-F238E27FC236}">
                <a16:creationId xmlns="" xmlns:a16="http://schemas.microsoft.com/office/drawing/2014/main" id="{87F87648-ABB4-4C97-BB6D-58342407E9DF}"/>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1" name="Ελεύθερη σχεδίαση: Σχήμα 30">
            <a:extLst>
              <a:ext uri="{FF2B5EF4-FFF2-40B4-BE49-F238E27FC236}">
                <a16:creationId xmlns="" xmlns:a16="http://schemas.microsoft.com/office/drawing/2014/main" id="{0802EFEB-F4DF-4501-91AA-173B60EBBBAA}"/>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2" name="Ελεύθερη σχεδίαση: Σχήμα 31">
            <a:extLst>
              <a:ext uri="{FF2B5EF4-FFF2-40B4-BE49-F238E27FC236}">
                <a16:creationId xmlns="" xmlns:a16="http://schemas.microsoft.com/office/drawing/2014/main" id="{109FE51D-8E02-4ED7-862B-5CF838F7F77F}"/>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3" name="Ελεύθερη σχεδίαση: Σχήμα 32">
            <a:extLst>
              <a:ext uri="{FF2B5EF4-FFF2-40B4-BE49-F238E27FC236}">
                <a16:creationId xmlns="" xmlns:a16="http://schemas.microsoft.com/office/drawing/2014/main" id="{4ECB9E40-5923-4571-9C8E-D7412C1283B2}"/>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4" name="Ελεύθερη σχεδίαση: Σχήμα 33">
            <a:extLst>
              <a:ext uri="{FF2B5EF4-FFF2-40B4-BE49-F238E27FC236}">
                <a16:creationId xmlns="" xmlns:a16="http://schemas.microsoft.com/office/drawing/2014/main" id="{E46052C9-826B-47AC-9F6B-3078D4F43748}"/>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5" name="Ελεύθερη σχεδίαση: Σχήμα 34">
            <a:extLst>
              <a:ext uri="{FF2B5EF4-FFF2-40B4-BE49-F238E27FC236}">
                <a16:creationId xmlns="" xmlns:a16="http://schemas.microsoft.com/office/drawing/2014/main" id="{0C3867F5-4C6F-48BE-9DFF-9046D1FE6771}"/>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6" name="Ελεύθερη σχεδίαση: Σχήμα 35">
            <a:extLst>
              <a:ext uri="{FF2B5EF4-FFF2-40B4-BE49-F238E27FC236}">
                <a16:creationId xmlns="" xmlns:a16="http://schemas.microsoft.com/office/drawing/2014/main" id="{7B0CB40F-9E6F-457D-9C1F-9769BC3AE13E}"/>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7" name="Ελεύθερη σχεδίαση: Σχήμα 36">
            <a:extLst>
              <a:ext uri="{FF2B5EF4-FFF2-40B4-BE49-F238E27FC236}">
                <a16:creationId xmlns="" xmlns:a16="http://schemas.microsoft.com/office/drawing/2014/main" id="{0FCD03E7-2128-4C04-A914-409506646A76}"/>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Tree>
    <p:extLst>
      <p:ext uri="{BB962C8B-B14F-4D97-AF65-F5344CB8AC3E}">
        <p14:creationId xmlns:p14="http://schemas.microsoft.com/office/powerpoint/2010/main" val="238169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EE479C-D1F6-4BAC-80D2-90EF74E3261A}"/>
              </a:ext>
            </a:extLst>
          </p:cNvPr>
          <p:cNvSpPr>
            <a:spLocks noGrp="1"/>
          </p:cNvSpPr>
          <p:nvPr>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p:ph sz="half" idx="1"/>
          </p:nvPr>
        </p:nvSpPr>
        <p:spPr>
          <a:xfrm>
            <a:off x="431888" y="1152000"/>
            <a:ext cx="5470575"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Θέση υποσέλιδου 7">
            <a:extLst>
              <a:ext uri="{FF2B5EF4-FFF2-40B4-BE49-F238E27FC236}">
                <a16:creationId xmlns=""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9" name="Θέση αριθμού διαφάνειας 8">
            <a:extLst>
              <a:ext uri="{FF2B5EF4-FFF2-40B4-BE49-F238E27FC236}">
                <a16:creationId xmlns=""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6" name="Θέση κειμένου 5">
            <a:extLst>
              <a:ext uri="{FF2B5EF4-FFF2-40B4-BE49-F238E27FC236}">
                <a16:creationId xmlns="" xmlns:a16="http://schemas.microsoft.com/office/drawing/2014/main" id="{7867C73D-EE16-41D1-B7CE-A35C765E3B8D}"/>
              </a:ext>
            </a:extLst>
          </p:cNvPr>
          <p:cNvSpPr>
            <a:spLocks noGrp="1"/>
          </p:cNvSpPr>
          <p:nvPr>
            <p:ph type="body" sz="quarter" idx="12"/>
          </p:nvPr>
        </p:nvSpPr>
        <p:spPr>
          <a:xfrm>
            <a:off x="6298247" y="1152526"/>
            <a:ext cx="5470688"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2696485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1887" y="1152000"/>
            <a:ext cx="3599063"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300430" y="1152001"/>
            <a:ext cx="3599512"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1" name="Θέση κειμένου 10">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169422" y="1152001"/>
            <a:ext cx="3599512"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4186354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431887" y="1152000"/>
            <a:ext cx="2159438"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p:nvPr>
        </p:nvSpPr>
        <p:spPr>
          <a:xfrm>
            <a:off x="2725702" y="1152526"/>
            <a:ext cx="2160025"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p:nvPr>
        </p:nvSpPr>
        <p:spPr>
          <a:xfrm>
            <a:off x="5020105" y="1152526"/>
            <a:ext cx="2160025"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5" name="Θέση κειμένου 14">
            <a:extLst>
              <a:ext uri="{FF2B5EF4-FFF2-40B4-BE49-F238E27FC236}">
                <a16:creationId xmlns="" xmlns:a16="http://schemas.microsoft.com/office/drawing/2014/main" id="{755213BF-EF6D-45DC-A01B-DE6C2F23A6D2}"/>
              </a:ext>
            </a:extLst>
          </p:cNvPr>
          <p:cNvSpPr>
            <a:spLocks noGrp="1"/>
          </p:cNvSpPr>
          <p:nvPr>
            <p:ph type="body" sz="quarter" idx="14"/>
          </p:nvPr>
        </p:nvSpPr>
        <p:spPr>
          <a:xfrm>
            <a:off x="7314507" y="1148060"/>
            <a:ext cx="2160025"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7" name="Θέση κειμένου 16">
            <a:extLst>
              <a:ext uri="{FF2B5EF4-FFF2-40B4-BE49-F238E27FC236}">
                <a16:creationId xmlns="" xmlns:a16="http://schemas.microsoft.com/office/drawing/2014/main" id="{77D6BBBA-F4A3-45D4-91BC-A405FFDC7C3D}"/>
              </a:ext>
            </a:extLst>
          </p:cNvPr>
          <p:cNvSpPr>
            <a:spLocks noGrp="1"/>
          </p:cNvSpPr>
          <p:nvPr>
            <p:ph type="body" sz="quarter" idx="15"/>
          </p:nvPr>
        </p:nvSpPr>
        <p:spPr>
          <a:xfrm>
            <a:off x="9608909" y="1152526"/>
            <a:ext cx="2160025" cy="50387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986325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3 κουκκίδες εικόνων αριστερά">
    <p:spTree>
      <p:nvGrpSpPr>
        <p:cNvPr id="1" name=""/>
        <p:cNvGrpSpPr/>
        <p:nvPr/>
      </p:nvGrpSpPr>
      <p:grpSpPr>
        <a:xfrm>
          <a:off x="0" y="0"/>
          <a:ext cx="0" cy="0"/>
          <a:chOff x="0" y="0"/>
          <a:chExt cx="0" cy="0"/>
        </a:xfrm>
      </p:grpSpPr>
      <p:sp>
        <p:nvSpPr>
          <p:cNvPr id="20" name="Έλλειψη 19">
            <a:extLst>
              <a:ext uri="{FF2B5EF4-FFF2-40B4-BE49-F238E27FC236}">
                <a16:creationId xmlns="" xmlns:a16="http://schemas.microsoft.com/office/drawing/2014/main" id="{019D3C0C-316D-A045-BC1B-D508718E47A9}"/>
              </a:ext>
            </a:extLst>
          </p:cNvPr>
          <p:cNvSpPr>
            <a:spLocks noChangeAspect="1"/>
          </p:cNvSpPr>
          <p:nvPr userDrawn="1"/>
        </p:nvSpPr>
        <p:spPr>
          <a:xfrm>
            <a:off x="304979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2" name="Έλλειψη 21">
            <a:extLst>
              <a:ext uri="{FF2B5EF4-FFF2-40B4-BE49-F238E27FC236}">
                <a16:creationId xmlns="" xmlns:a16="http://schemas.microsoft.com/office/drawing/2014/main" id="{56D90BAC-4672-454F-9B98-7A6F31D7B3F7}"/>
              </a:ext>
            </a:extLst>
          </p:cNvPr>
          <p:cNvSpPr>
            <a:spLocks noChangeAspect="1"/>
          </p:cNvSpPr>
          <p:nvPr userDrawn="1"/>
        </p:nvSpPr>
        <p:spPr>
          <a:xfrm>
            <a:off x="534366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6" name="Έλλειψη 25">
            <a:extLst>
              <a:ext uri="{FF2B5EF4-FFF2-40B4-BE49-F238E27FC236}">
                <a16:creationId xmlns="" xmlns:a16="http://schemas.microsoft.com/office/drawing/2014/main" id="{21146660-9CB0-D241-ACBC-5C0A9FC8AD1A}"/>
              </a:ext>
            </a:extLst>
          </p:cNvPr>
          <p:cNvSpPr>
            <a:spLocks noChangeAspect="1"/>
          </p:cNvSpPr>
          <p:nvPr userDrawn="1"/>
        </p:nvSpPr>
        <p:spPr>
          <a:xfrm>
            <a:off x="758913"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7" name="Θέση εικόνας 3">
            <a:extLst>
              <a:ext uri="{FF2B5EF4-FFF2-40B4-BE49-F238E27FC236}">
                <a16:creationId xmlns="" xmlns:a16="http://schemas.microsoft.com/office/drawing/2014/main" id="{831AC394-0DDA-6F4A-B2D3-6D95CD866486}"/>
              </a:ext>
            </a:extLst>
          </p:cNvPr>
          <p:cNvSpPr>
            <a:spLocks noGrp="1"/>
          </p:cNvSpPr>
          <p:nvPr>
            <p:ph type="pic" sz="quarter" idx="27"/>
          </p:nvPr>
        </p:nvSpPr>
        <p:spPr>
          <a:xfrm>
            <a:off x="1086171" y="2358092"/>
            <a:ext cx="853853"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8" name="Θέση εικόνας 3">
            <a:extLst>
              <a:ext uri="{FF2B5EF4-FFF2-40B4-BE49-F238E27FC236}">
                <a16:creationId xmlns="" xmlns:a16="http://schemas.microsoft.com/office/drawing/2014/main" id="{B1A58D5B-A4BA-F446-90DA-1B6B207869A8}"/>
              </a:ext>
            </a:extLst>
          </p:cNvPr>
          <p:cNvSpPr>
            <a:spLocks noGrp="1"/>
          </p:cNvSpPr>
          <p:nvPr>
            <p:ph type="pic" sz="quarter" idx="28"/>
          </p:nvPr>
        </p:nvSpPr>
        <p:spPr>
          <a:xfrm>
            <a:off x="3379296" y="2358092"/>
            <a:ext cx="853853"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9" name="Θέση εικόνας 3">
            <a:extLst>
              <a:ext uri="{FF2B5EF4-FFF2-40B4-BE49-F238E27FC236}">
                <a16:creationId xmlns="" xmlns:a16="http://schemas.microsoft.com/office/drawing/2014/main" id="{7912C149-C249-1940-AF83-360853E78C26}"/>
              </a:ext>
            </a:extLst>
          </p:cNvPr>
          <p:cNvSpPr>
            <a:spLocks noGrp="1"/>
          </p:cNvSpPr>
          <p:nvPr>
            <p:ph type="pic" sz="quarter" idx="29"/>
          </p:nvPr>
        </p:nvSpPr>
        <p:spPr>
          <a:xfrm>
            <a:off x="5672421" y="2358092"/>
            <a:ext cx="853853"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42" name="Ορθογώνιο 41">
            <a:extLst>
              <a:ext uri="{FF2B5EF4-FFF2-40B4-BE49-F238E27FC236}">
                <a16:creationId xmlns="" xmlns:a16="http://schemas.microsoft.com/office/drawing/2014/main" id="{D24854E3-04DE-4154-AD8A-9F8AC3E4EE33}"/>
              </a:ext>
            </a:extLst>
          </p:cNvPr>
          <p:cNvSpPr/>
          <p:nvPr userDrawn="1"/>
        </p:nvSpPr>
        <p:spPr>
          <a:xfrm>
            <a:off x="7630663" y="86714"/>
            <a:ext cx="4471470"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41" name="Θέση εικόνας 40">
            <a:extLst>
              <a:ext uri="{FF2B5EF4-FFF2-40B4-BE49-F238E27FC236}">
                <a16:creationId xmlns="" xmlns:a16="http://schemas.microsoft.com/office/drawing/2014/main" id="{5BDD2BB3-B6A3-404C-846E-13E06B2F1662}"/>
              </a:ext>
            </a:extLst>
          </p:cNvPr>
          <p:cNvSpPr>
            <a:spLocks noGrp="1"/>
          </p:cNvSpPr>
          <p:nvPr>
            <p:ph type="pic" sz="quarter" idx="25" hasCustomPrompt="1"/>
          </p:nvPr>
        </p:nvSpPr>
        <p:spPr>
          <a:xfrm>
            <a:off x="7630663" y="86714"/>
            <a:ext cx="4471470"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725365" y="4688112"/>
            <a:ext cx="2160025" cy="900000"/>
          </a:xfrm>
        </p:spPr>
        <p:txBody>
          <a:bodyPr rtlCol="0"/>
          <a:lstStyle>
            <a:lvl1pPr marL="0" indent="0" algn="ctr">
              <a:buNone/>
              <a:defRPr sz="1600"/>
            </a:lvl1pPr>
          </a:lstStyle>
          <a:p>
            <a:pPr lvl="0" rtl="0"/>
            <a:r>
              <a:rPr lang="el-GR" dirty="0"/>
              <a:t>Περιγραφή κουκκίδας</a:t>
            </a:r>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19236" y="4688112"/>
            <a:ext cx="2160025" cy="900000"/>
          </a:xfrm>
        </p:spPr>
        <p:txBody>
          <a:bodyPr rtlCol="0"/>
          <a:lstStyle>
            <a:lvl1pPr marL="0" indent="0" algn="ctr">
              <a:buNone/>
              <a:defRPr sz="1600"/>
            </a:lvl1pPr>
          </a:lstStyle>
          <a:p>
            <a:pPr lvl="0" rtl="0"/>
            <a:r>
              <a:rPr lang="el-GR" dirty="0"/>
              <a:t>Περιγραφή κουκκίδας</a:t>
            </a:r>
          </a:p>
        </p:txBody>
      </p:sp>
      <p:sp>
        <p:nvSpPr>
          <p:cNvPr id="6" name="Θέση κειμένου 5">
            <a:extLst>
              <a:ext uri="{FF2B5EF4-FFF2-40B4-BE49-F238E27FC236}">
                <a16:creationId xmlns="" xmlns:a16="http://schemas.microsoft.com/office/drawing/2014/main" id="{EB3F7825-EB73-4976-9D8D-BAD8C8FCEA82}"/>
              </a:ext>
            </a:extLst>
          </p:cNvPr>
          <p:cNvSpPr>
            <a:spLocks noGrp="1"/>
          </p:cNvSpPr>
          <p:nvPr>
            <p:ph type="body" sz="quarter" idx="16" hasCustomPrompt="1"/>
          </p:nvPr>
        </p:nvSpPr>
        <p:spPr>
          <a:xfrm>
            <a:off x="431687" y="3926334"/>
            <a:ext cx="2159438" cy="504000"/>
          </a:xfrm>
        </p:spPr>
        <p:txBody>
          <a:bodyPr rtlCol="0"/>
          <a:lstStyle>
            <a:lvl1pPr marL="0" indent="0" algn="ctr">
              <a:buNone/>
              <a:defRPr b="1">
                <a:latin typeface="+mj-lt"/>
              </a:defRPr>
            </a:lvl1pPr>
          </a:lstStyle>
          <a:p>
            <a:pPr lvl="0" rtl="0"/>
            <a:r>
              <a:rPr lang="el-GR" dirty="0"/>
              <a:t>Κουκκίδα 1</a:t>
            </a:r>
          </a:p>
        </p:txBody>
      </p:sp>
      <p:sp>
        <p:nvSpPr>
          <p:cNvPr id="10" name="Θέση κειμένου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725367" y="3926335"/>
            <a:ext cx="2160024" cy="504000"/>
          </a:xfrm>
        </p:spPr>
        <p:txBody>
          <a:bodyPr rtlCol="0"/>
          <a:lstStyle>
            <a:lvl1pPr marL="0" indent="0" algn="ctr">
              <a:buNone/>
              <a:defRPr b="1">
                <a:latin typeface="+mj-lt"/>
              </a:defRPr>
            </a:lvl1pPr>
          </a:lstStyle>
          <a:p>
            <a:pPr lvl="0" rtl="0"/>
            <a:r>
              <a:rPr lang="el-GR" dirty="0"/>
              <a:t>Κουκκίδα 2</a:t>
            </a:r>
          </a:p>
        </p:txBody>
      </p:sp>
      <p:sp>
        <p:nvSpPr>
          <p:cNvPr id="12" name="Θέση κειμένου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5019236" y="3926335"/>
            <a:ext cx="2160025" cy="504000"/>
          </a:xfrm>
        </p:spPr>
        <p:txBody>
          <a:bodyPr rtlCol="0"/>
          <a:lstStyle>
            <a:lvl1pPr marL="0" indent="0" algn="ctr">
              <a:buNone/>
              <a:defRPr b="1">
                <a:latin typeface="+mj-lt"/>
              </a:defRPr>
            </a:lvl1pPr>
          </a:lstStyle>
          <a:p>
            <a:pPr lvl="0" rtl="0"/>
            <a:r>
              <a:rPr lang="el-GR" dirty="0"/>
              <a:t>Κουκκίδα 3</a:t>
            </a:r>
          </a:p>
        </p:txBody>
      </p:sp>
      <p:sp>
        <p:nvSpPr>
          <p:cNvPr id="21" name="Θέση κειμένου 20">
            <a:extLst>
              <a:ext uri="{FF2B5EF4-FFF2-40B4-BE49-F238E27FC236}">
                <a16:creationId xmlns="" xmlns:a16="http://schemas.microsoft.com/office/drawing/2014/main" id="{DA4566DA-C848-4A27-BBC8-722932FFD7F6}"/>
              </a:ext>
            </a:extLst>
          </p:cNvPr>
          <p:cNvSpPr>
            <a:spLocks noGrp="1"/>
          </p:cNvSpPr>
          <p:nvPr>
            <p:ph type="body" sz="quarter" idx="21" hasCustomPrompt="1"/>
          </p:nvPr>
        </p:nvSpPr>
        <p:spPr>
          <a:xfrm>
            <a:off x="431981" y="4683350"/>
            <a:ext cx="2159438" cy="900000"/>
          </a:xfrm>
        </p:spPr>
        <p:txBody>
          <a:bodyPr rtlCol="0"/>
          <a:lstStyle>
            <a:lvl1pPr marL="0" indent="0" algn="ctr">
              <a:buNone/>
              <a:defRPr sz="1600"/>
            </a:lvl1pPr>
          </a:lstStyle>
          <a:p>
            <a:pPr lvl="0" rtl="0"/>
            <a:r>
              <a:rPr lang="el-GR" dirty="0"/>
              <a:t>Περιγραφή κουκκίδας</a:t>
            </a:r>
          </a:p>
        </p:txBody>
      </p:sp>
      <p:sp>
        <p:nvSpPr>
          <p:cNvPr id="51" name="Οκτάγωνο 50">
            <a:extLst>
              <a:ext uri="{FF2B5EF4-FFF2-40B4-BE49-F238E27FC236}">
                <a16:creationId xmlns="" xmlns:a16="http://schemas.microsoft.com/office/drawing/2014/main" id="{758B0359-60B9-4D73-825D-ACE303A61C50}"/>
              </a:ext>
            </a:extLst>
          </p:cNvPr>
          <p:cNvSpPr/>
          <p:nvPr userDrawn="1"/>
        </p:nvSpPr>
        <p:spPr>
          <a:xfrm rot="1361022">
            <a:off x="11392005" y="6053794"/>
            <a:ext cx="634630"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52" name="Έλλειψη 51">
            <a:extLst>
              <a:ext uri="{FF2B5EF4-FFF2-40B4-BE49-F238E27FC236}">
                <a16:creationId xmlns="" xmlns:a16="http://schemas.microsoft.com/office/drawing/2014/main" id="{09921541-DECE-43BB-BF92-A4B5D5EE5469}"/>
              </a:ext>
            </a:extLst>
          </p:cNvPr>
          <p:cNvSpPr/>
          <p:nvPr userDrawn="1"/>
        </p:nvSpPr>
        <p:spPr>
          <a:xfrm>
            <a:off x="11530868" y="6185903"/>
            <a:ext cx="73496"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srgbClr val="9ACB39"/>
              </a:solidFill>
            </a:endParaRPr>
          </a:p>
        </p:txBody>
      </p:sp>
      <p:sp>
        <p:nvSpPr>
          <p:cNvPr id="53" name="Έλλειψη 52">
            <a:extLst>
              <a:ext uri="{FF2B5EF4-FFF2-40B4-BE49-F238E27FC236}">
                <a16:creationId xmlns="" xmlns:a16="http://schemas.microsoft.com/office/drawing/2014/main" id="{83095B3B-1284-4E49-BE50-9C84BE7E58B6}"/>
              </a:ext>
            </a:extLst>
          </p:cNvPr>
          <p:cNvSpPr/>
          <p:nvPr userDrawn="1"/>
        </p:nvSpPr>
        <p:spPr>
          <a:xfrm>
            <a:off x="11888988" y="6561526"/>
            <a:ext cx="100413"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54" name="Έλλειψη 53">
            <a:extLst>
              <a:ext uri="{FF2B5EF4-FFF2-40B4-BE49-F238E27FC236}">
                <a16:creationId xmlns="" xmlns:a16="http://schemas.microsoft.com/office/drawing/2014/main" id="{7491DD10-64CD-40CA-A0BB-397696C0C168}"/>
              </a:ext>
            </a:extLst>
          </p:cNvPr>
          <p:cNvSpPr/>
          <p:nvPr userDrawn="1"/>
        </p:nvSpPr>
        <p:spPr>
          <a:xfrm>
            <a:off x="11339921" y="5990144"/>
            <a:ext cx="260444"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srgbClr val="9ACB39"/>
              </a:solidFill>
            </a:endParaRPr>
          </a:p>
        </p:txBody>
      </p:sp>
      <p:sp>
        <p:nvSpPr>
          <p:cNvPr id="55" name="Θέση αριθμού διαφάνειας 54">
            <a:extLst>
              <a:ext uri="{FF2B5EF4-FFF2-40B4-BE49-F238E27FC236}">
                <a16:creationId xmlns="" xmlns:a16="http://schemas.microsoft.com/office/drawing/2014/main" id="{8702E81C-40F0-489E-8339-0139157E6327}"/>
              </a:ext>
            </a:extLst>
          </p:cNvPr>
          <p:cNvSpPr>
            <a:spLocks noGrp="1"/>
          </p:cNvSpPr>
          <p:nvPr>
            <p:ph type="sldNum" sz="quarter" idx="26"/>
          </p:nvPr>
        </p:nvSpPr>
        <p:spPr/>
        <p:txBody>
          <a:bodyPr rtlCol="0"/>
          <a:lstStyle/>
          <a:p>
            <a:fld id="{19B51A1E-902D-48AF-9020-955120F399B6}"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93366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pPr/>
              <a:t>18/3/2024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Ψηφιακό προϊόν">
    <p:spTree>
      <p:nvGrpSpPr>
        <p:cNvPr id="1" name=""/>
        <p:cNvGrpSpPr/>
        <p:nvPr/>
      </p:nvGrpSpPr>
      <p:grpSpPr>
        <a:xfrm>
          <a:off x="0" y="0"/>
          <a:ext cx="0" cy="0"/>
          <a:chOff x="0" y="0"/>
          <a:chExt cx="0" cy="0"/>
        </a:xfrm>
      </p:grpSpPr>
      <p:sp>
        <p:nvSpPr>
          <p:cNvPr id="24" name="Ελεύθερη σχεδίαση: Σχήμα 23">
            <a:extLst>
              <a:ext uri="{FF2B5EF4-FFF2-40B4-BE49-F238E27FC236}">
                <a16:creationId xmlns="" xmlns:a16="http://schemas.microsoft.com/office/drawing/2014/main" id="{5F6D6B0F-FF8B-4D60-B712-A57904D5502C}"/>
              </a:ext>
            </a:extLst>
          </p:cNvPr>
          <p:cNvSpPr/>
          <p:nvPr userDrawn="1"/>
        </p:nvSpPr>
        <p:spPr>
          <a:xfrm rot="19260823">
            <a:off x="10213765" y="538864"/>
            <a:ext cx="467240"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5" name="Ελεύθερη σχεδίαση: Σχήμα 24">
            <a:extLst>
              <a:ext uri="{FF2B5EF4-FFF2-40B4-BE49-F238E27FC236}">
                <a16:creationId xmlns="" xmlns:a16="http://schemas.microsoft.com/office/drawing/2014/main" id="{FFF5FB50-33B5-4195-92D6-70891F240926}"/>
              </a:ext>
            </a:extLst>
          </p:cNvPr>
          <p:cNvSpPr/>
          <p:nvPr userDrawn="1"/>
        </p:nvSpPr>
        <p:spPr>
          <a:xfrm rot="20377627">
            <a:off x="10675361" y="849218"/>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6" name="Ελεύθερη σχεδίαση: Σχήμα 25">
            <a:extLst>
              <a:ext uri="{FF2B5EF4-FFF2-40B4-BE49-F238E27FC236}">
                <a16:creationId xmlns="" xmlns:a16="http://schemas.microsoft.com/office/drawing/2014/main" id="{EECD958F-56E9-4A3B-9C25-D5970592C848}"/>
              </a:ext>
            </a:extLst>
          </p:cNvPr>
          <p:cNvSpPr/>
          <p:nvPr userDrawn="1"/>
        </p:nvSpPr>
        <p:spPr>
          <a:xfrm rot="19260823">
            <a:off x="10714576" y="620572"/>
            <a:ext cx="250624"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7" name="Ελεύθερη σχεδίαση: Σχήμα 26">
            <a:extLst>
              <a:ext uri="{FF2B5EF4-FFF2-40B4-BE49-F238E27FC236}">
                <a16:creationId xmlns="" xmlns:a16="http://schemas.microsoft.com/office/drawing/2014/main" id="{72F4FF18-9272-43AF-912E-B1CF8BF148D4}"/>
              </a:ext>
            </a:extLst>
          </p:cNvPr>
          <p:cNvSpPr/>
          <p:nvPr userDrawn="1"/>
        </p:nvSpPr>
        <p:spPr>
          <a:xfrm rot="19810388">
            <a:off x="11062045" y="781602"/>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8" name="Ελεύθερη σχεδίαση: Σχήμα 27">
            <a:extLst>
              <a:ext uri="{FF2B5EF4-FFF2-40B4-BE49-F238E27FC236}">
                <a16:creationId xmlns="" xmlns:a16="http://schemas.microsoft.com/office/drawing/2014/main" id="{AE9C7EB4-9E81-4394-8C2C-A54BBD15B51D}"/>
              </a:ext>
            </a:extLst>
          </p:cNvPr>
          <p:cNvSpPr/>
          <p:nvPr userDrawn="1"/>
        </p:nvSpPr>
        <p:spPr>
          <a:xfrm rot="18277851">
            <a:off x="11149595" y="382073"/>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9" name="Ελεύθερη σχεδίαση: Σχήμα 28">
            <a:extLst>
              <a:ext uri="{FF2B5EF4-FFF2-40B4-BE49-F238E27FC236}">
                <a16:creationId xmlns="" xmlns:a16="http://schemas.microsoft.com/office/drawing/2014/main" id="{FE681EC0-A139-4B14-89E8-F237CB63D4C9}"/>
              </a:ext>
            </a:extLst>
          </p:cNvPr>
          <p:cNvSpPr/>
          <p:nvPr userDrawn="1"/>
        </p:nvSpPr>
        <p:spPr>
          <a:xfrm rot="20761418">
            <a:off x="11542445" y="1030690"/>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0" name="Ελεύθερη σχεδίαση: Σχήμα 29">
            <a:extLst>
              <a:ext uri="{FF2B5EF4-FFF2-40B4-BE49-F238E27FC236}">
                <a16:creationId xmlns="" xmlns:a16="http://schemas.microsoft.com/office/drawing/2014/main" id="{87F87648-ABB4-4C97-BB6D-58342407E9DF}"/>
              </a:ext>
            </a:extLst>
          </p:cNvPr>
          <p:cNvSpPr/>
          <p:nvPr userDrawn="1"/>
        </p:nvSpPr>
        <p:spPr>
          <a:xfrm rot="17315293">
            <a:off x="11753159" y="247574"/>
            <a:ext cx="216995" cy="15988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1" name="Ελεύθερη σχεδίαση: Σχήμα 30">
            <a:extLst>
              <a:ext uri="{FF2B5EF4-FFF2-40B4-BE49-F238E27FC236}">
                <a16:creationId xmlns="" xmlns:a16="http://schemas.microsoft.com/office/drawing/2014/main" id="{0802EFEB-F4DF-4501-91AA-173B60EBBBAA}"/>
              </a:ext>
            </a:extLst>
          </p:cNvPr>
          <p:cNvSpPr/>
          <p:nvPr userDrawn="1"/>
        </p:nvSpPr>
        <p:spPr>
          <a:xfrm rot="20082236">
            <a:off x="11445127" y="631128"/>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2" name="Ελεύθερη σχεδίαση: Σχήμα 31">
            <a:extLst>
              <a:ext uri="{FF2B5EF4-FFF2-40B4-BE49-F238E27FC236}">
                <a16:creationId xmlns="" xmlns:a16="http://schemas.microsoft.com/office/drawing/2014/main" id="{109FE51D-8E02-4ED7-862B-5CF838F7F77F}"/>
              </a:ext>
            </a:extLst>
          </p:cNvPr>
          <p:cNvSpPr/>
          <p:nvPr userDrawn="1"/>
        </p:nvSpPr>
        <p:spPr>
          <a:xfrm rot="19879732">
            <a:off x="11665841" y="824433"/>
            <a:ext cx="216938"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3" name="Ελεύθερη σχεδίαση: Σχήμα 32">
            <a:extLst>
              <a:ext uri="{FF2B5EF4-FFF2-40B4-BE49-F238E27FC236}">
                <a16:creationId xmlns="" xmlns:a16="http://schemas.microsoft.com/office/drawing/2014/main" id="{4ECB9E40-5923-4571-9C8E-D7412C1283B2}"/>
              </a:ext>
            </a:extLst>
          </p:cNvPr>
          <p:cNvSpPr/>
          <p:nvPr userDrawn="1"/>
        </p:nvSpPr>
        <p:spPr>
          <a:xfrm rot="328041">
            <a:off x="10091874" y="901549"/>
            <a:ext cx="579548"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4" name="Ελεύθερη σχεδίαση: Σχήμα 33">
            <a:extLst>
              <a:ext uri="{FF2B5EF4-FFF2-40B4-BE49-F238E27FC236}">
                <a16:creationId xmlns="" xmlns:a16="http://schemas.microsoft.com/office/drawing/2014/main" id="{E46052C9-826B-47AC-9F6B-3078D4F43748}"/>
              </a:ext>
            </a:extLst>
          </p:cNvPr>
          <p:cNvSpPr/>
          <p:nvPr userDrawn="1"/>
        </p:nvSpPr>
        <p:spPr>
          <a:xfrm>
            <a:off x="10868940" y="1202556"/>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5" name="Ελεύθερη σχεδίαση: Σχήμα 34">
            <a:extLst>
              <a:ext uri="{FF2B5EF4-FFF2-40B4-BE49-F238E27FC236}">
                <a16:creationId xmlns="" xmlns:a16="http://schemas.microsoft.com/office/drawing/2014/main" id="{0C3867F5-4C6F-48BE-9DFF-9046D1FE6771}"/>
              </a:ext>
            </a:extLst>
          </p:cNvPr>
          <p:cNvSpPr/>
          <p:nvPr userDrawn="1"/>
        </p:nvSpPr>
        <p:spPr>
          <a:xfrm rot="20761418">
            <a:off x="11509606" y="1484836"/>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6" name="Ελεύθερη σχεδίαση: Σχήμα 35">
            <a:extLst>
              <a:ext uri="{FF2B5EF4-FFF2-40B4-BE49-F238E27FC236}">
                <a16:creationId xmlns="" xmlns:a16="http://schemas.microsoft.com/office/drawing/2014/main" id="{7B0CB40F-9E6F-457D-9C1F-9769BC3AE13E}"/>
              </a:ext>
            </a:extLst>
          </p:cNvPr>
          <p:cNvSpPr/>
          <p:nvPr userDrawn="1"/>
        </p:nvSpPr>
        <p:spPr>
          <a:xfrm rot="1160487">
            <a:off x="10288983" y="1614015"/>
            <a:ext cx="316804"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7" name="Ελεύθερη σχεδίαση: Σχήμα 36">
            <a:extLst>
              <a:ext uri="{FF2B5EF4-FFF2-40B4-BE49-F238E27FC236}">
                <a16:creationId xmlns="" xmlns:a16="http://schemas.microsoft.com/office/drawing/2014/main" id="{0FCD03E7-2128-4C04-A914-409506646A76}"/>
              </a:ext>
            </a:extLst>
          </p:cNvPr>
          <p:cNvSpPr/>
          <p:nvPr userDrawn="1"/>
        </p:nvSpPr>
        <p:spPr>
          <a:xfrm rot="803026">
            <a:off x="11583090" y="2015429"/>
            <a:ext cx="162214"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grpSp>
        <p:nvGrpSpPr>
          <p:cNvPr id="43" name="Ομάδα 42">
            <a:extLst>
              <a:ext uri="{FF2B5EF4-FFF2-40B4-BE49-F238E27FC236}">
                <a16:creationId xmlns="" xmlns:a16="http://schemas.microsoft.com/office/drawing/2014/main" id="{0725BC56-C7B6-400F-80F9-3F968E2CAE0E}"/>
              </a:ext>
            </a:extLst>
          </p:cNvPr>
          <p:cNvGrpSpPr/>
          <p:nvPr userDrawn="1"/>
        </p:nvGrpSpPr>
        <p:grpSpPr>
          <a:xfrm>
            <a:off x="3382722" y="1013722"/>
            <a:ext cx="7747947" cy="5100743"/>
            <a:chOff x="510812" y="938373"/>
            <a:chExt cx="8073393" cy="5313612"/>
          </a:xfrm>
        </p:grpSpPr>
        <p:sp>
          <p:nvSpPr>
            <p:cNvPr id="44" name="Στρογγυλεμένο ορθογώνιο 15">
              <a:extLst>
                <a:ext uri="{FF2B5EF4-FFF2-40B4-BE49-F238E27FC236}">
                  <a16:creationId xmlns=""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45" name="Στρογγυλεμένο ορθογώνιο 15">
              <a:extLst>
                <a:ext uri="{FF2B5EF4-FFF2-40B4-BE49-F238E27FC236}">
                  <a16:creationId xmlns=""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46" name="Ορθογώνιο: Στρογγυλεμένες γωνίες 45">
              <a:extLst>
                <a:ext uri="{FF2B5EF4-FFF2-40B4-BE49-F238E27FC236}">
                  <a16:creationId xmlns=""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47" name="Στρογγυλεμένο ορθογώνιο 15">
              <a:extLst>
                <a:ext uri="{FF2B5EF4-FFF2-40B4-BE49-F238E27FC236}">
                  <a16:creationId xmlns=""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48" name="Στρογγυλεμένο ορθογώνιο 15">
              <a:extLst>
                <a:ext uri="{FF2B5EF4-FFF2-40B4-BE49-F238E27FC236}">
                  <a16:creationId xmlns=""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49" name="Έλλειψη 48">
              <a:extLst>
                <a:ext uri="{FF2B5EF4-FFF2-40B4-BE49-F238E27FC236}">
                  <a16:creationId xmlns=""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50" name="Έλλειψη 49">
              <a:extLst>
                <a:ext uri="{FF2B5EF4-FFF2-40B4-BE49-F238E27FC236}">
                  <a16:creationId xmlns=""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51" name="Έλλειψη 50">
              <a:extLst>
                <a:ext uri="{FF2B5EF4-FFF2-40B4-BE49-F238E27FC236}">
                  <a16:creationId xmlns=""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gr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hasCustomPrompt="1"/>
          </p:nvPr>
        </p:nvSpPr>
        <p:spPr>
          <a:xfrm>
            <a:off x="431888" y="1152001"/>
            <a:ext cx="2950834" cy="2196235"/>
          </a:xfrm>
        </p:spPr>
        <p:txBody>
          <a:bodyPr rtlCol="0" anchor="b"/>
          <a:lstStyle>
            <a:lvl1pPr marL="0" indent="0">
              <a:buNone/>
              <a:defRPr sz="2799">
                <a:solidFill>
                  <a:schemeClr val="tx1">
                    <a:lumMod val="75000"/>
                    <a:lumOff val="25000"/>
                  </a:schemeClr>
                </a:solidFill>
              </a:defRPr>
            </a:lvl1pPr>
            <a:lvl2pPr marL="266620" indent="0">
              <a:buNone/>
              <a:defRPr sz="2399">
                <a:solidFill>
                  <a:schemeClr val="tx1">
                    <a:lumMod val="75000"/>
                    <a:lumOff val="25000"/>
                  </a:schemeClr>
                </a:solidFill>
              </a:defRPr>
            </a:lvl2pPr>
            <a:lvl3pPr marL="542762" indent="0">
              <a:buNone/>
              <a:defRPr sz="1999">
                <a:solidFill>
                  <a:schemeClr val="tx1">
                    <a:lumMod val="75000"/>
                    <a:lumOff val="25000"/>
                  </a:schemeClr>
                </a:solidFill>
              </a:defRPr>
            </a:lvl3pPr>
            <a:lvl4pPr marL="809382" indent="0">
              <a:buNone/>
              <a:defRPr sz="1999">
                <a:solidFill>
                  <a:schemeClr val="tx1">
                    <a:lumMod val="75000"/>
                    <a:lumOff val="25000"/>
                  </a:schemeClr>
                </a:solidFill>
              </a:defRPr>
            </a:lvl4pPr>
            <a:lvl5pPr marL="1076002" indent="0">
              <a:buNone/>
              <a:defRPr sz="1999">
                <a:solidFill>
                  <a:schemeClr val="tx1">
                    <a:lumMod val="75000"/>
                    <a:lumOff val="25000"/>
                  </a:schemeClr>
                </a:solidFill>
              </a:defRPr>
            </a:lvl5pPr>
          </a:lstStyle>
          <a:p>
            <a:pPr lvl="0" rtl="0"/>
            <a:r>
              <a:rPr lang="el-GR" dirty="0"/>
              <a:t>Εδώ μπορεί να μπει κείμενο με επισήμανση</a:t>
            </a:r>
          </a:p>
        </p:txBody>
      </p:sp>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εικόνας 4">
            <a:extLst>
              <a:ext uri="{FF2B5EF4-FFF2-40B4-BE49-F238E27FC236}">
                <a16:creationId xmlns="" xmlns:a16="http://schemas.microsoft.com/office/drawing/2014/main" id="{8C1EA41E-F6C4-484F-95E9-42978FF21625}"/>
              </a:ext>
            </a:extLst>
          </p:cNvPr>
          <p:cNvSpPr>
            <a:spLocks noGrp="1"/>
          </p:cNvSpPr>
          <p:nvPr>
            <p:ph type="pic" sz="quarter" idx="12" hasCustomPrompt="1"/>
          </p:nvPr>
        </p:nvSpPr>
        <p:spPr>
          <a:xfrm>
            <a:off x="4091730" y="1376358"/>
            <a:ext cx="6331896" cy="4379625"/>
          </a:xfrm>
          <a:prstGeom prst="roundRect">
            <a:avLst>
              <a:gd name="adj" fmla="val 1356"/>
            </a:avLst>
          </a:prstGeom>
          <a:solidFill>
            <a:schemeClr val="bg1">
              <a:lumMod val="95000"/>
            </a:schemeClr>
          </a:solidFill>
          <a:ln>
            <a:noFill/>
          </a:ln>
        </p:spPr>
        <p:txBody>
          <a:bodyPr rtlCol="0" anchor="ctr"/>
          <a:lstStyle>
            <a:lvl1pPr marL="0" marR="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lang="el-GR" dirty="0"/>
              <a:t>Εισαγωγή ή μεταφορά και απόθεση εικόνας εδώ</a:t>
            </a:r>
          </a:p>
        </p:txBody>
      </p:sp>
      <p:sp>
        <p:nvSpPr>
          <p:cNvPr id="9" name="Θέση κειμένου 8">
            <a:extLst>
              <a:ext uri="{FF2B5EF4-FFF2-40B4-BE49-F238E27FC236}">
                <a16:creationId xmlns="" xmlns:a16="http://schemas.microsoft.com/office/drawing/2014/main" id="{35FD3B7C-17C6-4327-986C-A8A6D6EC1B52}"/>
              </a:ext>
            </a:extLst>
          </p:cNvPr>
          <p:cNvSpPr>
            <a:spLocks noGrp="1"/>
          </p:cNvSpPr>
          <p:nvPr>
            <p:ph type="body" sz="quarter" idx="13"/>
          </p:nvPr>
        </p:nvSpPr>
        <p:spPr>
          <a:xfrm>
            <a:off x="431688" y="3509767"/>
            <a:ext cx="2950394" cy="2322709"/>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Tree>
    <p:extLst>
      <p:ext uri="{BB962C8B-B14F-4D97-AF65-F5344CB8AC3E}">
        <p14:creationId xmlns:p14="http://schemas.microsoft.com/office/powerpoint/2010/main" val="1768218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3 κουκκίδες εικόνων στήλης">
    <p:spTree>
      <p:nvGrpSpPr>
        <p:cNvPr id="1" name=""/>
        <p:cNvGrpSpPr/>
        <p:nvPr/>
      </p:nvGrpSpPr>
      <p:grpSpPr>
        <a:xfrm>
          <a:off x="0" y="0"/>
          <a:ext cx="0" cy="0"/>
          <a:chOff x="0" y="0"/>
          <a:chExt cx="0" cy="0"/>
        </a:xfrm>
      </p:grpSpPr>
      <p:sp>
        <p:nvSpPr>
          <p:cNvPr id="18" name="Έλλειψη 17">
            <a:extLst>
              <a:ext uri="{FF2B5EF4-FFF2-40B4-BE49-F238E27FC236}">
                <a16:creationId xmlns="" xmlns:a16="http://schemas.microsoft.com/office/drawing/2014/main" id="{139FC94F-AE30-1048-843A-295FA302AC56}"/>
              </a:ext>
            </a:extLst>
          </p:cNvPr>
          <p:cNvSpPr>
            <a:spLocks noChangeAspect="1"/>
          </p:cNvSpPr>
          <p:nvPr userDrawn="1"/>
        </p:nvSpPr>
        <p:spPr>
          <a:xfrm>
            <a:off x="8291991"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7" name="Έλλειψη 16">
            <a:extLst>
              <a:ext uri="{FF2B5EF4-FFF2-40B4-BE49-F238E27FC236}">
                <a16:creationId xmlns="" xmlns:a16="http://schemas.microsoft.com/office/drawing/2014/main" id="{A037F3B8-BD34-EA4F-A1C0-4006B373159E}"/>
              </a:ext>
            </a:extLst>
          </p:cNvPr>
          <p:cNvSpPr>
            <a:spLocks noChangeAspect="1"/>
          </p:cNvSpPr>
          <p:nvPr userDrawn="1"/>
        </p:nvSpPr>
        <p:spPr>
          <a:xfrm>
            <a:off x="534366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9" name="Έλλειψη 18">
            <a:extLst>
              <a:ext uri="{FF2B5EF4-FFF2-40B4-BE49-F238E27FC236}">
                <a16:creationId xmlns="" xmlns:a16="http://schemas.microsoft.com/office/drawing/2014/main" id="{8A1CF33D-645D-E940-8FF4-6178A32A19A2}"/>
              </a:ext>
            </a:extLst>
          </p:cNvPr>
          <p:cNvSpPr>
            <a:spLocks noChangeAspect="1"/>
          </p:cNvSpPr>
          <p:nvPr userDrawn="1"/>
        </p:nvSpPr>
        <p:spPr>
          <a:xfrm>
            <a:off x="2398138" y="2030748"/>
            <a:ext cx="1508367"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070913" y="4688112"/>
            <a:ext cx="2160025" cy="900000"/>
          </a:xfrm>
        </p:spPr>
        <p:txBody>
          <a:bodyPr rtlCol="0"/>
          <a:lstStyle>
            <a:lvl1pPr marL="0" indent="0" algn="ctr">
              <a:buNone/>
              <a:defRPr sz="1600"/>
            </a:lvl1pPr>
          </a:lstStyle>
          <a:p>
            <a:pPr lvl="0" rtl="0"/>
            <a:r>
              <a:rPr lang="el-GR" dirty="0"/>
              <a:t>Περιγραφή κουκκίδας</a:t>
            </a:r>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019236" y="4688112"/>
            <a:ext cx="2160025" cy="900000"/>
          </a:xfrm>
        </p:spPr>
        <p:txBody>
          <a:bodyPr rtlCol="0"/>
          <a:lstStyle>
            <a:lvl1pPr marL="0" indent="0" algn="ctr">
              <a:buNone/>
              <a:defRPr sz="1600"/>
            </a:lvl1pPr>
          </a:lstStyle>
          <a:p>
            <a:pPr lvl="0" rtl="0"/>
            <a:r>
              <a:rPr lang="el-GR" dirty="0"/>
              <a:t>Περιγραφή κουκκίδας</a:t>
            </a:r>
          </a:p>
        </p:txBody>
      </p:sp>
      <p:sp>
        <p:nvSpPr>
          <p:cNvPr id="15" name="Θέση κειμένου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7967559" y="4683647"/>
            <a:ext cx="2160025" cy="900000"/>
          </a:xfrm>
        </p:spPr>
        <p:txBody>
          <a:bodyPr rtlCol="0"/>
          <a:lstStyle>
            <a:lvl1pPr marL="0" indent="0" algn="ctr">
              <a:buNone/>
              <a:defRPr sz="1600"/>
            </a:lvl1pPr>
          </a:lstStyle>
          <a:p>
            <a:pPr lvl="0" rtl="0"/>
            <a:r>
              <a:rPr lang="el-GR" dirty="0"/>
              <a:t>Περιγραφή κουκκίδας</a:t>
            </a:r>
          </a:p>
        </p:txBody>
      </p:sp>
      <p:sp>
        <p:nvSpPr>
          <p:cNvPr id="10" name="Θέση κειμένου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070914" y="3926335"/>
            <a:ext cx="2160024" cy="504000"/>
          </a:xfrm>
        </p:spPr>
        <p:txBody>
          <a:bodyPr rtlCol="0"/>
          <a:lstStyle>
            <a:lvl1pPr marL="0" indent="0" algn="ctr">
              <a:buNone/>
              <a:defRPr b="1">
                <a:latin typeface="+mj-lt"/>
              </a:defRPr>
            </a:lvl1pPr>
          </a:lstStyle>
          <a:p>
            <a:pPr lvl="0" rtl="0"/>
            <a:r>
              <a:rPr lang="el-GR" dirty="0"/>
              <a:t>Κουκκίδα 2</a:t>
            </a:r>
          </a:p>
        </p:txBody>
      </p:sp>
      <p:sp>
        <p:nvSpPr>
          <p:cNvPr id="12" name="Θέση κειμένου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5019236" y="3926335"/>
            <a:ext cx="2160025" cy="504000"/>
          </a:xfrm>
        </p:spPr>
        <p:txBody>
          <a:bodyPr rtlCol="0"/>
          <a:lstStyle>
            <a:lvl1pPr marL="0" indent="0" algn="ctr">
              <a:buNone/>
              <a:defRPr b="1">
                <a:latin typeface="+mj-lt"/>
              </a:defRPr>
            </a:lvl1pPr>
          </a:lstStyle>
          <a:p>
            <a:pPr lvl="0" rtl="0"/>
            <a:r>
              <a:rPr lang="el-GR" dirty="0"/>
              <a:t>Κουκκίδα 3</a:t>
            </a:r>
          </a:p>
        </p:txBody>
      </p:sp>
      <p:sp>
        <p:nvSpPr>
          <p:cNvPr id="16" name="Θέση κειμένου 15">
            <a:extLst>
              <a:ext uri="{FF2B5EF4-FFF2-40B4-BE49-F238E27FC236}">
                <a16:creationId xmlns="" xmlns:a16="http://schemas.microsoft.com/office/drawing/2014/main" id="{33DAFB20-1343-4578-8AA0-0378B674F1B1}"/>
              </a:ext>
            </a:extLst>
          </p:cNvPr>
          <p:cNvSpPr>
            <a:spLocks noGrp="1"/>
          </p:cNvSpPr>
          <p:nvPr>
            <p:ph type="body" sz="quarter" idx="19" hasCustomPrompt="1"/>
          </p:nvPr>
        </p:nvSpPr>
        <p:spPr>
          <a:xfrm>
            <a:off x="7967560" y="3926335"/>
            <a:ext cx="2160024" cy="504000"/>
          </a:xfrm>
        </p:spPr>
        <p:txBody>
          <a:bodyPr rtlCol="0"/>
          <a:lstStyle>
            <a:lvl1pPr marL="0" indent="0" algn="ctr">
              <a:buNone/>
              <a:defRPr b="1">
                <a:latin typeface="+mj-lt"/>
              </a:defRPr>
            </a:lvl1pPr>
          </a:lstStyle>
          <a:p>
            <a:pPr lvl="0" rtl="0"/>
            <a:r>
              <a:rPr lang="el-GR" dirty="0"/>
              <a:t>Κουκκίδα 4</a:t>
            </a:r>
          </a:p>
        </p:txBody>
      </p:sp>
      <p:sp>
        <p:nvSpPr>
          <p:cNvPr id="9" name="Θέση κειμένου 8">
            <a:extLst>
              <a:ext uri="{FF2B5EF4-FFF2-40B4-BE49-F238E27FC236}">
                <a16:creationId xmlns="" xmlns:a16="http://schemas.microsoft.com/office/drawing/2014/main" id="{36DD16A0-27CF-480C-8ADD-7BB99E0031A4}"/>
              </a:ext>
            </a:extLst>
          </p:cNvPr>
          <p:cNvSpPr>
            <a:spLocks noGrp="1"/>
          </p:cNvSpPr>
          <p:nvPr>
            <p:ph type="body" sz="quarter" idx="26" hasCustomPrompt="1"/>
          </p:nvPr>
        </p:nvSpPr>
        <p:spPr>
          <a:xfrm>
            <a:off x="431688" y="1080001"/>
            <a:ext cx="11336560"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sp>
        <p:nvSpPr>
          <p:cNvPr id="20" name="Θέση εικόνας 3">
            <a:extLst>
              <a:ext uri="{FF2B5EF4-FFF2-40B4-BE49-F238E27FC236}">
                <a16:creationId xmlns="" xmlns:a16="http://schemas.microsoft.com/office/drawing/2014/main" id="{06B6D0B6-0884-CD46-A1B0-9FED03C22626}"/>
              </a:ext>
            </a:extLst>
          </p:cNvPr>
          <p:cNvSpPr>
            <a:spLocks noGrp="1"/>
          </p:cNvSpPr>
          <p:nvPr>
            <p:ph type="pic" sz="quarter" idx="27"/>
          </p:nvPr>
        </p:nvSpPr>
        <p:spPr>
          <a:xfrm>
            <a:off x="2723999" y="2358092"/>
            <a:ext cx="853853"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1" name="Θέση εικόνας 3">
            <a:extLst>
              <a:ext uri="{FF2B5EF4-FFF2-40B4-BE49-F238E27FC236}">
                <a16:creationId xmlns="" xmlns:a16="http://schemas.microsoft.com/office/drawing/2014/main" id="{BAAC12A0-90C3-984B-A8FC-7EB4AA432E3A}"/>
              </a:ext>
            </a:extLst>
          </p:cNvPr>
          <p:cNvSpPr>
            <a:spLocks noGrp="1"/>
          </p:cNvSpPr>
          <p:nvPr>
            <p:ph type="pic" sz="quarter" idx="28"/>
          </p:nvPr>
        </p:nvSpPr>
        <p:spPr>
          <a:xfrm>
            <a:off x="5670925" y="2358092"/>
            <a:ext cx="853853"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
        <p:nvSpPr>
          <p:cNvPr id="22" name="Θέση εικόνας 3">
            <a:extLst>
              <a:ext uri="{FF2B5EF4-FFF2-40B4-BE49-F238E27FC236}">
                <a16:creationId xmlns="" xmlns:a16="http://schemas.microsoft.com/office/drawing/2014/main" id="{51565942-8816-734B-BEEE-1258F13B66DA}"/>
              </a:ext>
            </a:extLst>
          </p:cNvPr>
          <p:cNvSpPr>
            <a:spLocks noGrp="1"/>
          </p:cNvSpPr>
          <p:nvPr>
            <p:ph type="pic" sz="quarter" idx="29"/>
          </p:nvPr>
        </p:nvSpPr>
        <p:spPr>
          <a:xfrm>
            <a:off x="8619248" y="2358091"/>
            <a:ext cx="853853" cy="854075"/>
          </a:xfrm>
        </p:spPr>
        <p:txBody>
          <a:bodyPr rtlCol="0"/>
          <a:lstStyle>
            <a:lvl1pPr marL="0" indent="0">
              <a:buNone/>
              <a:defRPr sz="1200"/>
            </a:lvl1pPr>
          </a:lstStyle>
          <a:p>
            <a:pPr rtl="0"/>
            <a:r>
              <a:rPr lang="el-GR" smtClean="0"/>
              <a:t>Κάντε κλικ στο εικονίδιο για να προσθέσετε εικόνα</a:t>
            </a:r>
            <a:endParaRPr lang="el-GR" dirty="0"/>
          </a:p>
        </p:txBody>
      </p:sp>
    </p:spTree>
    <p:extLst>
      <p:ext uri="{BB962C8B-B14F-4D97-AF65-F5344CB8AC3E}">
        <p14:creationId xmlns:p14="http://schemas.microsoft.com/office/powerpoint/2010/main" val="512162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Επιλογή μεγάλων αριθμών 1">
    <p:spTree>
      <p:nvGrpSpPr>
        <p:cNvPr id="1" name=""/>
        <p:cNvGrpSpPr/>
        <p:nvPr/>
      </p:nvGrpSpPr>
      <p:grpSpPr>
        <a:xfrm>
          <a:off x="0" y="0"/>
          <a:ext cx="0" cy="0"/>
          <a:chOff x="0" y="0"/>
          <a:chExt cx="0" cy="0"/>
        </a:xfrm>
      </p:grpSpPr>
      <p:sp>
        <p:nvSpPr>
          <p:cNvPr id="18" name="Ελεύθερη σχεδίαση: Σχήμα 17">
            <a:extLst>
              <a:ext uri="{FF2B5EF4-FFF2-40B4-BE49-F238E27FC236}">
                <a16:creationId xmlns="" xmlns:a16="http://schemas.microsoft.com/office/drawing/2014/main" id="{730F7266-25A0-4B3A-A8CE-F083ECC9D4C6}"/>
              </a:ext>
            </a:extLst>
          </p:cNvPr>
          <p:cNvSpPr/>
          <p:nvPr userDrawn="1"/>
        </p:nvSpPr>
        <p:spPr>
          <a:xfrm>
            <a:off x="0" y="2539992"/>
            <a:ext cx="5371677"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 name="Τίτλος 1">
            <a:extLst>
              <a:ext uri="{FF2B5EF4-FFF2-40B4-BE49-F238E27FC236}">
                <a16:creationId xmlns="" xmlns:a16="http://schemas.microsoft.com/office/drawing/2014/main" id="{40EE479C-D1F6-4BAC-80D2-90EF74E3261A}"/>
              </a:ext>
            </a:extLst>
          </p:cNvPr>
          <p:cNvSpPr>
            <a:spLocks noGrp="1"/>
          </p:cNvSpPr>
          <p:nvPr userDrawn="1">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A22238F2-C6EC-476F-8371-119AECBA5622}"/>
              </a:ext>
            </a:extLst>
          </p:cNvPr>
          <p:cNvSpPr>
            <a:spLocks noGrp="1"/>
          </p:cNvSpPr>
          <p:nvPr userDrawn="1">
            <p:ph sz="half" idx="1"/>
          </p:nvPr>
        </p:nvSpPr>
        <p:spPr>
          <a:xfrm>
            <a:off x="906607" y="3429051"/>
            <a:ext cx="4521136" cy="2762949"/>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Θέση υποσέλιδου 7">
            <a:extLst>
              <a:ext uri="{FF2B5EF4-FFF2-40B4-BE49-F238E27FC236}">
                <a16:creationId xmlns=""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9" name="Θέση αριθμού διαφάνειας 8">
            <a:extLst>
              <a:ext uri="{FF2B5EF4-FFF2-40B4-BE49-F238E27FC236}">
                <a16:creationId xmlns=""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6" name="Θέση κειμένου 5">
            <a:extLst>
              <a:ext uri="{FF2B5EF4-FFF2-40B4-BE49-F238E27FC236}">
                <a16:creationId xmlns="" xmlns:a16="http://schemas.microsoft.com/office/drawing/2014/main" id="{7867C73D-EE16-41D1-B7CE-A35C765E3B8D}"/>
              </a:ext>
            </a:extLst>
          </p:cNvPr>
          <p:cNvSpPr>
            <a:spLocks noGrp="1"/>
          </p:cNvSpPr>
          <p:nvPr userDrawn="1">
            <p:ph type="body" sz="quarter" idx="12"/>
          </p:nvPr>
        </p:nvSpPr>
        <p:spPr>
          <a:xfrm>
            <a:off x="6772976" y="3429000"/>
            <a:ext cx="4521229" cy="2762250"/>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9" name="Θέση κειμένου 18">
            <a:extLst>
              <a:ext uri="{FF2B5EF4-FFF2-40B4-BE49-F238E27FC236}">
                <a16:creationId xmlns="" xmlns:a16="http://schemas.microsoft.com/office/drawing/2014/main" id="{FEF984BB-176D-4924-ADAD-52FBC95B07B2}"/>
              </a:ext>
            </a:extLst>
          </p:cNvPr>
          <p:cNvSpPr>
            <a:spLocks noGrp="1"/>
          </p:cNvSpPr>
          <p:nvPr>
            <p:ph type="body" sz="quarter" idx="13" hasCustomPrompt="1"/>
          </p:nvPr>
        </p:nvSpPr>
        <p:spPr>
          <a:xfrm>
            <a:off x="906228" y="2278064"/>
            <a:ext cx="4521609" cy="885825"/>
          </a:xfrm>
        </p:spPr>
        <p:txBody>
          <a:bodyPr rtlCol="0" anchor="ctr"/>
          <a:lstStyle>
            <a:lvl1pPr marL="0" indent="0">
              <a:buNone/>
              <a:defRPr sz="7998" b="1">
                <a:latin typeface="+mj-lt"/>
              </a:defRPr>
            </a:lvl1pPr>
            <a:lvl2pPr marL="266620" indent="0">
              <a:buNone/>
              <a:defRPr sz="7998">
                <a:latin typeface="+mj-lt"/>
              </a:defRPr>
            </a:lvl2pPr>
            <a:lvl3pPr marL="542762" indent="0">
              <a:buNone/>
              <a:defRPr sz="7998">
                <a:latin typeface="+mj-lt"/>
              </a:defRPr>
            </a:lvl3pPr>
            <a:lvl4pPr marL="809382" indent="0">
              <a:buNone/>
              <a:defRPr sz="7998">
                <a:latin typeface="+mj-lt"/>
              </a:defRPr>
            </a:lvl4pPr>
            <a:lvl5pPr marL="1076002" indent="0">
              <a:buNone/>
              <a:defRPr sz="7998">
                <a:latin typeface="+mj-lt"/>
              </a:defRPr>
            </a:lvl5pPr>
          </a:lstStyle>
          <a:p>
            <a:pPr lvl="0" rtl="0"/>
            <a:r>
              <a:rPr lang="el-GR" dirty="0"/>
              <a:t>1</a:t>
            </a:r>
          </a:p>
        </p:txBody>
      </p:sp>
      <p:sp>
        <p:nvSpPr>
          <p:cNvPr id="21" name="Θέση κειμένου 20">
            <a:extLst>
              <a:ext uri="{FF2B5EF4-FFF2-40B4-BE49-F238E27FC236}">
                <a16:creationId xmlns="" xmlns:a16="http://schemas.microsoft.com/office/drawing/2014/main" id="{C59BE1D7-885A-4749-99BA-6909D64AFA4A}"/>
              </a:ext>
            </a:extLst>
          </p:cNvPr>
          <p:cNvSpPr>
            <a:spLocks noGrp="1"/>
          </p:cNvSpPr>
          <p:nvPr>
            <p:ph type="body" sz="quarter" idx="14" hasCustomPrompt="1"/>
          </p:nvPr>
        </p:nvSpPr>
        <p:spPr>
          <a:xfrm>
            <a:off x="6760989" y="2278064"/>
            <a:ext cx="4521609" cy="885825"/>
          </a:xfrm>
        </p:spPr>
        <p:txBody>
          <a:bodyPr rtlCol="0" anchor="ctr"/>
          <a:lstStyle>
            <a:lvl1pPr marL="0" indent="0">
              <a:buNone/>
              <a:defRPr sz="7998" b="1" i="0">
                <a:latin typeface="+mj-lt"/>
              </a:defRPr>
            </a:lvl1pPr>
          </a:lstStyle>
          <a:p>
            <a:pPr lvl="0" rtl="0"/>
            <a:r>
              <a:rPr lang="el-GR" dirty="0"/>
              <a:t>2</a:t>
            </a:r>
          </a:p>
        </p:txBody>
      </p:sp>
    </p:spTree>
    <p:extLst>
      <p:ext uri="{BB962C8B-B14F-4D97-AF65-F5344CB8AC3E}">
        <p14:creationId xmlns:p14="http://schemas.microsoft.com/office/powerpoint/2010/main" val="2372191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F288DD7-6DAF-436D-B04A-EBCCAA36917C}"/>
              </a:ext>
            </a:extLst>
          </p:cNvPr>
          <p:cNvSpPr>
            <a:spLocks noGrp="1"/>
          </p:cNvSpPr>
          <p:nvPr>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κειμένου 2">
            <a:extLst>
              <a:ext uri="{FF2B5EF4-FFF2-40B4-BE49-F238E27FC236}">
                <a16:creationId xmlns="" xmlns:a16="http://schemas.microsoft.com/office/drawing/2014/main" id="{9322B50D-6A7D-41C6-BA57-613BC231DF36}"/>
              </a:ext>
            </a:extLst>
          </p:cNvPr>
          <p:cNvSpPr>
            <a:spLocks noGrp="1"/>
          </p:cNvSpPr>
          <p:nvPr>
            <p:ph type="body" idx="1"/>
          </p:nvPr>
        </p:nvSpPr>
        <p:spPr>
          <a:xfrm>
            <a:off x="431888" y="1152000"/>
            <a:ext cx="5470575" cy="360000"/>
          </a:xfrm>
        </p:spPr>
        <p:txBody>
          <a:bodyPr rtlCol="0" anchor="t"/>
          <a:lstStyle>
            <a:lvl1pPr marL="0" indent="0">
              <a:buNone/>
              <a:defRPr sz="2399" b="1">
                <a:solidFill>
                  <a:schemeClr val="tx1">
                    <a:lumMod val="75000"/>
                    <a:lumOff val="2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rtl="0"/>
            <a:r>
              <a:rPr lang="el-GR" smtClean="0"/>
              <a:t>Στυλ υποδείγματος κειμένου</a:t>
            </a:r>
          </a:p>
        </p:txBody>
      </p:sp>
      <p:sp>
        <p:nvSpPr>
          <p:cNvPr id="4" name="Θέση περιεχομένου 3">
            <a:extLst>
              <a:ext uri="{FF2B5EF4-FFF2-40B4-BE49-F238E27FC236}">
                <a16:creationId xmlns="" xmlns:a16="http://schemas.microsoft.com/office/drawing/2014/main" id="{9FD584DA-F775-47B8-A1D7-6556AD5FCBD2}"/>
              </a:ext>
            </a:extLst>
          </p:cNvPr>
          <p:cNvSpPr>
            <a:spLocks noGrp="1"/>
          </p:cNvSpPr>
          <p:nvPr>
            <p:ph sz="half" idx="2"/>
          </p:nvPr>
        </p:nvSpPr>
        <p:spPr>
          <a:xfrm>
            <a:off x="431888" y="1584000"/>
            <a:ext cx="5470575"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0" name="Θέση υποσέλιδου 9">
            <a:extLst>
              <a:ext uri="{FF2B5EF4-FFF2-40B4-BE49-F238E27FC236}">
                <a16:creationId xmlns=""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11" name="Σύμβολο κράτησης θέσης αριθμού διαφάνειας 10">
            <a:extLst>
              <a:ext uri="{FF2B5EF4-FFF2-40B4-BE49-F238E27FC236}">
                <a16:creationId xmlns=""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8" name="Θέση κειμένου 7">
            <a:extLst>
              <a:ext uri="{FF2B5EF4-FFF2-40B4-BE49-F238E27FC236}">
                <a16:creationId xmlns="" xmlns:a16="http://schemas.microsoft.com/office/drawing/2014/main" id="{DF0A5256-B267-47DA-858A-0F3867CB6139}"/>
              </a:ext>
            </a:extLst>
          </p:cNvPr>
          <p:cNvSpPr>
            <a:spLocks noGrp="1"/>
          </p:cNvSpPr>
          <p:nvPr>
            <p:ph type="body" sz="quarter" idx="12"/>
          </p:nvPr>
        </p:nvSpPr>
        <p:spPr>
          <a:xfrm>
            <a:off x="6298247" y="1584326"/>
            <a:ext cx="5470688" cy="4606925"/>
          </a:xfrm>
        </p:spPr>
        <p:txBody>
          <a:bodyPr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2" name="Θέση κειμένου 11">
            <a:extLst>
              <a:ext uri="{FF2B5EF4-FFF2-40B4-BE49-F238E27FC236}">
                <a16:creationId xmlns="" xmlns:a16="http://schemas.microsoft.com/office/drawing/2014/main" id="{78A963F8-6F6E-440E-B3B3-DDE13C083A36}"/>
              </a:ext>
            </a:extLst>
          </p:cNvPr>
          <p:cNvSpPr>
            <a:spLocks noGrp="1"/>
          </p:cNvSpPr>
          <p:nvPr>
            <p:ph type="body" sz="quarter" idx="13"/>
          </p:nvPr>
        </p:nvSpPr>
        <p:spPr>
          <a:xfrm>
            <a:off x="6298359" y="1152526"/>
            <a:ext cx="5470575" cy="358775"/>
          </a:xfrm>
        </p:spPr>
        <p:txBody>
          <a:bodyPr rtlCol="0"/>
          <a:lstStyle>
            <a:lvl1pPr marL="0" indent="0">
              <a:buNone/>
              <a:defRPr sz="2399" b="1"/>
            </a:lvl1pPr>
          </a:lstStyle>
          <a:p>
            <a:pPr lvl="0" rtl="0"/>
            <a:r>
              <a:rPr lang="el-GR" smtClean="0"/>
              <a:t>Στυλ υποδείγματος κειμένου</a:t>
            </a:r>
          </a:p>
        </p:txBody>
      </p:sp>
    </p:spTree>
    <p:extLst>
      <p:ext uri="{BB962C8B-B14F-4D97-AF65-F5344CB8AC3E}">
        <p14:creationId xmlns:p14="http://schemas.microsoft.com/office/powerpoint/2010/main" val="2238338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στήλες σε πλαίσι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3" name="Θέση περιεχομένου 2">
            <a:extLst>
              <a:ext uri="{FF2B5EF4-FFF2-40B4-BE49-F238E27FC236}">
                <a16:creationId xmlns="" xmlns:a16="http://schemas.microsoft.com/office/drawing/2014/main" id="{B1948E38-8FB0-4E51-A01C-C88794372E50}"/>
              </a:ext>
            </a:extLst>
          </p:cNvPr>
          <p:cNvSpPr>
            <a:spLocks noGrp="1"/>
          </p:cNvSpPr>
          <p:nvPr>
            <p:ph idx="1"/>
          </p:nvPr>
        </p:nvSpPr>
        <p:spPr>
          <a:xfrm>
            <a:off x="744202" y="2463937"/>
            <a:ext cx="372503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 xmlns:a16="http://schemas.microsoft.com/office/drawing/2014/main" id="{16A38E24-EB1C-472F-B631-5DF32F9C4CF5}"/>
              </a:ext>
            </a:extLst>
          </p:cNvPr>
          <p:cNvSpPr>
            <a:spLocks noGrp="1"/>
          </p:cNvSpPr>
          <p:nvPr>
            <p:ph type="body" sz="quarter" idx="12"/>
          </p:nvPr>
        </p:nvSpPr>
        <p:spPr>
          <a:xfrm>
            <a:off x="4612784" y="2463801"/>
            <a:ext cx="372549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11" name="Θέση κειμένου 10">
            <a:extLst>
              <a:ext uri="{FF2B5EF4-FFF2-40B4-BE49-F238E27FC236}">
                <a16:creationId xmlns="" xmlns:a16="http://schemas.microsoft.com/office/drawing/2014/main" id="{5B4A252E-78C9-4F76-98A4-A4B580AD072A}"/>
              </a:ext>
            </a:extLst>
          </p:cNvPr>
          <p:cNvSpPr>
            <a:spLocks noGrp="1"/>
          </p:cNvSpPr>
          <p:nvPr>
            <p:ph type="body" sz="quarter" idx="13"/>
          </p:nvPr>
        </p:nvSpPr>
        <p:spPr>
          <a:xfrm>
            <a:off x="8481776" y="2463801"/>
            <a:ext cx="2962847" cy="3314200"/>
          </a:xfrm>
          <a:prstGeom prst="rect">
            <a:avLst/>
          </a:prstGeom>
          <a:solidFill>
            <a:schemeClr val="bg1">
              <a:lumMod val="95000"/>
            </a:schemeClr>
          </a:solidFill>
        </p:spPr>
        <p:txBody>
          <a:bodyPr lIns="180000" tIns="180000" rIns="180000" rtlCol="0"/>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9" name="Θέση κειμένου 8">
            <a:extLst>
              <a:ext uri="{FF2B5EF4-FFF2-40B4-BE49-F238E27FC236}">
                <a16:creationId xmlns="" xmlns:a16="http://schemas.microsoft.com/office/drawing/2014/main" id="{F8E9D1B9-1C3A-4397-B3B4-9A921D64159E}"/>
              </a:ext>
            </a:extLst>
          </p:cNvPr>
          <p:cNvSpPr>
            <a:spLocks noGrp="1"/>
          </p:cNvSpPr>
          <p:nvPr>
            <p:ph type="body" sz="quarter" idx="26" hasCustomPrompt="1"/>
          </p:nvPr>
        </p:nvSpPr>
        <p:spPr>
          <a:xfrm>
            <a:off x="431688" y="1080001"/>
            <a:ext cx="11336560"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sp>
        <p:nvSpPr>
          <p:cNvPr id="6" name="Θέση κειμένου 5">
            <a:extLst>
              <a:ext uri="{FF2B5EF4-FFF2-40B4-BE49-F238E27FC236}">
                <a16:creationId xmlns="" xmlns:a16="http://schemas.microsoft.com/office/drawing/2014/main" id="{1B4F049D-3C57-44BB-ACE2-1363AF36D9EF}"/>
              </a:ext>
            </a:extLst>
          </p:cNvPr>
          <p:cNvSpPr>
            <a:spLocks noGrp="1"/>
          </p:cNvSpPr>
          <p:nvPr>
            <p:ph type="body" sz="quarter" idx="27" hasCustomPrompt="1"/>
          </p:nvPr>
        </p:nvSpPr>
        <p:spPr>
          <a:xfrm>
            <a:off x="744042" y="1647240"/>
            <a:ext cx="2974803" cy="648000"/>
          </a:xfrm>
          <a:ln>
            <a:solidFill>
              <a:schemeClr val="accent1"/>
            </a:solidFill>
          </a:ln>
        </p:spPr>
        <p:txBody>
          <a:bodyPr tIns="108000" rtlCol="0" anchor="t"/>
          <a:lstStyle>
            <a:lvl1pPr marL="0" indent="0" algn="ctr">
              <a:buNone/>
              <a:defRPr>
                <a:latin typeface="+mj-lt"/>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rtl="0"/>
            <a:r>
              <a:rPr lang="el-GR" dirty="0"/>
              <a:t>Τίτλος ενότητας 1</a:t>
            </a:r>
          </a:p>
        </p:txBody>
      </p:sp>
      <p:sp>
        <p:nvSpPr>
          <p:cNvPr id="12" name="Θέση κειμένου 11">
            <a:extLst>
              <a:ext uri="{FF2B5EF4-FFF2-40B4-BE49-F238E27FC236}">
                <a16:creationId xmlns="" xmlns:a16="http://schemas.microsoft.com/office/drawing/2014/main" id="{FB9B793F-A64B-475C-96F3-FB40100E01E4}"/>
              </a:ext>
            </a:extLst>
          </p:cNvPr>
          <p:cNvSpPr>
            <a:spLocks noGrp="1"/>
          </p:cNvSpPr>
          <p:nvPr>
            <p:ph type="body" sz="quarter" idx="28" hasCustomPrompt="1"/>
          </p:nvPr>
        </p:nvSpPr>
        <p:spPr>
          <a:xfrm>
            <a:off x="4607136" y="1647040"/>
            <a:ext cx="2974803" cy="648000"/>
          </a:xfrm>
          <a:ln>
            <a:solidFill>
              <a:schemeClr val="accent2"/>
            </a:solidFill>
          </a:ln>
        </p:spPr>
        <p:txBody>
          <a:bodyPr tIns="108000" rtlCol="0" anchor="t"/>
          <a:lstStyle>
            <a:lvl1pPr marL="0" indent="0" algn="ctr">
              <a:buNone/>
              <a:defRPr>
                <a:latin typeface="+mj-lt"/>
              </a:defRPr>
            </a:lvl1pPr>
          </a:lstStyle>
          <a:p>
            <a:pPr lvl="0" rtl="0"/>
            <a:r>
              <a:rPr lang="el-GR" dirty="0"/>
              <a:t>Τίτλος ενότητας 2</a:t>
            </a:r>
          </a:p>
        </p:txBody>
      </p:sp>
      <p:sp>
        <p:nvSpPr>
          <p:cNvPr id="14" name="Θέση κειμένου 13">
            <a:extLst>
              <a:ext uri="{FF2B5EF4-FFF2-40B4-BE49-F238E27FC236}">
                <a16:creationId xmlns="" xmlns:a16="http://schemas.microsoft.com/office/drawing/2014/main" id="{0EF53567-5287-43FB-B07E-A12F3AEEDB98}"/>
              </a:ext>
            </a:extLst>
          </p:cNvPr>
          <p:cNvSpPr>
            <a:spLocks noGrp="1"/>
          </p:cNvSpPr>
          <p:nvPr>
            <p:ph type="body" sz="quarter" idx="29" hasCustomPrompt="1"/>
          </p:nvPr>
        </p:nvSpPr>
        <p:spPr>
          <a:xfrm>
            <a:off x="8481777" y="1647240"/>
            <a:ext cx="2974803" cy="648000"/>
          </a:xfrm>
          <a:ln>
            <a:solidFill>
              <a:schemeClr val="accent3"/>
            </a:solidFill>
          </a:ln>
        </p:spPr>
        <p:txBody>
          <a:bodyPr tIns="108000" rtlCol="0" anchor="t"/>
          <a:lstStyle>
            <a:lvl1pPr marL="0" indent="0" algn="ctr">
              <a:buNone/>
              <a:defRPr>
                <a:latin typeface="+mj-lt"/>
              </a:defRPr>
            </a:lvl1pPr>
          </a:lstStyle>
          <a:p>
            <a:pPr lvl="0" rtl="0"/>
            <a:r>
              <a:rPr lang="el-GR" dirty="0"/>
              <a:t>Τίτλος ενότητας 3</a:t>
            </a:r>
          </a:p>
        </p:txBody>
      </p:sp>
    </p:spTree>
    <p:extLst>
      <p:ext uri="{BB962C8B-B14F-4D97-AF65-F5344CB8AC3E}">
        <p14:creationId xmlns:p14="http://schemas.microsoft.com/office/powerpoint/2010/main" val="4073158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Λωρίδα χρόν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7" name="Θέση αριθμού διαφάνειας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13" name="Θέση κειμένου 8">
            <a:extLst>
              <a:ext uri="{FF2B5EF4-FFF2-40B4-BE49-F238E27FC236}">
                <a16:creationId xmlns="" xmlns:a16="http://schemas.microsoft.com/office/drawing/2014/main" id="{37BBBFC2-32EB-4335-9980-A7CF236703B3}"/>
              </a:ext>
            </a:extLst>
          </p:cNvPr>
          <p:cNvSpPr>
            <a:spLocks noGrp="1"/>
          </p:cNvSpPr>
          <p:nvPr>
            <p:ph type="body" sz="quarter" idx="26" hasCustomPrompt="1"/>
          </p:nvPr>
        </p:nvSpPr>
        <p:spPr>
          <a:xfrm>
            <a:off x="431688" y="1080001"/>
            <a:ext cx="11336560"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cxnSp>
        <p:nvCxnSpPr>
          <p:cNvPr id="15" name="Ευθύγραμμο βέλος σύνδεσης 14">
            <a:extLst>
              <a:ext uri="{FF2B5EF4-FFF2-40B4-BE49-F238E27FC236}">
                <a16:creationId xmlns="" xmlns:a16="http://schemas.microsoft.com/office/drawing/2014/main" id="{52158F80-0C1A-4B9E-9335-A5A0015187F7}"/>
              </a:ext>
            </a:extLst>
          </p:cNvPr>
          <p:cNvCxnSpPr/>
          <p:nvPr userDrawn="1"/>
        </p:nvCxnSpPr>
        <p:spPr>
          <a:xfrm>
            <a:off x="431688" y="3866682"/>
            <a:ext cx="11336560"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Θέση κειμένου 10">
            <a:extLst>
              <a:ext uri="{FF2B5EF4-FFF2-40B4-BE49-F238E27FC236}">
                <a16:creationId xmlns="" xmlns:a16="http://schemas.microsoft.com/office/drawing/2014/main" id="{723DA611-B88C-4D7E-82A4-5E4CA9DC2EA3}"/>
              </a:ext>
            </a:extLst>
          </p:cNvPr>
          <p:cNvSpPr>
            <a:spLocks noGrp="1"/>
          </p:cNvSpPr>
          <p:nvPr>
            <p:ph type="body" sz="quarter" idx="33" hasCustomPrompt="1"/>
          </p:nvPr>
        </p:nvSpPr>
        <p:spPr>
          <a:xfrm>
            <a:off x="412800" y="3973125"/>
            <a:ext cx="415500" cy="201776"/>
          </a:xfrm>
        </p:spPr>
        <p:txBody>
          <a:bodyPr rtlCol="0" anchor="ctr"/>
          <a:lstStyle>
            <a:lvl1pPr marL="0" indent="0" algn="ctr">
              <a:buNone/>
              <a:defRPr sz="1400">
                <a:solidFill>
                  <a:schemeClr val="tx1">
                    <a:lumMod val="50000"/>
                    <a:lumOff val="50000"/>
                  </a:schemeClr>
                </a:solidFill>
              </a:defRPr>
            </a:lvl1pPr>
          </a:lstStyle>
          <a:p>
            <a:pPr lvl="0" rtl="0"/>
            <a:r>
              <a:rPr lang="el-GR" dirty="0"/>
              <a:t>Έτος</a:t>
            </a:r>
          </a:p>
        </p:txBody>
      </p:sp>
      <p:sp>
        <p:nvSpPr>
          <p:cNvPr id="17" name="Θέση κειμένου 10">
            <a:extLst>
              <a:ext uri="{FF2B5EF4-FFF2-40B4-BE49-F238E27FC236}">
                <a16:creationId xmlns="" xmlns:a16="http://schemas.microsoft.com/office/drawing/2014/main" id="{180A0FA4-75CD-4A61-AA79-9C3C5F97ED8C}"/>
              </a:ext>
            </a:extLst>
          </p:cNvPr>
          <p:cNvSpPr>
            <a:spLocks noGrp="1"/>
          </p:cNvSpPr>
          <p:nvPr>
            <p:ph type="body" sz="quarter" idx="34" hasCustomPrompt="1"/>
          </p:nvPr>
        </p:nvSpPr>
        <p:spPr>
          <a:xfrm>
            <a:off x="431687"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1" name="Θέση κειμένου 10">
            <a:extLst>
              <a:ext uri="{FF2B5EF4-FFF2-40B4-BE49-F238E27FC236}">
                <a16:creationId xmlns="" xmlns:a16="http://schemas.microsoft.com/office/drawing/2014/main" id="{EBB89A53-1B07-4560-B98E-03BECDB832C9}"/>
              </a:ext>
            </a:extLst>
          </p:cNvPr>
          <p:cNvSpPr>
            <a:spLocks noGrp="1"/>
          </p:cNvSpPr>
          <p:nvPr>
            <p:ph type="body" sz="quarter" idx="35" hasCustomPrompt="1"/>
          </p:nvPr>
        </p:nvSpPr>
        <p:spPr>
          <a:xfrm>
            <a:off x="903581"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2" name="Θέση κειμένου 10">
            <a:extLst>
              <a:ext uri="{FF2B5EF4-FFF2-40B4-BE49-F238E27FC236}">
                <a16:creationId xmlns="" xmlns:a16="http://schemas.microsoft.com/office/drawing/2014/main" id="{22D34AD8-D83D-4409-A418-C00840A085AC}"/>
              </a:ext>
            </a:extLst>
          </p:cNvPr>
          <p:cNvSpPr>
            <a:spLocks noGrp="1"/>
          </p:cNvSpPr>
          <p:nvPr>
            <p:ph type="body" sz="quarter" idx="36" hasCustomPrompt="1"/>
          </p:nvPr>
        </p:nvSpPr>
        <p:spPr>
          <a:xfrm>
            <a:off x="1375475"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5" name="Θέση κειμένου 10">
            <a:extLst>
              <a:ext uri="{FF2B5EF4-FFF2-40B4-BE49-F238E27FC236}">
                <a16:creationId xmlns="" xmlns:a16="http://schemas.microsoft.com/office/drawing/2014/main" id="{3EAA6A46-63F3-49A5-8E0B-758176E4429D}"/>
              </a:ext>
            </a:extLst>
          </p:cNvPr>
          <p:cNvSpPr>
            <a:spLocks noGrp="1"/>
          </p:cNvSpPr>
          <p:nvPr>
            <p:ph type="body" sz="quarter" idx="37" hasCustomPrompt="1"/>
          </p:nvPr>
        </p:nvSpPr>
        <p:spPr>
          <a:xfrm>
            <a:off x="1847369"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26" name="Θέση κειμένου 10">
            <a:extLst>
              <a:ext uri="{FF2B5EF4-FFF2-40B4-BE49-F238E27FC236}">
                <a16:creationId xmlns="" xmlns:a16="http://schemas.microsoft.com/office/drawing/2014/main" id="{BB051A6E-4868-4F3F-93DB-AD07020E9344}"/>
              </a:ext>
            </a:extLst>
          </p:cNvPr>
          <p:cNvSpPr>
            <a:spLocks noGrp="1"/>
          </p:cNvSpPr>
          <p:nvPr>
            <p:ph type="body" sz="quarter" idx="38" hasCustomPrompt="1"/>
          </p:nvPr>
        </p:nvSpPr>
        <p:spPr>
          <a:xfrm>
            <a:off x="6075525" y="3973125"/>
            <a:ext cx="415500" cy="201776"/>
          </a:xfrm>
        </p:spPr>
        <p:txBody>
          <a:bodyPr rtlCol="0" anchor="ctr"/>
          <a:lstStyle>
            <a:lvl1pPr marL="0" indent="0" algn="ctr">
              <a:buNone/>
              <a:defRPr sz="1400">
                <a:solidFill>
                  <a:schemeClr val="tx1">
                    <a:lumMod val="50000"/>
                    <a:lumOff val="50000"/>
                  </a:schemeClr>
                </a:solidFill>
              </a:defRPr>
            </a:lvl1pPr>
          </a:lstStyle>
          <a:p>
            <a:pPr lvl="0" rtl="0"/>
            <a:r>
              <a:rPr lang="el-GR" dirty="0"/>
              <a:t>Έτος</a:t>
            </a:r>
          </a:p>
        </p:txBody>
      </p:sp>
      <p:sp>
        <p:nvSpPr>
          <p:cNvPr id="28" name="Θέση κειμένου 10">
            <a:extLst>
              <a:ext uri="{FF2B5EF4-FFF2-40B4-BE49-F238E27FC236}">
                <a16:creationId xmlns="" xmlns:a16="http://schemas.microsoft.com/office/drawing/2014/main" id="{61519886-189E-4C69-AEED-FD9BDD3E567B}"/>
              </a:ext>
            </a:extLst>
          </p:cNvPr>
          <p:cNvSpPr>
            <a:spLocks noGrp="1"/>
          </p:cNvSpPr>
          <p:nvPr>
            <p:ph type="body" sz="quarter" idx="39" hasCustomPrompt="1"/>
          </p:nvPr>
        </p:nvSpPr>
        <p:spPr>
          <a:xfrm>
            <a:off x="2319263"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0" name="Θέση κειμένου 10">
            <a:extLst>
              <a:ext uri="{FF2B5EF4-FFF2-40B4-BE49-F238E27FC236}">
                <a16:creationId xmlns="" xmlns:a16="http://schemas.microsoft.com/office/drawing/2014/main" id="{0F084DDF-04EE-46A9-9F77-D5FD94D1B543}"/>
              </a:ext>
            </a:extLst>
          </p:cNvPr>
          <p:cNvSpPr>
            <a:spLocks noGrp="1"/>
          </p:cNvSpPr>
          <p:nvPr>
            <p:ph type="body" sz="quarter" idx="40" hasCustomPrompt="1"/>
          </p:nvPr>
        </p:nvSpPr>
        <p:spPr>
          <a:xfrm>
            <a:off x="2791157"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1" name="Θέση κειμένου 10">
            <a:extLst>
              <a:ext uri="{FF2B5EF4-FFF2-40B4-BE49-F238E27FC236}">
                <a16:creationId xmlns="" xmlns:a16="http://schemas.microsoft.com/office/drawing/2014/main" id="{743DE8AB-BF74-4CC9-AD19-8BBBF44867AF}"/>
              </a:ext>
            </a:extLst>
          </p:cNvPr>
          <p:cNvSpPr>
            <a:spLocks noGrp="1"/>
          </p:cNvSpPr>
          <p:nvPr>
            <p:ph type="body" sz="quarter" idx="41" hasCustomPrompt="1"/>
          </p:nvPr>
        </p:nvSpPr>
        <p:spPr>
          <a:xfrm>
            <a:off x="3263051"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2" name="Θέση κειμένου 10">
            <a:extLst>
              <a:ext uri="{FF2B5EF4-FFF2-40B4-BE49-F238E27FC236}">
                <a16:creationId xmlns="" xmlns:a16="http://schemas.microsoft.com/office/drawing/2014/main" id="{2ECC5C24-2CE5-491E-89DC-F9C5AE98B067}"/>
              </a:ext>
            </a:extLst>
          </p:cNvPr>
          <p:cNvSpPr>
            <a:spLocks noGrp="1"/>
          </p:cNvSpPr>
          <p:nvPr>
            <p:ph type="body" sz="quarter" idx="42" hasCustomPrompt="1"/>
          </p:nvPr>
        </p:nvSpPr>
        <p:spPr>
          <a:xfrm>
            <a:off x="4678734"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3" name="Θέση κειμένου 10">
            <a:extLst>
              <a:ext uri="{FF2B5EF4-FFF2-40B4-BE49-F238E27FC236}">
                <a16:creationId xmlns="" xmlns:a16="http://schemas.microsoft.com/office/drawing/2014/main" id="{ADB0F187-5781-4076-B761-264B1C683A63}"/>
              </a:ext>
            </a:extLst>
          </p:cNvPr>
          <p:cNvSpPr>
            <a:spLocks noGrp="1"/>
          </p:cNvSpPr>
          <p:nvPr>
            <p:ph type="body" sz="quarter" idx="43" hasCustomPrompt="1"/>
          </p:nvPr>
        </p:nvSpPr>
        <p:spPr>
          <a:xfrm>
            <a:off x="3734945"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4" name="Θέση κειμένου 10">
            <a:extLst>
              <a:ext uri="{FF2B5EF4-FFF2-40B4-BE49-F238E27FC236}">
                <a16:creationId xmlns="" xmlns:a16="http://schemas.microsoft.com/office/drawing/2014/main" id="{B2E776B2-D388-4243-80AE-BD8AF47C8AAB}"/>
              </a:ext>
            </a:extLst>
          </p:cNvPr>
          <p:cNvSpPr>
            <a:spLocks noGrp="1"/>
          </p:cNvSpPr>
          <p:nvPr>
            <p:ph type="body" sz="quarter" idx="44" hasCustomPrompt="1"/>
          </p:nvPr>
        </p:nvSpPr>
        <p:spPr>
          <a:xfrm>
            <a:off x="4206839"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5" name="Θέση κειμένου 10">
            <a:extLst>
              <a:ext uri="{FF2B5EF4-FFF2-40B4-BE49-F238E27FC236}">
                <a16:creationId xmlns="" xmlns:a16="http://schemas.microsoft.com/office/drawing/2014/main" id="{79F3A104-EDC0-4A25-9585-3F9F8C1022C7}"/>
              </a:ext>
            </a:extLst>
          </p:cNvPr>
          <p:cNvSpPr>
            <a:spLocks noGrp="1"/>
          </p:cNvSpPr>
          <p:nvPr>
            <p:ph type="body" sz="quarter" idx="45" hasCustomPrompt="1"/>
          </p:nvPr>
        </p:nvSpPr>
        <p:spPr>
          <a:xfrm>
            <a:off x="5150628"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6" name="Θέση κειμένου 10">
            <a:extLst>
              <a:ext uri="{FF2B5EF4-FFF2-40B4-BE49-F238E27FC236}">
                <a16:creationId xmlns="" xmlns:a16="http://schemas.microsoft.com/office/drawing/2014/main" id="{23DA3E7C-9F0E-4A57-B6EA-C01C72788E9E}"/>
              </a:ext>
            </a:extLst>
          </p:cNvPr>
          <p:cNvSpPr>
            <a:spLocks noGrp="1"/>
          </p:cNvSpPr>
          <p:nvPr>
            <p:ph type="body" sz="quarter" idx="46" hasCustomPrompt="1"/>
          </p:nvPr>
        </p:nvSpPr>
        <p:spPr>
          <a:xfrm>
            <a:off x="5622522"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7" name="Θέση κειμένου 10">
            <a:extLst>
              <a:ext uri="{FF2B5EF4-FFF2-40B4-BE49-F238E27FC236}">
                <a16:creationId xmlns="" xmlns:a16="http://schemas.microsoft.com/office/drawing/2014/main" id="{A8ABC110-DC97-4A71-9A16-67581EAC9895}"/>
              </a:ext>
            </a:extLst>
          </p:cNvPr>
          <p:cNvSpPr>
            <a:spLocks noGrp="1"/>
          </p:cNvSpPr>
          <p:nvPr>
            <p:ph type="body" sz="quarter" idx="47" hasCustomPrompt="1"/>
          </p:nvPr>
        </p:nvSpPr>
        <p:spPr>
          <a:xfrm>
            <a:off x="6094412"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8" name="Θέση κειμένου 10">
            <a:extLst>
              <a:ext uri="{FF2B5EF4-FFF2-40B4-BE49-F238E27FC236}">
                <a16:creationId xmlns="" xmlns:a16="http://schemas.microsoft.com/office/drawing/2014/main" id="{81058125-332B-41A7-BCD5-72CAE3F9F97D}"/>
              </a:ext>
            </a:extLst>
          </p:cNvPr>
          <p:cNvSpPr>
            <a:spLocks noGrp="1"/>
          </p:cNvSpPr>
          <p:nvPr>
            <p:ph type="body" sz="quarter" idx="48" hasCustomPrompt="1"/>
          </p:nvPr>
        </p:nvSpPr>
        <p:spPr>
          <a:xfrm>
            <a:off x="6566302"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39" name="Θέση κειμένου 10">
            <a:extLst>
              <a:ext uri="{FF2B5EF4-FFF2-40B4-BE49-F238E27FC236}">
                <a16:creationId xmlns="" xmlns:a16="http://schemas.microsoft.com/office/drawing/2014/main" id="{E32DE8FD-6391-4094-BAEC-CC0836CC67EB}"/>
              </a:ext>
            </a:extLst>
          </p:cNvPr>
          <p:cNvSpPr>
            <a:spLocks noGrp="1"/>
          </p:cNvSpPr>
          <p:nvPr>
            <p:ph type="body" sz="quarter" idx="49" hasCustomPrompt="1"/>
          </p:nvPr>
        </p:nvSpPr>
        <p:spPr>
          <a:xfrm>
            <a:off x="7038196"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0" name="Θέση κειμένου 10">
            <a:extLst>
              <a:ext uri="{FF2B5EF4-FFF2-40B4-BE49-F238E27FC236}">
                <a16:creationId xmlns="" xmlns:a16="http://schemas.microsoft.com/office/drawing/2014/main" id="{5C53C0F3-9308-422B-BC6E-1ACA5029027A}"/>
              </a:ext>
            </a:extLst>
          </p:cNvPr>
          <p:cNvSpPr>
            <a:spLocks noGrp="1"/>
          </p:cNvSpPr>
          <p:nvPr>
            <p:ph type="body" sz="quarter" idx="50" hasCustomPrompt="1"/>
          </p:nvPr>
        </p:nvSpPr>
        <p:spPr>
          <a:xfrm>
            <a:off x="7510090"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1" name="Θέση κειμένου 10">
            <a:extLst>
              <a:ext uri="{FF2B5EF4-FFF2-40B4-BE49-F238E27FC236}">
                <a16:creationId xmlns="" xmlns:a16="http://schemas.microsoft.com/office/drawing/2014/main" id="{06DFFA03-9EA6-4F70-9519-AB1361BAF7CE}"/>
              </a:ext>
            </a:extLst>
          </p:cNvPr>
          <p:cNvSpPr>
            <a:spLocks noGrp="1"/>
          </p:cNvSpPr>
          <p:nvPr>
            <p:ph type="body" sz="quarter" idx="51" hasCustomPrompt="1"/>
          </p:nvPr>
        </p:nvSpPr>
        <p:spPr>
          <a:xfrm>
            <a:off x="7981984"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2" name="Θέση κειμένου 10">
            <a:extLst>
              <a:ext uri="{FF2B5EF4-FFF2-40B4-BE49-F238E27FC236}">
                <a16:creationId xmlns="" xmlns:a16="http://schemas.microsoft.com/office/drawing/2014/main" id="{49CD8693-3557-4241-BB88-518160D989C4}"/>
              </a:ext>
            </a:extLst>
          </p:cNvPr>
          <p:cNvSpPr>
            <a:spLocks noGrp="1"/>
          </p:cNvSpPr>
          <p:nvPr>
            <p:ph type="body" sz="quarter" idx="52" hasCustomPrompt="1"/>
          </p:nvPr>
        </p:nvSpPr>
        <p:spPr>
          <a:xfrm>
            <a:off x="8453878"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3" name="Θέση κειμένου 10">
            <a:extLst>
              <a:ext uri="{FF2B5EF4-FFF2-40B4-BE49-F238E27FC236}">
                <a16:creationId xmlns="" xmlns:a16="http://schemas.microsoft.com/office/drawing/2014/main" id="{4884DF69-4936-4F90-BFB8-ED04A228DA22}"/>
              </a:ext>
            </a:extLst>
          </p:cNvPr>
          <p:cNvSpPr>
            <a:spLocks noGrp="1"/>
          </p:cNvSpPr>
          <p:nvPr>
            <p:ph type="body" sz="quarter" idx="53" hasCustomPrompt="1"/>
          </p:nvPr>
        </p:nvSpPr>
        <p:spPr>
          <a:xfrm>
            <a:off x="8925772"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4" name="Θέση κειμένου 10">
            <a:extLst>
              <a:ext uri="{FF2B5EF4-FFF2-40B4-BE49-F238E27FC236}">
                <a16:creationId xmlns="" xmlns:a16="http://schemas.microsoft.com/office/drawing/2014/main" id="{00804F61-8052-4AD8-8370-ED72B261BC29}"/>
              </a:ext>
            </a:extLst>
          </p:cNvPr>
          <p:cNvSpPr>
            <a:spLocks noGrp="1"/>
          </p:cNvSpPr>
          <p:nvPr>
            <p:ph type="body" sz="quarter" idx="54" hasCustomPrompt="1"/>
          </p:nvPr>
        </p:nvSpPr>
        <p:spPr>
          <a:xfrm>
            <a:off x="10341455"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5" name="Θέση κειμένου 10">
            <a:extLst>
              <a:ext uri="{FF2B5EF4-FFF2-40B4-BE49-F238E27FC236}">
                <a16:creationId xmlns="" xmlns:a16="http://schemas.microsoft.com/office/drawing/2014/main" id="{313F370F-A9EC-477E-BED7-BF4E87527420}"/>
              </a:ext>
            </a:extLst>
          </p:cNvPr>
          <p:cNvSpPr>
            <a:spLocks noGrp="1"/>
          </p:cNvSpPr>
          <p:nvPr>
            <p:ph type="body" sz="quarter" idx="55" hasCustomPrompt="1"/>
          </p:nvPr>
        </p:nvSpPr>
        <p:spPr>
          <a:xfrm>
            <a:off x="9397666"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6" name="Θέση κειμένου 10">
            <a:extLst>
              <a:ext uri="{FF2B5EF4-FFF2-40B4-BE49-F238E27FC236}">
                <a16:creationId xmlns="" xmlns:a16="http://schemas.microsoft.com/office/drawing/2014/main" id="{9E687ADD-FE6C-441E-991F-E71EA0572C32}"/>
              </a:ext>
            </a:extLst>
          </p:cNvPr>
          <p:cNvSpPr>
            <a:spLocks noGrp="1"/>
          </p:cNvSpPr>
          <p:nvPr>
            <p:ph type="body" sz="quarter" idx="56" hasCustomPrompt="1"/>
          </p:nvPr>
        </p:nvSpPr>
        <p:spPr>
          <a:xfrm>
            <a:off x="9869560"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7" name="Θέση κειμένου 10">
            <a:extLst>
              <a:ext uri="{FF2B5EF4-FFF2-40B4-BE49-F238E27FC236}">
                <a16:creationId xmlns="" xmlns:a16="http://schemas.microsoft.com/office/drawing/2014/main" id="{5E0252B4-80AE-40E9-BA32-6EDAAC625211}"/>
              </a:ext>
            </a:extLst>
          </p:cNvPr>
          <p:cNvSpPr>
            <a:spLocks noGrp="1"/>
          </p:cNvSpPr>
          <p:nvPr>
            <p:ph type="body" sz="quarter" idx="57" hasCustomPrompt="1"/>
          </p:nvPr>
        </p:nvSpPr>
        <p:spPr>
          <a:xfrm>
            <a:off x="10813349"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8" name="Θέση κειμένου 10">
            <a:extLst>
              <a:ext uri="{FF2B5EF4-FFF2-40B4-BE49-F238E27FC236}">
                <a16:creationId xmlns="" xmlns:a16="http://schemas.microsoft.com/office/drawing/2014/main" id="{8A807DF0-23B6-4B83-B3F6-8D0BE9A851F6}"/>
              </a:ext>
            </a:extLst>
          </p:cNvPr>
          <p:cNvSpPr>
            <a:spLocks noGrp="1"/>
          </p:cNvSpPr>
          <p:nvPr>
            <p:ph type="body" sz="quarter" idx="58" hasCustomPrompt="1"/>
          </p:nvPr>
        </p:nvSpPr>
        <p:spPr>
          <a:xfrm>
            <a:off x="11285243" y="3597398"/>
            <a:ext cx="377727" cy="201776"/>
          </a:xfrm>
        </p:spPr>
        <p:txBody>
          <a:bodyPr rtlCol="0"/>
          <a:lstStyle>
            <a:lvl1pPr marL="0" indent="0" algn="ctr">
              <a:buNone/>
              <a:defRPr sz="1200">
                <a:solidFill>
                  <a:schemeClr val="tx1">
                    <a:lumMod val="50000"/>
                    <a:lumOff val="50000"/>
                  </a:schemeClr>
                </a:solidFill>
              </a:defRPr>
            </a:lvl1pPr>
          </a:lstStyle>
          <a:p>
            <a:pPr lvl="0" rtl="0"/>
            <a:r>
              <a:rPr lang="el-GR" dirty="0"/>
              <a:t>ΜΜ</a:t>
            </a:r>
          </a:p>
        </p:txBody>
      </p:sp>
      <p:sp>
        <p:nvSpPr>
          <p:cNvPr id="49" name="Θέση κειμένου 3">
            <a:extLst>
              <a:ext uri="{FF2B5EF4-FFF2-40B4-BE49-F238E27FC236}">
                <a16:creationId xmlns="" xmlns:a16="http://schemas.microsoft.com/office/drawing/2014/main" id="{F3591345-36C8-481A-AD5B-5F69B03D1710}"/>
              </a:ext>
            </a:extLst>
          </p:cNvPr>
          <p:cNvSpPr>
            <a:spLocks noGrp="1"/>
          </p:cNvSpPr>
          <p:nvPr>
            <p:ph type="body" sz="quarter" idx="59" hasCustomPrompt="1"/>
          </p:nvPr>
        </p:nvSpPr>
        <p:spPr>
          <a:xfrm>
            <a:off x="5359592" y="2190751"/>
            <a:ext cx="1793408"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el-GR" dirty="0"/>
              <a:t>Τίτλος στοιχείου</a:t>
            </a:r>
          </a:p>
        </p:txBody>
      </p:sp>
      <p:sp>
        <p:nvSpPr>
          <p:cNvPr id="50" name="Θέση κειμένου 36">
            <a:extLst>
              <a:ext uri="{FF2B5EF4-FFF2-40B4-BE49-F238E27FC236}">
                <a16:creationId xmlns="" xmlns:a16="http://schemas.microsoft.com/office/drawing/2014/main" id="{954C0732-1924-4A1B-9272-95C51D0B36FE}"/>
              </a:ext>
            </a:extLst>
          </p:cNvPr>
          <p:cNvSpPr>
            <a:spLocks noGrp="1"/>
          </p:cNvSpPr>
          <p:nvPr>
            <p:ph type="body" sz="quarter" idx="60" hasCustomPrompt="1"/>
          </p:nvPr>
        </p:nvSpPr>
        <p:spPr>
          <a:xfrm>
            <a:off x="5394323" y="2531196"/>
            <a:ext cx="1723945"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el-GR" dirty="0"/>
              <a:t>Μήνας, Έτος</a:t>
            </a:r>
          </a:p>
        </p:txBody>
      </p:sp>
    </p:spTree>
    <p:extLst>
      <p:ext uri="{BB962C8B-B14F-4D97-AF65-F5344CB8AC3E}">
        <p14:creationId xmlns:p14="http://schemas.microsoft.com/office/powerpoint/2010/main" val="4161538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Μέλη ομάδας 3">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103398" y="3995705"/>
            <a:ext cx="1963659" cy="216000"/>
          </a:xfrm>
        </p:spPr>
        <p:txBody>
          <a:bodyPr rtlCol="0"/>
          <a:lstStyle>
            <a:lvl1pPr marL="0" indent="0" algn="l">
              <a:buNone/>
              <a:defRPr sz="1600"/>
            </a:lvl1pPr>
          </a:lstStyle>
          <a:p>
            <a:pPr lvl="0" rtl="0"/>
            <a:r>
              <a:rPr lang="el-GR" dirty="0"/>
              <a:t>Τίτλος</a:t>
            </a:r>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5954337" y="3995705"/>
            <a:ext cx="1963659" cy="216000"/>
          </a:xfrm>
        </p:spPr>
        <p:txBody>
          <a:bodyPr rtlCol="0"/>
          <a:lstStyle>
            <a:lvl1pPr marL="0" indent="0" algn="l">
              <a:buNone/>
              <a:defRPr sz="1600"/>
            </a:lvl1pPr>
          </a:lstStyle>
          <a:p>
            <a:pPr lvl="0" rtl="0"/>
            <a:r>
              <a:rPr lang="el-GR" dirty="0"/>
              <a:t>Τίτλος</a:t>
            </a:r>
          </a:p>
        </p:txBody>
      </p:sp>
      <p:sp>
        <p:nvSpPr>
          <p:cNvPr id="15" name="Θέση κειμένου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9805276" y="3991240"/>
            <a:ext cx="1963659" cy="216000"/>
          </a:xfrm>
        </p:spPr>
        <p:txBody>
          <a:bodyPr rtlCol="0"/>
          <a:lstStyle>
            <a:lvl1pPr marL="0" indent="0" algn="l">
              <a:buNone/>
              <a:defRPr sz="1600"/>
            </a:lvl1pPr>
          </a:lstStyle>
          <a:p>
            <a:pPr lvl="0" rtl="0"/>
            <a:r>
              <a:rPr lang="el-GR" dirty="0"/>
              <a:t>Τίτλος</a:t>
            </a:r>
          </a:p>
        </p:txBody>
      </p:sp>
      <p:sp>
        <p:nvSpPr>
          <p:cNvPr id="10" name="Θέση κειμένου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103397" y="3424428"/>
            <a:ext cx="1963658" cy="504000"/>
          </a:xfrm>
        </p:spPr>
        <p:txBody>
          <a:bodyPr rtlCol="0"/>
          <a:lstStyle>
            <a:lvl1pPr marL="0" indent="0" algn="l">
              <a:buNone/>
              <a:defRPr b="1">
                <a:latin typeface="+mj-lt"/>
              </a:defRPr>
            </a:lvl1pPr>
          </a:lstStyle>
          <a:p>
            <a:pPr lvl="0" rtl="0"/>
            <a:r>
              <a:rPr lang="el-GR" dirty="0"/>
              <a:t>Όνομα</a:t>
            </a:r>
          </a:p>
        </p:txBody>
      </p:sp>
      <p:sp>
        <p:nvSpPr>
          <p:cNvPr id="12" name="Θέση κειμένου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5954337" y="3424428"/>
            <a:ext cx="1963659" cy="504000"/>
          </a:xfrm>
        </p:spPr>
        <p:txBody>
          <a:bodyPr rtlCol="0"/>
          <a:lstStyle>
            <a:lvl1pPr marL="0" indent="0" algn="l">
              <a:buNone/>
              <a:defRPr b="1">
                <a:latin typeface="+mj-lt"/>
              </a:defRPr>
            </a:lvl1pPr>
          </a:lstStyle>
          <a:p>
            <a:pPr lvl="0" rtl="0"/>
            <a:r>
              <a:rPr lang="el-GR" dirty="0"/>
              <a:t>Όνομα</a:t>
            </a:r>
          </a:p>
        </p:txBody>
      </p:sp>
      <p:sp>
        <p:nvSpPr>
          <p:cNvPr id="16" name="Θέση κειμένου 15">
            <a:extLst>
              <a:ext uri="{FF2B5EF4-FFF2-40B4-BE49-F238E27FC236}">
                <a16:creationId xmlns="" xmlns:a16="http://schemas.microsoft.com/office/drawing/2014/main" id="{33DAFB20-1343-4578-8AA0-0378B674F1B1}"/>
              </a:ext>
            </a:extLst>
          </p:cNvPr>
          <p:cNvSpPr>
            <a:spLocks noGrp="1"/>
          </p:cNvSpPr>
          <p:nvPr>
            <p:ph type="body" sz="quarter" idx="19" hasCustomPrompt="1"/>
          </p:nvPr>
        </p:nvSpPr>
        <p:spPr>
          <a:xfrm>
            <a:off x="9805276" y="3424428"/>
            <a:ext cx="1963658" cy="504000"/>
          </a:xfrm>
        </p:spPr>
        <p:txBody>
          <a:bodyPr rtlCol="0"/>
          <a:lstStyle>
            <a:lvl1pPr marL="0" indent="0" algn="l">
              <a:buNone/>
              <a:defRPr b="1">
                <a:latin typeface="+mj-lt"/>
              </a:defRPr>
            </a:lvl1pPr>
          </a:lstStyle>
          <a:p>
            <a:pPr lvl="0" rtl="0"/>
            <a:r>
              <a:rPr lang="el-GR" dirty="0"/>
              <a:t>Όνομα</a:t>
            </a:r>
          </a:p>
        </p:txBody>
      </p:sp>
      <p:sp>
        <p:nvSpPr>
          <p:cNvPr id="24" name="Θέση εικόνας 22">
            <a:extLst>
              <a:ext uri="{FF2B5EF4-FFF2-40B4-BE49-F238E27FC236}">
                <a16:creationId xmlns="" xmlns:a16="http://schemas.microsoft.com/office/drawing/2014/main" id="{806A4855-25AA-40D4-B1A4-A271486B6C9F}"/>
              </a:ext>
            </a:extLst>
          </p:cNvPr>
          <p:cNvSpPr>
            <a:spLocks noGrp="1"/>
          </p:cNvSpPr>
          <p:nvPr>
            <p:ph type="pic" sz="quarter" idx="23"/>
          </p:nvPr>
        </p:nvSpPr>
        <p:spPr>
          <a:xfrm>
            <a:off x="431687" y="2808242"/>
            <a:ext cx="1505574"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smtClean="0"/>
              <a:t>Κάντε κλικ στο εικονίδιο για να προσθέσετε εικόνα</a:t>
            </a:r>
            <a:endParaRPr lang="el-GR" dirty="0"/>
          </a:p>
        </p:txBody>
      </p:sp>
      <p:sp>
        <p:nvSpPr>
          <p:cNvPr id="25" name="Θέση εικόνας 22">
            <a:extLst>
              <a:ext uri="{FF2B5EF4-FFF2-40B4-BE49-F238E27FC236}">
                <a16:creationId xmlns="" xmlns:a16="http://schemas.microsoft.com/office/drawing/2014/main" id="{31E10A24-B676-4117-9507-B4B0EB406F02}"/>
              </a:ext>
            </a:extLst>
          </p:cNvPr>
          <p:cNvSpPr>
            <a:spLocks noGrp="1"/>
          </p:cNvSpPr>
          <p:nvPr>
            <p:ph type="pic" sz="quarter" idx="24"/>
          </p:nvPr>
        </p:nvSpPr>
        <p:spPr>
          <a:xfrm>
            <a:off x="4282626" y="2808242"/>
            <a:ext cx="1505574"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smtClean="0"/>
              <a:t>Κάντε κλικ στο εικονίδιο για να προσθέσετε εικόνα</a:t>
            </a:r>
            <a:endParaRPr lang="el-GR" dirty="0"/>
          </a:p>
        </p:txBody>
      </p:sp>
      <p:sp>
        <p:nvSpPr>
          <p:cNvPr id="26" name="Θέση εικόνας 22">
            <a:extLst>
              <a:ext uri="{FF2B5EF4-FFF2-40B4-BE49-F238E27FC236}">
                <a16:creationId xmlns="" xmlns:a16="http://schemas.microsoft.com/office/drawing/2014/main" id="{6549D851-9848-44AC-937A-9B1EF867E595}"/>
              </a:ext>
            </a:extLst>
          </p:cNvPr>
          <p:cNvSpPr>
            <a:spLocks noGrp="1"/>
          </p:cNvSpPr>
          <p:nvPr>
            <p:ph type="pic" sz="quarter" idx="25"/>
          </p:nvPr>
        </p:nvSpPr>
        <p:spPr>
          <a:xfrm>
            <a:off x="8133564" y="2808242"/>
            <a:ext cx="1505574" cy="1505966"/>
          </a:xfrm>
          <a:prstGeom prst="ellipse">
            <a:avLst/>
          </a:prstGeom>
          <a:solidFill>
            <a:schemeClr val="bg1">
              <a:lumMod val="95000"/>
            </a:schemeClr>
          </a:solidFill>
          <a:ln w="3175">
            <a:solidFill>
              <a:schemeClr val="bg1">
                <a:lumMod val="95000"/>
              </a:schemeClr>
            </a:solidFill>
          </a:ln>
        </p:spPr>
        <p:txBody>
          <a:bodyPr rtlCol="0" anchor="ctr"/>
          <a:lstStyle>
            <a:lvl1pPr marL="0" indent="0" algn="ctr">
              <a:buNone/>
              <a:defRPr sz="1600"/>
            </a:lvl1pPr>
          </a:lstStyle>
          <a:p>
            <a:pPr rtl="0"/>
            <a:r>
              <a:rPr lang="el-GR" smtClean="0"/>
              <a:t>Κάντε κλικ στο εικονίδιο για να προσθέσετε εικόνα</a:t>
            </a:r>
            <a:endParaRPr lang="el-GR" dirty="0"/>
          </a:p>
        </p:txBody>
      </p:sp>
      <p:sp>
        <p:nvSpPr>
          <p:cNvPr id="9" name="Θέση κειμένου 8">
            <a:extLst>
              <a:ext uri="{FF2B5EF4-FFF2-40B4-BE49-F238E27FC236}">
                <a16:creationId xmlns="" xmlns:a16="http://schemas.microsoft.com/office/drawing/2014/main" id="{36DD16A0-27CF-480C-8ADD-7BB99E0031A4}"/>
              </a:ext>
            </a:extLst>
          </p:cNvPr>
          <p:cNvSpPr>
            <a:spLocks noGrp="1"/>
          </p:cNvSpPr>
          <p:nvPr>
            <p:ph type="body" sz="quarter" idx="26" hasCustomPrompt="1"/>
          </p:nvPr>
        </p:nvSpPr>
        <p:spPr>
          <a:xfrm>
            <a:off x="431688" y="1080001"/>
            <a:ext cx="11336560"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sp>
        <p:nvSpPr>
          <p:cNvPr id="4" name="Θέση κειμένου 3">
            <a:extLst>
              <a:ext uri="{FF2B5EF4-FFF2-40B4-BE49-F238E27FC236}">
                <a16:creationId xmlns="" xmlns:a16="http://schemas.microsoft.com/office/drawing/2014/main" id="{B47CA876-2153-4136-850D-EE098BDC242E}"/>
              </a:ext>
            </a:extLst>
          </p:cNvPr>
          <p:cNvSpPr>
            <a:spLocks noGrp="1"/>
          </p:cNvSpPr>
          <p:nvPr>
            <p:ph type="body" sz="quarter" idx="27" hasCustomPrompt="1"/>
          </p:nvPr>
        </p:nvSpPr>
        <p:spPr>
          <a:xfrm>
            <a:off x="2103397" y="4311393"/>
            <a:ext cx="1963660" cy="1130300"/>
          </a:xfrm>
        </p:spPr>
        <p:txBody>
          <a:bodyPr rtlCol="0"/>
          <a:lstStyle>
            <a:lvl1pPr marL="0" indent="0">
              <a:buFont typeface="Arial" panose="020B0604020202020204" pitchFamily="34" charse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Σύντομο βιογραφικό</a:t>
            </a:r>
          </a:p>
        </p:txBody>
      </p:sp>
      <p:sp>
        <p:nvSpPr>
          <p:cNvPr id="11" name="Θέση κειμένου 10">
            <a:extLst>
              <a:ext uri="{FF2B5EF4-FFF2-40B4-BE49-F238E27FC236}">
                <a16:creationId xmlns="" xmlns:a16="http://schemas.microsoft.com/office/drawing/2014/main" id="{969B21C2-C689-49C2-B45F-14C5C53A587B}"/>
              </a:ext>
            </a:extLst>
          </p:cNvPr>
          <p:cNvSpPr>
            <a:spLocks noGrp="1"/>
          </p:cNvSpPr>
          <p:nvPr>
            <p:ph type="body" sz="quarter" idx="28" hasCustomPrompt="1"/>
          </p:nvPr>
        </p:nvSpPr>
        <p:spPr>
          <a:xfrm>
            <a:off x="5954336" y="4311393"/>
            <a:ext cx="1963226" cy="1130300"/>
          </a:xfrm>
        </p:spPr>
        <p:txBody>
          <a:bodyPr rtlCol="0"/>
          <a:lstStyle>
            <a:lvl1pPr marL="0" indent="0">
              <a:buNone/>
              <a:defRPr/>
            </a:lvl1pPr>
          </a:lstStyle>
          <a:p>
            <a:pPr lvl="0" rtl="0"/>
            <a:r>
              <a:rPr lang="el-GR" dirty="0"/>
              <a:t>Σύντομο βιογραφικό</a:t>
            </a:r>
          </a:p>
        </p:txBody>
      </p:sp>
      <p:sp>
        <p:nvSpPr>
          <p:cNvPr id="17" name="Θέση κειμένου 16">
            <a:extLst>
              <a:ext uri="{FF2B5EF4-FFF2-40B4-BE49-F238E27FC236}">
                <a16:creationId xmlns="" xmlns:a16="http://schemas.microsoft.com/office/drawing/2014/main" id="{E33D8E11-F7FD-4AD9-BEC6-78C6500F8172}"/>
              </a:ext>
            </a:extLst>
          </p:cNvPr>
          <p:cNvSpPr>
            <a:spLocks noGrp="1"/>
          </p:cNvSpPr>
          <p:nvPr>
            <p:ph type="body" sz="quarter" idx="29" hasCustomPrompt="1"/>
          </p:nvPr>
        </p:nvSpPr>
        <p:spPr>
          <a:xfrm>
            <a:off x="9805275" y="4311393"/>
            <a:ext cx="1980684" cy="1138238"/>
          </a:xfrm>
        </p:spPr>
        <p:txBody>
          <a:bodyPr rtlCol="0"/>
          <a:lstStyle>
            <a:lvl1pPr marL="0" indent="0">
              <a:buNone/>
              <a:defRPr/>
            </a:lvl1pPr>
          </a:lstStyle>
          <a:p>
            <a:pPr lvl="0" rtl="0"/>
            <a:r>
              <a:rPr lang="el-GR" dirty="0"/>
              <a:t>Σύντομο βιογραφικό</a:t>
            </a:r>
          </a:p>
        </p:txBody>
      </p:sp>
    </p:spTree>
    <p:extLst>
      <p:ext uri="{BB962C8B-B14F-4D97-AF65-F5344CB8AC3E}">
        <p14:creationId xmlns:p14="http://schemas.microsoft.com/office/powerpoint/2010/main" val="3286070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Μέλη ομάδας 6">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CFF4C50-933F-41F9-AD11-BD02410AA7D5}"/>
              </a:ext>
            </a:extLst>
          </p:cNvPr>
          <p:cNvSpPr>
            <a:spLocks noGrp="1"/>
          </p:cNvSpPr>
          <p:nvPr>
            <p:ph type="title"/>
          </p:nvPr>
        </p:nvSpPr>
        <p:spPr>
          <a:xfrm>
            <a:off x="431887" y="432000"/>
            <a:ext cx="11337047" cy="432000"/>
          </a:xfrm>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7" name="Θέση υποσέλιδου 6">
            <a:extLst>
              <a:ext uri="{FF2B5EF4-FFF2-40B4-BE49-F238E27FC236}">
                <a16:creationId xmlns=""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8" name="Σύμβολο κράτησης αριθμού διαφάνειας 7">
            <a:extLst>
              <a:ext uri="{FF2B5EF4-FFF2-40B4-BE49-F238E27FC236}">
                <a16:creationId xmlns=""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5" name="Θέση κειμένου 4">
            <a:extLst>
              <a:ext uri="{FF2B5EF4-FFF2-40B4-BE49-F238E27FC236}">
                <a16:creationId xmlns="" xmlns:a16="http://schemas.microsoft.com/office/drawing/2014/main" id="{1F5B3657-F2AE-455A-BF81-1A0C2ACECD20}"/>
              </a:ext>
            </a:extLst>
          </p:cNvPr>
          <p:cNvSpPr>
            <a:spLocks noGrp="1"/>
          </p:cNvSpPr>
          <p:nvPr>
            <p:ph type="body" sz="quarter" idx="12" hasCustomPrompt="1"/>
          </p:nvPr>
        </p:nvSpPr>
        <p:spPr>
          <a:xfrm>
            <a:off x="2339504" y="4505325"/>
            <a:ext cx="1799531" cy="900000"/>
          </a:xfrm>
        </p:spPr>
        <p:txBody>
          <a:bodyPr rtlCol="0"/>
          <a:lstStyle>
            <a:lvl1pPr marL="0" indent="0" algn="ctr">
              <a:buNone/>
              <a:defRPr sz="1600"/>
            </a:lvl1pPr>
          </a:lstStyle>
          <a:p>
            <a:pPr lvl="0" rtl="0"/>
            <a:r>
              <a:rPr lang="el-GR" dirty="0"/>
              <a:t>Τίτλος</a:t>
            </a:r>
          </a:p>
        </p:txBody>
      </p:sp>
      <p:sp>
        <p:nvSpPr>
          <p:cNvPr id="13" name="Θέση κειμένου 12">
            <a:extLst>
              <a:ext uri="{FF2B5EF4-FFF2-40B4-BE49-F238E27FC236}">
                <a16:creationId xmlns="" xmlns:a16="http://schemas.microsoft.com/office/drawing/2014/main" id="{6A983D98-E0AB-429A-9EC2-B50D4216D691}"/>
              </a:ext>
            </a:extLst>
          </p:cNvPr>
          <p:cNvSpPr>
            <a:spLocks noGrp="1"/>
          </p:cNvSpPr>
          <p:nvPr>
            <p:ph type="body" sz="quarter" idx="13" hasCustomPrompt="1"/>
          </p:nvPr>
        </p:nvSpPr>
        <p:spPr>
          <a:xfrm>
            <a:off x="4247320" y="4505325"/>
            <a:ext cx="1799531" cy="900000"/>
          </a:xfrm>
        </p:spPr>
        <p:txBody>
          <a:bodyPr rtlCol="0"/>
          <a:lstStyle>
            <a:lvl1pPr marL="0" indent="0" algn="ctr">
              <a:buNone/>
              <a:defRPr sz="1600"/>
            </a:lvl1pPr>
          </a:lstStyle>
          <a:p>
            <a:pPr lvl="0" rtl="0"/>
            <a:r>
              <a:rPr lang="el-GR" dirty="0"/>
              <a:t>Τίτλος</a:t>
            </a:r>
          </a:p>
        </p:txBody>
      </p:sp>
      <p:sp>
        <p:nvSpPr>
          <p:cNvPr id="15" name="Θέση κειμένου 14">
            <a:extLst>
              <a:ext uri="{FF2B5EF4-FFF2-40B4-BE49-F238E27FC236}">
                <a16:creationId xmlns="" xmlns:a16="http://schemas.microsoft.com/office/drawing/2014/main" id="{755213BF-EF6D-45DC-A01B-DE6C2F23A6D2}"/>
              </a:ext>
            </a:extLst>
          </p:cNvPr>
          <p:cNvSpPr>
            <a:spLocks noGrp="1"/>
          </p:cNvSpPr>
          <p:nvPr>
            <p:ph type="body" sz="quarter" idx="14" hasCustomPrompt="1"/>
          </p:nvPr>
        </p:nvSpPr>
        <p:spPr>
          <a:xfrm>
            <a:off x="6155136" y="4505325"/>
            <a:ext cx="1799531" cy="900000"/>
          </a:xfrm>
        </p:spPr>
        <p:txBody>
          <a:bodyPr rtlCol="0"/>
          <a:lstStyle>
            <a:lvl1pPr marL="0" indent="0" algn="ctr">
              <a:buNone/>
              <a:defRPr sz="1600"/>
            </a:lvl1pPr>
          </a:lstStyle>
          <a:p>
            <a:pPr lvl="0" rtl="0"/>
            <a:r>
              <a:rPr lang="el-GR" dirty="0"/>
              <a:t>Τίτλος</a:t>
            </a:r>
          </a:p>
        </p:txBody>
      </p:sp>
      <p:sp>
        <p:nvSpPr>
          <p:cNvPr id="17" name="Θέση κειμένου 16">
            <a:extLst>
              <a:ext uri="{FF2B5EF4-FFF2-40B4-BE49-F238E27FC236}">
                <a16:creationId xmlns="" xmlns:a16="http://schemas.microsoft.com/office/drawing/2014/main" id="{77D6BBBA-F4A3-45D4-91BC-A405FFDC7C3D}"/>
              </a:ext>
            </a:extLst>
          </p:cNvPr>
          <p:cNvSpPr>
            <a:spLocks noGrp="1"/>
          </p:cNvSpPr>
          <p:nvPr>
            <p:ph type="body" sz="quarter" idx="15" hasCustomPrompt="1"/>
          </p:nvPr>
        </p:nvSpPr>
        <p:spPr>
          <a:xfrm>
            <a:off x="8062952" y="4505325"/>
            <a:ext cx="1799531" cy="900000"/>
          </a:xfrm>
        </p:spPr>
        <p:txBody>
          <a:bodyPr rtlCol="0"/>
          <a:lstStyle>
            <a:lvl1pPr marL="0" indent="0" algn="ctr">
              <a:buNone/>
              <a:defRPr sz="1600"/>
            </a:lvl1pPr>
          </a:lstStyle>
          <a:p>
            <a:pPr lvl="0" rtl="0"/>
            <a:r>
              <a:rPr lang="el-GR" dirty="0"/>
              <a:t>Τίτλος</a:t>
            </a:r>
          </a:p>
        </p:txBody>
      </p:sp>
      <p:sp>
        <p:nvSpPr>
          <p:cNvPr id="6" name="Θέση κειμένου 5">
            <a:extLst>
              <a:ext uri="{FF2B5EF4-FFF2-40B4-BE49-F238E27FC236}">
                <a16:creationId xmlns="" xmlns:a16="http://schemas.microsoft.com/office/drawing/2014/main" id="{EB3F7825-EB73-4976-9D8D-BAD8C8FCEA82}"/>
              </a:ext>
            </a:extLst>
          </p:cNvPr>
          <p:cNvSpPr>
            <a:spLocks noGrp="1"/>
          </p:cNvSpPr>
          <p:nvPr>
            <p:ph type="body" sz="quarter" idx="16" hasCustomPrompt="1"/>
          </p:nvPr>
        </p:nvSpPr>
        <p:spPr>
          <a:xfrm>
            <a:off x="431688" y="3926334"/>
            <a:ext cx="1799531" cy="504000"/>
          </a:xfrm>
        </p:spPr>
        <p:txBody>
          <a:bodyPr rtlCol="0"/>
          <a:lstStyle>
            <a:lvl1pPr marL="0" indent="0" algn="ctr">
              <a:buNone/>
              <a:defRPr b="1">
                <a:latin typeface="+mj-lt"/>
              </a:defRPr>
            </a:lvl1pPr>
          </a:lstStyle>
          <a:p>
            <a:pPr lvl="0" rtl="0"/>
            <a:r>
              <a:rPr lang="el-GR" dirty="0"/>
              <a:t>Πλήρες όνομα</a:t>
            </a:r>
          </a:p>
        </p:txBody>
      </p:sp>
      <p:sp>
        <p:nvSpPr>
          <p:cNvPr id="10" name="Θέση κειμένου 9">
            <a:extLst>
              <a:ext uri="{FF2B5EF4-FFF2-40B4-BE49-F238E27FC236}">
                <a16:creationId xmlns="" xmlns:a16="http://schemas.microsoft.com/office/drawing/2014/main" id="{6D972951-9088-4993-8DED-9DA3B6B08CF2}"/>
              </a:ext>
            </a:extLst>
          </p:cNvPr>
          <p:cNvSpPr>
            <a:spLocks noGrp="1"/>
          </p:cNvSpPr>
          <p:nvPr>
            <p:ph type="body" sz="quarter" idx="17" hasCustomPrompt="1"/>
          </p:nvPr>
        </p:nvSpPr>
        <p:spPr>
          <a:xfrm>
            <a:off x="2339504" y="3926335"/>
            <a:ext cx="1799531" cy="504000"/>
          </a:xfrm>
        </p:spPr>
        <p:txBody>
          <a:bodyPr rtlCol="0"/>
          <a:lstStyle>
            <a:lvl1pPr marL="0" indent="0" algn="ctr">
              <a:buNone/>
              <a:defRPr b="1">
                <a:latin typeface="+mj-lt"/>
              </a:defRPr>
            </a:lvl1pPr>
          </a:lstStyle>
          <a:p>
            <a:pPr lvl="0" rtl="0"/>
            <a:r>
              <a:rPr lang="el-GR" dirty="0"/>
              <a:t>Πλήρες όνομα</a:t>
            </a:r>
          </a:p>
        </p:txBody>
      </p:sp>
      <p:sp>
        <p:nvSpPr>
          <p:cNvPr id="12" name="Θέση κειμένου 11">
            <a:extLst>
              <a:ext uri="{FF2B5EF4-FFF2-40B4-BE49-F238E27FC236}">
                <a16:creationId xmlns="" xmlns:a16="http://schemas.microsoft.com/office/drawing/2014/main" id="{48424FDD-507C-4199-BFC6-8BC01D8992B6}"/>
              </a:ext>
            </a:extLst>
          </p:cNvPr>
          <p:cNvSpPr>
            <a:spLocks noGrp="1"/>
          </p:cNvSpPr>
          <p:nvPr>
            <p:ph type="body" sz="quarter" idx="18" hasCustomPrompt="1"/>
          </p:nvPr>
        </p:nvSpPr>
        <p:spPr>
          <a:xfrm>
            <a:off x="4247320" y="3926335"/>
            <a:ext cx="1799531" cy="504000"/>
          </a:xfrm>
        </p:spPr>
        <p:txBody>
          <a:bodyPr rtlCol="0"/>
          <a:lstStyle>
            <a:lvl1pPr marL="0" indent="0" algn="ctr">
              <a:buNone/>
              <a:defRPr b="1">
                <a:latin typeface="+mj-lt"/>
              </a:defRPr>
            </a:lvl1pPr>
          </a:lstStyle>
          <a:p>
            <a:pPr lvl="0" rtl="0"/>
            <a:r>
              <a:rPr lang="el-GR" dirty="0"/>
              <a:t>Πλήρες όνομα</a:t>
            </a:r>
          </a:p>
        </p:txBody>
      </p:sp>
      <p:sp>
        <p:nvSpPr>
          <p:cNvPr id="16" name="Θέση κειμένου 15">
            <a:extLst>
              <a:ext uri="{FF2B5EF4-FFF2-40B4-BE49-F238E27FC236}">
                <a16:creationId xmlns="" xmlns:a16="http://schemas.microsoft.com/office/drawing/2014/main" id="{33DAFB20-1343-4578-8AA0-0378B674F1B1}"/>
              </a:ext>
            </a:extLst>
          </p:cNvPr>
          <p:cNvSpPr>
            <a:spLocks noGrp="1"/>
          </p:cNvSpPr>
          <p:nvPr>
            <p:ph type="body" sz="quarter" idx="19" hasCustomPrompt="1"/>
          </p:nvPr>
        </p:nvSpPr>
        <p:spPr>
          <a:xfrm>
            <a:off x="6155136" y="3926335"/>
            <a:ext cx="1799531" cy="504000"/>
          </a:xfrm>
        </p:spPr>
        <p:txBody>
          <a:bodyPr rtlCol="0"/>
          <a:lstStyle>
            <a:lvl1pPr marL="0" indent="0" algn="ctr">
              <a:buNone/>
              <a:defRPr b="1">
                <a:latin typeface="+mj-lt"/>
              </a:defRPr>
            </a:lvl1pPr>
          </a:lstStyle>
          <a:p>
            <a:pPr lvl="0" rtl="0"/>
            <a:r>
              <a:rPr lang="el-GR" dirty="0"/>
              <a:t>Πλήρες όνομα</a:t>
            </a:r>
          </a:p>
        </p:txBody>
      </p:sp>
      <p:sp>
        <p:nvSpPr>
          <p:cNvPr id="19" name="Θέση κειμένου 18">
            <a:extLst>
              <a:ext uri="{FF2B5EF4-FFF2-40B4-BE49-F238E27FC236}">
                <a16:creationId xmlns="" xmlns:a16="http://schemas.microsoft.com/office/drawing/2014/main" id="{B01E9EA3-8BD6-4531-812C-663C75428B76}"/>
              </a:ext>
            </a:extLst>
          </p:cNvPr>
          <p:cNvSpPr>
            <a:spLocks noGrp="1"/>
          </p:cNvSpPr>
          <p:nvPr>
            <p:ph type="body" sz="quarter" idx="20" hasCustomPrompt="1"/>
          </p:nvPr>
        </p:nvSpPr>
        <p:spPr>
          <a:xfrm>
            <a:off x="8062952" y="3926335"/>
            <a:ext cx="1799531" cy="504000"/>
          </a:xfrm>
        </p:spPr>
        <p:txBody>
          <a:bodyPr rtlCol="0"/>
          <a:lstStyle>
            <a:lvl1pPr marL="0" indent="0" algn="ctr">
              <a:buNone/>
              <a:defRPr b="1">
                <a:latin typeface="+mj-lt"/>
              </a:defRPr>
            </a:lvl1pPr>
          </a:lstStyle>
          <a:p>
            <a:pPr lvl="0" rtl="0"/>
            <a:r>
              <a:rPr lang="el-GR" dirty="0"/>
              <a:t>Πλήρες όνομα</a:t>
            </a:r>
          </a:p>
        </p:txBody>
      </p:sp>
      <p:sp>
        <p:nvSpPr>
          <p:cNvPr id="21" name="Θέση κειμένου 20">
            <a:extLst>
              <a:ext uri="{FF2B5EF4-FFF2-40B4-BE49-F238E27FC236}">
                <a16:creationId xmlns="" xmlns:a16="http://schemas.microsoft.com/office/drawing/2014/main" id="{DA4566DA-C848-4A27-BBC8-722932FFD7F6}"/>
              </a:ext>
            </a:extLst>
          </p:cNvPr>
          <p:cNvSpPr>
            <a:spLocks noGrp="1"/>
          </p:cNvSpPr>
          <p:nvPr>
            <p:ph type="body" sz="quarter" idx="21" hasCustomPrompt="1"/>
          </p:nvPr>
        </p:nvSpPr>
        <p:spPr>
          <a:xfrm>
            <a:off x="431688" y="4505325"/>
            <a:ext cx="1799531" cy="900000"/>
          </a:xfrm>
        </p:spPr>
        <p:txBody>
          <a:bodyPr rtlCol="0"/>
          <a:lstStyle>
            <a:lvl1pPr marL="0" indent="0" algn="ctr">
              <a:buNone/>
              <a:defRPr sz="1600"/>
            </a:lvl1pPr>
          </a:lstStyle>
          <a:p>
            <a:pPr lvl="0" rtl="0"/>
            <a:r>
              <a:rPr lang="el-GR" dirty="0"/>
              <a:t>Τίτλος</a:t>
            </a:r>
          </a:p>
        </p:txBody>
      </p:sp>
      <p:sp>
        <p:nvSpPr>
          <p:cNvPr id="23" name="Θέση εικόνας 22">
            <a:extLst>
              <a:ext uri="{FF2B5EF4-FFF2-40B4-BE49-F238E27FC236}">
                <a16:creationId xmlns="" xmlns:a16="http://schemas.microsoft.com/office/drawing/2014/main" id="{4089E01F-0C47-4C6A-A9A8-A1A7E470F31A}"/>
              </a:ext>
            </a:extLst>
          </p:cNvPr>
          <p:cNvSpPr>
            <a:spLocks noGrp="1"/>
          </p:cNvSpPr>
          <p:nvPr>
            <p:ph type="pic" sz="quarter" idx="22"/>
          </p:nvPr>
        </p:nvSpPr>
        <p:spPr>
          <a:xfrm>
            <a:off x="716902" y="2160705"/>
            <a:ext cx="122910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4" name="Θέση εικόνας 22">
            <a:extLst>
              <a:ext uri="{FF2B5EF4-FFF2-40B4-BE49-F238E27FC236}">
                <a16:creationId xmlns="" xmlns:a16="http://schemas.microsoft.com/office/drawing/2014/main" id="{806A4855-25AA-40D4-B1A4-A271486B6C9F}"/>
              </a:ext>
            </a:extLst>
          </p:cNvPr>
          <p:cNvSpPr>
            <a:spLocks noGrp="1"/>
          </p:cNvSpPr>
          <p:nvPr>
            <p:ph type="pic" sz="quarter" idx="23"/>
          </p:nvPr>
        </p:nvSpPr>
        <p:spPr>
          <a:xfrm>
            <a:off x="2624718" y="2160705"/>
            <a:ext cx="122910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5" name="Θέση εικόνας 22">
            <a:extLst>
              <a:ext uri="{FF2B5EF4-FFF2-40B4-BE49-F238E27FC236}">
                <a16:creationId xmlns="" xmlns:a16="http://schemas.microsoft.com/office/drawing/2014/main" id="{31E10A24-B676-4117-9507-B4B0EB406F02}"/>
              </a:ext>
            </a:extLst>
          </p:cNvPr>
          <p:cNvSpPr>
            <a:spLocks noGrp="1"/>
          </p:cNvSpPr>
          <p:nvPr>
            <p:ph type="pic" sz="quarter" idx="24"/>
          </p:nvPr>
        </p:nvSpPr>
        <p:spPr>
          <a:xfrm>
            <a:off x="4532534" y="2160705"/>
            <a:ext cx="122910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6" name="Θέση εικόνας 22">
            <a:extLst>
              <a:ext uri="{FF2B5EF4-FFF2-40B4-BE49-F238E27FC236}">
                <a16:creationId xmlns="" xmlns:a16="http://schemas.microsoft.com/office/drawing/2014/main" id="{6549D851-9848-44AC-937A-9B1EF867E595}"/>
              </a:ext>
            </a:extLst>
          </p:cNvPr>
          <p:cNvSpPr>
            <a:spLocks noGrp="1"/>
          </p:cNvSpPr>
          <p:nvPr>
            <p:ph type="pic" sz="quarter" idx="25"/>
          </p:nvPr>
        </p:nvSpPr>
        <p:spPr>
          <a:xfrm>
            <a:off x="6440350" y="2160705"/>
            <a:ext cx="122910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7" name="Θέση εικόνας 22">
            <a:extLst>
              <a:ext uri="{FF2B5EF4-FFF2-40B4-BE49-F238E27FC236}">
                <a16:creationId xmlns="" xmlns:a16="http://schemas.microsoft.com/office/drawing/2014/main" id="{B765F5D3-7CB7-4E55-8217-E9EEA9F2945A}"/>
              </a:ext>
            </a:extLst>
          </p:cNvPr>
          <p:cNvSpPr>
            <a:spLocks noGrp="1"/>
          </p:cNvSpPr>
          <p:nvPr>
            <p:ph type="pic" sz="quarter" idx="26"/>
          </p:nvPr>
        </p:nvSpPr>
        <p:spPr>
          <a:xfrm>
            <a:off x="8348166" y="2160705"/>
            <a:ext cx="122910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20" name="Θέση εικόνας 22">
            <a:extLst>
              <a:ext uri="{FF2B5EF4-FFF2-40B4-BE49-F238E27FC236}">
                <a16:creationId xmlns="" xmlns:a16="http://schemas.microsoft.com/office/drawing/2014/main" id="{8CB2CA38-4C7F-4D6B-9B34-606F1A007A17}"/>
              </a:ext>
            </a:extLst>
          </p:cNvPr>
          <p:cNvSpPr>
            <a:spLocks noGrp="1"/>
          </p:cNvSpPr>
          <p:nvPr>
            <p:ph type="pic" sz="quarter" idx="27"/>
          </p:nvPr>
        </p:nvSpPr>
        <p:spPr>
          <a:xfrm>
            <a:off x="10255980" y="2160705"/>
            <a:ext cx="122910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el-GR" smtClean="0"/>
              <a:t>Κάντε κλικ στο εικονίδιο για να προσθέσετε εικόνα</a:t>
            </a:r>
            <a:endParaRPr lang="el-GR" dirty="0"/>
          </a:p>
        </p:txBody>
      </p:sp>
      <p:sp>
        <p:nvSpPr>
          <p:cNvPr id="4" name="Θέση κειμένου 3">
            <a:extLst>
              <a:ext uri="{FF2B5EF4-FFF2-40B4-BE49-F238E27FC236}">
                <a16:creationId xmlns="" xmlns:a16="http://schemas.microsoft.com/office/drawing/2014/main" id="{F5DA42CA-D117-4AF7-9FEC-03EB2BBB7566}"/>
              </a:ext>
            </a:extLst>
          </p:cNvPr>
          <p:cNvSpPr>
            <a:spLocks noGrp="1"/>
          </p:cNvSpPr>
          <p:nvPr>
            <p:ph type="body" sz="quarter" idx="28" hasCustomPrompt="1"/>
          </p:nvPr>
        </p:nvSpPr>
        <p:spPr>
          <a:xfrm>
            <a:off x="9970766" y="3925889"/>
            <a:ext cx="1799531" cy="504825"/>
          </a:xfrm>
        </p:spPr>
        <p:txBody>
          <a:bodyPr rtlCol="0"/>
          <a:lstStyle>
            <a:lvl1pPr marL="0" indent="0" algn="ctr">
              <a:buNone/>
              <a:defRPr b="1">
                <a:latin typeface="+mj-lt"/>
              </a:defRPr>
            </a:lvl1pPr>
            <a:lvl2pPr marL="266620" indent="0" algn="ctr">
              <a:buNone/>
              <a:defRPr/>
            </a:lvl2pPr>
            <a:lvl3pPr marL="542762" indent="0" algn="ctr">
              <a:buNone/>
              <a:defRPr/>
            </a:lvl3pPr>
            <a:lvl4pPr marL="809382" indent="0" algn="ctr">
              <a:buNone/>
              <a:defRPr/>
            </a:lvl4pPr>
            <a:lvl5pPr marL="1076002" indent="0" algn="ctr">
              <a:buNone/>
              <a:defRPr/>
            </a:lvl5pPr>
          </a:lstStyle>
          <a:p>
            <a:pPr lvl="0" rtl="0"/>
            <a:r>
              <a:rPr lang="el-GR" dirty="0"/>
              <a:t>Πλήρες όνομα</a:t>
            </a:r>
          </a:p>
        </p:txBody>
      </p:sp>
      <p:sp>
        <p:nvSpPr>
          <p:cNvPr id="11" name="Θέση κειμένου 10">
            <a:extLst>
              <a:ext uri="{FF2B5EF4-FFF2-40B4-BE49-F238E27FC236}">
                <a16:creationId xmlns="" xmlns:a16="http://schemas.microsoft.com/office/drawing/2014/main" id="{5F9CEF5A-8DCE-4156-9138-C113C0D3A79D}"/>
              </a:ext>
            </a:extLst>
          </p:cNvPr>
          <p:cNvSpPr>
            <a:spLocks noGrp="1"/>
          </p:cNvSpPr>
          <p:nvPr>
            <p:ph type="body" sz="quarter" idx="29" hasCustomPrompt="1"/>
          </p:nvPr>
        </p:nvSpPr>
        <p:spPr>
          <a:xfrm>
            <a:off x="9970766" y="4505326"/>
            <a:ext cx="1799531" cy="900113"/>
          </a:xfrm>
        </p:spPr>
        <p:txBody>
          <a:bodyPr rtlCol="0"/>
          <a:lstStyle>
            <a:lvl1pPr marL="0" indent="0" algn="ctr">
              <a:buNone/>
              <a:defRPr/>
            </a:lvl1pPr>
          </a:lstStyle>
          <a:p>
            <a:pPr lvl="0" rtl="0"/>
            <a:r>
              <a:rPr lang="el-GR" dirty="0"/>
              <a:t>Τίτλος</a:t>
            </a:r>
          </a:p>
        </p:txBody>
      </p:sp>
    </p:spTree>
    <p:extLst>
      <p:ext uri="{BB962C8B-B14F-4D97-AF65-F5344CB8AC3E}">
        <p14:creationId xmlns:p14="http://schemas.microsoft.com/office/powerpoint/2010/main" val="3667975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Μόνο τίτλος και υπότιτλος">
    <p:spTree>
      <p:nvGrpSpPr>
        <p:cNvPr id="1" name=""/>
        <p:cNvGrpSpPr/>
        <p:nvPr/>
      </p:nvGrpSpPr>
      <p:grpSpPr>
        <a:xfrm>
          <a:off x="0" y="0"/>
          <a:ext cx="0" cy="0"/>
          <a:chOff x="0" y="0"/>
          <a:chExt cx="0" cy="0"/>
        </a:xfrm>
      </p:grpSpPr>
      <p:sp>
        <p:nvSpPr>
          <p:cNvPr id="29" name="Ελεύθερη σχεδίαση: Σχήμα 28">
            <a:extLst>
              <a:ext uri="{FF2B5EF4-FFF2-40B4-BE49-F238E27FC236}">
                <a16:creationId xmlns="" xmlns:a16="http://schemas.microsoft.com/office/drawing/2014/main" id="{F8AB0F04-910C-4647-AE1C-177C66B50038}"/>
              </a:ext>
            </a:extLst>
          </p:cNvPr>
          <p:cNvSpPr/>
          <p:nvPr userDrawn="1"/>
        </p:nvSpPr>
        <p:spPr>
          <a:xfrm rot="4308689">
            <a:off x="8136906" y="-52303"/>
            <a:ext cx="648657" cy="777351"/>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7" name="Ελεύθερη σχεδίαση: Σχήμα 26">
            <a:extLst>
              <a:ext uri="{FF2B5EF4-FFF2-40B4-BE49-F238E27FC236}">
                <a16:creationId xmlns="" xmlns:a16="http://schemas.microsoft.com/office/drawing/2014/main" id="{3E72A672-7789-4744-A4CB-D177B890FDE6}"/>
              </a:ext>
            </a:extLst>
          </p:cNvPr>
          <p:cNvSpPr/>
          <p:nvPr userDrawn="1"/>
        </p:nvSpPr>
        <p:spPr>
          <a:xfrm rot="4308689">
            <a:off x="8875749" y="-532075"/>
            <a:ext cx="3571215" cy="373612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 name="Τίτλος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7" name="Θέση αριθμού διαφάνειας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14" name="Ελεύθερη σχεδίαση: Σχήμα 13">
            <a:extLst>
              <a:ext uri="{FF2B5EF4-FFF2-40B4-BE49-F238E27FC236}">
                <a16:creationId xmlns="" xmlns:a16="http://schemas.microsoft.com/office/drawing/2014/main" id="{0C7CDA8E-8D79-474E-8278-7D77C867E238}"/>
              </a:ext>
            </a:extLst>
          </p:cNvPr>
          <p:cNvSpPr/>
          <p:nvPr userDrawn="1"/>
        </p:nvSpPr>
        <p:spPr>
          <a:xfrm rot="4308689">
            <a:off x="9188541" y="1651919"/>
            <a:ext cx="1980696" cy="2065972"/>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9" name="Ελεύθερη σχεδίαση: Σχήμα 18">
            <a:extLst>
              <a:ext uri="{FF2B5EF4-FFF2-40B4-BE49-F238E27FC236}">
                <a16:creationId xmlns="" xmlns:a16="http://schemas.microsoft.com/office/drawing/2014/main" id="{ABD99355-65C1-4211-9E82-3D41ACE0AE17}"/>
              </a:ext>
            </a:extLst>
          </p:cNvPr>
          <p:cNvSpPr/>
          <p:nvPr userDrawn="1"/>
        </p:nvSpPr>
        <p:spPr>
          <a:xfrm rot="13830869">
            <a:off x="9454923" y="3977925"/>
            <a:ext cx="346713" cy="206070"/>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8" name="Ελεύθερη σχεδίαση: Σχήμα 17">
            <a:extLst>
              <a:ext uri="{FF2B5EF4-FFF2-40B4-BE49-F238E27FC236}">
                <a16:creationId xmlns="" xmlns:a16="http://schemas.microsoft.com/office/drawing/2014/main" id="{F459E701-5FEF-4918-8F3A-04E29BF09009}"/>
              </a:ext>
            </a:extLst>
          </p:cNvPr>
          <p:cNvSpPr/>
          <p:nvPr userDrawn="1"/>
        </p:nvSpPr>
        <p:spPr>
          <a:xfrm rot="12431080">
            <a:off x="9526134" y="3713860"/>
            <a:ext cx="710484"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0" name="Ελεύθερη σχεδίαση: Σχήμα 19">
            <a:extLst>
              <a:ext uri="{FF2B5EF4-FFF2-40B4-BE49-F238E27FC236}">
                <a16:creationId xmlns="" xmlns:a16="http://schemas.microsoft.com/office/drawing/2014/main" id="{8550A0A6-1197-4153-9800-69D58909D0C7}"/>
              </a:ext>
            </a:extLst>
          </p:cNvPr>
          <p:cNvSpPr/>
          <p:nvPr userDrawn="1"/>
        </p:nvSpPr>
        <p:spPr>
          <a:xfrm rot="4308689">
            <a:off x="8782994" y="1076086"/>
            <a:ext cx="1246227" cy="1579775"/>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4" name="Ελεύθερη σχεδίαση: Σχήμα 23">
            <a:extLst>
              <a:ext uri="{FF2B5EF4-FFF2-40B4-BE49-F238E27FC236}">
                <a16:creationId xmlns="" xmlns:a16="http://schemas.microsoft.com/office/drawing/2014/main" id="{4F0A2415-21FA-4B06-89CA-A379C8C2E262}"/>
              </a:ext>
            </a:extLst>
          </p:cNvPr>
          <p:cNvSpPr/>
          <p:nvPr userDrawn="1"/>
        </p:nvSpPr>
        <p:spPr>
          <a:xfrm rot="17193105">
            <a:off x="11371794" y="284647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3" name="Ελεύθερη σχεδίαση: Σχήμα 22">
            <a:extLst>
              <a:ext uri="{FF2B5EF4-FFF2-40B4-BE49-F238E27FC236}">
                <a16:creationId xmlns="" xmlns:a16="http://schemas.microsoft.com/office/drawing/2014/main" id="{FF9CE8FE-77D6-45E0-BBF7-78F07AC29771}"/>
              </a:ext>
            </a:extLst>
          </p:cNvPr>
          <p:cNvSpPr/>
          <p:nvPr userDrawn="1"/>
        </p:nvSpPr>
        <p:spPr>
          <a:xfrm rot="17193105">
            <a:off x="10876129" y="2627421"/>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3" name="Θέση κειμένου 8">
            <a:extLst>
              <a:ext uri="{FF2B5EF4-FFF2-40B4-BE49-F238E27FC236}">
                <a16:creationId xmlns="" xmlns:a16="http://schemas.microsoft.com/office/drawing/2014/main" id="{37BBBFC2-32EB-4335-9980-A7CF236703B3}"/>
              </a:ext>
            </a:extLst>
          </p:cNvPr>
          <p:cNvSpPr>
            <a:spLocks noGrp="1"/>
          </p:cNvSpPr>
          <p:nvPr>
            <p:ph type="body" sz="quarter" idx="26" hasCustomPrompt="1"/>
          </p:nvPr>
        </p:nvSpPr>
        <p:spPr>
          <a:xfrm>
            <a:off x="431688" y="1080001"/>
            <a:ext cx="11336560" cy="276561"/>
          </a:xfrm>
        </p:spPr>
        <p:txBody>
          <a:bodyPr rtlCol="0"/>
          <a:lstStyle>
            <a:lvl1pPr marL="0" indent="0">
              <a:buNone/>
              <a:defRPr/>
            </a:lvl1pPr>
            <a:lvl2pPr marL="266620" indent="0">
              <a:buNone/>
              <a:defRPr/>
            </a:lvl2pPr>
            <a:lvl3pPr marL="542762" indent="0">
              <a:buNone/>
              <a:defRPr/>
            </a:lvl3pPr>
            <a:lvl4pPr marL="809382" indent="0">
              <a:buNone/>
              <a:defRPr/>
            </a:lvl4pPr>
            <a:lvl5pPr marL="1076002" indent="0">
              <a:buNone/>
              <a:defRPr/>
            </a:lvl5pPr>
          </a:lstStyle>
          <a:p>
            <a:pPr lvl="0" rtl="0"/>
            <a:r>
              <a:rPr lang="el-GR" dirty="0"/>
              <a:t>Δευτερεύουσα κεφαλίδα</a:t>
            </a:r>
          </a:p>
        </p:txBody>
      </p:sp>
    </p:spTree>
    <p:extLst>
      <p:ext uri="{BB962C8B-B14F-4D97-AF65-F5344CB8AC3E}">
        <p14:creationId xmlns:p14="http://schemas.microsoft.com/office/powerpoint/2010/main" val="801214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15" name="Ελεύθερη σχεδίαση: Σχήμα 14">
            <a:extLst>
              <a:ext uri="{FF2B5EF4-FFF2-40B4-BE49-F238E27FC236}">
                <a16:creationId xmlns="" xmlns:a16="http://schemas.microsoft.com/office/drawing/2014/main" id="{B29137C9-7B18-454C-AB56-2B4631DFE59D}"/>
              </a:ext>
            </a:extLst>
          </p:cNvPr>
          <p:cNvSpPr/>
          <p:nvPr userDrawn="1"/>
        </p:nvSpPr>
        <p:spPr>
          <a:xfrm rot="14199158">
            <a:off x="10158753" y="-236220"/>
            <a:ext cx="1957093" cy="1399445"/>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4" name="Ελεύθερη σχεδίαση: Σχήμα 13">
            <a:extLst>
              <a:ext uri="{FF2B5EF4-FFF2-40B4-BE49-F238E27FC236}">
                <a16:creationId xmlns="" xmlns:a16="http://schemas.microsoft.com/office/drawing/2014/main" id="{0C7CDA8E-8D79-474E-8278-7D77C867E238}"/>
              </a:ext>
            </a:extLst>
          </p:cNvPr>
          <p:cNvSpPr/>
          <p:nvPr userDrawn="1"/>
        </p:nvSpPr>
        <p:spPr>
          <a:xfrm rot="6973557">
            <a:off x="9797191" y="198318"/>
            <a:ext cx="748251" cy="780466"/>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 name="Τίτλος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7" name="Θέση αριθμού διαφάνειας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
        <p:nvSpPr>
          <p:cNvPr id="24" name="Ελεύθερη σχεδίαση: Σχήμα 23">
            <a:extLst>
              <a:ext uri="{FF2B5EF4-FFF2-40B4-BE49-F238E27FC236}">
                <a16:creationId xmlns="" xmlns:a16="http://schemas.microsoft.com/office/drawing/2014/main" id="{4F0A2415-21FA-4B06-89CA-A379C8C2E262}"/>
              </a:ext>
            </a:extLst>
          </p:cNvPr>
          <p:cNvSpPr/>
          <p:nvPr userDrawn="1"/>
        </p:nvSpPr>
        <p:spPr>
          <a:xfrm rot="5483574">
            <a:off x="9851595" y="808649"/>
            <a:ext cx="243160" cy="406447"/>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2" name="Ελεύθερη σχεδίαση: Σχήμα 21">
            <a:extLst>
              <a:ext uri="{FF2B5EF4-FFF2-40B4-BE49-F238E27FC236}">
                <a16:creationId xmlns="" xmlns:a16="http://schemas.microsoft.com/office/drawing/2014/main" id="{9AACAC53-33A6-4BBC-8C68-0C56D0B39F57}"/>
              </a:ext>
            </a:extLst>
          </p:cNvPr>
          <p:cNvSpPr/>
          <p:nvPr userDrawn="1"/>
        </p:nvSpPr>
        <p:spPr>
          <a:xfrm rot="14235708">
            <a:off x="11750102" y="112056"/>
            <a:ext cx="332291" cy="247817"/>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5" name="Ελεύθερη σχεδίαση: Σχήμα 24">
            <a:extLst>
              <a:ext uri="{FF2B5EF4-FFF2-40B4-BE49-F238E27FC236}">
                <a16:creationId xmlns="" xmlns:a16="http://schemas.microsoft.com/office/drawing/2014/main" id="{ED86A7C4-9F1E-4F96-8AD9-5B75BEE364BE}"/>
              </a:ext>
            </a:extLst>
          </p:cNvPr>
          <p:cNvSpPr/>
          <p:nvPr userDrawn="1"/>
        </p:nvSpPr>
        <p:spPr>
          <a:xfrm rot="13336516">
            <a:off x="10310551" y="1084300"/>
            <a:ext cx="648488"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6" name="Ελεύθερη σχεδίαση: Σχήμα 25">
            <a:extLst>
              <a:ext uri="{FF2B5EF4-FFF2-40B4-BE49-F238E27FC236}">
                <a16:creationId xmlns="" xmlns:a16="http://schemas.microsoft.com/office/drawing/2014/main" id="{B63BFE72-A1DE-4CFE-9B52-553C99D52699}"/>
              </a:ext>
            </a:extLst>
          </p:cNvPr>
          <p:cNvSpPr/>
          <p:nvPr userDrawn="1"/>
        </p:nvSpPr>
        <p:spPr>
          <a:xfrm rot="5738060">
            <a:off x="9841639" y="1032368"/>
            <a:ext cx="692798" cy="51047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30" name="Ελεύθερη σχεδίαση: Σχήμα 29">
            <a:extLst>
              <a:ext uri="{FF2B5EF4-FFF2-40B4-BE49-F238E27FC236}">
                <a16:creationId xmlns="" xmlns:a16="http://schemas.microsoft.com/office/drawing/2014/main" id="{9C266CD9-D77B-4B4D-8673-531E2784C610}"/>
              </a:ext>
            </a:extLst>
          </p:cNvPr>
          <p:cNvSpPr/>
          <p:nvPr userDrawn="1"/>
        </p:nvSpPr>
        <p:spPr>
          <a:xfrm rot="8291645">
            <a:off x="10079173" y="798094"/>
            <a:ext cx="371263"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Tree>
    <p:extLst>
      <p:ext uri="{BB962C8B-B14F-4D97-AF65-F5344CB8AC3E}">
        <p14:creationId xmlns:p14="http://schemas.microsoft.com/office/powerpoint/2010/main" val="166173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pPr/>
              <a:t>18/3/2024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Μόνο τίτλος χωρίς γραφικά">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smtClean="0"/>
              <a:t>Στυλ κύριου τίτλου</a:t>
            </a:r>
            <a:endParaRPr lang="el-GR" dirty="0"/>
          </a:p>
        </p:txBody>
      </p:sp>
      <p:sp>
        <p:nvSpPr>
          <p:cNvPr id="6" name="Σύμβολο κράτησης θέσης υποσέλιδου 5">
            <a:extLst>
              <a:ext uri="{FF2B5EF4-FFF2-40B4-BE49-F238E27FC236}">
                <a16:creationId xmlns=""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r>
              <a:rPr lang="el-GR">
                <a:solidFill>
                  <a:prstClr val="black">
                    <a:lumMod val="75000"/>
                    <a:lumOff val="25000"/>
                  </a:prstClr>
                </a:solidFill>
              </a:rPr>
              <a:t>Προσθέστε υποσέλιδο</a:t>
            </a:r>
            <a:endParaRPr lang="el-GR" dirty="0">
              <a:solidFill>
                <a:prstClr val="black">
                  <a:lumMod val="75000"/>
                  <a:lumOff val="25000"/>
                </a:prstClr>
              </a:solidFill>
            </a:endParaRPr>
          </a:p>
        </p:txBody>
      </p:sp>
      <p:sp>
        <p:nvSpPr>
          <p:cNvPr id="7" name="Θέση αριθμού διαφάνειας 6">
            <a:extLst>
              <a:ext uri="{FF2B5EF4-FFF2-40B4-BE49-F238E27FC236}">
                <a16:creationId xmlns=""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fld id="{19B51A1E-902D-48AF-9020-955120F399B6}" type="slidenum">
              <a:rPr lang="el-GR" smtClean="0">
                <a:solidFill>
                  <a:prstClr val="black">
                    <a:lumMod val="75000"/>
                    <a:lumOff val="25000"/>
                  </a:prstClr>
                </a:solidFill>
              </a:rPr>
              <a:pPr/>
              <a:t>‹#›</a:t>
            </a:fld>
            <a:endParaRPr lang="el-GR" dirty="0">
              <a:solidFill>
                <a:prstClr val="black">
                  <a:lumMod val="75000"/>
                  <a:lumOff val="25000"/>
                </a:prstClr>
              </a:solidFill>
            </a:endParaRPr>
          </a:p>
        </p:txBody>
      </p:sp>
    </p:spTree>
    <p:extLst>
      <p:ext uri="{BB962C8B-B14F-4D97-AF65-F5344CB8AC3E}">
        <p14:creationId xmlns:p14="http://schemas.microsoft.com/office/powerpoint/2010/main" val="1443391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Ευχαριστούμε">
    <p:bg>
      <p:bgPr>
        <a:solidFill>
          <a:schemeClr val="bg1"/>
        </a:solidFill>
        <a:effectLst/>
      </p:bgPr>
    </p:bg>
    <p:spTree>
      <p:nvGrpSpPr>
        <p:cNvPr id="1" name=""/>
        <p:cNvGrpSpPr/>
        <p:nvPr/>
      </p:nvGrpSpPr>
      <p:grpSpPr>
        <a:xfrm>
          <a:off x="0" y="0"/>
          <a:ext cx="0" cy="0"/>
          <a:chOff x="0" y="0"/>
          <a:chExt cx="0" cy="0"/>
        </a:xfrm>
      </p:grpSpPr>
      <p:sp>
        <p:nvSpPr>
          <p:cNvPr id="32" name="Θέση εικόνας 31">
            <a:extLst>
              <a:ext uri="{FF2B5EF4-FFF2-40B4-BE49-F238E27FC236}">
                <a16:creationId xmlns="" xmlns:a16="http://schemas.microsoft.com/office/drawing/2014/main" id="{6BC25646-06FC-4B3E-A74E-268EB8AEA602}"/>
              </a:ext>
            </a:extLst>
          </p:cNvPr>
          <p:cNvSpPr>
            <a:spLocks noGrp="1"/>
          </p:cNvSpPr>
          <p:nvPr>
            <p:ph type="pic" sz="quarter" idx="12" hasCustomPrompt="1"/>
          </p:nvPr>
        </p:nvSpPr>
        <p:spPr>
          <a:xfrm>
            <a:off x="86692" y="86714"/>
            <a:ext cx="1201544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el-GR" dirty="0"/>
              <a:t>Εισαγωγή ή μεταφορά και απόθεση εικόνας εδώ</a:t>
            </a:r>
          </a:p>
        </p:txBody>
      </p:sp>
      <p:sp>
        <p:nvSpPr>
          <p:cNvPr id="2" name="Τίτλος 1">
            <a:extLst>
              <a:ext uri="{FF2B5EF4-FFF2-40B4-BE49-F238E27FC236}">
                <a16:creationId xmlns="" xmlns:a16="http://schemas.microsoft.com/office/drawing/2014/main" id="{00F23EB7-E336-46EB-A4A0-3DB7A6BF4CE1}"/>
              </a:ext>
            </a:extLst>
          </p:cNvPr>
          <p:cNvSpPr>
            <a:spLocks noGrp="1"/>
          </p:cNvSpPr>
          <p:nvPr>
            <p:ph type="ctrTitle" hasCustomPrompt="1"/>
          </p:nvPr>
        </p:nvSpPr>
        <p:spPr>
          <a:xfrm>
            <a:off x="2493958" y="2237328"/>
            <a:ext cx="7200910" cy="1449788"/>
          </a:xfrm>
          <a:solidFill>
            <a:schemeClr val="tx1">
              <a:alpha val="80000"/>
            </a:schemeClr>
          </a:solidFill>
        </p:spPr>
        <p:txBody>
          <a:bodyPr lIns="288000" rIns="2160000" bIns="144000" rtlCol="0" anchor="b" anchorCtr="0"/>
          <a:lstStyle>
            <a:lvl1pPr algn="r">
              <a:defRPr sz="6398" spc="-150">
                <a:solidFill>
                  <a:schemeClr val="bg1"/>
                </a:solidFill>
              </a:defRPr>
            </a:lvl1pPr>
          </a:lstStyle>
          <a:p>
            <a:pPr rtl="0"/>
            <a:r>
              <a:rPr lang="el-GR" dirty="0"/>
              <a:t>Ευχαριστούμε</a:t>
            </a:r>
          </a:p>
        </p:txBody>
      </p:sp>
      <p:sp>
        <p:nvSpPr>
          <p:cNvPr id="3" name="Υπότιτλος 2">
            <a:extLst>
              <a:ext uri="{FF2B5EF4-FFF2-40B4-BE49-F238E27FC236}">
                <a16:creationId xmlns="" xmlns:a16="http://schemas.microsoft.com/office/drawing/2014/main" id="{C9980B88-3F4A-4688-9ED0-17EF37E62D93}"/>
              </a:ext>
            </a:extLst>
          </p:cNvPr>
          <p:cNvSpPr>
            <a:spLocks noGrp="1"/>
          </p:cNvSpPr>
          <p:nvPr>
            <p:ph type="subTitle" idx="1"/>
          </p:nvPr>
        </p:nvSpPr>
        <p:spPr>
          <a:xfrm>
            <a:off x="2493958" y="3684672"/>
            <a:ext cx="5281127" cy="1604172"/>
          </a:xfrm>
          <a:solidFill>
            <a:schemeClr val="tx1">
              <a:alpha val="90000"/>
            </a:schemeClr>
          </a:solidFill>
        </p:spPr>
        <p:txBody>
          <a:bodyPr lIns="216000" tIns="144000" rIns="576000" rtlCol="0"/>
          <a:lstStyle>
            <a:lvl1pPr marL="0" indent="0" algn="r">
              <a:buNone/>
              <a:defRPr sz="1200">
                <a:solidFill>
                  <a:schemeClr val="bg1"/>
                </a:solidFill>
                <a:latin typeface="+mj-lt"/>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rtl="0"/>
            <a:r>
              <a:rPr lang="el-GR" smtClean="0"/>
              <a:t>Στυλ κύριου υπότιτλου</a:t>
            </a:r>
            <a:endParaRPr lang="el-GR" dirty="0"/>
          </a:p>
        </p:txBody>
      </p:sp>
      <p:cxnSp>
        <p:nvCxnSpPr>
          <p:cNvPr id="5" name="Ευθεία γραμμή σύνδεσης 4">
            <a:extLst>
              <a:ext uri="{FF2B5EF4-FFF2-40B4-BE49-F238E27FC236}">
                <a16:creationId xmlns="" xmlns:a16="http://schemas.microsoft.com/office/drawing/2014/main" id="{9688AEDF-1396-4322-8818-9D1C7976FCDF}"/>
              </a:ext>
            </a:extLst>
          </p:cNvPr>
          <p:cNvCxnSpPr>
            <a:cxnSpLocks/>
          </p:cNvCxnSpPr>
          <p:nvPr userDrawn="1"/>
        </p:nvCxnSpPr>
        <p:spPr>
          <a:xfrm>
            <a:off x="7775088"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Θέση κειμένου 5">
            <a:extLst>
              <a:ext uri="{FF2B5EF4-FFF2-40B4-BE49-F238E27FC236}">
                <a16:creationId xmlns="" xmlns:a16="http://schemas.microsoft.com/office/drawing/2014/main" id="{BC122267-81F5-4D7C-8854-830FD491A4E9}"/>
              </a:ext>
            </a:extLst>
          </p:cNvPr>
          <p:cNvSpPr>
            <a:spLocks noGrp="1"/>
          </p:cNvSpPr>
          <p:nvPr>
            <p:ph type="body" sz="quarter" idx="13" hasCustomPrompt="1"/>
          </p:nvPr>
        </p:nvSpPr>
        <p:spPr>
          <a:xfrm>
            <a:off x="2666305" y="4142258"/>
            <a:ext cx="4507326" cy="277342"/>
          </a:xfrm>
        </p:spPr>
        <p:txBody>
          <a:bodyPr rtlCol="0"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rtl="0"/>
            <a:r>
              <a:rPr lang="el-GR" dirty="0"/>
              <a:t>Αριθμός επικοινωνίας</a:t>
            </a:r>
          </a:p>
        </p:txBody>
      </p:sp>
      <p:sp>
        <p:nvSpPr>
          <p:cNvPr id="9" name="Θέση κειμένου 5">
            <a:extLst>
              <a:ext uri="{FF2B5EF4-FFF2-40B4-BE49-F238E27FC236}">
                <a16:creationId xmlns="" xmlns:a16="http://schemas.microsoft.com/office/drawing/2014/main" id="{D1624B9A-AB57-40B6-89A6-D34ED60BBF00}"/>
              </a:ext>
            </a:extLst>
          </p:cNvPr>
          <p:cNvSpPr>
            <a:spLocks noGrp="1"/>
          </p:cNvSpPr>
          <p:nvPr>
            <p:ph type="body" sz="quarter" idx="14" hasCustomPrompt="1"/>
          </p:nvPr>
        </p:nvSpPr>
        <p:spPr>
          <a:xfrm>
            <a:off x="2666305" y="4448040"/>
            <a:ext cx="4507326" cy="277342"/>
          </a:xfrm>
        </p:spPr>
        <p:txBody>
          <a:bodyPr rtlCol="0"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rtl="0"/>
            <a:r>
              <a:rPr lang="el-GR" dirty="0"/>
              <a:t>Email ή όνομα χρήστη μέσου κοινωνικής δικτύωσης</a:t>
            </a:r>
          </a:p>
        </p:txBody>
      </p:sp>
      <p:sp>
        <p:nvSpPr>
          <p:cNvPr id="8" name="Θέση εικόνας 5">
            <a:extLst>
              <a:ext uri="{FF2B5EF4-FFF2-40B4-BE49-F238E27FC236}">
                <a16:creationId xmlns="" xmlns:a16="http://schemas.microsoft.com/office/drawing/2014/main" id="{61EA5FFD-797F-43FF-B13A-5DA8C820EE22}"/>
              </a:ext>
            </a:extLst>
          </p:cNvPr>
          <p:cNvSpPr>
            <a:spLocks noGrp="1"/>
          </p:cNvSpPr>
          <p:nvPr>
            <p:ph type="pic" sz="quarter" idx="15" hasCustomPrompt="1"/>
          </p:nvPr>
        </p:nvSpPr>
        <p:spPr>
          <a:xfrm>
            <a:off x="8062908" y="2587752"/>
            <a:ext cx="1343818" cy="704088"/>
          </a:xfrm>
        </p:spPr>
        <p:txBody>
          <a:bodyPr rtlCol="0"/>
          <a:lstStyle>
            <a:lvl1pPr marL="0" indent="0">
              <a:buNone/>
              <a:defRPr>
                <a:solidFill>
                  <a:schemeClr val="bg1"/>
                </a:solidFill>
              </a:defRPr>
            </a:lvl1pPr>
          </a:lstStyle>
          <a:p>
            <a:pPr rtl="0"/>
            <a:r>
              <a:rPr lang="el-GR" dirty="0"/>
              <a:t>Λογότυπο</a:t>
            </a:r>
          </a:p>
        </p:txBody>
      </p:sp>
      <p:sp>
        <p:nvSpPr>
          <p:cNvPr id="10" name="Θέση κειμένου 5">
            <a:extLst>
              <a:ext uri="{FF2B5EF4-FFF2-40B4-BE49-F238E27FC236}">
                <a16:creationId xmlns="" xmlns:a16="http://schemas.microsoft.com/office/drawing/2014/main" id="{7436EF9B-F86C-114A-BB87-C439E5F12997}"/>
              </a:ext>
            </a:extLst>
          </p:cNvPr>
          <p:cNvSpPr>
            <a:spLocks noGrp="1"/>
          </p:cNvSpPr>
          <p:nvPr>
            <p:ph type="body" sz="quarter" idx="16" hasCustomPrompt="1"/>
          </p:nvPr>
        </p:nvSpPr>
        <p:spPr>
          <a:xfrm>
            <a:off x="2666305" y="4753821"/>
            <a:ext cx="4507326" cy="277342"/>
          </a:xfrm>
        </p:spPr>
        <p:txBody>
          <a:bodyPr rtlCol="0" anchor="ctr"/>
          <a:lstStyle>
            <a:lvl1pPr marL="0" indent="0" algn="r">
              <a:lnSpc>
                <a:spcPct val="100000"/>
              </a:lnSpc>
              <a:buNone/>
              <a:defRPr sz="1600">
                <a:solidFill>
                  <a:schemeClr val="bg1"/>
                </a:solidFill>
              </a:defRPr>
            </a:lvl1pPr>
            <a:lvl2pPr marL="266620" indent="0" algn="r">
              <a:buNone/>
              <a:defRPr>
                <a:solidFill>
                  <a:schemeClr val="bg1"/>
                </a:solidFill>
              </a:defRPr>
            </a:lvl2pPr>
            <a:lvl3pPr marL="542762" indent="0" algn="r">
              <a:buNone/>
              <a:defRPr>
                <a:solidFill>
                  <a:schemeClr val="bg1"/>
                </a:solidFill>
              </a:defRPr>
            </a:lvl3pPr>
            <a:lvl4pPr marL="809382" indent="0" algn="r">
              <a:buNone/>
              <a:defRPr>
                <a:solidFill>
                  <a:schemeClr val="bg1"/>
                </a:solidFill>
              </a:defRPr>
            </a:lvl4pPr>
            <a:lvl5pPr marL="1076002" indent="0" algn="r">
              <a:buNone/>
              <a:defRPr>
                <a:solidFill>
                  <a:schemeClr val="bg1"/>
                </a:solidFill>
              </a:defRPr>
            </a:lvl5pPr>
          </a:lstStyle>
          <a:p>
            <a:pPr lvl="0" rtl="0"/>
            <a:r>
              <a:rPr lang="el-GR" dirty="0"/>
              <a:t>Διεύθυνση τοποθεσίας Web</a:t>
            </a:r>
          </a:p>
        </p:txBody>
      </p:sp>
    </p:spTree>
    <p:extLst>
      <p:ext uri="{BB962C8B-B14F-4D97-AF65-F5344CB8AC3E}">
        <p14:creationId xmlns:p14="http://schemas.microsoft.com/office/powerpoint/2010/main" val="49102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pPr/>
              <a:t>18/3/2024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pPr/>
              <a:t>18/3/2024</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pPr/>
              <a:t>18/3/2024</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pPr/>
              <a:t>18/3/2024</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smtClean="0"/>
              <a:t>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smtClean="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pPr/>
              <a:t>18/3/2024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smtClean="0"/>
              <a:t>Στυλ υποδείγματος κειμένου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pPr/>
              <a:t>18/3/2024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87A4DE5E-E1E8-4EE6-9048-C408D0FC48F8}" type="datetime1">
              <a:rPr lang="el-GR" smtClean="0"/>
              <a:pPr/>
              <a:t>18/3/2024</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Οκτάγωνο 6">
            <a:extLst>
              <a:ext uri="{FF2B5EF4-FFF2-40B4-BE49-F238E27FC236}">
                <a16:creationId xmlns="" xmlns:a16="http://schemas.microsoft.com/office/drawing/2014/main" id="{12B87281-2FCA-44C5-BFC9-FD653787EFC4}"/>
              </a:ext>
            </a:extLst>
          </p:cNvPr>
          <p:cNvSpPr/>
          <p:nvPr userDrawn="1"/>
        </p:nvSpPr>
        <p:spPr>
          <a:xfrm rot="1361022">
            <a:off x="11392005" y="6053794"/>
            <a:ext cx="634630"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 name="Θέση τίτλου 1">
            <a:extLst>
              <a:ext uri="{FF2B5EF4-FFF2-40B4-BE49-F238E27FC236}">
                <a16:creationId xmlns="" xmlns:a16="http://schemas.microsoft.com/office/drawing/2014/main" id="{090F41A2-6535-4CA6-81E4-026A5B56D9D7}"/>
              </a:ext>
            </a:extLst>
          </p:cNvPr>
          <p:cNvSpPr>
            <a:spLocks noGrp="1"/>
          </p:cNvSpPr>
          <p:nvPr>
            <p:ph type="title"/>
          </p:nvPr>
        </p:nvSpPr>
        <p:spPr>
          <a:xfrm>
            <a:off x="431887" y="432000"/>
            <a:ext cx="11337047" cy="432000"/>
          </a:xfrm>
          <a:prstGeom prst="rect">
            <a:avLst/>
          </a:prstGeom>
        </p:spPr>
        <p:txBody>
          <a:bodyPr vert="horz" lIns="0" tIns="0" rIns="0" bIns="0" rtlCol="0" anchor="ctr">
            <a:noAutofit/>
          </a:bodyPr>
          <a:lstStyle/>
          <a:p>
            <a:pPr rtl="0"/>
            <a:r>
              <a:rPr lang="el-GR" dirty="0"/>
              <a:t>Κάντε κλικ για να επεξεργαστείτε το Στυλ κύριου τίτλου</a:t>
            </a:r>
          </a:p>
        </p:txBody>
      </p:sp>
      <p:sp>
        <p:nvSpPr>
          <p:cNvPr id="3" name="Θέση κειμένου 2">
            <a:extLst>
              <a:ext uri="{FF2B5EF4-FFF2-40B4-BE49-F238E27FC236}">
                <a16:creationId xmlns="" xmlns:a16="http://schemas.microsoft.com/office/drawing/2014/main" id="{213AB95C-7DD4-4796-80E4-1B7466A2A037}"/>
              </a:ext>
            </a:extLst>
          </p:cNvPr>
          <p:cNvSpPr>
            <a:spLocks noGrp="1"/>
          </p:cNvSpPr>
          <p:nvPr>
            <p:ph type="body" idx="1"/>
          </p:nvPr>
        </p:nvSpPr>
        <p:spPr>
          <a:xfrm>
            <a:off x="431887" y="1152000"/>
            <a:ext cx="11337047" cy="4680000"/>
          </a:xfrm>
          <a:prstGeom prst="rect">
            <a:avLst/>
          </a:prstGeom>
        </p:spPr>
        <p:txBody>
          <a:bodyPr vert="horz" lIns="0" tIns="0" rIns="0" bIns="0" rtlCol="0">
            <a:noAutofit/>
          </a:bodyPr>
          <a:lstStyle/>
          <a:p>
            <a:pPr lvl="0" rtl="0"/>
            <a:r>
              <a:rPr lang="el-GR" dirty="0"/>
              <a:t>Επεξεργασία στυλ κειμένου υποδείγματος</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υποσέλιδου 4">
            <a:extLst>
              <a:ext uri="{FF2B5EF4-FFF2-40B4-BE49-F238E27FC236}">
                <a16:creationId xmlns="" xmlns:a16="http://schemas.microsoft.com/office/drawing/2014/main" id="{58879C91-B77F-4273-9A27-A3535FB889DB}"/>
              </a:ext>
            </a:extLst>
          </p:cNvPr>
          <p:cNvSpPr>
            <a:spLocks noGrp="1"/>
          </p:cNvSpPr>
          <p:nvPr>
            <p:ph type="ftr" sz="quarter" idx="3"/>
          </p:nvPr>
        </p:nvSpPr>
        <p:spPr>
          <a:xfrm>
            <a:off x="431887" y="6188629"/>
            <a:ext cx="8782653"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l-GR" dirty="0">
                <a:solidFill>
                  <a:prstClr val="black">
                    <a:lumMod val="75000"/>
                    <a:lumOff val="25000"/>
                  </a:prstClr>
                </a:solidFill>
              </a:rPr>
              <a:t>Προσθέστε υποσέλιδο</a:t>
            </a:r>
          </a:p>
        </p:txBody>
      </p:sp>
      <p:sp>
        <p:nvSpPr>
          <p:cNvPr id="6" name="Θέση αριθμού διαφάνειας 5">
            <a:extLst>
              <a:ext uri="{FF2B5EF4-FFF2-40B4-BE49-F238E27FC236}">
                <a16:creationId xmlns="" xmlns:a16="http://schemas.microsoft.com/office/drawing/2014/main" id="{5ECA3099-A94F-4C3E-BC29-780EDD38F722}"/>
              </a:ext>
            </a:extLst>
          </p:cNvPr>
          <p:cNvSpPr>
            <a:spLocks noGrp="1"/>
          </p:cNvSpPr>
          <p:nvPr>
            <p:ph type="sldNum" sz="quarter" idx="4"/>
          </p:nvPr>
        </p:nvSpPr>
        <p:spPr>
          <a:xfrm>
            <a:off x="11493375" y="6155190"/>
            <a:ext cx="431888"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l-GR" smtClean="0">
                <a:solidFill>
                  <a:prstClr val="black"/>
                </a:solidFill>
              </a:rPr>
              <a:pPr/>
              <a:t>‹#›</a:t>
            </a:fld>
            <a:endParaRPr lang="el-GR" dirty="0">
              <a:solidFill>
                <a:prstClr val="black"/>
              </a:solidFill>
            </a:endParaRPr>
          </a:p>
        </p:txBody>
      </p:sp>
      <p:sp>
        <p:nvSpPr>
          <p:cNvPr id="9" name="Έλλειψη 8">
            <a:extLst>
              <a:ext uri="{FF2B5EF4-FFF2-40B4-BE49-F238E27FC236}">
                <a16:creationId xmlns="" xmlns:a16="http://schemas.microsoft.com/office/drawing/2014/main" id="{B66BF03E-F48E-4C0A-9078-07AC4DDF896A}"/>
              </a:ext>
            </a:extLst>
          </p:cNvPr>
          <p:cNvSpPr/>
          <p:nvPr userDrawn="1"/>
        </p:nvSpPr>
        <p:spPr>
          <a:xfrm>
            <a:off x="11530868" y="6185903"/>
            <a:ext cx="73496"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srgbClr val="9ACB39"/>
              </a:solidFill>
            </a:endParaRPr>
          </a:p>
        </p:txBody>
      </p:sp>
      <p:sp>
        <p:nvSpPr>
          <p:cNvPr id="10" name="Έλλειψη 9">
            <a:extLst>
              <a:ext uri="{FF2B5EF4-FFF2-40B4-BE49-F238E27FC236}">
                <a16:creationId xmlns="" xmlns:a16="http://schemas.microsoft.com/office/drawing/2014/main" id="{9F827500-FC74-463C-9312-BC59104AEBD6}"/>
              </a:ext>
            </a:extLst>
          </p:cNvPr>
          <p:cNvSpPr/>
          <p:nvPr userDrawn="1"/>
        </p:nvSpPr>
        <p:spPr>
          <a:xfrm>
            <a:off x="11888988" y="6561526"/>
            <a:ext cx="100413"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1" name="Πλαίσιο κειμένου 10">
            <a:extLst>
              <a:ext uri="{FF2B5EF4-FFF2-40B4-BE49-F238E27FC236}">
                <a16:creationId xmlns="" xmlns:a16="http://schemas.microsoft.com/office/drawing/2014/main" id="{110EE18F-610D-4230-BA82-4E5007401ADD}"/>
              </a:ext>
            </a:extLst>
          </p:cNvPr>
          <p:cNvSpPr txBox="1"/>
          <p:nvPr userDrawn="1"/>
        </p:nvSpPr>
        <p:spPr>
          <a:xfrm>
            <a:off x="8732296" y="6278857"/>
            <a:ext cx="2509903" cy="184666"/>
          </a:xfrm>
          <a:prstGeom prst="rect">
            <a:avLst/>
          </a:prstGeom>
          <a:noFill/>
        </p:spPr>
        <p:txBody>
          <a:bodyPr wrap="square" lIns="0" tIns="0" rIns="0" bIns="0" rtlCol="0">
            <a:noAutofit/>
          </a:bodyPr>
          <a:lstStyle/>
          <a:p>
            <a:pPr algn="r"/>
            <a:r>
              <a:rPr lang="el-GR" sz="1200" dirty="0">
                <a:solidFill>
                  <a:srgbClr val="375C1E"/>
                </a:solidFill>
                <a:latin typeface="+mj-lt"/>
              </a:rPr>
              <a:t>Το λογότυπο ή το όνομά σας εδώ</a:t>
            </a:r>
          </a:p>
        </p:txBody>
      </p:sp>
      <p:sp>
        <p:nvSpPr>
          <p:cNvPr id="14" name="Έλλειψη 13">
            <a:extLst>
              <a:ext uri="{FF2B5EF4-FFF2-40B4-BE49-F238E27FC236}">
                <a16:creationId xmlns="" xmlns:a16="http://schemas.microsoft.com/office/drawing/2014/main" id="{2AF375EA-F235-4EAA-A52F-D6BF0D6EDDCA}"/>
              </a:ext>
            </a:extLst>
          </p:cNvPr>
          <p:cNvSpPr/>
          <p:nvPr userDrawn="1"/>
        </p:nvSpPr>
        <p:spPr>
          <a:xfrm>
            <a:off x="11339921" y="5990144"/>
            <a:ext cx="260444"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srgbClr val="9ACB39"/>
              </a:solidFill>
            </a:endParaRPr>
          </a:p>
        </p:txBody>
      </p:sp>
      <p:sp>
        <p:nvSpPr>
          <p:cNvPr id="18" name="Ορθογώνιο 17">
            <a:extLst>
              <a:ext uri="{FF2B5EF4-FFF2-40B4-BE49-F238E27FC236}">
                <a16:creationId xmlns="" xmlns:a16="http://schemas.microsoft.com/office/drawing/2014/main" id="{7E3C8C5B-6356-4B7C-887C-A436D7DB4059}"/>
              </a:ext>
            </a:extLst>
          </p:cNvPr>
          <p:cNvSpPr/>
          <p:nvPr userDrawn="1"/>
        </p:nvSpPr>
        <p:spPr>
          <a:xfrm>
            <a:off x="0" y="6771286"/>
            <a:ext cx="12188825"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19" name="Ορθογώνιο 18">
            <a:extLst>
              <a:ext uri="{FF2B5EF4-FFF2-40B4-BE49-F238E27FC236}">
                <a16:creationId xmlns="" xmlns:a16="http://schemas.microsoft.com/office/drawing/2014/main" id="{13120C00-0FF6-411F-B2D6-C625ED6BD241}"/>
              </a:ext>
            </a:extLst>
          </p:cNvPr>
          <p:cNvSpPr/>
          <p:nvPr userDrawn="1"/>
        </p:nvSpPr>
        <p:spPr>
          <a:xfrm>
            <a:off x="0" y="0"/>
            <a:ext cx="12188825"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0" name="Ορθογώνιο 19">
            <a:extLst>
              <a:ext uri="{FF2B5EF4-FFF2-40B4-BE49-F238E27FC236}">
                <a16:creationId xmlns="" xmlns:a16="http://schemas.microsoft.com/office/drawing/2014/main" id="{2D142C1D-78E5-4AD5-BEF3-C015D6E3FEBD}"/>
              </a:ext>
            </a:extLst>
          </p:cNvPr>
          <p:cNvSpPr/>
          <p:nvPr userDrawn="1"/>
        </p:nvSpPr>
        <p:spPr>
          <a:xfrm rot="5400000">
            <a:off x="-3385654" y="3385654"/>
            <a:ext cx="6858001" cy="86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
        <p:nvSpPr>
          <p:cNvPr id="21" name="Ορθογώνιο 20">
            <a:extLst>
              <a:ext uri="{FF2B5EF4-FFF2-40B4-BE49-F238E27FC236}">
                <a16:creationId xmlns="" xmlns:a16="http://schemas.microsoft.com/office/drawing/2014/main" id="{300D9306-2240-47FF-AA2F-DC7C26A008A4}"/>
              </a:ext>
            </a:extLst>
          </p:cNvPr>
          <p:cNvSpPr/>
          <p:nvPr userDrawn="1"/>
        </p:nvSpPr>
        <p:spPr>
          <a:xfrm rot="5400000">
            <a:off x="8716479" y="3385655"/>
            <a:ext cx="6858000" cy="86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799" dirty="0">
              <a:solidFill>
                <a:prstClr val="white"/>
              </a:solidFill>
            </a:endParaRPr>
          </a:p>
        </p:txBody>
      </p:sp>
    </p:spTree>
    <p:extLst>
      <p:ext uri="{BB962C8B-B14F-4D97-AF65-F5344CB8AC3E}">
        <p14:creationId xmlns:p14="http://schemas.microsoft.com/office/powerpoint/2010/main" val="346793726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Lst>
  <p:hf hdr="0" ftr="0" dt="0"/>
  <p:txStyles>
    <p:titleStyle>
      <a:lvl1pPr algn="l" defTabSz="914126" rtl="0" eaLnBrk="1" latinLnBrk="0" hangingPunct="1">
        <a:lnSpc>
          <a:spcPct val="90000"/>
        </a:lnSpc>
        <a:spcBef>
          <a:spcPct val="0"/>
        </a:spcBef>
        <a:buNone/>
        <a:defRPr sz="3199" kern="1200">
          <a:solidFill>
            <a:schemeClr val="tx2"/>
          </a:solidFill>
          <a:latin typeface="+mj-lt"/>
          <a:ea typeface="+mj-ea"/>
          <a:cs typeface="+mj-cs"/>
        </a:defRPr>
      </a:lvl1pPr>
    </p:titleStyle>
    <p:bodyStyle>
      <a:lvl1pPr marL="266620" indent="-266620" algn="l" defTabSz="914126" rtl="0" eaLnBrk="1" latinLnBrk="0" hangingPunct="1">
        <a:lnSpc>
          <a:spcPct val="90000"/>
        </a:lnSpc>
        <a:spcBef>
          <a:spcPts val="1000"/>
        </a:spcBef>
        <a:buFont typeface="Arial" panose="020B0604020202020204" pitchFamily="34" charset="0"/>
        <a:buChar char="•"/>
        <a:defRPr sz="1799" kern="1200">
          <a:solidFill>
            <a:schemeClr val="tx1">
              <a:lumMod val="75000"/>
              <a:lumOff val="25000"/>
            </a:schemeClr>
          </a:solidFill>
          <a:latin typeface="+mn-lt"/>
          <a:ea typeface="+mn-ea"/>
          <a:cs typeface="+mn-cs"/>
        </a:defRPr>
      </a:lvl1pPr>
      <a:lvl2pPr marL="542762" indent="-276142" algn="l" defTabSz="914126"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382" indent="-266620" algn="l" defTabSz="914126"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002" indent="-266620" algn="l" defTabSz="914126"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2622" indent="-266620" algn="l" defTabSz="914126"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n-US" dirty="0" smtClean="0"/>
              <a:t>Social Life Cycle Assessment</a:t>
            </a:r>
            <a:endParaRPr lang="el-GR" dirty="0"/>
          </a:p>
        </p:txBody>
      </p:sp>
      <p:pic>
        <p:nvPicPr>
          <p:cNvPr id="6" name="Εικόνα 5"/>
          <p:cNvPicPr/>
          <p:nvPr/>
        </p:nvPicPr>
        <p:blipFill rotWithShape="1">
          <a:blip r:embed="rId3"/>
          <a:srcRect l="56947" t="34460" r="28606" b="30009"/>
          <a:stretch/>
        </p:blipFill>
        <p:spPr bwMode="auto">
          <a:xfrm>
            <a:off x="8830716" y="351314"/>
            <a:ext cx="2138400" cy="2088000"/>
          </a:xfrm>
          <a:prstGeom prst="rect">
            <a:avLst/>
          </a:prstGeom>
          <a:ln>
            <a:noFill/>
          </a:ln>
          <a:extLst>
            <a:ext uri="{53640926-AAD7-44D8-BBD7-CCE9431645EC}">
              <a14:shadowObscured xmlns:a14="http://schemas.microsoft.com/office/drawing/2010/main"/>
            </a:ext>
          </a:extLst>
        </p:spPr>
      </p:pic>
      <p:pic>
        <p:nvPicPr>
          <p:cNvPr id="7" name="Εικόνα 6"/>
          <p:cNvPicPr/>
          <p:nvPr/>
        </p:nvPicPr>
        <p:blipFill rotWithShape="1">
          <a:blip r:embed="rId3"/>
          <a:srcRect l="70190" t="33390" r="18373" b="31293"/>
          <a:stretch/>
        </p:blipFill>
        <p:spPr bwMode="auto">
          <a:xfrm>
            <a:off x="1053852" y="354207"/>
            <a:ext cx="2138925" cy="2086802"/>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1557908" y="5157192"/>
            <a:ext cx="9254125" cy="646331"/>
          </a:xfrm>
          <a:prstGeom prst="rect">
            <a:avLst/>
          </a:prstGeom>
          <a:noFill/>
        </p:spPr>
        <p:txBody>
          <a:bodyPr wrap="square" rtlCol="0">
            <a:spAutoFit/>
          </a:bodyPr>
          <a:lstStyle/>
          <a:p>
            <a:pPr algn="ctr"/>
            <a:r>
              <a:rPr lang="el-GR" dirty="0" smtClean="0"/>
              <a:t>Δρ. </a:t>
            </a:r>
            <a:r>
              <a:rPr lang="el-GR" dirty="0" err="1" smtClean="0"/>
              <a:t>Γκαρμπούνης</a:t>
            </a:r>
            <a:r>
              <a:rPr lang="el-GR" dirty="0" smtClean="0"/>
              <a:t> Γεώργιος</a:t>
            </a:r>
          </a:p>
          <a:p>
            <a:pPr algn="ctr"/>
            <a:r>
              <a:rPr lang="el-GR" dirty="0" smtClean="0"/>
              <a:t>Μεταδιδακτορικός ερευνητής ΤΜΠ ΔΠΘ</a:t>
            </a:r>
            <a:endParaRPr lang="el-GR"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Το πλαίσιο και οι έννοιες του </a:t>
            </a:r>
            <a:r>
              <a:rPr lang="en-US" dirty="0" smtClean="0"/>
              <a:t>S-LCA</a:t>
            </a:r>
            <a:endParaRPr lang="el-GR" dirty="0"/>
          </a:p>
        </p:txBody>
      </p:sp>
      <p:sp>
        <p:nvSpPr>
          <p:cNvPr id="3" name="Θέση περιεχομένου 2"/>
          <p:cNvSpPr>
            <a:spLocks noGrp="1"/>
          </p:cNvSpPr>
          <p:nvPr>
            <p:ph idx="1"/>
          </p:nvPr>
        </p:nvSpPr>
        <p:spPr>
          <a:xfrm>
            <a:off x="1209702" y="2492896"/>
            <a:ext cx="9751060" cy="4267200"/>
          </a:xfrm>
        </p:spPr>
        <p:txBody>
          <a:bodyPr/>
          <a:lstStyle/>
          <a:p>
            <a:r>
              <a:rPr lang="el-GR" dirty="0" smtClean="0"/>
              <a:t>Βιώσιμη ανάπτυξη</a:t>
            </a:r>
          </a:p>
          <a:p>
            <a:r>
              <a:rPr lang="el-GR" dirty="0" smtClean="0"/>
              <a:t>Ανθρώπινη ευημερία</a:t>
            </a:r>
          </a:p>
          <a:p>
            <a:r>
              <a:rPr lang="el-GR" dirty="0" smtClean="0"/>
              <a:t>Βιώσιμη κατανάλωση</a:t>
            </a:r>
          </a:p>
          <a:p>
            <a:r>
              <a:rPr lang="el-GR" dirty="0" smtClean="0"/>
              <a:t>Κοινωνική εταιρική ευθύνη</a:t>
            </a:r>
          </a:p>
          <a:p>
            <a:endParaRPr lang="el-GR" dirty="0"/>
          </a:p>
        </p:txBody>
      </p:sp>
    </p:spTree>
    <p:extLst>
      <p:ext uri="{BB962C8B-B14F-4D97-AF65-F5344CB8AC3E}">
        <p14:creationId xmlns:p14="http://schemas.microsoft.com/office/powerpoint/2010/main" val="182244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Βιώσιμη ανάπτυξη</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Το </a:t>
            </a:r>
            <a:r>
              <a:rPr lang="el-GR" dirty="0" smtClean="0">
                <a:latin typeface="Cambria" panose="02040503050406030204" pitchFamily="18" charset="0"/>
                <a:ea typeface="Cambria" panose="02040503050406030204" pitchFamily="18" charset="0"/>
              </a:rPr>
              <a:t>1987</a:t>
            </a:r>
            <a:r>
              <a:rPr lang="el-GR" dirty="0" smtClean="0"/>
              <a:t> η παγκόσμια επιτροπή για το περιβάλλον και την ανάπτυξη περιέγραψε την </a:t>
            </a:r>
            <a:r>
              <a:rPr lang="el-GR" dirty="0"/>
              <a:t>βιώσιμη ανάπτυξη ως </a:t>
            </a:r>
            <a:r>
              <a:rPr lang="el-GR" dirty="0" smtClean="0"/>
              <a:t>μια </a:t>
            </a:r>
            <a:r>
              <a:rPr lang="el-GR" dirty="0"/>
              <a:t>διαδικασία </a:t>
            </a:r>
            <a:r>
              <a:rPr lang="el-GR" dirty="0" smtClean="0"/>
              <a:t>αλλαγών </a:t>
            </a:r>
            <a:r>
              <a:rPr lang="el-GR" dirty="0"/>
              <a:t>στην οποία η εκμετάλλευση των πόρων, η κατεύθυνση των επενδύσεων, ο προσανατολισμός της τεχνολογικής ανάπτυξης και </a:t>
            </a:r>
            <a:r>
              <a:rPr lang="el-GR" dirty="0" smtClean="0"/>
              <a:t>των θεσμικών αλλαγών </a:t>
            </a:r>
            <a:r>
              <a:rPr lang="el-GR" dirty="0"/>
              <a:t>γίνονται </a:t>
            </a:r>
            <a:r>
              <a:rPr lang="el-GR" dirty="0" smtClean="0"/>
              <a:t>με γνώμονα τόσο τις παρούσες ανάγκες όσο και τις  ανάγκες των μελλοντικών γενεών» </a:t>
            </a:r>
            <a:r>
              <a:rPr lang="el-GR" dirty="0"/>
              <a:t>(WCED, </a:t>
            </a:r>
            <a:r>
              <a:rPr lang="el-GR" dirty="0">
                <a:latin typeface="Cambria" panose="02040503050406030204" pitchFamily="18" charset="0"/>
                <a:ea typeface="Cambria" panose="02040503050406030204" pitchFamily="18" charset="0"/>
              </a:rPr>
              <a:t>1987</a:t>
            </a:r>
            <a:r>
              <a:rPr lang="el-GR" dirty="0" smtClean="0"/>
              <a:t>).</a:t>
            </a:r>
            <a:endParaRPr lang="el-GR" dirty="0"/>
          </a:p>
          <a:p>
            <a:r>
              <a:rPr lang="el-GR" dirty="0" smtClean="0"/>
              <a:t>Ο παραπάνω ορισμός περιέχει δύο έννοιες κλειδιά:</a:t>
            </a:r>
          </a:p>
          <a:p>
            <a:pPr>
              <a:buFont typeface="Wingdings" panose="05000000000000000000" pitchFamily="2" charset="2"/>
              <a:buChar char="ü"/>
            </a:pPr>
            <a:r>
              <a:rPr lang="el-GR" dirty="0"/>
              <a:t>Η έννοια των αναγκών, ιδιαίτερα οι βασικές ανάγκες των φτωχών του κόσμου, στις οποίες πρωταρχική προτεραιότητα πρέπει να </a:t>
            </a:r>
            <a:r>
              <a:rPr lang="el-GR" dirty="0" smtClean="0"/>
              <a:t>δοθεί,</a:t>
            </a:r>
          </a:p>
          <a:p>
            <a:pPr>
              <a:buFont typeface="Wingdings" panose="05000000000000000000" pitchFamily="2" charset="2"/>
              <a:buChar char="ü"/>
            </a:pPr>
            <a:r>
              <a:rPr lang="el-GR" dirty="0"/>
              <a:t>Η ιδέα των περιορισμών που επιβάλλονται </a:t>
            </a:r>
            <a:r>
              <a:rPr lang="el-GR" dirty="0" smtClean="0"/>
              <a:t>από την τεχνολογία </a:t>
            </a:r>
            <a:r>
              <a:rPr lang="el-GR" dirty="0"/>
              <a:t>και </a:t>
            </a:r>
            <a:r>
              <a:rPr lang="el-GR" dirty="0" smtClean="0"/>
              <a:t>την κοινωνική οργάνωση στην </a:t>
            </a:r>
            <a:r>
              <a:rPr lang="el-GR" dirty="0"/>
              <a:t>ικανότητα </a:t>
            </a:r>
            <a:r>
              <a:rPr lang="el-GR" dirty="0" smtClean="0"/>
              <a:t>του περιβάλλοντος να καλύπτει παρούσες </a:t>
            </a:r>
            <a:r>
              <a:rPr lang="el-GR" dirty="0"/>
              <a:t>και </a:t>
            </a:r>
            <a:r>
              <a:rPr lang="el-GR" dirty="0" smtClean="0"/>
              <a:t>μελλοντικές ανάγκες. </a:t>
            </a:r>
            <a:endParaRPr lang="el-GR" dirty="0"/>
          </a:p>
        </p:txBody>
      </p:sp>
    </p:spTree>
    <p:extLst>
      <p:ext uri="{BB962C8B-B14F-4D97-AF65-F5344CB8AC3E}">
        <p14:creationId xmlns:p14="http://schemas.microsoft.com/office/powerpoint/2010/main" val="419009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Ανθρώπινη ευημερία</a:t>
            </a:r>
            <a:endParaRPr lang="el-GR" dirty="0"/>
          </a:p>
        </p:txBody>
      </p:sp>
      <p:sp>
        <p:nvSpPr>
          <p:cNvPr id="3" name="Θέση περιεχομένου 2"/>
          <p:cNvSpPr>
            <a:spLocks noGrp="1"/>
          </p:cNvSpPr>
          <p:nvPr>
            <p:ph idx="1"/>
          </p:nvPr>
        </p:nvSpPr>
        <p:spPr/>
        <p:txBody>
          <a:bodyPr/>
          <a:lstStyle/>
          <a:p>
            <a:r>
              <a:rPr lang="el-GR" dirty="0" smtClean="0"/>
              <a:t>Η ανθρώπινη ευημερία αποτελεί μια βασική έννοια σε μια τεχνική </a:t>
            </a:r>
            <a:r>
              <a:rPr lang="en-US" dirty="0" smtClean="0"/>
              <a:t>S-LCA </a:t>
            </a:r>
            <a:r>
              <a:rPr lang="el-GR" dirty="0" smtClean="0"/>
              <a:t>που στοχεύει στη βελτίωση των κοινωνικών συνθηκών </a:t>
            </a:r>
            <a:r>
              <a:rPr lang="el-GR" dirty="0" err="1" smtClean="0"/>
              <a:t>καθόλη</a:t>
            </a:r>
            <a:r>
              <a:rPr lang="el-GR" dirty="0" smtClean="0"/>
              <a:t> τη διάρκεια του κύκλου ζωής ενός προϊόντος.</a:t>
            </a:r>
          </a:p>
          <a:p>
            <a:r>
              <a:rPr lang="el-GR" dirty="0" smtClean="0"/>
              <a:t>Πολλοί όροι χρησιμοποιούνται όταν αναφερόμαστε στην ανθρώπινη ευημερία:</a:t>
            </a:r>
          </a:p>
          <a:p>
            <a:pPr>
              <a:buFont typeface="Wingdings" panose="05000000000000000000" pitchFamily="2" charset="2"/>
              <a:buChar char="ü"/>
            </a:pPr>
            <a:r>
              <a:rPr lang="el-GR" dirty="0"/>
              <a:t>ποιότητα ζωής, </a:t>
            </a:r>
            <a:endParaRPr lang="el-GR" dirty="0" smtClean="0"/>
          </a:p>
          <a:p>
            <a:pPr>
              <a:buFont typeface="Wingdings" panose="05000000000000000000" pitchFamily="2" charset="2"/>
              <a:buChar char="ü"/>
            </a:pPr>
            <a:r>
              <a:rPr lang="el-GR" dirty="0" smtClean="0"/>
              <a:t>βιοτικό </a:t>
            </a:r>
            <a:r>
              <a:rPr lang="el-GR" dirty="0"/>
              <a:t>επίπεδο και ανθρώπινη </a:t>
            </a:r>
            <a:r>
              <a:rPr lang="el-GR" dirty="0" smtClean="0"/>
              <a:t>ανάπτυξη, </a:t>
            </a:r>
          </a:p>
          <a:p>
            <a:pPr>
              <a:buFont typeface="Wingdings" panose="05000000000000000000" pitchFamily="2" charset="2"/>
              <a:buChar char="ü"/>
            </a:pPr>
            <a:r>
              <a:rPr lang="el-GR" dirty="0" smtClean="0"/>
              <a:t>εκπλήρωση </a:t>
            </a:r>
            <a:r>
              <a:rPr lang="el-GR" dirty="0"/>
              <a:t>βασικών ανθρώπινων αναγκών, </a:t>
            </a:r>
            <a:endParaRPr lang="el-GR" dirty="0" smtClean="0"/>
          </a:p>
          <a:p>
            <a:pPr>
              <a:buFont typeface="Wingdings" panose="05000000000000000000" pitchFamily="2" charset="2"/>
              <a:buChar char="ü"/>
            </a:pPr>
            <a:r>
              <a:rPr lang="el-GR" dirty="0" smtClean="0"/>
              <a:t>ευτυχία </a:t>
            </a:r>
            <a:r>
              <a:rPr lang="el-GR" dirty="0"/>
              <a:t>και χρησιμότητα</a:t>
            </a:r>
          </a:p>
        </p:txBody>
      </p:sp>
    </p:spTree>
    <p:extLst>
      <p:ext uri="{BB962C8B-B14F-4D97-AF65-F5344CB8AC3E}">
        <p14:creationId xmlns:p14="http://schemas.microsoft.com/office/powerpoint/2010/main" val="83034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Βιώσιμη κατανάλωση και παραγωγή</a:t>
            </a:r>
            <a:endParaRPr lang="el-GR" dirty="0"/>
          </a:p>
        </p:txBody>
      </p:sp>
      <p:sp>
        <p:nvSpPr>
          <p:cNvPr id="3" name="Θέση περιεχομένου 2"/>
          <p:cNvSpPr>
            <a:spLocks noGrp="1"/>
          </p:cNvSpPr>
          <p:nvPr>
            <p:ph idx="1"/>
          </p:nvPr>
        </p:nvSpPr>
        <p:spPr/>
        <p:txBody>
          <a:bodyPr/>
          <a:lstStyle/>
          <a:p>
            <a:pPr algn="just"/>
            <a:r>
              <a:rPr lang="el-GR" dirty="0" smtClean="0"/>
              <a:t>Στη διάσκεψη του Ρίο το 1992 αποφασίστηκε </a:t>
            </a:r>
            <a:r>
              <a:rPr lang="el-GR" dirty="0"/>
              <a:t>ότι </a:t>
            </a:r>
            <a:r>
              <a:rPr lang="el-GR" dirty="0" smtClean="0"/>
              <a:t>για </a:t>
            </a:r>
            <a:r>
              <a:rPr lang="el-GR" dirty="0"/>
              <a:t>την επίτευξη βιώσιμης ανάπτυξης και υψηλότερης ποιότητας ζωής για όλους τους ανθρώπους, τα κράτη θα πρέπει </a:t>
            </a:r>
            <a:r>
              <a:rPr lang="el-GR" dirty="0" smtClean="0"/>
              <a:t>να μειώσουν </a:t>
            </a:r>
            <a:r>
              <a:rPr lang="el-GR" dirty="0"/>
              <a:t>και </a:t>
            </a:r>
            <a:r>
              <a:rPr lang="el-GR" dirty="0" smtClean="0"/>
              <a:t>να εξαλείψουν τα </a:t>
            </a:r>
            <a:r>
              <a:rPr lang="el-GR" dirty="0"/>
              <a:t>μη </a:t>
            </a:r>
            <a:r>
              <a:rPr lang="el-GR" dirty="0" smtClean="0"/>
              <a:t>βιώσιμα πρότυπα </a:t>
            </a:r>
            <a:r>
              <a:rPr lang="el-GR" dirty="0"/>
              <a:t>παραγωγής και κατανάλωσης και </a:t>
            </a:r>
            <a:r>
              <a:rPr lang="el-GR" dirty="0" smtClean="0"/>
              <a:t>να προωθήσουν  κατάλληλες δημογραφικές πολιτικές.</a:t>
            </a:r>
          </a:p>
          <a:p>
            <a:pPr algn="just"/>
            <a:r>
              <a:rPr lang="el-GR" dirty="0"/>
              <a:t>Το 2008 </a:t>
            </a:r>
            <a:r>
              <a:rPr lang="el-GR" dirty="0" smtClean="0"/>
              <a:t> </a:t>
            </a:r>
            <a:r>
              <a:rPr lang="el-GR" dirty="0"/>
              <a:t>η Ευρωπαϊκή Επιτροπή παρουσίασε ένα σχέδιο δράσης για τη βιώσιμη παραγωγή και κατανάλωση και τη βιώσιμη βιομηχανική </a:t>
            </a:r>
            <a:r>
              <a:rPr lang="el-GR" dirty="0" smtClean="0"/>
              <a:t>πολιτική </a:t>
            </a:r>
            <a:r>
              <a:rPr lang="el-GR" dirty="0"/>
              <a:t>στο οποίο ο ρόλος </a:t>
            </a:r>
            <a:r>
              <a:rPr lang="el-GR" dirty="0" smtClean="0"/>
              <a:t>των τεχνικών ανάλυσης κύκλου </a:t>
            </a:r>
            <a:r>
              <a:rPr lang="el-GR" dirty="0"/>
              <a:t>ζωής </a:t>
            </a:r>
            <a:r>
              <a:rPr lang="el-GR" dirty="0" smtClean="0"/>
              <a:t>είχε ιδιαίτερη αξία.</a:t>
            </a:r>
            <a:endParaRPr lang="el-GR" dirty="0"/>
          </a:p>
        </p:txBody>
      </p:sp>
    </p:spTree>
    <p:extLst>
      <p:ext uri="{BB962C8B-B14F-4D97-AF65-F5344CB8AC3E}">
        <p14:creationId xmlns:p14="http://schemas.microsoft.com/office/powerpoint/2010/main" val="177258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Κοινωνική εταιρική ευθύνη 1/2</a:t>
            </a:r>
            <a:endParaRPr lang="el-GR" dirty="0"/>
          </a:p>
        </p:txBody>
      </p:sp>
      <p:sp>
        <p:nvSpPr>
          <p:cNvPr id="3" name="Θέση περιεχομένου 2"/>
          <p:cNvSpPr>
            <a:spLocks noGrp="1"/>
          </p:cNvSpPr>
          <p:nvPr>
            <p:ph idx="1"/>
          </p:nvPr>
        </p:nvSpPr>
        <p:spPr/>
        <p:txBody>
          <a:bodyPr>
            <a:normAutofit/>
          </a:bodyPr>
          <a:lstStyle/>
          <a:p>
            <a:pPr algn="just"/>
            <a:r>
              <a:rPr lang="el-GR" dirty="0" smtClean="0"/>
              <a:t>Αποτελεί μια άποψη σύμφωνα με την οποία </a:t>
            </a:r>
            <a:r>
              <a:rPr lang="el-GR" dirty="0"/>
              <a:t>οι επιχειρήσεις ενσωματώνουν κοινωνικές και περιβαλλοντικές ανησυχίες στις επιχειρηματικές τους δραστηριότητες και στην αλληλεπίδρασή τους με τα ενδιαφερόμενα μέρη τους σε εθελοντική βάση</a:t>
            </a:r>
            <a:r>
              <a:rPr lang="el-GR" dirty="0" smtClean="0"/>
              <a:t>.</a:t>
            </a:r>
          </a:p>
          <a:p>
            <a:pPr algn="just"/>
            <a:r>
              <a:rPr lang="el-GR" dirty="0" smtClean="0"/>
              <a:t>Δύο βασικές προϋποθέσεις:</a:t>
            </a:r>
          </a:p>
          <a:p>
            <a:pPr algn="just">
              <a:buFont typeface="Wingdings" panose="05000000000000000000" pitchFamily="2" charset="2"/>
              <a:buChar char="ü"/>
            </a:pPr>
            <a:r>
              <a:rPr lang="el-GR" dirty="0"/>
              <a:t>Για να έχουν καλή </a:t>
            </a:r>
            <a:r>
              <a:rPr lang="el-GR" dirty="0" smtClean="0"/>
              <a:t>απόδοση οι επιχειρήσεις, </a:t>
            </a:r>
            <a:r>
              <a:rPr lang="el-GR" dirty="0"/>
              <a:t>οι </a:t>
            </a:r>
            <a:r>
              <a:rPr lang="el-GR" dirty="0" smtClean="0"/>
              <a:t>μάνατζερ </a:t>
            </a:r>
            <a:r>
              <a:rPr lang="el-GR" dirty="0"/>
              <a:t>πρέπει να δώσουν προσοχή σε ένα ευρύ φάσμα ενδιαφερομένων (</a:t>
            </a:r>
            <a:r>
              <a:rPr lang="el-GR" dirty="0" smtClean="0"/>
              <a:t>περιβαλλοντικοί </a:t>
            </a:r>
            <a:r>
              <a:rPr lang="el-GR" dirty="0" err="1"/>
              <a:t>λομπίστες</a:t>
            </a:r>
            <a:r>
              <a:rPr lang="el-GR" dirty="0"/>
              <a:t>, τοπική κοινωνία, ανταγωνιστές</a:t>
            </a:r>
            <a:r>
              <a:rPr lang="el-GR" dirty="0" smtClean="0"/>
              <a:t>).</a:t>
            </a:r>
          </a:p>
          <a:p>
            <a:pPr algn="just">
              <a:buFont typeface="Wingdings" panose="05000000000000000000" pitchFamily="2" charset="2"/>
              <a:buChar char="ü"/>
            </a:pPr>
            <a:r>
              <a:rPr lang="el-GR" dirty="0"/>
              <a:t>Οι </a:t>
            </a:r>
            <a:r>
              <a:rPr lang="el-GR" dirty="0" smtClean="0"/>
              <a:t>μάνατζερ </a:t>
            </a:r>
            <a:r>
              <a:rPr lang="el-GR" dirty="0"/>
              <a:t>έχουν υποχρέωση έναντι των ενδιαφερομένων μερών </a:t>
            </a:r>
            <a:r>
              <a:rPr lang="el-GR" dirty="0" smtClean="0"/>
              <a:t>οι οποία επεκτείνεται πέρα </a:t>
            </a:r>
            <a:r>
              <a:rPr lang="el-GR" dirty="0"/>
              <a:t>από </a:t>
            </a:r>
            <a:r>
              <a:rPr lang="el-GR" dirty="0" smtClean="0"/>
              <a:t>αυτούς.</a:t>
            </a:r>
          </a:p>
          <a:p>
            <a:endParaRPr lang="el-GR" dirty="0"/>
          </a:p>
        </p:txBody>
      </p:sp>
    </p:spTree>
    <p:extLst>
      <p:ext uri="{BB962C8B-B14F-4D97-AF65-F5344CB8AC3E}">
        <p14:creationId xmlns:p14="http://schemas.microsoft.com/office/powerpoint/2010/main" val="334530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92944"/>
          </a:xfrm>
        </p:spPr>
        <p:txBody>
          <a:bodyPr/>
          <a:lstStyle/>
          <a:p>
            <a:pPr algn="ctr"/>
            <a:r>
              <a:rPr lang="el-GR" dirty="0" smtClean="0"/>
              <a:t>Κοινωνική εταιρική ευθύνη 2/2</a:t>
            </a:r>
            <a:endParaRPr lang="el-GR" dirty="0"/>
          </a:p>
        </p:txBody>
      </p:sp>
      <p:pic>
        <p:nvPicPr>
          <p:cNvPr id="4" name="Θέση περιεχομένου 3"/>
          <p:cNvPicPr>
            <a:picLocks noGrp="1"/>
          </p:cNvPicPr>
          <p:nvPr>
            <p:ph idx="1"/>
          </p:nvPr>
        </p:nvPicPr>
        <p:blipFill rotWithShape="1">
          <a:blip r:embed="rId2"/>
          <a:srcRect l="15892" t="18408" r="18613" b="8389"/>
          <a:stretch/>
        </p:blipFill>
        <p:spPr bwMode="auto">
          <a:xfrm>
            <a:off x="2275270" y="1268413"/>
            <a:ext cx="8283638" cy="51849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233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92944"/>
          </a:xfrm>
        </p:spPr>
        <p:txBody>
          <a:bodyPr/>
          <a:lstStyle/>
          <a:p>
            <a:pPr algn="ctr"/>
            <a:r>
              <a:rPr lang="en-US" dirty="0" smtClean="0"/>
              <a:t>S-LCA</a:t>
            </a:r>
            <a:endParaRPr lang="el-GR" dirty="0"/>
          </a:p>
        </p:txBody>
      </p:sp>
      <p:sp>
        <p:nvSpPr>
          <p:cNvPr id="3" name="Θέση περιεχομένου 2"/>
          <p:cNvSpPr>
            <a:spLocks noGrp="1"/>
          </p:cNvSpPr>
          <p:nvPr>
            <p:ph idx="1"/>
          </p:nvPr>
        </p:nvSpPr>
        <p:spPr>
          <a:xfrm>
            <a:off x="1218883" y="1124744"/>
            <a:ext cx="9751060" cy="4945856"/>
          </a:xfrm>
        </p:spPr>
        <p:txBody>
          <a:bodyPr>
            <a:normAutofit lnSpcReduction="10000"/>
          </a:bodyPr>
          <a:lstStyle/>
          <a:p>
            <a:r>
              <a:rPr lang="el-GR" sz="1900" dirty="0" smtClean="0">
                <a:solidFill>
                  <a:srgbClr val="FF0000"/>
                </a:solidFill>
              </a:rPr>
              <a:t>Η κοινωνική ανάλυση κύκλου ζωής διεξάγεται για οποιοδήποτε προϊόν, ακόμη και για τα προϊόντα που θεωρούνται επιβλαβή για την κοινωνία (πχ όπλα).</a:t>
            </a:r>
          </a:p>
          <a:p>
            <a:r>
              <a:rPr lang="el-GR" sz="1900" dirty="0">
                <a:solidFill>
                  <a:srgbClr val="FF0000"/>
                </a:solidFill>
              </a:rPr>
              <a:t>Όταν αναφερόμαστε στις αιτίες των κοινωνικών επιπτώσεων, </a:t>
            </a:r>
            <a:r>
              <a:rPr lang="el-GR" sz="1900" dirty="0" smtClean="0">
                <a:solidFill>
                  <a:srgbClr val="FF0000"/>
                </a:solidFill>
              </a:rPr>
              <a:t>μιλάμε ουσιαστικά για </a:t>
            </a:r>
            <a:r>
              <a:rPr lang="el-GR" sz="1900" dirty="0">
                <a:solidFill>
                  <a:srgbClr val="FF0000"/>
                </a:solidFill>
              </a:rPr>
              <a:t>τρεις διαστάσεις</a:t>
            </a:r>
            <a:r>
              <a:rPr lang="el-GR" sz="1900" dirty="0" smtClean="0">
                <a:solidFill>
                  <a:srgbClr val="FF0000"/>
                </a:solidFill>
              </a:rPr>
              <a:t>:</a:t>
            </a:r>
          </a:p>
          <a:p>
            <a:pPr>
              <a:buFont typeface="Wingdings" panose="05000000000000000000" pitchFamily="2" charset="2"/>
              <a:buChar char="ü"/>
            </a:pPr>
            <a:r>
              <a:rPr lang="el-GR" sz="1900" dirty="0" smtClean="0">
                <a:solidFill>
                  <a:srgbClr val="FF0000"/>
                </a:solidFill>
              </a:rPr>
              <a:t>Συμπεριφορές. Αφορά κοινωνικές επιπτώσεις που προκαλούνται από μια συγκεκριμένη συμπεριφορά (π.χ. απαγόρευση εργαζομένων να δημιουργούν συνδικάτα, ανοχή της παράνομης παιδικής εργασίας, κατάσχεση εγγράφων ταυτότητας εργαζομένων)</a:t>
            </a:r>
          </a:p>
          <a:p>
            <a:pPr>
              <a:buFont typeface="Wingdings" panose="05000000000000000000" pitchFamily="2" charset="2"/>
              <a:buChar char="ü"/>
            </a:pPr>
            <a:r>
              <a:rPr lang="el-GR" sz="1900" dirty="0" smtClean="0">
                <a:solidFill>
                  <a:srgbClr val="FF0000"/>
                </a:solidFill>
              </a:rPr>
              <a:t>Κοινωνικές διεργασίες. Οι κοινωνικές επιπτώσεις είναι το αποτέλεσμα κοινωνικοοικονομικών αποφάσεων.</a:t>
            </a:r>
          </a:p>
          <a:p>
            <a:pPr>
              <a:buFont typeface="Wingdings" panose="05000000000000000000" pitchFamily="2" charset="2"/>
              <a:buChar char="ü"/>
            </a:pPr>
            <a:r>
              <a:rPr lang="el-GR" sz="1900" dirty="0" smtClean="0">
                <a:solidFill>
                  <a:srgbClr val="FF0000"/>
                </a:solidFill>
              </a:rPr>
              <a:t>Κεφάλαια. (ανθρώπινα, κοινωνικά, πολιτιστικά). Οι κοινωνικές επιπτώσεις σχετίζονται με τα χαρακτηριστικά (π.χ. επίπεδο εκπαίδευσης) που κατέχονται από ένα άτομο, μια ομάδα, μια κοινωνία.</a:t>
            </a:r>
          </a:p>
          <a:p>
            <a:r>
              <a:rPr lang="el-GR" sz="1900" dirty="0" smtClean="0">
                <a:solidFill>
                  <a:srgbClr val="FF0000"/>
                </a:solidFill>
              </a:rPr>
              <a:t>Οι τρείς παραπάνω διαστάσεις συνδέονται μεταξύ τους π.χ. Η πίεση για χαμηλές τιμές (κοινωνική διεργασία) ωθεί τους προμηθευτές σε παράνομη παιδική εργασία (συμπεριφορά) μια πρακτική που μπορεί να γίνει αποδεκτή σε μια κοινωνία λόγω συστημικής φτώχιας (κεφάλαιο)</a:t>
            </a:r>
          </a:p>
          <a:p>
            <a:endParaRPr lang="el-GR" dirty="0"/>
          </a:p>
        </p:txBody>
      </p:sp>
    </p:spTree>
    <p:extLst>
      <p:ext uri="{BB962C8B-B14F-4D97-AF65-F5344CB8AC3E}">
        <p14:creationId xmlns:p14="http://schemas.microsoft.com/office/powerpoint/2010/main" val="219996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764952"/>
          </a:xfrm>
        </p:spPr>
        <p:txBody>
          <a:bodyPr/>
          <a:lstStyle/>
          <a:p>
            <a:pPr algn="ctr"/>
            <a:r>
              <a:rPr lang="el-GR" dirty="0" smtClean="0">
                <a:solidFill>
                  <a:srgbClr val="FF0000"/>
                </a:solidFill>
              </a:rPr>
              <a:t>Πλαίσιο αξιολόγησης </a:t>
            </a:r>
            <a:r>
              <a:rPr lang="en-US" dirty="0" smtClean="0">
                <a:solidFill>
                  <a:srgbClr val="FF0000"/>
                </a:solidFill>
              </a:rPr>
              <a:t>S-LCA</a:t>
            </a:r>
            <a:endParaRPr lang="el-GR" dirty="0">
              <a:solidFill>
                <a:srgbClr val="FF0000"/>
              </a:solidFill>
            </a:endParaRPr>
          </a:p>
        </p:txBody>
      </p:sp>
      <p:pic>
        <p:nvPicPr>
          <p:cNvPr id="4" name="Θέση περιεχομένου 3"/>
          <p:cNvPicPr>
            <a:picLocks noGrp="1"/>
          </p:cNvPicPr>
          <p:nvPr>
            <p:ph idx="1"/>
          </p:nvPr>
        </p:nvPicPr>
        <p:blipFill rotWithShape="1">
          <a:blip r:embed="rId2"/>
          <a:srcRect l="12213" t="17557" r="14823" b="6998"/>
          <a:stretch/>
        </p:blipFill>
        <p:spPr bwMode="auto">
          <a:xfrm>
            <a:off x="1904763" y="1196975"/>
            <a:ext cx="8379299" cy="48736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4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92944"/>
          </a:xfrm>
        </p:spPr>
        <p:txBody>
          <a:bodyPr/>
          <a:lstStyle/>
          <a:p>
            <a:pPr algn="ctr"/>
            <a:r>
              <a:rPr lang="el-GR" dirty="0" smtClean="0"/>
              <a:t>Στάδια κύκλου ζωής του προϊόντος</a:t>
            </a:r>
            <a:endParaRPr lang="el-GR" dirty="0"/>
          </a:p>
        </p:txBody>
      </p:sp>
      <p:pic>
        <p:nvPicPr>
          <p:cNvPr id="4" name="Θέση περιεχομένου 3"/>
          <p:cNvPicPr>
            <a:picLocks noGrp="1"/>
          </p:cNvPicPr>
          <p:nvPr>
            <p:ph idx="1"/>
          </p:nvPr>
        </p:nvPicPr>
        <p:blipFill rotWithShape="1">
          <a:blip r:embed="rId2"/>
          <a:srcRect l="19224" t="16352" r="22813" b="6193"/>
          <a:stretch/>
        </p:blipFill>
        <p:spPr bwMode="auto">
          <a:xfrm>
            <a:off x="2804983" y="1125538"/>
            <a:ext cx="6578859" cy="49450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624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92944"/>
          </a:xfrm>
        </p:spPr>
        <p:txBody>
          <a:bodyPr>
            <a:normAutofit fontScale="90000"/>
          </a:bodyPr>
          <a:lstStyle/>
          <a:p>
            <a:pPr algn="ctr"/>
            <a:r>
              <a:rPr lang="el-GR" dirty="0" smtClean="0">
                <a:solidFill>
                  <a:srgbClr val="FF0000"/>
                </a:solidFill>
              </a:rPr>
              <a:t>Κατηγορίες εμπλεκομένων μερών και υποκατηγορίες επιπτώσεων</a:t>
            </a:r>
            <a:endParaRPr lang="el-GR" dirty="0">
              <a:solidFill>
                <a:srgbClr val="FF0000"/>
              </a:solidFill>
            </a:endParaRPr>
          </a:p>
        </p:txBody>
      </p:sp>
      <p:pic>
        <p:nvPicPr>
          <p:cNvPr id="6" name="Θέση περιεχομένου 5"/>
          <p:cNvPicPr>
            <a:picLocks noGrp="1"/>
          </p:cNvPicPr>
          <p:nvPr>
            <p:ph idx="1"/>
          </p:nvPr>
        </p:nvPicPr>
        <p:blipFill rotWithShape="1">
          <a:blip r:embed="rId2"/>
          <a:srcRect l="17867" t="17691" r="22059" b="6731"/>
          <a:stretch/>
        </p:blipFill>
        <p:spPr bwMode="auto">
          <a:xfrm>
            <a:off x="1218883" y="1124744"/>
            <a:ext cx="9628057" cy="51125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371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algn="ctr" rtl="0"/>
            <a:r>
              <a:rPr lang="el-GR" dirty="0" smtClean="0"/>
              <a:t>Εισαγωγή</a:t>
            </a:r>
            <a:r>
              <a:rPr lang="en-US" dirty="0" smtClean="0"/>
              <a:t> </a:t>
            </a:r>
            <a:r>
              <a:rPr lang="en-US" dirty="0" smtClean="0">
                <a:latin typeface="Cambria" panose="02040503050406030204" pitchFamily="18" charset="0"/>
                <a:ea typeface="Cambria" panose="02040503050406030204" pitchFamily="18" charset="0"/>
              </a:rPr>
              <a:t>1/8</a:t>
            </a:r>
            <a:endParaRPr lang="el-GR" dirty="0">
              <a:latin typeface="Cambria" panose="02040503050406030204" pitchFamily="18" charset="0"/>
              <a:ea typeface="Cambria" panose="02040503050406030204" pitchFamily="18" charset="0"/>
            </a:endParaRPr>
          </a:p>
        </p:txBody>
      </p:sp>
      <p:sp>
        <p:nvSpPr>
          <p:cNvPr id="14" name="Σύμβολο κράτησης θέσης περιεχομένου 13"/>
          <p:cNvSpPr>
            <a:spLocks noGrp="1"/>
          </p:cNvSpPr>
          <p:nvPr>
            <p:ph idx="1"/>
          </p:nvPr>
        </p:nvSpPr>
        <p:spPr/>
        <p:txBody>
          <a:bodyPr rtlCol="0"/>
          <a:lstStyle/>
          <a:p>
            <a:pPr rtl="0"/>
            <a:r>
              <a:rPr lang="el-GR" dirty="0" smtClean="0"/>
              <a:t>Στο παρελθόν όταν οι καταναλωτές έπρεπε να επιλέξουν μεταξύ δύο παρόμοιων προϊόντων, η λήψη απόφασης ήταν σχετικά εύκολη. Απλώς ζύγιζαν τα οφέλη του κόστους και της ποιότητας πριν αποφασίσουν. </a:t>
            </a:r>
          </a:p>
          <a:p>
            <a:pPr rtl="0"/>
            <a:r>
              <a:rPr lang="el-GR" dirty="0" smtClean="0"/>
              <a:t>Σήμερα οι επιλογές είναι πολλές και δύσκολες.</a:t>
            </a:r>
          </a:p>
          <a:p>
            <a:pPr rtl="0"/>
            <a:r>
              <a:rPr lang="el-GR" dirty="0" smtClean="0"/>
              <a:t>Σήμερα οι αγοραστές ωθούνται να έχουν επίγνωση των επιπτώσεων στο περιβάλλον και στις τοπικές οικονομίες από τις επιλογές τους.</a:t>
            </a:r>
          </a:p>
          <a:p>
            <a:pPr rtl="0"/>
            <a:r>
              <a:rPr lang="el-GR" dirty="0" smtClean="0"/>
              <a:t>Αγοράζουμε από το αγρόκτημα ή από το </a:t>
            </a:r>
            <a:r>
              <a:rPr lang="en-US" dirty="0" smtClean="0"/>
              <a:t>supermarket</a:t>
            </a:r>
            <a:r>
              <a:rPr lang="el-GR" dirty="0" smtClean="0"/>
              <a:t>? Ποια επιλογή θα οδηγήσει σε ένα λιγότερο ρυπασμένο περιβάλλον και σε έναν πιο  βιώσιμο κόσμο</a:t>
            </a:r>
            <a:r>
              <a:rPr lang="en-US" dirty="0" smtClean="0"/>
              <a:t>?</a:t>
            </a:r>
            <a:endParaRPr lang="el-GR"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92944"/>
          </a:xfrm>
        </p:spPr>
        <p:txBody>
          <a:bodyPr>
            <a:normAutofit fontScale="90000"/>
          </a:bodyPr>
          <a:lstStyle/>
          <a:p>
            <a:pPr algn="ctr"/>
            <a:r>
              <a:rPr lang="el-GR" dirty="0" smtClean="0">
                <a:solidFill>
                  <a:srgbClr val="FF0000"/>
                </a:solidFill>
              </a:rPr>
              <a:t>Κατηγορίες εμπλεκομένων μερών και υποκατηγορίες επιπτώσεων</a:t>
            </a:r>
            <a:endParaRPr lang="el-GR" dirty="0">
              <a:solidFill>
                <a:srgbClr val="FF0000"/>
              </a:solidFill>
            </a:endParaRPr>
          </a:p>
        </p:txBody>
      </p:sp>
      <p:pic>
        <p:nvPicPr>
          <p:cNvPr id="5" name="Θέση περιεχομένου 4"/>
          <p:cNvPicPr>
            <a:picLocks noGrp="1"/>
          </p:cNvPicPr>
          <p:nvPr>
            <p:ph idx="1"/>
          </p:nvPr>
        </p:nvPicPr>
        <p:blipFill rotWithShape="1">
          <a:blip r:embed="rId2"/>
          <a:srcRect l="7946" t="26755" r="8500" b="11601"/>
          <a:stretch/>
        </p:blipFill>
        <p:spPr bwMode="auto">
          <a:xfrm>
            <a:off x="549796" y="1052736"/>
            <a:ext cx="11089232" cy="54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334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92944"/>
          </a:xfrm>
        </p:spPr>
        <p:txBody>
          <a:bodyPr/>
          <a:lstStyle/>
          <a:p>
            <a:pPr algn="ctr"/>
            <a:r>
              <a:rPr lang="el-GR" dirty="0" smtClean="0"/>
              <a:t>Τα τέσσερα στάδια του </a:t>
            </a:r>
            <a:r>
              <a:rPr lang="en-US" dirty="0" smtClean="0"/>
              <a:t>S-LCA</a:t>
            </a:r>
            <a:endParaRPr lang="el-GR" dirty="0"/>
          </a:p>
        </p:txBody>
      </p:sp>
      <p:pic>
        <p:nvPicPr>
          <p:cNvPr id="4" name="Θέση περιεχομένου 3"/>
          <p:cNvPicPr>
            <a:picLocks noGrp="1"/>
          </p:cNvPicPr>
          <p:nvPr>
            <p:ph idx="1"/>
          </p:nvPr>
        </p:nvPicPr>
        <p:blipFill rotWithShape="1">
          <a:blip r:embed="rId2"/>
          <a:srcRect l="17189" t="19969" r="19120" b="5926"/>
          <a:stretch/>
        </p:blipFill>
        <p:spPr bwMode="auto">
          <a:xfrm>
            <a:off x="1917949" y="1268760"/>
            <a:ext cx="8568952"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465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2" y="431800"/>
            <a:ext cx="9988097" cy="620936"/>
          </a:xfrm>
        </p:spPr>
        <p:txBody>
          <a:bodyPr>
            <a:normAutofit fontScale="90000"/>
          </a:bodyPr>
          <a:lstStyle/>
          <a:p>
            <a:pPr algn="ctr"/>
            <a:r>
              <a:rPr lang="el-GR" dirty="0" smtClean="0"/>
              <a:t>Καθορισμός του σκοπού και του αντικειμένου της μελέτης </a:t>
            </a:r>
            <a:r>
              <a:rPr lang="el-GR" dirty="0" smtClean="0">
                <a:latin typeface="Cambria" panose="02040503050406030204" pitchFamily="18" charset="0"/>
                <a:ea typeface="Cambria" panose="02040503050406030204" pitchFamily="18" charset="0"/>
              </a:rPr>
              <a:t>1/5</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1196752"/>
            <a:ext cx="9751060" cy="4873848"/>
          </a:xfrm>
        </p:spPr>
        <p:txBody>
          <a:bodyPr>
            <a:normAutofit fontScale="92500"/>
          </a:bodyPr>
          <a:lstStyle/>
          <a:p>
            <a:pPr algn="just"/>
            <a:r>
              <a:rPr lang="el-GR" dirty="0"/>
              <a:t>Το πρώτο πράγμα που χρειάζεται κατά την </a:t>
            </a:r>
            <a:r>
              <a:rPr lang="el-GR" dirty="0" smtClean="0"/>
              <a:t>εκτέλεση </a:t>
            </a:r>
            <a:r>
              <a:rPr lang="el-GR" dirty="0"/>
              <a:t>ενός S-LCA είναι μια σαφής δήλωση του </a:t>
            </a:r>
            <a:r>
              <a:rPr lang="el-GR" dirty="0" smtClean="0"/>
              <a:t>σκοπού. </a:t>
            </a:r>
            <a:r>
              <a:rPr lang="el-GR" dirty="0"/>
              <a:t>Αυτή η δήλωση περιγράφει την προβλεπόμενη χρήση και τον επιδιωκόμενο στόχο. Στη συνέχεια, η μελέτη θα οριστεί για την επίτευξη αυτού του σκοπού, εντός οποιωνδήποτε περιορισμών</a:t>
            </a:r>
            <a:r>
              <a:rPr lang="el-GR" dirty="0" smtClean="0"/>
              <a:t>.</a:t>
            </a:r>
          </a:p>
          <a:p>
            <a:pPr algn="just"/>
            <a:r>
              <a:rPr lang="el-GR" dirty="0"/>
              <a:t>Η φάση του </a:t>
            </a:r>
            <a:r>
              <a:rPr lang="el-GR" dirty="0" smtClean="0"/>
              <a:t>καθορισμού σκοπού και του αντικειμένου της μελέτης </a:t>
            </a:r>
            <a:r>
              <a:rPr lang="el-GR" dirty="0"/>
              <a:t>συνίσταται σε ένα σύνολο ενεργειών που συνοψίζονται παρακάτω</a:t>
            </a:r>
            <a:r>
              <a:rPr lang="el-GR" dirty="0" smtClean="0"/>
              <a:t>:</a:t>
            </a:r>
          </a:p>
          <a:p>
            <a:pPr algn="just">
              <a:buFont typeface="Wingdings" panose="05000000000000000000" pitchFamily="2" charset="2"/>
              <a:buChar char="ü"/>
            </a:pPr>
            <a:r>
              <a:rPr lang="el-GR" sz="2200" dirty="0" smtClean="0"/>
              <a:t>Προσδιορισμός των στόχων, της λειτουργικότητας του προϊόντος, της λειτουργικής μονάδας </a:t>
            </a:r>
            <a:r>
              <a:rPr lang="el-GR" sz="2200" dirty="0" err="1" smtClean="0"/>
              <a:t>κ.λ.π</a:t>
            </a:r>
            <a:r>
              <a:rPr lang="el-GR" sz="2200" dirty="0" smtClean="0"/>
              <a:t>.</a:t>
            </a:r>
          </a:p>
          <a:p>
            <a:pPr algn="just">
              <a:buFont typeface="Wingdings" panose="05000000000000000000" pitchFamily="2" charset="2"/>
              <a:buChar char="ü"/>
            </a:pPr>
            <a:r>
              <a:rPr lang="el-GR" sz="2200" dirty="0" smtClean="0"/>
              <a:t>Προσδιορισμός των μεταβλητών που θα χρησιμοποιηθούν.</a:t>
            </a:r>
          </a:p>
          <a:p>
            <a:pPr algn="just">
              <a:buFont typeface="Wingdings" panose="05000000000000000000" pitchFamily="2" charset="2"/>
              <a:buChar char="ü"/>
            </a:pPr>
            <a:r>
              <a:rPr lang="el-GR" sz="2200" dirty="0" smtClean="0"/>
              <a:t>Προγραμματισμός συλλογής δεδομένων, και καθορισμός κατηγοριών επιπτώσεων</a:t>
            </a:r>
          </a:p>
          <a:p>
            <a:pPr algn="just">
              <a:buFont typeface="Wingdings" panose="05000000000000000000" pitchFamily="2" charset="2"/>
              <a:buChar char="ü"/>
            </a:pPr>
            <a:r>
              <a:rPr lang="el-GR" sz="2200" dirty="0" smtClean="0"/>
              <a:t>Προσδιορισμός των εμπλεκομένων μερών σε κάθε μια από τις διαδικασίες. </a:t>
            </a:r>
            <a:endParaRPr lang="el-GR" sz="2200" dirty="0"/>
          </a:p>
        </p:txBody>
      </p:sp>
    </p:spTree>
    <p:extLst>
      <p:ext uri="{BB962C8B-B14F-4D97-AF65-F5344CB8AC3E}">
        <p14:creationId xmlns:p14="http://schemas.microsoft.com/office/powerpoint/2010/main" val="8817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rmAutofit fontScale="90000"/>
          </a:bodyPr>
          <a:lstStyle/>
          <a:p>
            <a:pPr algn="ctr"/>
            <a:r>
              <a:rPr lang="el-GR" sz="2900" dirty="0">
                <a:solidFill>
                  <a:srgbClr val="6A3A20"/>
                </a:solidFill>
              </a:rPr>
              <a:t>Καθορισμός του σκοπού και του αντικειμένου της μελέτης </a:t>
            </a:r>
            <a:r>
              <a:rPr lang="en-US" sz="2900" dirty="0" smtClean="0">
                <a:solidFill>
                  <a:srgbClr val="6A3A20"/>
                </a:solidFill>
                <a:latin typeface="Cambria" panose="02040503050406030204" pitchFamily="18" charset="0"/>
                <a:ea typeface="Cambria" panose="02040503050406030204" pitchFamily="18" charset="0"/>
              </a:rPr>
              <a:t>2</a:t>
            </a:r>
            <a:r>
              <a:rPr lang="el-GR" sz="2900" dirty="0" smtClean="0">
                <a:solidFill>
                  <a:srgbClr val="6A3A20"/>
                </a:solidFill>
                <a:latin typeface="Cambria" panose="02040503050406030204" pitchFamily="18" charset="0"/>
                <a:ea typeface="Cambria" panose="02040503050406030204" pitchFamily="18" charset="0"/>
              </a:rPr>
              <a:t>/5</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1124744"/>
            <a:ext cx="9751060" cy="4945856"/>
          </a:xfrm>
        </p:spPr>
        <p:txBody>
          <a:bodyPr/>
          <a:lstStyle/>
          <a:p>
            <a:pPr algn="just"/>
            <a:r>
              <a:rPr lang="el-GR" dirty="0">
                <a:solidFill>
                  <a:srgbClr val="FF0000"/>
                </a:solidFill>
              </a:rPr>
              <a:t>Ο απώτερος στόχος για τη διεξαγωγή μιας S-LCA είναι η προώθηση της βελτίωσης των κοινωνικών συνθηκών και της </a:t>
            </a:r>
            <a:r>
              <a:rPr lang="el-GR" dirty="0" smtClean="0">
                <a:solidFill>
                  <a:srgbClr val="FF0000"/>
                </a:solidFill>
              </a:rPr>
              <a:t>συνολικής κοινωνικοοικονομικής απόδοσης </a:t>
            </a:r>
            <a:r>
              <a:rPr lang="el-GR" dirty="0">
                <a:solidFill>
                  <a:srgbClr val="FF0000"/>
                </a:solidFill>
              </a:rPr>
              <a:t>ενός προϊόντος καθ' όλη τη διάρκεια του κύκλου ζωής του για όλα τα ενδιαφερόμενα μέρη του</a:t>
            </a:r>
            <a:r>
              <a:rPr lang="el-GR" dirty="0" smtClean="0">
                <a:solidFill>
                  <a:srgbClr val="FF0000"/>
                </a:solidFill>
              </a:rPr>
              <a:t>.</a:t>
            </a:r>
          </a:p>
          <a:p>
            <a:pPr algn="just"/>
            <a:r>
              <a:rPr lang="el-GR" dirty="0" smtClean="0">
                <a:solidFill>
                  <a:srgbClr val="FF0000"/>
                </a:solidFill>
              </a:rPr>
              <a:t>Ένας </a:t>
            </a:r>
            <a:r>
              <a:rPr lang="el-GR" dirty="0">
                <a:solidFill>
                  <a:srgbClr val="FF0000"/>
                </a:solidFill>
              </a:rPr>
              <a:t>βασικός στόχος της χρήσης των αποτελεσμάτων του S-LCA είναι να τονωθεί η βελτίωση των κοινωνικών (και κοινωνικοοικονομικών) συνθηκών, οι διάλογοι μεταξύ των </a:t>
            </a:r>
            <a:r>
              <a:rPr lang="el-GR" dirty="0" smtClean="0">
                <a:solidFill>
                  <a:srgbClr val="FF0000"/>
                </a:solidFill>
              </a:rPr>
              <a:t>ενδιαφερομένων μερών και των </a:t>
            </a:r>
            <a:r>
              <a:rPr lang="el-GR" dirty="0">
                <a:solidFill>
                  <a:srgbClr val="FF0000"/>
                </a:solidFill>
              </a:rPr>
              <a:t>υπευθύνων λήψης </a:t>
            </a:r>
            <a:r>
              <a:rPr lang="el-GR" dirty="0" smtClean="0">
                <a:solidFill>
                  <a:srgbClr val="FF0000"/>
                </a:solidFill>
              </a:rPr>
              <a:t>αποφάσεων.</a:t>
            </a:r>
          </a:p>
          <a:p>
            <a:pPr algn="just"/>
            <a:r>
              <a:rPr lang="el-GR" dirty="0" smtClean="0"/>
              <a:t>Το </a:t>
            </a:r>
            <a:r>
              <a:rPr lang="el-GR" dirty="0"/>
              <a:t>πρώτο βήμα του S-LCA στοχεύει </a:t>
            </a:r>
            <a:r>
              <a:rPr lang="el-GR" dirty="0" smtClean="0"/>
              <a:t>να απαντήσει στα ερωτήματα</a:t>
            </a:r>
            <a:r>
              <a:rPr lang="el-GR" dirty="0"/>
              <a:t>: Γιατί διεξάγεται </a:t>
            </a:r>
            <a:r>
              <a:rPr lang="el-GR" dirty="0" smtClean="0"/>
              <a:t>το S-LCA</a:t>
            </a:r>
            <a:r>
              <a:rPr lang="el-GR" dirty="0"/>
              <a:t>; </a:t>
            </a:r>
            <a:r>
              <a:rPr lang="el-GR" dirty="0" smtClean="0"/>
              <a:t>Ποια είναι η </a:t>
            </a:r>
            <a:r>
              <a:rPr lang="el-GR" dirty="0"/>
              <a:t>προβλεπόμενη </a:t>
            </a:r>
            <a:r>
              <a:rPr lang="el-GR" dirty="0" smtClean="0"/>
              <a:t>χρήση του? </a:t>
            </a:r>
            <a:r>
              <a:rPr lang="el-GR" dirty="0"/>
              <a:t>Ποιος θα χρησιμοποιήσει τα αποτελέσματα; Τι θέλουμε να αξιολογήσουμε;</a:t>
            </a:r>
          </a:p>
          <a:p>
            <a:pPr algn="just"/>
            <a:endParaRPr lang="el-GR" dirty="0"/>
          </a:p>
        </p:txBody>
      </p:sp>
    </p:spTree>
    <p:extLst>
      <p:ext uri="{BB962C8B-B14F-4D97-AF65-F5344CB8AC3E}">
        <p14:creationId xmlns:p14="http://schemas.microsoft.com/office/powerpoint/2010/main" val="3008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rmAutofit fontScale="90000"/>
          </a:bodyPr>
          <a:lstStyle/>
          <a:p>
            <a:pPr algn="ctr"/>
            <a:r>
              <a:rPr lang="el-GR" sz="2900" dirty="0">
                <a:solidFill>
                  <a:srgbClr val="6A3A20"/>
                </a:solidFill>
              </a:rPr>
              <a:t>Καθορισμός του σκοπού και του αντικειμένου της μελέτης </a:t>
            </a:r>
            <a:r>
              <a:rPr lang="en-US" sz="2900" dirty="0" smtClean="0">
                <a:solidFill>
                  <a:srgbClr val="6A3A20"/>
                </a:solidFill>
                <a:latin typeface="Cambria" panose="02040503050406030204" pitchFamily="18" charset="0"/>
                <a:ea typeface="Cambria" panose="02040503050406030204" pitchFamily="18" charset="0"/>
              </a:rPr>
              <a:t>3</a:t>
            </a:r>
            <a:r>
              <a:rPr lang="el-GR" sz="2900" dirty="0" smtClean="0">
                <a:solidFill>
                  <a:srgbClr val="6A3A20"/>
                </a:solidFill>
                <a:latin typeface="Cambria" panose="02040503050406030204" pitchFamily="18" charset="0"/>
                <a:ea typeface="Cambria" panose="02040503050406030204" pitchFamily="18" charset="0"/>
              </a:rPr>
              <a:t>/5</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1124744"/>
            <a:ext cx="9751060" cy="4945856"/>
          </a:xfrm>
        </p:spPr>
        <p:txBody>
          <a:bodyPr/>
          <a:lstStyle/>
          <a:p>
            <a:r>
              <a:rPr lang="el-GR" dirty="0" smtClean="0"/>
              <a:t>Μια κοινωνική ανάλυση κύκλου ζωής απευθύνεται στον οργανισμό που διεξάγει τη μελέτη, στις συνδικαλιστικές οργανώσεις και εκπροσώπους εργαζομένων, στους καταναλωτές, στις κυβερνήσεις, στις ΜΚΟ, στους σχεδιαστές προϊόντων </a:t>
            </a:r>
            <a:r>
              <a:rPr lang="el-GR" dirty="0" err="1" smtClean="0"/>
              <a:t>κ.λ.π</a:t>
            </a:r>
            <a:r>
              <a:rPr lang="el-GR" dirty="0" smtClean="0"/>
              <a:t>.</a:t>
            </a:r>
          </a:p>
          <a:p>
            <a:r>
              <a:rPr lang="el-GR" dirty="0" smtClean="0"/>
              <a:t>Ο καθορισμός του </a:t>
            </a:r>
            <a:r>
              <a:rPr lang="en-US" dirty="0" smtClean="0"/>
              <a:t>product system </a:t>
            </a:r>
            <a:r>
              <a:rPr lang="el-GR" dirty="0" smtClean="0"/>
              <a:t>αποτελεί σημαντικό στάδιο στα πλαίσια του καθορισμού του σκοπού και του αντικειμένου της μελέτης</a:t>
            </a:r>
          </a:p>
          <a:p>
            <a:r>
              <a:rPr lang="el-GR" dirty="0" smtClean="0"/>
              <a:t>Το </a:t>
            </a:r>
            <a:r>
              <a:rPr lang="en-US" dirty="0" smtClean="0"/>
              <a:t>product system </a:t>
            </a:r>
            <a:r>
              <a:rPr lang="el-GR" dirty="0" smtClean="0"/>
              <a:t>περιλαμβάνει αλυσίδες διεργασιών, καταγράφει την κύρια σειρά παραγωγής και απεικονίζεται σε </a:t>
            </a:r>
            <a:r>
              <a:rPr lang="el-GR" dirty="0"/>
              <a:t>έ</a:t>
            </a:r>
            <a:r>
              <a:rPr lang="el-GR" dirty="0" smtClean="0"/>
              <a:t>να διάγραμμα ροής διεργασιών. </a:t>
            </a:r>
            <a:endParaRPr lang="el-GR" dirty="0"/>
          </a:p>
        </p:txBody>
      </p:sp>
    </p:spTree>
    <p:extLst>
      <p:ext uri="{BB962C8B-B14F-4D97-AF65-F5344CB8AC3E}">
        <p14:creationId xmlns:p14="http://schemas.microsoft.com/office/powerpoint/2010/main" val="264474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rmAutofit fontScale="90000"/>
          </a:bodyPr>
          <a:lstStyle/>
          <a:p>
            <a:pPr algn="ctr"/>
            <a:r>
              <a:rPr lang="el-GR" sz="2900" dirty="0">
                <a:solidFill>
                  <a:srgbClr val="6A3A20"/>
                </a:solidFill>
              </a:rPr>
              <a:t>Καθορισμός του σκοπού και του αντικειμένου της μελέτης </a:t>
            </a:r>
            <a:r>
              <a:rPr lang="en-US" sz="2900" dirty="0" smtClean="0">
                <a:solidFill>
                  <a:srgbClr val="6A3A20"/>
                </a:solidFill>
                <a:latin typeface="Cambria" panose="02040503050406030204" pitchFamily="18" charset="0"/>
                <a:ea typeface="Cambria" panose="02040503050406030204" pitchFamily="18" charset="0"/>
              </a:rPr>
              <a:t>4</a:t>
            </a:r>
            <a:r>
              <a:rPr lang="el-GR" sz="2900" dirty="0" smtClean="0">
                <a:solidFill>
                  <a:srgbClr val="6A3A20"/>
                </a:solidFill>
                <a:latin typeface="Cambria" panose="02040503050406030204" pitchFamily="18" charset="0"/>
                <a:ea typeface="Cambria" panose="02040503050406030204" pitchFamily="18" charset="0"/>
              </a:rPr>
              <a:t>/5</a:t>
            </a:r>
            <a:endParaRPr lang="el-GR" dirty="0">
              <a:latin typeface="Cambria" panose="02040503050406030204" pitchFamily="18" charset="0"/>
              <a:ea typeface="Cambria" panose="02040503050406030204" pitchFamily="18" charset="0"/>
            </a:endParaRPr>
          </a:p>
        </p:txBody>
      </p:sp>
      <p:pic>
        <p:nvPicPr>
          <p:cNvPr id="4" name="Θέση περιεχομένου 3"/>
          <p:cNvPicPr>
            <a:picLocks noGrp="1"/>
          </p:cNvPicPr>
          <p:nvPr>
            <p:ph idx="1"/>
          </p:nvPr>
        </p:nvPicPr>
        <p:blipFill rotWithShape="1">
          <a:blip r:embed="rId2"/>
          <a:srcRect l="19605" t="17695" r="22059" b="7400"/>
          <a:stretch/>
        </p:blipFill>
        <p:spPr bwMode="auto">
          <a:xfrm>
            <a:off x="2620559" y="1052513"/>
            <a:ext cx="8226381" cy="5400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43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rmAutofit fontScale="90000"/>
          </a:bodyPr>
          <a:lstStyle/>
          <a:p>
            <a:pPr algn="ctr"/>
            <a:r>
              <a:rPr lang="el-GR" sz="2900" dirty="0">
                <a:solidFill>
                  <a:srgbClr val="6A3A20"/>
                </a:solidFill>
              </a:rPr>
              <a:t>Καθορισμός του σκοπού και του αντικειμένου της μελέτης </a:t>
            </a:r>
            <a:r>
              <a:rPr lang="en-US" sz="2900" dirty="0" smtClean="0">
                <a:solidFill>
                  <a:srgbClr val="6A3A20"/>
                </a:solidFill>
                <a:latin typeface="Cambria" panose="02040503050406030204" pitchFamily="18" charset="0"/>
                <a:ea typeface="Cambria" panose="02040503050406030204" pitchFamily="18" charset="0"/>
              </a:rPr>
              <a:t>5</a:t>
            </a:r>
            <a:r>
              <a:rPr lang="el-GR" sz="2900" dirty="0" smtClean="0">
                <a:solidFill>
                  <a:srgbClr val="6A3A20"/>
                </a:solidFill>
                <a:latin typeface="Cambria" panose="02040503050406030204" pitchFamily="18" charset="0"/>
                <a:ea typeface="Cambria" panose="02040503050406030204" pitchFamily="18" charset="0"/>
              </a:rPr>
              <a:t>/5</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1052736"/>
            <a:ext cx="9751060" cy="5017864"/>
          </a:xfrm>
        </p:spPr>
        <p:txBody>
          <a:bodyPr>
            <a:normAutofit fontScale="85000" lnSpcReduction="20000"/>
          </a:bodyPr>
          <a:lstStyle/>
          <a:p>
            <a:r>
              <a:rPr lang="el-GR" dirty="0"/>
              <a:t>Κατάλογος στοιχείων που θα πρέπει να «εξεταστούν και να </a:t>
            </a:r>
            <a:r>
              <a:rPr lang="el-GR" dirty="0" err="1"/>
              <a:t>περιγραφούν</a:t>
            </a:r>
            <a:r>
              <a:rPr lang="el-GR" dirty="0"/>
              <a:t> με σαφήνεια» στο πλαίσιο </a:t>
            </a:r>
            <a:r>
              <a:rPr lang="el-GR" dirty="0" smtClean="0"/>
              <a:t>της πρώτης φάσης μιας </a:t>
            </a:r>
            <a:r>
              <a:rPr lang="el-GR" dirty="0"/>
              <a:t>μελέτης S-LCA</a:t>
            </a:r>
            <a:r>
              <a:rPr lang="el-GR" dirty="0" smtClean="0"/>
              <a:t>:</a:t>
            </a:r>
          </a:p>
          <a:p>
            <a:r>
              <a:rPr lang="el-GR" dirty="0" smtClean="0"/>
              <a:t>Σύστημα προϊόντων</a:t>
            </a:r>
          </a:p>
          <a:p>
            <a:r>
              <a:rPr lang="el-GR" dirty="0" smtClean="0"/>
              <a:t>Λειτουργίες του συστήματος προϊόντων</a:t>
            </a:r>
          </a:p>
          <a:p>
            <a:r>
              <a:rPr lang="el-GR" dirty="0" smtClean="0"/>
              <a:t>Λειτουργική μονάδα</a:t>
            </a:r>
          </a:p>
          <a:p>
            <a:r>
              <a:rPr lang="el-GR" dirty="0" smtClean="0"/>
              <a:t>Όρια του συστήματος</a:t>
            </a:r>
          </a:p>
          <a:p>
            <a:r>
              <a:rPr lang="el-GR" dirty="0" smtClean="0"/>
              <a:t>Τύπος δεδομένων που πρόκειται να συλλεχθεί </a:t>
            </a:r>
          </a:p>
          <a:p>
            <a:r>
              <a:rPr lang="el-GR" dirty="0" smtClean="0"/>
              <a:t>Κατηγορίες εμπλεκομένων μερών που θα συμπεριληφθούν</a:t>
            </a:r>
          </a:p>
          <a:p>
            <a:r>
              <a:rPr lang="el-GR" dirty="0" smtClean="0"/>
              <a:t>Κατηγορίες επιπτώσεων που θα ληφθούν υπόψη</a:t>
            </a:r>
          </a:p>
          <a:p>
            <a:r>
              <a:rPr lang="el-GR" dirty="0" smtClean="0"/>
              <a:t>Μέθοδοι εκτίμησης επιπτώσεων</a:t>
            </a:r>
          </a:p>
          <a:p>
            <a:r>
              <a:rPr lang="el-GR" dirty="0" smtClean="0"/>
              <a:t>Υποθέσεις</a:t>
            </a:r>
          </a:p>
          <a:p>
            <a:r>
              <a:rPr lang="el-GR" dirty="0" smtClean="0"/>
              <a:t>Περιορισμοί</a:t>
            </a:r>
          </a:p>
          <a:p>
            <a:endParaRPr lang="el-GR" dirty="0" smtClean="0"/>
          </a:p>
          <a:p>
            <a:endParaRPr lang="el-GR" dirty="0"/>
          </a:p>
        </p:txBody>
      </p:sp>
    </p:spTree>
    <p:extLst>
      <p:ext uri="{BB962C8B-B14F-4D97-AF65-F5344CB8AC3E}">
        <p14:creationId xmlns:p14="http://schemas.microsoft.com/office/powerpoint/2010/main" val="39884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rmAutofit/>
          </a:bodyPr>
          <a:lstStyle/>
          <a:p>
            <a:pPr algn="ctr"/>
            <a:r>
              <a:rPr lang="el-GR" sz="2900" dirty="0" smtClean="0">
                <a:solidFill>
                  <a:srgbClr val="6A3A20"/>
                </a:solidFill>
              </a:rPr>
              <a:t>Λειτουργική μονάδα</a:t>
            </a:r>
            <a:r>
              <a:rPr lang="en-US" sz="2900" dirty="0" smtClean="0">
                <a:solidFill>
                  <a:srgbClr val="6A3A20"/>
                </a:solidFill>
              </a:rPr>
              <a:t> </a:t>
            </a:r>
            <a:r>
              <a:rPr lang="en-US" sz="2900" dirty="0" smtClean="0">
                <a:solidFill>
                  <a:srgbClr val="6A3A20"/>
                </a:solidFill>
                <a:latin typeface="Cambria" panose="02040503050406030204" pitchFamily="18" charset="0"/>
                <a:ea typeface="Cambria" panose="02040503050406030204" pitchFamily="18" charset="0"/>
              </a:rPr>
              <a:t>1/3</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980728"/>
            <a:ext cx="9751060" cy="5089872"/>
          </a:xfrm>
        </p:spPr>
        <p:txBody>
          <a:bodyPr/>
          <a:lstStyle/>
          <a:p>
            <a:r>
              <a:rPr lang="el-GR" dirty="0" smtClean="0"/>
              <a:t>Προκειμένου να καθορίσουμε την λειτουργική μονάδα προτείνονται 5 βήματα:</a:t>
            </a:r>
          </a:p>
          <a:p>
            <a:r>
              <a:rPr lang="el-GR" dirty="0" smtClean="0"/>
              <a:t>Βήμα 1</a:t>
            </a:r>
            <a:r>
              <a:rPr lang="el-GR" baseline="30000" dirty="0" smtClean="0"/>
              <a:t>ο</a:t>
            </a:r>
            <a:r>
              <a:rPr lang="el-GR" dirty="0"/>
              <a:t>  </a:t>
            </a:r>
            <a:r>
              <a:rPr lang="el-GR" dirty="0" smtClean="0"/>
              <a:t>Περιγραφή του προϊόντος </a:t>
            </a:r>
            <a:r>
              <a:rPr lang="el-GR" dirty="0"/>
              <a:t>με τις ιδιότητές του, συμπεριλαμβανομένης της κοινωνικής </a:t>
            </a:r>
            <a:r>
              <a:rPr lang="el-GR" dirty="0" smtClean="0"/>
              <a:t>χρησιμότητάς του</a:t>
            </a:r>
          </a:p>
          <a:p>
            <a:r>
              <a:rPr lang="el-GR" dirty="0" smtClean="0"/>
              <a:t>Βήμα 2</a:t>
            </a:r>
            <a:r>
              <a:rPr lang="el-GR" baseline="30000" dirty="0" smtClean="0"/>
              <a:t>ο</a:t>
            </a:r>
            <a:r>
              <a:rPr lang="el-GR" dirty="0" smtClean="0"/>
              <a:t> Προσδιορισμός του σχετικού τμήματος της αγοράς</a:t>
            </a:r>
          </a:p>
          <a:p>
            <a:r>
              <a:rPr lang="el-GR" dirty="0" smtClean="0"/>
              <a:t>Βήμα 3</a:t>
            </a:r>
            <a:r>
              <a:rPr lang="el-GR" baseline="30000" dirty="0" smtClean="0"/>
              <a:t>ο</a:t>
            </a:r>
            <a:r>
              <a:rPr lang="el-GR" dirty="0" smtClean="0"/>
              <a:t> Προσδιορισμός των σχετικών εναλλακτικών λύσεων προϊόντων</a:t>
            </a:r>
          </a:p>
          <a:p>
            <a:r>
              <a:rPr lang="el-GR" dirty="0" smtClean="0"/>
              <a:t>Βήμα 4</a:t>
            </a:r>
            <a:r>
              <a:rPr lang="el-GR" baseline="30000" dirty="0" smtClean="0"/>
              <a:t>ο</a:t>
            </a:r>
            <a:r>
              <a:rPr lang="el-GR" dirty="0" smtClean="0"/>
              <a:t> Ποσοτικοποίηση  της λειτουργικής μονάδας</a:t>
            </a:r>
          </a:p>
          <a:p>
            <a:r>
              <a:rPr lang="el-GR" dirty="0" smtClean="0"/>
              <a:t>Βήμα 5</a:t>
            </a:r>
            <a:r>
              <a:rPr lang="el-GR" baseline="30000" dirty="0" smtClean="0"/>
              <a:t>ο</a:t>
            </a:r>
            <a:r>
              <a:rPr lang="el-GR" dirty="0" smtClean="0"/>
              <a:t> Προσδιορισμός του διαγράμματος ροής για κάθε ένα από τα συστήματα </a:t>
            </a:r>
            <a:r>
              <a:rPr lang="el-GR" dirty="0" err="1" smtClean="0"/>
              <a:t>προίόντων</a:t>
            </a:r>
            <a:endParaRPr lang="el-GR" dirty="0"/>
          </a:p>
        </p:txBody>
      </p:sp>
    </p:spTree>
    <p:extLst>
      <p:ext uri="{BB962C8B-B14F-4D97-AF65-F5344CB8AC3E}">
        <p14:creationId xmlns:p14="http://schemas.microsoft.com/office/powerpoint/2010/main" val="101383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476920"/>
          </a:xfrm>
        </p:spPr>
        <p:txBody>
          <a:bodyPr>
            <a:normAutofit fontScale="90000"/>
          </a:bodyPr>
          <a:lstStyle/>
          <a:p>
            <a:pPr algn="ctr"/>
            <a:r>
              <a:rPr lang="el-GR" dirty="0" smtClean="0"/>
              <a:t>Λειτουργική μονάδα</a:t>
            </a:r>
            <a:r>
              <a:rPr lang="en-US" dirty="0" smtClean="0"/>
              <a:t> </a:t>
            </a:r>
            <a:r>
              <a:rPr lang="en-US" dirty="0" smtClean="0">
                <a:latin typeface="Cambria" panose="02040503050406030204" pitchFamily="18" charset="0"/>
                <a:ea typeface="Cambria" panose="02040503050406030204" pitchFamily="18" charset="0"/>
              </a:rPr>
              <a:t>2/3</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980728"/>
            <a:ext cx="9751060" cy="5089872"/>
          </a:xfrm>
        </p:spPr>
        <p:txBody>
          <a:bodyPr>
            <a:normAutofit fontScale="92500" lnSpcReduction="10000"/>
          </a:bodyPr>
          <a:lstStyle/>
          <a:p>
            <a:r>
              <a:rPr lang="el-GR" dirty="0" smtClean="0"/>
              <a:t>Παράδειγμα </a:t>
            </a:r>
            <a:r>
              <a:rPr lang="en-US" dirty="0" smtClean="0"/>
              <a:t>(</a:t>
            </a:r>
            <a:r>
              <a:rPr lang="el-GR" dirty="0" smtClean="0"/>
              <a:t>πουκάμισο):</a:t>
            </a:r>
            <a:endParaRPr lang="el-GR" dirty="0"/>
          </a:p>
          <a:p>
            <a:pPr algn="just">
              <a:buFont typeface="Wingdings" panose="05000000000000000000" pitchFamily="2" charset="2"/>
              <a:buChar char="ü"/>
            </a:pPr>
            <a:r>
              <a:rPr lang="el-GR" dirty="0" smtClean="0"/>
              <a:t>Βήμα 1</a:t>
            </a:r>
            <a:r>
              <a:rPr lang="el-GR" baseline="30000" dirty="0" smtClean="0"/>
              <a:t>ο</a:t>
            </a:r>
            <a:r>
              <a:rPr lang="el-GR" dirty="0" smtClean="0"/>
              <a:t> Περιγραφή του </a:t>
            </a:r>
            <a:r>
              <a:rPr lang="el-GR" dirty="0"/>
              <a:t>προϊόντος με τις ιδιότητές του, συμπεριλαμβανομένης της κοινωνικής χρησιμότητάς του. </a:t>
            </a:r>
            <a:r>
              <a:rPr lang="el-GR" b="1" dirty="0"/>
              <a:t>Πρώτα πρέπει να </a:t>
            </a:r>
            <a:r>
              <a:rPr lang="el-GR" b="1" dirty="0" err="1"/>
              <a:t>περιγραφεί</a:t>
            </a:r>
            <a:r>
              <a:rPr lang="el-GR" b="1" dirty="0"/>
              <a:t> το πουκάμισο</a:t>
            </a:r>
            <a:r>
              <a:rPr lang="el-GR" dirty="0"/>
              <a:t>: Είναι T-</a:t>
            </a:r>
            <a:r>
              <a:rPr lang="el-GR" dirty="0" err="1"/>
              <a:t>Shirt</a:t>
            </a:r>
            <a:r>
              <a:rPr lang="el-GR" dirty="0"/>
              <a:t>; Είναι μακρυμάνικο πουκάμισο; Είναι μάλλινο πουκάμισο; Ας </a:t>
            </a:r>
            <a:r>
              <a:rPr lang="el-GR" dirty="0" smtClean="0"/>
              <a:t>θεωρήσουμε ότι </a:t>
            </a:r>
            <a:r>
              <a:rPr lang="el-GR" b="1" dirty="0"/>
              <a:t>μιλάμε για ένα T-</a:t>
            </a:r>
            <a:r>
              <a:rPr lang="el-GR" b="1" dirty="0" err="1"/>
              <a:t>Shirt</a:t>
            </a:r>
            <a:r>
              <a:rPr lang="el-GR" b="1" dirty="0"/>
              <a:t> </a:t>
            </a:r>
            <a:r>
              <a:rPr lang="el-GR" dirty="0"/>
              <a:t>κατασκευασμένο από την εταιρεία P, μια δημοφιλής μάρκα αθλητικών ειδών. Ποιες είναι </a:t>
            </a:r>
            <a:r>
              <a:rPr lang="el-GR" b="1" dirty="0"/>
              <a:t>οι ιδιότητες </a:t>
            </a:r>
            <a:r>
              <a:rPr lang="el-GR" dirty="0"/>
              <a:t>που μπορούμε να αναγνωρίσουμε για αυτό το T-</a:t>
            </a:r>
            <a:r>
              <a:rPr lang="el-GR" dirty="0" err="1"/>
              <a:t>Shirt</a:t>
            </a:r>
            <a:r>
              <a:rPr lang="el-GR" dirty="0"/>
              <a:t>; </a:t>
            </a:r>
            <a:r>
              <a:rPr lang="el-GR" b="1" dirty="0"/>
              <a:t>Λειτουργικότητα:</a:t>
            </a:r>
            <a:r>
              <a:rPr lang="el-GR" dirty="0"/>
              <a:t> Για να καλύψει το σώμα, να κρατήσει ένα άτομο άνετο και στεγνό… </a:t>
            </a:r>
            <a:r>
              <a:rPr lang="el-GR" b="1" dirty="0"/>
              <a:t>Τεχνικές προδιαγραφές</a:t>
            </a:r>
            <a:r>
              <a:rPr lang="el-GR" dirty="0"/>
              <a:t>: Βαμβακερό, κοντά μανίκια, χωρίς κουμπιά, ανθεκτικό και </a:t>
            </a:r>
            <a:r>
              <a:rPr lang="el-GR" dirty="0" smtClean="0"/>
              <a:t>να πλένεται</a:t>
            </a:r>
            <a:r>
              <a:rPr lang="el-GR" dirty="0"/>
              <a:t>… </a:t>
            </a:r>
            <a:r>
              <a:rPr lang="el-GR" b="1" dirty="0"/>
              <a:t>Πρόσθετες υπηρεσίες</a:t>
            </a:r>
            <a:r>
              <a:rPr lang="el-GR" dirty="0"/>
              <a:t>: Για χρήση ως πανί μετά την απόρριψη… </a:t>
            </a:r>
            <a:r>
              <a:rPr lang="el-GR" b="1" dirty="0"/>
              <a:t>Αισθητική</a:t>
            </a:r>
            <a:r>
              <a:rPr lang="el-GR" dirty="0"/>
              <a:t>: Να είναι κεντημένο και εμπριμέ και να έχει σχέδιο που να ξεχωρίζει από το περσινό σχέδιο… </a:t>
            </a:r>
            <a:r>
              <a:rPr lang="el-GR" b="1" dirty="0"/>
              <a:t>Εικόνα</a:t>
            </a:r>
            <a:r>
              <a:rPr lang="el-GR" dirty="0"/>
              <a:t>: </a:t>
            </a:r>
            <a:r>
              <a:rPr lang="el-GR"/>
              <a:t>Να </a:t>
            </a:r>
            <a:r>
              <a:rPr lang="el-GR" smtClean="0"/>
              <a:t>είναι </a:t>
            </a:r>
            <a:r>
              <a:rPr lang="el-GR" dirty="0"/>
              <a:t>μια δημοφιλής αθλητική μάρκα… </a:t>
            </a:r>
            <a:r>
              <a:rPr lang="el-GR" b="1" dirty="0"/>
              <a:t>Κόστος</a:t>
            </a:r>
            <a:r>
              <a:rPr lang="el-GR" dirty="0"/>
              <a:t>: Να έχει μέγιστο κόστος </a:t>
            </a:r>
            <a:r>
              <a:rPr lang="el-GR" dirty="0" err="1"/>
              <a:t>xx</a:t>
            </a:r>
            <a:r>
              <a:rPr lang="el-GR" dirty="0"/>
              <a:t> $, προσιτό σε έναν καταναλωτή με μέσο εισόδημα </a:t>
            </a:r>
            <a:r>
              <a:rPr lang="el-GR" b="1" dirty="0"/>
              <a:t>Ειδικές περιβαλλοντικές και κοινωνικές ιδιότητες</a:t>
            </a:r>
            <a:r>
              <a:rPr lang="el-GR" dirty="0"/>
              <a:t>: Να είναι κατασκευασμένο από πιστοποιημένο οργανικό υλικό</a:t>
            </a:r>
          </a:p>
        </p:txBody>
      </p:sp>
    </p:spTree>
    <p:extLst>
      <p:ext uri="{BB962C8B-B14F-4D97-AF65-F5344CB8AC3E}">
        <p14:creationId xmlns:p14="http://schemas.microsoft.com/office/powerpoint/2010/main" val="352913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rmAutofit fontScale="90000"/>
          </a:bodyPr>
          <a:lstStyle/>
          <a:p>
            <a:pPr algn="ctr"/>
            <a:r>
              <a:rPr lang="el-GR" dirty="0" smtClean="0"/>
              <a:t>Λειτουργική μονάδα</a:t>
            </a:r>
            <a:r>
              <a:rPr lang="en-US" dirty="0" smtClean="0"/>
              <a:t> </a:t>
            </a:r>
            <a:r>
              <a:rPr lang="en-US" dirty="0" smtClean="0">
                <a:latin typeface="Cambria" panose="02040503050406030204" pitchFamily="18" charset="0"/>
                <a:ea typeface="Cambria" panose="02040503050406030204" pitchFamily="18" charset="0"/>
              </a:rPr>
              <a:t>3/3</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980728"/>
            <a:ext cx="9751060" cy="5089872"/>
          </a:xfrm>
        </p:spPr>
        <p:txBody>
          <a:bodyPr/>
          <a:lstStyle/>
          <a:p>
            <a:pPr marL="0" indent="0">
              <a:buNone/>
            </a:pPr>
            <a:r>
              <a:rPr lang="el-GR" dirty="0" smtClean="0"/>
              <a:t>Βήμα 2</a:t>
            </a:r>
            <a:r>
              <a:rPr lang="el-GR" baseline="30000" dirty="0" smtClean="0"/>
              <a:t>ο</a:t>
            </a:r>
            <a:r>
              <a:rPr lang="el-GR" dirty="0" smtClean="0"/>
              <a:t> Προσδιορισμός του σχετικού τμήματος της αγοράς</a:t>
            </a:r>
            <a:r>
              <a:rPr lang="el-GR" dirty="0"/>
              <a:t>. </a:t>
            </a:r>
            <a:r>
              <a:rPr lang="el-GR" dirty="0" smtClean="0"/>
              <a:t>Ανέμελη, αθλητική  </a:t>
            </a:r>
            <a:r>
              <a:rPr lang="el-GR" dirty="0"/>
              <a:t>εικόνα και περιβαλλοντική </a:t>
            </a:r>
            <a:r>
              <a:rPr lang="el-GR" dirty="0" smtClean="0"/>
              <a:t>συνείδηση</a:t>
            </a:r>
          </a:p>
          <a:p>
            <a:pPr marL="0" indent="0">
              <a:buNone/>
            </a:pPr>
            <a:r>
              <a:rPr lang="el-GR" dirty="0" smtClean="0"/>
              <a:t>Βήμα3</a:t>
            </a:r>
            <a:r>
              <a:rPr lang="el-GR" baseline="30000" dirty="0" smtClean="0"/>
              <a:t>ο</a:t>
            </a:r>
            <a:r>
              <a:rPr lang="el-GR" dirty="0"/>
              <a:t> </a:t>
            </a:r>
            <a:r>
              <a:rPr lang="el-GR" dirty="0" smtClean="0"/>
              <a:t>Προσδιορισμός των σχετικών εναλλακτικών λύσεων </a:t>
            </a:r>
            <a:r>
              <a:rPr lang="el-GR" dirty="0"/>
              <a:t>προϊόντων. Μάρκες X, Y και Z, που μαζί αποτελούν το 85% της αγοράς υψηλού επιπέδου για </a:t>
            </a:r>
            <a:r>
              <a:rPr lang="el-GR" dirty="0" smtClean="0"/>
              <a:t>μπλουζάκια</a:t>
            </a:r>
          </a:p>
          <a:p>
            <a:pPr marL="0" indent="0">
              <a:buNone/>
            </a:pPr>
            <a:r>
              <a:rPr lang="el-GR" dirty="0" smtClean="0"/>
              <a:t>Βήμα4</a:t>
            </a:r>
            <a:r>
              <a:rPr lang="el-GR" baseline="30000" dirty="0" smtClean="0"/>
              <a:t>ο</a:t>
            </a:r>
            <a:r>
              <a:rPr lang="el-GR" dirty="0" smtClean="0"/>
              <a:t> Ποσοτικοποίηση της λειτουργικής μονάδας. Το </a:t>
            </a:r>
            <a:r>
              <a:rPr lang="en-US" dirty="0" smtClean="0"/>
              <a:t>T-shirt</a:t>
            </a:r>
            <a:r>
              <a:rPr lang="el-GR" dirty="0" smtClean="0"/>
              <a:t> φοριέται και πλένεται για 70 ημέρες </a:t>
            </a:r>
          </a:p>
          <a:p>
            <a:pPr marL="0" indent="0">
              <a:buNone/>
            </a:pPr>
            <a:r>
              <a:rPr lang="el-GR" dirty="0" smtClean="0"/>
              <a:t>Βήμα 5</a:t>
            </a:r>
            <a:r>
              <a:rPr lang="el-GR" baseline="30000" dirty="0" smtClean="0"/>
              <a:t>ο</a:t>
            </a:r>
            <a:r>
              <a:rPr lang="el-GR" dirty="0" smtClean="0"/>
              <a:t> Ροές αναφοράς</a:t>
            </a:r>
            <a:r>
              <a:rPr lang="el-GR" dirty="0"/>
              <a:t>. 1 μπλουζάκι βάρους 250 γραμμαρίων, συν μέτριο νερό, απορρυπαντικό και πλυντήριο που απαιτούνται για πλύνετε ένα μπλουζάκι 70 φορές, </a:t>
            </a:r>
            <a:r>
              <a:rPr lang="el-GR" dirty="0" smtClean="0"/>
              <a:t>απόρριψη </a:t>
            </a:r>
            <a:r>
              <a:rPr lang="el-GR" dirty="0"/>
              <a:t>250 </a:t>
            </a:r>
            <a:r>
              <a:rPr lang="el-GR" dirty="0" smtClean="0"/>
              <a:t>γραμμαρίων </a:t>
            </a:r>
            <a:r>
              <a:rPr lang="el-GR" dirty="0"/>
              <a:t>βαμβακερό ύφασμα.</a:t>
            </a:r>
          </a:p>
        </p:txBody>
      </p:sp>
    </p:spTree>
    <p:extLst>
      <p:ext uri="{BB962C8B-B14F-4D97-AF65-F5344CB8AC3E}">
        <p14:creationId xmlns:p14="http://schemas.microsoft.com/office/powerpoint/2010/main" val="30682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Εισαγωγή </a:t>
            </a:r>
            <a:r>
              <a:rPr lang="el-GR" dirty="0" smtClean="0">
                <a:latin typeface="Cambria" panose="02040503050406030204" pitchFamily="18" charset="0"/>
                <a:ea typeface="Cambria" panose="02040503050406030204" pitchFamily="18" charset="0"/>
              </a:rPr>
              <a:t>2/</a:t>
            </a:r>
            <a:r>
              <a:rPr lang="en-US" dirty="0">
                <a:latin typeface="Cambria" panose="02040503050406030204" pitchFamily="18" charset="0"/>
                <a:ea typeface="Cambria" panose="02040503050406030204" pitchFamily="18" charset="0"/>
              </a:rPr>
              <a:t>8</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p:txBody>
          <a:bodyPr/>
          <a:lstStyle/>
          <a:p>
            <a:r>
              <a:rPr lang="el-GR" dirty="0" smtClean="0"/>
              <a:t>Η ανάλυση κύκλου ζωής έχει χρησιμοποιηθεί για την εκτίμηση των περιβαλλοντικών επιπτώσεων ενός προϊόντος ή μιας διεργασίας. </a:t>
            </a:r>
            <a:endParaRPr lang="el-GR" dirty="0"/>
          </a:p>
          <a:p>
            <a:r>
              <a:rPr lang="el-GR" dirty="0" smtClean="0"/>
              <a:t>Τα αποτελέσματα της ανάλυσης κύκλου ζωής λαμβάνονται υπόψη από τις εταιρείες προκειμένου να γνωρίζουν ποιες πτυχές της παραγωγικής τους διαδικασίας είναι αποδοτικές και ποιες χρειάζονται βελτίωση για να μειωθούν οι περιβαλλοντικές επιπτώσεις. </a:t>
            </a:r>
          </a:p>
          <a:p>
            <a:r>
              <a:rPr lang="el-GR" dirty="0" smtClean="0"/>
              <a:t>Η κοινωνική ανάλυση κύκλου ζωής (</a:t>
            </a:r>
            <a:r>
              <a:rPr lang="en-US" dirty="0" smtClean="0"/>
              <a:t>S-LCA) </a:t>
            </a:r>
            <a:r>
              <a:rPr lang="el-GR" dirty="0" smtClean="0"/>
              <a:t>προσθέτει νέες διαστάσεις στην εκτίμηση των επιπτώσεων και πολύτιμες πληροφορίες σε όσους επιδιώκουν να παράγουν ή να αγοράζουν με υπευθυνότητα. </a:t>
            </a:r>
            <a:endParaRPr lang="el-GR" dirty="0"/>
          </a:p>
        </p:txBody>
      </p:sp>
    </p:spTree>
    <p:extLst>
      <p:ext uri="{BB962C8B-B14F-4D97-AF65-F5344CB8AC3E}">
        <p14:creationId xmlns:p14="http://schemas.microsoft.com/office/powerpoint/2010/main" val="246712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476920"/>
          </a:xfrm>
        </p:spPr>
        <p:txBody>
          <a:bodyPr>
            <a:normAutofit fontScale="90000"/>
          </a:bodyPr>
          <a:lstStyle/>
          <a:p>
            <a:pPr algn="ctr"/>
            <a:r>
              <a:rPr lang="el-GR" dirty="0" smtClean="0"/>
              <a:t>Καταγραφή δεδομένων</a:t>
            </a:r>
            <a:r>
              <a:rPr lang="en-US" dirty="0" smtClean="0"/>
              <a:t> </a:t>
            </a:r>
            <a:r>
              <a:rPr lang="en-US" dirty="0" smtClean="0">
                <a:latin typeface="Cambria" panose="02040503050406030204" pitchFamily="18" charset="0"/>
                <a:ea typeface="Cambria" panose="02040503050406030204" pitchFamily="18" charset="0"/>
              </a:rPr>
              <a:t>1/3</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980728"/>
            <a:ext cx="9751060" cy="5089872"/>
          </a:xfrm>
        </p:spPr>
        <p:txBody>
          <a:bodyPr/>
          <a:lstStyle/>
          <a:p>
            <a:pPr marL="0" indent="0">
              <a:buNone/>
            </a:pPr>
            <a:endParaRPr lang="el-GR" dirty="0" smtClean="0"/>
          </a:p>
          <a:p>
            <a:pPr marL="0" indent="0">
              <a:buNone/>
            </a:pPr>
            <a:r>
              <a:rPr lang="el-GR" dirty="0" smtClean="0"/>
              <a:t>Βήμα 1</a:t>
            </a:r>
            <a:r>
              <a:rPr lang="el-GR" baseline="30000" dirty="0" smtClean="0"/>
              <a:t>ο</a:t>
            </a:r>
            <a:r>
              <a:rPr lang="el-GR" dirty="0" smtClean="0"/>
              <a:t> Καθορίζουμε που βρίσκονται τα </a:t>
            </a:r>
            <a:r>
              <a:rPr lang="en-US" dirty="0" smtClean="0"/>
              <a:t>unit processes (</a:t>
            </a:r>
            <a:r>
              <a:rPr lang="el-GR" dirty="0" smtClean="0"/>
              <a:t>χώρα, περιοχή, κοινότητα) καθώς και τους εμπλεκόμενους οργανισμούς. Επίσης καθορίζουμε ποιες δραστηριότητες θεωρούνται μεταβλητές (ώρες εργασίας, προστιθέμενη αξία)</a:t>
            </a:r>
          </a:p>
          <a:p>
            <a:pPr marL="0" indent="0">
              <a:buNone/>
            </a:pPr>
            <a:endParaRPr lang="el-GR" dirty="0"/>
          </a:p>
          <a:p>
            <a:pPr marL="0" indent="0">
              <a:buNone/>
            </a:pPr>
            <a:r>
              <a:rPr lang="el-GR" dirty="0" smtClean="0"/>
              <a:t>Βήμα 2</a:t>
            </a:r>
            <a:r>
              <a:rPr lang="el-GR" baseline="30000" dirty="0" smtClean="0"/>
              <a:t>ο</a:t>
            </a:r>
            <a:r>
              <a:rPr lang="el-GR" dirty="0" smtClean="0"/>
              <a:t> Καθορίζουμε τα </a:t>
            </a:r>
            <a:r>
              <a:rPr lang="en-US" dirty="0" smtClean="0"/>
              <a:t>hotspots </a:t>
            </a:r>
            <a:r>
              <a:rPr lang="el-GR" dirty="0" smtClean="0"/>
              <a:t>σε όλη τη διάρκεια ζωής του προϊόντος</a:t>
            </a:r>
          </a:p>
          <a:p>
            <a:pPr marL="0" indent="0">
              <a:buNone/>
            </a:pPr>
            <a:endParaRPr lang="el-GR" dirty="0"/>
          </a:p>
        </p:txBody>
      </p:sp>
    </p:spTree>
    <p:extLst>
      <p:ext uri="{BB962C8B-B14F-4D97-AF65-F5344CB8AC3E}">
        <p14:creationId xmlns:p14="http://schemas.microsoft.com/office/powerpoint/2010/main" val="354094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476920"/>
          </a:xfrm>
        </p:spPr>
        <p:txBody>
          <a:bodyPr>
            <a:normAutofit fontScale="90000"/>
          </a:bodyPr>
          <a:lstStyle/>
          <a:p>
            <a:pPr algn="ctr"/>
            <a:r>
              <a:rPr lang="el-GR" dirty="0" smtClean="0"/>
              <a:t>Καταγραφή δεδομένων</a:t>
            </a:r>
            <a:r>
              <a:rPr lang="en-US" dirty="0" smtClean="0"/>
              <a:t> </a:t>
            </a:r>
            <a:r>
              <a:rPr lang="en-US" dirty="0" smtClean="0">
                <a:latin typeface="Cambria" panose="02040503050406030204" pitchFamily="18" charset="0"/>
                <a:ea typeface="Cambria" panose="02040503050406030204" pitchFamily="18" charset="0"/>
              </a:rPr>
              <a:t>2/3</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908720"/>
            <a:ext cx="9751060" cy="5161880"/>
          </a:xfrm>
        </p:spPr>
        <p:txBody>
          <a:bodyPr/>
          <a:lstStyle/>
          <a:p>
            <a:endParaRPr lang="el-GR" dirty="0" smtClean="0"/>
          </a:p>
          <a:p>
            <a:pPr algn="just"/>
            <a:r>
              <a:rPr lang="el-GR" dirty="0" smtClean="0"/>
              <a:t>Τα κοινωνικά </a:t>
            </a:r>
            <a:r>
              <a:rPr lang="en-US" dirty="0" smtClean="0"/>
              <a:t>hotspots </a:t>
            </a:r>
            <a:r>
              <a:rPr lang="el-GR" dirty="0" smtClean="0"/>
              <a:t>είναι διεργασίες που λαμβάνουν χώρα σε μια περιοχή στην οποία μια κατάσταση μπορεί να αποτελέσει πρόβλημα, κίνδυνος ή ευκαιρία σε σχέση με ένα θέμα κοινωνικού ενδιαφέροντος. Αυτά τα θέματα κοινωνικού ενδιαφέροντος αντιπροσωπεύουν ζητήματα που θεωρείται ότι απειλούν την κοινωνική ευημερία. </a:t>
            </a:r>
          </a:p>
          <a:p>
            <a:pPr algn="just"/>
            <a:endParaRPr lang="el-GR" dirty="0" smtClean="0"/>
          </a:p>
          <a:p>
            <a:pPr algn="just"/>
            <a:r>
              <a:rPr lang="el-GR" dirty="0" smtClean="0"/>
              <a:t>Τα θέματα κοινωνικού ενδιαφέροντος αφορούν τα ανθρώπινα δικαιώματα, τις συνθήκες εργασίας, την πολιτιστική κληρονομιά, την φτώχια, τις ασθένειες, τις πολιτικές συγκρούσεις.</a:t>
            </a:r>
            <a:endParaRPr lang="el-GR" dirty="0"/>
          </a:p>
        </p:txBody>
      </p:sp>
    </p:spTree>
    <p:extLst>
      <p:ext uri="{BB962C8B-B14F-4D97-AF65-F5344CB8AC3E}">
        <p14:creationId xmlns:p14="http://schemas.microsoft.com/office/powerpoint/2010/main" val="90631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476920"/>
          </a:xfrm>
        </p:spPr>
        <p:txBody>
          <a:bodyPr>
            <a:normAutofit fontScale="90000"/>
          </a:bodyPr>
          <a:lstStyle/>
          <a:p>
            <a:pPr algn="ctr"/>
            <a:r>
              <a:rPr lang="el-GR" dirty="0" smtClean="0"/>
              <a:t>Καταγραφή δεδομένων</a:t>
            </a:r>
            <a:r>
              <a:rPr lang="en-US" dirty="0" smtClean="0"/>
              <a:t> </a:t>
            </a:r>
            <a:r>
              <a:rPr lang="en-US" dirty="0" smtClean="0">
                <a:latin typeface="Cambria" panose="02040503050406030204" pitchFamily="18" charset="0"/>
                <a:ea typeface="Cambria" panose="02040503050406030204" pitchFamily="18" charset="0"/>
              </a:rPr>
              <a:t>3/3</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980728"/>
            <a:ext cx="9751060" cy="5089872"/>
          </a:xfrm>
        </p:spPr>
        <p:txBody>
          <a:bodyPr/>
          <a:lstStyle/>
          <a:p>
            <a:pPr marL="0" indent="0">
              <a:buNone/>
            </a:pPr>
            <a:r>
              <a:rPr lang="el-GR" dirty="0" smtClean="0"/>
              <a:t>Η συλλογή δεδομένων πραγματοποιείται από:</a:t>
            </a:r>
          </a:p>
          <a:p>
            <a:pPr>
              <a:buFont typeface="Wingdings" panose="05000000000000000000" pitchFamily="2" charset="2"/>
              <a:buChar char="ü"/>
            </a:pPr>
            <a:r>
              <a:rPr lang="el-GR" dirty="0" smtClean="0"/>
              <a:t>Ανασκόπηση της βιβλιογραφίας</a:t>
            </a:r>
          </a:p>
          <a:p>
            <a:pPr>
              <a:buFont typeface="Wingdings" panose="05000000000000000000" pitchFamily="2" charset="2"/>
              <a:buChar char="ü"/>
            </a:pPr>
            <a:r>
              <a:rPr lang="el-GR" dirty="0" smtClean="0"/>
              <a:t>Διαδικτυακή αναζήτηση </a:t>
            </a:r>
          </a:p>
          <a:p>
            <a:pPr>
              <a:buFont typeface="Wingdings" panose="05000000000000000000" pitchFamily="2" charset="2"/>
              <a:buChar char="ü"/>
            </a:pPr>
            <a:r>
              <a:rPr lang="el-GR" dirty="0" smtClean="0"/>
              <a:t>Έλεγχος εγγράφων της επιχείρησης (μισθοδοσίες, συστήματα διαχείρισης)</a:t>
            </a:r>
          </a:p>
          <a:p>
            <a:pPr>
              <a:buFont typeface="Wingdings" panose="05000000000000000000" pitchFamily="2" charset="2"/>
              <a:buChar char="ü"/>
            </a:pPr>
            <a:r>
              <a:rPr lang="el-GR" dirty="0" smtClean="0"/>
              <a:t>Έλεγχος εγγράφων δημοσίων αρχών</a:t>
            </a:r>
          </a:p>
          <a:p>
            <a:pPr>
              <a:buFont typeface="Wingdings" panose="05000000000000000000" pitchFamily="2" charset="2"/>
              <a:buChar char="ü"/>
            </a:pPr>
            <a:r>
              <a:rPr lang="el-GR" dirty="0" smtClean="0"/>
              <a:t>Συνεντεύξεις</a:t>
            </a:r>
          </a:p>
          <a:p>
            <a:pPr>
              <a:buFont typeface="Wingdings" panose="05000000000000000000" pitchFamily="2" charset="2"/>
              <a:buChar char="ü"/>
            </a:pPr>
            <a:r>
              <a:rPr lang="el-GR" dirty="0" smtClean="0"/>
              <a:t>Ερωτηματολόγια </a:t>
            </a:r>
            <a:endParaRPr lang="el-GR" dirty="0"/>
          </a:p>
        </p:txBody>
      </p:sp>
    </p:spTree>
    <p:extLst>
      <p:ext uri="{BB962C8B-B14F-4D97-AF65-F5344CB8AC3E}">
        <p14:creationId xmlns:p14="http://schemas.microsoft.com/office/powerpoint/2010/main" val="414593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476920"/>
          </a:xfrm>
        </p:spPr>
        <p:txBody>
          <a:bodyPr>
            <a:normAutofit fontScale="90000"/>
          </a:bodyPr>
          <a:lstStyle/>
          <a:p>
            <a:pPr algn="ctr"/>
            <a:r>
              <a:rPr lang="el-GR" dirty="0" smtClean="0"/>
              <a:t>Εκτίμηση των επιπτώσεων</a:t>
            </a:r>
            <a:r>
              <a:rPr lang="en-US" dirty="0" smtClean="0"/>
              <a:t> </a:t>
            </a:r>
            <a:r>
              <a:rPr lang="en-US" dirty="0" smtClean="0">
                <a:latin typeface="Cambria" panose="02040503050406030204" pitchFamily="18" charset="0"/>
                <a:ea typeface="Cambria" panose="02040503050406030204" pitchFamily="18" charset="0"/>
              </a:rPr>
              <a:t>1/3</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1412776"/>
            <a:ext cx="9751060" cy="4657824"/>
          </a:xfrm>
        </p:spPr>
        <p:txBody>
          <a:bodyPr/>
          <a:lstStyle/>
          <a:p>
            <a:pPr marL="0" indent="0">
              <a:buNone/>
            </a:pPr>
            <a:r>
              <a:rPr lang="el-GR" dirty="0" smtClean="0"/>
              <a:t>Το στάδιο της εκτίμησης των επιπτώσεων περιλαμβάνει:</a:t>
            </a:r>
          </a:p>
          <a:p>
            <a:pPr marL="0" indent="0">
              <a:buNone/>
            </a:pPr>
            <a:endParaRPr lang="el-GR" dirty="0" smtClean="0"/>
          </a:p>
          <a:p>
            <a:pPr>
              <a:buFont typeface="Wingdings" panose="05000000000000000000" pitchFamily="2" charset="2"/>
              <a:buChar char="ü"/>
            </a:pPr>
            <a:r>
              <a:rPr lang="el-GR" dirty="0" smtClean="0"/>
              <a:t>Επιλογή των κατηγοριών και των υποκατηγοριών επιπτώσεων</a:t>
            </a:r>
          </a:p>
          <a:p>
            <a:pPr>
              <a:buFont typeface="Wingdings" panose="05000000000000000000" pitchFamily="2" charset="2"/>
              <a:buChar char="ü"/>
            </a:pPr>
            <a:r>
              <a:rPr lang="el-GR" dirty="0" smtClean="0"/>
              <a:t>Συσχέτιση της καταγραφής δεδομένων με συγκεκριμένες κατηγορίες και υποκατηγορίες επιπτώσεων (ταξινόμηση)</a:t>
            </a:r>
          </a:p>
          <a:p>
            <a:pPr>
              <a:buFont typeface="Wingdings" panose="05000000000000000000" pitchFamily="2" charset="2"/>
              <a:buChar char="ü"/>
            </a:pPr>
            <a:r>
              <a:rPr lang="el-GR" dirty="0" smtClean="0"/>
              <a:t>Προσδιορισμός των αποτελεσμάτων για τους δείκτες υποκατηγοριών (χαρακτηρισμός) </a:t>
            </a:r>
            <a:endParaRPr lang="el-GR" dirty="0"/>
          </a:p>
        </p:txBody>
      </p:sp>
    </p:spTree>
    <p:extLst>
      <p:ext uri="{BB962C8B-B14F-4D97-AF65-F5344CB8AC3E}">
        <p14:creationId xmlns:p14="http://schemas.microsoft.com/office/powerpoint/2010/main" val="41262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rmAutofit fontScale="90000"/>
          </a:bodyPr>
          <a:lstStyle/>
          <a:p>
            <a:pPr algn="ctr"/>
            <a:r>
              <a:rPr lang="el-GR" dirty="0" smtClean="0"/>
              <a:t>Εκτίμηση των επιπτώσεων</a:t>
            </a:r>
            <a:r>
              <a:rPr lang="en-US" dirty="0" smtClean="0"/>
              <a:t> </a:t>
            </a:r>
            <a:r>
              <a:rPr lang="en-US" dirty="0" smtClean="0">
                <a:latin typeface="Cambria" panose="02040503050406030204" pitchFamily="18" charset="0"/>
                <a:ea typeface="Cambria" panose="02040503050406030204" pitchFamily="18" charset="0"/>
              </a:rPr>
              <a:t>2/3</a:t>
            </a:r>
            <a:endParaRPr lang="el-GR" dirty="0">
              <a:latin typeface="Cambria" panose="02040503050406030204" pitchFamily="18" charset="0"/>
              <a:ea typeface="Cambria" panose="02040503050406030204" pitchFamily="18" charset="0"/>
            </a:endParaRPr>
          </a:p>
        </p:txBody>
      </p:sp>
      <p:pic>
        <p:nvPicPr>
          <p:cNvPr id="5" name="Θέση περιεχομένου 4"/>
          <p:cNvPicPr>
            <a:picLocks noGrp="1"/>
          </p:cNvPicPr>
          <p:nvPr>
            <p:ph idx="1"/>
          </p:nvPr>
        </p:nvPicPr>
        <p:blipFill rotWithShape="1">
          <a:blip r:embed="rId2"/>
          <a:srcRect l="17492" t="28017" r="28222" b="14748"/>
          <a:stretch/>
        </p:blipFill>
        <p:spPr bwMode="auto">
          <a:xfrm>
            <a:off x="1218883" y="980728"/>
            <a:ext cx="9751060" cy="51125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194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20936"/>
          </a:xfrm>
        </p:spPr>
        <p:txBody>
          <a:bodyPr/>
          <a:lstStyle/>
          <a:p>
            <a:pPr algn="ctr"/>
            <a:r>
              <a:rPr lang="el-GR" dirty="0" smtClean="0"/>
              <a:t>Εκτίμηση των επιπτώσεων</a:t>
            </a:r>
            <a:r>
              <a:rPr lang="en-US" dirty="0" smtClean="0"/>
              <a:t> </a:t>
            </a:r>
            <a:r>
              <a:rPr lang="en-US" dirty="0" smtClean="0">
                <a:latin typeface="Cambria" panose="02040503050406030204" pitchFamily="18" charset="0"/>
                <a:ea typeface="Cambria" panose="02040503050406030204" pitchFamily="18" charset="0"/>
              </a:rPr>
              <a:t>3/3</a:t>
            </a:r>
            <a:endParaRPr lang="el-GR" dirty="0">
              <a:latin typeface="Cambria" panose="02040503050406030204" pitchFamily="18" charset="0"/>
              <a:ea typeface="Cambria" panose="02040503050406030204" pitchFamily="18" charset="0"/>
            </a:endParaRPr>
          </a:p>
        </p:txBody>
      </p:sp>
      <p:pic>
        <p:nvPicPr>
          <p:cNvPr id="4" name="Θέση περιεχομένου 3"/>
          <p:cNvPicPr>
            <a:picLocks noGrp="1"/>
          </p:cNvPicPr>
          <p:nvPr>
            <p:ph idx="1"/>
          </p:nvPr>
        </p:nvPicPr>
        <p:blipFill rotWithShape="1">
          <a:blip r:embed="rId2"/>
          <a:srcRect l="4976" t="17022" r="13541" b="7132"/>
          <a:stretch/>
        </p:blipFill>
        <p:spPr bwMode="auto">
          <a:xfrm>
            <a:off x="1372113" y="1125538"/>
            <a:ext cx="9444599" cy="49450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320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rmAutofit fontScale="90000"/>
          </a:bodyPr>
          <a:lstStyle/>
          <a:p>
            <a:pPr algn="ctr"/>
            <a:r>
              <a:rPr lang="el-GR" dirty="0" smtClean="0"/>
              <a:t>Ερμηνεία αποτελεσμάτων</a:t>
            </a:r>
            <a:r>
              <a:rPr lang="en-US" dirty="0" smtClean="0"/>
              <a:t> </a:t>
            </a:r>
            <a:r>
              <a:rPr lang="en-US" dirty="0" smtClean="0">
                <a:latin typeface="Cambria" panose="02040503050406030204" pitchFamily="18" charset="0"/>
                <a:ea typeface="Cambria" panose="02040503050406030204" pitchFamily="18" charset="0"/>
              </a:rPr>
              <a:t>1/3</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1052736"/>
            <a:ext cx="9751060" cy="5017864"/>
          </a:xfrm>
        </p:spPr>
        <p:txBody>
          <a:bodyPr/>
          <a:lstStyle/>
          <a:p>
            <a:r>
              <a:rPr lang="el-GR" dirty="0" smtClean="0"/>
              <a:t>Το συγκεκριμένο στάδιο αποσκοπεί στο να αναλύσει τα αποτελέσματα, να καταλήξει σε συμπεράσματα, να εξηγήσει τους περιορισμούς της μελέτης και να προβεί σε συστάσεις.</a:t>
            </a:r>
          </a:p>
          <a:p>
            <a:endParaRPr lang="el-GR" dirty="0"/>
          </a:p>
        </p:txBody>
      </p:sp>
      <p:pic>
        <p:nvPicPr>
          <p:cNvPr id="4" name="Εικόνα 3"/>
          <p:cNvPicPr/>
          <p:nvPr/>
        </p:nvPicPr>
        <p:blipFill rotWithShape="1">
          <a:blip r:embed="rId2"/>
          <a:srcRect l="4523" t="19566" r="6606" b="11554"/>
          <a:stretch/>
        </p:blipFill>
        <p:spPr bwMode="auto">
          <a:xfrm>
            <a:off x="1352392" y="2060848"/>
            <a:ext cx="9484042" cy="4464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089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404912"/>
          </a:xfrm>
        </p:spPr>
        <p:txBody>
          <a:bodyPr>
            <a:normAutofit fontScale="90000"/>
          </a:bodyPr>
          <a:lstStyle/>
          <a:p>
            <a:pPr algn="ctr"/>
            <a:r>
              <a:rPr lang="el-GR" dirty="0" smtClean="0"/>
              <a:t>Ερμηνεία αποτελεσμάτων</a:t>
            </a:r>
            <a:r>
              <a:rPr lang="en-US" dirty="0" smtClean="0"/>
              <a:t> </a:t>
            </a:r>
            <a:r>
              <a:rPr lang="en-US" dirty="0" smtClean="0">
                <a:latin typeface="Cambria" panose="02040503050406030204" pitchFamily="18" charset="0"/>
                <a:ea typeface="Cambria" panose="02040503050406030204" pitchFamily="18" charset="0"/>
              </a:rPr>
              <a:t>2/3</a:t>
            </a:r>
            <a:endParaRPr lang="el-GR" dirty="0">
              <a:latin typeface="Cambria" panose="02040503050406030204" pitchFamily="18" charset="0"/>
              <a:ea typeface="Cambria" panose="02040503050406030204" pitchFamily="18" charset="0"/>
            </a:endParaRPr>
          </a:p>
        </p:txBody>
      </p:sp>
      <p:pic>
        <p:nvPicPr>
          <p:cNvPr id="4" name="Θέση περιεχομένου 3"/>
          <p:cNvPicPr>
            <a:picLocks noGrp="1"/>
          </p:cNvPicPr>
          <p:nvPr>
            <p:ph idx="1"/>
          </p:nvPr>
        </p:nvPicPr>
        <p:blipFill rotWithShape="1">
          <a:blip r:embed="rId2"/>
          <a:srcRect l="15004" t="19301" r="19872" b="12225"/>
          <a:stretch/>
        </p:blipFill>
        <p:spPr bwMode="auto">
          <a:xfrm>
            <a:off x="1669594" y="836613"/>
            <a:ext cx="9681402" cy="56887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235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476920"/>
          </a:xfrm>
        </p:spPr>
        <p:txBody>
          <a:bodyPr>
            <a:normAutofit fontScale="90000"/>
          </a:bodyPr>
          <a:lstStyle/>
          <a:p>
            <a:pPr algn="ctr"/>
            <a:r>
              <a:rPr lang="el-GR" dirty="0" smtClean="0"/>
              <a:t>Ερμηνεία αποτελεσμάτων</a:t>
            </a:r>
            <a:r>
              <a:rPr lang="en-US" dirty="0" smtClean="0"/>
              <a:t> </a:t>
            </a:r>
            <a:r>
              <a:rPr lang="en-US" dirty="0" smtClean="0">
                <a:latin typeface="Cambria" panose="02040503050406030204" pitchFamily="18" charset="0"/>
                <a:ea typeface="Cambria" panose="02040503050406030204" pitchFamily="18" charset="0"/>
              </a:rPr>
              <a:t>3/3</a:t>
            </a:r>
            <a:endParaRPr lang="el-GR" dirty="0">
              <a:latin typeface="Cambria" panose="02040503050406030204" pitchFamily="18" charset="0"/>
              <a:ea typeface="Cambria" panose="02040503050406030204" pitchFamily="18" charset="0"/>
            </a:endParaRPr>
          </a:p>
        </p:txBody>
      </p:sp>
      <p:pic>
        <p:nvPicPr>
          <p:cNvPr id="4" name="Θέση περιεχομένου 3"/>
          <p:cNvPicPr>
            <a:picLocks noGrp="1"/>
          </p:cNvPicPr>
          <p:nvPr>
            <p:ph idx="1"/>
          </p:nvPr>
        </p:nvPicPr>
        <p:blipFill rotWithShape="1">
          <a:blip r:embed="rId2"/>
          <a:srcRect l="23974" t="15950" r="28241" b="9142"/>
          <a:stretch/>
        </p:blipFill>
        <p:spPr bwMode="auto">
          <a:xfrm>
            <a:off x="909836" y="908720"/>
            <a:ext cx="10513168" cy="5904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29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476920"/>
          </a:xfrm>
        </p:spPr>
        <p:txBody>
          <a:bodyPr>
            <a:normAutofit fontScale="90000"/>
          </a:bodyPr>
          <a:lstStyle/>
          <a:p>
            <a:pPr algn="ctr"/>
            <a:r>
              <a:rPr lang="el-GR" dirty="0" smtClean="0"/>
              <a:t>Σήμανση</a:t>
            </a:r>
            <a:endParaRPr lang="el-GR" dirty="0"/>
          </a:p>
        </p:txBody>
      </p:sp>
      <p:pic>
        <p:nvPicPr>
          <p:cNvPr id="4" name="Θέση περιεχομένου 3"/>
          <p:cNvPicPr>
            <a:picLocks noGrp="1"/>
          </p:cNvPicPr>
          <p:nvPr>
            <p:ph idx="1"/>
          </p:nvPr>
        </p:nvPicPr>
        <p:blipFill rotWithShape="1">
          <a:blip r:embed="rId2"/>
          <a:srcRect l="25860" t="16486" r="29597" b="5524"/>
          <a:stretch/>
        </p:blipFill>
        <p:spPr bwMode="auto">
          <a:xfrm>
            <a:off x="1773932" y="908720"/>
            <a:ext cx="8856984" cy="5616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90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20936"/>
          </a:xfrm>
        </p:spPr>
        <p:txBody>
          <a:bodyPr/>
          <a:lstStyle/>
          <a:p>
            <a:pPr algn="ctr"/>
            <a:r>
              <a:rPr lang="el-GR" dirty="0" smtClean="0"/>
              <a:t>Εισαγωγή </a:t>
            </a:r>
            <a:r>
              <a:rPr lang="el-GR" dirty="0" smtClean="0">
                <a:latin typeface="Cambria" panose="02040503050406030204" pitchFamily="18" charset="0"/>
                <a:ea typeface="Cambria" panose="02040503050406030204" pitchFamily="18" charset="0"/>
              </a:rPr>
              <a:t>3/</a:t>
            </a:r>
            <a:r>
              <a:rPr lang="en-US" dirty="0">
                <a:latin typeface="Cambria" panose="02040503050406030204" pitchFamily="18" charset="0"/>
                <a:ea typeface="Cambria" panose="02040503050406030204" pitchFamily="18" charset="0"/>
              </a:rPr>
              <a:t>8</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1124744"/>
            <a:ext cx="9751060" cy="4608512"/>
          </a:xfrm>
        </p:spPr>
        <p:txBody>
          <a:bodyPr>
            <a:normAutofit fontScale="92500" lnSpcReduction="10000"/>
          </a:bodyPr>
          <a:lstStyle/>
          <a:p>
            <a:r>
              <a:rPr lang="el-GR" dirty="0" smtClean="0"/>
              <a:t>Ας υποθέσουμε ότι η εταιρεία </a:t>
            </a:r>
            <a:r>
              <a:rPr lang="en-US" dirty="0" err="1" smtClean="0"/>
              <a:t>Shirtz</a:t>
            </a:r>
            <a:r>
              <a:rPr lang="el-GR" dirty="0" smtClean="0"/>
              <a:t> παράγει βαμβακερά μπλουζάκια και ζητά την διενέργεια για λογαριασμό της </a:t>
            </a:r>
            <a:r>
              <a:rPr lang="en-US" dirty="0" smtClean="0"/>
              <a:t>LCA </a:t>
            </a:r>
            <a:r>
              <a:rPr lang="el-GR" dirty="0" smtClean="0"/>
              <a:t>και </a:t>
            </a:r>
            <a:r>
              <a:rPr lang="en-US" dirty="0" smtClean="0"/>
              <a:t>S-LCA.</a:t>
            </a:r>
          </a:p>
          <a:p>
            <a:endParaRPr lang="en-US" dirty="0"/>
          </a:p>
          <a:p>
            <a:endParaRPr lang="en-US" dirty="0" smtClean="0"/>
          </a:p>
          <a:p>
            <a:pPr algn="just"/>
            <a:endParaRPr lang="el-GR" dirty="0" smtClean="0"/>
          </a:p>
          <a:p>
            <a:pPr algn="just"/>
            <a:r>
              <a:rPr lang="el-GR" dirty="0" smtClean="0"/>
              <a:t>Με την διενέργεια </a:t>
            </a:r>
            <a:r>
              <a:rPr lang="en-US" dirty="0" smtClean="0"/>
              <a:t>LCA </a:t>
            </a:r>
            <a:r>
              <a:rPr lang="el-GR" dirty="0" smtClean="0"/>
              <a:t>η εταιρεία επιθυμεί να γνωρίζει το περιβαλλοντικό αποτύπωμα από την παραγωγή των </a:t>
            </a:r>
            <a:r>
              <a:rPr lang="en-US" dirty="0" smtClean="0"/>
              <a:t>T-shirt</a:t>
            </a:r>
            <a:r>
              <a:rPr lang="el-GR" dirty="0" smtClean="0"/>
              <a:t> και τις βελτιώσεις που θα ενσωματώσει στην παραγωγική διαδικασία για την μείωση των δυσμενών περιβαλλοντικών επιπτώσεων.</a:t>
            </a:r>
          </a:p>
          <a:p>
            <a:pPr algn="just"/>
            <a:r>
              <a:rPr lang="el-GR" dirty="0" smtClean="0"/>
              <a:t>Με την εκτέλεση </a:t>
            </a:r>
            <a:r>
              <a:rPr lang="en-US" dirty="0" smtClean="0"/>
              <a:t>S-LCA </a:t>
            </a:r>
            <a:r>
              <a:rPr lang="el-GR" dirty="0" smtClean="0"/>
              <a:t>η εταιρεία επιθυμεί να γνωρίζει ποια φάση της παραγωγικής διαδικασίας έχει τη μεγαλύτερη συμμετοχή σε εργατοώρες και ποια φάση αντανακλά τις σημαντικότερες κοινωνικές επιπτώσεις.</a:t>
            </a:r>
          </a:p>
          <a:p>
            <a:endParaRPr lang="el-GR" dirty="0" smtClean="0"/>
          </a:p>
          <a:p>
            <a:endParaRPr lang="el-GR" dirty="0" smtClean="0"/>
          </a:p>
          <a:p>
            <a:endParaRPr lang="el-GR" dirty="0" smtClean="0"/>
          </a:p>
          <a:p>
            <a:pPr marL="0" indent="0">
              <a:buNone/>
            </a:pPr>
            <a:endParaRPr lang="el-GR" dirty="0"/>
          </a:p>
        </p:txBody>
      </p:sp>
      <p:pic>
        <p:nvPicPr>
          <p:cNvPr id="4" name="Εικόνα 3"/>
          <p:cNvPicPr/>
          <p:nvPr/>
        </p:nvPicPr>
        <p:blipFill rotWithShape="1">
          <a:blip r:embed="rId2"/>
          <a:srcRect l="8669" t="37243" r="13676" b="34718"/>
          <a:stretch/>
        </p:blipFill>
        <p:spPr bwMode="auto">
          <a:xfrm>
            <a:off x="3342283" y="1844824"/>
            <a:ext cx="5504259" cy="13520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017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descr="Εικόνα που δείχνει τη φύση&#10;&#10;Περιγραφή που δημιουργήθηκε με πολύ υψηλή αξιοπιστία">
            <a:extLst>
              <a:ext uri="{FF2B5EF4-FFF2-40B4-BE49-F238E27FC236}">
                <a16:creationId xmlns="" xmlns:a16="http://schemas.microsoft.com/office/drawing/2014/main" id="{7DD607C7-7CF7-4A0F-BFF7-6F3C46205E6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1" r="11"/>
          <a:stretch>
            <a:fillRect/>
          </a:stretch>
        </p:blipFill>
        <p:spPr>
          <a:xfrm>
            <a:off x="86692" y="15175"/>
            <a:ext cx="12015442" cy="6682831"/>
          </a:xfrm>
        </p:spPr>
      </p:pic>
      <p:sp>
        <p:nvSpPr>
          <p:cNvPr id="3" name="Τίτλος 2">
            <a:extLst>
              <a:ext uri="{FF2B5EF4-FFF2-40B4-BE49-F238E27FC236}">
                <a16:creationId xmlns="" xmlns:a16="http://schemas.microsoft.com/office/drawing/2014/main" id="{EBDC24D3-EEF0-4B69-A174-E4DFF7884894}"/>
              </a:ext>
            </a:extLst>
          </p:cNvPr>
          <p:cNvSpPr>
            <a:spLocks noGrp="1"/>
          </p:cNvSpPr>
          <p:nvPr>
            <p:ph type="ctrTitle"/>
          </p:nvPr>
        </p:nvSpPr>
        <p:spPr>
          <a:xfrm>
            <a:off x="2493957" y="2255741"/>
            <a:ext cx="7688392" cy="1449410"/>
          </a:xfrm>
        </p:spPr>
        <p:txBody>
          <a:bodyPr rtlCol="0"/>
          <a:lstStyle/>
          <a:p>
            <a:pPr rtl="0"/>
            <a:r>
              <a:rPr lang="el-GR" dirty="0" smtClean="0"/>
              <a:t>Σας ευχαριστώ</a:t>
            </a:r>
            <a:endParaRPr lang="el-GR" dirty="0"/>
          </a:p>
        </p:txBody>
      </p:sp>
      <p:cxnSp>
        <p:nvCxnSpPr>
          <p:cNvPr id="5" name="Ευθεία γραμμή σύνδεσης 4" descr="Διαχωριστική γραμμή">
            <a:extLst>
              <a:ext uri="{FF2B5EF4-FFF2-40B4-BE49-F238E27FC236}">
                <a16:creationId xmlns="" xmlns:a16="http://schemas.microsoft.com/office/drawing/2014/main" id="{FE07C9EC-5158-440C-995A-EAC50D3E05DA}"/>
              </a:ext>
              <a:ext uri="{C183D7F6-B498-43B3-948B-1728B52AA6E4}">
                <adec:decorative xmlns:adec="http://schemas.microsoft.com/office/drawing/2017/decorative" xmlns="" val="1"/>
              </a:ext>
            </a:extLst>
          </p:cNvPr>
          <p:cNvCxnSpPr>
            <a:cxnSpLocks/>
          </p:cNvCxnSpPr>
          <p:nvPr/>
        </p:nvCxnSpPr>
        <p:spPr>
          <a:xfrm>
            <a:off x="7775087" y="2412392"/>
            <a:ext cx="0" cy="1099903"/>
          </a:xfrm>
          <a:prstGeom prst="line">
            <a:avLst/>
          </a:prstGeom>
        </p:spPr>
        <p:style>
          <a:lnRef idx="1">
            <a:schemeClr val="accent1"/>
          </a:lnRef>
          <a:fillRef idx="0">
            <a:schemeClr val="accent1"/>
          </a:fillRef>
          <a:effectRef idx="0">
            <a:schemeClr val="accent1"/>
          </a:effectRef>
          <a:fontRef idx="minor">
            <a:schemeClr val="tx1"/>
          </a:fontRef>
        </p:style>
      </p:cxnSp>
      <p:sp>
        <p:nvSpPr>
          <p:cNvPr id="7" name="Υπότιτλος 6">
            <a:extLst>
              <a:ext uri="{FF2B5EF4-FFF2-40B4-BE49-F238E27FC236}">
                <a16:creationId xmlns="" xmlns:a16="http://schemas.microsoft.com/office/drawing/2014/main" id="{ACCCCDAD-0E0B-437F-8CAA-0536470B2E2F}"/>
              </a:ext>
            </a:extLst>
          </p:cNvPr>
          <p:cNvSpPr>
            <a:spLocks noGrp="1"/>
          </p:cNvSpPr>
          <p:nvPr>
            <p:ph type="subTitle" idx="1"/>
          </p:nvPr>
        </p:nvSpPr>
        <p:spPr>
          <a:xfrm>
            <a:off x="2493957" y="3693657"/>
            <a:ext cx="5425762" cy="1603754"/>
          </a:xfrm>
        </p:spPr>
        <p:txBody>
          <a:bodyPr rtlCol="0"/>
          <a:lstStyle/>
          <a:p>
            <a:pPr rtl="0"/>
            <a:r>
              <a:rPr lang="el-GR" sz="2099" dirty="0"/>
              <a:t>Δρ. </a:t>
            </a:r>
            <a:r>
              <a:rPr lang="el-GR" sz="2099" dirty="0" err="1"/>
              <a:t>Γκαρμπούνης</a:t>
            </a:r>
            <a:r>
              <a:rPr lang="el-GR" sz="2099" dirty="0"/>
              <a:t> Γιώργος </a:t>
            </a:r>
          </a:p>
          <a:p>
            <a:pPr rtl="0"/>
            <a:r>
              <a:rPr lang="el-GR" sz="2099" dirty="0"/>
              <a:t>Μεταδιδακτορικός ερευνητής ΤΜΠ ΔΠΘ</a:t>
            </a:r>
            <a:endParaRPr lang="en-US" sz="2099" dirty="0"/>
          </a:p>
          <a:p>
            <a:pPr>
              <a:lnSpc>
                <a:spcPct val="100000"/>
              </a:lnSpc>
              <a:spcBef>
                <a:spcPts val="0"/>
              </a:spcBef>
            </a:pPr>
            <a:r>
              <a:rPr lang="en-US" sz="2099" dirty="0">
                <a:solidFill>
                  <a:sysClr val="window" lastClr="FFFFFF"/>
                </a:solidFill>
              </a:rPr>
              <a:t>ggkarmpo@env.duth.gr</a:t>
            </a:r>
            <a:endParaRPr lang="el-GR" sz="2099" dirty="0">
              <a:solidFill>
                <a:prstClr val="white"/>
              </a:solidFill>
            </a:endParaRPr>
          </a:p>
          <a:p>
            <a:pPr rtl="0"/>
            <a:endParaRPr lang="el-GR" sz="2099" dirty="0"/>
          </a:p>
        </p:txBody>
      </p:sp>
    </p:spTree>
    <p:extLst>
      <p:ext uri="{BB962C8B-B14F-4D97-AF65-F5344CB8AC3E}">
        <p14:creationId xmlns:p14="http://schemas.microsoft.com/office/powerpoint/2010/main" val="373321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Εισαγωγή </a:t>
            </a:r>
            <a:r>
              <a:rPr lang="el-GR" dirty="0" smtClean="0">
                <a:latin typeface="Cambria" panose="02040503050406030204" pitchFamily="18" charset="0"/>
                <a:ea typeface="Cambria" panose="02040503050406030204" pitchFamily="18" charset="0"/>
              </a:rPr>
              <a:t>4/</a:t>
            </a:r>
            <a:r>
              <a:rPr lang="en-US" dirty="0">
                <a:latin typeface="Cambria" panose="02040503050406030204" pitchFamily="18" charset="0"/>
                <a:ea typeface="Cambria" panose="02040503050406030204" pitchFamily="18" charset="0"/>
              </a:rPr>
              <a:t>8</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p:txBody>
          <a:bodyPr>
            <a:normAutofit lnSpcReduction="10000"/>
          </a:bodyPr>
          <a:lstStyle/>
          <a:p>
            <a:r>
              <a:rPr lang="el-GR" dirty="0" smtClean="0"/>
              <a:t>Οι περιβαλλοντικές επιπτώσεις </a:t>
            </a:r>
            <a:r>
              <a:rPr lang="el-GR" dirty="0" err="1" smtClean="0"/>
              <a:t>ποσοτικοποιούνται</a:t>
            </a:r>
            <a:r>
              <a:rPr lang="el-GR" dirty="0" smtClean="0"/>
              <a:t> πολύ πιο εύκολα από τις κοινωνικές επιπτώσεις για προφανείς λόγους.</a:t>
            </a:r>
          </a:p>
          <a:p>
            <a:r>
              <a:rPr lang="el-GR" dirty="0" smtClean="0"/>
              <a:t>Ωστόσο το </a:t>
            </a:r>
            <a:r>
              <a:rPr lang="en-US" dirty="0" smtClean="0"/>
              <a:t>S-LCA </a:t>
            </a:r>
            <a:r>
              <a:rPr lang="el-GR" dirty="0" smtClean="0"/>
              <a:t>είναι εξίσου σημαντικό με το </a:t>
            </a:r>
            <a:r>
              <a:rPr lang="en-US" dirty="0" smtClean="0"/>
              <a:t>LCA</a:t>
            </a:r>
          </a:p>
          <a:p>
            <a:r>
              <a:rPr lang="el-GR" dirty="0" smtClean="0"/>
              <a:t>Δημιουργούνται αρκετά ερωτήματα όπως:</a:t>
            </a:r>
          </a:p>
          <a:p>
            <a:pPr>
              <a:buFont typeface="Wingdings" panose="05000000000000000000" pitchFamily="2" charset="2"/>
              <a:buChar char="ü"/>
            </a:pPr>
            <a:r>
              <a:rPr lang="el-GR" dirty="0" smtClean="0"/>
              <a:t>Πως μπορεί να εκτελεστεί το </a:t>
            </a:r>
            <a:r>
              <a:rPr lang="en-US" dirty="0" smtClean="0"/>
              <a:t>S-LCA?</a:t>
            </a:r>
          </a:p>
          <a:p>
            <a:pPr>
              <a:buFont typeface="Wingdings" panose="05000000000000000000" pitchFamily="2" charset="2"/>
              <a:buChar char="ü"/>
            </a:pPr>
            <a:r>
              <a:rPr lang="el-GR" dirty="0" smtClean="0"/>
              <a:t>Πως πραγματοποιείται η συλλογή δεδομένων</a:t>
            </a:r>
            <a:r>
              <a:rPr lang="en-US" dirty="0" smtClean="0"/>
              <a:t>?</a:t>
            </a:r>
          </a:p>
          <a:p>
            <a:pPr>
              <a:buFont typeface="Wingdings" panose="05000000000000000000" pitchFamily="2" charset="2"/>
              <a:buChar char="ü"/>
            </a:pPr>
            <a:r>
              <a:rPr lang="el-GR" dirty="0" smtClean="0"/>
              <a:t>Πως </a:t>
            </a:r>
            <a:r>
              <a:rPr lang="el-GR" dirty="0" err="1" smtClean="0"/>
              <a:t>εκτιμούνται</a:t>
            </a:r>
            <a:r>
              <a:rPr lang="el-GR" dirty="0" smtClean="0"/>
              <a:t> οι κοινωνικές επιπτώσεις</a:t>
            </a:r>
            <a:r>
              <a:rPr lang="en-US" dirty="0" smtClean="0"/>
              <a:t>?</a:t>
            </a:r>
          </a:p>
          <a:p>
            <a:pPr>
              <a:buFont typeface="Wingdings" panose="05000000000000000000" pitchFamily="2" charset="2"/>
              <a:buChar char="ü"/>
            </a:pPr>
            <a:r>
              <a:rPr lang="el-GR" dirty="0" smtClean="0"/>
              <a:t>Με πιο τρόπο μια βιοτεχνία ρούχων επηρεάζει τους κατοίκους μιας μικρής κοινότητας</a:t>
            </a:r>
            <a:r>
              <a:rPr lang="en-US" dirty="0" smtClean="0"/>
              <a:t>?</a:t>
            </a:r>
          </a:p>
          <a:p>
            <a:pPr marL="0" indent="0">
              <a:buNone/>
            </a:pPr>
            <a:endParaRPr lang="el-GR" dirty="0"/>
          </a:p>
        </p:txBody>
      </p:sp>
    </p:spTree>
    <p:extLst>
      <p:ext uri="{BB962C8B-B14F-4D97-AF65-F5344CB8AC3E}">
        <p14:creationId xmlns:p14="http://schemas.microsoft.com/office/powerpoint/2010/main" val="6235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rmAutofit fontScale="90000"/>
          </a:bodyPr>
          <a:lstStyle/>
          <a:p>
            <a:pPr algn="ctr"/>
            <a:r>
              <a:rPr lang="el-GR" dirty="0" smtClean="0"/>
              <a:t>Εισαγωγή </a:t>
            </a:r>
            <a:r>
              <a:rPr lang="en-US" dirty="0">
                <a:latin typeface="Cambria" panose="02040503050406030204" pitchFamily="18" charset="0"/>
                <a:ea typeface="Cambria" panose="02040503050406030204" pitchFamily="18" charset="0"/>
              </a:rPr>
              <a:t>5</a:t>
            </a:r>
            <a:r>
              <a:rPr lang="el-GR" dirty="0" smtClean="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8</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a:xfrm>
            <a:off x="1218883" y="1124744"/>
            <a:ext cx="9751060" cy="5184576"/>
          </a:xfrm>
        </p:spPr>
        <p:txBody>
          <a:bodyPr/>
          <a:lstStyle/>
          <a:p>
            <a:pPr algn="just"/>
            <a:r>
              <a:rPr lang="el-GR" dirty="0"/>
              <a:t>Οι καταναλωτές θέτουν στον εαυτό τους ερωτήσεις σχετικά με τις κοινωνικές και οικονομικές συνθήκες βάσει </a:t>
            </a:r>
            <a:r>
              <a:rPr lang="el-GR" dirty="0" smtClean="0"/>
              <a:t>των οποίων </a:t>
            </a:r>
            <a:r>
              <a:rPr lang="el-GR" dirty="0"/>
              <a:t>παράγεται ένα προϊόν</a:t>
            </a:r>
            <a:r>
              <a:rPr lang="el-GR" dirty="0" smtClean="0"/>
              <a:t>.</a:t>
            </a:r>
          </a:p>
          <a:p>
            <a:pPr algn="just"/>
            <a:endParaRPr lang="el-GR" dirty="0"/>
          </a:p>
          <a:p>
            <a:pPr algn="just"/>
            <a:endParaRPr lang="el-GR" dirty="0" smtClean="0"/>
          </a:p>
          <a:p>
            <a:pPr algn="just"/>
            <a:endParaRPr lang="el-GR" dirty="0" smtClean="0"/>
          </a:p>
          <a:p>
            <a:pPr algn="just"/>
            <a:endParaRPr lang="el-GR" dirty="0"/>
          </a:p>
          <a:p>
            <a:pPr algn="just"/>
            <a:endParaRPr lang="el-GR" dirty="0" smtClean="0"/>
          </a:p>
          <a:p>
            <a:pPr algn="just"/>
            <a:r>
              <a:rPr lang="el-GR" dirty="0"/>
              <a:t>Οι επιχειρήσεις δεν θέλουν να συνδέονται με την «παιδική εργασία» </a:t>
            </a:r>
            <a:r>
              <a:rPr lang="el-GR" dirty="0" smtClean="0"/>
              <a:t>ή την </a:t>
            </a:r>
            <a:r>
              <a:rPr lang="el-GR" dirty="0"/>
              <a:t>«διαφθορά», ούτε εντός του οργανισμού τους ούτε στην αλυσίδα εφοδιασμού </a:t>
            </a:r>
            <a:r>
              <a:rPr lang="el-GR" dirty="0" smtClean="0"/>
              <a:t>τους.</a:t>
            </a:r>
          </a:p>
          <a:p>
            <a:pPr algn="just"/>
            <a:endParaRPr lang="el-GR" dirty="0"/>
          </a:p>
          <a:p>
            <a:pPr algn="just"/>
            <a:endParaRPr lang="el-GR" dirty="0" smtClean="0"/>
          </a:p>
          <a:p>
            <a:endParaRPr lang="el-GR" dirty="0"/>
          </a:p>
        </p:txBody>
      </p:sp>
      <p:pic>
        <p:nvPicPr>
          <p:cNvPr id="4" name="Εικόνα 3" descr="C:\Users\User\AppData\Local\Packages\Microsoft.Windows.Photos_8wekyb3d8bbwe\TempState\ShareServiceTempFolder\woman-cart-supermarket-vector-illustration-trolley-full-healthy-food-flat-clipart-cartoon-character-grocery-shopping-157591213.jpeg"/>
          <p:cNvPicPr/>
          <p:nvPr/>
        </p:nvPicPr>
        <p:blipFill rotWithShape="1">
          <a:blip r:embed="rId2" cstate="print">
            <a:extLst>
              <a:ext uri="{28A0092B-C50C-407E-A947-70E740481C1C}">
                <a14:useLocalDpi xmlns:a14="http://schemas.microsoft.com/office/drawing/2010/main" val="0"/>
              </a:ext>
            </a:extLst>
          </a:blip>
          <a:srcRect l="4747" t="9663" r="3058" b="15303"/>
          <a:stretch/>
        </p:blipFill>
        <p:spPr bwMode="auto">
          <a:xfrm>
            <a:off x="2782044" y="2204864"/>
            <a:ext cx="2775198" cy="2848223"/>
          </a:xfrm>
          <a:prstGeom prst="rect">
            <a:avLst/>
          </a:prstGeom>
          <a:noFill/>
          <a:ln>
            <a:noFill/>
          </a:ln>
          <a:extLst>
            <a:ext uri="{53640926-AAD7-44D8-BBD7-CCE9431645EC}">
              <a14:shadowObscured xmlns:a14="http://schemas.microsoft.com/office/drawing/2010/main"/>
            </a:ext>
          </a:extLst>
        </p:spPr>
      </p:pic>
      <p:pic>
        <p:nvPicPr>
          <p:cNvPr id="5" name="Εικόνα 4" descr="C:\Users\User\Downloads\imgbin-business-computer-icons-management-company-enterprise-architecture-prisoner-nmNVsve3jtuSEdSqtxWLWBfjJ.jpg"/>
          <p:cNvPicPr/>
          <p:nvPr/>
        </p:nvPicPr>
        <p:blipFill>
          <a:blip r:embed="rId3">
            <a:extLst>
              <a:ext uri="{28A0092B-C50C-407E-A947-70E740481C1C}">
                <a14:useLocalDpi xmlns:a14="http://schemas.microsoft.com/office/drawing/2010/main" val="0"/>
              </a:ext>
            </a:extLst>
          </a:blip>
          <a:srcRect/>
          <a:stretch>
            <a:fillRect/>
          </a:stretch>
        </p:blipFill>
        <p:spPr bwMode="auto">
          <a:xfrm>
            <a:off x="6958508" y="2075765"/>
            <a:ext cx="2775600" cy="2847600"/>
          </a:xfrm>
          <a:prstGeom prst="rect">
            <a:avLst/>
          </a:prstGeom>
          <a:noFill/>
          <a:ln>
            <a:noFill/>
          </a:ln>
        </p:spPr>
      </p:pic>
    </p:spTree>
    <p:extLst>
      <p:ext uri="{BB962C8B-B14F-4D97-AF65-F5344CB8AC3E}">
        <p14:creationId xmlns:p14="http://schemas.microsoft.com/office/powerpoint/2010/main" val="208212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Εισαγωγή </a:t>
            </a:r>
            <a:r>
              <a:rPr lang="en-US" dirty="0">
                <a:latin typeface="Cambria" panose="02040503050406030204" pitchFamily="18" charset="0"/>
                <a:ea typeface="Cambria" panose="02040503050406030204" pitchFamily="18" charset="0"/>
              </a:rPr>
              <a:t>6</a:t>
            </a:r>
            <a:r>
              <a:rPr lang="el-GR" dirty="0" smtClean="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8</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p:txBody>
          <a:bodyPr/>
          <a:lstStyle/>
          <a:p>
            <a:pPr lvl="0" algn="just">
              <a:buClr>
                <a:srgbClr val="6A3A20"/>
              </a:buClr>
            </a:pPr>
            <a:r>
              <a:rPr lang="el-GR" dirty="0">
                <a:solidFill>
                  <a:srgbClr val="6A3A20"/>
                </a:solidFill>
              </a:rPr>
              <a:t>Συνδικαλιστικές οργανώσεις θέλουν να δείχνουν αλληλεγγύη στους στα μέλη τους</a:t>
            </a:r>
            <a:r>
              <a:rPr lang="el-GR" dirty="0" smtClean="0">
                <a:solidFill>
                  <a:srgbClr val="6A3A20"/>
                </a:solidFill>
              </a:rPr>
              <a:t>.</a:t>
            </a:r>
            <a:endParaRPr lang="en-US" dirty="0" smtClean="0">
              <a:solidFill>
                <a:srgbClr val="6A3A20"/>
              </a:solidFill>
            </a:endParaRPr>
          </a:p>
          <a:p>
            <a:pPr lvl="0" algn="just">
              <a:buClr>
                <a:srgbClr val="6A3A20"/>
              </a:buClr>
            </a:pPr>
            <a:endParaRPr lang="en-US" dirty="0">
              <a:solidFill>
                <a:srgbClr val="6A3A20"/>
              </a:solidFill>
            </a:endParaRPr>
          </a:p>
          <a:p>
            <a:pPr lvl="0" algn="just">
              <a:buClr>
                <a:srgbClr val="6A3A20"/>
              </a:buClr>
            </a:pPr>
            <a:endParaRPr lang="en-US" dirty="0" smtClean="0">
              <a:solidFill>
                <a:srgbClr val="6A3A20"/>
              </a:solidFill>
            </a:endParaRPr>
          </a:p>
          <a:p>
            <a:pPr lvl="0" algn="just">
              <a:buClr>
                <a:srgbClr val="6A3A20"/>
              </a:buClr>
            </a:pPr>
            <a:endParaRPr lang="en-US" dirty="0">
              <a:solidFill>
                <a:srgbClr val="6A3A20"/>
              </a:solidFill>
            </a:endParaRPr>
          </a:p>
          <a:p>
            <a:pPr lvl="0" algn="just">
              <a:buClr>
                <a:srgbClr val="6A3A20"/>
              </a:buClr>
            </a:pPr>
            <a:endParaRPr lang="el-GR" dirty="0">
              <a:solidFill>
                <a:srgbClr val="6A3A20"/>
              </a:solidFill>
            </a:endParaRPr>
          </a:p>
          <a:p>
            <a:pPr lvl="0" algn="just">
              <a:buClr>
                <a:srgbClr val="6A3A20"/>
              </a:buClr>
            </a:pPr>
            <a:r>
              <a:rPr lang="el-GR" dirty="0">
                <a:solidFill>
                  <a:srgbClr val="6A3A20"/>
                </a:solidFill>
              </a:rPr>
              <a:t>Πώς μπορούν τα παραπάνω εμπλεκόμενα μέρη να γνωρίζουν ότι τα αγαθά και υπηρεσίες παράγονται με ένα βιώσιμο τρόπο</a:t>
            </a:r>
            <a:r>
              <a:rPr lang="en-US" dirty="0">
                <a:solidFill>
                  <a:srgbClr val="6A3A20"/>
                </a:solidFill>
              </a:rPr>
              <a:t>?</a:t>
            </a:r>
            <a:endParaRPr lang="el-GR" dirty="0">
              <a:solidFill>
                <a:srgbClr val="6A3A20"/>
              </a:solidFill>
            </a:endParaRPr>
          </a:p>
          <a:p>
            <a:endParaRPr lang="el-GR" dirty="0"/>
          </a:p>
        </p:txBody>
      </p:sp>
      <p:pic>
        <p:nvPicPr>
          <p:cNvPr id="4" name="Εικόνα 3" descr="C:\Users\User\Downloads\istockphoto-1404017565-612x612.jpg"/>
          <p:cNvPicPr/>
          <p:nvPr/>
        </p:nvPicPr>
        <p:blipFill>
          <a:blip r:embed="rId2">
            <a:extLst>
              <a:ext uri="{28A0092B-C50C-407E-A947-70E740481C1C}">
                <a14:useLocalDpi xmlns:a14="http://schemas.microsoft.com/office/drawing/2010/main" val="0"/>
              </a:ext>
            </a:extLst>
          </a:blip>
          <a:srcRect/>
          <a:stretch>
            <a:fillRect/>
          </a:stretch>
        </p:blipFill>
        <p:spPr bwMode="auto">
          <a:xfrm>
            <a:off x="4150196" y="2276872"/>
            <a:ext cx="4066381" cy="2249215"/>
          </a:xfrm>
          <a:prstGeom prst="rect">
            <a:avLst/>
          </a:prstGeom>
          <a:noFill/>
          <a:ln>
            <a:noFill/>
          </a:ln>
        </p:spPr>
      </p:pic>
    </p:spTree>
    <p:extLst>
      <p:ext uri="{BB962C8B-B14F-4D97-AF65-F5344CB8AC3E}">
        <p14:creationId xmlns:p14="http://schemas.microsoft.com/office/powerpoint/2010/main" val="36997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Εισαγωγή </a:t>
            </a:r>
            <a:r>
              <a:rPr lang="en-US" dirty="0">
                <a:latin typeface="Cambria" panose="02040503050406030204" pitchFamily="18" charset="0"/>
                <a:ea typeface="Cambria" panose="02040503050406030204" pitchFamily="18" charset="0"/>
              </a:rPr>
              <a:t>7</a:t>
            </a:r>
            <a:r>
              <a:rPr lang="el-GR" dirty="0" smtClean="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8</a:t>
            </a:r>
            <a:endParaRPr lang="el-GR" dirty="0">
              <a:latin typeface="Cambria" panose="02040503050406030204" pitchFamily="18" charset="0"/>
              <a:ea typeface="Cambria" panose="02040503050406030204" pitchFamily="18" charset="0"/>
            </a:endParaRPr>
          </a:p>
        </p:txBody>
      </p:sp>
      <p:pic>
        <p:nvPicPr>
          <p:cNvPr id="4" name="Θέση περιεχομένου 3"/>
          <p:cNvPicPr>
            <a:picLocks noGrp="1"/>
          </p:cNvPicPr>
          <p:nvPr>
            <p:ph idx="1"/>
          </p:nvPr>
        </p:nvPicPr>
        <p:blipFill rotWithShape="1">
          <a:blip r:embed="rId2"/>
          <a:srcRect l="6742" t="19264" r="9343" b="33219"/>
          <a:stretch/>
        </p:blipFill>
        <p:spPr bwMode="auto">
          <a:xfrm>
            <a:off x="549796" y="1600200"/>
            <a:ext cx="11377264" cy="4565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2674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Εισαγωγή </a:t>
            </a:r>
            <a:r>
              <a:rPr lang="en-US" dirty="0" smtClean="0">
                <a:latin typeface="Cambria" panose="02040503050406030204" pitchFamily="18" charset="0"/>
                <a:ea typeface="Cambria" panose="02040503050406030204" pitchFamily="18" charset="0"/>
              </a:rPr>
              <a:t>8</a:t>
            </a:r>
            <a:r>
              <a:rPr lang="el-GR" dirty="0" smtClean="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8</a:t>
            </a:r>
            <a:endParaRPr lang="el-GR" dirty="0">
              <a:latin typeface="Cambria" panose="02040503050406030204" pitchFamily="18" charset="0"/>
              <a:ea typeface="Cambria" panose="02040503050406030204" pitchFamily="18" charset="0"/>
            </a:endParaRPr>
          </a:p>
        </p:txBody>
      </p:sp>
      <p:sp>
        <p:nvSpPr>
          <p:cNvPr id="3" name="Θέση περιεχομένου 2"/>
          <p:cNvSpPr>
            <a:spLocks noGrp="1"/>
          </p:cNvSpPr>
          <p:nvPr>
            <p:ph idx="1"/>
          </p:nvPr>
        </p:nvSpPr>
        <p:spPr/>
        <p:txBody>
          <a:bodyPr/>
          <a:lstStyle/>
          <a:p>
            <a:r>
              <a:rPr lang="el-GR" dirty="0" smtClean="0"/>
              <a:t>Η συζήτηση για την ενσωμάτωση κοινωνικών κριτηρίων στην ανάλυση κύκλου ζωής ξεκίνησε το 1993 με μια δημοσίευση της </a:t>
            </a:r>
            <a:r>
              <a:rPr lang="en-US" dirty="0" smtClean="0"/>
              <a:t>SETAC</a:t>
            </a:r>
            <a:r>
              <a:rPr lang="el-GR" dirty="0" smtClean="0"/>
              <a:t> με θέμα: «</a:t>
            </a:r>
            <a:r>
              <a:rPr lang="en-US" dirty="0" smtClean="0"/>
              <a:t>A </a:t>
            </a:r>
            <a:r>
              <a:rPr lang="en-US" dirty="0"/>
              <a:t>Conceptual Framework for Life Cycle Impact Assessment” (Fava J. et al., 1993</a:t>
            </a:r>
            <a:r>
              <a:rPr lang="en-US" dirty="0" smtClean="0"/>
              <a:t>).</a:t>
            </a:r>
            <a:r>
              <a:rPr lang="el-GR" dirty="0" smtClean="0"/>
              <a:t>».</a:t>
            </a:r>
          </a:p>
          <a:p>
            <a:r>
              <a:rPr lang="el-GR" dirty="0" smtClean="0"/>
              <a:t>Σύμφωνα με την παραπάνω </a:t>
            </a:r>
            <a:r>
              <a:rPr lang="el-GR" dirty="0"/>
              <a:t>δημοσίευση </a:t>
            </a:r>
            <a:r>
              <a:rPr lang="el-GR" dirty="0" smtClean="0"/>
              <a:t>«………..Η </a:t>
            </a:r>
            <a:r>
              <a:rPr lang="el-GR" dirty="0"/>
              <a:t>κύρια έμφαση θα πρέπει να δοθεί στις περιβαλλοντικές επιπτώσεις που προκύπτουν άμεσα ή έμμεσα από άλλες κοινωνικές </a:t>
            </a:r>
            <a:r>
              <a:rPr lang="el-GR" dirty="0" smtClean="0"/>
              <a:t>επιπτώσεις……..»</a:t>
            </a:r>
            <a:endParaRPr lang="el-GR" dirty="0"/>
          </a:p>
        </p:txBody>
      </p:sp>
    </p:spTree>
    <p:extLst>
      <p:ext uri="{BB962C8B-B14F-4D97-AF65-F5344CB8AC3E}">
        <p14:creationId xmlns:p14="http://schemas.microsoft.com/office/powerpoint/2010/main" val="188652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5952_TF16411175.potx" id="{F353C6DB-CAB8-4ACB-A200-E519AC3EA976}" vid="{1B4CE415-7755-4B1E-AD42-1B875E61ACC3}"/>
    </a:ext>
  </a:ext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D80E12-3BE9-4746-820E-FFB249F467F2}">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terms/"/>
    <ds:schemaRef ds:uri="4873beb7-5857-4685-be1f-d57550cc96cc"/>
    <ds:schemaRef ds:uri="http://schemas.microsoft.com/office/2006/metadata/properti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Κλασική παρουσίαση βιβλίου για εκπαιδευτικά ιδρύματα (ευρεία οθόνη)</Template>
  <TotalTime>4127</TotalTime>
  <Words>2012</Words>
  <Application>Microsoft Office PowerPoint</Application>
  <PresentationFormat>Προσαρμογή</PresentationFormat>
  <Paragraphs>168</Paragraphs>
  <Slides>40</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40</vt:i4>
      </vt:variant>
    </vt:vector>
  </HeadingPairs>
  <TitlesOfParts>
    <vt:vector size="50" baseType="lpstr">
      <vt:lpstr>Arial</vt:lpstr>
      <vt:lpstr>Calibri</vt:lpstr>
      <vt:lpstr>Calibri Light</vt:lpstr>
      <vt:lpstr>Cambria</vt:lpstr>
      <vt:lpstr>Constantia</vt:lpstr>
      <vt:lpstr>Rockwell</vt:lpstr>
      <vt:lpstr>Times New Roman</vt:lpstr>
      <vt:lpstr>Wingdings</vt:lpstr>
      <vt:lpstr>Κλασική βιβλίων 16x9</vt:lpstr>
      <vt:lpstr>Θέμα του Office</vt:lpstr>
      <vt:lpstr>Social Life Cycle Assessment</vt:lpstr>
      <vt:lpstr>Εισαγωγή 1/8</vt:lpstr>
      <vt:lpstr>Εισαγωγή 2/8</vt:lpstr>
      <vt:lpstr>Εισαγωγή 3/8</vt:lpstr>
      <vt:lpstr>Εισαγωγή 4/8</vt:lpstr>
      <vt:lpstr>Εισαγωγή 5/8</vt:lpstr>
      <vt:lpstr>Εισαγωγή 6/8</vt:lpstr>
      <vt:lpstr>Εισαγωγή 7/8</vt:lpstr>
      <vt:lpstr>Εισαγωγή 8/8</vt:lpstr>
      <vt:lpstr>Το πλαίσιο και οι έννοιες του S-LCA</vt:lpstr>
      <vt:lpstr>Βιώσιμη ανάπτυξη</vt:lpstr>
      <vt:lpstr>Ανθρώπινη ευημερία</vt:lpstr>
      <vt:lpstr>Βιώσιμη κατανάλωση και παραγωγή</vt:lpstr>
      <vt:lpstr>Κοινωνική εταιρική ευθύνη 1/2</vt:lpstr>
      <vt:lpstr>Κοινωνική εταιρική ευθύνη 2/2</vt:lpstr>
      <vt:lpstr>S-LCA</vt:lpstr>
      <vt:lpstr>Πλαίσιο αξιολόγησης S-LCA</vt:lpstr>
      <vt:lpstr>Στάδια κύκλου ζωής του προϊόντος</vt:lpstr>
      <vt:lpstr>Κατηγορίες εμπλεκομένων μερών και υποκατηγορίες επιπτώσεων</vt:lpstr>
      <vt:lpstr>Κατηγορίες εμπλεκομένων μερών και υποκατηγορίες επιπτώσεων</vt:lpstr>
      <vt:lpstr>Τα τέσσερα στάδια του S-LCA</vt:lpstr>
      <vt:lpstr>Καθορισμός του σκοπού και του αντικειμένου της μελέτης 1/5</vt:lpstr>
      <vt:lpstr>Καθορισμός του σκοπού και του αντικειμένου της μελέτης 2/5</vt:lpstr>
      <vt:lpstr>Καθορισμός του σκοπού και του αντικειμένου της μελέτης 3/5</vt:lpstr>
      <vt:lpstr>Καθορισμός του σκοπού και του αντικειμένου της μελέτης 4/5</vt:lpstr>
      <vt:lpstr>Καθορισμός του σκοπού και του αντικειμένου της μελέτης 5/5</vt:lpstr>
      <vt:lpstr>Λειτουργική μονάδα 1/3</vt:lpstr>
      <vt:lpstr>Λειτουργική μονάδα 2/3</vt:lpstr>
      <vt:lpstr>Λειτουργική μονάδα 3/3</vt:lpstr>
      <vt:lpstr>Καταγραφή δεδομένων 1/3</vt:lpstr>
      <vt:lpstr>Καταγραφή δεδομένων 2/3</vt:lpstr>
      <vt:lpstr>Καταγραφή δεδομένων 3/3</vt:lpstr>
      <vt:lpstr>Εκτίμηση των επιπτώσεων 1/3</vt:lpstr>
      <vt:lpstr>Εκτίμηση των επιπτώσεων 2/3</vt:lpstr>
      <vt:lpstr>Εκτίμηση των επιπτώσεων 3/3</vt:lpstr>
      <vt:lpstr>Ερμηνεία αποτελεσμάτων 1/3</vt:lpstr>
      <vt:lpstr>Ερμηνεία αποτελεσμάτων 2/3</vt:lpstr>
      <vt:lpstr>Ερμηνεία αποτελεσμάτων 3/3</vt:lpstr>
      <vt:lpstr>Σήμανση</vt:lpstr>
      <vt:lpstr>Σας ευχαριστώ</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Διάταξη τίτλου</dc:title>
  <dc:creator>User</dc:creator>
  <cp:lastModifiedBy>User</cp:lastModifiedBy>
  <cp:revision>137</cp:revision>
  <dcterms:created xsi:type="dcterms:W3CDTF">2024-01-21T06:41:56Z</dcterms:created>
  <dcterms:modified xsi:type="dcterms:W3CDTF">2024-03-18T13:47:55Z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