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81" r:id="rId7"/>
    <p:sldId id="261" r:id="rId8"/>
    <p:sldId id="262" r:id="rId9"/>
    <p:sldId id="263" r:id="rId10"/>
    <p:sldId id="264" r:id="rId11"/>
    <p:sldId id="265" r:id="rId12"/>
    <p:sldId id="266" r:id="rId13"/>
    <p:sldId id="282" r:id="rId14"/>
    <p:sldId id="267" r:id="rId15"/>
    <p:sldId id="268" r:id="rId16"/>
    <p:sldId id="283" r:id="rId17"/>
    <p:sldId id="269" r:id="rId18"/>
    <p:sldId id="284" r:id="rId19"/>
    <p:sldId id="270" r:id="rId20"/>
    <p:sldId id="271" r:id="rId21"/>
    <p:sldId id="272" r:id="rId22"/>
    <p:sldId id="273" r:id="rId23"/>
    <p:sldId id="274" r:id="rId24"/>
    <p:sldId id="275" r:id="rId25"/>
    <p:sldId id="276" r:id="rId26"/>
    <p:sldId id="277" r:id="rId27"/>
    <p:sldId id="278" r:id="rId28"/>
    <p:sldId id="279" r:id="rId29"/>
    <p:sldId id="280" r:id="rId30"/>
    <p:sldId id="285"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Ορθογώνιο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Ευθεία γραμμή σύνδεσης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Τίτλος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Στυλ κύριου τίτλου</a:t>
            </a:r>
            <a:endParaRPr kumimoji="0" lang="en-US"/>
          </a:p>
        </p:txBody>
      </p:sp>
      <p:sp>
        <p:nvSpPr>
          <p:cNvPr id="25" name="Υπότιτλος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Στυλ κύριου υπότιτλου</a:t>
            </a:r>
            <a:endParaRPr kumimoji="0" lang="en-US"/>
          </a:p>
        </p:txBody>
      </p:sp>
      <p:sp>
        <p:nvSpPr>
          <p:cNvPr id="31" name="Θέση ημερομηνίας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2853615-BFDE-46DE-814C-47EC6EF6D371}" type="datetimeFigureOut">
              <a:rPr lang="el-GR" smtClean="0"/>
              <a:pPr/>
              <a:t>30/10/2018</a:t>
            </a:fld>
            <a:endParaRPr lang="el-GR"/>
          </a:p>
        </p:txBody>
      </p:sp>
      <p:sp>
        <p:nvSpPr>
          <p:cNvPr id="18" name="Θέση υποσέλιδου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a:p>
        </p:txBody>
      </p:sp>
      <p:sp>
        <p:nvSpPr>
          <p:cNvPr id="29" name="Θέση αριθμού διαφάνειας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3DF53439-851E-44AD-84B1-B6BFC3D0C743}"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F2853615-BFDE-46DE-814C-47EC6EF6D371}" type="datetimeFigureOut">
              <a:rPr lang="el-GR" smtClean="0"/>
              <a:pPr/>
              <a:t>30/10/2018</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3DF53439-851E-44AD-84B1-B6BFC3D0C74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53200" y="274955"/>
            <a:ext cx="1524000" cy="5851525"/>
          </a:xfrm>
        </p:spPr>
        <p:txBody>
          <a:bodyPr vert="eaVert" anchor="t"/>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42"/>
            <a:ext cx="6019800" cy="5851525"/>
          </a:xfrm>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a:xfrm>
            <a:off x="4242816" y="6557946"/>
            <a:ext cx="2002464" cy="226902"/>
          </a:xfrm>
        </p:spPr>
        <p:txBody>
          <a:bodyPr/>
          <a:lstStyle>
            <a:extLst/>
          </a:lstStyle>
          <a:p>
            <a:fld id="{F2853615-BFDE-46DE-814C-47EC6EF6D371}" type="datetimeFigureOut">
              <a:rPr lang="el-GR" smtClean="0"/>
              <a:pPr/>
              <a:t>30/10/2018</a:t>
            </a:fld>
            <a:endParaRPr lang="el-GR"/>
          </a:p>
        </p:txBody>
      </p:sp>
      <p:sp>
        <p:nvSpPr>
          <p:cNvPr id="5" name="Θέση υποσέλιδου 4"/>
          <p:cNvSpPr>
            <a:spLocks noGrp="1"/>
          </p:cNvSpPr>
          <p:nvPr>
            <p:ph type="ftr" sz="quarter" idx="11"/>
          </p:nvPr>
        </p:nvSpPr>
        <p:spPr>
          <a:xfrm>
            <a:off x="457200" y="6556248"/>
            <a:ext cx="3657600" cy="228600"/>
          </a:xfrm>
        </p:spPr>
        <p:txBody>
          <a:bodyPr/>
          <a:lstStyle>
            <a:extLst/>
          </a:lstStyle>
          <a:p>
            <a:endParaRPr lang="el-GR"/>
          </a:p>
        </p:txBody>
      </p:sp>
      <p:sp>
        <p:nvSpPr>
          <p:cNvPr id="6" name="Θέση αριθμού διαφάνειας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3DF53439-851E-44AD-84B1-B6BFC3D0C743}"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F2853615-BFDE-46DE-814C-47EC6EF6D371}" type="datetimeFigureOut">
              <a:rPr lang="el-GR" smtClean="0"/>
              <a:pPr/>
              <a:t>30/10/2018</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3DF53439-851E-44AD-84B1-B6BFC3D0C743}"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2853615-BFDE-46DE-814C-47EC6EF6D371}" type="datetimeFigureOut">
              <a:rPr lang="el-GR" smtClean="0"/>
              <a:pPr/>
              <a:t>30/10/2018</a:t>
            </a:fld>
            <a:endParaRPr lang="el-GR"/>
          </a:p>
        </p:txBody>
      </p:sp>
      <p:sp>
        <p:nvSpPr>
          <p:cNvPr id="5" name="Θέση υποσέλιδου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a:p>
        </p:txBody>
      </p:sp>
      <p:sp>
        <p:nvSpPr>
          <p:cNvPr id="6" name="Θέση αριθμού διαφάνειας 5"/>
          <p:cNvSpPr>
            <a:spLocks noGrp="1"/>
          </p:cNvSpPr>
          <p:nvPr>
            <p:ph type="sldNum" sz="quarter" idx="12"/>
          </p:nvPr>
        </p:nvSpPr>
        <p:spPr>
          <a:xfrm>
            <a:off x="6733952" y="6555112"/>
            <a:ext cx="588336" cy="228600"/>
          </a:xfrm>
        </p:spPr>
        <p:txBody>
          <a:bodyPr/>
          <a:lstStyle>
            <a:extLst/>
          </a:lstStyle>
          <a:p>
            <a:fld id="{3DF53439-851E-44AD-84B1-B6BFC3D0C743}"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320040"/>
            <a:ext cx="7242048" cy="1143000"/>
          </a:xfrm>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F2853615-BFDE-46DE-814C-47EC6EF6D371}" type="datetimeFigureOut">
              <a:rPr lang="el-GR" smtClean="0"/>
              <a:pPr/>
              <a:t>30/10/2018</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3DF53439-851E-44AD-84B1-B6BFC3D0C743}"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320040"/>
            <a:ext cx="7242048" cy="1143000"/>
          </a:xfrm>
        </p:spPr>
        <p:txBody>
          <a:bodyPr anchor="b"/>
          <a:lstStyle>
            <a:lvl1pPr>
              <a:defRPr/>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extLst/>
          </a:lstStyle>
          <a:p>
            <a:fld id="{F2853615-BFDE-46DE-814C-47EC6EF6D371}" type="datetimeFigureOut">
              <a:rPr lang="el-GR" smtClean="0"/>
              <a:pPr/>
              <a:t>30/10/2018</a:t>
            </a:fld>
            <a:endParaRPr lang="el-GR"/>
          </a:p>
        </p:txBody>
      </p:sp>
      <p:sp>
        <p:nvSpPr>
          <p:cNvPr id="8" name="Θέση υποσέλιδου 7"/>
          <p:cNvSpPr>
            <a:spLocks noGrp="1"/>
          </p:cNvSpPr>
          <p:nvPr>
            <p:ph type="ftr" sz="quarter" idx="11"/>
          </p:nvPr>
        </p:nvSpPr>
        <p:spPr/>
        <p:txBody>
          <a:bodyPr/>
          <a:lstStyle>
            <a:extLst/>
          </a:lstStyle>
          <a:p>
            <a:endParaRPr lang="el-GR"/>
          </a:p>
        </p:txBody>
      </p:sp>
      <p:sp>
        <p:nvSpPr>
          <p:cNvPr id="9" name="Θέση αριθμού διαφάνειας 8"/>
          <p:cNvSpPr>
            <a:spLocks noGrp="1"/>
          </p:cNvSpPr>
          <p:nvPr>
            <p:ph type="sldNum" sz="quarter" idx="12"/>
          </p:nvPr>
        </p:nvSpPr>
        <p:spPr/>
        <p:txBody>
          <a:bodyPr/>
          <a:lstStyle>
            <a:extLst/>
          </a:lstStyle>
          <a:p>
            <a:fld id="{3DF53439-851E-44AD-84B1-B6BFC3D0C743}"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320040"/>
            <a:ext cx="7242048" cy="1143000"/>
          </a:xfrm>
        </p:spPr>
        <p:txBody>
          <a:bodyPr/>
          <a:lstStyle>
            <a:extLst/>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extLst/>
          </a:lstStyle>
          <a:p>
            <a:fld id="{F2853615-BFDE-46DE-814C-47EC6EF6D371}" type="datetimeFigureOut">
              <a:rPr lang="el-GR" smtClean="0"/>
              <a:pPr/>
              <a:t>30/10/2018</a:t>
            </a:fld>
            <a:endParaRPr lang="el-GR"/>
          </a:p>
        </p:txBody>
      </p:sp>
      <p:sp>
        <p:nvSpPr>
          <p:cNvPr id="4" name="Θέση υποσέλιδου 3"/>
          <p:cNvSpPr>
            <a:spLocks noGrp="1"/>
          </p:cNvSpPr>
          <p:nvPr>
            <p:ph type="ftr" sz="quarter" idx="11"/>
          </p:nvPr>
        </p:nvSpPr>
        <p:spPr/>
        <p:txBody>
          <a:bodyPr/>
          <a:lstStyle>
            <a:extLst/>
          </a:lstStyle>
          <a:p>
            <a:endParaRPr lang="el-GR"/>
          </a:p>
        </p:txBody>
      </p:sp>
      <p:sp>
        <p:nvSpPr>
          <p:cNvPr id="5" name="Θέση αριθμού διαφάνειας 4"/>
          <p:cNvSpPr>
            <a:spLocks noGrp="1"/>
          </p:cNvSpPr>
          <p:nvPr>
            <p:ph type="sldNum" sz="quarter" idx="12"/>
          </p:nvPr>
        </p:nvSpPr>
        <p:spPr/>
        <p:txBody>
          <a:bodyPr/>
          <a:lstStyle>
            <a:extLst/>
          </a:lstStyle>
          <a:p>
            <a:fld id="{3DF53439-851E-44AD-84B1-B6BFC3D0C74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a:defRPr>
                <a:solidFill>
                  <a:schemeClr val="tx2"/>
                </a:solidFill>
              </a:defRPr>
            </a:lvl1pPr>
            <a:extLst/>
          </a:lstStyle>
          <a:p>
            <a:fld id="{F2853615-BFDE-46DE-814C-47EC6EF6D371}" type="datetimeFigureOut">
              <a:rPr lang="el-GR" smtClean="0"/>
              <a:pPr/>
              <a:t>30/10/2018</a:t>
            </a:fld>
            <a:endParaRPr lang="el-GR"/>
          </a:p>
        </p:txBody>
      </p:sp>
      <p:sp>
        <p:nvSpPr>
          <p:cNvPr id="3" name="Θέση υποσέλιδου 2"/>
          <p:cNvSpPr>
            <a:spLocks noGrp="1"/>
          </p:cNvSpPr>
          <p:nvPr>
            <p:ph type="ftr" sz="quarter" idx="11"/>
          </p:nvPr>
        </p:nvSpPr>
        <p:spPr/>
        <p:txBody>
          <a:bodyPr/>
          <a:lstStyle>
            <a:lvl1pPr>
              <a:defRPr>
                <a:solidFill>
                  <a:schemeClr val="tx2"/>
                </a:solidFill>
              </a:defRPr>
            </a:lvl1pPr>
            <a:extLst/>
          </a:lstStyle>
          <a:p>
            <a:endParaRPr lang="el-GR"/>
          </a:p>
        </p:txBody>
      </p:sp>
      <p:sp>
        <p:nvSpPr>
          <p:cNvPr id="4" name="Θέση αριθμού διαφάνειας 3"/>
          <p:cNvSpPr>
            <a:spLocks noGrp="1"/>
          </p:cNvSpPr>
          <p:nvPr>
            <p:ph type="sldNum" sz="quarter" idx="12"/>
          </p:nvPr>
        </p:nvSpPr>
        <p:spPr/>
        <p:txBody>
          <a:bodyPr/>
          <a:lstStyle>
            <a:extLst/>
          </a:lstStyle>
          <a:p>
            <a:fld id="{3DF53439-851E-44AD-84B1-B6BFC3D0C74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F2853615-BFDE-46DE-814C-47EC6EF6D371}" type="datetimeFigureOut">
              <a:rPr lang="el-GR" smtClean="0"/>
              <a:pPr/>
              <a:t>30/10/2018</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3DF53439-851E-44AD-84B1-B6BFC3D0C743}"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Ορθογώνιο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Ορθογώνιο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Τίτλος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Στυλ κύριου τίτλου</a:t>
            </a:r>
            <a:endParaRPr kumimoji="0" lang="en-US" dirty="0"/>
          </a:p>
        </p:txBody>
      </p:sp>
      <p:sp>
        <p:nvSpPr>
          <p:cNvPr id="4" name="Θέση κειμένου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extLst/>
          </a:lstStyle>
          <a:p>
            <a:fld id="{F2853615-BFDE-46DE-814C-47EC6EF6D371}" type="datetimeFigureOut">
              <a:rPr lang="el-GR" smtClean="0"/>
              <a:pPr/>
              <a:t>30/10/2018</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3DF53439-851E-44AD-84B1-B6BFC3D0C743}" type="slidenum">
              <a:rPr lang="el-GR" smtClean="0"/>
              <a:pPr/>
              <a:t>‹#›</a:t>
            </a:fld>
            <a:endParaRPr lang="el-GR"/>
          </a:p>
        </p:txBody>
      </p:sp>
      <p:sp>
        <p:nvSpPr>
          <p:cNvPr id="10" name="Θέση εικόνας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Ορθογώνιο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Θέση τίτλου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l-GR" smtClean="0"/>
              <a:t>Στυλ κύριου τίτλου</a:t>
            </a:r>
            <a:endParaRPr kumimoji="0" lang="en-US"/>
          </a:p>
        </p:txBody>
      </p:sp>
      <p:sp>
        <p:nvSpPr>
          <p:cNvPr id="31" name="Θέση κειμένου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Θέση ημερομηνίας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2853615-BFDE-46DE-814C-47EC6EF6D371}" type="datetimeFigureOut">
              <a:rPr lang="el-GR" smtClean="0"/>
              <a:pPr/>
              <a:t>30/10/2018</a:t>
            </a:fld>
            <a:endParaRPr lang="el-GR"/>
          </a:p>
        </p:txBody>
      </p:sp>
      <p:sp>
        <p:nvSpPr>
          <p:cNvPr id="4" name="Θέση υποσέλιδου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a:p>
        </p:txBody>
      </p:sp>
      <p:sp>
        <p:nvSpPr>
          <p:cNvPr id="16" name="Θέση αριθμού διαφάνειας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3DF53439-851E-44AD-84B1-B6BFC3D0C743}"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a:t>ΕΡΩΤΗΜΑΤΟΛΟΓΙΟ</a:t>
            </a:r>
          </a:p>
        </p:txBody>
      </p:sp>
      <p:sp>
        <p:nvSpPr>
          <p:cNvPr id="3" name="Υπότιτλος 2"/>
          <p:cNvSpPr>
            <a:spLocks noGrp="1"/>
          </p:cNvSpPr>
          <p:nvPr>
            <p:ph type="subTitle" idx="1"/>
          </p:nvPr>
        </p:nvSpPr>
        <p:spPr/>
        <p:txBody>
          <a:bodyPr>
            <a:normAutofit fontScale="85000" lnSpcReduction="10000"/>
          </a:bodyPr>
          <a:lstStyle/>
          <a:p>
            <a:pPr marL="63500"/>
            <a:r>
              <a:rPr lang="en-US" i="1" dirty="0" err="1"/>
              <a:t>Partalidou</a:t>
            </a:r>
            <a:r>
              <a:rPr lang="en-US" i="1" dirty="0"/>
              <a:t> </a:t>
            </a:r>
            <a:r>
              <a:rPr lang="en-US" i="1" dirty="0" err="1"/>
              <a:t>Xanthi</a:t>
            </a:r>
            <a:r>
              <a:rPr lang="en-US" i="1" dirty="0"/>
              <a:t>, PhD Candidate, MSc, BSc.</a:t>
            </a:r>
            <a:endParaRPr lang="en-US" dirty="0"/>
          </a:p>
          <a:p>
            <a:pPr marL="63500"/>
            <a:r>
              <a:rPr lang="en-US" i="1" dirty="0"/>
              <a:t>Department University of Thrace</a:t>
            </a:r>
            <a:endParaRPr lang="en-US" dirty="0"/>
          </a:p>
          <a:p>
            <a:pPr marL="63500"/>
            <a:r>
              <a:rPr lang="en-US" i="1" dirty="0"/>
              <a:t>Department of Agricultural Development</a:t>
            </a:r>
            <a:endParaRPr lang="en-US" dirty="0"/>
          </a:p>
          <a:p>
            <a:endParaRPr lang="el-GR" dirty="0"/>
          </a:p>
        </p:txBody>
      </p:sp>
    </p:spTree>
    <p:extLst>
      <p:ext uri="{BB962C8B-B14F-4D97-AF65-F5344CB8AC3E}">
        <p14:creationId xmlns="" xmlns:p14="http://schemas.microsoft.com/office/powerpoint/2010/main" val="1660870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476672"/>
            <a:ext cx="7920880" cy="5976664"/>
          </a:xfrm>
        </p:spPr>
        <p:txBody>
          <a:bodyPr/>
          <a:lstStyle/>
          <a:p>
            <a:pPr lvl="1" algn="just"/>
            <a:r>
              <a:rPr lang="el-GR" sz="2600" dirty="0">
                <a:solidFill>
                  <a:schemeClr val="tx1"/>
                </a:solidFill>
              </a:rPr>
              <a:t>5. Να περιέχει </a:t>
            </a:r>
            <a:r>
              <a:rPr lang="el-GR" sz="2600" b="1" i="1" u="sng" dirty="0">
                <a:solidFill>
                  <a:schemeClr val="tx1"/>
                </a:solidFill>
              </a:rPr>
              <a:t>ερωτήσεις-κλειδιά για τον έλεγχο </a:t>
            </a:r>
            <a:r>
              <a:rPr lang="el-GR" sz="2600" dirty="0">
                <a:solidFill>
                  <a:schemeClr val="tx1"/>
                </a:solidFill>
              </a:rPr>
              <a:t>της αξιοπιστίας των απαντήσεων. </a:t>
            </a:r>
          </a:p>
          <a:p>
            <a:pPr lvl="1" algn="just"/>
            <a:r>
              <a:rPr lang="el-GR" sz="2600" dirty="0">
                <a:solidFill>
                  <a:schemeClr val="tx1"/>
                </a:solidFill>
              </a:rPr>
              <a:t>6. Να διευκολύνει την </a:t>
            </a:r>
            <a:r>
              <a:rPr lang="el-GR" sz="2600" b="1" u="sng" dirty="0">
                <a:solidFill>
                  <a:schemeClr val="accent1"/>
                </a:solidFill>
              </a:rPr>
              <a:t>εκτίμηση, ανάλυση και ερμηνεία αποτελεσμάτων</a:t>
            </a:r>
            <a:r>
              <a:rPr lang="el-GR" sz="2600" dirty="0">
                <a:solidFill>
                  <a:schemeClr val="tx1"/>
                </a:solidFill>
              </a:rPr>
              <a:t>. </a:t>
            </a:r>
          </a:p>
          <a:p>
            <a:pPr lvl="1" algn="just"/>
            <a:r>
              <a:rPr lang="el-GR" sz="2600" b="1" dirty="0">
                <a:solidFill>
                  <a:srgbClr val="FF0000"/>
                </a:solidFill>
              </a:rPr>
              <a:t>7. Να μην υπερβαίνει τον διαθέσιμο χρόνο. </a:t>
            </a:r>
          </a:p>
          <a:p>
            <a:endParaRPr lang="el-GR" dirty="0"/>
          </a:p>
        </p:txBody>
      </p:sp>
    </p:spTree>
    <p:extLst>
      <p:ext uri="{BB962C8B-B14F-4D97-AF65-F5344CB8AC3E}">
        <p14:creationId xmlns="" xmlns:p14="http://schemas.microsoft.com/office/powerpoint/2010/main" val="674489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0"/>
            <a:ext cx="7239000" cy="764704"/>
          </a:xfrm>
        </p:spPr>
        <p:txBody>
          <a:bodyPr>
            <a:normAutofit fontScale="90000"/>
          </a:bodyPr>
          <a:lstStyle/>
          <a:p>
            <a:pPr algn="ctr">
              <a:lnSpc>
                <a:spcPct val="300000"/>
              </a:lnSpc>
            </a:pPr>
            <a:r>
              <a:rPr lang="el-GR" dirty="0" smtClean="0"/>
              <a:t> Διαμορφωση </a:t>
            </a:r>
            <a:r>
              <a:rPr lang="el-GR" dirty="0"/>
              <a:t>των </a:t>
            </a:r>
            <a:r>
              <a:rPr lang="el-GR" dirty="0" smtClean="0"/>
              <a:t>ερωτησεων </a:t>
            </a:r>
            <a:endParaRPr lang="el-GR" dirty="0"/>
          </a:p>
        </p:txBody>
      </p:sp>
      <p:sp>
        <p:nvSpPr>
          <p:cNvPr id="3" name="Θέση περιεχομένου 2"/>
          <p:cNvSpPr>
            <a:spLocks noGrp="1"/>
          </p:cNvSpPr>
          <p:nvPr>
            <p:ph idx="1"/>
          </p:nvPr>
        </p:nvSpPr>
        <p:spPr>
          <a:xfrm>
            <a:off x="0" y="548680"/>
            <a:ext cx="8100392" cy="6309320"/>
          </a:xfrm>
        </p:spPr>
        <p:txBody>
          <a:bodyPr>
            <a:noAutofit/>
          </a:bodyPr>
          <a:lstStyle/>
          <a:p>
            <a:r>
              <a:rPr lang="el-GR" sz="2300" dirty="0" smtClean="0"/>
              <a:t>Μερικοί βασικοί κανόνες για τη διαμόρφωση των ερωτήσεων είναι οι εξής: </a:t>
            </a:r>
          </a:p>
          <a:p>
            <a:pPr lvl="1" algn="just"/>
            <a:r>
              <a:rPr lang="el-GR" dirty="0" smtClean="0">
                <a:solidFill>
                  <a:schemeClr val="tx1"/>
                </a:solidFill>
              </a:rPr>
              <a:t>1. Πρέπει να </a:t>
            </a:r>
            <a:r>
              <a:rPr lang="el-GR" b="1" dirty="0" smtClean="0">
                <a:solidFill>
                  <a:schemeClr val="tx2"/>
                </a:solidFill>
              </a:rPr>
              <a:t>αποφεύγονται οι μεγάλου μήκους ερωτήσεις.</a:t>
            </a:r>
            <a:r>
              <a:rPr lang="el-GR" dirty="0" smtClean="0">
                <a:solidFill>
                  <a:schemeClr val="tx1"/>
                </a:solidFill>
              </a:rPr>
              <a:t> </a:t>
            </a:r>
          </a:p>
          <a:p>
            <a:pPr lvl="2" algn="just"/>
            <a:r>
              <a:rPr lang="el-GR" sz="2300" dirty="0" smtClean="0">
                <a:solidFill>
                  <a:schemeClr val="tx1"/>
                </a:solidFill>
              </a:rPr>
              <a:t>Μια σειρά από σύντομες ερωτήσεις σε διάφορες απόψεις του θέματος είναι καλύτερη από μια μακροσκελή ερώτηση που συνήθως είναι και πολύπλοκη. </a:t>
            </a:r>
          </a:p>
          <a:p>
            <a:pPr lvl="1" algn="just"/>
            <a:r>
              <a:rPr lang="el-GR" dirty="0" smtClean="0">
                <a:solidFill>
                  <a:schemeClr val="tx1"/>
                </a:solidFill>
              </a:rPr>
              <a:t>2. Οι ερωτήσεις πρέπει </a:t>
            </a:r>
            <a:r>
              <a:rPr lang="el-GR" b="1" dirty="0" smtClean="0">
                <a:solidFill>
                  <a:schemeClr val="tx1"/>
                </a:solidFill>
              </a:rPr>
              <a:t>να είναι απλές</a:t>
            </a:r>
            <a:r>
              <a:rPr lang="el-GR" dirty="0" smtClean="0">
                <a:solidFill>
                  <a:schemeClr val="tx1"/>
                </a:solidFill>
              </a:rPr>
              <a:t>. Να μην περιέχουν δυσνόητες λέξεις, ή λέξεις που στο ευρύ κοινό μπορεί να έχουν διαφορετική σημασία. </a:t>
            </a:r>
          </a:p>
          <a:p>
            <a:pPr lvl="1" algn="just"/>
            <a:r>
              <a:rPr lang="el-GR" dirty="0" smtClean="0">
                <a:solidFill>
                  <a:schemeClr val="tx1"/>
                </a:solidFill>
              </a:rPr>
              <a:t>3. Ο ερωτώμενος να μπορεί να απαντήσει από τη δική του πείρα και γνώση. </a:t>
            </a:r>
          </a:p>
          <a:p>
            <a:pPr lvl="1" algn="just"/>
            <a:r>
              <a:rPr lang="el-GR" dirty="0" smtClean="0">
                <a:solidFill>
                  <a:schemeClr val="tx1"/>
                </a:solidFill>
              </a:rPr>
              <a:t>4. Να αποκλείονται οι περιττές ερωτήσεις.</a:t>
            </a:r>
          </a:p>
          <a:p>
            <a:pPr lvl="1" algn="just"/>
            <a:r>
              <a:rPr lang="el-GR" dirty="0" smtClean="0">
                <a:solidFill>
                  <a:schemeClr val="tx1"/>
                </a:solidFill>
              </a:rPr>
              <a:t>5. Οι ερωτήσεις πρέπει να επιδέχονται απαντήσεις που να μπορούν να σημειωθούν (απαντηθούν) γρήγορα και σωστά. </a:t>
            </a:r>
            <a:endParaRPr lang="el-GR" dirty="0">
              <a:solidFill>
                <a:schemeClr val="tx1"/>
              </a:solidFill>
            </a:endParaRPr>
          </a:p>
        </p:txBody>
      </p:sp>
    </p:spTree>
    <p:extLst>
      <p:ext uri="{BB962C8B-B14F-4D97-AF65-F5344CB8AC3E}">
        <p14:creationId xmlns="" xmlns:p14="http://schemas.microsoft.com/office/powerpoint/2010/main" val="1204138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8172400" cy="6597352"/>
          </a:xfrm>
        </p:spPr>
        <p:txBody>
          <a:bodyPr>
            <a:noAutofit/>
          </a:bodyPr>
          <a:lstStyle/>
          <a:p>
            <a:pPr algn="just"/>
            <a:r>
              <a:rPr lang="el-GR" sz="2400" dirty="0"/>
              <a:t>6. Σε ορισμένες περιπτώσεις προτιμάται να τονίζεται κάποια άποψη προκειμένου αυτός που απαντά να ενθαρρύνεται να δώσει τη σωστή απάντηση. Όπως </a:t>
            </a:r>
            <a:r>
              <a:rPr lang="el-GR" sz="2400" dirty="0" err="1"/>
              <a:t>π.χ</a:t>
            </a:r>
            <a:r>
              <a:rPr lang="el-GR" sz="2400" dirty="0"/>
              <a:t> στις περιπτώσεις που η απάντηση του ερωτώμενου μπορεί να θεωρηθεί ότι είναι κατώτερη ή όχι κοινωνικά αποδεκτή. </a:t>
            </a:r>
            <a:endParaRPr lang="el-GR" sz="2400" dirty="0" smtClean="0"/>
          </a:p>
          <a:p>
            <a:pPr algn="just"/>
            <a:endParaRPr lang="el-GR" sz="2400" dirty="0" smtClean="0"/>
          </a:p>
          <a:p>
            <a:pPr algn="just"/>
            <a:r>
              <a:rPr lang="el-GR" sz="2400" dirty="0" smtClean="0"/>
              <a:t>7</a:t>
            </a:r>
            <a:r>
              <a:rPr lang="el-GR" sz="2400" dirty="0"/>
              <a:t>. Αντίθετα με την προηγούμενη περίπτωση, οι ερωτήσεις δεν πρέπει να φορτώνονται γιατί ο </a:t>
            </a:r>
            <a:r>
              <a:rPr lang="el-GR" sz="2400" dirty="0" err="1"/>
              <a:t>απαντητής</a:t>
            </a:r>
            <a:r>
              <a:rPr lang="el-GR" sz="2400" dirty="0"/>
              <a:t> επηρεάζεται. Όπως για παράδειγμα, «Πολλοί ειδικοί πιστεύουν ότι ... αλλά άλλοι διαφωνούν. Ποια είναι η δική σας γνώμη;» Σε μια τέτοια περίπτωση υπάρχει το ενδεχόμενο ο </a:t>
            </a:r>
            <a:r>
              <a:rPr lang="el-GR" sz="2400" dirty="0" err="1"/>
              <a:t>απαντητής</a:t>
            </a:r>
            <a:r>
              <a:rPr lang="el-GR" sz="2400" dirty="0"/>
              <a:t> να συμφωνήσει με τους «ειδικούς</a:t>
            </a:r>
            <a:r>
              <a:rPr lang="el-GR" sz="2400" dirty="0" smtClean="0"/>
              <a:t>».</a:t>
            </a:r>
          </a:p>
          <a:p>
            <a:pPr algn="just"/>
            <a:endParaRPr lang="el-GR" sz="2400" dirty="0" smtClean="0"/>
          </a:p>
        </p:txBody>
      </p:sp>
    </p:spTree>
    <p:extLst>
      <p:ext uri="{BB962C8B-B14F-4D97-AF65-F5344CB8AC3E}">
        <p14:creationId xmlns="" xmlns:p14="http://schemas.microsoft.com/office/powerpoint/2010/main" val="367422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7848872" cy="6267096"/>
          </a:xfrm>
        </p:spPr>
        <p:txBody>
          <a:bodyPr>
            <a:normAutofit lnSpcReduction="10000"/>
          </a:bodyPr>
          <a:lstStyle/>
          <a:p>
            <a:pPr algn="just"/>
            <a:r>
              <a:rPr lang="el-GR" sz="2800" dirty="0" smtClean="0"/>
              <a:t>8. Να μην περιλαμβάνονται ερωτήσεις </a:t>
            </a:r>
            <a:r>
              <a:rPr lang="el-GR" sz="2800" b="1" dirty="0" smtClean="0"/>
              <a:t>που ζητούν ταυτόχρονα δυο διαφορετικά θέματα</a:t>
            </a:r>
            <a:r>
              <a:rPr lang="el-GR" sz="2800" dirty="0" smtClean="0"/>
              <a:t>.</a:t>
            </a:r>
          </a:p>
          <a:p>
            <a:pPr lvl="1" algn="just"/>
            <a:r>
              <a:rPr lang="el-GR" sz="2500" dirty="0" smtClean="0"/>
              <a:t> </a:t>
            </a:r>
            <a:r>
              <a:rPr lang="el-GR" sz="2500" dirty="0" smtClean="0">
                <a:solidFill>
                  <a:schemeClr val="tx1"/>
                </a:solidFill>
              </a:rPr>
              <a:t>Όπως για παράδειγμα στην ερώτηση «Είστε ευχαριστημένος με το μισθό και το ωράριο της δουλειάς σας;» μπορεί κάποιος να είναι ευχαριστημένος με το ωράριο, όχι όμως και το μισθό του!</a:t>
            </a:r>
          </a:p>
          <a:p>
            <a:pPr algn="just"/>
            <a:endParaRPr lang="el-GR" sz="2800" dirty="0" smtClean="0"/>
          </a:p>
          <a:p>
            <a:pPr algn="just"/>
            <a:r>
              <a:rPr lang="el-GR" sz="2800" dirty="0" smtClean="0"/>
              <a:t>9. Ιδιαίτερη προσοχή απαιτείται σε ερωτήσεις διπλής άρνησης, </a:t>
            </a:r>
          </a:p>
          <a:p>
            <a:pPr lvl="1" algn="just"/>
            <a:r>
              <a:rPr lang="el-GR" sz="2500" dirty="0" smtClean="0">
                <a:solidFill>
                  <a:schemeClr val="tx1"/>
                </a:solidFill>
              </a:rPr>
              <a:t>όπως «Εγκρίνετε ή δεν εγκρίνετε να απαγορευτεί η κυκλοφορία των ΤΑΞΙ στο κέντρο της Αθήνας;» Μια τέτοια ερώτηση σίγουρα θα δημιουργήσει σύγχυση στον ερωτώμενο. </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8100392" cy="6858000"/>
          </a:xfrm>
        </p:spPr>
        <p:txBody>
          <a:bodyPr>
            <a:normAutofit/>
          </a:bodyPr>
          <a:lstStyle/>
          <a:p>
            <a:pPr algn="just">
              <a:buNone/>
            </a:pPr>
            <a:endParaRPr lang="el-GR" b="1" dirty="0" smtClean="0"/>
          </a:p>
          <a:p>
            <a:pPr algn="just">
              <a:buNone/>
            </a:pPr>
            <a:r>
              <a:rPr lang="el-GR" b="1" dirty="0" smtClean="0"/>
              <a:t>Δοκιμαστική </a:t>
            </a:r>
            <a:r>
              <a:rPr lang="el-GR" b="1" dirty="0" smtClean="0"/>
              <a:t>έρευνα </a:t>
            </a:r>
            <a:endParaRPr lang="en-US" b="1" dirty="0" smtClean="0"/>
          </a:p>
          <a:p>
            <a:pPr algn="just"/>
            <a:r>
              <a:rPr lang="el-GR" sz="2800" dirty="0" smtClean="0"/>
              <a:t>Μια δοκιμαστική έρευνα πρέπει να γίνεται στο 5%-10% του τελικού δείγματος για να διαπιστώνεται αν: </a:t>
            </a:r>
            <a:endParaRPr lang="en-US" sz="2800" dirty="0" smtClean="0"/>
          </a:p>
          <a:p>
            <a:pPr lvl="1" algn="just"/>
            <a:r>
              <a:rPr lang="el-GR" sz="2800" b="1" dirty="0" smtClean="0">
                <a:solidFill>
                  <a:schemeClr val="tx1"/>
                </a:solidFill>
              </a:rPr>
              <a:t>1. το ερωτηματολόγιο δημιουργεί ή όχι αρνητικές αντιδράσεις </a:t>
            </a:r>
            <a:endParaRPr lang="en-US" sz="2800" b="1" dirty="0" smtClean="0">
              <a:solidFill>
                <a:schemeClr val="tx1"/>
              </a:solidFill>
            </a:endParaRPr>
          </a:p>
          <a:p>
            <a:pPr lvl="1" algn="just"/>
            <a:r>
              <a:rPr lang="el-GR" sz="2800" b="1" dirty="0" smtClean="0">
                <a:solidFill>
                  <a:schemeClr val="tx1"/>
                </a:solidFill>
              </a:rPr>
              <a:t>2. κρατάει το ενδιαφέρον μέχρι τέλους </a:t>
            </a:r>
            <a:endParaRPr lang="en-US" sz="2800" b="1" dirty="0" smtClean="0">
              <a:solidFill>
                <a:schemeClr val="tx1"/>
              </a:solidFill>
            </a:endParaRPr>
          </a:p>
          <a:p>
            <a:pPr lvl="1" algn="just"/>
            <a:r>
              <a:rPr lang="el-GR" sz="2800" b="1" dirty="0" smtClean="0">
                <a:solidFill>
                  <a:schemeClr val="tx1"/>
                </a:solidFill>
              </a:rPr>
              <a:t>3. η σειρά των ερωτήσεων είναι σωστή </a:t>
            </a:r>
            <a:endParaRPr lang="en-US" sz="2800" b="1" dirty="0" smtClean="0">
              <a:solidFill>
                <a:schemeClr val="tx1"/>
              </a:solidFill>
            </a:endParaRPr>
          </a:p>
          <a:p>
            <a:pPr lvl="1" algn="just"/>
            <a:r>
              <a:rPr lang="el-GR" sz="2800" b="1" dirty="0" smtClean="0">
                <a:solidFill>
                  <a:schemeClr val="tx1"/>
                </a:solidFill>
              </a:rPr>
              <a:t>4. ο χρόνος της συνέντευξης είναι λογικός </a:t>
            </a:r>
            <a:endParaRPr lang="en-US" sz="2800" b="1" dirty="0" smtClean="0">
              <a:solidFill>
                <a:schemeClr val="tx1"/>
              </a:solidFill>
            </a:endParaRPr>
          </a:p>
          <a:p>
            <a:pPr lvl="1" algn="just"/>
            <a:r>
              <a:rPr lang="el-GR" sz="2800" b="1" dirty="0" smtClean="0">
                <a:solidFill>
                  <a:schemeClr val="tx1"/>
                </a:solidFill>
              </a:rPr>
              <a:t>5. δεν υπάρχουν δυσνόητες έννοιες</a:t>
            </a:r>
            <a:endParaRPr lang="en-US" sz="2800" b="1" dirty="0" smtClean="0">
              <a:solidFill>
                <a:schemeClr val="tx1"/>
              </a:solidFill>
            </a:endParaRPr>
          </a:p>
          <a:p>
            <a:pPr algn="just"/>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8100392" cy="6858000"/>
          </a:xfrm>
        </p:spPr>
        <p:txBody>
          <a:bodyPr>
            <a:normAutofit/>
          </a:bodyPr>
          <a:lstStyle/>
          <a:p>
            <a:pPr algn="just"/>
            <a:r>
              <a:rPr lang="el-GR" dirty="0" smtClean="0"/>
              <a:t>Επίσης ο προέλεγχος μπορεί: </a:t>
            </a:r>
            <a:endParaRPr lang="en-US" dirty="0" smtClean="0"/>
          </a:p>
          <a:p>
            <a:pPr lvl="1" algn="just"/>
            <a:r>
              <a:rPr lang="el-GR" sz="2400" dirty="0" smtClean="0">
                <a:solidFill>
                  <a:schemeClr val="tx1"/>
                </a:solidFill>
              </a:rPr>
              <a:t>6. να βοηθήσει τον </a:t>
            </a:r>
            <a:r>
              <a:rPr lang="el-GR" sz="2400" dirty="0" err="1" smtClean="0">
                <a:solidFill>
                  <a:schemeClr val="tx1"/>
                </a:solidFill>
              </a:rPr>
              <a:t>συνεντεύκτη</a:t>
            </a:r>
            <a:r>
              <a:rPr lang="el-GR" sz="2400" dirty="0" smtClean="0">
                <a:solidFill>
                  <a:schemeClr val="tx1"/>
                </a:solidFill>
              </a:rPr>
              <a:t> στην εξοικείωσή του με το ερωτηματολόγιο </a:t>
            </a:r>
            <a:endParaRPr lang="en-US" sz="2400" dirty="0" smtClean="0">
              <a:solidFill>
                <a:schemeClr val="tx1"/>
              </a:solidFill>
            </a:endParaRPr>
          </a:p>
          <a:p>
            <a:pPr lvl="1" algn="just"/>
            <a:r>
              <a:rPr lang="el-GR" sz="2400" dirty="0" smtClean="0">
                <a:solidFill>
                  <a:schemeClr val="tx1"/>
                </a:solidFill>
              </a:rPr>
              <a:t>7. να δώσει τις απαραίτητες πληροφορίες για τη σύνταξη των ερωτήσεων πολλαπλής επιλογής στη τελική τους μορφή. Οι απαντήσεις που θα δοθούν κατά τη διάρκεια του προελέγχου δίνουν μια εικόνα του είδους των απαντήσεων που θα πρέπει να αναμένονται σε ορισμένες ερωτήσεις. </a:t>
            </a:r>
          </a:p>
          <a:p>
            <a:pPr lvl="1" algn="just"/>
            <a:r>
              <a:rPr lang="el-GR" sz="2400" dirty="0" smtClean="0">
                <a:solidFill>
                  <a:schemeClr val="tx1"/>
                </a:solidFill>
              </a:rPr>
              <a:t>8. Τέλος, μπορούμε να πούμε ότι γίνεται εξέταση των αποτελεσμάτων της παραπάνω δοκιμής, από άποψη ευχέρειας ταξινόμησης και ποιότητας των συγκεντρωμένων πληροφοριών.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67544" y="836712"/>
            <a:ext cx="7239000" cy="4846320"/>
          </a:xfrm>
        </p:spPr>
        <p:txBody>
          <a:bodyPr/>
          <a:lstStyle/>
          <a:p>
            <a:pPr marL="274320" lvl="1" indent="-274320" algn="just">
              <a:spcBef>
                <a:spcPts val="600"/>
              </a:spcBef>
              <a:buClr>
                <a:schemeClr val="tx2"/>
              </a:buClr>
              <a:buSzPct val="73000"/>
              <a:buFont typeface="Wingdings 2"/>
              <a:buChar char=""/>
            </a:pPr>
            <a:r>
              <a:rPr lang="el-GR" sz="2400" dirty="0" smtClean="0">
                <a:solidFill>
                  <a:schemeClr val="tx1"/>
                </a:solidFill>
              </a:rPr>
              <a:t>Αν μετά τον προέλεγχο γίνουν μεγάλες αλλαγές και αναμόρφωση του ερωτηματολογίου, πρέπει να γίνει ξανά δεύτερος έλεγχος (</a:t>
            </a:r>
            <a:r>
              <a:rPr lang="el-GR" sz="2400" dirty="0" err="1" smtClean="0">
                <a:solidFill>
                  <a:schemeClr val="tx1"/>
                </a:solidFill>
              </a:rPr>
              <a:t>pιlot</a:t>
            </a:r>
            <a:r>
              <a:rPr lang="el-GR" sz="2400" dirty="0" smtClean="0">
                <a:solidFill>
                  <a:schemeClr val="tx1"/>
                </a:solidFill>
              </a:rPr>
              <a:t> </a:t>
            </a:r>
            <a:r>
              <a:rPr lang="el-GR" sz="2400" dirty="0" err="1" smtClean="0">
                <a:solidFill>
                  <a:schemeClr val="tx1"/>
                </a:solidFill>
              </a:rPr>
              <a:t>study</a:t>
            </a:r>
            <a:r>
              <a:rPr lang="el-GR" sz="2400" dirty="0" smtClean="0">
                <a:solidFill>
                  <a:schemeClr val="tx1"/>
                </a:solidFill>
              </a:rPr>
              <a:t>) πριν την τελική υποβολή του. </a:t>
            </a:r>
          </a:p>
          <a:p>
            <a:pPr marL="274320" lvl="1" indent="-274320" algn="just">
              <a:spcBef>
                <a:spcPts val="600"/>
              </a:spcBef>
              <a:buClr>
                <a:schemeClr val="tx2"/>
              </a:buClr>
              <a:buSzPct val="73000"/>
              <a:buFont typeface="Wingdings 2"/>
              <a:buChar char=""/>
            </a:pPr>
            <a:endParaRPr lang="el-GR" sz="2400" dirty="0" smtClean="0">
              <a:solidFill>
                <a:schemeClr val="tx1"/>
              </a:solidFill>
            </a:endParaRPr>
          </a:p>
          <a:p>
            <a:pPr marL="274320" lvl="1" indent="-274320" algn="just">
              <a:spcBef>
                <a:spcPts val="600"/>
              </a:spcBef>
              <a:buClr>
                <a:schemeClr val="tx2"/>
              </a:buClr>
              <a:buSzPct val="73000"/>
              <a:buFont typeface="Wingdings 2"/>
              <a:buChar char=""/>
            </a:pPr>
            <a:r>
              <a:rPr lang="el-GR" sz="2400" dirty="0" smtClean="0">
                <a:solidFill>
                  <a:schemeClr val="tx1"/>
                </a:solidFill>
              </a:rPr>
              <a:t>Κατ' αυτόν τον τρόπο μπορούμε στη συνέχεια να περιορίσουμε πολύ τα μη δειγματοληπτικά σφάλματα. </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0"/>
            <a:ext cx="7239000" cy="908720"/>
          </a:xfrm>
        </p:spPr>
        <p:txBody>
          <a:bodyPr>
            <a:normAutofit fontScale="90000"/>
          </a:bodyPr>
          <a:lstStyle/>
          <a:p>
            <a:pPr algn="ctr">
              <a:lnSpc>
                <a:spcPct val="300000"/>
              </a:lnSpc>
            </a:pPr>
            <a:r>
              <a:rPr lang="el-GR" dirty="0" smtClean="0"/>
              <a:t>ΤΥΠΟΙ ΕΡΩΤΗΣΕΩΝ</a:t>
            </a:r>
            <a:endParaRPr lang="el-GR" dirty="0"/>
          </a:p>
        </p:txBody>
      </p:sp>
      <p:sp>
        <p:nvSpPr>
          <p:cNvPr id="3" name="2 - Θέση περιεχομένου"/>
          <p:cNvSpPr>
            <a:spLocks noGrp="1"/>
          </p:cNvSpPr>
          <p:nvPr>
            <p:ph idx="1"/>
          </p:nvPr>
        </p:nvSpPr>
        <p:spPr>
          <a:xfrm>
            <a:off x="0" y="1052736"/>
            <a:ext cx="8100392" cy="5805264"/>
          </a:xfrm>
        </p:spPr>
        <p:txBody>
          <a:bodyPr>
            <a:normAutofit/>
          </a:bodyPr>
          <a:lstStyle/>
          <a:p>
            <a:pPr algn="just"/>
            <a:r>
              <a:rPr lang="el-GR" dirty="0" smtClean="0"/>
              <a:t>Υπάρχουν διάφοροι τύποι ερωτήσεων που χρησιμοποιούνται στον καταρτισμό ενός ερωτηματολογίου. </a:t>
            </a:r>
          </a:p>
          <a:p>
            <a:pPr algn="just"/>
            <a:endParaRPr lang="en-US" dirty="0" smtClean="0"/>
          </a:p>
          <a:p>
            <a:pPr algn="just"/>
            <a:r>
              <a:rPr lang="el-GR" b="1" dirty="0" smtClean="0"/>
              <a:t>1. Απλής επιλογής: </a:t>
            </a:r>
            <a:r>
              <a:rPr lang="el-GR" dirty="0" smtClean="0"/>
              <a:t>Δίνουν στον ερωτώμενο τη δυνατότητα μόνο δυο απαντήσεων, συνήθως ΝΑΙ ή ΟΧΙ, </a:t>
            </a:r>
          </a:p>
          <a:p>
            <a:pPr lvl="1" algn="just"/>
            <a:r>
              <a:rPr lang="el-GR" sz="2400" dirty="0" smtClean="0">
                <a:solidFill>
                  <a:schemeClr val="tx1"/>
                </a:solidFill>
              </a:rPr>
              <a:t>όπως π.χ. - Έχετε κάνει μεταπτυχιακές σπουδές;</a:t>
            </a:r>
          </a:p>
          <a:p>
            <a:pPr lvl="1" algn="just">
              <a:buNone/>
            </a:pPr>
            <a:r>
              <a:rPr lang="el-GR" sz="2400" dirty="0" smtClean="0">
                <a:solidFill>
                  <a:schemeClr val="tx1"/>
                </a:solidFill>
              </a:rPr>
              <a:t> o ΝΑΙ</a:t>
            </a:r>
          </a:p>
          <a:p>
            <a:pPr lvl="1" algn="just">
              <a:buNone/>
            </a:pPr>
            <a:r>
              <a:rPr lang="el-GR" sz="2400" dirty="0" smtClean="0">
                <a:solidFill>
                  <a:schemeClr val="tx1"/>
                </a:solidFill>
              </a:rPr>
              <a:t> o ΟΧΙ </a:t>
            </a:r>
            <a:endParaRPr lang="en-US" sz="2400" dirty="0" smtClean="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332656"/>
            <a:ext cx="7956376" cy="6264696"/>
          </a:xfrm>
        </p:spPr>
        <p:txBody>
          <a:bodyPr/>
          <a:lstStyle/>
          <a:p>
            <a:pPr algn="just"/>
            <a:endParaRPr lang="el-GR" b="1" dirty="0" smtClean="0"/>
          </a:p>
          <a:p>
            <a:pPr algn="just"/>
            <a:endParaRPr lang="el-GR" b="1" dirty="0" smtClean="0"/>
          </a:p>
          <a:p>
            <a:pPr algn="just"/>
            <a:r>
              <a:rPr lang="el-GR" b="1" dirty="0" smtClean="0"/>
              <a:t>2. Πολλαπλής επιλογής: </a:t>
            </a:r>
            <a:r>
              <a:rPr lang="el-GR" dirty="0" smtClean="0"/>
              <a:t>Ο ερωτώμενος μπορεί να διαλέξει μεταξύ ενός αριθμού απαντήσεων. </a:t>
            </a:r>
          </a:p>
          <a:p>
            <a:pPr lvl="1" algn="just"/>
            <a:r>
              <a:rPr lang="el-GR" dirty="0" smtClean="0">
                <a:solidFill>
                  <a:schemeClr val="tx1"/>
                </a:solidFill>
              </a:rPr>
              <a:t>Π.χ. -Για πιο λόγο αποφασίσατε να κάνετε μεταπτυχιακές σπουδές; o Επιστημονική εξέλιξη </a:t>
            </a:r>
          </a:p>
          <a:p>
            <a:pPr lvl="2" algn="just">
              <a:buFont typeface="Wingdings" pitchFamily="2" charset="2"/>
              <a:buChar char="q"/>
            </a:pPr>
            <a:r>
              <a:rPr lang="el-GR" sz="2400" dirty="0" smtClean="0">
                <a:solidFill>
                  <a:schemeClr val="tx1"/>
                </a:solidFill>
              </a:rPr>
              <a:t>Επαγγελματική αποκατάσταση</a:t>
            </a:r>
          </a:p>
          <a:p>
            <a:pPr lvl="2" algn="just">
              <a:buFont typeface="Wingdings" pitchFamily="2" charset="2"/>
              <a:buChar char="q"/>
            </a:pPr>
            <a:r>
              <a:rPr lang="el-GR" sz="2400" dirty="0" smtClean="0">
                <a:solidFill>
                  <a:schemeClr val="tx1"/>
                </a:solidFill>
              </a:rPr>
              <a:t>Κοινωνικό γόητρο</a:t>
            </a:r>
          </a:p>
          <a:p>
            <a:pPr lvl="2" algn="just">
              <a:buFont typeface="Wingdings" pitchFamily="2" charset="2"/>
              <a:buChar char="q"/>
            </a:pPr>
            <a:r>
              <a:rPr lang="el-GR" sz="2400" dirty="0" smtClean="0">
                <a:solidFill>
                  <a:schemeClr val="tx1"/>
                </a:solidFill>
              </a:rPr>
              <a:t>Επίδομα σπουδών</a:t>
            </a:r>
          </a:p>
          <a:p>
            <a:pPr lvl="2" algn="just">
              <a:buFont typeface="Wingdings" pitchFamily="2" charset="2"/>
              <a:buChar char="q"/>
            </a:pPr>
            <a:r>
              <a:rPr lang="el-GR" sz="2400" dirty="0" smtClean="0">
                <a:solidFill>
                  <a:schemeClr val="tx1"/>
                </a:solidFill>
              </a:rPr>
              <a:t>Επιστημονικό ενδιαφέρον</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8100392" cy="6858000"/>
          </a:xfrm>
        </p:spPr>
        <p:txBody>
          <a:bodyPr>
            <a:normAutofit/>
          </a:bodyPr>
          <a:lstStyle/>
          <a:p>
            <a:pPr algn="just"/>
            <a:r>
              <a:rPr lang="el-GR" b="1" dirty="0" smtClean="0"/>
              <a:t>3. Ανοικτές ερωτήσεις: </a:t>
            </a:r>
            <a:r>
              <a:rPr lang="el-GR" dirty="0" smtClean="0"/>
              <a:t>Επιτρέπουν στον </a:t>
            </a:r>
            <a:r>
              <a:rPr lang="el-GR" dirty="0" err="1" smtClean="0"/>
              <a:t>απαντητή</a:t>
            </a:r>
            <a:r>
              <a:rPr lang="el-GR" dirty="0" smtClean="0"/>
              <a:t> να δώσει μια απάντηση κατά τη δική του κρίση. </a:t>
            </a:r>
          </a:p>
          <a:p>
            <a:pPr lvl="1" algn="just"/>
            <a:r>
              <a:rPr lang="el-GR" sz="2400" dirty="0" smtClean="0">
                <a:solidFill>
                  <a:schemeClr val="tx1"/>
                </a:solidFill>
              </a:rPr>
              <a:t>Π.χ. -Πώς νομίζετε ότι πρέπει να γίνονται οι εξετάσεις στο μάθημα της Στατιστικής; </a:t>
            </a:r>
            <a:endParaRPr lang="en-US" sz="2400" dirty="0" smtClean="0">
              <a:solidFill>
                <a:schemeClr val="tx1"/>
              </a:solidFill>
            </a:endParaRPr>
          </a:p>
          <a:p>
            <a:pPr algn="just"/>
            <a:endParaRPr lang="en-US" dirty="0" smtClean="0"/>
          </a:p>
          <a:p>
            <a:pPr algn="just"/>
            <a:r>
              <a:rPr lang="el-GR" b="1" dirty="0" smtClean="0"/>
              <a:t>4. Συνδυασμός κλειστών ερωτήσεων με ανοικτή: </a:t>
            </a:r>
            <a:r>
              <a:rPr lang="el-GR" dirty="0" smtClean="0"/>
              <a:t>Σε μερικές ερωτήσεις μπορεί να έχουμε συνδυασμό περίπτωσης πολλαπλής επιλογής με δυνατότητα στο τέλος ανοικτής απάντησης. </a:t>
            </a:r>
            <a:endParaRPr lang="en-US" dirty="0" smtClean="0"/>
          </a:p>
          <a:p>
            <a:pPr lvl="1" algn="just"/>
            <a:r>
              <a:rPr lang="el-GR" dirty="0" smtClean="0">
                <a:solidFill>
                  <a:schemeClr val="tx1"/>
                </a:solidFill>
              </a:rPr>
              <a:t>Για παράδειγμα, στις παραπάνω απαντήσεις για τις μεταπτυχιακές σπουδές μπορεί να προστεθεί στο τέλος και η δυνατότητα απάντησης</a:t>
            </a:r>
            <a:endParaRPr lang="en-US" dirty="0" smtClean="0">
              <a:solidFill>
                <a:schemeClr val="tx1"/>
              </a:solidFill>
            </a:endParaRPr>
          </a:p>
          <a:p>
            <a:pPr lvl="1" algn="just"/>
            <a:r>
              <a:rPr lang="el-GR" dirty="0" smtClean="0">
                <a:solidFill>
                  <a:schemeClr val="tx1"/>
                </a:solidFill>
              </a:rPr>
              <a:t>Κάτι άλλο. Προσδιορίστε .......... </a:t>
            </a:r>
            <a:endParaRPr lang="el-GR"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8100392" cy="6858000"/>
          </a:xfrm>
        </p:spPr>
        <p:txBody>
          <a:bodyPr>
            <a:normAutofit/>
          </a:bodyPr>
          <a:lstStyle/>
          <a:p>
            <a:pPr algn="just"/>
            <a:r>
              <a:rPr lang="el-GR" dirty="0"/>
              <a:t>Το ερωτηματολόγιο είναι το </a:t>
            </a:r>
            <a:r>
              <a:rPr lang="el-GR" b="1" dirty="0">
                <a:solidFill>
                  <a:srgbClr val="FF0000"/>
                </a:solidFill>
              </a:rPr>
              <a:t>βασικό μέσο επικοινωνίας</a:t>
            </a:r>
            <a:r>
              <a:rPr lang="el-GR" dirty="0"/>
              <a:t> ανάμεσα στο </a:t>
            </a:r>
            <a:r>
              <a:rPr lang="el-GR" dirty="0" err="1"/>
              <a:t>συνεντευκτή</a:t>
            </a:r>
            <a:r>
              <a:rPr lang="el-GR" dirty="0"/>
              <a:t> και στον ερωτώμενο και σημαντικό εργαλείο στα προβλήματα έρευνας. </a:t>
            </a:r>
            <a:endParaRPr lang="en-US" dirty="0" smtClean="0"/>
          </a:p>
          <a:p>
            <a:pPr algn="just"/>
            <a:r>
              <a:rPr lang="el-GR" dirty="0" smtClean="0"/>
              <a:t>Είναι </a:t>
            </a:r>
            <a:r>
              <a:rPr lang="el-GR" dirty="0"/>
              <a:t>ένα έντυπο το οποίο περιέχει μια σειρά ερωτήσεων που ο ερωτώμενος καλείται να απαντήσει γραπτώς</a:t>
            </a:r>
            <a:r>
              <a:rPr lang="el-GR" dirty="0" smtClean="0"/>
              <a:t>.</a:t>
            </a:r>
            <a:endParaRPr lang="en-US" dirty="0" smtClean="0"/>
          </a:p>
          <a:p>
            <a:pPr algn="just"/>
            <a:r>
              <a:rPr lang="el-GR" dirty="0" smtClean="0"/>
              <a:t>Ο </a:t>
            </a:r>
            <a:r>
              <a:rPr lang="el-GR" dirty="0"/>
              <a:t>καλός σχεδιασμός των ερωτηματολογίων αποτελεί τη σωστή βάση για μια πετυχημένη έρευνα. </a:t>
            </a:r>
            <a:endParaRPr lang="en-US" dirty="0" smtClean="0"/>
          </a:p>
          <a:p>
            <a:pPr lvl="1" algn="just"/>
            <a:r>
              <a:rPr lang="el-GR" sz="2400" dirty="0" smtClean="0">
                <a:solidFill>
                  <a:schemeClr val="tx1">
                    <a:lumMod val="95000"/>
                    <a:lumOff val="5000"/>
                  </a:schemeClr>
                </a:solidFill>
              </a:rPr>
              <a:t>Δεν </a:t>
            </a:r>
            <a:r>
              <a:rPr lang="el-GR" sz="2400" dirty="0">
                <a:solidFill>
                  <a:schemeClr val="tx1">
                    <a:lumMod val="95000"/>
                    <a:lumOff val="5000"/>
                  </a:schemeClr>
                </a:solidFill>
              </a:rPr>
              <a:t>πρέπει να ξεχνάμε ότι οι δειγματοληπτικές έρευνες σε ανθρώπινους πληθυσμούς (δημοσκοπήσεις) </a:t>
            </a:r>
            <a:r>
              <a:rPr lang="el-GR" sz="2400" dirty="0">
                <a:solidFill>
                  <a:srgbClr val="FF0000"/>
                </a:solidFill>
              </a:rPr>
              <a:t>δείχνουν αυτό που δηλώνουν </a:t>
            </a:r>
            <a:r>
              <a:rPr lang="el-GR" sz="2400" dirty="0">
                <a:solidFill>
                  <a:schemeClr val="tx1">
                    <a:lumMod val="95000"/>
                    <a:lumOff val="5000"/>
                  </a:schemeClr>
                </a:solidFill>
              </a:rPr>
              <a:t>οι ερωτώμενοι και όχι αυτό που πράγματι κάνουν. </a:t>
            </a:r>
            <a:endParaRPr lang="en-US" sz="2400" dirty="0" smtClean="0">
              <a:solidFill>
                <a:schemeClr val="tx1">
                  <a:lumMod val="95000"/>
                  <a:lumOff val="5000"/>
                </a:schemeClr>
              </a:solidFill>
            </a:endParaRPr>
          </a:p>
          <a:p>
            <a:endParaRPr lang="el-GR" dirty="0"/>
          </a:p>
        </p:txBody>
      </p:sp>
    </p:spTree>
    <p:extLst>
      <p:ext uri="{BB962C8B-B14F-4D97-AF65-F5344CB8AC3E}">
        <p14:creationId xmlns="" xmlns:p14="http://schemas.microsoft.com/office/powerpoint/2010/main" val="20182236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8100392" cy="6858000"/>
          </a:xfrm>
        </p:spPr>
        <p:txBody>
          <a:bodyPr>
            <a:normAutofit/>
          </a:bodyPr>
          <a:lstStyle/>
          <a:p>
            <a:pPr algn="just"/>
            <a:r>
              <a:rPr lang="el-GR" b="1" dirty="0" smtClean="0"/>
              <a:t>5. Ερωτήσεις κατάταξης: </a:t>
            </a:r>
            <a:r>
              <a:rPr lang="el-GR" dirty="0" smtClean="0"/>
              <a:t>Εδώ ο ερωτώμενος καλείται να κατατάξει ιεραρχικά πολλές πιθανές απαντήσεις βασισμένος σε κάποιο κριτήριο αξιολόγησης.</a:t>
            </a:r>
            <a:endParaRPr lang="en-US" dirty="0" smtClean="0"/>
          </a:p>
          <a:p>
            <a:pPr lvl="1" algn="just"/>
            <a:r>
              <a:rPr lang="el-GR" sz="2500" dirty="0" smtClean="0">
                <a:solidFill>
                  <a:schemeClr val="tx1"/>
                </a:solidFill>
              </a:rPr>
              <a:t>Όπως: «Ακολουθούν διάφοροι παράγοντες που οι καταναλωτές λαμβάνουν υπόψη τους προκειμένου να προβούν στην αγορά αυτοκινήτου. Διαβαθμίστε τους παράγοντες αυτούς κατά σειρά προτίμησης θέτοντας:</a:t>
            </a:r>
          </a:p>
          <a:p>
            <a:pPr lvl="2" algn="just">
              <a:buFont typeface="Wingdings" pitchFamily="2" charset="2"/>
              <a:buChar char="q"/>
            </a:pPr>
            <a:r>
              <a:rPr lang="el-GR" sz="2400" dirty="0" smtClean="0"/>
              <a:t>τον αριθμό 1 μπροστά από τον παράγοντα που αποτελεί την πρώτη σας προτίμηση,</a:t>
            </a:r>
          </a:p>
          <a:p>
            <a:pPr lvl="2" algn="just">
              <a:buFont typeface="Wingdings" pitchFamily="2" charset="2"/>
              <a:buChar char="q"/>
            </a:pPr>
            <a:r>
              <a:rPr lang="el-GR" sz="2400" dirty="0" smtClean="0"/>
              <a:t>τον αριθμό 2 μπροστά από τον παράγοντα που είναι η δεύτερη προτίμησή σας» κ.τ.λ. </a:t>
            </a:r>
            <a:endParaRPr lang="el-GR"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8028384" cy="6858000"/>
          </a:xfrm>
        </p:spPr>
        <p:txBody>
          <a:bodyPr>
            <a:normAutofit/>
          </a:bodyPr>
          <a:lstStyle/>
          <a:p>
            <a:pPr algn="just"/>
            <a:r>
              <a:rPr lang="el-GR" b="1" dirty="0" smtClean="0"/>
              <a:t>6.</a:t>
            </a:r>
            <a:r>
              <a:rPr lang="en-US" b="1" dirty="0" smtClean="0"/>
              <a:t> </a:t>
            </a:r>
            <a:r>
              <a:rPr lang="el-GR" b="1" dirty="0" smtClean="0"/>
              <a:t>Ερωτήσεις σημαντικότητας: </a:t>
            </a:r>
            <a:r>
              <a:rPr lang="el-GR" dirty="0" smtClean="0"/>
              <a:t>Χρησιμοποιούνται για την καταγραφή της κλιμάκωσης της γνώμης που επικρατεί για κάποιο γεγονός, καταλληλότητα ενός μηχανήματος </a:t>
            </a:r>
            <a:r>
              <a:rPr lang="el-GR" dirty="0" err="1" smtClean="0"/>
              <a:t>κ.λ.π</a:t>
            </a:r>
            <a:r>
              <a:rPr lang="el-GR" dirty="0" smtClean="0"/>
              <a:t>. </a:t>
            </a:r>
            <a:endParaRPr lang="en-US" dirty="0" smtClean="0"/>
          </a:p>
          <a:p>
            <a:pPr lvl="1" algn="just"/>
            <a:r>
              <a:rPr lang="el-GR" sz="2400" dirty="0" smtClean="0">
                <a:solidFill>
                  <a:schemeClr val="tx1"/>
                </a:solidFill>
              </a:rPr>
              <a:t>Όπως για παράδειγμα, -Πώς κρίνετε το νέο νομοσχέδιο για τα φορολογικά μέτρα;</a:t>
            </a:r>
            <a:endParaRPr lang="en-US" sz="2400" dirty="0" smtClean="0">
              <a:solidFill>
                <a:schemeClr val="tx1"/>
              </a:solidFill>
            </a:endParaRPr>
          </a:p>
          <a:p>
            <a:pPr lvl="2" algn="just"/>
            <a:r>
              <a:rPr lang="el-GR" sz="2400" dirty="0" smtClean="0"/>
              <a:t>Πολύ καλό</a:t>
            </a:r>
            <a:endParaRPr lang="en-US" sz="2400" dirty="0" smtClean="0"/>
          </a:p>
          <a:p>
            <a:pPr lvl="2" algn="just"/>
            <a:r>
              <a:rPr lang="el-GR" sz="2400" dirty="0" smtClean="0"/>
              <a:t>Καλό </a:t>
            </a:r>
            <a:endParaRPr lang="en-US" sz="2400" dirty="0" smtClean="0"/>
          </a:p>
          <a:p>
            <a:pPr lvl="2" algn="just"/>
            <a:r>
              <a:rPr lang="el-GR" sz="2400" dirty="0" smtClean="0"/>
              <a:t>Μέτριο </a:t>
            </a:r>
            <a:endParaRPr lang="en-US" sz="2400" dirty="0" smtClean="0"/>
          </a:p>
          <a:p>
            <a:pPr lvl="2" algn="just"/>
            <a:r>
              <a:rPr lang="el-GR" sz="2400" dirty="0" smtClean="0"/>
              <a:t>Κακό</a:t>
            </a:r>
            <a:endParaRPr lang="en-US" sz="2400" dirty="0" smtClean="0"/>
          </a:p>
          <a:p>
            <a:pPr lvl="2" algn="just"/>
            <a:r>
              <a:rPr lang="el-GR" sz="2400" dirty="0" smtClean="0"/>
              <a:t>Πολύ κακό </a:t>
            </a:r>
          </a:p>
          <a:p>
            <a:pPr lvl="2" algn="just"/>
            <a:endParaRPr lang="en-US" dirty="0" smtClean="0">
              <a:solidFill>
                <a:schemeClr val="tx1"/>
              </a:solidFill>
            </a:endParaRPr>
          </a:p>
          <a:p>
            <a:pPr algn="just"/>
            <a:r>
              <a:rPr lang="el-GR" dirty="0" smtClean="0"/>
              <a:t>Η τυποποίηση στις ερωτήσεις, εκτός του ότι είναι αρκετά κατανοητή από τους </a:t>
            </a:r>
            <a:r>
              <a:rPr lang="el-GR" dirty="0" err="1" smtClean="0"/>
              <a:t>απαντητές</a:t>
            </a:r>
            <a:r>
              <a:rPr lang="el-GR" dirty="0" smtClean="0"/>
              <a:t>, μπορεί επιπλέον να χρησιμοποιηθεί ταυτόχρονα σε πολλές ερωτήσεις.</a:t>
            </a: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8100392" cy="6858000"/>
          </a:xfrm>
        </p:spPr>
        <p:txBody>
          <a:bodyPr>
            <a:normAutofit/>
          </a:bodyPr>
          <a:lstStyle/>
          <a:p>
            <a:pPr algn="just">
              <a:buNone/>
            </a:pPr>
            <a:r>
              <a:rPr lang="en-US" dirty="0" smtClean="0"/>
              <a:t>  </a:t>
            </a:r>
            <a:endParaRPr lang="el-GR" dirty="0" smtClean="0"/>
          </a:p>
          <a:p>
            <a:pPr algn="just">
              <a:buNone/>
            </a:pPr>
            <a:r>
              <a:rPr lang="el-GR" dirty="0" smtClean="0"/>
              <a:t>Για παράδειγμα χρησιμοποιώντας τους βαθμούς</a:t>
            </a:r>
          </a:p>
          <a:p>
            <a:pPr algn="just">
              <a:buNone/>
            </a:pPr>
            <a:r>
              <a:rPr lang="el-GR" dirty="0" smtClean="0"/>
              <a:t>1,2,3 (με το 1 να δείχνει ελάχιστο και το 3 μέγιστο)</a:t>
            </a:r>
          </a:p>
          <a:p>
            <a:pPr algn="just">
              <a:buNone/>
            </a:pPr>
            <a:r>
              <a:rPr lang="el-GR" dirty="0" smtClean="0"/>
              <a:t>απαντήστε στα παρακάτω ερωτήματα: </a:t>
            </a:r>
          </a:p>
          <a:p>
            <a:pPr lvl="1" algn="just">
              <a:buNone/>
            </a:pPr>
            <a:r>
              <a:rPr lang="el-GR" dirty="0" smtClean="0"/>
              <a:t>-</a:t>
            </a:r>
            <a:r>
              <a:rPr lang="el-GR" sz="2400" dirty="0" smtClean="0">
                <a:solidFill>
                  <a:schemeClr val="tx1"/>
                </a:solidFill>
              </a:rPr>
              <a:t>Πώς κρίνετε το μάθημα της Στατιστικής από άποψη:</a:t>
            </a:r>
            <a:endParaRPr lang="en-US" sz="2400" dirty="0" smtClean="0">
              <a:solidFill>
                <a:schemeClr val="tx1"/>
              </a:solidFill>
            </a:endParaRPr>
          </a:p>
          <a:p>
            <a:pPr lvl="2" algn="just">
              <a:buFont typeface="Wingdings" pitchFamily="2" charset="2"/>
              <a:buChar char="q"/>
            </a:pPr>
            <a:r>
              <a:rPr lang="en-US" sz="2400" dirty="0" smtClean="0"/>
              <a:t>  </a:t>
            </a:r>
            <a:r>
              <a:rPr lang="el-GR" sz="2400" dirty="0" smtClean="0"/>
              <a:t>Επαγγελματικής χρησιμότητας 1 2 3 </a:t>
            </a:r>
            <a:endParaRPr lang="en-US" sz="2400" dirty="0" smtClean="0"/>
          </a:p>
          <a:p>
            <a:pPr lvl="2" algn="just">
              <a:buFont typeface="Wingdings" pitchFamily="2" charset="2"/>
              <a:buChar char="q"/>
            </a:pPr>
            <a:r>
              <a:rPr lang="en-US" sz="2400" dirty="0" smtClean="0"/>
              <a:t>  </a:t>
            </a:r>
            <a:r>
              <a:rPr lang="el-GR" sz="2400" dirty="0" smtClean="0"/>
              <a:t>Ποιότητας διδασκαλίας 1 2 3 </a:t>
            </a:r>
            <a:endParaRPr lang="en-US" sz="2400" dirty="0" smtClean="0"/>
          </a:p>
          <a:p>
            <a:pPr lvl="2" algn="just">
              <a:buFont typeface="Wingdings" pitchFamily="2" charset="2"/>
              <a:buChar char="q"/>
            </a:pPr>
            <a:r>
              <a:rPr lang="en-US" sz="2400" dirty="0" smtClean="0"/>
              <a:t> </a:t>
            </a:r>
            <a:r>
              <a:rPr lang="el-GR" sz="2400" dirty="0" smtClean="0"/>
              <a:t> Συμμετοχής φοιτητών 1 2 3 </a:t>
            </a:r>
            <a:endParaRPr lang="en-US" sz="2400" dirty="0" smtClean="0"/>
          </a:p>
          <a:p>
            <a:pPr lvl="1" algn="just">
              <a:buFont typeface="Wingdings" pitchFamily="2" charset="2"/>
              <a:buChar char="q"/>
            </a:pPr>
            <a:endParaRPr lang="en-US" dirty="0" smtClean="0">
              <a:solidFill>
                <a:schemeClr val="tx1"/>
              </a:solidFill>
            </a:endParaRPr>
          </a:p>
          <a:p>
            <a:pPr lvl="1" algn="just">
              <a:buFont typeface="Wingdings" pitchFamily="2" charset="2"/>
              <a:buChar char="q"/>
            </a:pPr>
            <a:endParaRPr lang="en-US" dirty="0" smtClean="0">
              <a:solidFill>
                <a:schemeClr val="tx1"/>
              </a:solidFill>
            </a:endParaRPr>
          </a:p>
          <a:p>
            <a:pPr lvl="1" algn="just">
              <a:buFont typeface="Wingdings" pitchFamily="2" charset="2"/>
              <a:buChar char="q"/>
            </a:pPr>
            <a:endParaRPr lang="en-US" dirty="0" smtClean="0">
              <a:solidFill>
                <a:schemeClr val="tx1"/>
              </a:solidFill>
            </a:endParaRPr>
          </a:p>
          <a:p>
            <a:pPr algn="just">
              <a:buFont typeface="Wingdings" pitchFamily="2" charset="2"/>
              <a:buChar char="Ø"/>
            </a:pPr>
            <a:r>
              <a:rPr lang="el-GR" i="1" dirty="0" smtClean="0">
                <a:solidFill>
                  <a:schemeClr val="accent2">
                    <a:lumMod val="75000"/>
                  </a:schemeClr>
                </a:solidFill>
              </a:rPr>
              <a:t>Είναι προφανές ότι τόσο οι κλειστές όσο και οι ανοικτές ερωτήσεις έχουν, ανάλογα με το αντικείμενο που εξετάζεται, τα πλεονεκτήματα και τα μειονεκτήματά τους. </a:t>
            </a:r>
            <a:endParaRPr lang="en-US" i="1" dirty="0" smtClean="0">
              <a:solidFill>
                <a:schemeClr val="accent2">
                  <a:lumMod val="75000"/>
                </a:schemeClr>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23528" y="260648"/>
            <a:ext cx="7560840" cy="6195088"/>
          </a:xfrm>
        </p:spPr>
        <p:txBody>
          <a:bodyPr/>
          <a:lstStyle/>
          <a:p>
            <a:pPr algn="just"/>
            <a:r>
              <a:rPr lang="el-GR" i="1" dirty="0" smtClean="0">
                <a:solidFill>
                  <a:schemeClr val="tx1">
                    <a:lumMod val="95000"/>
                    <a:lumOff val="5000"/>
                  </a:schemeClr>
                </a:solidFill>
              </a:rPr>
              <a:t>Έτσι, για παράδειγμα, σε μια </a:t>
            </a:r>
            <a:r>
              <a:rPr lang="el-GR" b="1" i="1" u="sng" dirty="0" smtClean="0">
                <a:solidFill>
                  <a:schemeClr val="tx1">
                    <a:lumMod val="95000"/>
                    <a:lumOff val="5000"/>
                  </a:schemeClr>
                </a:solidFill>
              </a:rPr>
              <a:t>ανοικτή ερώτηση</a:t>
            </a:r>
            <a:r>
              <a:rPr lang="el-GR" i="1" dirty="0" smtClean="0">
                <a:solidFill>
                  <a:schemeClr val="tx1">
                    <a:lumMod val="95000"/>
                    <a:lumOff val="5000"/>
                  </a:schemeClr>
                </a:solidFill>
              </a:rPr>
              <a:t>: </a:t>
            </a:r>
            <a:endParaRPr lang="en-US" i="1" dirty="0" smtClean="0">
              <a:solidFill>
                <a:schemeClr val="tx1">
                  <a:lumMod val="95000"/>
                  <a:lumOff val="5000"/>
                </a:schemeClr>
              </a:solidFill>
            </a:endParaRPr>
          </a:p>
          <a:p>
            <a:pPr lvl="1" algn="just">
              <a:buNone/>
            </a:pPr>
            <a:r>
              <a:rPr lang="en-US" i="1" dirty="0" smtClean="0">
                <a:solidFill>
                  <a:schemeClr val="tx1">
                    <a:lumMod val="95000"/>
                    <a:lumOff val="5000"/>
                  </a:schemeClr>
                </a:solidFill>
              </a:rPr>
              <a:t>   </a:t>
            </a:r>
            <a:r>
              <a:rPr lang="el-GR" i="1" dirty="0" smtClean="0">
                <a:solidFill>
                  <a:schemeClr val="tx1">
                    <a:lumMod val="95000"/>
                    <a:lumOff val="5000"/>
                  </a:schemeClr>
                </a:solidFill>
              </a:rPr>
              <a:t>-Ποιο είναι κατά τη γνώμη σας το κυριότερο πρόβλημα που αντιμετωπίζει η περιοχή σας;</a:t>
            </a:r>
          </a:p>
          <a:p>
            <a:pPr algn="just"/>
            <a:r>
              <a:rPr lang="el-GR" i="1" dirty="0" smtClean="0">
                <a:solidFill>
                  <a:schemeClr val="tx1">
                    <a:lumMod val="95000"/>
                    <a:lumOff val="5000"/>
                  </a:schemeClr>
                </a:solidFill>
              </a:rPr>
              <a:t>και στην αντίστοιχη </a:t>
            </a:r>
            <a:r>
              <a:rPr lang="el-GR" b="1" i="1" u="sng" dirty="0" smtClean="0">
                <a:solidFill>
                  <a:schemeClr val="tx1">
                    <a:lumMod val="95000"/>
                    <a:lumOff val="5000"/>
                  </a:schemeClr>
                </a:solidFill>
              </a:rPr>
              <a:t>κλειστή ερώτηση</a:t>
            </a:r>
            <a:r>
              <a:rPr lang="el-GR" i="1" dirty="0" smtClean="0">
                <a:solidFill>
                  <a:schemeClr val="tx1">
                    <a:lumMod val="95000"/>
                    <a:lumOff val="5000"/>
                  </a:schemeClr>
                </a:solidFill>
              </a:rPr>
              <a:t>:</a:t>
            </a:r>
            <a:endParaRPr lang="en-US" i="1" dirty="0" smtClean="0">
              <a:solidFill>
                <a:schemeClr val="tx1">
                  <a:lumMod val="95000"/>
                  <a:lumOff val="5000"/>
                </a:schemeClr>
              </a:solidFill>
            </a:endParaRPr>
          </a:p>
          <a:p>
            <a:pPr lvl="1" algn="just">
              <a:buNone/>
            </a:pPr>
            <a:r>
              <a:rPr lang="en-US" dirty="0" smtClean="0"/>
              <a:t> </a:t>
            </a:r>
            <a:r>
              <a:rPr lang="el-GR" dirty="0" smtClean="0"/>
              <a:t> </a:t>
            </a:r>
            <a:r>
              <a:rPr lang="el-GR" i="1" dirty="0" smtClean="0">
                <a:solidFill>
                  <a:schemeClr val="tx1">
                    <a:lumMod val="95000"/>
                    <a:lumOff val="5000"/>
                  </a:schemeClr>
                </a:solidFill>
              </a:rPr>
              <a:t>-Ποιο από τα παρακάτω προβλήματα είναι κατά τη γνώμη σας το κυριότερο που αντιμετωπίζει η περιοχή σας;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99392"/>
            <a:ext cx="8100392" cy="6858000"/>
          </a:xfrm>
        </p:spPr>
        <p:txBody>
          <a:bodyPr/>
          <a:lstStyle/>
          <a:p>
            <a:pPr algn="just"/>
            <a:endParaRPr lang="el-GR" dirty="0" smtClean="0"/>
          </a:p>
          <a:p>
            <a:pPr algn="just"/>
            <a:r>
              <a:rPr lang="el-GR" dirty="0" smtClean="0"/>
              <a:t>Απαντώντας κάποιος </a:t>
            </a:r>
            <a:r>
              <a:rPr lang="el-GR" b="1" dirty="0" smtClean="0"/>
              <a:t>στην ανοικτή ερώτηση </a:t>
            </a:r>
            <a:r>
              <a:rPr lang="el-GR" dirty="0" smtClean="0"/>
              <a:t>μπορεί να </a:t>
            </a:r>
            <a:r>
              <a:rPr lang="el-GR" b="1" dirty="0" smtClean="0"/>
              <a:t>μην αναφέρει </a:t>
            </a:r>
            <a:r>
              <a:rPr lang="el-GR" dirty="0" smtClean="0"/>
              <a:t>κάποιο από τα προβλήματα που αναφέρονται στην κλειστή ερώτηση</a:t>
            </a:r>
            <a:r>
              <a:rPr lang="en-US" dirty="0" smtClean="0"/>
              <a:t>.</a:t>
            </a:r>
            <a:endParaRPr lang="el-GR" dirty="0" smtClean="0"/>
          </a:p>
          <a:p>
            <a:pPr algn="just"/>
            <a:endParaRPr lang="en-US" dirty="0" smtClean="0"/>
          </a:p>
          <a:p>
            <a:pPr algn="just"/>
            <a:r>
              <a:rPr lang="el-GR" dirty="0" smtClean="0"/>
              <a:t>Έτσι δεν μαθαίνουμε την πραγματική του γνώμη. Αυτό προφανώς αποτελεί μειονέκτημα των ανοικτών ερωτήσεων.</a:t>
            </a:r>
          </a:p>
          <a:p>
            <a:pPr algn="just"/>
            <a:endParaRPr lang="en-US" dirty="0" smtClean="0"/>
          </a:p>
          <a:p>
            <a:pPr algn="just"/>
            <a:r>
              <a:rPr lang="el-GR" dirty="0" smtClean="0"/>
              <a:t>Από την άλλη πλευρά όμως, απαντώντας κάποιος στην κλειστή ερώτηση, του αφαιρείται η δυνατότητα να πει το κυριότερο κατά τη γνώμη του</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8100392" cy="6858000"/>
          </a:xfrm>
        </p:spPr>
        <p:txBody>
          <a:bodyPr/>
          <a:lstStyle/>
          <a:p>
            <a:pPr algn="just"/>
            <a:r>
              <a:rPr lang="el-GR" dirty="0" smtClean="0"/>
              <a:t>Πλεονέκτημα των κλειστών ερωτήσεων είναι το γεγονός ότι ο </a:t>
            </a:r>
            <a:r>
              <a:rPr lang="el-GR" dirty="0" err="1" smtClean="0"/>
              <a:t>απαντητής</a:t>
            </a:r>
            <a:r>
              <a:rPr lang="el-GR" dirty="0" smtClean="0"/>
              <a:t> βλέποντας τον κατάλογο των προβλημάτων </a:t>
            </a:r>
            <a:r>
              <a:rPr lang="el-GR" b="1" dirty="0" smtClean="0"/>
              <a:t>διαλέγει κάποιο που το θεωρεί σημαντικό ενώ ίσως δεν θα το σκεφτόταν σε μια ανοικτή ερώτηση. </a:t>
            </a:r>
            <a:endParaRPr lang="en-US" b="1" dirty="0" smtClean="0"/>
          </a:p>
          <a:p>
            <a:pPr algn="just"/>
            <a:r>
              <a:rPr lang="el-GR" dirty="0" smtClean="0"/>
              <a:t>Η κωδικοποίηση στις </a:t>
            </a:r>
            <a:r>
              <a:rPr lang="el-GR" b="1" dirty="0" smtClean="0"/>
              <a:t>κλειστές ερωτήσεις </a:t>
            </a:r>
            <a:r>
              <a:rPr lang="el-GR" dirty="0" smtClean="0"/>
              <a:t>(για την παραπέρα ανάλυση) είναι </a:t>
            </a:r>
            <a:r>
              <a:rPr lang="el-GR" b="1" dirty="0" smtClean="0"/>
              <a:t>ευκολότερη παρά στις ανοικτές ερωτήσεις,</a:t>
            </a:r>
            <a:r>
              <a:rPr lang="el-GR" dirty="0" smtClean="0"/>
              <a:t> όπου οι </a:t>
            </a:r>
            <a:r>
              <a:rPr lang="el-GR" dirty="0" err="1" smtClean="0"/>
              <a:t>απαντητές</a:t>
            </a:r>
            <a:r>
              <a:rPr lang="el-GR" dirty="0" smtClean="0"/>
              <a:t> μπορεί να ξεφεύγουν από το θέμα και να δίνουν απαντήσεις χωρίς καμιά πληροφορία. </a:t>
            </a:r>
            <a:endParaRPr lang="en-US" dirty="0" smtClean="0"/>
          </a:p>
          <a:p>
            <a:pPr lvl="1" algn="just">
              <a:buFont typeface="Wingdings" pitchFamily="2" charset="2"/>
              <a:buChar char="ü"/>
            </a:pPr>
            <a:r>
              <a:rPr lang="el-GR" dirty="0" smtClean="0">
                <a:solidFill>
                  <a:schemeClr val="tx1">
                    <a:lumMod val="95000"/>
                    <a:lumOff val="5000"/>
                  </a:schemeClr>
                </a:solidFill>
              </a:rPr>
              <a:t>Για παράδειγμα, στην ερώτηση «Πότε μετακομίσατε στην τωρινή σας κατοικία;» μπορεί κάποιος να απαντήσει: </a:t>
            </a:r>
            <a:endParaRPr lang="en-US" dirty="0" smtClean="0">
              <a:solidFill>
                <a:schemeClr val="tx1">
                  <a:lumMod val="95000"/>
                  <a:lumOff val="5000"/>
                </a:schemeClr>
              </a:solidFill>
            </a:endParaRPr>
          </a:p>
          <a:p>
            <a:pPr lvl="2" algn="just">
              <a:buFont typeface="Wingdings" pitchFamily="2" charset="2"/>
              <a:buChar char="q"/>
            </a:pPr>
            <a:r>
              <a:rPr lang="el-GR" sz="2400" dirty="0" smtClean="0">
                <a:solidFill>
                  <a:schemeClr val="tx1">
                    <a:lumMod val="95000"/>
                    <a:lumOff val="5000"/>
                  </a:schemeClr>
                </a:solidFill>
              </a:rPr>
              <a:t>πριν 10 χρόνια</a:t>
            </a:r>
            <a:endParaRPr lang="en-US" sz="2400" dirty="0" smtClean="0">
              <a:solidFill>
                <a:schemeClr val="tx1">
                  <a:lumMod val="95000"/>
                  <a:lumOff val="5000"/>
                </a:schemeClr>
              </a:solidFill>
            </a:endParaRPr>
          </a:p>
          <a:p>
            <a:pPr lvl="2" algn="just">
              <a:buFont typeface="Wingdings" pitchFamily="2" charset="2"/>
              <a:buChar char="q"/>
            </a:pPr>
            <a:r>
              <a:rPr lang="el-GR" sz="2400" dirty="0" smtClean="0">
                <a:solidFill>
                  <a:schemeClr val="tx1">
                    <a:lumMod val="95000"/>
                    <a:lumOff val="5000"/>
                  </a:schemeClr>
                </a:solidFill>
              </a:rPr>
              <a:t>από τότε που παντρεύτηκα </a:t>
            </a:r>
            <a:endParaRPr lang="en-US" sz="2400" dirty="0" smtClean="0">
              <a:solidFill>
                <a:schemeClr val="tx1">
                  <a:lumMod val="95000"/>
                  <a:lumOff val="5000"/>
                </a:schemeClr>
              </a:solidFill>
            </a:endParaRPr>
          </a:p>
          <a:p>
            <a:pPr lvl="2" algn="just">
              <a:buFont typeface="Wingdings" pitchFamily="2" charset="2"/>
              <a:buChar char="q"/>
            </a:pPr>
            <a:r>
              <a:rPr lang="el-GR" sz="2400" dirty="0" smtClean="0">
                <a:solidFill>
                  <a:schemeClr val="tx1">
                    <a:lumMod val="95000"/>
                    <a:lumOff val="5000"/>
                  </a:schemeClr>
                </a:solidFill>
              </a:rPr>
              <a:t>πριν λίγο καιρό o όταν ήταν τα παιδιά μικρά</a:t>
            </a:r>
            <a:endParaRPr lang="el-GR" sz="2400" dirty="0">
              <a:solidFill>
                <a:schemeClr val="tx1">
                  <a:lumMod val="95000"/>
                  <a:lumOff val="5000"/>
                </a:schemeClr>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332656"/>
            <a:ext cx="7848872" cy="6264696"/>
          </a:xfrm>
        </p:spPr>
        <p:txBody>
          <a:bodyPr>
            <a:normAutofit/>
          </a:bodyPr>
          <a:lstStyle/>
          <a:p>
            <a:pPr algn="just"/>
            <a:r>
              <a:rPr lang="el-GR" dirty="0" smtClean="0"/>
              <a:t>Μερικές περιπτώσεις που μπορούν να χρησιμοποιηθούν οι </a:t>
            </a:r>
            <a:r>
              <a:rPr lang="el-GR" b="1" dirty="0" smtClean="0"/>
              <a:t>ανοικτές ερωτήσεις </a:t>
            </a:r>
            <a:r>
              <a:rPr lang="el-GR" dirty="0" smtClean="0"/>
              <a:t>είναι:</a:t>
            </a:r>
            <a:endParaRPr lang="en-US" dirty="0" smtClean="0"/>
          </a:p>
          <a:p>
            <a:pPr lvl="1" algn="just">
              <a:buNone/>
            </a:pPr>
            <a:r>
              <a:rPr lang="el-GR" sz="2400" dirty="0" smtClean="0">
                <a:solidFill>
                  <a:schemeClr val="tx1">
                    <a:lumMod val="95000"/>
                    <a:lumOff val="5000"/>
                  </a:schemeClr>
                </a:solidFill>
              </a:rPr>
              <a:t>1.όταν υπάρχουν πολλές κατηγορίες απαντήσεων που δεν μπορούν να προβλεφθούν </a:t>
            </a:r>
            <a:endParaRPr lang="en-US" sz="2400" dirty="0" smtClean="0">
              <a:solidFill>
                <a:schemeClr val="tx1">
                  <a:lumMod val="95000"/>
                  <a:lumOff val="5000"/>
                </a:schemeClr>
              </a:solidFill>
            </a:endParaRPr>
          </a:p>
          <a:p>
            <a:pPr lvl="1" algn="just">
              <a:buNone/>
            </a:pPr>
            <a:r>
              <a:rPr lang="el-GR" sz="2400" dirty="0" smtClean="0">
                <a:solidFill>
                  <a:schemeClr val="tx1">
                    <a:lumMod val="95000"/>
                    <a:lumOff val="5000"/>
                  </a:schemeClr>
                </a:solidFill>
              </a:rPr>
              <a:t>2.όταν απαιτείται η ανεπηρέαστη απάντηση του ερωτώμενου </a:t>
            </a:r>
            <a:endParaRPr lang="en-US" sz="2400" dirty="0" smtClean="0">
              <a:solidFill>
                <a:schemeClr val="tx1">
                  <a:lumMod val="95000"/>
                  <a:lumOff val="5000"/>
                </a:schemeClr>
              </a:solidFill>
            </a:endParaRPr>
          </a:p>
          <a:p>
            <a:pPr lvl="1" algn="just">
              <a:buNone/>
            </a:pPr>
            <a:r>
              <a:rPr lang="el-GR" sz="2400" dirty="0" smtClean="0">
                <a:solidFill>
                  <a:schemeClr val="tx1">
                    <a:lumMod val="95000"/>
                    <a:lumOff val="5000"/>
                  </a:schemeClr>
                </a:solidFill>
              </a:rPr>
              <a:t>3.όταν ενδιαφερόμαστε γενικότερα για την τοποθέτηση του </a:t>
            </a:r>
            <a:r>
              <a:rPr lang="el-GR" sz="2400" dirty="0" err="1" smtClean="0">
                <a:solidFill>
                  <a:schemeClr val="tx1">
                    <a:lumMod val="95000"/>
                    <a:lumOff val="5000"/>
                  </a:schemeClr>
                </a:solidFill>
              </a:rPr>
              <a:t>απαντητή</a:t>
            </a:r>
            <a:r>
              <a:rPr lang="el-GR" sz="2400" dirty="0" smtClean="0">
                <a:solidFill>
                  <a:schemeClr val="tx1">
                    <a:lumMod val="95000"/>
                    <a:lumOff val="5000"/>
                  </a:schemeClr>
                </a:solidFill>
              </a:rPr>
              <a:t> σε κάποιο πολιτικό ή κοινωνικό φαινόμενο και </a:t>
            </a:r>
            <a:endParaRPr lang="en-US" sz="2400" dirty="0" smtClean="0">
              <a:solidFill>
                <a:schemeClr val="tx1">
                  <a:lumMod val="95000"/>
                  <a:lumOff val="5000"/>
                </a:schemeClr>
              </a:solidFill>
            </a:endParaRPr>
          </a:p>
          <a:p>
            <a:pPr lvl="1" algn="just">
              <a:buNone/>
            </a:pPr>
            <a:r>
              <a:rPr lang="el-GR" sz="2400" dirty="0" smtClean="0">
                <a:solidFill>
                  <a:schemeClr val="tx1">
                    <a:lumMod val="95000"/>
                    <a:lumOff val="5000"/>
                  </a:schemeClr>
                </a:solidFill>
              </a:rPr>
              <a:t>4.όταν σε μια σειρά από κλειστές ερωτήσεις ακολουθεί κάποια ανοικτή για να δοθεί έτσι η αίσθηση στον ερωτώμενο ότι δίνεται και σε αυτόν η ευκαιρία να εκφράσει ελεύθερα την άποψη του. </a:t>
            </a:r>
            <a:endParaRPr lang="el-GR" sz="2400" dirty="0">
              <a:solidFill>
                <a:schemeClr val="tx1">
                  <a:lumMod val="95000"/>
                  <a:lumOff val="5000"/>
                </a:schemeClr>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88640"/>
            <a:ext cx="7239000" cy="1143000"/>
          </a:xfrm>
        </p:spPr>
        <p:txBody>
          <a:bodyPr>
            <a:normAutofit fontScale="90000"/>
          </a:bodyPr>
          <a:lstStyle/>
          <a:p>
            <a:pPr algn="ctr"/>
            <a:r>
              <a:rPr lang="el-GR" dirty="0" smtClean="0"/>
              <a:t>ΤΑΞΙΝΟΜΗΣΗ ΚΑΙ ΠΑΡΟΥΣΙΑΣΗ ΤΩΝ ΕΡΩΤΗΣΕΩΝ</a:t>
            </a:r>
            <a:endParaRPr lang="el-GR" dirty="0"/>
          </a:p>
        </p:txBody>
      </p:sp>
      <p:sp>
        <p:nvSpPr>
          <p:cNvPr id="3" name="2 - Θέση περιεχομένου"/>
          <p:cNvSpPr>
            <a:spLocks noGrp="1"/>
          </p:cNvSpPr>
          <p:nvPr>
            <p:ph idx="1"/>
          </p:nvPr>
        </p:nvSpPr>
        <p:spPr>
          <a:xfrm>
            <a:off x="0" y="1412776"/>
            <a:ext cx="8172400" cy="5445224"/>
          </a:xfrm>
        </p:spPr>
        <p:txBody>
          <a:bodyPr>
            <a:normAutofit/>
          </a:bodyPr>
          <a:lstStyle/>
          <a:p>
            <a:pPr algn="just"/>
            <a:r>
              <a:rPr lang="el-GR" dirty="0" smtClean="0"/>
              <a:t>Κάθε ερωτηματολόγιο έχει συνήθως μια εισαγωγή με την οποία εξετάζεται αν ο ερωτώμενος θέλει να συμμετάσχει στην έρευνα ή όχι. </a:t>
            </a:r>
            <a:endParaRPr lang="en-US" dirty="0" smtClean="0"/>
          </a:p>
          <a:p>
            <a:pPr algn="just"/>
            <a:r>
              <a:rPr lang="el-GR" dirty="0" smtClean="0"/>
              <a:t>Στην εισαγωγή πρέπει να δηλώνεται για ποιόν γίνεται η έρευνα και ποιο είναι το θέμα της. </a:t>
            </a:r>
            <a:endParaRPr lang="en-US" dirty="0" smtClean="0"/>
          </a:p>
          <a:p>
            <a:pPr algn="just"/>
            <a:r>
              <a:rPr lang="el-GR" b="1" i="1" dirty="0" smtClean="0"/>
              <a:t>Αυτές οι πληροφορίες πρέπει να δίνονται με όσο το δυνατόν πιο σύντομο τρόπο, έτσι ώστε γρήγορα να υποβάλλεται η πρώτη ερώτηση.</a:t>
            </a:r>
            <a:endParaRPr lang="en-US" b="1" i="1" dirty="0" smtClean="0"/>
          </a:p>
          <a:p>
            <a:pPr algn="just"/>
            <a:endParaRPr lang="en-US" dirty="0" smtClean="0"/>
          </a:p>
          <a:p>
            <a:pPr algn="just">
              <a:buNone/>
            </a:pPr>
            <a:r>
              <a:rPr lang="en-US" dirty="0" smtClean="0"/>
              <a:t>!!!</a:t>
            </a:r>
            <a:r>
              <a:rPr lang="el-GR" dirty="0" smtClean="0"/>
              <a:t>Όταν </a:t>
            </a:r>
            <a:r>
              <a:rPr lang="el-GR" dirty="0" smtClean="0"/>
              <a:t>υποβληθεί η πρώτη ερώτηση και δοθεί η απάντηση, ο ερωτώμενος συνήθως δένεται και σπάνια αρνείται να συνεχίσει. </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8028384" cy="6858000"/>
          </a:xfrm>
        </p:spPr>
        <p:txBody>
          <a:bodyPr>
            <a:normAutofit/>
          </a:bodyPr>
          <a:lstStyle/>
          <a:p>
            <a:pPr algn="just"/>
            <a:r>
              <a:rPr lang="el-GR" dirty="0" smtClean="0"/>
              <a:t>Συνήθως είναι καλύτερα να περιγράφουμε το </a:t>
            </a:r>
            <a:r>
              <a:rPr lang="el-GR" b="1" i="1" dirty="0" smtClean="0"/>
              <a:t>σκοπό</a:t>
            </a:r>
            <a:r>
              <a:rPr lang="el-GR" dirty="0" smtClean="0"/>
              <a:t> της έρευνας με </a:t>
            </a:r>
            <a:r>
              <a:rPr lang="el-GR" b="1" i="1" dirty="0" smtClean="0"/>
              <a:t>γενικές λέξεις</a:t>
            </a:r>
            <a:r>
              <a:rPr lang="el-GR" dirty="0" smtClean="0"/>
              <a:t>, όπως κοινωνικά προβλήματα, οικογενειακή ζωή </a:t>
            </a:r>
            <a:r>
              <a:rPr lang="el-GR" dirty="0" err="1" smtClean="0"/>
              <a:t>κ.λ.π</a:t>
            </a:r>
            <a:r>
              <a:rPr lang="el-GR" dirty="0" smtClean="0"/>
              <a:t>.</a:t>
            </a:r>
            <a:endParaRPr lang="en-US" dirty="0" smtClean="0"/>
          </a:p>
          <a:p>
            <a:pPr algn="just"/>
            <a:r>
              <a:rPr lang="el-GR" dirty="0" smtClean="0"/>
              <a:t>Σε αρκετές περιπτώσεις δεν είναι αναγκαίο να </a:t>
            </a:r>
            <a:r>
              <a:rPr lang="el-GR" dirty="0" err="1" smtClean="0"/>
              <a:t>προσδιορίσόυμε</a:t>
            </a:r>
            <a:r>
              <a:rPr lang="el-GR" dirty="0" smtClean="0"/>
              <a:t> </a:t>
            </a:r>
            <a:r>
              <a:rPr lang="el-GR" b="1" i="1" dirty="0" smtClean="0"/>
              <a:t>το χρόνο </a:t>
            </a:r>
            <a:r>
              <a:rPr lang="el-GR" dirty="0" smtClean="0"/>
              <a:t>της συνέντευξης ή να πούμε ότι οι απαντήσεις είναι εμπιστευτικές και ανώνυμες.</a:t>
            </a:r>
          </a:p>
          <a:p>
            <a:pPr algn="just"/>
            <a:r>
              <a:rPr lang="el-GR" dirty="0" smtClean="0"/>
              <a:t>Η πρώτη ερώτηση θα πρέπει να είναι σχετικά </a:t>
            </a:r>
            <a:r>
              <a:rPr lang="el-GR" b="1" i="1" dirty="0" smtClean="0"/>
              <a:t>εύκολη</a:t>
            </a:r>
            <a:r>
              <a:rPr lang="el-GR" dirty="0" smtClean="0"/>
              <a:t> και </a:t>
            </a:r>
            <a:r>
              <a:rPr lang="el-GR" b="1" i="1" dirty="0" smtClean="0">
                <a:solidFill>
                  <a:schemeClr val="accent2">
                    <a:lumMod val="75000"/>
                  </a:schemeClr>
                </a:solidFill>
              </a:rPr>
              <a:t>όχι απειλητική</a:t>
            </a:r>
            <a:r>
              <a:rPr lang="el-GR" dirty="0" smtClean="0"/>
              <a:t>. </a:t>
            </a:r>
          </a:p>
          <a:p>
            <a:pPr algn="just"/>
            <a:r>
              <a:rPr lang="el-GR" dirty="0" smtClean="0"/>
              <a:t>Δεν ξεκινάμε ποτέ με προσωπικές ερωτήσεις με τις οποίες ο ερωτώμενος θα προβληματίζεται να απαντήσει.</a:t>
            </a:r>
          </a:p>
          <a:p>
            <a:pPr lvl="1" algn="just">
              <a:buFont typeface="Wingdings" pitchFamily="2" charset="2"/>
              <a:buChar char="Ø"/>
            </a:pPr>
            <a:r>
              <a:rPr lang="el-GR" sz="2800" dirty="0" smtClean="0">
                <a:solidFill>
                  <a:schemeClr val="tx1">
                    <a:lumMod val="95000"/>
                    <a:lumOff val="5000"/>
                  </a:schemeClr>
                </a:solidFill>
              </a:rPr>
              <a:t>Οι δύσκολες και ευαίσθητες ερωτήσεις γίνονται όταν ο ερωτώμενος έχει προσαρμοστεί στο κλίμα της συνέντευξης.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88640"/>
            <a:ext cx="8028384" cy="6669360"/>
          </a:xfrm>
          <a:solidFill>
            <a:schemeClr val="bg1"/>
          </a:solidFill>
        </p:spPr>
        <p:txBody>
          <a:bodyPr>
            <a:normAutofit/>
          </a:bodyPr>
          <a:lstStyle/>
          <a:p>
            <a:pPr algn="just"/>
            <a:endParaRPr lang="el-GR" dirty="0" smtClean="0"/>
          </a:p>
          <a:p>
            <a:pPr algn="just"/>
            <a:r>
              <a:rPr lang="el-GR" dirty="0" smtClean="0"/>
              <a:t>Η ροή των ερωτήσεων </a:t>
            </a:r>
            <a:r>
              <a:rPr lang="el-GR" b="1" i="1" dirty="0" smtClean="0"/>
              <a:t>δεν πρέπει να είναι μονότονη.</a:t>
            </a:r>
            <a:r>
              <a:rPr lang="el-GR" dirty="0" smtClean="0"/>
              <a:t> Για τους λόγους που αναφέρθηκαν προηγούμενα πρέπει να βάζουμε μερικές </a:t>
            </a:r>
            <a:r>
              <a:rPr lang="el-GR" b="1" i="1" dirty="0" smtClean="0"/>
              <a:t>ανοικτές ερωτήσεις </a:t>
            </a:r>
            <a:r>
              <a:rPr lang="el-GR" dirty="0" smtClean="0"/>
              <a:t>σε διάφορα σημεία του ερωτηματολογίου. </a:t>
            </a:r>
          </a:p>
          <a:p>
            <a:pPr algn="just"/>
            <a:endParaRPr lang="el-GR" dirty="0" smtClean="0"/>
          </a:p>
          <a:p>
            <a:pPr algn="just"/>
            <a:r>
              <a:rPr lang="el-GR" dirty="0" smtClean="0"/>
              <a:t>Τέλος, αναφέρουμε ότι και η </a:t>
            </a:r>
            <a:r>
              <a:rPr lang="el-GR" b="1" dirty="0" smtClean="0"/>
              <a:t>εκτύπωση</a:t>
            </a:r>
            <a:r>
              <a:rPr lang="el-GR" dirty="0" smtClean="0"/>
              <a:t>, εμφάνιση και όλη γενικά η </a:t>
            </a:r>
            <a:r>
              <a:rPr lang="el-GR" b="1" dirty="0" smtClean="0"/>
              <a:t>παρουσίαση</a:t>
            </a:r>
            <a:r>
              <a:rPr lang="el-GR" dirty="0" smtClean="0"/>
              <a:t> του ερωτηματολογίου επηρεάζουν το ποσοστό απαντήσεων και το επίπεδό τους.</a:t>
            </a:r>
          </a:p>
          <a:p>
            <a:pPr algn="just">
              <a:buNone/>
            </a:pPr>
            <a:r>
              <a:rPr lang="el-GR" dirty="0" smtClean="0"/>
              <a:t> </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8172400" cy="6858000"/>
          </a:xfrm>
        </p:spPr>
        <p:txBody>
          <a:bodyPr/>
          <a:lstStyle/>
          <a:p>
            <a:pPr algn="just"/>
            <a:endParaRPr lang="el-GR" dirty="0" smtClean="0"/>
          </a:p>
          <a:p>
            <a:pPr algn="just"/>
            <a:endParaRPr lang="el-GR" dirty="0" smtClean="0"/>
          </a:p>
          <a:p>
            <a:pPr algn="just"/>
            <a:r>
              <a:rPr lang="el-GR" dirty="0" smtClean="0"/>
              <a:t>Αν </a:t>
            </a:r>
            <a:r>
              <a:rPr lang="el-GR" dirty="0"/>
              <a:t>ένα ερωτηματολόγιο δεν είναι καλά σχεδιασμένο έτσι ώστε να αντλεί τη σωστή πληροφορία, σίγουρα ο αντικειμενικός σκοπός της έρευνας θα έχει αποτύχει. </a:t>
            </a:r>
            <a:endParaRPr lang="el-GR" dirty="0" smtClean="0"/>
          </a:p>
          <a:p>
            <a:pPr algn="just"/>
            <a:endParaRPr lang="en-US" dirty="0"/>
          </a:p>
          <a:p>
            <a:pPr algn="just"/>
            <a:r>
              <a:rPr lang="el-GR" dirty="0"/>
              <a:t>Στην περίπτωση που το ερωτηματολόγιο είναι ακατάλληλο, οι πληροφορίες θα είναι </a:t>
            </a:r>
            <a:r>
              <a:rPr lang="el-GR" dirty="0">
                <a:solidFill>
                  <a:srgbClr val="FF0000"/>
                </a:solidFill>
              </a:rPr>
              <a:t>ατελείς</a:t>
            </a:r>
            <a:r>
              <a:rPr lang="el-GR" dirty="0"/>
              <a:t>, </a:t>
            </a:r>
            <a:r>
              <a:rPr lang="el-GR" dirty="0">
                <a:solidFill>
                  <a:srgbClr val="FF0000"/>
                </a:solidFill>
              </a:rPr>
              <a:t>άσχετες</a:t>
            </a:r>
            <a:r>
              <a:rPr lang="el-GR" dirty="0"/>
              <a:t> ή </a:t>
            </a:r>
            <a:r>
              <a:rPr lang="el-GR" dirty="0">
                <a:solidFill>
                  <a:srgbClr val="FF0000"/>
                </a:solidFill>
              </a:rPr>
              <a:t>διφορούμενες</a:t>
            </a:r>
            <a:r>
              <a:rPr lang="el-GR" dirty="0"/>
              <a:t> και καμιά εκ των υστέρων ανάλυση ή ερμηνεία δεν μπορεί να διορθώσει τα πράγματα ώστε να βγουν τα σωστά αποτελέσματα. </a:t>
            </a:r>
            <a:endParaRPr lang="en-US" dirty="0"/>
          </a:p>
          <a:p>
            <a:endParaRPr lang="el-GR" dirty="0"/>
          </a:p>
        </p:txBody>
      </p:sp>
    </p:spTree>
    <p:extLst>
      <p:ext uri="{BB962C8B-B14F-4D97-AF65-F5344CB8AC3E}">
        <p14:creationId xmlns="" xmlns:p14="http://schemas.microsoft.com/office/powerpoint/2010/main" val="39772973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332656"/>
            <a:ext cx="7884368" cy="6123080"/>
          </a:xfrm>
        </p:spPr>
        <p:txBody>
          <a:bodyPr/>
          <a:lstStyle/>
          <a:p>
            <a:pPr algn="just"/>
            <a:r>
              <a:rPr lang="el-GR" dirty="0" smtClean="0"/>
              <a:t>Από τα παραπάνω φαίνεται ότι η τελική διαμόρφωση του ερωτηματολογίου προκύπτει σαν </a:t>
            </a:r>
            <a:r>
              <a:rPr lang="el-GR" b="1" dirty="0" smtClean="0">
                <a:solidFill>
                  <a:schemeClr val="accent2">
                    <a:lumMod val="75000"/>
                  </a:schemeClr>
                </a:solidFill>
              </a:rPr>
              <a:t>αποτέλεσμα σύνθετης </a:t>
            </a:r>
            <a:r>
              <a:rPr lang="el-GR" dirty="0" smtClean="0"/>
              <a:t>και πολύ προσεκτικής εργασίας και συνεπώς </a:t>
            </a:r>
            <a:r>
              <a:rPr lang="el-GR" b="1" dirty="0" smtClean="0">
                <a:solidFill>
                  <a:srgbClr val="FF0000"/>
                </a:solidFill>
              </a:rPr>
              <a:t>δεν μπορούμε να χρησιμοποιούμε έτοιμους τύπους ερωτηματολογίων που έγιναν στο παρελθόν </a:t>
            </a:r>
            <a:r>
              <a:rPr lang="el-GR" dirty="0" smtClean="0"/>
              <a:t>για κάποια έστω παραπλήσια έρευνα και να τους εφαρμόζουμε απόλυτα στην συγκεκριμένη κάθε φορά έρευνα που σχεδιάζουμε.</a:t>
            </a:r>
          </a:p>
          <a:p>
            <a:pPr algn="just"/>
            <a:endParaRPr lang="el-GR" dirty="0" smtClean="0"/>
          </a:p>
          <a:p>
            <a:pPr algn="ctr">
              <a:buNone/>
            </a:pPr>
            <a:endParaRPr lang="el-GR" smtClean="0">
              <a:solidFill>
                <a:schemeClr val="accent2"/>
              </a:solidFill>
              <a:latin typeface="Arial Black" pitchFamily="34" charset="0"/>
            </a:endParaRPr>
          </a:p>
          <a:p>
            <a:pPr algn="ctr">
              <a:buNone/>
            </a:pPr>
            <a:r>
              <a:rPr lang="el-GR" smtClean="0">
                <a:solidFill>
                  <a:schemeClr val="accent2"/>
                </a:solidFill>
                <a:latin typeface="Arial Black" pitchFamily="34" charset="0"/>
              </a:rPr>
              <a:t>ΣΑΣ </a:t>
            </a:r>
            <a:r>
              <a:rPr lang="el-GR" dirty="0" smtClean="0">
                <a:solidFill>
                  <a:schemeClr val="accent2"/>
                </a:solidFill>
                <a:latin typeface="Arial Black" pitchFamily="34" charset="0"/>
              </a:rPr>
              <a:t>ΕΥΧΑΡΙΣΤΩ!!</a:t>
            </a:r>
            <a:endParaRPr lang="el-GR" dirty="0">
              <a:solidFill>
                <a:schemeClr val="accent2"/>
              </a:solidFill>
              <a:latin typeface="Arial Black"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8100392" cy="6858000"/>
          </a:xfrm>
        </p:spPr>
        <p:txBody>
          <a:bodyPr>
            <a:normAutofit/>
          </a:bodyPr>
          <a:lstStyle/>
          <a:p>
            <a:pPr algn="just"/>
            <a:r>
              <a:rPr lang="el-GR" dirty="0"/>
              <a:t>Πρέπει να τονιστεί ότι το ερωτηματολόγιο είναι απλώς ένα εργαλείο και όχι πάντα το καλύτερο. </a:t>
            </a:r>
            <a:endParaRPr lang="en-US" dirty="0" smtClean="0"/>
          </a:p>
          <a:p>
            <a:pPr algn="just"/>
            <a:r>
              <a:rPr lang="el-GR" dirty="0" smtClean="0"/>
              <a:t>Υπάρχουν </a:t>
            </a:r>
            <a:r>
              <a:rPr lang="el-GR" dirty="0"/>
              <a:t>περιπτώσεις που οι πληροφορίες είναι </a:t>
            </a:r>
            <a:r>
              <a:rPr lang="el-GR" b="1" dirty="0"/>
              <a:t>καλύτερα να αναζητηθούν σε αρχεία</a:t>
            </a:r>
            <a:r>
              <a:rPr lang="el-GR" dirty="0"/>
              <a:t>, στατιστικές ή να ληφθούν με άμεσες παρατηρήσεις ή μετρήσεις. Άλλωστε και τα ερωτώμενα άτομα αρκετές φορές δεν δίνουν τις σωστές πληροφορίες, όπως π.χ. </a:t>
            </a:r>
            <a:r>
              <a:rPr lang="el-GR" dirty="0" smtClean="0"/>
              <a:t>όταν:</a:t>
            </a:r>
            <a:endParaRPr lang="en-US" dirty="0" smtClean="0"/>
          </a:p>
          <a:p>
            <a:pPr lvl="1" algn="just"/>
            <a:r>
              <a:rPr lang="el-GR" sz="2400" dirty="0" smtClean="0">
                <a:solidFill>
                  <a:schemeClr val="tx1"/>
                </a:solidFill>
              </a:rPr>
              <a:t>δεν </a:t>
            </a:r>
            <a:r>
              <a:rPr lang="el-GR" sz="2400" dirty="0">
                <a:solidFill>
                  <a:schemeClr val="tx1"/>
                </a:solidFill>
              </a:rPr>
              <a:t>γνωρίζουν τίποτα σχετικό με το αντικείμενο της έρευνας, </a:t>
            </a:r>
            <a:endParaRPr lang="en-US" sz="2400" dirty="0" smtClean="0">
              <a:solidFill>
                <a:schemeClr val="tx1"/>
              </a:solidFill>
            </a:endParaRPr>
          </a:p>
          <a:p>
            <a:pPr lvl="1" algn="just"/>
            <a:r>
              <a:rPr lang="el-GR" sz="2400" dirty="0" smtClean="0">
                <a:solidFill>
                  <a:schemeClr val="tx1"/>
                </a:solidFill>
              </a:rPr>
              <a:t>δεν </a:t>
            </a:r>
            <a:r>
              <a:rPr lang="el-GR" sz="2400" dirty="0">
                <a:solidFill>
                  <a:schemeClr val="tx1"/>
                </a:solidFill>
              </a:rPr>
              <a:t>θυμούνται την πληροφορία (όταν κυρίως αναφερόμαστε στο παρελθόν), </a:t>
            </a:r>
            <a:endParaRPr lang="en-US" sz="2400" dirty="0" smtClean="0">
              <a:solidFill>
                <a:schemeClr val="tx1"/>
              </a:solidFill>
            </a:endParaRPr>
          </a:p>
          <a:p>
            <a:pPr lvl="1" algn="just"/>
            <a:r>
              <a:rPr lang="el-GR" sz="2400" dirty="0" smtClean="0">
                <a:solidFill>
                  <a:schemeClr val="tx1"/>
                </a:solidFill>
              </a:rPr>
              <a:t>πρόκειται </a:t>
            </a:r>
            <a:r>
              <a:rPr lang="el-GR" sz="2400" dirty="0">
                <a:solidFill>
                  <a:schemeClr val="tx1"/>
                </a:solidFill>
              </a:rPr>
              <a:t>για προσωπικές ερωτήσεις στις οποίες οι απαντήσεις είναι συχνά ψευδείς</a:t>
            </a:r>
            <a:r>
              <a:rPr lang="el-GR" sz="2400" dirty="0" smtClean="0">
                <a:solidFill>
                  <a:schemeClr val="tx1"/>
                </a:solidFill>
              </a:rPr>
              <a:t>,</a:t>
            </a:r>
            <a:endParaRPr lang="en-US" sz="2400" dirty="0" smtClean="0">
              <a:solidFill>
                <a:schemeClr val="tx1"/>
              </a:solidFill>
            </a:endParaRPr>
          </a:p>
          <a:p>
            <a:pPr lvl="1" algn="just"/>
            <a:r>
              <a:rPr lang="el-GR" sz="2400" dirty="0" smtClean="0">
                <a:solidFill>
                  <a:schemeClr val="tx1"/>
                </a:solidFill>
              </a:rPr>
              <a:t>δεν </a:t>
            </a:r>
            <a:r>
              <a:rPr lang="el-GR" sz="2400" dirty="0">
                <a:solidFill>
                  <a:schemeClr val="tx1"/>
                </a:solidFill>
              </a:rPr>
              <a:t>κατάλαβαν σωστά την ερώτηση επειδή περιείχε αόριστες λέξεις</a:t>
            </a:r>
            <a:r>
              <a:rPr lang="el-GR" dirty="0">
                <a:solidFill>
                  <a:schemeClr val="tx1"/>
                </a:solidFill>
              </a:rPr>
              <a:t>,</a:t>
            </a:r>
            <a:r>
              <a:rPr lang="el-GR" dirty="0"/>
              <a:t> </a:t>
            </a:r>
          </a:p>
        </p:txBody>
      </p:sp>
    </p:spTree>
    <p:extLst>
      <p:ext uri="{BB962C8B-B14F-4D97-AF65-F5344CB8AC3E}">
        <p14:creationId xmlns="" xmlns:p14="http://schemas.microsoft.com/office/powerpoint/2010/main" val="1755407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8100392" cy="6858000"/>
          </a:xfrm>
        </p:spPr>
        <p:txBody>
          <a:bodyPr/>
          <a:lstStyle/>
          <a:p>
            <a:pPr lvl="1"/>
            <a:endParaRPr lang="el-GR" dirty="0" smtClean="0">
              <a:solidFill>
                <a:schemeClr val="tx1"/>
              </a:solidFill>
            </a:endParaRPr>
          </a:p>
          <a:p>
            <a:pPr lvl="1"/>
            <a:r>
              <a:rPr lang="el-GR" dirty="0" smtClean="0">
                <a:solidFill>
                  <a:schemeClr val="tx1"/>
                </a:solidFill>
              </a:rPr>
              <a:t>οι </a:t>
            </a:r>
            <a:r>
              <a:rPr lang="el-GR" dirty="0">
                <a:solidFill>
                  <a:schemeClr val="tx1"/>
                </a:solidFill>
              </a:rPr>
              <a:t>ερωτήσεις είναι βαρετές και ο ερωτούμενος απαντά στη τύχη και χωρίς προσοχή</a:t>
            </a:r>
            <a:r>
              <a:rPr lang="el-GR" dirty="0" smtClean="0">
                <a:solidFill>
                  <a:schemeClr val="tx1"/>
                </a:solidFill>
              </a:rPr>
              <a:t>.</a:t>
            </a:r>
          </a:p>
          <a:p>
            <a:pPr lvl="1"/>
            <a:endParaRPr lang="el-GR" dirty="0" smtClean="0">
              <a:solidFill>
                <a:schemeClr val="tx1"/>
              </a:solidFill>
            </a:endParaRPr>
          </a:p>
          <a:p>
            <a:pPr lvl="1"/>
            <a:endParaRPr lang="en-US" dirty="0" smtClean="0">
              <a:solidFill>
                <a:schemeClr val="tx1"/>
              </a:solidFill>
            </a:endParaRPr>
          </a:p>
          <a:p>
            <a:pPr algn="ctr"/>
            <a:r>
              <a:rPr lang="el-GR" b="1" dirty="0" smtClean="0">
                <a:solidFill>
                  <a:schemeClr val="tx2"/>
                </a:solidFill>
              </a:rPr>
              <a:t>Έτσι</a:t>
            </a:r>
            <a:r>
              <a:rPr lang="el-GR" b="1" dirty="0">
                <a:solidFill>
                  <a:schemeClr val="tx2"/>
                </a:solidFill>
              </a:rPr>
              <a:t>, ο σχεδιασμός του ερωτηματολογίου απαιτεί προσοχή για να αποφευχθούν σοβαρά </a:t>
            </a:r>
            <a:r>
              <a:rPr lang="el-GR" b="1" dirty="0" smtClean="0">
                <a:solidFill>
                  <a:schemeClr val="tx2"/>
                </a:solidFill>
              </a:rPr>
              <a:t>λάθη. </a:t>
            </a:r>
            <a:endParaRPr lang="el-GR" b="1" dirty="0">
              <a:solidFill>
                <a:schemeClr val="tx2"/>
              </a:solidFill>
            </a:endParaRPr>
          </a:p>
        </p:txBody>
      </p:sp>
    </p:spTree>
    <p:extLst>
      <p:ext uri="{BB962C8B-B14F-4D97-AF65-F5344CB8AC3E}">
        <p14:creationId xmlns="" xmlns:p14="http://schemas.microsoft.com/office/powerpoint/2010/main" val="419017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539552" y="2636912"/>
            <a:ext cx="7239000" cy="1143000"/>
          </a:xfrm>
        </p:spPr>
        <p:txBody>
          <a:bodyPr>
            <a:normAutofit/>
          </a:bodyPr>
          <a:lstStyle/>
          <a:p>
            <a:pPr algn="ctr"/>
            <a:r>
              <a:rPr lang="el-GR" sz="3200" dirty="0"/>
              <a:t>ΔΙΑΔΟΧΙΚΑ ΒΗΜΑΤΑ ΓΙΑ ΤΗ ΣΥΝΤΑΞΗ ΕΝΟΣ ΕΡΩΤΗΜΑΤΟΛΟΓΙΟΥ</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8100392" cy="6858000"/>
          </a:xfrm>
        </p:spPr>
        <p:txBody>
          <a:bodyPr>
            <a:normAutofit/>
          </a:bodyPr>
          <a:lstStyle/>
          <a:p>
            <a:r>
              <a:rPr lang="el-GR" b="1" dirty="0" smtClean="0"/>
              <a:t>Α</a:t>
            </a:r>
            <a:r>
              <a:rPr lang="el-GR" b="1" dirty="0"/>
              <a:t>) </a:t>
            </a:r>
            <a:r>
              <a:rPr lang="el-GR" b="1" dirty="0" smtClean="0"/>
              <a:t>Προετοιμασία </a:t>
            </a:r>
            <a:endParaRPr lang="en-US" b="1" dirty="0" smtClean="0"/>
          </a:p>
          <a:p>
            <a:pPr lvl="1" algn="just"/>
            <a:r>
              <a:rPr lang="el-GR" sz="2400" dirty="0" smtClean="0">
                <a:solidFill>
                  <a:schemeClr val="tx1"/>
                </a:solidFill>
              </a:rPr>
              <a:t>Στη </a:t>
            </a:r>
            <a:r>
              <a:rPr lang="el-GR" sz="2400" dirty="0">
                <a:solidFill>
                  <a:schemeClr val="tx1"/>
                </a:solidFill>
              </a:rPr>
              <a:t>φάση αυτή πρέπει: </a:t>
            </a:r>
            <a:endParaRPr lang="en-US" sz="2400" dirty="0" smtClean="0">
              <a:solidFill>
                <a:schemeClr val="tx1"/>
              </a:solidFill>
            </a:endParaRPr>
          </a:p>
          <a:p>
            <a:pPr lvl="1" algn="just"/>
            <a:r>
              <a:rPr lang="el-GR" sz="2400" dirty="0" smtClean="0">
                <a:solidFill>
                  <a:schemeClr val="tx1"/>
                </a:solidFill>
              </a:rPr>
              <a:t>1</a:t>
            </a:r>
            <a:r>
              <a:rPr lang="el-GR" sz="2400" dirty="0">
                <a:solidFill>
                  <a:schemeClr val="tx1"/>
                </a:solidFill>
              </a:rPr>
              <a:t>. Να κατανοήσουμε πλήρως τους </a:t>
            </a:r>
            <a:r>
              <a:rPr lang="el-GR" sz="2400" b="1" dirty="0">
                <a:solidFill>
                  <a:schemeClr val="tx1"/>
                </a:solidFill>
              </a:rPr>
              <a:t>στόχους της έρευνας </a:t>
            </a:r>
            <a:endParaRPr lang="en-US" sz="2400" b="1" dirty="0" smtClean="0">
              <a:solidFill>
                <a:schemeClr val="tx1"/>
              </a:solidFill>
            </a:endParaRPr>
          </a:p>
          <a:p>
            <a:pPr lvl="1" algn="just"/>
            <a:r>
              <a:rPr lang="el-GR" sz="2400" dirty="0" smtClean="0">
                <a:solidFill>
                  <a:schemeClr val="tx1"/>
                </a:solidFill>
              </a:rPr>
              <a:t>2</a:t>
            </a:r>
            <a:r>
              <a:rPr lang="el-GR" sz="2400" dirty="0">
                <a:solidFill>
                  <a:schemeClr val="tx1"/>
                </a:solidFill>
              </a:rPr>
              <a:t>. Να </a:t>
            </a:r>
            <a:r>
              <a:rPr lang="el-GR" sz="2400" b="1" dirty="0">
                <a:solidFill>
                  <a:schemeClr val="tx1"/>
                </a:solidFill>
              </a:rPr>
              <a:t>συζητήσουμε με τον ενδιαφερόμενο </a:t>
            </a:r>
            <a:r>
              <a:rPr lang="el-GR" sz="2400" dirty="0">
                <a:solidFill>
                  <a:schemeClr val="tx1"/>
                </a:solidFill>
              </a:rPr>
              <a:t>(για τη διεξαγωγή της συγκεκριμένης έρευνας) οτιδήποτε σχετικό με την έρευνα. </a:t>
            </a:r>
            <a:endParaRPr lang="en-US" sz="2400" dirty="0" smtClean="0">
              <a:solidFill>
                <a:schemeClr val="tx1"/>
              </a:solidFill>
            </a:endParaRPr>
          </a:p>
          <a:p>
            <a:pPr lvl="1" algn="just"/>
            <a:r>
              <a:rPr lang="el-GR" sz="2400" dirty="0" smtClean="0">
                <a:solidFill>
                  <a:schemeClr val="tx1"/>
                </a:solidFill>
              </a:rPr>
              <a:t>3</a:t>
            </a:r>
            <a:r>
              <a:rPr lang="el-GR" sz="2400" dirty="0">
                <a:solidFill>
                  <a:schemeClr val="tx1"/>
                </a:solidFill>
              </a:rPr>
              <a:t>. Να ενημερωθούμε πλήρως γύρω από το θέμα της έρευνας ανατρέχοντας σε </a:t>
            </a:r>
            <a:r>
              <a:rPr lang="el-GR" sz="2400" b="1" dirty="0">
                <a:solidFill>
                  <a:schemeClr val="tx1"/>
                </a:solidFill>
              </a:rPr>
              <a:t>όλες τις σχετικές πηγές</a:t>
            </a:r>
            <a:r>
              <a:rPr lang="el-GR" sz="2400" dirty="0">
                <a:solidFill>
                  <a:schemeClr val="tx1"/>
                </a:solidFill>
              </a:rPr>
              <a:t>. </a:t>
            </a:r>
            <a:endParaRPr lang="en-US" sz="2400" dirty="0" smtClean="0">
              <a:solidFill>
                <a:schemeClr val="tx1"/>
              </a:solidFill>
            </a:endParaRPr>
          </a:p>
          <a:p>
            <a:pPr lvl="1" algn="just"/>
            <a:r>
              <a:rPr lang="el-GR" sz="2400" dirty="0" smtClean="0">
                <a:solidFill>
                  <a:schemeClr val="tx1"/>
                </a:solidFill>
              </a:rPr>
              <a:t>4</a:t>
            </a:r>
            <a:r>
              <a:rPr lang="el-GR" sz="2400" dirty="0">
                <a:solidFill>
                  <a:schemeClr val="tx1"/>
                </a:solidFill>
              </a:rPr>
              <a:t>. Να </a:t>
            </a:r>
            <a:r>
              <a:rPr lang="el-GR" sz="2400" b="1" dirty="0">
                <a:solidFill>
                  <a:schemeClr val="tx1"/>
                </a:solidFill>
              </a:rPr>
              <a:t>συνταχθεί μια σειρά ερωτήσεων</a:t>
            </a:r>
            <a:r>
              <a:rPr lang="el-GR" sz="2400" dirty="0">
                <a:solidFill>
                  <a:schemeClr val="tx1"/>
                </a:solidFill>
              </a:rPr>
              <a:t>, οι απαντήσεις των οποίων θα δώσουν τις </a:t>
            </a:r>
            <a:r>
              <a:rPr lang="el-GR" sz="2400" b="1" dirty="0">
                <a:solidFill>
                  <a:schemeClr val="tx1"/>
                </a:solidFill>
              </a:rPr>
              <a:t>απαιτούμενες πληροφορίες</a:t>
            </a:r>
            <a:r>
              <a:rPr lang="el-GR" sz="2400" dirty="0">
                <a:solidFill>
                  <a:schemeClr val="tx1"/>
                </a:solidFill>
              </a:rPr>
              <a:t>. </a:t>
            </a:r>
            <a:endParaRPr lang="en-US" sz="2400" dirty="0" smtClean="0">
              <a:solidFill>
                <a:schemeClr val="tx1"/>
              </a:solidFill>
            </a:endParaRPr>
          </a:p>
          <a:p>
            <a:pPr lvl="1" algn="just"/>
            <a:r>
              <a:rPr lang="el-GR" sz="2400" dirty="0" smtClean="0">
                <a:solidFill>
                  <a:schemeClr val="tx1"/>
                </a:solidFill>
              </a:rPr>
              <a:t>5</a:t>
            </a:r>
            <a:r>
              <a:rPr lang="el-GR" sz="2400" dirty="0">
                <a:solidFill>
                  <a:schemeClr val="tx1"/>
                </a:solidFill>
              </a:rPr>
              <a:t>. Να γίνει η </a:t>
            </a:r>
            <a:r>
              <a:rPr lang="el-GR" sz="2400" b="1" dirty="0">
                <a:solidFill>
                  <a:schemeClr val="tx1"/>
                </a:solidFill>
              </a:rPr>
              <a:t>τοποθέτηση των ερωτήσεων </a:t>
            </a:r>
            <a:r>
              <a:rPr lang="el-GR" sz="2400" dirty="0">
                <a:solidFill>
                  <a:schemeClr val="tx1"/>
                </a:solidFill>
              </a:rPr>
              <a:t>σε μια </a:t>
            </a:r>
            <a:r>
              <a:rPr lang="el-GR" sz="2400" b="1" dirty="0">
                <a:solidFill>
                  <a:schemeClr val="tx2"/>
                </a:solidFill>
              </a:rPr>
              <a:t>λογική σειρά </a:t>
            </a:r>
            <a:r>
              <a:rPr lang="el-GR" sz="2400" dirty="0">
                <a:solidFill>
                  <a:schemeClr val="tx1"/>
                </a:solidFill>
              </a:rPr>
              <a:t>που θα τις κάνει όσο το δυνατό πιο ενδιαφέρουσες και αποτελεσματικές. </a:t>
            </a:r>
          </a:p>
        </p:txBody>
      </p:sp>
    </p:spTree>
    <p:extLst>
      <p:ext uri="{BB962C8B-B14F-4D97-AF65-F5344CB8AC3E}">
        <p14:creationId xmlns="" xmlns:p14="http://schemas.microsoft.com/office/powerpoint/2010/main" val="600271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8100392" cy="6858000"/>
          </a:xfrm>
        </p:spPr>
        <p:txBody>
          <a:bodyPr>
            <a:normAutofit/>
          </a:bodyPr>
          <a:lstStyle/>
          <a:p>
            <a:pPr algn="just"/>
            <a:endParaRPr lang="el-GR" sz="2400" dirty="0" smtClean="0"/>
          </a:p>
          <a:p>
            <a:pPr algn="just"/>
            <a:r>
              <a:rPr lang="el-GR" sz="2400" dirty="0" smtClean="0"/>
              <a:t>6. Να φροντίσουμε έτσι ώστε το </a:t>
            </a:r>
            <a:r>
              <a:rPr lang="el-GR" sz="2400" b="1" dirty="0" smtClean="0">
                <a:solidFill>
                  <a:schemeClr val="tx2"/>
                </a:solidFill>
              </a:rPr>
              <a:t>ερωτηματολόγιο να βοηθάει στην επεξεργασία των αποτελεσμάτων </a:t>
            </a:r>
            <a:r>
              <a:rPr lang="el-GR" sz="2400" dirty="0" smtClean="0"/>
              <a:t>με τη χρήση ηλεκτρονικού υπολογιστή.</a:t>
            </a:r>
            <a:endParaRPr lang="en-US" sz="2400" dirty="0" smtClean="0"/>
          </a:p>
          <a:p>
            <a:pPr algn="just"/>
            <a:r>
              <a:rPr lang="el-GR" sz="2400" dirty="0" smtClean="0"/>
              <a:t>7. Να </a:t>
            </a:r>
            <a:r>
              <a:rPr lang="el-GR" sz="2400" b="1" dirty="0" smtClean="0">
                <a:solidFill>
                  <a:schemeClr val="tx2"/>
                </a:solidFill>
              </a:rPr>
              <a:t>μην επιτραπεί η τελική ανάμειξη του ενδιαφερόμενου </a:t>
            </a:r>
            <a:r>
              <a:rPr lang="el-GR" sz="2400" dirty="0" smtClean="0"/>
              <a:t>(πελάτη) στη διαμόρφωση του ερωτηματολογίου. </a:t>
            </a:r>
            <a:endParaRPr lang="en-US" sz="2400" dirty="0" smtClean="0"/>
          </a:p>
          <a:p>
            <a:pPr algn="just"/>
            <a:endParaRPr lang="en-US" sz="2400" dirty="0"/>
          </a:p>
          <a:p>
            <a:pPr algn="just"/>
            <a:r>
              <a:rPr lang="el-GR" sz="2400" b="1" dirty="0"/>
              <a:t>Β) Βασικές Αρχές </a:t>
            </a:r>
            <a:endParaRPr lang="el-GR" sz="2400" b="1" dirty="0" smtClean="0"/>
          </a:p>
          <a:p>
            <a:pPr algn="just"/>
            <a:endParaRPr lang="en-US" sz="2400" b="1" dirty="0"/>
          </a:p>
          <a:p>
            <a:pPr algn="just"/>
            <a:r>
              <a:rPr lang="el-GR" sz="2400" dirty="0"/>
              <a:t>Πρέπει να ληφθούν υπόψη γενικές βασικές αρχές, τόσο για τα χαρακτηριστικά του ερωτηματολογίου όσο και στη διαμόρφωση των ερωτήσεων. </a:t>
            </a:r>
          </a:p>
        </p:txBody>
      </p:sp>
    </p:spTree>
    <p:extLst>
      <p:ext uri="{BB962C8B-B14F-4D97-AF65-F5344CB8AC3E}">
        <p14:creationId xmlns="" xmlns:p14="http://schemas.microsoft.com/office/powerpoint/2010/main" val="2513112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8100392" cy="6858000"/>
          </a:xfrm>
        </p:spPr>
        <p:txBody>
          <a:bodyPr>
            <a:normAutofit lnSpcReduction="10000"/>
          </a:bodyPr>
          <a:lstStyle/>
          <a:p>
            <a:pPr algn="just"/>
            <a:endParaRPr lang="el-GR" b="1" dirty="0" smtClean="0"/>
          </a:p>
          <a:p>
            <a:pPr algn="just"/>
            <a:r>
              <a:rPr lang="el-GR" b="1" dirty="0" smtClean="0"/>
              <a:t>Χαρακτηριστικά </a:t>
            </a:r>
            <a:r>
              <a:rPr lang="el-GR" b="1" dirty="0"/>
              <a:t>ενός ερωτηματολογίου </a:t>
            </a:r>
            <a:endParaRPr lang="el-GR" b="1" dirty="0" smtClean="0"/>
          </a:p>
          <a:p>
            <a:pPr algn="just"/>
            <a:endParaRPr lang="el-GR" dirty="0" smtClean="0"/>
          </a:p>
          <a:p>
            <a:pPr algn="just"/>
            <a:r>
              <a:rPr lang="el-GR" dirty="0" smtClean="0"/>
              <a:t>Ένα </a:t>
            </a:r>
            <a:r>
              <a:rPr lang="el-GR" dirty="0"/>
              <a:t>ερωτηματολόγιο πρέπει: </a:t>
            </a:r>
            <a:endParaRPr lang="el-GR" dirty="0" smtClean="0"/>
          </a:p>
          <a:p>
            <a:pPr lvl="1" algn="just"/>
            <a:r>
              <a:rPr lang="el-GR" sz="2400" dirty="0">
                <a:solidFill>
                  <a:schemeClr val="tx1"/>
                </a:solidFill>
              </a:rPr>
              <a:t>1. Να ανταποκρίνεται στους στόχους της έρευνας. </a:t>
            </a:r>
          </a:p>
          <a:p>
            <a:pPr lvl="2" algn="just"/>
            <a:r>
              <a:rPr lang="el-GR" sz="2200" b="1" i="1" u="sng" dirty="0" smtClean="0">
                <a:solidFill>
                  <a:schemeClr val="accent1"/>
                </a:solidFill>
              </a:rPr>
              <a:t>Οι </a:t>
            </a:r>
            <a:r>
              <a:rPr lang="el-GR" sz="2200" b="1" i="1" u="sng" dirty="0">
                <a:solidFill>
                  <a:schemeClr val="accent1"/>
                </a:solidFill>
              </a:rPr>
              <a:t>ερευνητές δεν πρέπει να παρασύρονται από τις δικές τους προκαταλήψεις ή τα δικά τους ενδιαφέροντα ώστε να δίνουν υπερβολική σημασία σε μια λιγότερο σημαντική ερώτηση και να παραμελούν κάποια πιο σημαντική. </a:t>
            </a:r>
            <a:endParaRPr lang="el-GR" sz="2200" b="1" i="1" u="sng" dirty="0" smtClean="0">
              <a:solidFill>
                <a:schemeClr val="accent1"/>
              </a:solidFill>
            </a:endParaRPr>
          </a:p>
          <a:p>
            <a:pPr lvl="1" algn="just"/>
            <a:r>
              <a:rPr lang="el-GR" sz="2400" dirty="0" smtClean="0">
                <a:solidFill>
                  <a:schemeClr val="tx1"/>
                </a:solidFill>
              </a:rPr>
              <a:t>2</a:t>
            </a:r>
            <a:r>
              <a:rPr lang="el-GR" sz="2400" dirty="0">
                <a:solidFill>
                  <a:schemeClr val="tx1"/>
                </a:solidFill>
              </a:rPr>
              <a:t>. Να είναι όσο το δυνατό </a:t>
            </a:r>
            <a:r>
              <a:rPr lang="el-GR" sz="2400" b="1" i="1" u="sng" dirty="0">
                <a:solidFill>
                  <a:schemeClr val="tx1"/>
                </a:solidFill>
              </a:rPr>
              <a:t>σύντομο και απλό</a:t>
            </a:r>
            <a:r>
              <a:rPr lang="el-GR" sz="2400" dirty="0">
                <a:solidFill>
                  <a:schemeClr val="tx1"/>
                </a:solidFill>
              </a:rPr>
              <a:t>, ενώ ταυτόχρονα να </a:t>
            </a:r>
            <a:r>
              <a:rPr lang="el-GR" sz="2400" b="1" i="1" u="sng" dirty="0">
                <a:solidFill>
                  <a:schemeClr val="tx1"/>
                </a:solidFill>
              </a:rPr>
              <a:t>καλύπτει όλες </a:t>
            </a:r>
            <a:r>
              <a:rPr lang="el-GR" sz="2400" dirty="0">
                <a:solidFill>
                  <a:schemeClr val="tx1"/>
                </a:solidFill>
              </a:rPr>
              <a:t>τις σχετικές πληροφορίες. </a:t>
            </a:r>
            <a:endParaRPr lang="el-GR" sz="2400" dirty="0" smtClean="0">
              <a:solidFill>
                <a:schemeClr val="tx1"/>
              </a:solidFill>
            </a:endParaRPr>
          </a:p>
          <a:p>
            <a:pPr lvl="1" algn="just"/>
            <a:r>
              <a:rPr lang="el-GR" sz="2400" dirty="0" smtClean="0">
                <a:solidFill>
                  <a:schemeClr val="tx1"/>
                </a:solidFill>
              </a:rPr>
              <a:t>3</a:t>
            </a:r>
            <a:r>
              <a:rPr lang="el-GR" sz="2400" dirty="0">
                <a:solidFill>
                  <a:schemeClr val="tx1"/>
                </a:solidFill>
              </a:rPr>
              <a:t>. Να </a:t>
            </a:r>
            <a:r>
              <a:rPr lang="el-GR" sz="2400" b="1" i="1" u="sng" dirty="0">
                <a:solidFill>
                  <a:schemeClr val="tx1"/>
                </a:solidFill>
              </a:rPr>
              <a:t>διευκολύνει τους ερωτώμενους </a:t>
            </a:r>
            <a:r>
              <a:rPr lang="el-GR" sz="2400" dirty="0">
                <a:solidFill>
                  <a:schemeClr val="tx1"/>
                </a:solidFill>
              </a:rPr>
              <a:t>να δίνουν τις πληροφορίες που έχουν. </a:t>
            </a:r>
            <a:endParaRPr lang="el-GR" sz="2400" dirty="0" smtClean="0">
              <a:solidFill>
                <a:schemeClr val="tx1"/>
              </a:solidFill>
            </a:endParaRPr>
          </a:p>
          <a:p>
            <a:pPr lvl="1" algn="just"/>
            <a:r>
              <a:rPr lang="el-GR" sz="2400" dirty="0" smtClean="0">
                <a:solidFill>
                  <a:schemeClr val="tx1"/>
                </a:solidFill>
              </a:rPr>
              <a:t>4</a:t>
            </a:r>
            <a:r>
              <a:rPr lang="el-GR" sz="2400" dirty="0">
                <a:solidFill>
                  <a:schemeClr val="tx1"/>
                </a:solidFill>
              </a:rPr>
              <a:t>. Να </a:t>
            </a:r>
            <a:r>
              <a:rPr lang="el-GR" sz="2400" b="1" i="1" u="sng" dirty="0">
                <a:solidFill>
                  <a:schemeClr val="tx1"/>
                </a:solidFill>
              </a:rPr>
              <a:t>αποφεύγει την παροχή άσχετων πληροφοριών </a:t>
            </a:r>
            <a:r>
              <a:rPr lang="el-GR" sz="2400" dirty="0">
                <a:solidFill>
                  <a:schemeClr val="tx1"/>
                </a:solidFill>
              </a:rPr>
              <a:t>από τον ερωτώμενο, καθώς και τις παρεκκλίσεις από το θέμα. </a:t>
            </a:r>
            <a:endParaRPr lang="el-GR" sz="2400" dirty="0" smtClean="0">
              <a:solidFill>
                <a:schemeClr val="tx1"/>
              </a:solidFill>
            </a:endParaRPr>
          </a:p>
        </p:txBody>
      </p:sp>
    </p:spTree>
    <p:extLst>
      <p:ext uri="{BB962C8B-B14F-4D97-AF65-F5344CB8AC3E}">
        <p14:creationId xmlns="" xmlns:p14="http://schemas.microsoft.com/office/powerpoint/2010/main" val="15303825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2214</TotalTime>
  <Words>2035</Words>
  <Application>Microsoft Office PowerPoint</Application>
  <PresentationFormat>Προβολή στην οθόνη (4:3)</PresentationFormat>
  <Paragraphs>169</Paragraphs>
  <Slides>30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Αφθονία</vt:lpstr>
      <vt:lpstr>ΕΡΩΤΗΜΑΤΟΛΟΓΙΟ</vt:lpstr>
      <vt:lpstr>Διαφάνεια 2</vt:lpstr>
      <vt:lpstr>Διαφάνεια 3</vt:lpstr>
      <vt:lpstr>Διαφάνεια 4</vt:lpstr>
      <vt:lpstr>Διαφάνεια 5</vt:lpstr>
      <vt:lpstr>ΔΙΑΔΟΧΙΚΑ ΒΗΜΑΤΑ ΓΙΑ ΤΗ ΣΥΝΤΑΞΗ ΕΝΟΣ ΕΡΩΤΗΜΑΤΟΛΟΓΙΟΥ</vt:lpstr>
      <vt:lpstr>Διαφάνεια 7</vt:lpstr>
      <vt:lpstr>Διαφάνεια 8</vt:lpstr>
      <vt:lpstr>Διαφάνεια 9</vt:lpstr>
      <vt:lpstr>Διαφάνεια 10</vt:lpstr>
      <vt:lpstr> Διαμορφωση των ερωτησεων </vt:lpstr>
      <vt:lpstr>Διαφάνεια 12</vt:lpstr>
      <vt:lpstr>Διαφάνεια 13</vt:lpstr>
      <vt:lpstr>Διαφάνεια 14</vt:lpstr>
      <vt:lpstr>Διαφάνεια 15</vt:lpstr>
      <vt:lpstr>Διαφάνεια 16</vt:lpstr>
      <vt:lpstr>ΤΥΠΟΙ ΕΡΩΤΗΣΕΩΝ</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ΤΑΞΙΝΟΜΗΣΗ ΚΑΙ ΠΑΡΟΥΣΙΑΣΗ ΤΩΝ ΕΡΩΤΗΣΕΩΝ</vt:lpstr>
      <vt:lpstr>Διαφάνεια 28</vt:lpstr>
      <vt:lpstr>Διαφάνεια 29</vt:lpstr>
      <vt:lpstr>Διαφάνεια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ΕΡΩΤΗΜΑΤΟΛΟΓΙΟ</dc:title>
  <dc:creator>PARTALIDOU</dc:creator>
  <cp:lastModifiedBy>user</cp:lastModifiedBy>
  <cp:revision>29</cp:revision>
  <dcterms:created xsi:type="dcterms:W3CDTF">2017-11-13T11:07:14Z</dcterms:created>
  <dcterms:modified xsi:type="dcterms:W3CDTF">2018-10-31T06:08:10Z</dcterms:modified>
</cp:coreProperties>
</file>