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9"/>
  </p:notesMasterIdLst>
  <p:handoutMasterIdLst>
    <p:handoutMasterId r:id="rId30"/>
  </p:handoutMasterIdLst>
  <p:sldIdLst>
    <p:sldId id="267" r:id="rId5"/>
    <p:sldId id="278" r:id="rId6"/>
    <p:sldId id="389" r:id="rId7"/>
    <p:sldId id="393" r:id="rId8"/>
    <p:sldId id="390" r:id="rId9"/>
    <p:sldId id="391" r:id="rId10"/>
    <p:sldId id="392"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319" r:id="rId28"/>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9" autoAdjust="0"/>
  </p:normalViewPr>
  <p:slideViewPr>
    <p:cSldViewPr>
      <p:cViewPr varScale="1">
        <p:scale>
          <a:sx n="81" d="100"/>
          <a:sy n="81" d="100"/>
        </p:scale>
        <p:origin x="84" y="5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7" d="100"/>
          <a:sy n="97" d="100"/>
        </p:scale>
        <p:origin x="35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8A8682DD-3859-46BF-9BBB-49548B3C2FF1}" type="datetime1">
              <a:rPr lang="el-GR" smtClean="0"/>
              <a:t>15/5/2024</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el-GR"/>
              <a:pPr algn="r" rtl="0"/>
              <a:t>‹#›</a:t>
            </a:fld>
            <a:endParaRPr lang="el-G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589A8E19-AA08-40E2-BAE9-96891777FA70}" type="datetime1">
              <a:rPr lang="el-GR" smtClean="0"/>
              <a:pPr/>
              <a:t>15/5/2024</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C6074690-7256-4BB9-AC0F-97AEAE8CDEC2}" type="slidenum">
              <a:rPr lang="el-GR" smtClean="0"/>
              <a:pPr/>
              <a:t>‹#›</a:t>
            </a:fld>
            <a:endParaRPr lang="el-G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a:t>
            </a:fld>
            <a:endParaRPr lang="el-GR" dirty="0"/>
          </a:p>
        </p:txBody>
      </p:sp>
    </p:spTree>
    <p:extLst>
      <p:ext uri="{BB962C8B-B14F-4D97-AF65-F5344CB8AC3E}">
        <p14:creationId xmlns:p14="http://schemas.microsoft.com/office/powerpoint/2010/main" val="153168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10</a:t>
            </a:fld>
            <a:endParaRPr lang="el-GR" dirty="0"/>
          </a:p>
        </p:txBody>
      </p:sp>
    </p:spTree>
    <p:extLst>
      <p:ext uri="{BB962C8B-B14F-4D97-AF65-F5344CB8AC3E}">
        <p14:creationId xmlns:p14="http://schemas.microsoft.com/office/powerpoint/2010/main" val="393403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11</a:t>
            </a:fld>
            <a:endParaRPr lang="el-GR" dirty="0"/>
          </a:p>
        </p:txBody>
      </p:sp>
    </p:spTree>
    <p:extLst>
      <p:ext uri="{BB962C8B-B14F-4D97-AF65-F5344CB8AC3E}">
        <p14:creationId xmlns:p14="http://schemas.microsoft.com/office/powerpoint/2010/main" val="3873444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12</a:t>
            </a:fld>
            <a:endParaRPr lang="el-GR" dirty="0"/>
          </a:p>
        </p:txBody>
      </p:sp>
    </p:spTree>
    <p:extLst>
      <p:ext uri="{BB962C8B-B14F-4D97-AF65-F5344CB8AC3E}">
        <p14:creationId xmlns:p14="http://schemas.microsoft.com/office/powerpoint/2010/main" val="2989572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13</a:t>
            </a:fld>
            <a:endParaRPr lang="el-GR" dirty="0"/>
          </a:p>
        </p:txBody>
      </p:sp>
    </p:spTree>
    <p:extLst>
      <p:ext uri="{BB962C8B-B14F-4D97-AF65-F5344CB8AC3E}">
        <p14:creationId xmlns:p14="http://schemas.microsoft.com/office/powerpoint/2010/main" val="3464342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14</a:t>
            </a:fld>
            <a:endParaRPr lang="el-GR" dirty="0"/>
          </a:p>
        </p:txBody>
      </p:sp>
    </p:spTree>
    <p:extLst>
      <p:ext uri="{BB962C8B-B14F-4D97-AF65-F5344CB8AC3E}">
        <p14:creationId xmlns:p14="http://schemas.microsoft.com/office/powerpoint/2010/main" val="377370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15</a:t>
            </a:fld>
            <a:endParaRPr lang="el-GR" dirty="0"/>
          </a:p>
        </p:txBody>
      </p:sp>
    </p:spTree>
    <p:extLst>
      <p:ext uri="{BB962C8B-B14F-4D97-AF65-F5344CB8AC3E}">
        <p14:creationId xmlns:p14="http://schemas.microsoft.com/office/powerpoint/2010/main" val="1904065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16</a:t>
            </a:fld>
            <a:endParaRPr lang="el-GR" dirty="0"/>
          </a:p>
        </p:txBody>
      </p:sp>
    </p:spTree>
    <p:extLst>
      <p:ext uri="{BB962C8B-B14F-4D97-AF65-F5344CB8AC3E}">
        <p14:creationId xmlns:p14="http://schemas.microsoft.com/office/powerpoint/2010/main" val="189833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17</a:t>
            </a:fld>
            <a:endParaRPr lang="el-GR" dirty="0"/>
          </a:p>
        </p:txBody>
      </p:sp>
    </p:spTree>
    <p:extLst>
      <p:ext uri="{BB962C8B-B14F-4D97-AF65-F5344CB8AC3E}">
        <p14:creationId xmlns:p14="http://schemas.microsoft.com/office/powerpoint/2010/main" val="2013902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18</a:t>
            </a:fld>
            <a:endParaRPr lang="el-GR" dirty="0"/>
          </a:p>
        </p:txBody>
      </p:sp>
    </p:spTree>
    <p:extLst>
      <p:ext uri="{BB962C8B-B14F-4D97-AF65-F5344CB8AC3E}">
        <p14:creationId xmlns:p14="http://schemas.microsoft.com/office/powerpoint/2010/main" val="2536389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19</a:t>
            </a:fld>
            <a:endParaRPr lang="el-GR" dirty="0"/>
          </a:p>
        </p:txBody>
      </p:sp>
    </p:spTree>
    <p:extLst>
      <p:ext uri="{BB962C8B-B14F-4D97-AF65-F5344CB8AC3E}">
        <p14:creationId xmlns:p14="http://schemas.microsoft.com/office/powerpoint/2010/main" val="57997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2</a:t>
            </a:fld>
            <a:endParaRPr lang="el-GR" dirty="0"/>
          </a:p>
        </p:txBody>
      </p:sp>
    </p:spTree>
    <p:extLst>
      <p:ext uri="{BB962C8B-B14F-4D97-AF65-F5344CB8AC3E}">
        <p14:creationId xmlns:p14="http://schemas.microsoft.com/office/powerpoint/2010/main" val="3197030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20</a:t>
            </a:fld>
            <a:endParaRPr lang="el-GR" dirty="0"/>
          </a:p>
        </p:txBody>
      </p:sp>
    </p:spTree>
    <p:extLst>
      <p:ext uri="{BB962C8B-B14F-4D97-AF65-F5344CB8AC3E}">
        <p14:creationId xmlns:p14="http://schemas.microsoft.com/office/powerpoint/2010/main" val="1041064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21</a:t>
            </a:fld>
            <a:endParaRPr lang="el-GR" dirty="0"/>
          </a:p>
        </p:txBody>
      </p:sp>
    </p:spTree>
    <p:extLst>
      <p:ext uri="{BB962C8B-B14F-4D97-AF65-F5344CB8AC3E}">
        <p14:creationId xmlns:p14="http://schemas.microsoft.com/office/powerpoint/2010/main" val="4050427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22</a:t>
            </a:fld>
            <a:endParaRPr lang="el-GR" dirty="0"/>
          </a:p>
        </p:txBody>
      </p:sp>
    </p:spTree>
    <p:extLst>
      <p:ext uri="{BB962C8B-B14F-4D97-AF65-F5344CB8AC3E}">
        <p14:creationId xmlns:p14="http://schemas.microsoft.com/office/powerpoint/2010/main" val="1690109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23</a:t>
            </a:fld>
            <a:endParaRPr lang="el-GR" dirty="0"/>
          </a:p>
        </p:txBody>
      </p:sp>
    </p:spTree>
    <p:extLst>
      <p:ext uri="{BB962C8B-B14F-4D97-AF65-F5344CB8AC3E}">
        <p14:creationId xmlns:p14="http://schemas.microsoft.com/office/powerpoint/2010/main" val="311116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3</a:t>
            </a:fld>
            <a:endParaRPr lang="el-GR" dirty="0"/>
          </a:p>
        </p:txBody>
      </p:sp>
    </p:spTree>
    <p:extLst>
      <p:ext uri="{BB962C8B-B14F-4D97-AF65-F5344CB8AC3E}">
        <p14:creationId xmlns:p14="http://schemas.microsoft.com/office/powerpoint/2010/main" val="240646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4</a:t>
            </a:fld>
            <a:endParaRPr lang="el-GR" dirty="0"/>
          </a:p>
        </p:txBody>
      </p:sp>
    </p:spTree>
    <p:extLst>
      <p:ext uri="{BB962C8B-B14F-4D97-AF65-F5344CB8AC3E}">
        <p14:creationId xmlns:p14="http://schemas.microsoft.com/office/powerpoint/2010/main" val="371141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5</a:t>
            </a:fld>
            <a:endParaRPr lang="el-GR" dirty="0"/>
          </a:p>
        </p:txBody>
      </p:sp>
    </p:spTree>
    <p:extLst>
      <p:ext uri="{BB962C8B-B14F-4D97-AF65-F5344CB8AC3E}">
        <p14:creationId xmlns:p14="http://schemas.microsoft.com/office/powerpoint/2010/main" val="3164598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6</a:t>
            </a:fld>
            <a:endParaRPr lang="el-GR" dirty="0"/>
          </a:p>
        </p:txBody>
      </p:sp>
    </p:spTree>
    <p:extLst>
      <p:ext uri="{BB962C8B-B14F-4D97-AF65-F5344CB8AC3E}">
        <p14:creationId xmlns:p14="http://schemas.microsoft.com/office/powerpoint/2010/main" val="1082434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7</a:t>
            </a:fld>
            <a:endParaRPr lang="el-GR" dirty="0"/>
          </a:p>
        </p:txBody>
      </p:sp>
    </p:spTree>
    <p:extLst>
      <p:ext uri="{BB962C8B-B14F-4D97-AF65-F5344CB8AC3E}">
        <p14:creationId xmlns:p14="http://schemas.microsoft.com/office/powerpoint/2010/main" val="326949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8</a:t>
            </a:fld>
            <a:endParaRPr lang="el-GR" dirty="0"/>
          </a:p>
        </p:txBody>
      </p:sp>
    </p:spTree>
    <p:extLst>
      <p:ext uri="{BB962C8B-B14F-4D97-AF65-F5344CB8AC3E}">
        <p14:creationId xmlns:p14="http://schemas.microsoft.com/office/powerpoint/2010/main" val="414538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9</a:t>
            </a:fld>
            <a:endParaRPr lang="el-GR" dirty="0"/>
          </a:p>
        </p:txBody>
      </p:sp>
    </p:spTree>
    <p:extLst>
      <p:ext uri="{BB962C8B-B14F-4D97-AF65-F5344CB8AC3E}">
        <p14:creationId xmlns:p14="http://schemas.microsoft.com/office/powerpoint/2010/main" val="3832528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el-GR" smtClean="0"/>
              <a:t>Στυλ κύριου τίτλου</a:t>
            </a:r>
            <a:endParaRPr lang="el-GR" dirty="0"/>
          </a:p>
        </p:txBody>
      </p:sp>
      <p:sp>
        <p:nvSpPr>
          <p:cNvPr id="3" name="Υπότιτλος 2"/>
          <p:cNvSpPr>
            <a:spLocks noGrp="1"/>
          </p:cNvSpPr>
          <p:nvPr>
            <p:ph type="subTitle" idx="1" hasCustomPrompt="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dirty="0" smtClean="0"/>
              <a:t>Στυλ κύριου υπότιτλου</a:t>
            </a:r>
            <a:endParaRPr lang="el-GR" dirty="0"/>
          </a:p>
        </p:txBody>
      </p:sp>
      <p:sp>
        <p:nvSpPr>
          <p:cNvPr id="5" name="Σύμβολο κράτησης θέσης υποσέλιδου 4"/>
          <p:cNvSpPr>
            <a:spLocks noGrp="1"/>
          </p:cNvSpPr>
          <p:nvPr>
            <p:ph type="ftr" sz="quarter" idx="11"/>
          </p:nvPr>
        </p:nvSpPr>
        <p:spPr/>
        <p:txBody>
          <a:bodyPr rtlCol="0"/>
          <a:lstStyle>
            <a:lvl1pPr algn="l" rtl="0">
              <a:defRPr>
                <a:solidFill>
                  <a:schemeClr val="tx2"/>
                </a:solidFill>
              </a:defRPr>
            </a:lvl1pPr>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lgn="r" rtl="0">
              <a:defRPr>
                <a:solidFill>
                  <a:schemeClr val="tx2"/>
                </a:solidFill>
              </a:defRPr>
            </a:lvl1pPr>
          </a:lstStyle>
          <a:p>
            <a:fld id="{E778CCB5-8956-435D-B115-C1A670BECEA4}" type="datetime1">
              <a:rPr lang="el-GR" smtClean="0"/>
              <a:t>15/5/2024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el-GR" smtClean="0"/>
              <a:pPr/>
              <a:t>‹#›</a:t>
            </a:fld>
            <a:endParaRPr lang="el-GR" dirty="0"/>
          </a:p>
        </p:txBody>
      </p:sp>
      <p:grpSp>
        <p:nvGrpSpPr>
          <p:cNvPr id="7" name="Ομάδα 6"/>
          <p:cNvGrpSpPr/>
          <p:nvPr/>
        </p:nvGrpSpPr>
        <p:grpSpPr>
          <a:xfrm>
            <a:off x="1218882" y="1600200"/>
            <a:ext cx="9739746" cy="73152"/>
            <a:chOff x="914400" y="1200150"/>
            <a:chExt cx="7306712" cy="54864"/>
          </a:xfrm>
        </p:grpSpPr>
        <p:sp>
          <p:nvSpPr>
            <p:cNvPr id="8" name="Έλλειψη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Έλλειψη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0" name="Ομάδα 9"/>
            <p:cNvGrpSpPr/>
            <p:nvPr/>
          </p:nvGrpSpPr>
          <p:grpSpPr>
            <a:xfrm>
              <a:off x="1036847" y="1207626"/>
              <a:ext cx="7074290" cy="38998"/>
              <a:chOff x="2141408" y="1752956"/>
              <a:chExt cx="7315200" cy="38998"/>
            </a:xfrm>
            <a:solidFill>
              <a:schemeClr val="tx2"/>
            </a:solidFill>
          </p:grpSpPr>
          <p:cxnSp>
            <p:nvCxnSpPr>
              <p:cNvPr id="11" name="Ευθεία γραμμή σύνδεσης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Ομάδα 12"/>
          <p:cNvGrpSpPr/>
          <p:nvPr/>
        </p:nvGrpSpPr>
        <p:grpSpPr>
          <a:xfrm>
            <a:off x="1218882" y="4851400"/>
            <a:ext cx="9739746" cy="73152"/>
            <a:chOff x="914400" y="3638550"/>
            <a:chExt cx="7306712" cy="54864"/>
          </a:xfrm>
        </p:grpSpPr>
        <p:sp>
          <p:nvSpPr>
            <p:cNvPr id="14" name="Έλλειψη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Έλλειψη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6" name="Ομάδα 15"/>
            <p:cNvGrpSpPr/>
            <p:nvPr/>
          </p:nvGrpSpPr>
          <p:grpSpPr>
            <a:xfrm>
              <a:off x="1036847" y="3646026"/>
              <a:ext cx="7074290" cy="38998"/>
              <a:chOff x="2141408" y="1752956"/>
              <a:chExt cx="7315200" cy="38998"/>
            </a:xfrm>
            <a:solidFill>
              <a:schemeClr val="tx2"/>
            </a:solidFill>
          </p:grpSpPr>
          <p:cxnSp>
            <p:nvCxnSpPr>
              <p:cNvPr id="17" name="Ευθεία γραμμή σύνδεσης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D19C51CE-BF59-4039-8914-5C1773D3D549}" type="datetime1">
              <a:rPr lang="el-GR" smtClean="0"/>
              <a:t>15/5/2024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34563" y="434975"/>
            <a:ext cx="1168400" cy="5661025"/>
          </a:xfrm>
        </p:spPr>
        <p:txBody>
          <a:bodyPr vert="eaVert"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40A8F871-A45A-43FD-8C21-3DF131215D9F}" type="datetime1">
              <a:rPr lang="el-GR" smtClean="0"/>
              <a:t>15/5/2024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CAF9D07A-CA9D-4601-B822-64519FBF9329}" type="datetime1">
              <a:rPr lang="el-GR" smtClean="0"/>
              <a:t>15/5/2024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smtClean="0"/>
              <a:t>Στυλ υποδείγματος κειμένου</a:t>
            </a:r>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CD7115D4-97EF-4A28-9E83-93AF2907EF72}" type="datetime1">
              <a:rPr lang="el-GR" smtClean="0"/>
              <a:t>15/5/2024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grpSp>
        <p:nvGrpSpPr>
          <p:cNvPr id="13" name="Ομάδα 12"/>
          <p:cNvGrpSpPr/>
          <p:nvPr/>
        </p:nvGrpSpPr>
        <p:grpSpPr>
          <a:xfrm>
            <a:off x="3273781" y="3475736"/>
            <a:ext cx="5641265" cy="54864"/>
            <a:chOff x="2455975" y="2588441"/>
            <a:chExt cx="4232051" cy="41148"/>
          </a:xfrm>
        </p:grpSpPr>
        <p:sp>
          <p:nvSpPr>
            <p:cNvPr id="14" name="Έλλειψη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Έλλειψη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Ομάδα 15"/>
            <p:cNvGrpSpPr/>
            <p:nvPr/>
          </p:nvGrpSpPr>
          <p:grpSpPr>
            <a:xfrm>
              <a:off x="2563229" y="2594391"/>
              <a:ext cx="4023360" cy="29249"/>
              <a:chOff x="2550323" y="3458731"/>
              <a:chExt cx="4023360" cy="38998"/>
            </a:xfrm>
          </p:grpSpPr>
          <p:cxnSp>
            <p:nvCxnSpPr>
              <p:cNvPr id="17" name="Ευθεία γραμμή σύνδεσης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Ευθεία γραμμή σύνδεσης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B82F15E3-15A2-453B-B377-C5E082271194}" type="datetime1">
              <a:rPr lang="el-GR" smtClean="0"/>
              <a:t>15/5/2024</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Στυλ υποδείγματος κειμένου</a:t>
            </a:r>
          </a:p>
        </p:txBody>
      </p:sp>
      <p:sp>
        <p:nvSpPr>
          <p:cNvPr id="4" name="Σύμβολο κράτησης θέσης περιεχομένου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Στυλ υποδείγματος κειμένου</a:t>
            </a:r>
          </a:p>
        </p:txBody>
      </p:sp>
      <p:sp>
        <p:nvSpPr>
          <p:cNvPr id="6" name="Σύμβολο κράτησης θέσης περιεχομένου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FB942276-5359-45C5-B867-1014A6884F26}" type="datetime1">
              <a:rPr lang="el-GR" smtClean="0"/>
              <a:t>15/5/2024</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BA600F9B-B41D-44BB-A088-1DE603A25910}" type="datetime1">
              <a:rPr lang="el-GR" smtClean="0"/>
              <a:t>15/5/2024</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872E18C4-9CB5-42AF-828A-AC82A342E863}" type="datetime1">
              <a:rPr lang="el-GR" smtClean="0"/>
              <a:t>15/5/2024</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κειμένου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smtClean="0"/>
              <a:t>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E1B0C4EB-BF1E-4F9C-A055-CC52C2A11B59}" type="datetime1">
              <a:rPr lang="el-GR" smtClean="0"/>
              <a:t>15/5/2024</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Στυλ κύριου τίτλου</a:t>
            </a:r>
            <a:endParaRPr lang="el-GR" dirty="0"/>
          </a:p>
        </p:txBody>
      </p:sp>
      <p:sp>
        <p:nvSpPr>
          <p:cNvPr id="8" name="Ορθογώνιο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smtClean="0"/>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hasCustomPrompt="1"/>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dirty="0" smtClean="0"/>
              <a:t>Στυλ υποδείγματος κειμένου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625562B6-64E7-4FC9-9E8E-575FBF71FEAC}" type="datetime1">
              <a:rPr lang="el-GR" smtClean="0"/>
              <a:t>15/5/2024</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el-GR" sz="2400" dirty="0"/>
          </a:p>
        </p:txBody>
      </p:sp>
      <p:sp>
        <p:nvSpPr>
          <p:cNvPr id="8" name="Στρογγυλεμένο ορθογώνιο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 name="Σύμβολο κράτησης θέσης τίτλου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el-GR" dirty="0" smtClean="0"/>
              <a:t>Στυλ κύριου τίτλου</a:t>
            </a:r>
            <a:endParaRPr lang="el-GR" dirty="0"/>
          </a:p>
        </p:txBody>
      </p:sp>
      <p:sp>
        <p:nvSpPr>
          <p:cNvPr id="3" name="Σύμβολο κράτησης θέσης κειμένου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AE0A25A9-6C64-4BBC-A43E-16EEFB902EEA}" type="datetime1">
              <a:rPr lang="el-GR" smtClean="0"/>
              <a:t>15/5/2024</a:t>
            </a:fld>
            <a:endParaRPr lang="el-GR" dirty="0"/>
          </a:p>
        </p:txBody>
      </p:sp>
      <p:sp>
        <p:nvSpPr>
          <p:cNvPr id="6" name="Σύμβολο κράτησης θέσης αριθμού διαφάνειας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el-GR" smtClean="0"/>
              <a:pPr/>
              <a:t>‹#›</a:t>
            </a:fld>
            <a:endParaRPr lang="el-GR"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wikipedia.org/wiki/%CE%9C%CE%B5%CE%B8%CE%B1%CE%BD%CF%8C%CE%BB%CE%B7"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el.wikipedia.org/wiki/%CE%91%CE%BC%CE%BC%CF%89%CE%BD%CE%AF%CE%B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69876" y="2636912"/>
            <a:ext cx="9435241" cy="1625599"/>
          </a:xfrm>
        </p:spPr>
        <p:txBody>
          <a:bodyPr rtlCol="0"/>
          <a:lstStyle/>
          <a:p>
            <a:pPr rtl="0"/>
            <a:r>
              <a:rPr lang="en-US" dirty="0" smtClean="0"/>
              <a:t> </a:t>
            </a:r>
            <a:r>
              <a:rPr lang="el-GR" dirty="0" smtClean="0"/>
              <a:t>Χημική ανακύκλωση πλαστικών</a:t>
            </a:r>
            <a:endParaRPr lang="el-GR" dirty="0"/>
          </a:p>
        </p:txBody>
      </p:sp>
      <p:pic>
        <p:nvPicPr>
          <p:cNvPr id="6" name="Εικόνα 5"/>
          <p:cNvPicPr/>
          <p:nvPr/>
        </p:nvPicPr>
        <p:blipFill rotWithShape="1">
          <a:blip r:embed="rId3"/>
          <a:srcRect l="56947" t="34460" r="28606" b="30009"/>
          <a:stretch/>
        </p:blipFill>
        <p:spPr bwMode="auto">
          <a:xfrm>
            <a:off x="8830716" y="351314"/>
            <a:ext cx="2138400" cy="2088000"/>
          </a:xfrm>
          <a:prstGeom prst="rect">
            <a:avLst/>
          </a:prstGeom>
          <a:ln>
            <a:noFill/>
          </a:ln>
          <a:extLst>
            <a:ext uri="{53640926-AAD7-44D8-BBD7-CCE9431645EC}">
              <a14:shadowObscured xmlns:a14="http://schemas.microsoft.com/office/drawing/2010/main"/>
            </a:ext>
          </a:extLst>
        </p:spPr>
      </p:pic>
      <p:pic>
        <p:nvPicPr>
          <p:cNvPr id="7" name="Εικόνα 6"/>
          <p:cNvPicPr/>
          <p:nvPr/>
        </p:nvPicPr>
        <p:blipFill rotWithShape="1">
          <a:blip r:embed="rId3"/>
          <a:srcRect l="70190" t="33390" r="18373" b="31293"/>
          <a:stretch/>
        </p:blipFill>
        <p:spPr bwMode="auto">
          <a:xfrm>
            <a:off x="1053852" y="354207"/>
            <a:ext cx="2138925" cy="2086802"/>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1557908" y="5157192"/>
            <a:ext cx="9254125" cy="646331"/>
          </a:xfrm>
          <a:prstGeom prst="rect">
            <a:avLst/>
          </a:prstGeom>
          <a:noFill/>
        </p:spPr>
        <p:txBody>
          <a:bodyPr wrap="square" rtlCol="0">
            <a:spAutoFit/>
          </a:bodyPr>
          <a:lstStyle/>
          <a:p>
            <a:pPr algn="ctr"/>
            <a:r>
              <a:rPr lang="el-GR" dirty="0" smtClean="0"/>
              <a:t>Δρ. </a:t>
            </a:r>
            <a:r>
              <a:rPr lang="el-GR" dirty="0" err="1" smtClean="0"/>
              <a:t>Γκαρμπούνης</a:t>
            </a:r>
            <a:r>
              <a:rPr lang="el-GR" dirty="0" smtClean="0"/>
              <a:t> Γεώργιος</a:t>
            </a:r>
          </a:p>
          <a:p>
            <a:pPr algn="ctr"/>
            <a:r>
              <a:rPr lang="el-GR" dirty="0" smtClean="0"/>
              <a:t>Μεταδιδακτορικός ερευνητής ΤΜΠ ΔΠΘ</a:t>
            </a:r>
            <a:endParaRPr lang="el-GR" dirty="0"/>
          </a:p>
        </p:txBody>
      </p:sp>
      <p:sp>
        <p:nvSpPr>
          <p:cNvPr id="3" name="Θέση αριθμού διαφάνειας 2"/>
          <p:cNvSpPr>
            <a:spLocks noGrp="1"/>
          </p:cNvSpPr>
          <p:nvPr>
            <p:ph type="sldNum" sz="quarter" idx="12"/>
          </p:nvPr>
        </p:nvSpPr>
        <p:spPr/>
        <p:txBody>
          <a:bodyPr/>
          <a:lstStyle/>
          <a:p>
            <a:fld id="{DF28FB93-0A08-4E7D-8E63-9EFA29F1E093}" type="slidenum">
              <a:rPr lang="el-GR" smtClean="0"/>
              <a:pPr/>
              <a:t>1</a:t>
            </a:fld>
            <a:endParaRPr lang="el-GR"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Εισαγωγή</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980728"/>
            <a:ext cx="4029750" cy="5089872"/>
          </a:xfrm>
        </p:spPr>
        <p:txBody>
          <a:bodyPr rtlCol="0">
            <a:normAutofit fontScale="55000" lnSpcReduction="20000"/>
          </a:bodyPr>
          <a:lstStyle/>
          <a:p>
            <a:pPr marL="0" indent="0">
              <a:buNone/>
            </a:pPr>
            <a:r>
              <a:rPr lang="el-GR" dirty="0" smtClean="0"/>
              <a:t>Το </a:t>
            </a:r>
            <a:r>
              <a:rPr lang="el-GR" dirty="0"/>
              <a:t>πολυαιθυλένιο είναι προϊόν πολυμερισμού </a:t>
            </a:r>
            <a:r>
              <a:rPr lang="el-GR" dirty="0" smtClean="0"/>
              <a:t>του αιθυλενίου.</a:t>
            </a:r>
          </a:p>
          <a:p>
            <a:pPr marL="0" indent="0">
              <a:buNone/>
            </a:pPr>
            <a:r>
              <a:rPr lang="el-GR" dirty="0" smtClean="0"/>
              <a:t>Οι κυριότεροι τύποι πολυαιθυλενίου είναι:</a:t>
            </a:r>
          </a:p>
          <a:p>
            <a:pPr>
              <a:buFont typeface="Wingdings" panose="05000000000000000000" pitchFamily="2" charset="2"/>
              <a:buChar char="q"/>
            </a:pPr>
            <a:r>
              <a:rPr lang="el-GR" dirty="0"/>
              <a:t>• πολυαιθυλένιο χαμηλής </a:t>
            </a:r>
            <a:r>
              <a:rPr lang="el-GR" dirty="0" smtClean="0"/>
              <a:t>πυκνότητας</a:t>
            </a:r>
            <a:r>
              <a:rPr lang="en-US" dirty="0"/>
              <a:t> low-density polyethylene</a:t>
            </a:r>
            <a:r>
              <a:rPr lang="el-GR" dirty="0" smtClean="0"/>
              <a:t> </a:t>
            </a:r>
            <a:r>
              <a:rPr lang="el-GR" dirty="0"/>
              <a:t>(LDPE), </a:t>
            </a:r>
            <a:endParaRPr lang="el-GR" dirty="0" smtClean="0"/>
          </a:p>
          <a:p>
            <a:pPr>
              <a:buFont typeface="Wingdings" panose="05000000000000000000" pitchFamily="2" charset="2"/>
              <a:buChar char="q"/>
            </a:pPr>
            <a:r>
              <a:rPr lang="el-GR" dirty="0" smtClean="0"/>
              <a:t>• </a:t>
            </a:r>
            <a:r>
              <a:rPr lang="el-GR" dirty="0"/>
              <a:t>πολυαιθυλένιο υψηλής </a:t>
            </a:r>
            <a:r>
              <a:rPr lang="el-GR" dirty="0" smtClean="0"/>
              <a:t>πυκνότητας</a:t>
            </a:r>
            <a:r>
              <a:rPr lang="en-US" dirty="0"/>
              <a:t> high-density polyethylene</a:t>
            </a:r>
            <a:r>
              <a:rPr lang="el-GR" dirty="0" smtClean="0"/>
              <a:t> </a:t>
            </a:r>
            <a:r>
              <a:rPr lang="el-GR" dirty="0"/>
              <a:t>(HDPE), </a:t>
            </a:r>
            <a:endParaRPr lang="el-GR" dirty="0" smtClean="0"/>
          </a:p>
          <a:p>
            <a:pPr>
              <a:buFont typeface="Wingdings" panose="05000000000000000000" pitchFamily="2" charset="2"/>
              <a:buChar char="q"/>
            </a:pPr>
            <a:r>
              <a:rPr lang="el-GR" dirty="0" smtClean="0"/>
              <a:t>• </a:t>
            </a:r>
            <a:r>
              <a:rPr lang="el-GR" dirty="0"/>
              <a:t>γραμμικό πολυαιθυλένιο χαμηλής </a:t>
            </a:r>
            <a:r>
              <a:rPr lang="el-GR" dirty="0" smtClean="0"/>
              <a:t>πυκνότητας</a:t>
            </a:r>
            <a:r>
              <a:rPr lang="en-US" dirty="0"/>
              <a:t> linear low-density polyethylene</a:t>
            </a:r>
            <a:r>
              <a:rPr lang="el-GR" dirty="0" smtClean="0"/>
              <a:t> </a:t>
            </a:r>
            <a:r>
              <a:rPr lang="el-GR" dirty="0"/>
              <a:t>(LLDPE), </a:t>
            </a:r>
            <a:endParaRPr lang="el-GR" dirty="0" smtClean="0"/>
          </a:p>
          <a:p>
            <a:pPr>
              <a:buFont typeface="Wingdings" panose="05000000000000000000" pitchFamily="2" charset="2"/>
              <a:buChar char="q"/>
            </a:pPr>
            <a:r>
              <a:rPr lang="el-GR" dirty="0" smtClean="0"/>
              <a:t>• </a:t>
            </a:r>
            <a:r>
              <a:rPr lang="el-GR" dirty="0"/>
              <a:t>διασταυρωμένο πολυαιθυλένιο </a:t>
            </a:r>
            <a:r>
              <a:rPr lang="en-US" dirty="0" err="1"/>
              <a:t>crosslinked</a:t>
            </a:r>
            <a:r>
              <a:rPr lang="en-US" dirty="0"/>
              <a:t> polyethylene</a:t>
            </a:r>
            <a:r>
              <a:rPr lang="el-GR" dirty="0" smtClean="0"/>
              <a:t>(PEX).</a:t>
            </a:r>
          </a:p>
          <a:p>
            <a:pPr marL="0" indent="0">
              <a:buNone/>
            </a:pPr>
            <a:r>
              <a:rPr lang="el-GR" dirty="0"/>
              <a:t>Το LDPE είναι ένας τύπος πολυαιθυλενίου με την πιο διακλαδισμένη δομή και πυκνότητα </a:t>
            </a:r>
            <a:r>
              <a:rPr lang="el-GR" dirty="0" smtClean="0"/>
              <a:t>χαμηλότερη </a:t>
            </a:r>
            <a:r>
              <a:rPr lang="el-GR"/>
              <a:t>από </a:t>
            </a:r>
            <a:r>
              <a:rPr lang="el-GR" smtClean="0"/>
              <a:t>αυτή </a:t>
            </a:r>
            <a:r>
              <a:rPr lang="el-GR" dirty="0"/>
              <a:t>του HDPE</a:t>
            </a:r>
            <a:r>
              <a:rPr lang="el-GR" dirty="0" smtClean="0"/>
              <a:t>.</a:t>
            </a:r>
          </a:p>
          <a:p>
            <a:pPr marL="0" indent="0">
              <a:buNone/>
            </a:pPr>
            <a:r>
              <a:rPr lang="el-GR" dirty="0"/>
              <a:t>Το HDPE είναι ένα πολυμερές με γραμμική δομή </a:t>
            </a:r>
            <a:r>
              <a:rPr lang="el-GR" dirty="0" smtClean="0"/>
              <a:t>και με </a:t>
            </a:r>
            <a:r>
              <a:rPr lang="el-GR" dirty="0"/>
              <a:t>χαμηλό βαθμός διακλάδωσης</a:t>
            </a:r>
            <a:r>
              <a:rPr lang="el-GR" dirty="0" smtClean="0"/>
              <a:t>.</a:t>
            </a:r>
          </a:p>
          <a:p>
            <a:pPr marL="0" indent="0">
              <a:buNone/>
            </a:pPr>
            <a:r>
              <a:rPr lang="el-GR" dirty="0"/>
              <a:t>Το LLDPE παράγεται από τον πολυμερισμό του αιθυλενίου με άλλες </a:t>
            </a:r>
            <a:r>
              <a:rPr lang="el-GR" dirty="0" err="1"/>
              <a:t>ολεφίνες</a:t>
            </a:r>
            <a:r>
              <a:rPr lang="el-GR" dirty="0"/>
              <a:t> με μεγαλύτερες αλυσίδες υδρογονάνθρακα, όπως 1-βουτένιο, 1-εξένιο ή 1-οκτένιο. Το </a:t>
            </a:r>
            <a:r>
              <a:rPr lang="el-GR" dirty="0" smtClean="0"/>
              <a:t>αποτέλεσμα είναι μια </a:t>
            </a:r>
            <a:r>
              <a:rPr lang="el-GR" dirty="0"/>
              <a:t>γραμμική ραχοκοκαλιά με κοντά και ομοιόμορφα κλαδιά</a:t>
            </a:r>
            <a:r>
              <a:rPr lang="el-GR" dirty="0" smtClean="0"/>
              <a:t>.</a:t>
            </a:r>
          </a:p>
          <a:p>
            <a:pPr marL="0" indent="0">
              <a:buNone/>
            </a:pPr>
            <a:endParaRPr lang="el-GR" dirty="0" smtClean="0"/>
          </a:p>
          <a:p>
            <a:pPr>
              <a:buFont typeface="Wingdings" panose="05000000000000000000" pitchFamily="2" charset="2"/>
              <a:buChar char="q"/>
            </a:pPr>
            <a:endParaRPr lang="el-GR" dirty="0" smtClean="0"/>
          </a:p>
          <a:p>
            <a:pPr marL="0" indent="0">
              <a:buNone/>
            </a:pPr>
            <a:endParaRPr lang="el-GR" dirty="0" smtClean="0"/>
          </a:p>
        </p:txBody>
      </p:sp>
      <p:pic>
        <p:nvPicPr>
          <p:cNvPr id="5" name="Εικόνα 4"/>
          <p:cNvPicPr/>
          <p:nvPr/>
        </p:nvPicPr>
        <p:blipFill rotWithShape="1">
          <a:blip r:embed="rId3"/>
          <a:srcRect l="17578" t="35317" r="20660" b="16952"/>
          <a:stretch/>
        </p:blipFill>
        <p:spPr bwMode="auto">
          <a:xfrm>
            <a:off x="5590356" y="1700808"/>
            <a:ext cx="5688632" cy="3168352"/>
          </a:xfrm>
          <a:prstGeom prst="rect">
            <a:avLst/>
          </a:prstGeom>
          <a:ln>
            <a:noFill/>
          </a:ln>
          <a:extLst>
            <a:ext uri="{53640926-AAD7-44D8-BBD7-CCE9431645EC}">
              <a14:shadowObscured xmlns:a14="http://schemas.microsoft.com/office/drawing/2010/main"/>
            </a:ext>
          </a:extLst>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10</a:t>
            </a:fld>
            <a:endParaRPr lang="el-GR" dirty="0"/>
          </a:p>
        </p:txBody>
      </p:sp>
    </p:spTree>
    <p:extLst>
      <p:ext uri="{BB962C8B-B14F-4D97-AF65-F5344CB8AC3E}">
        <p14:creationId xmlns:p14="http://schemas.microsoft.com/office/powerpoint/2010/main" val="188715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Εισαγωγή</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980728"/>
            <a:ext cx="4029750" cy="5089872"/>
          </a:xfrm>
        </p:spPr>
        <p:txBody>
          <a:bodyPr rtlCol="0">
            <a:normAutofit fontScale="55000" lnSpcReduction="20000"/>
          </a:bodyPr>
          <a:lstStyle/>
          <a:p>
            <a:pPr>
              <a:buFont typeface="Wingdings" panose="05000000000000000000" pitchFamily="2" charset="2"/>
              <a:buChar char="q"/>
            </a:pPr>
            <a:r>
              <a:rPr lang="el-GR" sz="2500" dirty="0"/>
              <a:t>Το πολυπροπυλένιο είναι προϊόν του πολυμερισμού του </a:t>
            </a:r>
            <a:r>
              <a:rPr lang="el-GR" sz="2500" dirty="0" err="1"/>
              <a:t>προπυλενίου</a:t>
            </a:r>
            <a:r>
              <a:rPr lang="el-GR" sz="2500" dirty="0" smtClean="0"/>
              <a:t>. Κάθε </a:t>
            </a:r>
            <a:r>
              <a:rPr lang="el-GR" sz="2500" dirty="0"/>
              <a:t>μονομερές έχει μια πλευρική ομάδα </a:t>
            </a:r>
            <a:r>
              <a:rPr lang="el-GR" sz="2500" dirty="0" smtClean="0"/>
              <a:t>μεθυλίου.</a:t>
            </a:r>
          </a:p>
          <a:p>
            <a:pPr>
              <a:buFont typeface="Wingdings" panose="05000000000000000000" pitchFamily="2" charset="2"/>
              <a:buChar char="q"/>
            </a:pPr>
            <a:r>
              <a:rPr lang="el-GR" sz="2500" dirty="0"/>
              <a:t>Αυτές οι διαφορές </a:t>
            </a:r>
            <a:r>
              <a:rPr lang="el-GR" sz="2500" dirty="0" smtClean="0"/>
              <a:t>στη δομή επηρεάζουν </a:t>
            </a:r>
            <a:r>
              <a:rPr lang="el-GR" sz="2500" dirty="0"/>
              <a:t>τις μηχανικές ιδιότητες του πολυμερούς και τις συνθήκες </a:t>
            </a:r>
            <a:r>
              <a:rPr lang="el-GR" sz="2500" dirty="0" smtClean="0"/>
              <a:t>της διεργασίας της πυρόλυσης </a:t>
            </a:r>
            <a:r>
              <a:rPr lang="el-GR" sz="2500" dirty="0"/>
              <a:t>ή </a:t>
            </a:r>
            <a:r>
              <a:rPr lang="el-GR" sz="2500" dirty="0" smtClean="0"/>
              <a:t>της αεριοποίησης</a:t>
            </a:r>
            <a:r>
              <a:rPr lang="el-GR" sz="2500" dirty="0"/>
              <a:t>, καθώς και τη σύνθεση των προϊόντων από διαδικασίες χημικής ανακύκλωσης</a:t>
            </a:r>
            <a:r>
              <a:rPr lang="el-GR" sz="2500" dirty="0" smtClean="0"/>
              <a:t>.</a:t>
            </a:r>
          </a:p>
          <a:p>
            <a:pPr>
              <a:buFont typeface="Wingdings" panose="05000000000000000000" pitchFamily="2" charset="2"/>
              <a:buChar char="q"/>
            </a:pPr>
            <a:r>
              <a:rPr lang="el-GR" sz="2500" dirty="0" smtClean="0"/>
              <a:t>Πολλά </a:t>
            </a:r>
            <a:r>
              <a:rPr lang="el-GR" sz="2500" dirty="0"/>
              <a:t>διαφορετικά πρόσθετα χρησιμοποιούνται για την αλλαγή των ιδιοτήτων του πολυμερούς κατά την παραγωγή πλαστικών ειδών. Για παράδειγμα, προστίθενται χρωστικές και βαφές για αλλαγή του </a:t>
            </a:r>
            <a:r>
              <a:rPr lang="el-GR" sz="2500" dirty="0" smtClean="0"/>
              <a:t>χρώματος, </a:t>
            </a:r>
            <a:r>
              <a:rPr lang="el-GR" sz="2500" dirty="0"/>
              <a:t>μπορούν να προστεθούν ίνες γυαλιού για να αλλάξουν οι μηχανικές ιδιότητες του πολυμερούς. Οι σταθεροποιητές (όπως οι σταθεροποιητές UV), τα επιβραδυντικά φλόγας, τα λιπαντικά και οι πλαστικοποιητές είναι άλλοι τύποι πρόσθετων που χρησιμοποιούνται συνήθως στη βιομηχανία </a:t>
            </a:r>
            <a:r>
              <a:rPr lang="el-GR" sz="2500" dirty="0" smtClean="0"/>
              <a:t>πλαστικών</a:t>
            </a:r>
            <a:r>
              <a:rPr lang="el-GR" sz="2500" dirty="0"/>
              <a:t>. Η τελική απόδοση και σύνθεση των προϊόντων χημικής ανακύκλωσης θα εξαρτώνται από τον τύπο και την ποσότητα όλων των </a:t>
            </a:r>
            <a:r>
              <a:rPr lang="el-GR" sz="2500" dirty="0" smtClean="0"/>
              <a:t>πρόσθετων.</a:t>
            </a:r>
          </a:p>
          <a:p>
            <a:pPr marL="0" indent="0">
              <a:buNone/>
            </a:pPr>
            <a:r>
              <a:rPr lang="el-GR" dirty="0" smtClean="0"/>
              <a:t> </a:t>
            </a:r>
          </a:p>
          <a:p>
            <a:pPr marL="0" indent="0">
              <a:buNone/>
            </a:pPr>
            <a:endParaRPr lang="el-GR" dirty="0" smtClean="0"/>
          </a:p>
          <a:p>
            <a:pPr>
              <a:buFont typeface="Wingdings" panose="05000000000000000000" pitchFamily="2" charset="2"/>
              <a:buChar char="q"/>
            </a:pPr>
            <a:endParaRPr lang="el-GR" dirty="0" smtClean="0"/>
          </a:p>
          <a:p>
            <a:pPr marL="0" indent="0">
              <a:buNone/>
            </a:pPr>
            <a:endParaRPr lang="el-GR" dirty="0" smtClean="0"/>
          </a:p>
        </p:txBody>
      </p:sp>
      <p:pic>
        <p:nvPicPr>
          <p:cNvPr id="6" name="Εικόνα 5"/>
          <p:cNvPicPr/>
          <p:nvPr/>
        </p:nvPicPr>
        <p:blipFill rotWithShape="1">
          <a:blip r:embed="rId3"/>
          <a:srcRect l="19263" t="39598" r="18613" b="35360"/>
          <a:stretch/>
        </p:blipFill>
        <p:spPr bwMode="auto">
          <a:xfrm>
            <a:off x="5734372" y="2204864"/>
            <a:ext cx="5760640" cy="1728192"/>
          </a:xfrm>
          <a:prstGeom prst="rect">
            <a:avLst/>
          </a:prstGeom>
          <a:ln>
            <a:noFill/>
          </a:ln>
          <a:extLst>
            <a:ext uri="{53640926-AAD7-44D8-BBD7-CCE9431645EC}">
              <a14:shadowObscured xmlns:a14="http://schemas.microsoft.com/office/drawing/2010/main"/>
            </a:ext>
          </a:extLst>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11</a:t>
            </a:fld>
            <a:endParaRPr lang="el-GR" dirty="0"/>
          </a:p>
        </p:txBody>
      </p:sp>
    </p:spTree>
    <p:extLst>
      <p:ext uri="{BB962C8B-B14F-4D97-AF65-F5344CB8AC3E}">
        <p14:creationId xmlns:p14="http://schemas.microsoft.com/office/powerpoint/2010/main" val="14875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Πυρόλυση</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980728"/>
            <a:ext cx="4029750" cy="5089872"/>
          </a:xfrm>
        </p:spPr>
        <p:txBody>
          <a:bodyPr rtlCol="0">
            <a:normAutofit/>
          </a:bodyPr>
          <a:lstStyle/>
          <a:p>
            <a:pPr>
              <a:buFont typeface="Wingdings" panose="05000000000000000000" pitchFamily="2" charset="2"/>
              <a:buChar char="q"/>
            </a:pPr>
            <a:r>
              <a:rPr lang="el-GR" dirty="0"/>
              <a:t>Η πυρόλυση των πολυμερών είναι μια διαδικασία </a:t>
            </a:r>
            <a:r>
              <a:rPr lang="el-GR" dirty="0" smtClean="0"/>
              <a:t>κατά την οποία </a:t>
            </a:r>
            <a:r>
              <a:rPr lang="el-GR" dirty="0"/>
              <a:t>οι μακριές αλυσίδες πολυμερών διασπώνται σε προϊόντα με μικρότερες αλυσίδες. Κατά τη θέρμανση (περίπου στους 350–600°C), τα μόρια αρχίζουν να δονούνται έως ότου οι δονήσεις είναι αρκετά έντονες ώστε να υπερνικήσουν τις δυνάμεις </a:t>
            </a:r>
            <a:r>
              <a:rPr lang="el-GR" dirty="0" err="1"/>
              <a:t>van</a:t>
            </a:r>
            <a:r>
              <a:rPr lang="el-GR" dirty="0"/>
              <a:t> </a:t>
            </a:r>
            <a:r>
              <a:rPr lang="el-GR" dirty="0" err="1"/>
              <a:t>der</a:t>
            </a:r>
            <a:r>
              <a:rPr lang="el-GR" dirty="0"/>
              <a:t> </a:t>
            </a:r>
            <a:r>
              <a:rPr lang="el-GR" dirty="0" err="1"/>
              <a:t>Waals</a:t>
            </a:r>
            <a:r>
              <a:rPr lang="el-GR" dirty="0" smtClean="0"/>
              <a:t>.</a:t>
            </a:r>
          </a:p>
          <a:p>
            <a:pPr>
              <a:buFont typeface="Wingdings" panose="05000000000000000000" pitchFamily="2" charset="2"/>
              <a:buChar char="q"/>
            </a:pPr>
            <a:endParaRPr lang="el-GR" dirty="0" smtClean="0"/>
          </a:p>
          <a:p>
            <a:pPr>
              <a:buFont typeface="Wingdings" panose="05000000000000000000" pitchFamily="2" charset="2"/>
              <a:buChar char="q"/>
            </a:pPr>
            <a:endParaRPr lang="el-GR" dirty="0" smtClean="0"/>
          </a:p>
          <a:p>
            <a:pPr marL="0" indent="0">
              <a:buNone/>
            </a:pPr>
            <a:endParaRPr lang="el-GR" dirty="0" smtClean="0"/>
          </a:p>
        </p:txBody>
      </p:sp>
      <p:pic>
        <p:nvPicPr>
          <p:cNvPr id="5" name="Εικόνα 4"/>
          <p:cNvPicPr/>
          <p:nvPr/>
        </p:nvPicPr>
        <p:blipFill rotWithShape="1">
          <a:blip r:embed="rId3"/>
          <a:srcRect l="9752" t="21618" r="19817" b="7320"/>
          <a:stretch/>
        </p:blipFill>
        <p:spPr bwMode="auto">
          <a:xfrm>
            <a:off x="5446340" y="1916832"/>
            <a:ext cx="5904656" cy="3384376"/>
          </a:xfrm>
          <a:prstGeom prst="rect">
            <a:avLst/>
          </a:prstGeom>
          <a:ln>
            <a:noFill/>
          </a:ln>
          <a:extLst>
            <a:ext uri="{53640926-AAD7-44D8-BBD7-CCE9431645EC}">
              <a14:shadowObscured xmlns:a14="http://schemas.microsoft.com/office/drawing/2010/main"/>
            </a:ext>
          </a:extLst>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12</a:t>
            </a:fld>
            <a:endParaRPr lang="el-GR" dirty="0"/>
          </a:p>
        </p:txBody>
      </p:sp>
    </p:spTree>
    <p:extLst>
      <p:ext uri="{BB962C8B-B14F-4D97-AF65-F5344CB8AC3E}">
        <p14:creationId xmlns:p14="http://schemas.microsoft.com/office/powerpoint/2010/main" val="61820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Πυρόλυση</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980728"/>
            <a:ext cx="4029750" cy="5089872"/>
          </a:xfrm>
        </p:spPr>
        <p:txBody>
          <a:bodyPr rtlCol="0">
            <a:normAutofit fontScale="77500" lnSpcReduction="20000"/>
          </a:bodyPr>
          <a:lstStyle/>
          <a:p>
            <a:pPr>
              <a:buFont typeface="Wingdings" panose="05000000000000000000" pitchFamily="2" charset="2"/>
              <a:buChar char="q"/>
            </a:pPr>
            <a:r>
              <a:rPr lang="el-GR" dirty="0"/>
              <a:t>Η</a:t>
            </a:r>
            <a:r>
              <a:rPr lang="el-GR" dirty="0" smtClean="0"/>
              <a:t> </a:t>
            </a:r>
            <a:r>
              <a:rPr lang="el-GR" dirty="0"/>
              <a:t>διάσπαση των αλυσίδων </a:t>
            </a:r>
            <a:r>
              <a:rPr lang="el-GR" dirty="0" err="1"/>
              <a:t>πολυολεφίνης</a:t>
            </a:r>
            <a:r>
              <a:rPr lang="el-GR" dirty="0"/>
              <a:t> παράγει διαφορετικούς υδρογονάνθρακες. Γενικά, κατά την πυρόλυση πολυαιθυλενίου και πολυπροπυλενίου δημιουργούνται τρεις τύποι ρευμάτων: </a:t>
            </a:r>
            <a:endParaRPr lang="el-GR" dirty="0" smtClean="0"/>
          </a:p>
          <a:p>
            <a:pPr>
              <a:buFont typeface="Wingdings" panose="05000000000000000000" pitchFamily="2" charset="2"/>
              <a:buChar char="Ø"/>
            </a:pPr>
            <a:r>
              <a:rPr lang="el-GR" dirty="0" smtClean="0"/>
              <a:t>κλάσμα </a:t>
            </a:r>
            <a:r>
              <a:rPr lang="el-GR" dirty="0"/>
              <a:t>αερίου που αποτελείται από υδρογονάνθρακες με τα μικρότερα μοριακά βάρη, </a:t>
            </a:r>
            <a:endParaRPr lang="el-GR" dirty="0" smtClean="0"/>
          </a:p>
          <a:p>
            <a:pPr>
              <a:buFont typeface="Wingdings" panose="05000000000000000000" pitchFamily="2" charset="2"/>
              <a:buChar char="Ø"/>
            </a:pPr>
            <a:r>
              <a:rPr lang="el-GR" dirty="0" smtClean="0"/>
              <a:t>υγρό </a:t>
            </a:r>
            <a:r>
              <a:rPr lang="el-GR" dirty="0"/>
              <a:t>ή </a:t>
            </a:r>
            <a:r>
              <a:rPr lang="el-GR" dirty="0" err="1"/>
              <a:t>ημιστερεό</a:t>
            </a:r>
            <a:r>
              <a:rPr lang="el-GR" dirty="0"/>
              <a:t> κλάσμα </a:t>
            </a:r>
            <a:r>
              <a:rPr lang="el-GR" dirty="0" smtClean="0"/>
              <a:t>(λάδι </a:t>
            </a:r>
            <a:r>
              <a:rPr lang="el-GR" dirty="0"/>
              <a:t>πυρόλυσης) που αποτελείται από υδρογονάνθρακες που δημιουργήθηκαν με τη μορφή ατμών. τα οποία μετά την ψύξη συμπυκνώθηκαν </a:t>
            </a:r>
            <a:endParaRPr lang="el-GR" dirty="0" smtClean="0"/>
          </a:p>
          <a:p>
            <a:pPr>
              <a:buFont typeface="Wingdings" panose="05000000000000000000" pitchFamily="2" charset="2"/>
              <a:buChar char="Ø"/>
            </a:pPr>
            <a:r>
              <a:rPr lang="el-GR" dirty="0" smtClean="0"/>
              <a:t>και </a:t>
            </a:r>
            <a:r>
              <a:rPr lang="el-GR" dirty="0"/>
              <a:t>το υπόλειμμα της διεργασίας (</a:t>
            </a:r>
            <a:r>
              <a:rPr lang="el-GR" dirty="0" err="1"/>
              <a:t>char</a:t>
            </a:r>
            <a:r>
              <a:rPr lang="el-GR" dirty="0"/>
              <a:t>), που αποτελείται από πρόσθετα πλαστικού και </a:t>
            </a:r>
            <a:r>
              <a:rPr lang="el-GR" dirty="0" err="1"/>
              <a:t>οπτάνθρακα</a:t>
            </a:r>
            <a:r>
              <a:rPr lang="el-GR" dirty="0"/>
              <a:t>, που δημιουργήθηκε κατά τη διαδικασία.</a:t>
            </a:r>
            <a:endParaRPr lang="el-GR" dirty="0" smtClean="0"/>
          </a:p>
          <a:p>
            <a:pPr>
              <a:buFont typeface="Wingdings" panose="05000000000000000000" pitchFamily="2" charset="2"/>
              <a:buChar char="q"/>
            </a:pPr>
            <a:endParaRPr lang="el-GR" dirty="0" smtClean="0"/>
          </a:p>
          <a:p>
            <a:pPr marL="0" indent="0">
              <a:buNone/>
            </a:pPr>
            <a:endParaRPr lang="el-GR" dirty="0" smtClean="0"/>
          </a:p>
        </p:txBody>
      </p:sp>
      <p:pic>
        <p:nvPicPr>
          <p:cNvPr id="5" name="Εικόνα 4"/>
          <p:cNvPicPr/>
          <p:nvPr/>
        </p:nvPicPr>
        <p:blipFill rotWithShape="1">
          <a:blip r:embed="rId3"/>
          <a:srcRect l="9752" t="21618" r="19817" b="7320"/>
          <a:stretch/>
        </p:blipFill>
        <p:spPr bwMode="auto">
          <a:xfrm>
            <a:off x="5446340" y="1916832"/>
            <a:ext cx="5904656" cy="3384376"/>
          </a:xfrm>
          <a:prstGeom prst="rect">
            <a:avLst/>
          </a:prstGeom>
          <a:ln>
            <a:noFill/>
          </a:ln>
          <a:extLst>
            <a:ext uri="{53640926-AAD7-44D8-BBD7-CCE9431645EC}">
              <a14:shadowObscured xmlns:a14="http://schemas.microsoft.com/office/drawing/2010/main"/>
            </a:ext>
          </a:extLst>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13</a:t>
            </a:fld>
            <a:endParaRPr lang="el-GR" dirty="0"/>
          </a:p>
        </p:txBody>
      </p:sp>
    </p:spTree>
    <p:extLst>
      <p:ext uri="{BB962C8B-B14F-4D97-AF65-F5344CB8AC3E}">
        <p14:creationId xmlns:p14="http://schemas.microsoft.com/office/powerpoint/2010/main" val="36575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a:r>
              <a:rPr lang="el-GR" dirty="0" smtClean="0"/>
              <a:t>Πυρόλυση (</a:t>
            </a:r>
            <a:r>
              <a:rPr lang="en-US" dirty="0" smtClean="0"/>
              <a:t>Plastic-to-intermediate</a:t>
            </a:r>
            <a:r>
              <a:rPr lang="el-GR" dirty="0" smtClean="0"/>
              <a:t>)</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980728"/>
            <a:ext cx="3651393" cy="5089872"/>
          </a:xfrm>
        </p:spPr>
        <p:txBody>
          <a:bodyPr rtlCol="0">
            <a:normAutofit fontScale="55000" lnSpcReduction="20000"/>
          </a:bodyPr>
          <a:lstStyle/>
          <a:p>
            <a:pPr>
              <a:buFont typeface="Wingdings" panose="05000000000000000000" pitchFamily="2" charset="2"/>
              <a:buChar char="q"/>
            </a:pPr>
            <a:r>
              <a:rPr lang="el-GR" dirty="0"/>
              <a:t>Όπως </a:t>
            </a:r>
            <a:r>
              <a:rPr lang="el-GR" dirty="0" err="1"/>
              <a:t>περιγράφηκε</a:t>
            </a:r>
            <a:r>
              <a:rPr lang="el-GR" dirty="0"/>
              <a:t> στην προηγούμενη ενότητα, η πυρόλυση πολυαιθυλενίου και πολυπροπυλενίου μπορεί να οδηγήσει σε πολλά διαφορετικά προϊόντα. Η σύνθεση των προϊόντων – τύπος υδρογονάνθρακα και μήκος αλυσίδας – θα καθορίσει την εφαρμογή τους</a:t>
            </a:r>
            <a:r>
              <a:rPr lang="el-GR" dirty="0" smtClean="0"/>
              <a:t>.</a:t>
            </a:r>
            <a:endParaRPr lang="en-US" dirty="0" smtClean="0"/>
          </a:p>
          <a:p>
            <a:pPr>
              <a:buFont typeface="Wingdings" panose="05000000000000000000" pitchFamily="2" charset="2"/>
              <a:buChar char="q"/>
            </a:pPr>
            <a:r>
              <a:rPr lang="el-GR" dirty="0"/>
              <a:t>Το </a:t>
            </a:r>
            <a:r>
              <a:rPr lang="el-GR" dirty="0" smtClean="0"/>
              <a:t>λάδι </a:t>
            </a:r>
            <a:r>
              <a:rPr lang="el-GR" dirty="0"/>
              <a:t>πυρόλυσης που λαμβάνεται κατά τη διάρκεια θερμικής ή </a:t>
            </a:r>
            <a:r>
              <a:rPr lang="el-GR" dirty="0" err="1"/>
              <a:t>θερμοκαταλυτικής</a:t>
            </a:r>
            <a:r>
              <a:rPr lang="el-GR" dirty="0"/>
              <a:t> πυρόλυσης </a:t>
            </a:r>
            <a:r>
              <a:rPr lang="el-GR" dirty="0" err="1"/>
              <a:t>πολυολεφινών</a:t>
            </a:r>
            <a:r>
              <a:rPr lang="el-GR" dirty="0"/>
              <a:t> είναι ένα σύνθετο μείγμα υδρογονανθράκων με διαφορετικά μήκη αλυσίδας (5 έως 30 και περισσότερα άτομα άνθρακα). Γραμμικές και διακλαδισμένες παραφίνες και </a:t>
            </a:r>
            <a:r>
              <a:rPr lang="el-GR" dirty="0" err="1"/>
              <a:t>ολεφίνες</a:t>
            </a:r>
            <a:r>
              <a:rPr lang="el-GR" dirty="0"/>
              <a:t>, μαζί με </a:t>
            </a:r>
            <a:r>
              <a:rPr lang="el-GR" dirty="0" smtClean="0"/>
              <a:t>αρωματικά: </a:t>
            </a:r>
            <a:r>
              <a:rPr lang="el-GR" dirty="0" err="1" smtClean="0"/>
              <a:t>μονο</a:t>
            </a:r>
            <a:r>
              <a:rPr lang="el-GR" dirty="0" smtClean="0"/>
              <a:t> </a:t>
            </a:r>
            <a:r>
              <a:rPr lang="el-GR" dirty="0"/>
              <a:t>και </a:t>
            </a:r>
            <a:r>
              <a:rPr lang="el-GR" dirty="0" err="1"/>
              <a:t>πολυαρωματικά</a:t>
            </a:r>
            <a:r>
              <a:rPr lang="el-GR" dirty="0"/>
              <a:t> – με και χωρίς </a:t>
            </a:r>
            <a:r>
              <a:rPr lang="el-GR" dirty="0" err="1"/>
              <a:t>αλειφατικές</a:t>
            </a:r>
            <a:r>
              <a:rPr lang="el-GR" dirty="0"/>
              <a:t> πλευρικές αλυσίδες, αποκτώνται. Ένα τέτοιο σύνθετο μείγμα δεν έχει άμεση εφαρμογή χωρίς πρόσθετη επεξεργασία. Ωστόσο, ως προϊόν υδρογονάνθρακα, </a:t>
            </a:r>
            <a:r>
              <a:rPr lang="el-GR" dirty="0">
                <a:solidFill>
                  <a:srgbClr val="FF0000"/>
                </a:solidFill>
              </a:rPr>
              <a:t>μπορεί να αναμιχθεί με ρεύματα διυλιστηρίων και πετροχημικών και να υποστεί επεξεργασία μαζί με το </a:t>
            </a:r>
            <a:r>
              <a:rPr lang="el-GR" dirty="0" smtClean="0">
                <a:solidFill>
                  <a:srgbClr val="FF0000"/>
                </a:solidFill>
              </a:rPr>
              <a:t>αργό πετρέλαιο.</a:t>
            </a:r>
          </a:p>
          <a:p>
            <a:pPr>
              <a:buFont typeface="Wingdings" panose="05000000000000000000" pitchFamily="2" charset="2"/>
              <a:buChar char="q"/>
            </a:pPr>
            <a:r>
              <a:rPr lang="el-GR" dirty="0"/>
              <a:t>Η</a:t>
            </a:r>
            <a:r>
              <a:rPr lang="el-GR" dirty="0" smtClean="0"/>
              <a:t> </a:t>
            </a:r>
            <a:r>
              <a:rPr lang="el-GR" dirty="0"/>
              <a:t>ικανότητα των εμπορικών εργοστασίων ανακύκλωσης χημικών είναι περιορισμένη λόγω της διαθεσιμότητας πλαστικών απορριμμάτων. Οι μεγαλύτερες μονάδες πυρόλυσης έχουν δυναμικότητα περίπου 100.000 τόνων ετησίως, που είναι πολύ </a:t>
            </a:r>
            <a:r>
              <a:rPr lang="el-GR" dirty="0" smtClean="0"/>
              <a:t>μικρή </a:t>
            </a:r>
            <a:r>
              <a:rPr lang="el-GR" dirty="0"/>
              <a:t>σε σύγκριση με το τυπικό μέγεθος του διυλιστηρίου περίπου 4–10 εκατομμυρίων τόνων ετησίως.</a:t>
            </a:r>
            <a:endParaRPr lang="el-GR" dirty="0" smtClean="0">
              <a:solidFill>
                <a:srgbClr val="FF0000"/>
              </a:solidFill>
            </a:endParaRPr>
          </a:p>
          <a:p>
            <a:pPr marL="0" indent="0">
              <a:buNone/>
            </a:pPr>
            <a:endParaRPr lang="el-GR" dirty="0" smtClean="0"/>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632" y="1556792"/>
            <a:ext cx="6500723" cy="3600400"/>
          </a:xfrm>
          <a:prstGeom prst="rect">
            <a:avLst/>
          </a:prstGeom>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14</a:t>
            </a:fld>
            <a:endParaRPr lang="el-GR" dirty="0"/>
          </a:p>
        </p:txBody>
      </p:sp>
    </p:spTree>
    <p:extLst>
      <p:ext uri="{BB962C8B-B14F-4D97-AF65-F5344CB8AC3E}">
        <p14:creationId xmlns:p14="http://schemas.microsoft.com/office/powerpoint/2010/main" val="24975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Πυρόλυση</a:t>
            </a:r>
            <a:r>
              <a:rPr lang="en-US" dirty="0" smtClean="0"/>
              <a:t> </a:t>
            </a:r>
            <a:endParaRPr lang="el-GR" dirty="0">
              <a:latin typeface="Cambria" panose="02040503050406030204" pitchFamily="18" charset="0"/>
              <a:ea typeface="Cambria" panose="02040503050406030204" pitchFamily="18" charset="0"/>
            </a:endParaRPr>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3852" y="889237"/>
            <a:ext cx="10585176" cy="5536861"/>
          </a:xfrm>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15</a:t>
            </a:fld>
            <a:endParaRPr lang="el-GR" dirty="0"/>
          </a:p>
        </p:txBody>
      </p:sp>
    </p:spTree>
    <p:extLst>
      <p:ext uri="{BB962C8B-B14F-4D97-AF65-F5344CB8AC3E}">
        <p14:creationId xmlns:p14="http://schemas.microsoft.com/office/powerpoint/2010/main" val="349698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Πυρόλυση</a:t>
            </a:r>
            <a:r>
              <a:rPr lang="en-US" dirty="0" smtClean="0"/>
              <a:t> </a:t>
            </a:r>
            <a:endParaRPr lang="el-GR" dirty="0">
              <a:latin typeface="Cambria" panose="02040503050406030204" pitchFamily="18" charset="0"/>
              <a:ea typeface="Cambria" panose="02040503050406030204" pitchFamily="18" charset="0"/>
            </a:endParaRPr>
          </a:p>
        </p:txBody>
      </p:sp>
      <p:graphicFrame>
        <p:nvGraphicFramePr>
          <p:cNvPr id="3" name="Θέση περιεχομένου 2"/>
          <p:cNvGraphicFramePr>
            <a:graphicFrameLocks noGrp="1"/>
          </p:cNvGraphicFramePr>
          <p:nvPr>
            <p:ph idx="1"/>
            <p:extLst>
              <p:ext uri="{D42A27DB-BD31-4B8C-83A1-F6EECF244321}">
                <p14:modId xmlns:p14="http://schemas.microsoft.com/office/powerpoint/2010/main" val="1782927093"/>
              </p:ext>
            </p:extLst>
          </p:nvPr>
        </p:nvGraphicFramePr>
        <p:xfrm>
          <a:off x="1413892" y="1268760"/>
          <a:ext cx="9750426" cy="4297680"/>
        </p:xfrm>
        <a:graphic>
          <a:graphicData uri="http://schemas.openxmlformats.org/drawingml/2006/table">
            <a:tbl>
              <a:tblPr/>
              <a:tblGrid>
                <a:gridCol w="3250142"/>
                <a:gridCol w="3250142"/>
                <a:gridCol w="3250142"/>
              </a:tblGrid>
              <a:tr h="365760">
                <a:tc>
                  <a:txBody>
                    <a:bodyPr/>
                    <a:lstStyle/>
                    <a:p>
                      <a:r>
                        <a:rPr lang="el-GR" sz="1800" dirty="0"/>
                        <a:t>Τύποι πλαστικών</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l-GR" sz="1800" dirty="0" smtClean="0"/>
                        <a:t>Προέλευση</a:t>
                      </a:r>
                      <a:r>
                        <a:rPr lang="el-GR" sz="1800" baseline="0" dirty="0" smtClean="0"/>
                        <a:t> πλαστικού</a:t>
                      </a:r>
                      <a:endParaRPr lang="el-GR" sz="1800" dirty="0"/>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l-GR" sz="1800"/>
                        <a:t>Απόδοση λαδιού</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914400">
                <a:tc>
                  <a:txBody>
                    <a:bodyPr/>
                    <a:lstStyle/>
                    <a:p>
                      <a:r>
                        <a:rPr lang="en-US" sz="1800"/>
                        <a:t>PE (</a:t>
                      </a:r>
                      <a:r>
                        <a:rPr lang="el-GR" sz="1800"/>
                        <a:t>πολυαιθυλένιο)</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l-GR" sz="1800" dirty="0"/>
                        <a:t>Κλουβιά ποτών, βαρέλια, μπουκάλια και φιαλίδια, κουβάδες, μπολ κ.λπ.</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l-GR" sz="1800"/>
                        <a:t>95%</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1188720">
                <a:tc>
                  <a:txBody>
                    <a:bodyPr/>
                    <a:lstStyle/>
                    <a:p>
                      <a:r>
                        <a:rPr lang="el-GR" sz="1800"/>
                        <a:t>ΡΡ (Πολυπροπυλένιο)</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l-GR" sz="1800" dirty="0"/>
                        <a:t>Σακούλες συσκευασίας, συρμάτινα σχέδια, συσκευασίες, είδη καθημερινής ανάγκης, παιχνίδια κ.λπ.</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l-GR" sz="1800" dirty="0"/>
                        <a:t>90%</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40080">
                <a:tc>
                  <a:txBody>
                    <a:bodyPr/>
                    <a:lstStyle/>
                    <a:p>
                      <a:r>
                        <a:rPr lang="en-US" sz="1800"/>
                        <a:t>PS (</a:t>
                      </a:r>
                      <a:r>
                        <a:rPr lang="el-GR" sz="1800"/>
                        <a:t>Πολυστυρένιο γενικής χρήσης)</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l-GR" sz="1800"/>
                        <a:t>Αμπαζούρ, καλύμματα οργάνων, παιχνίδια κ.λπ.</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l-GR" sz="1800" dirty="0"/>
                        <a:t>90%</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1188720">
                <a:tc>
                  <a:txBody>
                    <a:bodyPr/>
                    <a:lstStyle/>
                    <a:p>
                      <a:r>
                        <a:rPr lang="en-US" sz="1800"/>
                        <a:t>ABS (</a:t>
                      </a:r>
                      <a:r>
                        <a:rPr lang="el-GR" sz="1800"/>
                        <a:t>ακρυλονιτρίλιο βουταδιένιο στυρόλιο)</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l-GR" sz="1800"/>
                        <a:t>Κέλυφος ηλεκτρικής συσκευής, καθημερινές ανάγκες, προηγμένα παιχνίδια, αθλητικά είδη κ.λπ.</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l-GR" sz="1800" dirty="0"/>
                        <a:t>40%</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16</a:t>
            </a:fld>
            <a:endParaRPr lang="el-GR" dirty="0"/>
          </a:p>
        </p:txBody>
      </p:sp>
    </p:spTree>
    <p:extLst>
      <p:ext uri="{BB962C8B-B14F-4D97-AF65-F5344CB8AC3E}">
        <p14:creationId xmlns:p14="http://schemas.microsoft.com/office/powerpoint/2010/main" val="418710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a:r>
              <a:rPr lang="el-GR" dirty="0" smtClean="0"/>
              <a:t>Πυρόλυση (</a:t>
            </a:r>
            <a:r>
              <a:rPr lang="en-US" dirty="0" smtClean="0"/>
              <a:t>Plastic-to-fuel</a:t>
            </a:r>
            <a:r>
              <a:rPr lang="el-GR" dirty="0" smtClean="0"/>
              <a:t>)</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980728"/>
            <a:ext cx="3651393" cy="5089872"/>
          </a:xfrm>
        </p:spPr>
        <p:txBody>
          <a:bodyPr rtlCol="0">
            <a:normAutofit fontScale="77500" lnSpcReduction="20000"/>
          </a:bodyPr>
          <a:lstStyle/>
          <a:p>
            <a:pPr>
              <a:buFont typeface="Wingdings" panose="05000000000000000000" pitchFamily="2" charset="2"/>
              <a:buChar char="q"/>
            </a:pPr>
            <a:r>
              <a:rPr lang="el-GR" dirty="0"/>
              <a:t>Η πιο δημοφιλής εφαρμογή </a:t>
            </a:r>
            <a:r>
              <a:rPr lang="el-GR" dirty="0" smtClean="0"/>
              <a:t>προϊόντων χημικής ανακύκλωσης </a:t>
            </a:r>
            <a:r>
              <a:rPr lang="el-GR" dirty="0"/>
              <a:t>πολυαιθυλενίου και πολυπροπυλενίου είναι </a:t>
            </a:r>
            <a:r>
              <a:rPr lang="el-GR" dirty="0">
                <a:solidFill>
                  <a:srgbClr val="FF0000"/>
                </a:solidFill>
              </a:rPr>
              <a:t>τα καύσιμα και τα συστατικά καυσίμων</a:t>
            </a:r>
            <a:r>
              <a:rPr lang="el-GR" dirty="0" smtClean="0">
                <a:solidFill>
                  <a:srgbClr val="FF0000"/>
                </a:solidFill>
              </a:rPr>
              <a:t>.</a:t>
            </a:r>
          </a:p>
          <a:p>
            <a:pPr>
              <a:buFont typeface="Wingdings" panose="05000000000000000000" pitchFamily="2" charset="2"/>
              <a:buChar char="q"/>
            </a:pPr>
            <a:r>
              <a:rPr lang="el-GR" dirty="0" smtClean="0"/>
              <a:t>Τα </a:t>
            </a:r>
            <a:r>
              <a:rPr lang="el-GR" dirty="0"/>
              <a:t>καύσιμα που λαμβάνονται από την πυρόλυση </a:t>
            </a:r>
            <a:r>
              <a:rPr lang="el-GR" dirty="0" err="1"/>
              <a:t>πολυολεφινών</a:t>
            </a:r>
            <a:r>
              <a:rPr lang="el-GR" dirty="0"/>
              <a:t> χαρακτηρίζονται από χαμηλές συγκεντρώσεις θείου (λιγότερο από 0,1%) και καίγονται εύκολα ως κλάσματα υδρογονάνθρακα</a:t>
            </a:r>
            <a:r>
              <a:rPr lang="el-GR" dirty="0" smtClean="0"/>
              <a:t>.</a:t>
            </a:r>
          </a:p>
          <a:p>
            <a:pPr>
              <a:buFont typeface="Wingdings" panose="05000000000000000000" pitchFamily="2" charset="2"/>
              <a:buChar char="q"/>
            </a:pPr>
            <a:r>
              <a:rPr lang="el-GR" dirty="0"/>
              <a:t>Τα καύσιμα και τα συστατικά καυσίμων που λαμβάνονται από πλαστικά απόβλητα ανταγωνίζονται σε τιμή με τα ορυκτά καύσιμα, καθιστώντας την κερδοφορία της διαδικασίας πρόκληση.</a:t>
            </a:r>
            <a:endParaRPr lang="el-GR" dirty="0" smtClean="0"/>
          </a:p>
          <a:p>
            <a:pPr>
              <a:buFont typeface="Wingdings" panose="05000000000000000000" pitchFamily="2" charset="2"/>
              <a:buChar char="q"/>
            </a:pPr>
            <a:endParaRPr lang="el-GR" dirty="0" smtClean="0"/>
          </a:p>
        </p:txBody>
      </p:sp>
      <p:pic>
        <p:nvPicPr>
          <p:cNvPr id="5" name="Εικόνα 4"/>
          <p:cNvPicPr/>
          <p:nvPr/>
        </p:nvPicPr>
        <p:blipFill rotWithShape="1">
          <a:blip r:embed="rId3"/>
          <a:srcRect l="11317" t="42808" r="13556" b="18450"/>
          <a:stretch/>
        </p:blipFill>
        <p:spPr bwMode="auto">
          <a:xfrm>
            <a:off x="4870276" y="1844824"/>
            <a:ext cx="6696744" cy="2880320"/>
          </a:xfrm>
          <a:prstGeom prst="rect">
            <a:avLst/>
          </a:prstGeom>
          <a:ln>
            <a:noFill/>
          </a:ln>
          <a:extLst>
            <a:ext uri="{53640926-AAD7-44D8-BBD7-CCE9431645EC}">
              <a14:shadowObscured xmlns:a14="http://schemas.microsoft.com/office/drawing/2010/main"/>
            </a:ext>
          </a:extLst>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17</a:t>
            </a:fld>
            <a:endParaRPr lang="el-GR" dirty="0"/>
          </a:p>
        </p:txBody>
      </p:sp>
    </p:spTree>
    <p:extLst>
      <p:ext uri="{BB962C8B-B14F-4D97-AF65-F5344CB8AC3E}">
        <p14:creationId xmlns:p14="http://schemas.microsoft.com/office/powerpoint/2010/main" val="262862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a:r>
              <a:rPr lang="el-GR" dirty="0" smtClean="0"/>
              <a:t>Πυρόλυση (</a:t>
            </a:r>
            <a:r>
              <a:rPr lang="en-US" dirty="0" smtClean="0"/>
              <a:t>Plastic-to-monomer)</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980728"/>
            <a:ext cx="3651393" cy="5089872"/>
          </a:xfrm>
        </p:spPr>
        <p:txBody>
          <a:bodyPr rtlCol="0">
            <a:normAutofit fontScale="62500" lnSpcReduction="20000"/>
          </a:bodyPr>
          <a:lstStyle/>
          <a:p>
            <a:pPr>
              <a:buFont typeface="Wingdings" panose="05000000000000000000" pitchFamily="2" charset="2"/>
              <a:buChar char="q"/>
            </a:pPr>
            <a:r>
              <a:rPr lang="el-GR" dirty="0"/>
              <a:t>Η παραγωγή μονομερών που θα χρησιμοποιούνται περαιτέρω για τον πολυμερισμό θα μπορούσε να είναι η μόνη λύση για την ανακύκλωση </a:t>
            </a:r>
            <a:r>
              <a:rPr lang="el-GR" dirty="0" smtClean="0"/>
              <a:t>πλαστικών </a:t>
            </a:r>
            <a:r>
              <a:rPr lang="el-GR" dirty="0"/>
              <a:t>απορριμμάτων πολυαιθυλενίου και </a:t>
            </a:r>
            <a:r>
              <a:rPr lang="el-GR" dirty="0" smtClean="0"/>
              <a:t>πολυπροπυλενίου.</a:t>
            </a:r>
            <a:endParaRPr lang="el-GR" dirty="0" smtClean="0"/>
          </a:p>
          <a:p>
            <a:pPr>
              <a:buFont typeface="Wingdings" panose="05000000000000000000" pitchFamily="2" charset="2"/>
              <a:buChar char="q"/>
            </a:pPr>
            <a:r>
              <a:rPr lang="el-GR" dirty="0"/>
              <a:t>Παρόλο που η κατασκευή μονομερών και στη συνέχεια πολυμερών από </a:t>
            </a:r>
            <a:r>
              <a:rPr lang="el-GR" dirty="0" smtClean="0"/>
              <a:t> απόβλητα </a:t>
            </a:r>
            <a:r>
              <a:rPr lang="el-GR" dirty="0" err="1"/>
              <a:t>πολυολεφινών</a:t>
            </a:r>
            <a:r>
              <a:rPr lang="el-GR" dirty="0"/>
              <a:t> μοιάζει με μια πολλά υποσχόμενη οδό για την </a:t>
            </a:r>
            <a:r>
              <a:rPr lang="el-GR" dirty="0" smtClean="0"/>
              <a:t>ανακύκλωση </a:t>
            </a:r>
            <a:r>
              <a:rPr lang="el-GR" dirty="0"/>
              <a:t>πολυαιθυλενίου και πολυπροπυλενίου, θα πρέπει να ληφθούν υπόψη αρκετές </a:t>
            </a:r>
            <a:r>
              <a:rPr lang="el-GR" dirty="0" smtClean="0"/>
              <a:t>ανησυχίες.</a:t>
            </a:r>
          </a:p>
          <a:p>
            <a:pPr>
              <a:buFont typeface="Wingdings" panose="05000000000000000000" pitchFamily="2" charset="2"/>
              <a:buChar char="q"/>
            </a:pPr>
            <a:r>
              <a:rPr lang="el-GR" dirty="0"/>
              <a:t>Τ</a:t>
            </a:r>
            <a:r>
              <a:rPr lang="el-GR" dirty="0" smtClean="0"/>
              <a:t>ο </a:t>
            </a:r>
            <a:r>
              <a:rPr lang="el-GR" dirty="0"/>
              <a:t>βασικό ερωτηματικό είναι σχετικά με τις αποδόσεις της διαδικασίας. Εάν υποτεθεί ότι το έλαιο πυρόλυσης έχει παρόμοιες ιδιότητες με την εμπορική νάφθα, τότε οι αποδόσεις αιθυλενίου και </a:t>
            </a:r>
            <a:r>
              <a:rPr lang="el-GR" dirty="0" err="1"/>
              <a:t>προπυλενίου</a:t>
            </a:r>
            <a:r>
              <a:rPr lang="el-GR" dirty="0"/>
              <a:t> που μπορούν να χρησιμοποιηθούν για περαιτέρω πολυμερισμό είναι περιορισμένες, όπως παρουσιάζεται στον Πίνακα 2</a:t>
            </a:r>
            <a:endParaRPr lang="el-GR" dirty="0" smtClean="0"/>
          </a:p>
        </p:txBody>
      </p:sp>
      <p:pic>
        <p:nvPicPr>
          <p:cNvPr id="6" name="Εικόνα 5"/>
          <p:cNvPicPr/>
          <p:nvPr/>
        </p:nvPicPr>
        <p:blipFill rotWithShape="1">
          <a:blip r:embed="rId3"/>
          <a:srcRect l="13123" t="43664" r="15964" b="12457"/>
          <a:stretch/>
        </p:blipFill>
        <p:spPr bwMode="auto">
          <a:xfrm>
            <a:off x="5014292" y="1412776"/>
            <a:ext cx="6480720" cy="3024336"/>
          </a:xfrm>
          <a:prstGeom prst="rect">
            <a:avLst/>
          </a:prstGeom>
          <a:ln>
            <a:noFill/>
          </a:ln>
          <a:extLst>
            <a:ext uri="{53640926-AAD7-44D8-BBD7-CCE9431645EC}">
              <a14:shadowObscured xmlns:a14="http://schemas.microsoft.com/office/drawing/2010/main"/>
            </a:ext>
          </a:extLst>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18</a:t>
            </a:fld>
            <a:endParaRPr lang="el-GR" dirty="0"/>
          </a:p>
        </p:txBody>
      </p:sp>
    </p:spTree>
    <p:extLst>
      <p:ext uri="{BB962C8B-B14F-4D97-AF65-F5344CB8AC3E}">
        <p14:creationId xmlns:p14="http://schemas.microsoft.com/office/powerpoint/2010/main" val="72457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Πυρόλυση</a:t>
            </a:r>
            <a:r>
              <a:rPr lang="en-US" dirty="0" smtClean="0"/>
              <a:t> </a:t>
            </a:r>
            <a:endParaRPr lang="el-GR" dirty="0">
              <a:latin typeface="Cambria" panose="02040503050406030204" pitchFamily="18" charset="0"/>
              <a:ea typeface="Cambria" panose="02040503050406030204" pitchFamily="18" charset="0"/>
            </a:endParaRPr>
          </a:p>
        </p:txBody>
      </p:sp>
      <p:pic>
        <p:nvPicPr>
          <p:cNvPr id="7" name="Θέση περιεχομένου 6"/>
          <p:cNvPicPr>
            <a:picLocks noGrp="1"/>
          </p:cNvPicPr>
          <p:nvPr>
            <p:ph idx="1"/>
          </p:nvPr>
        </p:nvPicPr>
        <p:blipFill rotWithShape="1">
          <a:blip r:embed="rId3"/>
          <a:srcRect l="20106" t="21403" r="23429" b="10532"/>
          <a:stretch/>
        </p:blipFill>
        <p:spPr bwMode="auto">
          <a:xfrm>
            <a:off x="1269876" y="1052736"/>
            <a:ext cx="9937104" cy="5184576"/>
          </a:xfrm>
          <a:prstGeom prst="rect">
            <a:avLst/>
          </a:prstGeom>
          <a:ln>
            <a:noFill/>
          </a:ln>
          <a:extLst>
            <a:ext uri="{53640926-AAD7-44D8-BBD7-CCE9431645EC}">
              <a14:shadowObscured xmlns:a14="http://schemas.microsoft.com/office/drawing/2010/main"/>
            </a:ext>
          </a:extLst>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19</a:t>
            </a:fld>
            <a:endParaRPr lang="el-GR" dirty="0"/>
          </a:p>
        </p:txBody>
      </p:sp>
    </p:spTree>
    <p:extLst>
      <p:ext uri="{BB962C8B-B14F-4D97-AF65-F5344CB8AC3E}">
        <p14:creationId xmlns:p14="http://schemas.microsoft.com/office/powerpoint/2010/main" val="39630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Εισαγωγή</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980728"/>
            <a:ext cx="3435369" cy="5089872"/>
          </a:xfrm>
        </p:spPr>
        <p:txBody>
          <a:bodyPr rtlCol="0">
            <a:normAutofit fontScale="85000" lnSpcReduction="10000"/>
          </a:bodyPr>
          <a:lstStyle/>
          <a:p>
            <a:pPr marL="0" indent="0">
              <a:buNone/>
            </a:pPr>
            <a:r>
              <a:rPr lang="el-GR" dirty="0" smtClean="0"/>
              <a:t>Ο κύκλος ζωής των πολυμερών υλικών περιλαμβάνει την μετατροπή των πρώτων υλών σε προϊόντα μέσω τεχνικών (π.χ. χύτευση με έγχυση). Κατά τη διαδικασία της παραγωγής παράγεται ο πρώτος τύπος στερεών πλαστικών αποβλήτων (μεταβιομηχανικά απόβλητα) τα οποία δεν φτάνουν ποτέ στον καταναλωτή (διαρροές από διεργασίες χύτευσης, προϊόντα πτώσης </a:t>
            </a:r>
            <a:r>
              <a:rPr lang="el-GR" dirty="0" err="1" smtClean="0"/>
              <a:t>κλπ</a:t>
            </a:r>
            <a:r>
              <a:rPr lang="el-GR" dirty="0"/>
              <a:t>). Στο τέλος του κύκλου ζωής του, το προϊόν απορρίπτεται και γίνεται </a:t>
            </a:r>
            <a:r>
              <a:rPr lang="el-GR" dirty="0" err="1" smtClean="0"/>
              <a:t>μετακαταναλωτικό</a:t>
            </a:r>
            <a:r>
              <a:rPr lang="el-GR" dirty="0" smtClean="0"/>
              <a:t> απόβλητο. </a:t>
            </a:r>
            <a:endParaRPr lang="el-GR" dirty="0"/>
          </a:p>
        </p:txBody>
      </p:sp>
      <p:pic>
        <p:nvPicPr>
          <p:cNvPr id="4" name="Εικόνα 3"/>
          <p:cNvPicPr/>
          <p:nvPr/>
        </p:nvPicPr>
        <p:blipFill rotWithShape="1">
          <a:blip r:embed="rId3"/>
          <a:srcRect l="6502" t="31678" r="9101" b="10744"/>
          <a:stretch/>
        </p:blipFill>
        <p:spPr bwMode="auto">
          <a:xfrm>
            <a:off x="4798268" y="1484784"/>
            <a:ext cx="6696744" cy="3816424"/>
          </a:xfrm>
          <a:prstGeom prst="rect">
            <a:avLst/>
          </a:prstGeom>
          <a:ln>
            <a:noFill/>
          </a:ln>
          <a:extLst>
            <a:ext uri="{53640926-AAD7-44D8-BBD7-CCE9431645EC}">
              <a14:shadowObscured xmlns:a14="http://schemas.microsoft.com/office/drawing/2010/main"/>
            </a:ext>
          </a:extLst>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2</a:t>
            </a:fld>
            <a:endParaRPr lang="el-GR"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a:r>
              <a:rPr lang="el-GR" dirty="0" smtClean="0"/>
              <a:t>Πυρόλυση [</a:t>
            </a:r>
            <a:r>
              <a:rPr lang="en-US" dirty="0" smtClean="0"/>
              <a:t>Plastic </a:t>
            </a:r>
            <a:r>
              <a:rPr lang="en-US" dirty="0"/>
              <a:t>to chemicals (</a:t>
            </a:r>
            <a:r>
              <a:rPr lang="en-US" dirty="0" err="1"/>
              <a:t>upcycling</a:t>
            </a:r>
            <a:r>
              <a:rPr lang="en-US" dirty="0" smtClean="0"/>
              <a:t>)</a:t>
            </a:r>
            <a:r>
              <a:rPr lang="el-GR" dirty="0" smtClean="0"/>
              <a:t>]</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980728"/>
            <a:ext cx="5595609" cy="5089872"/>
          </a:xfrm>
        </p:spPr>
        <p:txBody>
          <a:bodyPr rtlCol="0">
            <a:normAutofit fontScale="55000" lnSpcReduction="20000"/>
          </a:bodyPr>
          <a:lstStyle/>
          <a:p>
            <a:pPr>
              <a:buFont typeface="Wingdings" panose="05000000000000000000" pitchFamily="2" charset="2"/>
              <a:buChar char="q"/>
            </a:pPr>
            <a:r>
              <a:rPr lang="el-GR" dirty="0"/>
              <a:t>Η παραγωγή πολύτιμων χημικών ουσιών από </a:t>
            </a:r>
            <a:r>
              <a:rPr lang="el-GR" dirty="0" smtClean="0"/>
              <a:t>πλαστικά απόβλητα (</a:t>
            </a:r>
            <a:r>
              <a:rPr lang="en-US" dirty="0" err="1" smtClean="0"/>
              <a:t>upcycling</a:t>
            </a:r>
            <a:r>
              <a:rPr lang="en-US" dirty="0" smtClean="0"/>
              <a:t>)</a:t>
            </a:r>
            <a:r>
              <a:rPr lang="el-GR" dirty="0" smtClean="0"/>
              <a:t>, </a:t>
            </a:r>
            <a:r>
              <a:rPr lang="el-GR" dirty="0"/>
              <a:t>είναι μια ενδιαφέρουσα εναλλακτική</a:t>
            </a:r>
            <a:r>
              <a:rPr lang="el-GR" dirty="0" smtClean="0"/>
              <a:t>.</a:t>
            </a:r>
            <a:endParaRPr lang="en-US" dirty="0" smtClean="0"/>
          </a:p>
          <a:p>
            <a:pPr>
              <a:buFont typeface="Wingdings" panose="05000000000000000000" pitchFamily="2" charset="2"/>
              <a:buChar char="q"/>
            </a:pPr>
            <a:r>
              <a:rPr lang="el-GR" dirty="0"/>
              <a:t>Το κύριο πλεονέκτημα των διαδικασιών </a:t>
            </a:r>
            <a:r>
              <a:rPr lang="el-GR" dirty="0" smtClean="0"/>
              <a:t>μετατροπής αποβλήτων πλαστικών </a:t>
            </a:r>
            <a:r>
              <a:rPr lang="el-GR" dirty="0"/>
              <a:t>σε </a:t>
            </a:r>
            <a:r>
              <a:rPr lang="el-GR" dirty="0" smtClean="0"/>
              <a:t>χημικές ουσίες </a:t>
            </a:r>
            <a:r>
              <a:rPr lang="el-GR" dirty="0"/>
              <a:t>είναι ότι οι περισσότερες από τις προτεινόμενες λύσεις προσφέρουν τελικά προϊόντα της αγοράς που δεν απαιτούν περαιτέρω επεξεργασία σε πετροχημικές μονάδες</a:t>
            </a:r>
            <a:r>
              <a:rPr lang="el-GR" dirty="0" smtClean="0"/>
              <a:t>.</a:t>
            </a:r>
          </a:p>
          <a:p>
            <a:pPr>
              <a:buFont typeface="Wingdings" panose="05000000000000000000" pitchFamily="2" charset="2"/>
              <a:buChar char="q"/>
            </a:pPr>
            <a:r>
              <a:rPr lang="el-GR" dirty="0" smtClean="0"/>
              <a:t>Το </a:t>
            </a:r>
            <a:r>
              <a:rPr lang="el-GR" dirty="0"/>
              <a:t>βενζόλιο, το </a:t>
            </a:r>
            <a:r>
              <a:rPr lang="el-GR" dirty="0" err="1"/>
              <a:t>τολουόλιο</a:t>
            </a:r>
            <a:r>
              <a:rPr lang="el-GR" dirty="0"/>
              <a:t> και </a:t>
            </a:r>
            <a:r>
              <a:rPr lang="el-GR" dirty="0" smtClean="0"/>
              <a:t>το </a:t>
            </a:r>
            <a:r>
              <a:rPr lang="el-GR" dirty="0" err="1" smtClean="0"/>
              <a:t>ξυλόλιο</a:t>
            </a:r>
            <a:r>
              <a:rPr lang="el-GR" dirty="0" smtClean="0"/>
              <a:t> </a:t>
            </a:r>
            <a:r>
              <a:rPr lang="el-GR" dirty="0"/>
              <a:t>(BTX) είναι </a:t>
            </a:r>
            <a:r>
              <a:rPr lang="el-GR" dirty="0" smtClean="0"/>
              <a:t>αρωματικές ενώσεις που </a:t>
            </a:r>
            <a:r>
              <a:rPr lang="el-GR" dirty="0"/>
              <a:t>χρησιμοποιούνται από τη πετροχημική βιομηχανία για την παραγωγή πολύτιμων χημικών όπως </a:t>
            </a:r>
            <a:r>
              <a:rPr lang="el-GR" dirty="0" err="1"/>
              <a:t>πολυστυρένιο</a:t>
            </a:r>
            <a:r>
              <a:rPr lang="el-GR" dirty="0"/>
              <a:t>, νάιλον, </a:t>
            </a:r>
            <a:r>
              <a:rPr lang="el-GR" dirty="0" err="1"/>
              <a:t>μεθακρυλικά</a:t>
            </a:r>
            <a:r>
              <a:rPr lang="el-GR" dirty="0"/>
              <a:t>, </a:t>
            </a:r>
            <a:r>
              <a:rPr lang="el-GR" dirty="0" err="1"/>
              <a:t>πολυουρεθάνες</a:t>
            </a:r>
            <a:r>
              <a:rPr lang="el-GR" dirty="0"/>
              <a:t>, </a:t>
            </a:r>
            <a:r>
              <a:rPr lang="el-GR" dirty="0" smtClean="0"/>
              <a:t>πλαστικοποιητές. </a:t>
            </a:r>
          </a:p>
          <a:p>
            <a:pPr>
              <a:buFont typeface="Wingdings" panose="05000000000000000000" pitchFamily="2" charset="2"/>
              <a:buChar char="q"/>
            </a:pPr>
            <a:r>
              <a:rPr lang="el-GR" dirty="0"/>
              <a:t>Η </a:t>
            </a:r>
            <a:r>
              <a:rPr lang="el-GR" dirty="0" err="1"/>
              <a:t>Encina</a:t>
            </a:r>
            <a:r>
              <a:rPr lang="el-GR" dirty="0"/>
              <a:t> από τις ΗΠΑ είναι ένα παράδειγμα εταιρείας που παρέχει τεχνολογία καταλυτικής πυρόλυσης για παραγωγή BTX και </a:t>
            </a:r>
            <a:r>
              <a:rPr lang="el-GR" dirty="0" err="1" smtClean="0"/>
              <a:t>προπυλενίου</a:t>
            </a:r>
            <a:r>
              <a:rPr lang="el-GR" dirty="0" smtClean="0"/>
              <a:t>.</a:t>
            </a:r>
          </a:p>
          <a:p>
            <a:pPr>
              <a:buFont typeface="Wingdings" panose="05000000000000000000" pitchFamily="2" charset="2"/>
              <a:buChar char="q"/>
            </a:pPr>
            <a:r>
              <a:rPr lang="el-GR" dirty="0"/>
              <a:t>Η </a:t>
            </a:r>
            <a:r>
              <a:rPr lang="el-GR" dirty="0" err="1"/>
              <a:t>GreenMantra</a:t>
            </a:r>
            <a:r>
              <a:rPr lang="el-GR" dirty="0"/>
              <a:t> Technologies από τον Καναδά παράγει κεριά με καταλυτική πυρόλυση πλαστικών απορριμμάτων σε υψηλή πίεση (4,5–25 </a:t>
            </a:r>
            <a:r>
              <a:rPr lang="el-GR" dirty="0" err="1"/>
              <a:t>bar</a:t>
            </a:r>
            <a:r>
              <a:rPr lang="el-GR" dirty="0"/>
              <a:t>). Τα προϊόντα κεριού με το όνομα </a:t>
            </a:r>
            <a:r>
              <a:rPr lang="el-GR" dirty="0" err="1"/>
              <a:t>Ceranovus</a:t>
            </a:r>
            <a:r>
              <a:rPr lang="el-GR" dirty="0"/>
              <a:t> μπορούν να χρησιμοποιηθούν για την </a:t>
            </a:r>
            <a:r>
              <a:rPr lang="el-GR"/>
              <a:t>τροποποίηση </a:t>
            </a:r>
            <a:r>
              <a:rPr lang="el-GR" smtClean="0"/>
              <a:t>ασφάλτου, </a:t>
            </a:r>
            <a:r>
              <a:rPr lang="el-GR" dirty="0"/>
              <a:t>την επεξεργασία πολυμερών ή την παραγωγή συγκολλητικών ουσιών</a:t>
            </a:r>
            <a:r>
              <a:rPr lang="el-GR" dirty="0" smtClean="0"/>
              <a:t>..</a:t>
            </a:r>
          </a:p>
          <a:p>
            <a:pPr>
              <a:buFont typeface="Wingdings" panose="05000000000000000000" pitchFamily="2" charset="2"/>
              <a:buChar char="q"/>
            </a:pPr>
            <a:r>
              <a:rPr lang="el-GR" dirty="0"/>
              <a:t>Η </a:t>
            </a:r>
            <a:r>
              <a:rPr lang="el-GR" dirty="0" err="1"/>
              <a:t>Clariter</a:t>
            </a:r>
            <a:r>
              <a:rPr lang="el-GR" dirty="0"/>
              <a:t> εκτελεί την πιο πολύπλοκη διαδικασία για τη μετατροπή πλαστικών απορριμμάτων σε χημικά. </a:t>
            </a:r>
            <a:r>
              <a:rPr lang="el-GR" dirty="0" err="1"/>
              <a:t>Αλειφατικοί</a:t>
            </a:r>
            <a:r>
              <a:rPr lang="el-GR" dirty="0"/>
              <a:t> διαλύτες ("</a:t>
            </a:r>
            <a:r>
              <a:rPr lang="el-GR" dirty="0" err="1"/>
              <a:t>Solventra</a:t>
            </a:r>
            <a:r>
              <a:rPr lang="el-GR" dirty="0"/>
              <a:t>"), λευκά έλαια ("</a:t>
            </a:r>
            <a:r>
              <a:rPr lang="el-GR" dirty="0" err="1"/>
              <a:t>Oilter</a:t>
            </a:r>
            <a:r>
              <a:rPr lang="el-GR" dirty="0"/>
              <a:t>") και κεριά παραφίνης ("</a:t>
            </a:r>
            <a:r>
              <a:rPr lang="el-GR" dirty="0" err="1"/>
              <a:t>Clariwax</a:t>
            </a:r>
            <a:r>
              <a:rPr lang="el-GR" dirty="0"/>
              <a:t>") υψηλής καθαρότητας παράγονται από απόβλητα </a:t>
            </a:r>
            <a:r>
              <a:rPr lang="el-GR" dirty="0" err="1"/>
              <a:t>πολυολεφίνης</a:t>
            </a:r>
            <a:r>
              <a:rPr lang="el-GR" dirty="0"/>
              <a:t> μέσω θερμικής πυρόλυσης, </a:t>
            </a:r>
            <a:r>
              <a:rPr lang="el-GR" dirty="0" err="1"/>
              <a:t>υδροεπεξεργασίας</a:t>
            </a:r>
            <a:r>
              <a:rPr lang="el-GR" dirty="0"/>
              <a:t> και </a:t>
            </a:r>
            <a:r>
              <a:rPr lang="el-GR" dirty="0" smtClean="0"/>
              <a:t>απόσταξης</a:t>
            </a:r>
            <a:r>
              <a:rPr lang="el-GR" dirty="0"/>
              <a:t>. Άλλες εφαρμογές είναι: χρώματα, μελάνια, </a:t>
            </a:r>
            <a:r>
              <a:rPr lang="el-GR" dirty="0" err="1"/>
              <a:t>απολιπαντικά</a:t>
            </a:r>
            <a:r>
              <a:rPr lang="el-GR" dirty="0"/>
              <a:t>, κερί γαλακτώματα, εμποτισμός χαρτιού και ξύλου, λίπανση, </a:t>
            </a:r>
            <a:r>
              <a:rPr lang="el-GR" dirty="0" err="1"/>
              <a:t>γυαλιστικά</a:t>
            </a:r>
            <a:r>
              <a:rPr lang="el-GR" dirty="0"/>
              <a:t> αυτοκινήτων ή επίπλων, σφραγιστικά σιλικόνης </a:t>
            </a:r>
            <a:r>
              <a:rPr lang="el-GR" dirty="0" smtClean="0"/>
              <a:t>. </a:t>
            </a:r>
          </a:p>
        </p:txBody>
      </p:sp>
      <p:pic>
        <p:nvPicPr>
          <p:cNvPr id="5" name="Εικόνα 4"/>
          <p:cNvPicPr/>
          <p:nvPr/>
        </p:nvPicPr>
        <p:blipFill rotWithShape="1">
          <a:blip r:embed="rId3"/>
          <a:srcRect l="19743" t="26113" r="27403" b="19949"/>
          <a:stretch/>
        </p:blipFill>
        <p:spPr bwMode="auto">
          <a:xfrm>
            <a:off x="6814492" y="1844824"/>
            <a:ext cx="4824536" cy="3096344"/>
          </a:xfrm>
          <a:prstGeom prst="rect">
            <a:avLst/>
          </a:prstGeom>
          <a:ln>
            <a:noFill/>
          </a:ln>
          <a:extLst>
            <a:ext uri="{53640926-AAD7-44D8-BBD7-CCE9431645EC}">
              <a14:shadowObscured xmlns:a14="http://schemas.microsoft.com/office/drawing/2010/main"/>
            </a:ext>
          </a:extLst>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20</a:t>
            </a:fld>
            <a:endParaRPr lang="el-GR" dirty="0"/>
          </a:p>
        </p:txBody>
      </p:sp>
    </p:spTree>
    <p:extLst>
      <p:ext uri="{BB962C8B-B14F-4D97-AF65-F5344CB8AC3E}">
        <p14:creationId xmlns:p14="http://schemas.microsoft.com/office/powerpoint/2010/main" val="220957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a:r>
              <a:rPr lang="el-GR" dirty="0" smtClean="0"/>
              <a:t>Αεριοποίηση </a:t>
            </a:r>
            <a:endParaRPr lang="el-GR" dirty="0">
              <a:latin typeface="Cambria" panose="02040503050406030204" pitchFamily="18" charset="0"/>
              <a:ea typeface="Cambria" panose="02040503050406030204" pitchFamily="18" charset="0"/>
            </a:endParaRPr>
          </a:p>
        </p:txBody>
      </p:sp>
      <p:sp>
        <p:nvSpPr>
          <p:cNvPr id="2" name="Θέση περιεχομένου 1"/>
          <p:cNvSpPr>
            <a:spLocks noGrp="1"/>
          </p:cNvSpPr>
          <p:nvPr>
            <p:ph idx="1"/>
          </p:nvPr>
        </p:nvSpPr>
        <p:spPr>
          <a:xfrm>
            <a:off x="1218883" y="1124744"/>
            <a:ext cx="5019545" cy="4945856"/>
          </a:xfrm>
        </p:spPr>
        <p:txBody>
          <a:bodyPr>
            <a:normAutofit fontScale="70000" lnSpcReduction="20000"/>
          </a:bodyPr>
          <a:lstStyle/>
          <a:p>
            <a:r>
              <a:rPr lang="el-GR" dirty="0"/>
              <a:t>Η αεριοποίηση είναι μια από τις πιο γνωστές </a:t>
            </a:r>
            <a:r>
              <a:rPr lang="el-GR" dirty="0" smtClean="0"/>
              <a:t>τεχνολογίες</a:t>
            </a:r>
            <a:r>
              <a:rPr lang="en-US" dirty="0" smtClean="0"/>
              <a:t> </a:t>
            </a:r>
            <a:r>
              <a:rPr lang="el-GR" dirty="0" smtClean="0"/>
              <a:t>μετατροπής </a:t>
            </a:r>
            <a:r>
              <a:rPr lang="el-GR" dirty="0"/>
              <a:t>οργανικής ύλης </a:t>
            </a:r>
            <a:r>
              <a:rPr lang="el-GR" dirty="0" smtClean="0"/>
              <a:t>σε </a:t>
            </a:r>
            <a:r>
              <a:rPr lang="el-GR" dirty="0"/>
              <a:t>αέριο μείγμα που περιέχει CO2, CO, H2, CH4 και </a:t>
            </a:r>
            <a:r>
              <a:rPr lang="el-GR" smtClean="0"/>
              <a:t>άλλους  ελαφρούς </a:t>
            </a:r>
            <a:r>
              <a:rPr lang="el-GR" dirty="0"/>
              <a:t>υδρογονάνθρακες μέσω μερικής </a:t>
            </a:r>
            <a:r>
              <a:rPr lang="el-GR" dirty="0" smtClean="0"/>
              <a:t>οξείδωσης.</a:t>
            </a:r>
          </a:p>
          <a:p>
            <a:r>
              <a:rPr lang="el-GR" dirty="0"/>
              <a:t>Η διαδικασία απαιτεί έναν παράγοντα οξείδωσης, ο οποίος συνήθως είναι μείγμα ατμού και καθαρού </a:t>
            </a:r>
            <a:r>
              <a:rPr lang="el-GR" dirty="0" smtClean="0"/>
              <a:t>οξυγόνου.</a:t>
            </a:r>
          </a:p>
          <a:p>
            <a:r>
              <a:rPr lang="el-GR" dirty="0" smtClean="0"/>
              <a:t>Το </a:t>
            </a:r>
            <a:r>
              <a:rPr lang="el-GR" dirty="0"/>
              <a:t>κύριο προϊόν </a:t>
            </a:r>
            <a:r>
              <a:rPr lang="el-GR" dirty="0" smtClean="0"/>
              <a:t>της </a:t>
            </a:r>
            <a:r>
              <a:rPr lang="el-GR" dirty="0"/>
              <a:t>αεριοποίησης είναι </a:t>
            </a:r>
            <a:r>
              <a:rPr lang="el-GR" dirty="0" smtClean="0"/>
              <a:t>το αέριο σύνθεσης. </a:t>
            </a:r>
            <a:r>
              <a:rPr lang="el-GR" dirty="0"/>
              <a:t>Το </a:t>
            </a:r>
            <a:r>
              <a:rPr lang="el-GR" dirty="0" smtClean="0"/>
              <a:t>αέριο σύνθεσης </a:t>
            </a:r>
            <a:r>
              <a:rPr lang="el-GR" dirty="0"/>
              <a:t>είναι ένα πολύτιμο εύφλεκτο αέριο μείγμα υδρογόνου και μονοξειδίου του άνθρακα και μικρότερων ποσοτήτων μεθανίου, διοξειδίου του άνθρακα και </a:t>
            </a:r>
            <a:r>
              <a:rPr lang="el-GR" dirty="0" smtClean="0"/>
              <a:t>υδρογονανθράκων.</a:t>
            </a:r>
          </a:p>
          <a:p>
            <a:r>
              <a:rPr lang="el-GR" dirty="0" smtClean="0"/>
              <a:t> Το αέριο σύνθεσης χρησιμοποιείται </a:t>
            </a:r>
            <a:r>
              <a:rPr lang="el-GR" dirty="0"/>
              <a:t>ευρέως στη χημική βιομηχανία για την παραγωγή κύριων χημικών όπως </a:t>
            </a:r>
            <a:r>
              <a:rPr lang="el-GR" dirty="0" err="1">
                <a:hlinkClick r:id="rId3" tooltip="Μεθανόλη"/>
              </a:rPr>
              <a:t>μεθανόλη</a:t>
            </a:r>
            <a:r>
              <a:rPr lang="el-GR" dirty="0"/>
              <a:t> και </a:t>
            </a:r>
            <a:r>
              <a:rPr lang="el-GR" dirty="0">
                <a:hlinkClick r:id="rId4" tooltip="Αμμωνία"/>
              </a:rPr>
              <a:t>αμμωνία</a:t>
            </a:r>
            <a:r>
              <a:rPr lang="el-GR" dirty="0"/>
              <a:t>. </a:t>
            </a:r>
            <a:endParaRPr lang="el-GR" dirty="0" smtClean="0"/>
          </a:p>
          <a:p>
            <a:r>
              <a:rPr lang="el-GR" dirty="0" smtClean="0"/>
              <a:t>Η αεριοποίηση των πλαστικών αποβλήτων μπορεί να θεωρηθεί μια πολλά υποσχόμενη τεχνολογία, απέναντι στην πυρόλυση, που παράγει </a:t>
            </a:r>
            <a:r>
              <a:rPr lang="el-GR" dirty="0"/>
              <a:t>αέριο σύνθεσης, πλούσιο σε H2 και CO</a:t>
            </a:r>
            <a:r>
              <a:rPr lang="el-GR" dirty="0" smtClean="0"/>
              <a:t>.</a:t>
            </a:r>
          </a:p>
        </p:txBody>
      </p:sp>
      <p:pic>
        <p:nvPicPr>
          <p:cNvPr id="3" name="Εικόνα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2484" y="1340768"/>
            <a:ext cx="4086559" cy="4104456"/>
          </a:xfrm>
          <a:prstGeom prst="rect">
            <a:avLst/>
          </a:prstGeom>
        </p:spPr>
      </p:pic>
      <p:sp>
        <p:nvSpPr>
          <p:cNvPr id="4" name="Θέση αριθμού διαφάνειας 3"/>
          <p:cNvSpPr>
            <a:spLocks noGrp="1"/>
          </p:cNvSpPr>
          <p:nvPr>
            <p:ph type="sldNum" sz="quarter" idx="12"/>
          </p:nvPr>
        </p:nvSpPr>
        <p:spPr/>
        <p:txBody>
          <a:bodyPr/>
          <a:lstStyle/>
          <a:p>
            <a:pPr rtl="0"/>
            <a:fld id="{DF28FB93-0A08-4E7D-8E63-9EFA29F1E093}" type="slidenum">
              <a:rPr lang="el-GR" smtClean="0"/>
              <a:pPr rtl="0"/>
              <a:t>21</a:t>
            </a:fld>
            <a:endParaRPr lang="el-GR" dirty="0"/>
          </a:p>
        </p:txBody>
      </p:sp>
    </p:spTree>
    <p:extLst>
      <p:ext uri="{BB962C8B-B14F-4D97-AF65-F5344CB8AC3E}">
        <p14:creationId xmlns:p14="http://schemas.microsoft.com/office/powerpoint/2010/main" val="179074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a:r>
              <a:rPr lang="el-GR" dirty="0" smtClean="0"/>
              <a:t>Αεριοποίηση </a:t>
            </a:r>
            <a:endParaRPr lang="el-GR" dirty="0">
              <a:latin typeface="Cambria" panose="02040503050406030204" pitchFamily="18" charset="0"/>
              <a:ea typeface="Cambria" panose="02040503050406030204" pitchFamily="18" charset="0"/>
            </a:endParaRPr>
          </a:p>
        </p:txBody>
      </p:sp>
      <p:pic>
        <p:nvPicPr>
          <p:cNvPr id="6" name="Θέση περιεχομένου 5"/>
          <p:cNvPicPr>
            <a:picLocks noGrp="1"/>
          </p:cNvPicPr>
          <p:nvPr>
            <p:ph idx="1"/>
          </p:nvPr>
        </p:nvPicPr>
        <p:blipFill rotWithShape="1">
          <a:blip r:embed="rId3"/>
          <a:srcRect l="18179" t="20334" r="16566" b="11173"/>
          <a:stretch/>
        </p:blipFill>
        <p:spPr bwMode="auto">
          <a:xfrm>
            <a:off x="1053852" y="980728"/>
            <a:ext cx="10225136" cy="5184575"/>
          </a:xfrm>
          <a:prstGeom prst="rect">
            <a:avLst/>
          </a:prstGeom>
          <a:ln>
            <a:noFill/>
          </a:ln>
          <a:extLst>
            <a:ext uri="{53640926-AAD7-44D8-BBD7-CCE9431645EC}">
              <a14:shadowObscured xmlns:a14="http://schemas.microsoft.com/office/drawing/2010/main"/>
            </a:ext>
          </a:extLst>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22</a:t>
            </a:fld>
            <a:endParaRPr lang="el-GR" dirty="0"/>
          </a:p>
        </p:txBody>
      </p:sp>
    </p:spTree>
    <p:extLst>
      <p:ext uri="{BB962C8B-B14F-4D97-AF65-F5344CB8AC3E}">
        <p14:creationId xmlns:p14="http://schemas.microsoft.com/office/powerpoint/2010/main" val="260858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a:r>
              <a:rPr lang="el-GR" dirty="0" smtClean="0"/>
              <a:t>Μηχανική ανακύκλωση </a:t>
            </a:r>
            <a:r>
              <a:rPr lang="en-US" dirty="0" err="1"/>
              <a:t>V</a:t>
            </a:r>
            <a:r>
              <a:rPr lang="en-US" dirty="0" err="1" smtClean="0"/>
              <a:t>s</a:t>
            </a:r>
            <a:r>
              <a:rPr lang="en-US" dirty="0" smtClean="0"/>
              <a:t> </a:t>
            </a:r>
            <a:r>
              <a:rPr lang="el-GR" dirty="0" smtClean="0"/>
              <a:t>Χημική ανακύκλωση </a:t>
            </a:r>
            <a:endParaRPr lang="el-GR" dirty="0">
              <a:latin typeface="Cambria" panose="02040503050406030204" pitchFamily="18" charset="0"/>
              <a:ea typeface="Cambria" panose="02040503050406030204" pitchFamily="18" charset="0"/>
            </a:endParaRPr>
          </a:p>
        </p:txBody>
      </p:sp>
      <p:pic>
        <p:nvPicPr>
          <p:cNvPr id="7" name="Θέση περιεχομένου 6"/>
          <p:cNvPicPr>
            <a:picLocks noGrp="1"/>
          </p:cNvPicPr>
          <p:nvPr>
            <p:ph idx="1"/>
          </p:nvPr>
        </p:nvPicPr>
        <p:blipFill rotWithShape="1">
          <a:blip r:embed="rId3"/>
          <a:srcRect l="22514" t="15625" r="24392" b="10745"/>
          <a:stretch/>
        </p:blipFill>
        <p:spPr bwMode="auto">
          <a:xfrm>
            <a:off x="405780" y="980728"/>
            <a:ext cx="11305256" cy="5472607"/>
          </a:xfrm>
          <a:prstGeom prst="rect">
            <a:avLst/>
          </a:prstGeom>
          <a:ln>
            <a:noFill/>
          </a:ln>
          <a:extLst>
            <a:ext uri="{53640926-AAD7-44D8-BBD7-CCE9431645EC}">
              <a14:shadowObscured xmlns:a14="http://schemas.microsoft.com/office/drawing/2010/main"/>
            </a:ext>
          </a:extLst>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23</a:t>
            </a:fld>
            <a:endParaRPr lang="el-GR" dirty="0"/>
          </a:p>
        </p:txBody>
      </p:sp>
    </p:spTree>
    <p:extLst>
      <p:ext uri="{BB962C8B-B14F-4D97-AF65-F5344CB8AC3E}">
        <p14:creationId xmlns:p14="http://schemas.microsoft.com/office/powerpoint/2010/main" val="114039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flipV="1">
            <a:off x="1218883" y="386081"/>
            <a:ext cx="9751060" cy="45719"/>
          </a:xfrm>
        </p:spPr>
        <p:txBody>
          <a:bodyPr>
            <a:normAutofit fontScale="90000"/>
          </a:bodyPr>
          <a:lstStyle/>
          <a:p>
            <a:endParaRPr lang="el-GR" dirty="0"/>
          </a:p>
        </p:txBody>
      </p:sp>
      <p:sp>
        <p:nvSpPr>
          <p:cNvPr id="3" name="Θέση περιεχομένου 2"/>
          <p:cNvSpPr>
            <a:spLocks noGrp="1"/>
          </p:cNvSpPr>
          <p:nvPr>
            <p:ph idx="1"/>
          </p:nvPr>
        </p:nvSpPr>
        <p:spPr>
          <a:xfrm>
            <a:off x="1218883" y="548680"/>
            <a:ext cx="9751060" cy="5521920"/>
          </a:xfrm>
        </p:spPr>
        <p:txBody>
          <a:bodyPr/>
          <a:lstStyle/>
          <a:p>
            <a:pPr marL="0" indent="0">
              <a:buNone/>
            </a:pPr>
            <a:endParaRPr lang="el-GR" dirty="0"/>
          </a:p>
        </p:txBody>
      </p:sp>
      <p:pic>
        <p:nvPicPr>
          <p:cNvPr id="4" name="Θέση εικόνας 18" descr="Εικόνα που δείχνει τη φύση&#10;&#10;Περιγραφή που δημιουργήθηκε με πολύ υψηλή αξιοπιστία">
            <a:extLst>
              <a:ext uri="{FF2B5EF4-FFF2-40B4-BE49-F238E27FC236}">
                <a16:creationId xmlns="" xmlns:a16="http://schemas.microsoft.com/office/drawing/2014/main" id="{7DD607C7-7CF7-4A0F-BFF7-6F3C46205E68}"/>
              </a:ext>
            </a:extLst>
          </p:cNvPr>
          <p:cNvPicPr>
            <a:picLocks noChangeAspect="1"/>
          </p:cNvPicPr>
          <p:nvPr/>
        </p:nvPicPr>
        <p:blipFill>
          <a:blip r:embed="rId2" cstate="screen">
            <a:extLst>
              <a:ext uri="{28A0092B-C50C-407E-A947-70E740481C1C}">
                <a14:useLocalDpi xmlns:a14="http://schemas.microsoft.com/office/drawing/2010/main"/>
              </a:ext>
            </a:extLst>
          </a:blip>
          <a:srcRect l="11" r="11"/>
          <a:stretch>
            <a:fillRect/>
          </a:stretch>
        </p:blipFill>
        <p:spPr>
          <a:xfrm>
            <a:off x="86715" y="23336"/>
            <a:ext cx="12018572" cy="6684572"/>
          </a:xfrm>
          <a:prstGeom prst="rect">
            <a:avLst/>
          </a:prstGeom>
          <a:solidFill>
            <a:sysClr val="window" lastClr="FFFFFF">
              <a:lumMod val="85000"/>
            </a:sysClr>
          </a:solidFill>
        </p:spPr>
      </p:pic>
      <p:sp>
        <p:nvSpPr>
          <p:cNvPr id="6" name="Υπότιτλος 6">
            <a:extLst>
              <a:ext uri="{FF2B5EF4-FFF2-40B4-BE49-F238E27FC236}">
                <a16:creationId xmlns="" xmlns:a16="http://schemas.microsoft.com/office/drawing/2014/main" id="{ACCCCDAD-0E0B-437F-8CAA-0536470B2E2F}"/>
              </a:ext>
            </a:extLst>
          </p:cNvPr>
          <p:cNvSpPr txBox="1">
            <a:spLocks/>
          </p:cNvSpPr>
          <p:nvPr/>
        </p:nvSpPr>
        <p:spPr>
          <a:xfrm>
            <a:off x="1485900" y="3309640"/>
            <a:ext cx="5544616" cy="1604172"/>
          </a:xfrm>
          <a:prstGeom prst="rect">
            <a:avLst/>
          </a:prstGeom>
          <a:solidFill>
            <a:sysClr val="windowText" lastClr="000000">
              <a:alpha val="90000"/>
            </a:sysClr>
          </a:solidFill>
        </p:spPr>
        <p:txBody>
          <a:bodyPr vert="horz" lIns="216000" tIns="144000" rIns="576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100" b="0" i="0" u="none" strike="noStrike" kern="1200" cap="none" spc="0" normalizeH="0" baseline="0" noProof="0" dirty="0" smtClean="0">
                <a:ln>
                  <a:noFill/>
                </a:ln>
                <a:solidFill>
                  <a:sysClr val="window" lastClr="FFFFFF"/>
                </a:solidFill>
                <a:effectLst/>
                <a:uLnTx/>
                <a:uFillTx/>
              </a:rPr>
              <a:t>Δ</a:t>
            </a:r>
            <a:r>
              <a:rPr lang="el-GR" sz="2100" dirty="0" smtClean="0">
                <a:solidFill>
                  <a:sysClr val="window" lastClr="FFFFFF"/>
                </a:solidFill>
              </a:rPr>
              <a:t>ρ. </a:t>
            </a:r>
            <a:r>
              <a:rPr lang="el-GR" sz="2100" dirty="0" err="1" smtClean="0">
                <a:solidFill>
                  <a:sysClr val="window" lastClr="FFFFFF"/>
                </a:solidFill>
              </a:rPr>
              <a:t>Γκαρμπούνης</a:t>
            </a:r>
            <a:r>
              <a:rPr lang="el-GR" sz="2100" dirty="0" smtClean="0">
                <a:solidFill>
                  <a:sysClr val="window" lastClr="FFFFFF"/>
                </a:solidFill>
              </a:rPr>
              <a:t> Γεώργιος</a:t>
            </a:r>
            <a:endParaRPr lang="en-US" sz="2100" dirty="0" smtClean="0">
              <a:solidFill>
                <a:sysClr val="window" lastClr="FFFFFF"/>
              </a:solidFill>
            </a:endParaRPr>
          </a:p>
          <a:p>
            <a:pPr lvl="0"/>
            <a:r>
              <a:rPr lang="el-GR" sz="2100" dirty="0">
                <a:solidFill>
                  <a:prstClr val="white"/>
                </a:solidFill>
              </a:rPr>
              <a:t>Μεταδιδακτορικός ερευνητής ΤΜΠ </a:t>
            </a:r>
            <a:r>
              <a:rPr lang="el-GR" sz="2100" dirty="0" smtClean="0">
                <a:solidFill>
                  <a:prstClr val="white"/>
                </a:solidFill>
              </a:rPr>
              <a:t>ΔΠΘ</a:t>
            </a:r>
            <a:endParaRPr lang="en-US" sz="2100" dirty="0" smtClean="0">
              <a:solidFill>
                <a:prstClr val="white"/>
              </a:solidFill>
              <a:latin typeface="Rockwell"/>
            </a:endParaRPr>
          </a:p>
          <a:p>
            <a:pPr lvl="0">
              <a:defRPr/>
            </a:pPr>
            <a:r>
              <a:rPr lang="en-US" sz="2100" dirty="0" smtClean="0">
                <a:solidFill>
                  <a:sysClr val="window" lastClr="FFFFFF"/>
                </a:solidFill>
              </a:rPr>
              <a:t>ggkarmpo@env.duth.gr</a:t>
            </a:r>
            <a:r>
              <a:rPr lang="el-GR" sz="2100" dirty="0" smtClean="0">
                <a:solidFill>
                  <a:sysClr val="window" lastClr="FFFFFF"/>
                </a:solidFill>
              </a:rPr>
              <a:t> </a:t>
            </a:r>
            <a:endParaRPr kumimoji="0" lang="el-GR" sz="2100" b="0" i="0" u="none" strike="noStrike" kern="1200" cap="none" spc="0" normalizeH="0" baseline="0" noProof="0" dirty="0">
              <a:ln>
                <a:noFill/>
              </a:ln>
              <a:solidFill>
                <a:sysClr val="window" lastClr="FFFFFF"/>
              </a:solidFill>
              <a:effectLst/>
              <a:uLnTx/>
              <a:uFillTx/>
            </a:endParaRPr>
          </a:p>
        </p:txBody>
      </p:sp>
      <p:sp>
        <p:nvSpPr>
          <p:cNvPr id="7" name="Τίτλος 2">
            <a:extLst>
              <a:ext uri="{FF2B5EF4-FFF2-40B4-BE49-F238E27FC236}">
                <a16:creationId xmlns="" xmlns:a16="http://schemas.microsoft.com/office/drawing/2014/main" id="{EBDC24D3-EEF0-4B69-A174-E4DFF7884894}"/>
              </a:ext>
            </a:extLst>
          </p:cNvPr>
          <p:cNvSpPr txBox="1">
            <a:spLocks/>
          </p:cNvSpPr>
          <p:nvPr/>
        </p:nvSpPr>
        <p:spPr>
          <a:xfrm>
            <a:off x="1485900" y="1911222"/>
            <a:ext cx="9217024" cy="1449788"/>
          </a:xfrm>
          <a:prstGeom prst="rect">
            <a:avLst/>
          </a:prstGeom>
          <a:solidFill>
            <a:sysClr val="windowText" lastClr="000000">
              <a:alpha val="80000"/>
            </a:sysClr>
          </a:solidFill>
        </p:spPr>
        <p:txBody>
          <a:bodyPr vert="horz" lIns="288000" tIns="0" rIns="2160000" bIns="144000" rtlCol="0" anchor="b" anchorCtr="0">
            <a:noAutofit/>
          </a:bodyPr>
          <a:lstStyle>
            <a:lvl1pPr algn="r" defTabSz="914400" rtl="0" eaLnBrk="1" latinLnBrk="0" hangingPunct="1">
              <a:lnSpc>
                <a:spcPct val="90000"/>
              </a:lnSpc>
              <a:spcBef>
                <a:spcPct val="0"/>
              </a:spcBef>
              <a:buNone/>
              <a:defRPr sz="6400" kern="1200" spc="-150">
                <a:solidFill>
                  <a:schemeClr val="bg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l-GR" dirty="0" smtClean="0">
                <a:solidFill>
                  <a:sysClr val="window" lastClr="FFFFFF"/>
                </a:solidFill>
              </a:rPr>
              <a:t>Σας ευχαριστώ πολύ</a:t>
            </a:r>
            <a:endParaRPr kumimoji="0" lang="el-GR" sz="6400" b="0" i="0" u="none" strike="noStrike" kern="1200" cap="none" spc="-150" normalizeH="0" baseline="0" noProof="0" dirty="0">
              <a:ln>
                <a:noFill/>
              </a:ln>
              <a:solidFill>
                <a:sysClr val="window" lastClr="FFFFFF"/>
              </a:solidFill>
              <a:effectLst/>
              <a:uLnTx/>
              <a:uFillTx/>
            </a:endParaRPr>
          </a:p>
        </p:txBody>
      </p:sp>
      <p:sp>
        <p:nvSpPr>
          <p:cNvPr id="5" name="Θέση αριθμού διαφάνειας 4"/>
          <p:cNvSpPr>
            <a:spLocks noGrp="1"/>
          </p:cNvSpPr>
          <p:nvPr>
            <p:ph type="sldNum" sz="quarter" idx="12"/>
          </p:nvPr>
        </p:nvSpPr>
        <p:spPr/>
        <p:txBody>
          <a:bodyPr/>
          <a:lstStyle/>
          <a:p>
            <a:pPr rtl="0"/>
            <a:fld id="{DF28FB93-0A08-4E7D-8E63-9EFA29F1E093}" type="slidenum">
              <a:rPr lang="el-GR" smtClean="0"/>
              <a:pPr rtl="0"/>
              <a:t>24</a:t>
            </a:fld>
            <a:endParaRPr lang="el-GR" dirty="0"/>
          </a:p>
        </p:txBody>
      </p:sp>
    </p:spTree>
    <p:extLst>
      <p:ext uri="{BB962C8B-B14F-4D97-AF65-F5344CB8AC3E}">
        <p14:creationId xmlns:p14="http://schemas.microsoft.com/office/powerpoint/2010/main" val="224253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Εισαγωγή</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980728"/>
            <a:ext cx="2643281" cy="5089872"/>
          </a:xfrm>
        </p:spPr>
        <p:txBody>
          <a:bodyPr rtlCol="0">
            <a:normAutofit/>
          </a:bodyPr>
          <a:lstStyle/>
          <a:p>
            <a:pPr marL="0" indent="0">
              <a:buNone/>
            </a:pPr>
            <a:r>
              <a:rPr lang="el-GR" dirty="0" smtClean="0"/>
              <a:t>Το διάστημα 2006-2014 τα ποσοστά της ανακύκλωσης και της ανάκτησης ενέργειας από τα πλαστικά απόβλητα αυξήθηκαν σε αντίθεση με αυτά της διάθεσης σε χώρους υγειονομικής ταφής που σημείωσαν μείωση.   </a:t>
            </a:r>
            <a:endParaRPr lang="el-GR" dirty="0"/>
          </a:p>
        </p:txBody>
      </p:sp>
      <p:pic>
        <p:nvPicPr>
          <p:cNvPr id="5" name="Εικόνα 4"/>
          <p:cNvPicPr/>
          <p:nvPr/>
        </p:nvPicPr>
        <p:blipFill rotWithShape="1">
          <a:blip r:embed="rId3"/>
          <a:srcRect l="18541" t="33604" r="18131" b="10317"/>
          <a:stretch/>
        </p:blipFill>
        <p:spPr bwMode="auto">
          <a:xfrm>
            <a:off x="4438228" y="1365424"/>
            <a:ext cx="6984776" cy="4320480"/>
          </a:xfrm>
          <a:prstGeom prst="rect">
            <a:avLst/>
          </a:prstGeom>
          <a:ln>
            <a:noFill/>
          </a:ln>
          <a:extLst>
            <a:ext uri="{53640926-AAD7-44D8-BBD7-CCE9431645EC}">
              <a14:shadowObscured xmlns:a14="http://schemas.microsoft.com/office/drawing/2010/main"/>
            </a:ext>
          </a:extLst>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3</a:t>
            </a:fld>
            <a:endParaRPr lang="el-GR" dirty="0"/>
          </a:p>
        </p:txBody>
      </p:sp>
    </p:spTree>
    <p:extLst>
      <p:ext uri="{BB962C8B-B14F-4D97-AF65-F5344CB8AC3E}">
        <p14:creationId xmlns:p14="http://schemas.microsoft.com/office/powerpoint/2010/main" val="239445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Εισαγωγή</a:t>
            </a:r>
            <a:r>
              <a:rPr lang="en-US" dirty="0" smtClean="0"/>
              <a:t> </a:t>
            </a:r>
            <a:endParaRPr lang="el-GR" dirty="0">
              <a:latin typeface="Cambria" panose="02040503050406030204" pitchFamily="18" charset="0"/>
              <a:ea typeface="Cambria" panose="02040503050406030204" pitchFamily="18" charset="0"/>
            </a:endParaRPr>
          </a:p>
        </p:txBody>
      </p:sp>
      <p:pic>
        <p:nvPicPr>
          <p:cNvPr id="7" name="Θέση περιεχομένου 6"/>
          <p:cNvPicPr>
            <a:picLocks noGrp="1"/>
          </p:cNvPicPr>
          <p:nvPr>
            <p:ph idx="1"/>
          </p:nvPr>
        </p:nvPicPr>
        <p:blipFill rotWithShape="1">
          <a:blip r:embed="rId3"/>
          <a:srcRect l="3251" t="25685" r="13557" b="8818"/>
          <a:stretch/>
        </p:blipFill>
        <p:spPr bwMode="auto">
          <a:xfrm>
            <a:off x="765820" y="980728"/>
            <a:ext cx="10801200" cy="5256584"/>
          </a:xfrm>
          <a:prstGeom prst="rect">
            <a:avLst/>
          </a:prstGeom>
          <a:ln>
            <a:noFill/>
          </a:ln>
          <a:extLst>
            <a:ext uri="{53640926-AAD7-44D8-BBD7-CCE9431645EC}">
              <a14:shadowObscured xmlns:a14="http://schemas.microsoft.com/office/drawing/2010/main"/>
            </a:ext>
          </a:extLst>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4</a:t>
            </a:fld>
            <a:endParaRPr lang="el-GR" dirty="0"/>
          </a:p>
        </p:txBody>
      </p:sp>
    </p:spTree>
    <p:extLst>
      <p:ext uri="{BB962C8B-B14F-4D97-AF65-F5344CB8AC3E}">
        <p14:creationId xmlns:p14="http://schemas.microsoft.com/office/powerpoint/2010/main" val="215411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Εισαγωγή</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980728"/>
            <a:ext cx="2643281" cy="5089872"/>
          </a:xfrm>
        </p:spPr>
        <p:txBody>
          <a:bodyPr rtlCol="0">
            <a:normAutofit fontScale="92500" lnSpcReduction="10000"/>
          </a:bodyPr>
          <a:lstStyle/>
          <a:p>
            <a:pPr marL="0" indent="0">
              <a:buNone/>
            </a:pPr>
            <a:r>
              <a:rPr lang="el-GR" dirty="0" smtClean="0"/>
              <a:t>Η </a:t>
            </a:r>
            <a:r>
              <a:rPr lang="el-GR" b="1" dirty="0" smtClean="0"/>
              <a:t>μηχανική ανακύκλωση </a:t>
            </a:r>
            <a:r>
              <a:rPr lang="el-GR" dirty="0" smtClean="0"/>
              <a:t>των στερεών πλαστικών αποβλήτων περιλαμβάνει τα παρακάτω στάδια:</a:t>
            </a:r>
          </a:p>
          <a:p>
            <a:pPr>
              <a:buFont typeface="Wingdings" panose="05000000000000000000" pitchFamily="2" charset="2"/>
              <a:buChar char="q"/>
            </a:pPr>
            <a:r>
              <a:rPr lang="el-GR" dirty="0" smtClean="0"/>
              <a:t>Διαχωρισμός και ταξινόμηση</a:t>
            </a:r>
          </a:p>
          <a:p>
            <a:pPr>
              <a:buFont typeface="Wingdings" panose="05000000000000000000" pitchFamily="2" charset="2"/>
              <a:buChar char="q"/>
            </a:pPr>
            <a:r>
              <a:rPr lang="el-GR" dirty="0" err="1" smtClean="0"/>
              <a:t>Δεματοποίηση</a:t>
            </a:r>
            <a:endParaRPr lang="el-GR" dirty="0" smtClean="0"/>
          </a:p>
          <a:p>
            <a:pPr>
              <a:buFont typeface="Wingdings" panose="05000000000000000000" pitchFamily="2" charset="2"/>
              <a:buChar char="q"/>
            </a:pPr>
            <a:r>
              <a:rPr lang="el-GR" dirty="0" smtClean="0"/>
              <a:t>Πλύση</a:t>
            </a:r>
          </a:p>
          <a:p>
            <a:pPr>
              <a:buFont typeface="Wingdings" panose="05000000000000000000" pitchFamily="2" charset="2"/>
              <a:buChar char="q"/>
            </a:pPr>
            <a:r>
              <a:rPr lang="el-GR" dirty="0" smtClean="0"/>
              <a:t>Άλεση</a:t>
            </a:r>
          </a:p>
          <a:p>
            <a:pPr>
              <a:buFont typeface="Wingdings" panose="05000000000000000000" pitchFamily="2" charset="2"/>
              <a:buChar char="q"/>
            </a:pPr>
            <a:r>
              <a:rPr lang="el-GR" dirty="0" smtClean="0"/>
              <a:t>Σύνθεση και </a:t>
            </a:r>
            <a:r>
              <a:rPr lang="el-GR" dirty="0" err="1" smtClean="0"/>
              <a:t>σφαιροποίηση</a:t>
            </a:r>
            <a:endParaRPr lang="el-GR" dirty="0"/>
          </a:p>
        </p:txBody>
      </p:sp>
      <p:pic>
        <p:nvPicPr>
          <p:cNvPr id="6" name="Εικόνα 5"/>
          <p:cNvPicPr/>
          <p:nvPr/>
        </p:nvPicPr>
        <p:blipFill rotWithShape="1">
          <a:blip r:embed="rId3"/>
          <a:srcRect l="20468" t="20120" r="21382" b="9033"/>
          <a:stretch/>
        </p:blipFill>
        <p:spPr bwMode="auto">
          <a:xfrm>
            <a:off x="4510236" y="1268760"/>
            <a:ext cx="6912768" cy="4536504"/>
          </a:xfrm>
          <a:prstGeom prst="rect">
            <a:avLst/>
          </a:prstGeom>
          <a:ln>
            <a:noFill/>
          </a:ln>
          <a:extLst>
            <a:ext uri="{53640926-AAD7-44D8-BBD7-CCE9431645EC}">
              <a14:shadowObscured xmlns:a14="http://schemas.microsoft.com/office/drawing/2010/main"/>
            </a:ext>
          </a:extLst>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5</a:t>
            </a:fld>
            <a:endParaRPr lang="el-GR" dirty="0"/>
          </a:p>
        </p:txBody>
      </p:sp>
    </p:spTree>
    <p:extLst>
      <p:ext uri="{BB962C8B-B14F-4D97-AF65-F5344CB8AC3E}">
        <p14:creationId xmlns:p14="http://schemas.microsoft.com/office/powerpoint/2010/main" val="44382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Εισαγωγή</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980728"/>
            <a:ext cx="3291353" cy="5089872"/>
          </a:xfrm>
        </p:spPr>
        <p:txBody>
          <a:bodyPr rtlCol="0">
            <a:normAutofit fontScale="55000" lnSpcReduction="20000"/>
          </a:bodyPr>
          <a:lstStyle/>
          <a:p>
            <a:pPr marL="0" indent="0">
              <a:buNone/>
            </a:pPr>
            <a:r>
              <a:rPr lang="el-GR" dirty="0" smtClean="0"/>
              <a:t>Παγκοσμίως η ποσότητα των πλαστικών που οδηγούνται σε χώρους υγειονομικής ταφής αποτελεί το ήμισυ της παραγόμενης ποσότητας. </a:t>
            </a:r>
          </a:p>
          <a:p>
            <a:pPr marL="0" indent="0">
              <a:buNone/>
            </a:pPr>
            <a:r>
              <a:rPr lang="el-GR" dirty="0" smtClean="0"/>
              <a:t>Αυτή η ποσότητα πλαστικών είναι αρκετά σημαντική για να χρησιμοποιηθεί ως πρώτη ύλη για την παραγωγή προϊόντων και για την ανάκτηση ενέργειας.</a:t>
            </a:r>
          </a:p>
          <a:p>
            <a:pPr marL="0" indent="0">
              <a:buNone/>
            </a:pPr>
            <a:r>
              <a:rPr lang="el-GR" dirty="0"/>
              <a:t>Δυσκολίες επεξεργασίας όπως </a:t>
            </a:r>
            <a:r>
              <a:rPr lang="el-GR" dirty="0" err="1"/>
              <a:t>π.χ</a:t>
            </a:r>
            <a:r>
              <a:rPr lang="el-GR" dirty="0"/>
              <a:t> </a:t>
            </a:r>
            <a:r>
              <a:rPr lang="el-GR" dirty="0" smtClean="0"/>
              <a:t>αυτές </a:t>
            </a:r>
            <a:r>
              <a:rPr lang="el-GR" dirty="0"/>
              <a:t>που προκαλούνται από τη χρήση επιστρώσεων και χρωμάτων περιπλέκουν τη διαδικασία της μηχανικής ανακύκλωσης</a:t>
            </a:r>
            <a:r>
              <a:rPr lang="el-GR" dirty="0" smtClean="0"/>
              <a:t>.</a:t>
            </a:r>
            <a:endParaRPr lang="el-GR" dirty="0"/>
          </a:p>
          <a:p>
            <a:pPr marL="0" indent="0">
              <a:buNone/>
            </a:pPr>
            <a:r>
              <a:rPr lang="el-GR" dirty="0"/>
              <a:t>Επίσης, οι προσμείξεις μπορεί να μην είναι πλήρως διαλυτές και μπορούν να προκαλέσουν διαχωρισμό φάσεων, με αρνητικό επιπτώσεις στις μηχανικές </a:t>
            </a:r>
            <a:r>
              <a:rPr lang="el-GR" dirty="0" smtClean="0"/>
              <a:t>ιδιότητες.</a:t>
            </a:r>
          </a:p>
          <a:p>
            <a:pPr marL="0" indent="0">
              <a:buNone/>
            </a:pPr>
            <a:r>
              <a:rPr lang="el-GR" dirty="0"/>
              <a:t>Όλα αυτά τα μειονεκτήματα έχουν οδηγήσει </a:t>
            </a:r>
            <a:r>
              <a:rPr lang="el-GR" dirty="0" smtClean="0"/>
              <a:t> σε ένα νέο τύπο ανακύκλωσης, την  </a:t>
            </a:r>
            <a:r>
              <a:rPr lang="el-GR" b="1" dirty="0" smtClean="0"/>
              <a:t>χημική ανακύκλωση.</a:t>
            </a:r>
          </a:p>
          <a:p>
            <a:pPr marL="0" indent="0">
              <a:buNone/>
            </a:pPr>
            <a:r>
              <a:rPr lang="el-GR" dirty="0" smtClean="0"/>
              <a:t>Η χημική ανακύκλωση εφαρμόζεται σε ετερογενή και ρυπασμένα απόβλητα πλαστικών εφόσον η μηχανική ανακύκλωση είναι οικονομικά και τεχνικά ανέφικτη. </a:t>
            </a:r>
          </a:p>
          <a:p>
            <a:pPr marL="0" indent="0">
              <a:buNone/>
            </a:pPr>
            <a:r>
              <a:rPr lang="el-GR" dirty="0" smtClean="0"/>
              <a:t>Βασίζεται στην μετατροπή των πολυμερών σε μικρότερα μόρια  </a:t>
            </a:r>
          </a:p>
        </p:txBody>
      </p:sp>
      <p:pic>
        <p:nvPicPr>
          <p:cNvPr id="5" name="Εικόνα 4"/>
          <p:cNvPicPr/>
          <p:nvPr/>
        </p:nvPicPr>
        <p:blipFill rotWithShape="1">
          <a:blip r:embed="rId3"/>
          <a:srcRect l="3371" t="16909" r="14038" b="6250"/>
          <a:stretch/>
        </p:blipFill>
        <p:spPr bwMode="auto">
          <a:xfrm>
            <a:off x="4726260" y="1268760"/>
            <a:ext cx="6912768" cy="4176464"/>
          </a:xfrm>
          <a:prstGeom prst="rect">
            <a:avLst/>
          </a:prstGeom>
          <a:ln>
            <a:noFill/>
          </a:ln>
          <a:extLst>
            <a:ext uri="{53640926-AAD7-44D8-BBD7-CCE9431645EC}">
              <a14:shadowObscured xmlns:a14="http://schemas.microsoft.com/office/drawing/2010/main"/>
            </a:ext>
          </a:extLst>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6</a:t>
            </a:fld>
            <a:endParaRPr lang="el-GR" dirty="0"/>
          </a:p>
        </p:txBody>
      </p:sp>
    </p:spTree>
    <p:extLst>
      <p:ext uri="{BB962C8B-B14F-4D97-AF65-F5344CB8AC3E}">
        <p14:creationId xmlns:p14="http://schemas.microsoft.com/office/powerpoint/2010/main" val="425435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Εισαγωγή</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980728"/>
            <a:ext cx="3291353" cy="5089872"/>
          </a:xfrm>
        </p:spPr>
        <p:txBody>
          <a:bodyPr rtlCol="0">
            <a:normAutofit fontScale="85000" lnSpcReduction="20000"/>
          </a:bodyPr>
          <a:lstStyle/>
          <a:p>
            <a:pPr marL="0" indent="0">
              <a:buNone/>
            </a:pPr>
            <a:r>
              <a:rPr lang="el-GR" dirty="0" smtClean="0"/>
              <a:t>Η χημική ανακύκλωση μειώνει την ποσότητα των ορυκτών πόρων που απαιτούνται για την παραγωγή πλαστικών.</a:t>
            </a:r>
          </a:p>
          <a:p>
            <a:pPr marL="0" indent="0">
              <a:buNone/>
            </a:pPr>
            <a:r>
              <a:rPr lang="el-GR" dirty="0" smtClean="0"/>
              <a:t>Περιλαμβάνει διεργασίες </a:t>
            </a:r>
            <a:r>
              <a:rPr lang="el-GR" dirty="0" err="1" smtClean="0"/>
              <a:t>θερμοχημικές</a:t>
            </a:r>
            <a:r>
              <a:rPr lang="el-GR" dirty="0" smtClean="0"/>
              <a:t> και καταλυτικές.</a:t>
            </a:r>
          </a:p>
          <a:p>
            <a:pPr marL="0" indent="0">
              <a:buNone/>
            </a:pPr>
            <a:r>
              <a:rPr lang="el-GR" dirty="0" smtClean="0"/>
              <a:t>Τα </a:t>
            </a:r>
            <a:r>
              <a:rPr lang="el-GR" dirty="0"/>
              <a:t>πλαστικά απόβλητα και ιδιαίτερα τα απόβλητα </a:t>
            </a:r>
            <a:r>
              <a:rPr lang="el-GR" dirty="0" err="1"/>
              <a:t>πολυολεφινών</a:t>
            </a:r>
            <a:r>
              <a:rPr lang="el-GR" dirty="0"/>
              <a:t>, δεν περιέχουν σημαντικές ποσότητες </a:t>
            </a:r>
            <a:r>
              <a:rPr lang="el-GR" dirty="0" smtClean="0"/>
              <a:t>οξυγόνου</a:t>
            </a:r>
            <a:r>
              <a:rPr lang="el-GR" dirty="0"/>
              <a:t> </a:t>
            </a:r>
            <a:r>
              <a:rPr lang="el-GR" dirty="0" smtClean="0"/>
              <a:t>και έχουν υψηλή απόδοση σε άνθρακα. </a:t>
            </a:r>
          </a:p>
          <a:p>
            <a:pPr marL="0" indent="0">
              <a:buNone/>
            </a:pPr>
            <a:r>
              <a:rPr lang="el-GR" dirty="0" smtClean="0"/>
              <a:t>Η χημική ανακύκλωση πλαστικών αποβλήτων περιλαμβάνει διεργασίες όπως η πυρόλυση και η αεριοποίηση.   </a:t>
            </a: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332" y="953028"/>
            <a:ext cx="5328592" cy="5123646"/>
          </a:xfrm>
          <a:prstGeom prst="rect">
            <a:avLst/>
          </a:prstGeom>
        </p:spPr>
      </p:pic>
      <p:sp>
        <p:nvSpPr>
          <p:cNvPr id="3" name="Θέση αριθμού διαφάνειας 2"/>
          <p:cNvSpPr>
            <a:spLocks noGrp="1"/>
          </p:cNvSpPr>
          <p:nvPr>
            <p:ph type="sldNum" sz="quarter" idx="12"/>
          </p:nvPr>
        </p:nvSpPr>
        <p:spPr/>
        <p:txBody>
          <a:bodyPr/>
          <a:lstStyle/>
          <a:p>
            <a:pPr rtl="0"/>
            <a:fld id="{DF28FB93-0A08-4E7D-8E63-9EFA29F1E093}" type="slidenum">
              <a:rPr lang="el-GR" smtClean="0"/>
              <a:pPr rtl="0"/>
              <a:t>7</a:t>
            </a:fld>
            <a:endParaRPr lang="el-GR" dirty="0"/>
          </a:p>
        </p:txBody>
      </p:sp>
    </p:spTree>
    <p:extLst>
      <p:ext uri="{BB962C8B-B14F-4D97-AF65-F5344CB8AC3E}">
        <p14:creationId xmlns:p14="http://schemas.microsoft.com/office/powerpoint/2010/main" val="129889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Εισαγωγή</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980728"/>
            <a:ext cx="3291353" cy="5089872"/>
          </a:xfrm>
        </p:spPr>
        <p:txBody>
          <a:bodyPr rtlCol="0">
            <a:normAutofit lnSpcReduction="10000"/>
          </a:bodyPr>
          <a:lstStyle/>
          <a:p>
            <a:pPr marL="0" indent="0">
              <a:buNone/>
            </a:pPr>
            <a:r>
              <a:rPr lang="el-GR" dirty="0" smtClean="0"/>
              <a:t>Στις ΗΠΑ ως χημική ανακύκλωση (</a:t>
            </a:r>
            <a:r>
              <a:rPr lang="en-US" dirty="0" smtClean="0"/>
              <a:t>recycling)</a:t>
            </a:r>
            <a:r>
              <a:rPr lang="el-GR" dirty="0" smtClean="0"/>
              <a:t> ορίζεται κάθε τεχνολογία που μετατρέπει πλαστικά απόβλητα σε μονομερή, πρώτες ύλες και καύσιμα. </a:t>
            </a:r>
            <a:endParaRPr lang="en-US" dirty="0" smtClean="0"/>
          </a:p>
          <a:p>
            <a:pPr marL="0" indent="0">
              <a:buNone/>
            </a:pPr>
            <a:r>
              <a:rPr lang="el-GR" dirty="0" smtClean="0"/>
              <a:t>Η διαδικασία κατά την οποία τα απόβλητα μετατρέπονται σε χημικές ουσίες προστιθέμενης αξίας είναι γνωστή επίσης ως </a:t>
            </a:r>
            <a:r>
              <a:rPr lang="en-US" dirty="0" err="1" smtClean="0"/>
              <a:t>upcycling</a:t>
            </a:r>
            <a:endParaRPr lang="en-US" dirty="0" smtClean="0"/>
          </a:p>
          <a:p>
            <a:pPr marL="0" indent="0">
              <a:buNone/>
            </a:pPr>
            <a:endParaRPr lang="el-GR" dirty="0" smtClean="0"/>
          </a:p>
          <a:p>
            <a:pPr marL="0" indent="0">
              <a:buNone/>
            </a:pPr>
            <a:endParaRPr lang="el-GR" dirty="0" smtClean="0"/>
          </a:p>
        </p:txBody>
      </p:sp>
      <p:pic>
        <p:nvPicPr>
          <p:cNvPr id="4" name="Εικόνα 3"/>
          <p:cNvPicPr>
            <a:picLocks noChangeAspect="1"/>
          </p:cNvPicPr>
          <p:nvPr/>
        </p:nvPicPr>
        <p:blipFill>
          <a:blip r:embed="rId3"/>
          <a:stretch>
            <a:fillRect/>
          </a:stretch>
        </p:blipFill>
        <p:spPr>
          <a:xfrm>
            <a:off x="5734372" y="1268760"/>
            <a:ext cx="4749832" cy="4896545"/>
          </a:xfrm>
          <a:prstGeom prst="rect">
            <a:avLst/>
          </a:prstGeom>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8</a:t>
            </a:fld>
            <a:endParaRPr lang="el-GR" dirty="0"/>
          </a:p>
        </p:txBody>
      </p:sp>
    </p:spTree>
    <p:extLst>
      <p:ext uri="{BB962C8B-B14F-4D97-AF65-F5344CB8AC3E}">
        <p14:creationId xmlns:p14="http://schemas.microsoft.com/office/powerpoint/2010/main" val="423743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Εισαγωγή</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980728"/>
            <a:ext cx="3291353" cy="5089872"/>
          </a:xfrm>
        </p:spPr>
        <p:txBody>
          <a:bodyPr rtlCol="0">
            <a:normAutofit fontScale="70000" lnSpcReduction="20000"/>
          </a:bodyPr>
          <a:lstStyle/>
          <a:p>
            <a:pPr marL="0" indent="0">
              <a:buNone/>
            </a:pPr>
            <a:r>
              <a:rPr lang="el-GR" dirty="0"/>
              <a:t>Το πολυαιθυλένιο (PE) και το πολυπροπυλένιο (PP) είναι πολυμερή </a:t>
            </a:r>
            <a:r>
              <a:rPr lang="el-GR" dirty="0" smtClean="0"/>
              <a:t>και </a:t>
            </a:r>
            <a:r>
              <a:rPr lang="el-GR" dirty="0"/>
              <a:t>ονομάζονται </a:t>
            </a:r>
            <a:r>
              <a:rPr lang="el-GR" dirty="0" err="1"/>
              <a:t>πολυολεφίνες</a:t>
            </a:r>
            <a:r>
              <a:rPr lang="el-GR" dirty="0" smtClean="0"/>
              <a:t>.</a:t>
            </a:r>
          </a:p>
          <a:p>
            <a:pPr marL="0" indent="0">
              <a:buNone/>
            </a:pPr>
            <a:r>
              <a:rPr lang="el-GR" dirty="0" smtClean="0">
                <a:solidFill>
                  <a:srgbClr val="6A3A20"/>
                </a:solidFill>
              </a:rPr>
              <a:t>Αυτά </a:t>
            </a:r>
            <a:r>
              <a:rPr lang="el-GR" dirty="0">
                <a:solidFill>
                  <a:srgbClr val="6A3A20"/>
                </a:solidFill>
              </a:rPr>
              <a:t>τα πλαστικά: </a:t>
            </a:r>
            <a:r>
              <a:rPr lang="el-GR" dirty="0" smtClean="0"/>
              <a:t>χρησιμοποιούνται κυρίως </a:t>
            </a:r>
            <a:r>
              <a:rPr lang="el-GR" dirty="0"/>
              <a:t>σε </a:t>
            </a:r>
            <a:r>
              <a:rPr lang="el-GR" dirty="0" smtClean="0"/>
              <a:t>συσκευασίες </a:t>
            </a:r>
            <a:r>
              <a:rPr lang="el-GR" dirty="0"/>
              <a:t>αλλά και σε παιχνίδια, σωληνώσεις, καλύμματα καλωδίων, ανταλλακτικά αυτοκινήτων, σχοινιά πλοίων ή ακόμα αλεξίσφαιρα γιλέκα. </a:t>
            </a:r>
            <a:endParaRPr lang="el-GR" dirty="0" smtClean="0"/>
          </a:p>
          <a:p>
            <a:pPr marL="0" indent="0">
              <a:buNone/>
            </a:pPr>
            <a:r>
              <a:rPr lang="el-GR" dirty="0"/>
              <a:t>Οι </a:t>
            </a:r>
            <a:r>
              <a:rPr lang="el-GR" dirty="0" err="1"/>
              <a:t>πολυολεφίνες</a:t>
            </a:r>
            <a:r>
              <a:rPr lang="el-GR" dirty="0"/>
              <a:t> είναι </a:t>
            </a:r>
            <a:r>
              <a:rPr lang="el-GR" dirty="0" smtClean="0"/>
              <a:t>αδρανείς και </a:t>
            </a:r>
            <a:r>
              <a:rPr lang="el-GR" dirty="0"/>
              <a:t>έχουν χαμηλή θερμική αγωγιμότητα (είναι </a:t>
            </a:r>
            <a:r>
              <a:rPr lang="el-GR" dirty="0" smtClean="0"/>
              <a:t>καλοί </a:t>
            </a:r>
            <a:r>
              <a:rPr lang="el-GR" dirty="0"/>
              <a:t>μονωτές</a:t>
            </a:r>
            <a:r>
              <a:rPr lang="el-GR" dirty="0" smtClean="0"/>
              <a:t>).</a:t>
            </a:r>
          </a:p>
          <a:p>
            <a:pPr marL="0" indent="0">
              <a:buNone/>
            </a:pPr>
            <a:r>
              <a:rPr lang="el-GR" dirty="0"/>
              <a:t>Οι περισσότερες </a:t>
            </a:r>
            <a:r>
              <a:rPr lang="el-GR" dirty="0" err="1"/>
              <a:t>πολυολεφίνες</a:t>
            </a:r>
            <a:r>
              <a:rPr lang="el-GR" dirty="0"/>
              <a:t> μπορούν να ανακυκλωθούν μηχανικά. ωστόσο, χάρη στη </a:t>
            </a:r>
            <a:r>
              <a:rPr lang="el-GR" dirty="0" smtClean="0"/>
              <a:t> </a:t>
            </a:r>
            <a:r>
              <a:rPr lang="el-GR" dirty="0"/>
              <a:t>δομή </a:t>
            </a:r>
            <a:r>
              <a:rPr lang="el-GR" dirty="0" smtClean="0"/>
              <a:t>των υδρογονανθράκων</a:t>
            </a:r>
            <a:r>
              <a:rPr lang="el-GR" dirty="0"/>
              <a:t>, είναι επίσης κατάλληλα υλικά για χημική ανακύκλωση μέσω </a:t>
            </a:r>
            <a:r>
              <a:rPr lang="el-GR" dirty="0" smtClean="0"/>
              <a:t>πυρόλυσης </a:t>
            </a:r>
            <a:r>
              <a:rPr lang="el-GR" dirty="0"/>
              <a:t>και </a:t>
            </a:r>
            <a:r>
              <a:rPr lang="el-GR" dirty="0" smtClean="0"/>
              <a:t>αεριοποίησης.</a:t>
            </a:r>
          </a:p>
        </p:txBody>
      </p:sp>
      <p:pic>
        <p:nvPicPr>
          <p:cNvPr id="4" name="Εικόνα 3"/>
          <p:cNvPicPr>
            <a:picLocks noChangeAspect="1"/>
          </p:cNvPicPr>
          <p:nvPr/>
        </p:nvPicPr>
        <p:blipFill>
          <a:blip r:embed="rId3"/>
          <a:stretch>
            <a:fillRect/>
          </a:stretch>
        </p:blipFill>
        <p:spPr>
          <a:xfrm>
            <a:off x="5734372" y="980728"/>
            <a:ext cx="4749832" cy="4896545"/>
          </a:xfrm>
          <a:prstGeom prst="rect">
            <a:avLst/>
          </a:prstGeom>
        </p:spPr>
      </p:pic>
      <p:sp>
        <p:nvSpPr>
          <p:cNvPr id="2" name="Θέση αριθμού διαφάνειας 1"/>
          <p:cNvSpPr>
            <a:spLocks noGrp="1"/>
          </p:cNvSpPr>
          <p:nvPr>
            <p:ph type="sldNum" sz="quarter" idx="12"/>
          </p:nvPr>
        </p:nvSpPr>
        <p:spPr/>
        <p:txBody>
          <a:bodyPr/>
          <a:lstStyle/>
          <a:p>
            <a:pPr rtl="0"/>
            <a:fld id="{DF28FB93-0A08-4E7D-8E63-9EFA29F1E093}" type="slidenum">
              <a:rPr lang="el-GR" smtClean="0"/>
              <a:pPr rtl="0"/>
              <a:t>9</a:t>
            </a:fld>
            <a:endParaRPr lang="el-GR" dirty="0"/>
          </a:p>
        </p:txBody>
      </p:sp>
    </p:spTree>
    <p:extLst>
      <p:ext uri="{BB962C8B-B14F-4D97-AF65-F5344CB8AC3E}">
        <p14:creationId xmlns:p14="http://schemas.microsoft.com/office/powerpoint/2010/main" val="44428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λασική βιβλίων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83_TF02801059_TF02801059" id="{40BD5653-0C8D-4E14-ADCD-FD678A24EE14}" vid="{85720E60-E181-4C8C-AE81-383411213581}"/>
    </a:ext>
  </a:extLst>
</a:theme>
</file>

<file path=ppt/theme/theme2.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80E12-3BE9-4746-820E-FFB249F467F2}">
  <ds:schemaRef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terms/"/>
    <ds:schemaRef ds:uri="4873beb7-5857-4685-be1f-d57550cc96cc"/>
    <ds:schemaRef ds:uri="http://schemas.microsoft.com/office/2006/metadata/properties"/>
    <ds:schemaRef ds:uri="http://purl.org/dc/elements/1.1/"/>
    <ds:schemaRef ds:uri="http://purl.org/dc/dcmitype/"/>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Κλασική παρουσίαση βιβλίου για εκπαιδευτικά ιδρύματα (ευρεία οθόνη)</Template>
  <TotalTime>20331</TotalTime>
  <Words>1726</Words>
  <Application>Microsoft Office PowerPoint</Application>
  <PresentationFormat>Προσαρμογή</PresentationFormat>
  <Paragraphs>157</Paragraphs>
  <Slides>24</Slides>
  <Notes>23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24</vt:i4>
      </vt:variant>
    </vt:vector>
  </HeadingPairs>
  <TitlesOfParts>
    <vt:vector size="30" baseType="lpstr">
      <vt:lpstr>Arial</vt:lpstr>
      <vt:lpstr>Cambria</vt:lpstr>
      <vt:lpstr>Constantia</vt:lpstr>
      <vt:lpstr>Rockwell</vt:lpstr>
      <vt:lpstr>Wingdings</vt:lpstr>
      <vt:lpstr>Κλασική βιβλίων 16x9</vt:lpstr>
      <vt:lpstr> Χημική ανακύκλωση πλαστικών</vt:lpstr>
      <vt:lpstr>Εισαγωγή </vt:lpstr>
      <vt:lpstr>Εισαγωγή </vt:lpstr>
      <vt:lpstr>Εισαγωγή </vt:lpstr>
      <vt:lpstr>Εισαγωγή </vt:lpstr>
      <vt:lpstr>Εισαγωγή </vt:lpstr>
      <vt:lpstr>Εισαγωγή </vt:lpstr>
      <vt:lpstr>Εισαγωγή </vt:lpstr>
      <vt:lpstr>Εισαγωγή </vt:lpstr>
      <vt:lpstr>Εισαγωγή </vt:lpstr>
      <vt:lpstr>Εισαγωγή </vt:lpstr>
      <vt:lpstr>Πυρόλυση </vt:lpstr>
      <vt:lpstr>Πυρόλυση </vt:lpstr>
      <vt:lpstr>Πυρόλυση (Plastic-to-intermediate)</vt:lpstr>
      <vt:lpstr>Πυρόλυση </vt:lpstr>
      <vt:lpstr>Πυρόλυση </vt:lpstr>
      <vt:lpstr>Πυρόλυση (Plastic-to-fuel)</vt:lpstr>
      <vt:lpstr>Πυρόλυση (Plastic-to-monomer)</vt:lpstr>
      <vt:lpstr>Πυρόλυση </vt:lpstr>
      <vt:lpstr>Πυρόλυση [Plastic to chemicals (upcycling)]</vt:lpstr>
      <vt:lpstr>Αεριοποίηση </vt:lpstr>
      <vt:lpstr>Αεριοποίηση </vt:lpstr>
      <vt:lpstr>Μηχανική ανακύκλωση Vs Χημική ανακύκλωση </vt:lpstr>
      <vt:lpstr>Παρουσίαση του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Διάταξη τίτλου</dc:title>
  <dc:creator>User</dc:creator>
  <cp:lastModifiedBy>User</cp:lastModifiedBy>
  <cp:revision>414</cp:revision>
  <dcterms:created xsi:type="dcterms:W3CDTF">2024-01-21T06:41:56Z</dcterms:created>
  <dcterms:modified xsi:type="dcterms:W3CDTF">2024-05-15T16:28:15Z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