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8" r:id="rId3"/>
    <p:sldId id="287" r:id="rId4"/>
    <p:sldId id="294" r:id="rId5"/>
    <p:sldId id="289" r:id="rId6"/>
    <p:sldId id="290" r:id="rId7"/>
    <p:sldId id="291" r:id="rId8"/>
    <p:sldId id="274" r:id="rId9"/>
    <p:sldId id="271" r:id="rId10"/>
    <p:sldId id="297" r:id="rId11"/>
    <p:sldId id="272" r:id="rId12"/>
    <p:sldId id="273" r:id="rId13"/>
    <p:sldId id="295" r:id="rId14"/>
    <p:sldId id="296" r:id="rId15"/>
    <p:sldId id="275" r:id="rId16"/>
    <p:sldId id="276" r:id="rId17"/>
    <p:sldId id="279" r:id="rId18"/>
    <p:sldId id="283" r:id="rId19"/>
    <p:sldId id="280" r:id="rId20"/>
    <p:sldId id="292" r:id="rId21"/>
    <p:sldId id="281" r:id="rId22"/>
    <p:sldId id="293" r:id="rId23"/>
    <p:sldId id="282" r:id="rId24"/>
    <p:sldId id="286" r:id="rId25"/>
    <p:sldId id="284" r:id="rId26"/>
    <p:sldId id="285" r:id="rId27"/>
    <p:sldId id="278" r:id="rId28"/>
    <p:sldId id="27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p:cViewPr varScale="1">
        <p:scale>
          <a:sx n="73" d="100"/>
          <a:sy n="73" d="100"/>
        </p:scale>
        <p:origin x="-11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AE5B5E4-5D31-4F5C-B0FC-8418F80FB548}"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15349E-1C74-447D-B57C-2043382223CE}" type="slidenum">
              <a:rPr lang="en-US" altLang="el-G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7C031C-6A41-45F6-950F-C0A7B61488F3}"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4FB70D-2352-4A1C-972A-E31ABD4E4228}" type="slidenum">
              <a:rPr lang="en-US" altLang="el-G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E6F4A1-4120-4E08-A36B-0D0D156B4566}"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75EFDE-7C87-4375-BC7B-1E6C81939A85}" type="slidenum">
              <a:rPr lang="en-US" altLang="el-G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D58062-2A76-433B-9F2D-F72ADF5CBC87}"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F239E6-DB11-4036-9638-E5A2EFDBD89E}" type="slidenum">
              <a:rPr lang="en-US" altLang="el-G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5AF1FB-D14B-496E-BF44-1E513AC9E97B}"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61D616-30F4-4F5B-B285-5AFBBDBADA42}" type="slidenum">
              <a:rPr lang="en-US" altLang="el-G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CAC9D9-D8E5-49A2-9059-06602A8BCE44}"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E0689C-D512-4A26-816C-D9407B79E393}" type="slidenum">
              <a:rPr lang="en-US" altLang="el-G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E4D36D-4D77-4343-BF4A-918346E67033}" type="datetimeFigureOut">
              <a:rPr lang="en-US"/>
              <a:pPr>
                <a:defRPr/>
              </a:pPr>
              <a:t>2/14/2024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64A0D2A-B01C-4CA2-AF0F-EE14B4ABEDA0}" type="slidenum">
              <a:rPr lang="en-US" altLang="el-G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22EEC70-F1E4-4BAF-815F-846E85014241}" type="datetimeFigureOut">
              <a:rPr lang="en-US"/>
              <a:pPr>
                <a:defRPr/>
              </a:pPr>
              <a:t>2/14/2024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CFF801-2460-4CB4-A279-9BACDD6A8D73}" type="slidenum">
              <a:rPr lang="en-US" altLang="el-G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9C13B6-57FC-4F1E-8C26-F204374486D2}" type="datetimeFigureOut">
              <a:rPr lang="en-US"/>
              <a:pPr>
                <a:defRPr/>
              </a:pPr>
              <a:t>2/14/2024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3A2E1CB-9800-47CA-B273-AFC99A56C4F7}" type="slidenum">
              <a:rPr lang="en-US" altLang="el-G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E92BEB-E979-4AB6-9501-70F4A36DB4CE}"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F98350-9A4D-4EB4-A89D-35914237106A}" type="slidenum">
              <a:rPr lang="en-US" altLang="el-G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B01D40-FF3C-4DCB-90F9-8E02DB6F6A0A}"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0A8B95-3FCD-4060-8F32-1FFD342B3BE2}" type="slidenum">
              <a:rPr lang="en-US" altLang="el-G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A6F1A78-D70B-4B81-874C-A5FF103C077A}" type="datetimeFigureOut">
              <a:rPr lang="en-US"/>
              <a:pPr>
                <a:defRPr/>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D8CA216D-01D1-480D-989F-A987298333EE}"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ephanus.tlg.uci.edu/help/BetaManual/online/P10.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457200" y="304800"/>
            <a:ext cx="8229600" cy="5821363"/>
          </a:xfrm>
        </p:spPr>
        <p:txBody>
          <a:bodyPr/>
          <a:lstStyle/>
          <a:p>
            <a:pPr algn="ctr" eaLnBrk="1" hangingPunct="1">
              <a:buFont typeface="Arial" charset="0"/>
              <a:buNone/>
            </a:pPr>
            <a:r>
              <a:rPr lang="el-GR" altLang="el-GR" smtClean="0"/>
              <a:t>ΕΙΣΑΓΩΓΗ ΣΤΗ ΒΥΖΑΝΤΙΝΗ ΙΣΤΟΡΙΑ</a:t>
            </a:r>
            <a:r>
              <a:rPr lang="en-US" altLang="el-GR" smtClean="0"/>
              <a:t> </a:t>
            </a:r>
            <a:r>
              <a:rPr lang="el-GR" altLang="el-GR" smtClean="0"/>
              <a:t>ΚΑΙ ΠΟΛΙΤΙΣΜΟ</a:t>
            </a:r>
            <a:r>
              <a:rPr lang="en-US" altLang="el-GR" smtClean="0"/>
              <a:t> </a:t>
            </a:r>
            <a:r>
              <a:rPr lang="el-GR" altLang="el-GR" smtClean="0"/>
              <a:t>3</a:t>
            </a:r>
          </a:p>
          <a:p>
            <a:pPr algn="ctr" eaLnBrk="1" hangingPunct="1">
              <a:buFont typeface="Arial" charset="0"/>
              <a:buNone/>
            </a:pPr>
            <a:endParaRPr lang="en-US" altLang="el-GR" smtClean="0"/>
          </a:p>
          <a:p>
            <a:pPr algn="ctr" eaLnBrk="1" hangingPunct="1">
              <a:buFont typeface="Arial" charset="0"/>
              <a:buNone/>
            </a:pPr>
            <a:r>
              <a:rPr lang="en-US" altLang="el-GR" smtClean="0"/>
              <a:t>20</a:t>
            </a:r>
            <a:r>
              <a:rPr lang="el-GR" altLang="el-GR" smtClean="0"/>
              <a:t>22</a:t>
            </a:r>
            <a:r>
              <a:rPr lang="en-US" altLang="el-GR" smtClean="0"/>
              <a:t>-2</a:t>
            </a:r>
            <a:r>
              <a:rPr lang="el-GR" altLang="el-GR" smtClean="0"/>
              <a:t>3</a:t>
            </a:r>
            <a:endParaRPr lang="en-US" altLang="el-GR" smtClean="0"/>
          </a:p>
          <a:p>
            <a:pPr algn="ctr" eaLnBrk="1" hangingPunct="1">
              <a:buFont typeface="Arial" charset="0"/>
              <a:buNone/>
            </a:pPr>
            <a:endParaRPr lang="el-GR" altLang="el-GR" smtClean="0"/>
          </a:p>
          <a:p>
            <a:pPr algn="ctr" eaLnBrk="1" hangingPunct="1">
              <a:buFont typeface="Arial" charset="0"/>
              <a:buNone/>
            </a:pPr>
            <a:endParaRPr lang="el-GR" altLang="el-GR" smtClean="0"/>
          </a:p>
          <a:p>
            <a:pPr algn="ctr" eaLnBrk="1" hangingPunct="1">
              <a:buFont typeface="Arial" charset="0"/>
              <a:buNone/>
            </a:pPr>
            <a:endParaRPr lang="el-GR" altLang="el-GR" smtClean="0"/>
          </a:p>
          <a:p>
            <a:pPr algn="ctr" eaLnBrk="1" hangingPunct="1">
              <a:buFont typeface="Arial" charset="0"/>
              <a:buNone/>
            </a:pPr>
            <a:r>
              <a:rPr lang="el-GR" altLang="el-GR" smtClean="0"/>
              <a:t>ΠΑΙΔΕΙΑ - ΕΚΠΑΙΔΕΥΣΗ</a:t>
            </a:r>
          </a:p>
        </p:txBody>
      </p:sp>
      <p:sp>
        <p:nvSpPr>
          <p:cNvPr id="2051" name="Rectangle 3"/>
          <p:cNvSpPr>
            <a:spLocks noChangeArrowheads="1"/>
          </p:cNvSpPr>
          <p:nvPr/>
        </p:nvSpPr>
        <p:spPr bwMode="auto">
          <a:xfrm>
            <a:off x="457200" y="304800"/>
            <a:ext cx="8229600" cy="1077913"/>
          </a:xfrm>
          <a:prstGeom prst="rect">
            <a:avLst/>
          </a:prstGeom>
          <a:noFill/>
          <a:ln w="9525">
            <a:noFill/>
            <a:miter lim="800000"/>
            <a:headEnd/>
            <a:tailEnd/>
          </a:ln>
        </p:spPr>
        <p:txBody>
          <a:bodyPr>
            <a:spAutoFit/>
          </a:bodyPr>
          <a:lstStyle/>
          <a:p>
            <a:pPr eaLnBrk="1" hangingPunct="1"/>
            <a:endParaRPr lang="el-GR" altLang="el-GR" sz="3200">
              <a:latin typeface="Calibri" pitchFamily="34" charset="0"/>
            </a:endParaRPr>
          </a:p>
          <a:p>
            <a:pPr eaLnBrk="1" hangingPunct="1"/>
            <a:r>
              <a:rPr lang="el-GR" altLang="el-GR" sz="3200">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endParaRPr lang="el-GR" altLang="el-GR" smtClean="0"/>
          </a:p>
        </p:txBody>
      </p:sp>
      <p:pic>
        <p:nvPicPr>
          <p:cNvPr id="11267" name="Θέση περιεχομένου 4"/>
          <p:cNvPicPr>
            <a:picLocks noGrp="1" noChangeAspect="1" noChangeArrowheads="1"/>
          </p:cNvPicPr>
          <p:nvPr>
            <p:ph idx="1"/>
          </p:nvPr>
        </p:nvPicPr>
        <p:blipFill>
          <a:blip r:embed="rId2"/>
          <a:srcRect/>
          <a:stretch>
            <a:fillRect/>
          </a:stretch>
        </p:blipFill>
        <p:spPr>
          <a:xfrm>
            <a:off x="0" y="274638"/>
            <a:ext cx="9144000" cy="54959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sz="3600" smtClean="0"/>
              <a:t/>
            </a:r>
            <a:br>
              <a:rPr lang="el-GR" altLang="el-GR" sz="3600" smtClean="0"/>
            </a:br>
            <a:r>
              <a:rPr lang="el-GR" altLang="el-GR" sz="3600" smtClean="0"/>
              <a:t>Πρωτοβάθμια εκπαίδευση </a:t>
            </a:r>
            <a:br>
              <a:rPr lang="el-GR" altLang="el-GR" sz="3600" smtClean="0"/>
            </a:br>
            <a:r>
              <a:rPr lang="el-GR" altLang="el-GR" sz="3600" smtClean="0"/>
              <a:t>(</a:t>
            </a:r>
            <a:r>
              <a:rPr lang="el-GR" altLang="el-GR" sz="3600" i="1" smtClean="0"/>
              <a:t>τὰ ἱερὰ γράμματα</a:t>
            </a:r>
            <a:r>
              <a:rPr lang="en-US" altLang="el-GR" sz="3600" i="1" smtClean="0"/>
              <a:t>, </a:t>
            </a:r>
            <a:r>
              <a:rPr lang="el-GR" altLang="el-GR" sz="3600" i="1" smtClean="0"/>
              <a:t>προπαιδεία)</a:t>
            </a:r>
            <a:r>
              <a:rPr lang="el-GR" altLang="el-GR" i="1" smtClean="0"/>
              <a:t/>
            </a:r>
            <a:br>
              <a:rPr lang="el-GR" altLang="el-GR" i="1" smtClean="0"/>
            </a:br>
            <a:endParaRPr lang="el-GR" altLang="el-GR" smtClean="0"/>
          </a:p>
        </p:txBody>
      </p:sp>
      <p:sp>
        <p:nvSpPr>
          <p:cNvPr id="12291" name="Θέση περιεχομένου 2"/>
          <p:cNvSpPr>
            <a:spLocks noGrp="1"/>
          </p:cNvSpPr>
          <p:nvPr>
            <p:ph idx="1"/>
          </p:nvPr>
        </p:nvSpPr>
        <p:spPr>
          <a:xfrm>
            <a:off x="457200" y="1417638"/>
            <a:ext cx="8229600" cy="4983162"/>
          </a:xfrm>
        </p:spPr>
        <p:txBody>
          <a:bodyPr/>
          <a:lstStyle/>
          <a:p>
            <a:pPr eaLnBrk="1" hangingPunct="1"/>
            <a:r>
              <a:rPr lang="el-GR" altLang="el-GR" sz="2800" smtClean="0"/>
              <a:t>Παιδιά και των δύο φύλων</a:t>
            </a:r>
          </a:p>
          <a:p>
            <a:pPr eaLnBrk="1" hangingPunct="1"/>
            <a:r>
              <a:rPr lang="el-GR" altLang="el-GR" sz="2800" smtClean="0"/>
              <a:t>Ηλικία 6-8 ετών</a:t>
            </a:r>
          </a:p>
          <a:p>
            <a:pPr eaLnBrk="1" hangingPunct="1"/>
            <a:r>
              <a:rPr lang="el-GR" altLang="el-GR" sz="2800" smtClean="0"/>
              <a:t>Δεν είχε υποχρεωτικό χαρακτήρα</a:t>
            </a:r>
          </a:p>
          <a:p>
            <a:pPr eaLnBrk="1" hangingPunct="1"/>
            <a:r>
              <a:rPr lang="el-GR" altLang="el-GR" sz="2800" smtClean="0"/>
              <a:t>Ανήκε στην ιδιωτική πρωτοβουλία</a:t>
            </a:r>
          </a:p>
          <a:p>
            <a:pPr eaLnBrk="1" hangingPunct="1"/>
            <a:r>
              <a:rPr lang="el-GR" altLang="el-GR" sz="2800" smtClean="0"/>
              <a:t>Δάσκαλος: γραμματιστής</a:t>
            </a:r>
          </a:p>
          <a:p>
            <a:pPr eaLnBrk="1" hangingPunct="1"/>
            <a:r>
              <a:rPr lang="el-GR" altLang="el-GR" sz="2800" smtClean="0"/>
              <a:t>Διάρκεια: 3-4 χρόνια</a:t>
            </a:r>
          </a:p>
          <a:p>
            <a:pPr eaLnBrk="1" hangingPunct="1"/>
            <a:r>
              <a:rPr lang="el-GR" altLang="el-GR" sz="2800" smtClean="0"/>
              <a:t>Μαθήματα: ανάγνωση, γραφή, ορθογραφία, αριθμητική</a:t>
            </a:r>
          </a:p>
          <a:p>
            <a:pPr eaLnBrk="1" hangingPunct="1"/>
            <a:r>
              <a:rPr lang="el-GR" altLang="el-GR" sz="2800" smtClean="0"/>
              <a:t>Εγχειρίδια: το Ψαλτήρι, θρησκευτικά κείμενα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z="3600" smtClean="0"/>
              <a:t/>
            </a:r>
            <a:br>
              <a:rPr lang="el-GR" altLang="el-GR" sz="3600" smtClean="0"/>
            </a:br>
            <a:r>
              <a:rPr lang="el-GR" altLang="el-GR" sz="3600" smtClean="0"/>
              <a:t>Δευτεροβάθμια εκπαίδευση </a:t>
            </a:r>
            <a:br>
              <a:rPr lang="el-GR" altLang="el-GR" sz="3600" smtClean="0"/>
            </a:br>
            <a:r>
              <a:rPr lang="el-GR" altLang="el-GR" sz="3600" smtClean="0"/>
              <a:t>(</a:t>
            </a:r>
            <a:r>
              <a:rPr lang="el-GR" altLang="el-GR" sz="3600" i="1" smtClean="0"/>
              <a:t>ἡ ἐγκύκλιος παιδεία)</a:t>
            </a:r>
            <a:br>
              <a:rPr lang="el-GR" altLang="el-GR" sz="3600" i="1" smtClean="0"/>
            </a:br>
            <a:endParaRPr lang="el-GR" altLang="el-GR" sz="3600" smtClean="0"/>
          </a:p>
        </p:txBody>
      </p:sp>
      <p:sp>
        <p:nvSpPr>
          <p:cNvPr id="13315" name="Θέση περιεχομένου 2"/>
          <p:cNvSpPr>
            <a:spLocks noGrp="1"/>
          </p:cNvSpPr>
          <p:nvPr>
            <p:ph idx="1"/>
          </p:nvPr>
        </p:nvSpPr>
        <p:spPr>
          <a:xfrm>
            <a:off x="457200" y="1417638"/>
            <a:ext cx="8229600" cy="5364162"/>
          </a:xfrm>
        </p:spPr>
        <p:txBody>
          <a:bodyPr/>
          <a:lstStyle/>
          <a:p>
            <a:pPr eaLnBrk="1" hangingPunct="1"/>
            <a:r>
              <a:rPr lang="el-GR" altLang="el-GR" sz="2000" smtClean="0"/>
              <a:t>Δάσκαλος: γραμματικός ή μαΐστωρ</a:t>
            </a:r>
          </a:p>
          <a:p>
            <a:pPr eaLnBrk="1" hangingPunct="1"/>
            <a:r>
              <a:rPr lang="el-GR" altLang="el-GR" sz="2000" smtClean="0"/>
              <a:t>Δεν είχε υποχρεωτικό χαρακτήρα</a:t>
            </a:r>
          </a:p>
          <a:p>
            <a:pPr eaLnBrk="1" hangingPunct="1"/>
            <a:r>
              <a:rPr lang="el-GR" altLang="el-GR" sz="2000" smtClean="0"/>
              <a:t>Ανήκε στην ιδιωτική πρωτοβουλία</a:t>
            </a:r>
          </a:p>
          <a:p>
            <a:pPr eaLnBrk="1" hangingPunct="1"/>
            <a:r>
              <a:rPr lang="el-GR" altLang="el-GR" sz="2000" smtClean="0"/>
              <a:t>Διάρκεια: 5-6 χρόνια</a:t>
            </a:r>
          </a:p>
          <a:p>
            <a:pPr eaLnBrk="1" hangingPunct="1"/>
            <a:r>
              <a:rPr lang="el-GR" altLang="el-GR" sz="2000" smtClean="0"/>
              <a:t>Μαθήματα: Τριττύς </a:t>
            </a:r>
            <a:r>
              <a:rPr lang="en-US" altLang="el-GR" sz="2000" smtClean="0"/>
              <a:t>(Trivium), </a:t>
            </a:r>
            <a:r>
              <a:rPr lang="el-GR" altLang="el-GR" sz="2000" smtClean="0"/>
              <a:t>Τετρακτύς (</a:t>
            </a:r>
            <a:r>
              <a:rPr lang="en-US" altLang="el-GR" sz="2000" smtClean="0"/>
              <a:t>Quadrivium)</a:t>
            </a:r>
          </a:p>
          <a:p>
            <a:pPr lvl="1" eaLnBrk="1" hangingPunct="1">
              <a:buFont typeface="Wingdings" pitchFamily="2" charset="2"/>
              <a:buChar char="Ø"/>
            </a:pPr>
            <a:r>
              <a:rPr lang="en-US" altLang="el-GR" sz="1800" smtClean="0"/>
              <a:t> </a:t>
            </a:r>
            <a:r>
              <a:rPr lang="el-GR" altLang="el-GR" sz="1800" b="1" i="1" u="sng" smtClean="0"/>
              <a:t>Τριττύς </a:t>
            </a:r>
            <a:r>
              <a:rPr lang="en-US" altLang="el-GR" sz="1800" b="1" i="1" u="sng" smtClean="0"/>
              <a:t>(Trivium)</a:t>
            </a:r>
          </a:p>
          <a:p>
            <a:pPr lvl="2" eaLnBrk="1" hangingPunct="1">
              <a:buFont typeface="Wingdings" pitchFamily="2" charset="2"/>
              <a:buChar char="ü"/>
            </a:pPr>
            <a:r>
              <a:rPr lang="en-US" altLang="el-GR" sz="1800" smtClean="0"/>
              <a:t> </a:t>
            </a:r>
            <a:r>
              <a:rPr lang="el-GR" altLang="el-GR" sz="1800" smtClean="0"/>
              <a:t>γραμματική</a:t>
            </a:r>
          </a:p>
          <a:p>
            <a:pPr lvl="2" eaLnBrk="1" hangingPunct="1">
              <a:buFont typeface="Wingdings" pitchFamily="2" charset="2"/>
              <a:buChar char="ü"/>
            </a:pPr>
            <a:r>
              <a:rPr lang="el-GR" altLang="el-GR" sz="1800" smtClean="0"/>
              <a:t> ρητορική</a:t>
            </a:r>
          </a:p>
          <a:p>
            <a:pPr lvl="2" eaLnBrk="1" hangingPunct="1">
              <a:buFont typeface="Wingdings" pitchFamily="2" charset="2"/>
              <a:buChar char="ü"/>
            </a:pPr>
            <a:r>
              <a:rPr lang="el-GR" altLang="el-GR" sz="1800" smtClean="0"/>
              <a:t> φιλοσοφία</a:t>
            </a:r>
          </a:p>
          <a:p>
            <a:pPr lvl="1" eaLnBrk="1" hangingPunct="1">
              <a:buFont typeface="Wingdings" pitchFamily="2" charset="2"/>
              <a:buChar char="Ø"/>
            </a:pPr>
            <a:r>
              <a:rPr lang="el-GR" altLang="el-GR" sz="1800" smtClean="0"/>
              <a:t> </a:t>
            </a:r>
            <a:r>
              <a:rPr lang="el-GR" altLang="el-GR" sz="1800" b="1" i="1" u="sng" smtClean="0"/>
              <a:t>Τετρακτύς (</a:t>
            </a:r>
            <a:r>
              <a:rPr lang="en-US" altLang="el-GR" sz="1800" b="1" i="1" u="sng" smtClean="0"/>
              <a:t>Quadrivium)</a:t>
            </a:r>
            <a:endParaRPr lang="el-GR" altLang="el-GR" sz="1800" b="1" i="1" u="sng" smtClean="0"/>
          </a:p>
          <a:p>
            <a:pPr lvl="2" eaLnBrk="1" hangingPunct="1">
              <a:buFont typeface="Wingdings" pitchFamily="2" charset="2"/>
              <a:buChar char="ü"/>
            </a:pPr>
            <a:r>
              <a:rPr lang="el-GR" altLang="el-GR" sz="1800" smtClean="0"/>
              <a:t> αριθμητική</a:t>
            </a:r>
          </a:p>
          <a:p>
            <a:pPr lvl="2" eaLnBrk="1" hangingPunct="1">
              <a:buFont typeface="Wingdings" pitchFamily="2" charset="2"/>
              <a:buChar char="ü"/>
            </a:pPr>
            <a:r>
              <a:rPr lang="el-GR" altLang="el-GR" sz="1800" smtClean="0"/>
              <a:t> γεωμετρία</a:t>
            </a:r>
          </a:p>
          <a:p>
            <a:pPr lvl="2" eaLnBrk="1" hangingPunct="1">
              <a:buFont typeface="Wingdings" pitchFamily="2" charset="2"/>
              <a:buChar char="ü"/>
            </a:pPr>
            <a:r>
              <a:rPr lang="el-GR" altLang="el-GR" sz="1800" smtClean="0"/>
              <a:t> αστρονομία</a:t>
            </a:r>
          </a:p>
          <a:p>
            <a:pPr lvl="2" eaLnBrk="1" hangingPunct="1">
              <a:buFont typeface="Wingdings" pitchFamily="2" charset="2"/>
              <a:buChar char="ü"/>
            </a:pPr>
            <a:r>
              <a:rPr lang="el-GR" altLang="el-GR" sz="1800" smtClean="0"/>
              <a:t> μουσική</a:t>
            </a:r>
          </a:p>
          <a:p>
            <a:pPr lvl="1" eaLnBrk="1" hangingPunct="1">
              <a:buFont typeface="Wingdings" pitchFamily="2" charset="2"/>
              <a:buChar char="Ø"/>
            </a:pPr>
            <a:r>
              <a:rPr lang="el-GR" altLang="el-GR" sz="1800" b="1" i="1" smtClean="0"/>
              <a:t> Ὄργανον (Λογική Αριστοτέλη)</a:t>
            </a:r>
            <a:endParaRPr lang="en-US" altLang="el-GR" sz="1800" b="1" i="1" smtClean="0"/>
          </a:p>
          <a:p>
            <a:pPr eaLnBrk="1" hangingPunct="1"/>
            <a:endParaRPr lang="el-GR" alt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l-GR" altLang="el-GR" sz="3600" smtClean="0"/>
              <a:t>Αγιολογικό κείμενο ως πηγή για την παιδεία</a:t>
            </a:r>
          </a:p>
        </p:txBody>
      </p:sp>
      <p:sp>
        <p:nvSpPr>
          <p:cNvPr id="14339" name="Θέση περιεχομένου 2"/>
          <p:cNvSpPr>
            <a:spLocks noGrp="1"/>
          </p:cNvSpPr>
          <p:nvPr>
            <p:ph idx="1"/>
          </p:nvPr>
        </p:nvSpPr>
        <p:spPr/>
        <p:txBody>
          <a:bodyPr/>
          <a:lstStyle/>
          <a:p>
            <a:r>
              <a:rPr lang="el-GR" altLang="el-GR" sz="2400" smtClean="0"/>
              <a:t>Βίος οσίου Αθανασίου του Αθωνίτου</a:t>
            </a:r>
          </a:p>
          <a:p>
            <a:pPr lvl="1" algn="just"/>
            <a:r>
              <a:rPr lang="el-GR" altLang="el-GR" sz="2400" smtClean="0"/>
              <a:t>Μαθήματα της τριττύος: «</a:t>
            </a:r>
            <a:r>
              <a:rPr lang="el-GR" altLang="el-GR" sz="2400" i="1" smtClean="0"/>
              <a:t>εἰσαχθέντος δὲ αυτόῦ ἐν τῇ βασιλευούσῃ ἐπεὶ τὰ πρῶτα τῶν μαθημάτων καλῶς εἶχεν αὐτῷ, ἐκδίδοται τῷ σοφιστῇ τῶν τῆς </a:t>
            </a:r>
            <a:r>
              <a:rPr lang="el-GR" altLang="el-GR" sz="2400" b="1" i="1" u="sng" smtClean="0"/>
              <a:t>γραμματικῆς</a:t>
            </a:r>
            <a:r>
              <a:rPr lang="el-GR" altLang="el-GR" sz="2400" i="1" smtClean="0"/>
              <a:t> παιδευμάτων· τάχει δὲ φύσεως καὶ σπουδῇ προαιρέσεως, τάχιστα μὲν καὶ </a:t>
            </a:r>
            <a:r>
              <a:rPr lang="el-GR" altLang="el-GR" sz="2400" b="1" i="1" u="sng" smtClean="0"/>
              <a:t>ἐς ῥητόρων</a:t>
            </a:r>
            <a:r>
              <a:rPr lang="el-GR" altLang="el-GR" sz="2400" i="1" smtClean="0"/>
              <a:t>· τάχιστα δὲ καὶ </a:t>
            </a:r>
            <a:r>
              <a:rPr lang="el-GR" altLang="el-GR" sz="2400" b="1" i="1" u="sng" smtClean="0"/>
              <a:t>ἐς φιλοσόφων</a:t>
            </a:r>
            <a:r>
              <a:rPr lang="el-GR" altLang="el-GR" sz="2400" i="1" smtClean="0"/>
              <a:t> φοιτᾷ</a:t>
            </a:r>
            <a:r>
              <a:rPr lang="el-GR" altLang="el-GR" sz="2400" smtClean="0"/>
              <a:t>».</a:t>
            </a:r>
          </a:p>
          <a:p>
            <a:pPr lvl="1" algn="just"/>
            <a:r>
              <a:rPr lang="el-GR" altLang="el-GR" sz="2400" smtClean="0"/>
              <a:t>Μαθήματα θύραθεν και ιερά: «</a:t>
            </a:r>
            <a:r>
              <a:rPr lang="el-GR" altLang="el-GR" sz="2400" i="1" smtClean="0"/>
              <a:t>οὐ μόνον δὲ τῶν </a:t>
            </a:r>
            <a:r>
              <a:rPr lang="el-GR" altLang="el-GR" sz="2400" b="1" i="1" u="sng" smtClean="0"/>
              <a:t>ἔξω μαθημάτων</a:t>
            </a:r>
            <a:r>
              <a:rPr lang="el-GR" altLang="el-GR" sz="2400" i="1" smtClean="0"/>
              <a:t>, ἀλλὰ καὶ τῶν </a:t>
            </a:r>
            <a:r>
              <a:rPr lang="el-GR" altLang="el-GR" sz="2400" b="1" i="1" u="sng" smtClean="0"/>
              <a:t>θείων γραφῶν </a:t>
            </a:r>
            <a:r>
              <a:rPr lang="el-GR" altLang="el-GR" sz="2400" i="1" smtClean="0"/>
              <a:t>ἐπεμελεῖτο· καὶ οὕτως ἐν αὐταῖς ἀπησχολεῖτο, ὡς σχεδὸν πᾶσαν γραφὴν παλαιάν τε καὶ καινὴν ἐπὶ στόματος φέρειν</a:t>
            </a:r>
            <a:r>
              <a:rPr lang="el-GR" altLang="el-GR" sz="2400" smtClean="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altLang="el-GR" sz="3600" smtClean="0"/>
              <a:t>Ιστοριογραφικό κείμενο ως πηγή για την παιδεία</a:t>
            </a:r>
          </a:p>
        </p:txBody>
      </p:sp>
      <p:sp>
        <p:nvSpPr>
          <p:cNvPr id="15363" name="Θέση περιεχομένου 2"/>
          <p:cNvSpPr>
            <a:spLocks noGrp="1"/>
          </p:cNvSpPr>
          <p:nvPr>
            <p:ph idx="1"/>
          </p:nvPr>
        </p:nvSpPr>
        <p:spPr/>
        <p:txBody>
          <a:bodyPr/>
          <a:lstStyle/>
          <a:p>
            <a:r>
              <a:rPr lang="el-GR" altLang="el-GR" smtClean="0"/>
              <a:t>Άννας Κομνηνής Αλεξιάς</a:t>
            </a:r>
          </a:p>
          <a:p>
            <a:pPr lvl="1" algn="just"/>
            <a:r>
              <a:rPr lang="el-GR" altLang="el-GR" smtClean="0"/>
              <a:t> </a:t>
            </a:r>
            <a:r>
              <a:rPr lang="el-GR" altLang="el-GR" sz="2400" smtClean="0"/>
              <a:t>Μαθήματα τριττύος και τετρακτύος: «</a:t>
            </a:r>
            <a:r>
              <a:rPr lang="el-GR" altLang="el-GR" sz="2400" i="1" smtClean="0"/>
              <a:t>ταῦτα δὲ διεγνωκυῖα</a:t>
            </a:r>
            <a:r>
              <a:rPr lang="en-US" altLang="el-GR" sz="2400" i="1" smtClean="0"/>
              <a:t> </a:t>
            </a:r>
            <a:r>
              <a:rPr lang="el-GR" altLang="el-GR" sz="2400" i="1" smtClean="0"/>
              <a:t>ἐγὼ Ἄννα, θυγάτηρ μὲν τῶν βασιλέων Ἀλεξίου καὶ Εἰρήνης, πορφύρας τιθήνημά τε καὶ γέννημα, οὐ γραμμάτων οὐκ ἄμοιρος, ἀλλὰ καὶ τὸ </a:t>
            </a:r>
            <a:r>
              <a:rPr lang="el-GR" altLang="el-GR" sz="2400" b="1" i="1" u="sng" smtClean="0"/>
              <a:t>ἑλληνίζειν</a:t>
            </a:r>
            <a:r>
              <a:rPr lang="el-GR" altLang="el-GR" sz="2400" i="1" smtClean="0"/>
              <a:t> ἐς ἄκρον ἐσπουδακυῖα καὶ </a:t>
            </a:r>
            <a:r>
              <a:rPr lang="el-GR" altLang="el-GR" sz="2400" b="1" i="1" u="sng" smtClean="0"/>
              <a:t>ῥητορικῆς</a:t>
            </a:r>
            <a:r>
              <a:rPr lang="el-GR" altLang="el-GR" sz="2400" i="1" smtClean="0"/>
              <a:t> οὐκ ἀμελετήτως ἔχουσα καὶ</a:t>
            </a:r>
            <a:br>
              <a:rPr lang="el-GR" altLang="el-GR" sz="2400" i="1" smtClean="0"/>
            </a:br>
            <a:r>
              <a:rPr lang="el-GR" altLang="el-GR" sz="2400" i="1" smtClean="0"/>
              <a:t>τὰς </a:t>
            </a:r>
            <a:r>
              <a:rPr lang="el-GR" altLang="el-GR" sz="2400" b="1" i="1" u="sng" smtClean="0"/>
              <a:t>ἀριστοτελικὰς τέχνας</a:t>
            </a:r>
            <a:r>
              <a:rPr lang="el-GR" altLang="el-GR" sz="2400" i="1" smtClean="0"/>
              <a:t> εὖ ἀναλεξαμένη καὶ τοὺς </a:t>
            </a:r>
            <a:r>
              <a:rPr lang="el-GR" altLang="el-GR" sz="2400" b="1" i="1" u="sng" smtClean="0"/>
              <a:t>Πλάτωνος διαλόγους</a:t>
            </a:r>
            <a:r>
              <a:rPr lang="el-GR" altLang="el-GR" sz="2400" i="1" smtClean="0"/>
              <a:t> καὶ τὸν νοῦν ἀπὸ τῆς </a:t>
            </a:r>
            <a:r>
              <a:rPr lang="el-GR" altLang="el-GR" sz="2400" b="1" i="1" u="sng" smtClean="0"/>
              <a:t>τετρακτύος</a:t>
            </a:r>
            <a:r>
              <a:rPr lang="el-GR" altLang="el-GR" sz="2400" i="1" smtClean="0"/>
              <a:t> τῶν μαθημάτων πυκάσασα</a:t>
            </a:r>
            <a:r>
              <a:rPr lang="el-GR" altLang="el-GR" sz="240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endParaRPr lang="el-GR" altLang="el-GR" smtClean="0"/>
          </a:p>
        </p:txBody>
      </p:sp>
      <p:sp>
        <p:nvSpPr>
          <p:cNvPr id="16387" name="Θέση περιεχομένου 2"/>
          <p:cNvSpPr>
            <a:spLocks noGrp="1"/>
          </p:cNvSpPr>
          <p:nvPr>
            <p:ph idx="1"/>
          </p:nvPr>
        </p:nvSpPr>
        <p:spPr/>
        <p:txBody>
          <a:bodyPr/>
          <a:lstStyle/>
          <a:p>
            <a:pPr eaLnBrk="1" hangingPunct="1"/>
            <a:r>
              <a:rPr lang="el-GR" altLang="el-GR" sz="2000" smtClean="0"/>
              <a:t>Μαθήματα </a:t>
            </a:r>
          </a:p>
          <a:p>
            <a:pPr lvl="1" eaLnBrk="1" hangingPunct="1">
              <a:buFont typeface="Wingdings" pitchFamily="2" charset="2"/>
              <a:buChar char="Ø"/>
            </a:pPr>
            <a:r>
              <a:rPr lang="el-GR" altLang="el-GR" sz="2000" smtClean="0"/>
              <a:t> Όμηρος (κυρίως Ιλιάδα)</a:t>
            </a:r>
          </a:p>
          <a:p>
            <a:pPr lvl="1" eaLnBrk="1" hangingPunct="1">
              <a:buFont typeface="Wingdings" pitchFamily="2" charset="2"/>
              <a:buChar char="Ø"/>
            </a:pPr>
            <a:r>
              <a:rPr lang="el-GR" altLang="el-GR" sz="2000" smtClean="0"/>
              <a:t> 9 τραγωδίες</a:t>
            </a:r>
          </a:p>
          <a:p>
            <a:pPr lvl="2" eaLnBrk="1" hangingPunct="1">
              <a:buFont typeface="Wingdings" pitchFamily="2" charset="2"/>
              <a:buChar char="v"/>
            </a:pPr>
            <a:r>
              <a:rPr lang="el-GR" altLang="el-GR" sz="2000" smtClean="0"/>
              <a:t> Πέρσες, Προμηθέας Δεσμώτης, Επτά επί Θήβας (Αισχύλος)</a:t>
            </a:r>
          </a:p>
          <a:p>
            <a:pPr lvl="2" eaLnBrk="1" hangingPunct="1">
              <a:buFont typeface="Wingdings" pitchFamily="2" charset="2"/>
              <a:buChar char="v"/>
            </a:pPr>
            <a:r>
              <a:rPr lang="el-GR" altLang="el-GR" sz="2000" smtClean="0"/>
              <a:t> Αίας, Ηλέκτρα, Οιδίπους Τύραννος (Σοφοκλής)</a:t>
            </a:r>
          </a:p>
          <a:p>
            <a:pPr lvl="2" eaLnBrk="1" hangingPunct="1">
              <a:buFont typeface="Wingdings" pitchFamily="2" charset="2"/>
              <a:buChar char="v"/>
            </a:pPr>
            <a:r>
              <a:rPr lang="el-GR" altLang="el-GR" sz="2000" smtClean="0"/>
              <a:t> Εκάβη, Ορέστης, Φοίνισσες (Ευριπίδης)</a:t>
            </a:r>
          </a:p>
          <a:p>
            <a:pPr lvl="1" eaLnBrk="1" hangingPunct="1">
              <a:buFont typeface="Wingdings" pitchFamily="2" charset="2"/>
              <a:buChar char="Ø"/>
            </a:pPr>
            <a:r>
              <a:rPr lang="el-GR" altLang="el-GR" sz="2000" smtClean="0"/>
              <a:t> 3 κωμωδίες</a:t>
            </a:r>
          </a:p>
          <a:p>
            <a:pPr lvl="2" eaLnBrk="1" hangingPunct="1">
              <a:buFont typeface="Wingdings" pitchFamily="2" charset="2"/>
              <a:buChar char="v"/>
            </a:pPr>
            <a:r>
              <a:rPr lang="el-GR" altLang="el-GR" sz="2000" smtClean="0"/>
              <a:t> Πλούτος, Νεφέλες, Βάτραχοι του Αριστοφάνη</a:t>
            </a:r>
          </a:p>
          <a:p>
            <a:pPr lvl="1" eaLnBrk="1" hangingPunct="1">
              <a:buFont typeface="Wingdings" pitchFamily="2" charset="2"/>
              <a:buChar char="Ø"/>
            </a:pPr>
            <a:r>
              <a:rPr lang="el-GR" altLang="el-GR" sz="2000" smtClean="0"/>
              <a:t> Ησίοδος, Πίνδαρος, Θεόκριτος, πλατωνικοί διάλογοι , Δημοσθένης, Ισοκράτης, Λουκιανός, Φιλόστρατος, Ψαλμοί του Δαβίδ, ποιήματα Γρηγορίου Ναζιανζηνού (αποσπάσματα)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endParaRPr lang="el-GR" altLang="el-GR" smtClean="0"/>
          </a:p>
        </p:txBody>
      </p:sp>
      <p:sp>
        <p:nvSpPr>
          <p:cNvPr id="17411" name="Θέση περιεχομένου 2"/>
          <p:cNvSpPr>
            <a:spLocks noGrp="1"/>
          </p:cNvSpPr>
          <p:nvPr>
            <p:ph idx="1"/>
          </p:nvPr>
        </p:nvSpPr>
        <p:spPr/>
        <p:txBody>
          <a:bodyPr/>
          <a:lstStyle/>
          <a:p>
            <a:pPr eaLnBrk="1" hangingPunct="1"/>
            <a:r>
              <a:rPr lang="el-GR" altLang="el-GR" smtClean="0"/>
              <a:t>Γραμματική (</a:t>
            </a:r>
            <a:r>
              <a:rPr lang="el-GR" altLang="el-GR" i="1" u="sng" smtClean="0"/>
              <a:t>Τέχνη Γραμματικὴ </a:t>
            </a:r>
            <a:r>
              <a:rPr lang="el-GR" altLang="el-GR" smtClean="0"/>
              <a:t>Διονυσίου Θρακός)</a:t>
            </a:r>
          </a:p>
          <a:p>
            <a:pPr eaLnBrk="1" hangingPunct="1"/>
            <a:r>
              <a:rPr lang="el-GR" altLang="el-GR" smtClean="0"/>
              <a:t>Ρητορική (</a:t>
            </a:r>
            <a:r>
              <a:rPr lang="el-GR" altLang="el-GR" i="1" u="sng" smtClean="0"/>
              <a:t>Προγυμνάσματα</a:t>
            </a:r>
            <a:r>
              <a:rPr lang="el-GR" altLang="el-GR" i="1" smtClean="0"/>
              <a:t> </a:t>
            </a:r>
            <a:r>
              <a:rPr lang="el-GR" altLang="el-GR" smtClean="0"/>
              <a:t>Ερμογένη, Αφθόνιου, </a:t>
            </a:r>
            <a:r>
              <a:rPr lang="el-GR" altLang="el-GR" i="1" u="sng" smtClean="0"/>
              <a:t>Τέχνη Ῥητορικὴ </a:t>
            </a:r>
            <a:r>
              <a:rPr lang="el-GR" altLang="el-GR" smtClean="0"/>
              <a:t>Ερμογένη)</a:t>
            </a:r>
          </a:p>
          <a:p>
            <a:pPr lvl="1" eaLnBrk="1" hangingPunct="1">
              <a:buFont typeface="Wingdings" pitchFamily="2" charset="2"/>
              <a:buChar char="q"/>
            </a:pPr>
            <a:r>
              <a:rPr lang="el-GR" altLang="el-GR" smtClean="0"/>
              <a:t> Προγυμνάσματα: Ο μύθος, η χρεία, η γνώμη, η ανασκευή, ο κοινός τόπος, το εγκώμιον, η σύγκρισις, η ηθοποιΐα, η έκφρασις, η θέσις, η νόμου εισφορά.</a:t>
            </a:r>
          </a:p>
          <a:p>
            <a:pPr lvl="1" eaLnBrk="1" hangingPunct="1">
              <a:buFont typeface="Wingdings" pitchFamily="2" charset="2"/>
              <a:buChar char="q"/>
            </a:pPr>
            <a:r>
              <a:rPr lang="el-GR" altLang="el-GR" smtClean="0"/>
              <a:t> </a:t>
            </a:r>
          </a:p>
          <a:p>
            <a:pPr lvl="1" eaLnBrk="1" hangingPunct="1">
              <a:buFont typeface="Wingdings" pitchFamily="2" charset="2"/>
              <a:buChar char="q"/>
            </a:pPr>
            <a:endParaRPr lang="el-GR" altLang="el-G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smtClean="0"/>
              <a:t/>
            </a:r>
            <a:br>
              <a:rPr lang="el-GR" altLang="el-GR" smtClean="0"/>
            </a:br>
            <a:r>
              <a:rPr lang="el-GR" altLang="el-GR" smtClean="0"/>
              <a:t>Ανώτερη εκπαίδευση</a:t>
            </a:r>
            <a:br>
              <a:rPr lang="el-GR" altLang="el-GR" smtClean="0"/>
            </a:br>
            <a:endParaRPr lang="el-GR" altLang="el-GR" smtClean="0"/>
          </a:p>
        </p:txBody>
      </p:sp>
      <p:sp>
        <p:nvSpPr>
          <p:cNvPr id="18435" name="Θέση περιεχομένου 2"/>
          <p:cNvSpPr>
            <a:spLocks noGrp="1"/>
          </p:cNvSpPr>
          <p:nvPr>
            <p:ph idx="1"/>
          </p:nvPr>
        </p:nvSpPr>
        <p:spPr/>
        <p:txBody>
          <a:bodyPr/>
          <a:lstStyle/>
          <a:p>
            <a:pPr>
              <a:buFont typeface="Wingdings" pitchFamily="2" charset="2"/>
              <a:buChar char="Ø"/>
            </a:pPr>
            <a:r>
              <a:rPr lang="el-GR" altLang="el-GR" smtClean="0"/>
              <a:t>4</a:t>
            </a:r>
            <a:r>
              <a:rPr lang="el-GR" altLang="el-GR" baseline="30000" smtClean="0"/>
              <a:t>ος</a:t>
            </a:r>
            <a:r>
              <a:rPr lang="el-GR" altLang="el-GR" smtClean="0"/>
              <a:t> -  5</a:t>
            </a:r>
            <a:r>
              <a:rPr lang="el-GR" altLang="el-GR" baseline="30000" smtClean="0"/>
              <a:t>ος</a:t>
            </a:r>
            <a:r>
              <a:rPr lang="el-GR" altLang="el-GR" smtClean="0"/>
              <a:t> αι.: ρητοροδιδάσκαλοι σε πολλές πόλεις</a:t>
            </a:r>
          </a:p>
          <a:p>
            <a:pPr lvl="1">
              <a:buFont typeface="Wingdings" pitchFamily="2" charset="2"/>
              <a:buChar char="ü"/>
            </a:pPr>
            <a:r>
              <a:rPr lang="el-GR" altLang="el-GR" smtClean="0"/>
              <a:t> Αντιόχεια : Λιβάνιος</a:t>
            </a:r>
          </a:p>
          <a:p>
            <a:pPr lvl="1">
              <a:buFont typeface="Wingdings" pitchFamily="2" charset="2"/>
              <a:buChar char="ü"/>
            </a:pPr>
            <a:r>
              <a:rPr lang="el-GR" altLang="el-GR" smtClean="0"/>
              <a:t> Αθήνα : Προαιρέσιος, Ιμέριος (ρητορική), Συριανός, Πρόκλος (φιλοσοφία)</a:t>
            </a:r>
          </a:p>
          <a:p>
            <a:pPr lvl="1">
              <a:buFont typeface="Wingdings" pitchFamily="2" charset="2"/>
              <a:buChar char="ü"/>
            </a:pPr>
            <a:r>
              <a:rPr lang="el-GR" altLang="el-GR" smtClean="0"/>
              <a:t> Αλεξάνδρεια: Υπατία</a:t>
            </a:r>
          </a:p>
          <a:p>
            <a:pPr lvl="1">
              <a:buFont typeface="Wingdings" pitchFamily="2" charset="2"/>
              <a:buChar char="ü"/>
            </a:pPr>
            <a:r>
              <a:rPr lang="el-GR" altLang="el-GR" smtClean="0"/>
              <a:t> Καισάρεια Παλαιστίνης: χριστιανική σχολή</a:t>
            </a:r>
          </a:p>
          <a:p>
            <a:pPr lvl="1">
              <a:buFont typeface="Wingdings" pitchFamily="2" charset="2"/>
              <a:buChar char="ü"/>
            </a:pPr>
            <a:r>
              <a:rPr lang="el-GR" altLang="el-GR" smtClean="0"/>
              <a:t> Βηρυτός: νομική σχολή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endParaRPr lang="el-GR" altLang="el-GR" smtClean="0"/>
          </a:p>
        </p:txBody>
      </p:sp>
      <p:sp>
        <p:nvSpPr>
          <p:cNvPr id="19459" name="Θέση περιεχομένου 2"/>
          <p:cNvSpPr>
            <a:spLocks noGrp="1"/>
          </p:cNvSpPr>
          <p:nvPr>
            <p:ph idx="1"/>
          </p:nvPr>
        </p:nvSpPr>
        <p:spPr/>
        <p:txBody>
          <a:bodyPr/>
          <a:lstStyle/>
          <a:p>
            <a:pPr eaLnBrk="1" hangingPunct="1"/>
            <a:r>
              <a:rPr lang="el-GR" altLang="el-GR" sz="2000" smtClean="0"/>
              <a:t>Γύρω στα 15 τους χρόνια άρχιζαν την εκπαίδευση και διαρκούσε 5 χρόνια. Οι μαθητές προέρχονταν από ευκατάστατες οικογένειες.</a:t>
            </a:r>
          </a:p>
          <a:p>
            <a:pPr eaLnBrk="1" hangingPunct="1"/>
            <a:r>
              <a:rPr lang="el-GR" altLang="el-GR" sz="2000" smtClean="0"/>
              <a:t>Ο Λιβάνιος ήταν ο επιφανέστερος σοφιστής της Αντιόχειας (β΄ μισό του 4</a:t>
            </a:r>
            <a:r>
              <a:rPr lang="el-GR" altLang="el-GR" sz="2000" baseline="30000" smtClean="0"/>
              <a:t>ου</a:t>
            </a:r>
            <a:r>
              <a:rPr lang="el-GR" altLang="el-GR" sz="2000" smtClean="0"/>
              <a:t> αιώνα), συνήθως είχε 50 μαθητές στη σχολή του</a:t>
            </a:r>
          </a:p>
          <a:p>
            <a:pPr eaLnBrk="1" hangingPunct="1"/>
            <a:r>
              <a:rPr lang="el-GR" altLang="el-GR" sz="2000" smtClean="0"/>
              <a:t>Μαθήματα: Ρητορική, φιλοσοφία </a:t>
            </a:r>
          </a:p>
          <a:p>
            <a:pPr eaLnBrk="1" hangingPunct="1"/>
            <a:r>
              <a:rPr lang="el-GR" altLang="el-GR" sz="2000" smtClean="0"/>
              <a:t>Δεν υπήρχε την εποχή αυτή κάτι αντίστοιχο με το πανεπιστήμιο</a:t>
            </a:r>
          </a:p>
          <a:p>
            <a:pPr eaLnBrk="1" hangingPunct="1"/>
            <a:r>
              <a:rPr lang="el-GR" altLang="el-GR" sz="2000" smtClean="0"/>
              <a:t> Πολλές μετακινήσεις των σπουδαστών σε διάφορες πόλεις για να μαθητεύσουν σε γνωστούς δασκάλους</a:t>
            </a:r>
          </a:p>
          <a:p>
            <a:pPr eaLnBrk="1" hangingPunct="1"/>
            <a:r>
              <a:rPr lang="el-GR" altLang="el-GR" sz="2000" smtClean="0"/>
              <a:t>Σπουδαία κέντρα: Κωνσταντινούπολη, Αλεξάνδρεια, Αθήνα, Αντιόχεια, Βηρυτός, Πέργαμος, Σμύρνη, Γάζα, Νικομήδεια, Νίκαια κ.λπ. </a:t>
            </a:r>
          </a:p>
          <a:p>
            <a:pPr eaLnBrk="1" hangingPunct="1"/>
            <a:r>
              <a:rPr lang="el-GR" altLang="el-GR" sz="2000" smtClean="0"/>
              <a:t>Στην ανατολή ελληνικά, στη δύση λατινικά. Ίδια δομή στην εκπαίδευση.</a:t>
            </a:r>
          </a:p>
          <a:p>
            <a:endParaRPr lang="el-GR" altLang="el-GR" sz="20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endParaRPr lang="el-GR" altLang="el-GR" smtClean="0"/>
          </a:p>
        </p:txBody>
      </p:sp>
      <p:sp>
        <p:nvSpPr>
          <p:cNvPr id="20483" name="Θέση περιεχομένου 2"/>
          <p:cNvSpPr>
            <a:spLocks noGrp="1"/>
          </p:cNvSpPr>
          <p:nvPr>
            <p:ph idx="1"/>
          </p:nvPr>
        </p:nvSpPr>
        <p:spPr>
          <a:xfrm>
            <a:off x="457200" y="1600200"/>
            <a:ext cx="8229600" cy="4983163"/>
          </a:xfrm>
        </p:spPr>
        <p:txBody>
          <a:bodyPr/>
          <a:lstStyle/>
          <a:p>
            <a:pPr>
              <a:buFont typeface="Wingdings" pitchFamily="2" charset="2"/>
              <a:buChar char="Ø"/>
            </a:pPr>
            <a:r>
              <a:rPr lang="el-GR" altLang="el-GR" smtClean="0"/>
              <a:t> Ο Ιουλιανός το 362 απαγορεύει στους χριστιανούς να διδάσκουν την αρχαία γραμματεία</a:t>
            </a:r>
          </a:p>
          <a:p>
            <a:pPr>
              <a:buFont typeface="Wingdings" pitchFamily="2" charset="2"/>
              <a:buChar char="Ø"/>
            </a:pPr>
            <a:r>
              <a:rPr lang="el-GR" altLang="el-GR" smtClean="0"/>
              <a:t> Ο Θεοδόσιος Β΄ το 425 ιδρύει το </a:t>
            </a:r>
            <a:r>
              <a:rPr lang="el-GR" altLang="el-GR" i="1" smtClean="0"/>
              <a:t>Πανδιδακτήριον</a:t>
            </a:r>
          </a:p>
          <a:p>
            <a:pPr lvl="1">
              <a:buFont typeface="Wingdings" pitchFamily="2" charset="2"/>
              <a:buChar char="ü"/>
            </a:pPr>
            <a:r>
              <a:rPr lang="el-GR" altLang="el-GR" sz="2000" i="1" smtClean="0"/>
              <a:t> </a:t>
            </a:r>
            <a:r>
              <a:rPr lang="el-GR" altLang="el-GR" sz="2000" smtClean="0"/>
              <a:t>10 έδρες ελληνικής γραμματικής</a:t>
            </a:r>
          </a:p>
          <a:p>
            <a:pPr lvl="1">
              <a:buFont typeface="Wingdings" pitchFamily="2" charset="2"/>
              <a:buChar char="ü"/>
            </a:pPr>
            <a:r>
              <a:rPr lang="el-GR" altLang="el-GR" sz="2000" smtClean="0"/>
              <a:t> 10 έδρες λατινικής γραμματικής</a:t>
            </a:r>
          </a:p>
          <a:p>
            <a:pPr lvl="1">
              <a:buFont typeface="Wingdings" pitchFamily="2" charset="2"/>
              <a:buChar char="ü"/>
            </a:pPr>
            <a:r>
              <a:rPr lang="el-GR" altLang="el-GR" sz="2000" smtClean="0"/>
              <a:t> 5 έδρες ελληνικής ρητορικής</a:t>
            </a:r>
          </a:p>
          <a:p>
            <a:pPr lvl="1">
              <a:buFont typeface="Wingdings" pitchFamily="2" charset="2"/>
              <a:buChar char="ü"/>
            </a:pPr>
            <a:r>
              <a:rPr lang="el-GR" altLang="el-GR" sz="2000" smtClean="0"/>
              <a:t> 3 έδρες ρωμαϊκής ρητορικής</a:t>
            </a:r>
          </a:p>
          <a:p>
            <a:pPr lvl="1">
              <a:buFont typeface="Wingdings" pitchFamily="2" charset="2"/>
              <a:buChar char="ü"/>
            </a:pPr>
            <a:r>
              <a:rPr lang="el-GR" altLang="el-GR" sz="2000" smtClean="0"/>
              <a:t>2 έδρες του ρωμαϊκού δικαίου</a:t>
            </a:r>
          </a:p>
          <a:p>
            <a:pPr lvl="1">
              <a:buFont typeface="Wingdings" pitchFamily="2" charset="2"/>
              <a:buChar char="ü"/>
            </a:pPr>
            <a:r>
              <a:rPr lang="el-GR" altLang="el-GR" sz="2000" smtClean="0"/>
              <a:t> 1 έδρα της ελληνικής φιλοσοφίας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smtClean="0"/>
              <a:t>Παιδεία και πολιτισμός</a:t>
            </a:r>
          </a:p>
        </p:txBody>
      </p:sp>
      <p:sp>
        <p:nvSpPr>
          <p:cNvPr id="3075" name="Θέση περιεχομένου 2"/>
          <p:cNvSpPr>
            <a:spLocks noGrp="1"/>
          </p:cNvSpPr>
          <p:nvPr>
            <p:ph idx="1"/>
          </p:nvPr>
        </p:nvSpPr>
        <p:spPr>
          <a:xfrm>
            <a:off x="457200" y="1295400"/>
            <a:ext cx="8229600" cy="5287963"/>
          </a:xfrm>
        </p:spPr>
        <p:txBody>
          <a:bodyPr/>
          <a:lstStyle/>
          <a:p>
            <a:r>
              <a:rPr lang="el-GR" altLang="el-GR" smtClean="0"/>
              <a:t>Υπήρχε μόνο ένας πολιτισμός στο Βυζάντιο;</a:t>
            </a:r>
          </a:p>
          <a:p>
            <a:r>
              <a:rPr lang="el-GR" altLang="el-GR" smtClean="0"/>
              <a:t>Μπορούμε να τον χαρακτηρίσουμε «κυρίαρχο πολιτισμό»;</a:t>
            </a:r>
          </a:p>
          <a:p>
            <a:r>
              <a:rPr lang="el-GR" altLang="el-GR" smtClean="0"/>
              <a:t>Ποιόν πολιτισμό θα θεωρήσουμε «κυρίαρχο πολιτισμό»;</a:t>
            </a:r>
          </a:p>
          <a:p>
            <a:r>
              <a:rPr lang="el-GR" altLang="el-GR" smtClean="0"/>
              <a:t>Ποιός αντιπροσώπευε στο Βυζάντιο τον «κυρίαρχο πολιτισμό»;</a:t>
            </a:r>
          </a:p>
          <a:p>
            <a:pPr lvl="1">
              <a:buFont typeface="Wingdings" pitchFamily="2" charset="2"/>
              <a:buChar char="Ø"/>
            </a:pPr>
            <a:r>
              <a:rPr lang="el-GR" altLang="el-GR" smtClean="0"/>
              <a:t> λόγια λογοτεχνία</a:t>
            </a:r>
          </a:p>
          <a:p>
            <a:pPr lvl="1">
              <a:buFont typeface="Wingdings" pitchFamily="2" charset="2"/>
              <a:buChar char="Ø"/>
            </a:pPr>
            <a:r>
              <a:rPr lang="el-GR" altLang="el-GR" smtClean="0"/>
              <a:t> δημώδης λογοτεχνία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endParaRPr lang="el-GR" altLang="el-GR" smtClean="0"/>
          </a:p>
        </p:txBody>
      </p:sp>
      <p:sp>
        <p:nvSpPr>
          <p:cNvPr id="21507" name="Θέση περιεχομένου 2"/>
          <p:cNvSpPr>
            <a:spLocks noGrp="1"/>
          </p:cNvSpPr>
          <p:nvPr>
            <p:ph idx="1"/>
          </p:nvPr>
        </p:nvSpPr>
        <p:spPr/>
        <p:txBody>
          <a:bodyPr/>
          <a:lstStyle/>
          <a:p>
            <a:pPr>
              <a:buFont typeface="Wingdings" pitchFamily="2" charset="2"/>
              <a:buChar char="Ø"/>
            </a:pPr>
            <a:r>
              <a:rPr lang="el-GR" altLang="el-GR" smtClean="0"/>
              <a:t> </a:t>
            </a:r>
            <a:r>
              <a:rPr lang="el-GR" altLang="el-GR" sz="2400" smtClean="0"/>
              <a:t>Πρόκειται για το μόνο «Πανεπιστήμιο» της βυζαντινής Ανατολής</a:t>
            </a:r>
          </a:p>
          <a:p>
            <a:pPr>
              <a:buFont typeface="Wingdings" pitchFamily="2" charset="2"/>
              <a:buChar char="Ø"/>
            </a:pPr>
            <a:r>
              <a:rPr lang="el-GR" altLang="el-GR" sz="2400" smtClean="0"/>
              <a:t>Σύμφωνα με μαρτυρίες παράλληλα υπήρχε και Βιβλιοθήκη</a:t>
            </a:r>
          </a:p>
          <a:p>
            <a:pPr>
              <a:buFont typeface="Wingdings" pitchFamily="2" charset="2"/>
              <a:buChar char="Ø"/>
            </a:pPr>
            <a:r>
              <a:rPr lang="el-GR" altLang="el-GR" sz="2400" smtClean="0"/>
              <a:t>Κατά τη βασιλεία του Βασιλίσκου (475-476) αναφέρεται ότι ξεκίνησε μεγάλη πυρκαγιά στα Χαλκοπρατεία και κατέστρεψε τη βιβλιοθήκη που περιείχε 120.000 τόμους</a:t>
            </a:r>
          </a:p>
          <a:p>
            <a:pPr>
              <a:buFont typeface="Wingdings" pitchFamily="2" charset="2"/>
              <a:buChar char="Ø"/>
            </a:pPr>
            <a:r>
              <a:rPr lang="el-GR" altLang="el-GR" sz="2400" smtClean="0"/>
              <a:t> Ξέρουμε επομένως και την τοποθεσία που βρισκόταν και το μέγεθός της (που ίσως είναι υπερβολικό)</a:t>
            </a:r>
          </a:p>
          <a:p>
            <a:pPr>
              <a:buFont typeface="Wingdings" pitchFamily="2" charset="2"/>
              <a:buChar char="Ø"/>
            </a:pPr>
            <a:r>
              <a:rPr lang="el-GR" altLang="el-GR" sz="2400" smtClean="0"/>
              <a:t>Λίγο αργότερα η βιβλιοθήκη ξαναχτίστηκε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endParaRPr lang="el-GR" altLang="el-GR" smtClean="0"/>
          </a:p>
        </p:txBody>
      </p:sp>
      <p:sp>
        <p:nvSpPr>
          <p:cNvPr id="22531" name="Θέση περιεχομένου 2"/>
          <p:cNvSpPr>
            <a:spLocks noGrp="1"/>
          </p:cNvSpPr>
          <p:nvPr>
            <p:ph idx="1"/>
          </p:nvPr>
        </p:nvSpPr>
        <p:spPr/>
        <p:txBody>
          <a:bodyPr/>
          <a:lstStyle/>
          <a:p>
            <a:pPr>
              <a:buFont typeface="Wingdings" pitchFamily="2" charset="2"/>
              <a:buChar char="ü"/>
            </a:pPr>
            <a:r>
              <a:rPr lang="el-GR" altLang="el-GR" sz="2400" smtClean="0"/>
              <a:t>Ο Ιουστινιανός το 529 απαγορεύει τη διδασκαλία σε εθνικούς, αιρετικούς και εβραίους</a:t>
            </a:r>
          </a:p>
          <a:p>
            <a:pPr>
              <a:buFont typeface="Wingdings" pitchFamily="2" charset="2"/>
              <a:buChar char="ü"/>
            </a:pPr>
            <a:r>
              <a:rPr lang="el-GR" altLang="el-GR" sz="2400" smtClean="0"/>
              <a:t> Σύμφωνα με τον Ιουστινιάνειο Κώδικα όσοι δεν ακολουθούν την ορθόδοξη πίστη δεν μπορούν να γίνουν υπάλληλοι του κράτους, δεν μπορούν να τιμηθούν με αξιώματα ούτε «κάτω από το κάλυμμα οποιασδήποτε μορφής διδασκαλίας να παρασύρουν στο λάθος τους τους τις αφελείς ψυχές»</a:t>
            </a:r>
          </a:p>
          <a:p>
            <a:pPr>
              <a:buFont typeface="Wingdings" pitchFamily="2" charset="2"/>
              <a:buChar char="ü"/>
            </a:pPr>
            <a:r>
              <a:rPr lang="el-GR" altLang="el-GR" sz="2400" smtClean="0"/>
              <a:t> Με το ίδιο διάταγμα κλείνει και η Σχολή των Αθηνών</a:t>
            </a:r>
          </a:p>
          <a:p>
            <a:pPr>
              <a:buFont typeface="Wingdings" pitchFamily="2" charset="2"/>
              <a:buChar char="ü"/>
            </a:pPr>
            <a:r>
              <a:rPr lang="el-GR" altLang="el-GR" sz="2400" smtClean="0"/>
              <a:t>Υπάρχει η άποψη ότι οι διωχθέντες καθηγητές βρήκαν καταφύγιο στην αυλή του Χοσρόη (στους Πέρσες)</a:t>
            </a:r>
          </a:p>
          <a:p>
            <a:endParaRPr lang="el-GR" altLang="el-G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endParaRPr lang="el-GR" altLang="el-GR" smtClean="0"/>
          </a:p>
        </p:txBody>
      </p:sp>
      <p:sp>
        <p:nvSpPr>
          <p:cNvPr id="23555" name="Θέση περιεχομένου 2"/>
          <p:cNvSpPr>
            <a:spLocks noGrp="1"/>
          </p:cNvSpPr>
          <p:nvPr>
            <p:ph idx="1"/>
          </p:nvPr>
        </p:nvSpPr>
        <p:spPr>
          <a:xfrm>
            <a:off x="457200" y="1600200"/>
            <a:ext cx="8229600" cy="4876800"/>
          </a:xfrm>
        </p:spPr>
        <p:txBody>
          <a:bodyPr/>
          <a:lstStyle/>
          <a:p>
            <a:pPr>
              <a:buFont typeface="Wingdings" pitchFamily="2" charset="2"/>
              <a:buChar char="ü"/>
            </a:pPr>
            <a:r>
              <a:rPr lang="el-GR" altLang="el-GR" smtClean="0"/>
              <a:t> </a:t>
            </a:r>
            <a:r>
              <a:rPr lang="el-GR" altLang="el-GR" sz="2000" smtClean="0"/>
              <a:t>Την εποχή της Εικονομαχίας υπάρχει η άποψη ότι με διαταγή του Λέοντα Γ΄ καταστράφηκε το </a:t>
            </a:r>
            <a:r>
              <a:rPr lang="el-GR" altLang="el-GR" sz="2000" i="1" smtClean="0"/>
              <a:t>οἰκουμενικὸν διδασκαλεῖον  </a:t>
            </a:r>
            <a:r>
              <a:rPr lang="el-GR" altLang="el-GR" sz="2000" smtClean="0"/>
              <a:t>και εξοντώθηκαν οι καθηγητές του</a:t>
            </a:r>
          </a:p>
          <a:p>
            <a:pPr>
              <a:buFont typeface="Wingdings" pitchFamily="2" charset="2"/>
              <a:buChar char="ü"/>
            </a:pPr>
            <a:r>
              <a:rPr lang="el-GR" altLang="el-GR" sz="2000" smtClean="0"/>
              <a:t>Έχει αποδειχθεί ότι πρόκειται για έναν εικονόφιλο μύθο</a:t>
            </a:r>
          </a:p>
          <a:p>
            <a:pPr>
              <a:buFont typeface="Wingdings" pitchFamily="2" charset="2"/>
              <a:buChar char="ü"/>
            </a:pPr>
            <a:r>
              <a:rPr lang="el-GR" altLang="el-GR" sz="2000" smtClean="0"/>
              <a:t>Ο καίσαρας Βάρδας ιδρύει μάλλον το 855 τη Σχολή της Μαγναύρας</a:t>
            </a:r>
          </a:p>
          <a:p>
            <a:pPr lvl="1">
              <a:buFont typeface="Wingdings" pitchFamily="2" charset="2"/>
              <a:buChar char="Ø"/>
            </a:pPr>
            <a:r>
              <a:rPr lang="el-GR" altLang="el-GR" sz="2000" smtClean="0"/>
              <a:t> επικεφαλής της σχολής ήταν ο Λέων ο Φιλόσοφος</a:t>
            </a:r>
          </a:p>
          <a:p>
            <a:pPr lvl="1">
              <a:buFont typeface="Wingdings" pitchFamily="2" charset="2"/>
              <a:buChar char="Ø"/>
            </a:pPr>
            <a:r>
              <a:rPr lang="el-GR" altLang="el-GR" sz="2000" smtClean="0"/>
              <a:t> ο μαθητής του Θεόδωρος ήταν επικεφαλής στο τμήμα της γεωμετρίας</a:t>
            </a:r>
          </a:p>
          <a:p>
            <a:pPr lvl="1">
              <a:buFont typeface="Wingdings" pitchFamily="2" charset="2"/>
              <a:buChar char="Ø"/>
            </a:pPr>
            <a:r>
              <a:rPr lang="el-GR" altLang="el-GR" sz="2000" smtClean="0"/>
              <a:t> ο Θεοδήγιος της αστρονομίας</a:t>
            </a:r>
          </a:p>
          <a:p>
            <a:pPr lvl="1">
              <a:buFont typeface="Wingdings" pitchFamily="2" charset="2"/>
              <a:buChar char="Ø"/>
            </a:pPr>
            <a:r>
              <a:rPr lang="el-GR" altLang="el-GR" sz="2000" smtClean="0"/>
              <a:t>Ο Κομητάς της γραμματικής</a:t>
            </a:r>
          </a:p>
          <a:p>
            <a:pPr>
              <a:buFont typeface="Wingdings" pitchFamily="2" charset="2"/>
              <a:buChar char="ü"/>
            </a:pPr>
            <a:r>
              <a:rPr lang="el-GR" altLang="el-GR" sz="2000" smtClean="0"/>
              <a:t>«Πρώτος βυζαντινός ουμανισμός» </a:t>
            </a:r>
            <a:r>
              <a:rPr lang="en-US" altLang="el-GR" sz="2000" smtClean="0"/>
              <a:t>Lemerle Paul</a:t>
            </a:r>
            <a:endParaRPr lang="el-GR" altLang="el-GR" sz="2000" smtClean="0"/>
          </a:p>
          <a:p>
            <a:pPr>
              <a:buFont typeface="Wingdings" pitchFamily="2" charset="2"/>
              <a:buChar char="ü"/>
            </a:pPr>
            <a:r>
              <a:rPr lang="el-GR" altLang="el-GR" sz="2000" smtClean="0"/>
              <a:t> Φώτιος, Αρέθας, Λέων ς΄ Σοφός, Κωνσταντίνος Ζ΄ Πορφυρογέννητος</a:t>
            </a:r>
          </a:p>
          <a:p>
            <a:endParaRPr lang="el-GR" altLang="el-G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endParaRPr lang="el-GR" altLang="el-GR" smtClean="0"/>
          </a:p>
        </p:txBody>
      </p:sp>
      <p:sp>
        <p:nvSpPr>
          <p:cNvPr id="24579" name="Θέση περιεχομένου 2"/>
          <p:cNvSpPr>
            <a:spLocks noGrp="1"/>
          </p:cNvSpPr>
          <p:nvPr>
            <p:ph idx="1"/>
          </p:nvPr>
        </p:nvSpPr>
        <p:spPr/>
        <p:txBody>
          <a:bodyPr/>
          <a:lstStyle/>
          <a:p>
            <a:pPr>
              <a:buFont typeface="Wingdings" pitchFamily="2" charset="2"/>
              <a:buChar char="Ø"/>
            </a:pPr>
            <a:r>
              <a:rPr lang="en-US" altLang="el-GR" sz="2000" smtClean="0"/>
              <a:t> </a:t>
            </a:r>
            <a:r>
              <a:rPr lang="el-GR" altLang="el-GR" sz="2000" smtClean="0"/>
              <a:t>Γύρω στα 1043 ο Κωνσταντίνος Θ΄ Μονομάχος ιδρύει το «διδασκαλείο των νόμων» και το «διδασκαλείο της ρητορικής και φιλοσοφίας»</a:t>
            </a:r>
          </a:p>
          <a:p>
            <a:pPr lvl="1">
              <a:buFont typeface="Wingdings" pitchFamily="2" charset="2"/>
              <a:buChar char="ü"/>
            </a:pPr>
            <a:r>
              <a:rPr lang="el-GR" altLang="el-GR" sz="2000" smtClean="0"/>
              <a:t>Στο πρώτο επικεφαλής είναι ο νομοφύλαξ και στο δεύτερο ο ύπατος των φιλοσόφων</a:t>
            </a:r>
          </a:p>
          <a:p>
            <a:pPr lvl="1">
              <a:buFont typeface="Wingdings" pitchFamily="2" charset="2"/>
              <a:buChar char="ü"/>
            </a:pPr>
            <a:r>
              <a:rPr lang="el-GR" altLang="el-GR" sz="2000" smtClean="0"/>
              <a:t> Γνωστός νομοφύλαξ είναι ο Ιωάννης Ξιφιλίνος</a:t>
            </a:r>
          </a:p>
          <a:p>
            <a:pPr lvl="1">
              <a:buFont typeface="Wingdings" pitchFamily="2" charset="2"/>
              <a:buChar char="ü"/>
            </a:pPr>
            <a:r>
              <a:rPr lang="el-GR" altLang="el-GR" sz="2000" smtClean="0"/>
              <a:t> Γνωστός ύπατος των φιλοσόφων ο Μιχαήλ Ψελλός</a:t>
            </a:r>
          </a:p>
          <a:p>
            <a:pPr>
              <a:buFont typeface="Wingdings" pitchFamily="2" charset="2"/>
              <a:buChar char="Ø"/>
            </a:pPr>
            <a:r>
              <a:rPr lang="el-GR" altLang="el-GR" sz="2000" smtClean="0"/>
              <a:t> Νεωτερισμός στην παιδεία η σχεδογραφία</a:t>
            </a:r>
          </a:p>
          <a:p>
            <a:pPr>
              <a:buFont typeface="Wingdings" pitchFamily="2" charset="2"/>
              <a:buChar char="Ø"/>
            </a:pPr>
            <a:r>
              <a:rPr lang="el-GR" altLang="el-GR" sz="2000" smtClean="0"/>
              <a:t> Τον 12</a:t>
            </a:r>
            <a:r>
              <a:rPr lang="el-GR" altLang="el-GR" sz="2000" baseline="30000" smtClean="0"/>
              <a:t>ο</a:t>
            </a:r>
            <a:r>
              <a:rPr lang="el-GR" altLang="el-GR" sz="2000" smtClean="0"/>
              <a:t> αι. πλειάδα δασκάλων και για τη θεολογική και για την κοσμική εκπαίδευση</a:t>
            </a:r>
          </a:p>
          <a:p>
            <a:pPr>
              <a:buFont typeface="Wingdings" pitchFamily="2" charset="2"/>
              <a:buChar char="Ø"/>
            </a:pPr>
            <a:r>
              <a:rPr lang="el-GR" altLang="el-GR" sz="2000" smtClean="0"/>
              <a:t> Διδάσκαλος του Ψαλτήρος, Διδάσκαλος του Αποστόλου, Διδάσκαλος του Ευαγγελίου</a:t>
            </a:r>
            <a:r>
              <a:rPr lang="el-GR" altLang="el-GR" sz="2800" smtClean="0"/>
              <a:t> </a:t>
            </a:r>
            <a:r>
              <a:rPr lang="el-GR" altLang="el-GR" sz="2000" smtClean="0"/>
              <a:t>(οικουμενικός διδάσκαλος)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endParaRPr lang="el-GR" altLang="el-GR" smtClean="0"/>
          </a:p>
        </p:txBody>
      </p:sp>
      <p:sp>
        <p:nvSpPr>
          <p:cNvPr id="25603" name="Θέση περιεχομένου 2"/>
          <p:cNvSpPr>
            <a:spLocks noGrp="1"/>
          </p:cNvSpPr>
          <p:nvPr>
            <p:ph idx="1"/>
          </p:nvPr>
        </p:nvSpPr>
        <p:spPr/>
        <p:txBody>
          <a:bodyPr/>
          <a:lstStyle/>
          <a:p>
            <a:r>
              <a:rPr lang="el-GR" altLang="el-GR" smtClean="0"/>
              <a:t>Η κατώτερη εκπαίδευση ήταν συνήθως υπόθεση των ιερωμένων</a:t>
            </a:r>
          </a:p>
          <a:p>
            <a:r>
              <a:rPr lang="el-GR" altLang="el-GR" smtClean="0"/>
              <a:t>Η μέση εκπαίδευση ήταν αρμοδιότητα του επάρχου της πόλης</a:t>
            </a:r>
          </a:p>
          <a:p>
            <a:r>
              <a:rPr lang="el-GR" altLang="el-GR" smtClean="0"/>
              <a:t>Οι μαθητές πλήρωναν δίδακτρα: «</a:t>
            </a:r>
            <a:r>
              <a:rPr lang="el-GR" altLang="el-GR" i="1" smtClean="0"/>
              <a:t>Ἰσοκράτης ἔφη· Δεῖ τοὺς διδασκάλους μισθοὺς παρὰ τῶν μαθητῶν λαμβάνειν μεγάλους· παρὰ μὲν τῶν εὐφυῶν, ὅτι πολλὰ μανθάνουσι· παρὰ δὲ τῶν ἀφυῶν, ὅτι κόπους πολλοὺς παρέχουσι</a:t>
            </a:r>
            <a:r>
              <a:rPr lang="el-GR" altLang="el-GR" smtClean="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endParaRPr lang="el-GR" altLang="el-GR" smtClean="0"/>
          </a:p>
        </p:txBody>
      </p:sp>
      <p:sp>
        <p:nvSpPr>
          <p:cNvPr id="3" name="Θέση περιεχομένου 2"/>
          <p:cNvSpPr>
            <a:spLocks noGrp="1"/>
          </p:cNvSpPr>
          <p:nvPr>
            <p:ph idx="1"/>
          </p:nvPr>
        </p:nvSpPr>
        <p:spPr/>
        <p:txBody>
          <a:bodyPr/>
          <a:lstStyle/>
          <a:p>
            <a:pPr>
              <a:buFont typeface="Arial" panose="020B0604020202020204" pitchFamily="34" charset="0"/>
              <a:buChar char="•"/>
              <a:defRPr/>
            </a:pPr>
            <a:r>
              <a:rPr lang="el-GR" dirty="0"/>
              <a:t>Ο Ρωμανός ο Μελωδός (6</a:t>
            </a:r>
            <a:r>
              <a:rPr lang="el-GR" baseline="30000" dirty="0"/>
              <a:t>ος</a:t>
            </a:r>
            <a:r>
              <a:rPr lang="el-GR" dirty="0"/>
              <a:t> αι.) </a:t>
            </a:r>
          </a:p>
          <a:p>
            <a:pPr marL="0" indent="0">
              <a:buFont typeface="Arial" panose="020B0604020202020204" pitchFamily="34" charset="0"/>
              <a:buNone/>
              <a:defRPr/>
            </a:pPr>
            <a:r>
              <a:rPr lang="el-GR" sz="2800" i="1" dirty="0" err="1"/>
              <a:t>Καὶ</a:t>
            </a:r>
            <a:r>
              <a:rPr lang="el-GR" sz="2800" i="1" dirty="0"/>
              <a:t> τί </a:t>
            </a:r>
            <a:r>
              <a:rPr lang="el-GR" sz="2800" i="1" dirty="0" err="1"/>
              <a:t>φιλονεικοῦσιν</a:t>
            </a:r>
            <a:r>
              <a:rPr lang="el-GR" sz="2800" i="1" dirty="0"/>
              <a:t>    </a:t>
            </a:r>
            <a:r>
              <a:rPr lang="el-GR" sz="2800" i="1" dirty="0" err="1"/>
              <a:t>οἱ</a:t>
            </a:r>
            <a:r>
              <a:rPr lang="el-GR" sz="2800" i="1" dirty="0"/>
              <a:t> </a:t>
            </a:r>
            <a:r>
              <a:rPr lang="el-GR" sz="2800" i="1" dirty="0" err="1"/>
              <a:t>ἔξω</a:t>
            </a:r>
            <a:r>
              <a:rPr lang="el-GR" sz="2800" i="1" dirty="0"/>
              <a:t> </a:t>
            </a:r>
            <a:r>
              <a:rPr lang="el-GR" sz="2800" i="1" dirty="0" err="1"/>
              <a:t>ληροῦντες</a:t>
            </a:r>
            <a:r>
              <a:rPr lang="el-GR" sz="2800" i="1" dirty="0"/>
              <a:t>; </a:t>
            </a:r>
            <a:br>
              <a:rPr lang="el-GR" sz="2800" i="1" dirty="0"/>
            </a:br>
            <a:r>
              <a:rPr lang="el-GR" sz="2800" i="1" dirty="0"/>
              <a:t>Τί </a:t>
            </a:r>
            <a:r>
              <a:rPr lang="el-GR" sz="2800" i="1" dirty="0" err="1"/>
              <a:t>φυσῶσι</a:t>
            </a:r>
            <a:r>
              <a:rPr lang="el-GR" sz="2800" i="1" dirty="0"/>
              <a:t> </a:t>
            </a:r>
            <a:r>
              <a:rPr lang="el-GR" sz="2800" i="1" dirty="0" err="1"/>
              <a:t>καὶ</a:t>
            </a:r>
            <a:r>
              <a:rPr lang="el-GR" sz="2800" i="1" dirty="0"/>
              <a:t> </a:t>
            </a:r>
            <a:r>
              <a:rPr lang="el-GR" sz="2800" i="1" dirty="0" err="1"/>
              <a:t>βομβεύουσιν</a:t>
            </a:r>
            <a:r>
              <a:rPr lang="el-GR" sz="2800" i="1" dirty="0"/>
              <a:t>    </a:t>
            </a:r>
            <a:r>
              <a:rPr lang="el-GR" sz="2800" i="1" dirty="0" err="1"/>
              <a:t>οἱ</a:t>
            </a:r>
            <a:r>
              <a:rPr lang="el-GR" sz="2800" i="1" dirty="0"/>
              <a:t> </a:t>
            </a:r>
            <a:r>
              <a:rPr lang="el-GR" sz="2800" i="1" dirty="0" err="1"/>
              <a:t>Ἕλληνες</a:t>
            </a:r>
            <a:r>
              <a:rPr lang="el-GR" sz="2800" i="1" dirty="0"/>
              <a:t>; </a:t>
            </a:r>
            <a:br>
              <a:rPr lang="el-GR" sz="2800" i="1" dirty="0"/>
            </a:br>
            <a:r>
              <a:rPr lang="el-GR" sz="2800" i="1" dirty="0"/>
              <a:t>Τί φαντάζονται </a:t>
            </a:r>
            <a:r>
              <a:rPr lang="el-GR" sz="2800" i="1" dirty="0" err="1"/>
              <a:t>πρὸς</a:t>
            </a:r>
            <a:r>
              <a:rPr lang="el-GR" sz="2800" i="1" dirty="0"/>
              <a:t>  </a:t>
            </a:r>
            <a:r>
              <a:rPr lang="el-GR" sz="2800" i="1" dirty="0" err="1"/>
              <a:t>Ἄρατον</a:t>
            </a:r>
            <a:r>
              <a:rPr lang="el-GR" sz="2800" i="1" dirty="0"/>
              <a:t>    </a:t>
            </a:r>
            <a:r>
              <a:rPr lang="el-GR" sz="2800" i="1" dirty="0" err="1"/>
              <a:t>τὸν</a:t>
            </a:r>
            <a:r>
              <a:rPr lang="el-GR" sz="2800" i="1" dirty="0"/>
              <a:t> </a:t>
            </a:r>
            <a:r>
              <a:rPr lang="el-GR" sz="2800" i="1" dirty="0" err="1"/>
              <a:t>τρισκατάρατον</a:t>
            </a:r>
            <a:r>
              <a:rPr lang="el-GR" sz="2800" i="1" dirty="0"/>
              <a:t>; </a:t>
            </a:r>
            <a:br>
              <a:rPr lang="el-GR" sz="2800" i="1" dirty="0"/>
            </a:br>
            <a:r>
              <a:rPr lang="el-GR" sz="2800" i="1" dirty="0"/>
              <a:t>Τί </a:t>
            </a:r>
            <a:r>
              <a:rPr lang="el-GR" sz="2800" i="1" dirty="0" err="1"/>
              <a:t>πλανῶνται</a:t>
            </a:r>
            <a:r>
              <a:rPr lang="el-GR" sz="2800" i="1" dirty="0"/>
              <a:t> </a:t>
            </a:r>
            <a:r>
              <a:rPr lang="el-GR" sz="2800" i="1" dirty="0" err="1"/>
              <a:t>πρὸς</a:t>
            </a:r>
            <a:r>
              <a:rPr lang="el-GR" sz="2800" i="1" dirty="0"/>
              <a:t> Πλάτωνα; </a:t>
            </a:r>
          </a:p>
          <a:p>
            <a:pPr marL="0" indent="0">
              <a:buFont typeface="Arial" panose="020B0604020202020204" pitchFamily="34" charset="0"/>
              <a:buNone/>
              <a:defRPr/>
            </a:pPr>
            <a:r>
              <a:rPr lang="el-GR" sz="2800" i="1" dirty="0"/>
              <a:t>Τί </a:t>
            </a:r>
            <a:r>
              <a:rPr lang="el-GR" sz="2800" i="1" dirty="0" err="1"/>
              <a:t>Δημοσθένην</a:t>
            </a:r>
            <a:r>
              <a:rPr lang="el-GR" sz="2800" i="1" dirty="0"/>
              <a:t> </a:t>
            </a:r>
            <a:r>
              <a:rPr lang="el-GR" sz="2800" i="1" dirty="0" err="1"/>
              <a:t>στέργουσι</a:t>
            </a:r>
            <a:r>
              <a:rPr lang="el-GR" sz="2800" i="1" dirty="0"/>
              <a:t>    </a:t>
            </a:r>
            <a:r>
              <a:rPr lang="el-GR" sz="2800" i="1" dirty="0" err="1"/>
              <a:t>τὸν</a:t>
            </a:r>
            <a:r>
              <a:rPr lang="el-GR" sz="2800" i="1" dirty="0"/>
              <a:t> </a:t>
            </a:r>
            <a:r>
              <a:rPr lang="el-GR" sz="2800" i="1" dirty="0" err="1"/>
              <a:t>ἀσθενῆ</a:t>
            </a:r>
            <a:r>
              <a:rPr lang="el-GR" sz="2800" i="1" dirty="0"/>
              <a:t>;</a:t>
            </a:r>
            <a:br>
              <a:rPr lang="el-GR" sz="2800" i="1" dirty="0"/>
            </a:br>
            <a:r>
              <a:rPr lang="el-GR" sz="2800" i="1" dirty="0"/>
              <a:t>Τί </a:t>
            </a:r>
            <a:r>
              <a:rPr lang="el-GR" sz="2800" i="1" dirty="0" err="1"/>
              <a:t>μὴ</a:t>
            </a:r>
            <a:r>
              <a:rPr lang="el-GR" sz="2800" i="1" dirty="0"/>
              <a:t> </a:t>
            </a:r>
            <a:r>
              <a:rPr lang="el-GR" sz="2800" i="1" dirty="0" err="1"/>
              <a:t>νοοῦσιν</a:t>
            </a:r>
            <a:r>
              <a:rPr lang="el-GR" sz="2800" i="1" dirty="0"/>
              <a:t>  </a:t>
            </a:r>
            <a:r>
              <a:rPr lang="el-GR" sz="2800" i="1" dirty="0" err="1"/>
              <a:t>Ὅμηρον</a:t>
            </a:r>
            <a:r>
              <a:rPr lang="el-GR" sz="2800" i="1" dirty="0"/>
              <a:t>    </a:t>
            </a:r>
            <a:r>
              <a:rPr lang="el-GR" sz="2800" i="1" dirty="0" err="1"/>
              <a:t>ὄνειρον</a:t>
            </a:r>
            <a:r>
              <a:rPr lang="el-GR" sz="2800" i="1" dirty="0"/>
              <a:t> </a:t>
            </a:r>
            <a:r>
              <a:rPr lang="el-GR" sz="2800" i="1" dirty="0" err="1"/>
              <a:t>ἀργόν</a:t>
            </a:r>
            <a:r>
              <a:rPr lang="el-GR" sz="2800" i="1" dirty="0"/>
              <a:t>; </a:t>
            </a:r>
          </a:p>
          <a:p>
            <a:pPr marL="0" indent="0">
              <a:buFont typeface="Arial" panose="020B0604020202020204" pitchFamily="34" charset="0"/>
              <a:buNone/>
              <a:defRPr/>
            </a:pPr>
            <a:r>
              <a:rPr lang="el-GR" sz="2800" i="1" dirty="0"/>
              <a:t>Τί </a:t>
            </a:r>
            <a:r>
              <a:rPr lang="el-GR" sz="2800" i="1" dirty="0" err="1"/>
              <a:t>Πυθαγόραν</a:t>
            </a:r>
            <a:r>
              <a:rPr lang="el-GR" sz="2800" i="1" dirty="0"/>
              <a:t> </a:t>
            </a:r>
            <a:r>
              <a:rPr lang="el-GR" sz="2800" i="1" dirty="0" err="1"/>
              <a:t>θρυλλοῦσι</a:t>
            </a:r>
            <a:r>
              <a:rPr lang="el-GR" sz="2800" i="1" dirty="0"/>
              <a:t>    </a:t>
            </a:r>
            <a:r>
              <a:rPr lang="el-GR" sz="2800" i="1" dirty="0" err="1"/>
              <a:t>τὸν</a:t>
            </a:r>
            <a:r>
              <a:rPr lang="el-GR" sz="2800" i="1" dirty="0"/>
              <a:t> δικαίως </a:t>
            </a:r>
            <a:r>
              <a:rPr lang="el-GR" sz="2800" i="1" dirty="0" err="1"/>
              <a:t>φιμωθέντα</a:t>
            </a:r>
            <a:r>
              <a:rPr lang="el-GR" sz="2800" i="1" dirty="0"/>
              <a:t>; </a:t>
            </a:r>
            <a:r>
              <a:rPr lang="el-GR" i="1" dirty="0"/>
              <a:t/>
            </a:r>
            <a:br>
              <a:rPr lang="el-GR" i="1" dirty="0"/>
            </a:br>
            <a:endParaRPr lang="el-GR"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endParaRPr lang="el-GR" altLang="el-GR" smtClean="0"/>
          </a:p>
        </p:txBody>
      </p:sp>
      <p:sp>
        <p:nvSpPr>
          <p:cNvPr id="3" name="Θέση περιεχομένου 2"/>
          <p:cNvSpPr>
            <a:spLocks noGrp="1"/>
          </p:cNvSpPr>
          <p:nvPr>
            <p:ph idx="1"/>
          </p:nvPr>
        </p:nvSpPr>
        <p:spPr/>
        <p:txBody>
          <a:bodyPr/>
          <a:lstStyle/>
          <a:p>
            <a:pPr>
              <a:buFont typeface="Arial" panose="020B0604020202020204" pitchFamily="34" charset="0"/>
              <a:buChar char="•"/>
              <a:defRPr/>
            </a:pPr>
            <a:r>
              <a:rPr lang="el-GR" dirty="0"/>
              <a:t>Ιωάννης </a:t>
            </a:r>
            <a:r>
              <a:rPr lang="el-GR" dirty="0" err="1"/>
              <a:t>Μαυρόπους</a:t>
            </a:r>
            <a:r>
              <a:rPr lang="el-GR" dirty="0"/>
              <a:t> (11</a:t>
            </a:r>
            <a:r>
              <a:rPr lang="el-GR" baseline="30000" dirty="0"/>
              <a:t>ος</a:t>
            </a:r>
            <a:r>
              <a:rPr lang="el-GR" dirty="0"/>
              <a:t> αι.)</a:t>
            </a:r>
            <a:endParaRPr lang="en-US" dirty="0"/>
          </a:p>
          <a:p>
            <a:pPr marL="0" indent="0">
              <a:buFont typeface="Arial" panose="020B0604020202020204" pitchFamily="34" charset="0"/>
              <a:buNone/>
              <a:defRPr/>
            </a:pPr>
            <a:r>
              <a:rPr lang="el-GR" i="1" dirty="0" err="1">
                <a:latin typeface="+mj-lt"/>
              </a:rPr>
              <a:t>Εἴπερ</a:t>
            </a:r>
            <a:r>
              <a:rPr lang="el-GR" i="1" dirty="0">
                <a:latin typeface="+mj-lt"/>
              </a:rPr>
              <a:t> </a:t>
            </a:r>
            <a:r>
              <a:rPr lang="el-GR" i="1" dirty="0" err="1">
                <a:latin typeface="+mj-lt"/>
              </a:rPr>
              <a:t>τινὰς</a:t>
            </a:r>
            <a:r>
              <a:rPr lang="el-GR" i="1" dirty="0">
                <a:latin typeface="+mj-lt"/>
              </a:rPr>
              <a:t> </a:t>
            </a:r>
            <a:r>
              <a:rPr lang="el-GR" i="1" dirty="0" err="1">
                <a:latin typeface="+mj-lt"/>
              </a:rPr>
              <a:t>βούλοιο</a:t>
            </a:r>
            <a:r>
              <a:rPr lang="el-GR" i="1" dirty="0">
                <a:latin typeface="+mj-lt"/>
              </a:rPr>
              <a:t> </a:t>
            </a:r>
            <a:r>
              <a:rPr lang="el-GR" i="1" dirty="0" err="1">
                <a:latin typeface="+mj-lt"/>
              </a:rPr>
              <a:t>τῶν</a:t>
            </a:r>
            <a:r>
              <a:rPr lang="el-GR" i="1" dirty="0">
                <a:latin typeface="+mj-lt"/>
              </a:rPr>
              <a:t> </a:t>
            </a:r>
            <a:r>
              <a:rPr lang="el-GR" i="1" dirty="0" err="1">
                <a:latin typeface="+mj-lt"/>
              </a:rPr>
              <a:t>ἀλλοτρίων</a:t>
            </a:r>
            <a:r>
              <a:rPr lang="el-GR" i="1" dirty="0">
                <a:latin typeface="+mj-lt"/>
              </a:rPr>
              <a:t/>
            </a:r>
            <a:br>
              <a:rPr lang="el-GR" i="1" dirty="0">
                <a:latin typeface="+mj-lt"/>
              </a:rPr>
            </a:br>
            <a:r>
              <a:rPr lang="el-GR" i="1" dirty="0" err="1">
                <a:latin typeface="+mj-lt"/>
              </a:rPr>
              <a:t>τῆς</a:t>
            </a:r>
            <a:r>
              <a:rPr lang="el-GR" i="1" dirty="0">
                <a:latin typeface="+mj-lt"/>
              </a:rPr>
              <a:t> </a:t>
            </a:r>
            <a:r>
              <a:rPr lang="el-GR" i="1" dirty="0" err="1">
                <a:latin typeface="+mj-lt"/>
              </a:rPr>
              <a:t>σῆς</a:t>
            </a:r>
            <a:r>
              <a:rPr lang="el-GR" i="1" dirty="0">
                <a:latin typeface="+mj-lt"/>
              </a:rPr>
              <a:t> </a:t>
            </a:r>
            <a:r>
              <a:rPr lang="el-GR" i="1" dirty="0" err="1">
                <a:latin typeface="+mj-lt"/>
              </a:rPr>
              <a:t>ἀπειλῆς</a:t>
            </a:r>
            <a:r>
              <a:rPr lang="el-GR" i="1" dirty="0">
                <a:latin typeface="+mj-lt"/>
              </a:rPr>
              <a:t> </a:t>
            </a:r>
            <a:r>
              <a:rPr lang="el-GR" i="1" dirty="0" err="1">
                <a:latin typeface="+mj-lt"/>
              </a:rPr>
              <a:t>ἐξελέσθαι</a:t>
            </a:r>
            <a:r>
              <a:rPr lang="el-GR" i="1" dirty="0">
                <a:latin typeface="+mj-lt"/>
              </a:rPr>
              <a:t>, Χριστέ μου,</a:t>
            </a:r>
            <a:br>
              <a:rPr lang="el-GR" i="1" dirty="0">
                <a:latin typeface="+mj-lt"/>
              </a:rPr>
            </a:br>
            <a:r>
              <a:rPr lang="el-GR" i="1" dirty="0">
                <a:latin typeface="+mj-lt"/>
              </a:rPr>
              <a:t>Πλάτωνα </a:t>
            </a:r>
            <a:r>
              <a:rPr lang="el-GR" i="1" dirty="0" err="1">
                <a:latin typeface="+mj-lt"/>
              </a:rPr>
              <a:t>καὶ</a:t>
            </a:r>
            <a:r>
              <a:rPr lang="el-GR" i="1" dirty="0">
                <a:latin typeface="+mj-lt"/>
              </a:rPr>
              <a:t> </a:t>
            </a:r>
            <a:r>
              <a:rPr lang="el-GR" i="1" dirty="0" err="1">
                <a:latin typeface="+mj-lt"/>
              </a:rPr>
              <a:t>Πλούταρχον</a:t>
            </a:r>
            <a:r>
              <a:rPr lang="el-GR" i="1" dirty="0">
                <a:latin typeface="+mj-lt"/>
              </a:rPr>
              <a:t> </a:t>
            </a:r>
            <a:r>
              <a:rPr lang="el-GR" i="1" dirty="0" err="1">
                <a:latin typeface="+mj-lt"/>
              </a:rPr>
              <a:t>ἐξέλοιό</a:t>
            </a:r>
            <a:r>
              <a:rPr lang="el-GR" i="1" dirty="0">
                <a:latin typeface="+mj-lt"/>
              </a:rPr>
              <a:t> μοι·</a:t>
            </a:r>
            <a:br>
              <a:rPr lang="el-GR" i="1" dirty="0">
                <a:latin typeface="+mj-lt"/>
              </a:rPr>
            </a:br>
            <a:r>
              <a:rPr lang="el-GR" i="1" dirty="0" err="1">
                <a:latin typeface="+mj-lt"/>
              </a:rPr>
              <a:t>ἄμφω</a:t>
            </a:r>
            <a:r>
              <a:rPr lang="el-GR" i="1" dirty="0">
                <a:latin typeface="+mj-lt"/>
              </a:rPr>
              <a:t> </a:t>
            </a:r>
            <a:r>
              <a:rPr lang="el-GR" i="1" dirty="0" err="1">
                <a:latin typeface="+mj-lt"/>
              </a:rPr>
              <a:t>γὰρ</a:t>
            </a:r>
            <a:r>
              <a:rPr lang="el-GR" i="1" dirty="0">
                <a:latin typeface="+mj-lt"/>
              </a:rPr>
              <a:t> </a:t>
            </a:r>
            <a:r>
              <a:rPr lang="el-GR" i="1" dirty="0" err="1">
                <a:latin typeface="+mj-lt"/>
              </a:rPr>
              <a:t>εἰσὶ</a:t>
            </a:r>
            <a:r>
              <a:rPr lang="el-GR" i="1" dirty="0">
                <a:latin typeface="+mj-lt"/>
              </a:rPr>
              <a:t> </a:t>
            </a:r>
            <a:r>
              <a:rPr lang="el-GR" i="1" dirty="0" err="1">
                <a:latin typeface="+mj-lt"/>
              </a:rPr>
              <a:t>καὶ</a:t>
            </a:r>
            <a:r>
              <a:rPr lang="el-GR" i="1" dirty="0">
                <a:latin typeface="+mj-lt"/>
              </a:rPr>
              <a:t> </a:t>
            </a:r>
            <a:r>
              <a:rPr lang="el-GR" i="1" dirty="0" err="1">
                <a:latin typeface="+mj-lt"/>
              </a:rPr>
              <a:t>λόγον</a:t>
            </a:r>
            <a:r>
              <a:rPr lang="el-GR" i="1" dirty="0">
                <a:latin typeface="+mj-lt"/>
              </a:rPr>
              <a:t> </a:t>
            </a:r>
            <a:r>
              <a:rPr lang="el-GR" i="1" dirty="0" err="1">
                <a:latin typeface="+mj-lt"/>
              </a:rPr>
              <a:t>καὶ</a:t>
            </a:r>
            <a:r>
              <a:rPr lang="el-GR" i="1" dirty="0">
                <a:latin typeface="+mj-lt"/>
              </a:rPr>
              <a:t> </a:t>
            </a:r>
            <a:r>
              <a:rPr lang="el-GR" i="1" dirty="0" err="1">
                <a:latin typeface="+mj-lt"/>
              </a:rPr>
              <a:t>τὸν</a:t>
            </a:r>
            <a:r>
              <a:rPr lang="el-GR" i="1" dirty="0">
                <a:latin typeface="+mj-lt"/>
              </a:rPr>
              <a:t> τρόπον</a:t>
            </a:r>
            <a:br>
              <a:rPr lang="el-GR" i="1" dirty="0">
                <a:latin typeface="+mj-lt"/>
              </a:rPr>
            </a:br>
            <a:r>
              <a:rPr lang="el-GR" i="1" dirty="0" err="1">
                <a:latin typeface="+mj-lt"/>
              </a:rPr>
              <a:t>τοῖς</a:t>
            </a:r>
            <a:r>
              <a:rPr lang="el-GR" i="1" dirty="0">
                <a:latin typeface="+mj-lt"/>
              </a:rPr>
              <a:t> </a:t>
            </a:r>
            <a:r>
              <a:rPr lang="el-GR" i="1" dirty="0" err="1">
                <a:latin typeface="+mj-lt"/>
              </a:rPr>
              <a:t>σοῖς</a:t>
            </a:r>
            <a:r>
              <a:rPr lang="el-GR" i="1" dirty="0">
                <a:latin typeface="+mj-lt"/>
              </a:rPr>
              <a:t> </a:t>
            </a:r>
            <a:r>
              <a:rPr lang="el-GR" i="1" dirty="0" err="1">
                <a:latin typeface="+mj-lt"/>
              </a:rPr>
              <a:t>νόμοις</a:t>
            </a:r>
            <a:r>
              <a:rPr lang="el-GR" i="1" dirty="0">
                <a:latin typeface="+mj-lt"/>
              </a:rPr>
              <a:t> </a:t>
            </a:r>
            <a:r>
              <a:rPr lang="el-GR" i="1" dirty="0" err="1">
                <a:latin typeface="+mj-lt"/>
              </a:rPr>
              <a:t>ἔγγιστα</a:t>
            </a:r>
            <a:r>
              <a:rPr lang="el-GR" i="1" dirty="0">
                <a:latin typeface="+mj-lt"/>
              </a:rPr>
              <a:t> </a:t>
            </a:r>
            <a:r>
              <a:rPr lang="el-GR" i="1" dirty="0" err="1">
                <a:latin typeface="+mj-lt"/>
              </a:rPr>
              <a:t>προσπεφυκότες</a:t>
            </a:r>
            <a:r>
              <a:rPr lang="el-GR" i="1" dirty="0">
                <a:latin typeface="+mj-lt"/>
              </a:rPr>
              <a:t>.</a:t>
            </a:r>
            <a:endParaRPr lang="en-US" i="1"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r>
              <a:rPr lang="el-GR" altLang="el-GR" sz="3600" smtClean="0"/>
              <a:t>Βυζαντινοί δάσκαλοι Ιταλών ανθρωπιστών</a:t>
            </a:r>
          </a:p>
        </p:txBody>
      </p:sp>
      <p:sp>
        <p:nvSpPr>
          <p:cNvPr id="28675" name="Θέση περιεχομένου 2"/>
          <p:cNvSpPr>
            <a:spLocks noGrp="1"/>
          </p:cNvSpPr>
          <p:nvPr>
            <p:ph idx="1"/>
          </p:nvPr>
        </p:nvSpPr>
        <p:spPr>
          <a:xfrm>
            <a:off x="457200" y="1295400"/>
            <a:ext cx="8229600" cy="5562600"/>
          </a:xfrm>
        </p:spPr>
        <p:txBody>
          <a:bodyPr/>
          <a:lstStyle/>
          <a:p>
            <a:r>
              <a:rPr lang="el-GR" altLang="el-GR" sz="2800" smtClean="0"/>
              <a:t>Από τα μέσα του 14</a:t>
            </a:r>
            <a:r>
              <a:rPr lang="el-GR" altLang="el-GR" sz="2800" baseline="30000" smtClean="0"/>
              <a:t>ου</a:t>
            </a:r>
            <a:r>
              <a:rPr lang="el-GR" altLang="el-GR" sz="2800" smtClean="0"/>
              <a:t> αι. βυζαντινοί δάσκαλοι στην Ιταλία</a:t>
            </a:r>
          </a:p>
          <a:p>
            <a:r>
              <a:rPr lang="el-GR" altLang="el-GR" sz="2800" smtClean="0"/>
              <a:t>Ο Βαρλαάμ ο Καλαβρός δίδαξε ελληνικά στον Πετράρχη</a:t>
            </a:r>
          </a:p>
          <a:p>
            <a:r>
              <a:rPr lang="el-GR" altLang="el-GR" sz="2800" smtClean="0"/>
              <a:t>Ο Μανουήλ Χρυσολωράς δίδαξε στη Φλωρεντία και το Μιλάνο</a:t>
            </a:r>
          </a:p>
          <a:p>
            <a:r>
              <a:rPr lang="el-GR" altLang="el-GR" sz="2800" smtClean="0"/>
              <a:t>Το 15</a:t>
            </a:r>
            <a:r>
              <a:rPr lang="el-GR" altLang="el-GR" sz="2800" baseline="30000" smtClean="0"/>
              <a:t>ο</a:t>
            </a:r>
            <a:r>
              <a:rPr lang="el-GR" altLang="el-GR" sz="2800" smtClean="0"/>
              <a:t> αι. ο </a:t>
            </a:r>
            <a:r>
              <a:rPr lang="en-US" altLang="el-GR" sz="2800" smtClean="0"/>
              <a:t>Francesco Filelfo </a:t>
            </a:r>
            <a:r>
              <a:rPr lang="el-GR" altLang="el-GR" sz="2800" smtClean="0"/>
              <a:t>έρχεται στην Κων/λη «τὸ μέγα σχολεῖον τῆς οἰκουμένης»</a:t>
            </a:r>
          </a:p>
          <a:p>
            <a:r>
              <a:rPr lang="el-GR" altLang="el-GR" sz="2800" smtClean="0"/>
              <a:t> Ο Βησσαρίων κατέφυγε στη Δύση, έγινε καρδινάλιος και κληροδότησε τη Βιβλιοθήκη του στη Δημοκρατία του Αγίου Μάρκου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r>
              <a:rPr lang="el-GR" altLang="el-GR" smtClean="0"/>
              <a:t>Άλωση της Κωνσταντινούπολης 1453</a:t>
            </a:r>
          </a:p>
        </p:txBody>
      </p:sp>
      <p:sp>
        <p:nvSpPr>
          <p:cNvPr id="29699" name="Θέση περιεχομένου 2"/>
          <p:cNvSpPr>
            <a:spLocks noGrp="1"/>
          </p:cNvSpPr>
          <p:nvPr>
            <p:ph idx="1"/>
          </p:nvPr>
        </p:nvSpPr>
        <p:spPr/>
        <p:txBody>
          <a:bodyPr/>
          <a:lstStyle/>
          <a:p>
            <a:r>
              <a:rPr lang="el-GR" altLang="el-GR" smtClean="0"/>
              <a:t>Δούκας: </a:t>
            </a:r>
            <a:r>
              <a:rPr lang="el-GR" altLang="el-GR" i="1" smtClean="0"/>
              <a:t>τὰς δὲ βίβλους ἁπάσας ὑπὲρ ἀριθμὸν ὑπερβαινούσας ταῖς ἁμάξαις</a:t>
            </a:r>
            <a:br>
              <a:rPr lang="el-GR" altLang="el-GR" i="1" smtClean="0"/>
            </a:br>
            <a:r>
              <a:rPr lang="el-GR" altLang="el-GR" i="1" smtClean="0"/>
              <a:t>φορτηγώσαντες ἁπανταχοῦ ἐν τῇ ἀνατολῇ καὶ δύσει διέσπειραν. Δι’ ἑνὸς νομίσματος δέκα βίβλοι ἐπιπράσκοντο, Ἀριστοτελικοί, Πλατωνικοί, Θεολογικοὶ καὶ ἄλλο πᾶν εἶδος βίβλου.</a:t>
            </a:r>
            <a:endParaRPr lang="el-GR" altLang="el-G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457200"/>
            <a:ext cx="8229600" cy="6019800"/>
          </a:xfrm>
        </p:spPr>
        <p:txBody>
          <a:bodyPr/>
          <a:lstStyle/>
          <a:p>
            <a:pPr algn="ctr">
              <a:buFont typeface="Arial" charset="0"/>
              <a:buNone/>
            </a:pPr>
            <a:r>
              <a:rPr lang="el-GR" altLang="el-GR" sz="2400" smtClean="0"/>
              <a:t>Ποια η σχέση της παιδείας με τις απαιτήσεις </a:t>
            </a:r>
          </a:p>
          <a:p>
            <a:pPr algn="ctr">
              <a:buFont typeface="Arial" charset="0"/>
              <a:buNone/>
            </a:pPr>
            <a:r>
              <a:rPr lang="el-GR" altLang="el-GR" sz="2400" smtClean="0"/>
              <a:t>της βυζαντινής κοινωνίας;</a:t>
            </a:r>
          </a:p>
          <a:p>
            <a:r>
              <a:rPr lang="el-GR" altLang="el-GR" sz="2400" smtClean="0"/>
              <a:t>Μεγάλο μέρος των μαθητών αναλάμβαναν κυβερνητικές θέσεις. Ένα μέρος ακολουθούσαν ελευθέρια επαγγέλματα, βουλευτές, και καθηγητές.</a:t>
            </a:r>
          </a:p>
          <a:p>
            <a:r>
              <a:rPr lang="el-GR" altLang="el-GR" sz="2400" smtClean="0"/>
              <a:t>Η Διοίκηση χρειαζόταν μορφωμένους υπαλλήλους. Γνώση της  λατινικής, νοταριακές ικανότητες (στενογραφία, λογιστι-κή).</a:t>
            </a:r>
          </a:p>
          <a:p>
            <a:r>
              <a:rPr lang="el-GR" altLang="el-GR" sz="2400" smtClean="0"/>
              <a:t>425 «Πανεπιστήμιο» στην Κωνσταντινούπολη (Λιβάνιος, Θεμίστιος). Λατινικά, ελληνικά, φιλοσοφία, νομική. Στόχος ήταν η εκπαίδευση κρατικών υπαλλήλων. Συνδυασμός λειτουργίας γυμνασίου και πανεπιστημίου.</a:t>
            </a:r>
          </a:p>
          <a:p>
            <a:r>
              <a:rPr lang="el-GR" altLang="el-GR" sz="2400" smtClean="0"/>
              <a:t>Εκκλησία: Αρχικά αντίθετη με την αρχαία παιδεία. Πνεύμα μοναχισμού.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457200"/>
            <a:ext cx="8229600" cy="6019800"/>
          </a:xfrm>
        </p:spPr>
        <p:txBody>
          <a:bodyPr/>
          <a:lstStyle/>
          <a:p>
            <a:pPr eaLnBrk="1" hangingPunct="1"/>
            <a:r>
              <a:rPr lang="el-GR" altLang="el-GR" sz="2400" smtClean="0"/>
              <a:t>Η Αγία Γραφή δεν διδάσκει την τέχνη της συλλογιστικής, που είναι απαραίτητη για την υπεράσπιση της πίστης. Επομένως, ήταν απολύτως αναγκαίο και θεμιτό να μελετά κανείς τα εθνικά κείμενα για να νικήσει τον εχθρό με τα ίδια του τα όπλα, να ασκήσει τον νου, να αποκτήσει ευγλωττία.</a:t>
            </a:r>
          </a:p>
          <a:p>
            <a:pPr eaLnBrk="1" hangingPunct="1"/>
            <a:r>
              <a:rPr lang="el-GR" altLang="el-GR" sz="2400" smtClean="0"/>
              <a:t>Δεν καταδικάζουν τα κανονικά σχολεία (Χρυσόστομος), παρακινούνται να τα παρακολουθούν.</a:t>
            </a:r>
          </a:p>
          <a:p>
            <a:pPr eaLnBrk="1" hangingPunct="1"/>
            <a:r>
              <a:rPr lang="el-GR" altLang="el-GR" sz="2400" smtClean="0"/>
              <a:t>Μέγας Βασίλειος: </a:t>
            </a:r>
            <a:r>
              <a:rPr lang="el-GR" altLang="el-GR" sz="2400" i="1" smtClean="0"/>
              <a:t>Πρὸς τοὺς νέους ὅπως ἂν ἐξ ἑλληνικῶν ὠφελοῖντο λόγων</a:t>
            </a:r>
          </a:p>
          <a:p>
            <a:pPr eaLnBrk="1" hangingPunct="1"/>
            <a:r>
              <a:rPr lang="el-GR" altLang="el-GR" sz="2400" smtClean="0"/>
              <a:t>Γρηγόριος Ναζιανζηνός «</a:t>
            </a:r>
            <a:r>
              <a:rPr lang="en-US" altLang="el-GR" sz="2400" smtClean="0"/>
              <a:t>o </a:t>
            </a:r>
            <a:r>
              <a:rPr lang="el-GR" altLang="el-GR" sz="2400" smtClean="0"/>
              <a:t>έλλην λόγος είναι κληρονομιά όχι μόνο των εθνικών, αλλά και των χριστιανών εξίσου»</a:t>
            </a:r>
          </a:p>
          <a:p>
            <a:pPr eaLnBrk="1" hangingPunct="1"/>
            <a:r>
              <a:rPr lang="el-GR" altLang="el-GR" sz="2400" smtClean="0"/>
              <a:t>Η ρητορική βρήκε τον καλύτερο εκφραστή της στα κηρύγματα των πατέρων της Εκκλησίας.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rtlCol="0">
            <a:normAutofit lnSpcReduction="10000"/>
          </a:bodyPr>
          <a:lstStyle/>
          <a:p>
            <a:pPr fontAlgn="auto">
              <a:spcAft>
                <a:spcPts val="0"/>
              </a:spcAft>
              <a:buFont typeface="Arial" panose="020B0604020202020204" pitchFamily="34" charset="0"/>
              <a:buChar char="•"/>
              <a:defRPr/>
            </a:pPr>
            <a:r>
              <a:rPr lang="el-GR" sz="2400" dirty="0"/>
              <a:t>529 ο Ιουστινιανός έκλεισε την Ακαδημία της Αθήνας.</a:t>
            </a:r>
          </a:p>
          <a:p>
            <a:pPr fontAlgn="auto">
              <a:spcAft>
                <a:spcPts val="0"/>
              </a:spcAft>
              <a:buFont typeface="Arial" panose="020B0604020202020204" pitchFamily="34" charset="0"/>
              <a:buChar char="•"/>
              <a:defRPr/>
            </a:pPr>
            <a:r>
              <a:rPr lang="el-GR" sz="2400" dirty="0"/>
              <a:t>Εξαφάνιση των πόλεων, επιπτώσεις στην παιδεία, στις σχολές. (Ψαλτήρι)</a:t>
            </a:r>
          </a:p>
          <a:p>
            <a:pPr fontAlgn="auto">
              <a:spcAft>
                <a:spcPts val="0"/>
              </a:spcAft>
              <a:buFont typeface="Arial" panose="020B0604020202020204" pitchFamily="34" charset="0"/>
              <a:buChar char="•"/>
              <a:defRPr/>
            </a:pPr>
            <a:r>
              <a:rPr lang="el-GR" sz="2400" dirty="0"/>
              <a:t>692 στην εν </a:t>
            </a:r>
            <a:r>
              <a:rPr lang="el-GR" sz="2400" dirty="0" err="1"/>
              <a:t>Τρούλλω</a:t>
            </a:r>
            <a:r>
              <a:rPr lang="el-GR" sz="2400" dirty="0"/>
              <a:t> Σύνοδο οι νομικές σπουδές εξακολουθούν να υπάρχουν.</a:t>
            </a:r>
          </a:p>
          <a:p>
            <a:pPr fontAlgn="auto">
              <a:spcAft>
                <a:spcPts val="0"/>
              </a:spcAft>
              <a:buFont typeface="Arial" panose="020B0604020202020204" pitchFamily="34" charset="0"/>
              <a:buChar char="•"/>
              <a:defRPr/>
            </a:pPr>
            <a:r>
              <a:rPr lang="el-GR" sz="2400" dirty="0"/>
              <a:t>«Εκλογή» του Λέοντα Γ και Κωνσταντίνου Ε΄ φανερώνει την επιβίωση των νομικών σπουδών.</a:t>
            </a:r>
          </a:p>
          <a:p>
            <a:pPr fontAlgn="auto">
              <a:spcAft>
                <a:spcPts val="0"/>
              </a:spcAft>
              <a:buFont typeface="Arial" panose="020B0604020202020204" pitchFamily="34" charset="0"/>
              <a:buChar char="•"/>
              <a:defRPr/>
            </a:pPr>
            <a:r>
              <a:rPr lang="el-GR" sz="2400" dirty="0"/>
              <a:t>Εικονομαχία «τα εκπαιδευτήρια έσβησαν» κατά τον Θεοφάνη. Πτώση της εκπαίδευσης</a:t>
            </a:r>
          </a:p>
          <a:p>
            <a:pPr fontAlgn="auto">
              <a:spcAft>
                <a:spcPts val="0"/>
              </a:spcAft>
              <a:buFont typeface="Arial" panose="020B0604020202020204" pitchFamily="34" charset="0"/>
              <a:buChar char="•"/>
              <a:defRPr/>
            </a:pPr>
            <a:r>
              <a:rPr lang="el-GR" sz="2400" dirty="0"/>
              <a:t>Μικρογράμματη γραφή. Θεόδωρος </a:t>
            </a:r>
            <a:r>
              <a:rPr lang="el-GR" sz="2400" dirty="0" err="1"/>
              <a:t>Σουδίτης</a:t>
            </a:r>
            <a:r>
              <a:rPr lang="el-GR" sz="2400" dirty="0"/>
              <a:t>. </a:t>
            </a:r>
          </a:p>
          <a:p>
            <a:pPr fontAlgn="auto">
              <a:spcAft>
                <a:spcPts val="0"/>
              </a:spcAft>
              <a:buFont typeface="Arial" panose="020B0604020202020204" pitchFamily="34" charset="0"/>
              <a:buChar char="•"/>
              <a:defRPr/>
            </a:pPr>
            <a:r>
              <a:rPr lang="el-GR" sz="2400" dirty="0"/>
              <a:t>Αιρέσεις και φιλοσοφική παιδεία.</a:t>
            </a:r>
          </a:p>
          <a:p>
            <a:pPr fontAlgn="auto">
              <a:spcAft>
                <a:spcPts val="0"/>
              </a:spcAft>
              <a:buFont typeface="Arial" panose="020B0604020202020204" pitchFamily="34" charset="0"/>
              <a:buChar char="•"/>
              <a:defRPr/>
            </a:pPr>
            <a:r>
              <a:rPr lang="el-GR" sz="2400" dirty="0"/>
              <a:t>Αναγέννηση των φιλολογικών σπουδών.</a:t>
            </a:r>
          </a:p>
          <a:p>
            <a:pPr fontAlgn="auto">
              <a:spcAft>
                <a:spcPts val="0"/>
              </a:spcAft>
              <a:buFont typeface="Arial" panose="020B0604020202020204" pitchFamily="34" charset="0"/>
              <a:buChar char="•"/>
              <a:defRPr/>
            </a:pPr>
            <a:r>
              <a:rPr lang="el-GR" sz="2400" dirty="0"/>
              <a:t>Λέων ο Μαθηματικός ο πρώτος αληθινός καθηγητής. Χαλίφης </a:t>
            </a:r>
            <a:r>
              <a:rPr lang="el-GR" sz="2400" dirty="0" err="1"/>
              <a:t>Μαμούν</a:t>
            </a:r>
            <a:r>
              <a:rPr lang="el-GR" sz="2400" dirty="0"/>
              <a:t> τον κάλεσε στην αυλή του για να διδάξει, αλλά αρνήθηκε.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381000"/>
            <a:ext cx="8229600" cy="6096000"/>
          </a:xfrm>
        </p:spPr>
        <p:txBody>
          <a:bodyPr/>
          <a:lstStyle/>
          <a:p>
            <a:r>
              <a:rPr lang="el-GR" altLang="el-GR" sz="2400" smtClean="0"/>
              <a:t>Φώτιος:  Μαγναύρα. </a:t>
            </a:r>
          </a:p>
          <a:p>
            <a:r>
              <a:rPr lang="el-GR" altLang="el-GR" sz="2400" smtClean="0"/>
              <a:t>Κωνσταντίνος ο Πορφυρογέννητος.</a:t>
            </a:r>
          </a:p>
          <a:p>
            <a:r>
              <a:rPr lang="el-GR" altLang="el-GR" sz="2400" smtClean="0"/>
              <a:t>10</a:t>
            </a:r>
            <a:r>
              <a:rPr lang="el-GR" altLang="el-GR" sz="2400" baseline="30000" smtClean="0"/>
              <a:t>ος</a:t>
            </a:r>
            <a:r>
              <a:rPr lang="el-GR" altLang="el-GR" sz="2400" smtClean="0"/>
              <a:t> αιώνας: Αρχαία Ελληνικά (γραμματική, προσωδία, ρητορική).</a:t>
            </a:r>
          </a:p>
          <a:p>
            <a:r>
              <a:rPr lang="el-GR" altLang="el-GR" sz="2400" smtClean="0"/>
              <a:t>11</a:t>
            </a:r>
            <a:r>
              <a:rPr lang="el-GR" altLang="el-GR" sz="2400" baseline="30000" smtClean="0"/>
              <a:t>ος</a:t>
            </a:r>
            <a:r>
              <a:rPr lang="el-GR" altLang="el-GR" sz="2400" smtClean="0"/>
              <a:t> αιώνας: δραστήριο πνευματικό κλίμα. Έντονη αστική ζωή. Μιχαήλ Ψελλός (ύπατος των φιλοσόφων), Ιωάννης ο Μαυρόπους.</a:t>
            </a:r>
          </a:p>
          <a:p>
            <a:r>
              <a:rPr lang="el-GR" altLang="el-GR" sz="2400" smtClean="0"/>
              <a:t>Ιωάννης ο Ιταλός, ο τελευταίος ύπατος των φιλοσόφων. Κατηγορήθηκε για ασέβεια, αλλά δεν καταδικάστηκε. Πολιτικά τα κίνητρα.</a:t>
            </a:r>
          </a:p>
          <a:p>
            <a:r>
              <a:rPr lang="el-GR" altLang="el-GR" sz="2400" smtClean="0"/>
              <a:t>12</a:t>
            </a:r>
            <a:r>
              <a:rPr lang="el-GR" altLang="el-GR" sz="2400" baseline="30000" smtClean="0"/>
              <a:t>ος</a:t>
            </a:r>
            <a:r>
              <a:rPr lang="el-GR" altLang="el-GR" sz="2400" smtClean="0"/>
              <a:t> αιώνας: Κριτική για τη διδασκαλία της φιλοσοφίας.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457200"/>
            <a:ext cx="8229600" cy="6019800"/>
          </a:xfrm>
        </p:spPr>
        <p:txBody>
          <a:bodyPr/>
          <a:lstStyle/>
          <a:p>
            <a:r>
              <a:rPr lang="el-GR" altLang="el-GR" sz="2400" smtClean="0"/>
              <a:t>Δεν υπήρξε ποτέ στο Βυζάντιο μοναστική εκπαίδευση πέρα από το πιο στοιχειώδες επίπεδο.  </a:t>
            </a:r>
          </a:p>
          <a:p>
            <a:r>
              <a:rPr lang="el-GR" altLang="el-GR" sz="2400" smtClean="0"/>
              <a:t>Από την εποχή του Παχωμίου μερικά από τα μεγαλύτερα μοναστήρια φρόντιζαν για την εκπαίδευση των νεοεισερχομένων, που συχνά ήταν μικρά παιδιά. </a:t>
            </a:r>
          </a:p>
          <a:p>
            <a:r>
              <a:rPr lang="el-GR" altLang="el-GR" sz="2400" smtClean="0"/>
              <a:t>Διδάσκονταν τη Θεία λειτουργία, τις ακολουθίες, το Ψαλτήρι και τμήματα της Καινής Διαθήκης.</a:t>
            </a:r>
          </a:p>
          <a:p>
            <a:r>
              <a:rPr lang="el-GR" altLang="el-GR" sz="2400" smtClean="0"/>
              <a:t>Τόσο το Ψαλτήρι όσο και τα άλλα ουσιώδη εκκλησιαστικά βιβλία συνήθως τα μάθαιναν απέξω, και έτσι περιοριζόταν η ανάγκη να γνωρίζουν γράμματα.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Πτωχοπροδρομικά, 12</a:t>
            </a:r>
            <a:r>
              <a:rPr lang="el-GR" altLang="el-GR" baseline="30000" smtClean="0"/>
              <a:t>ος</a:t>
            </a:r>
            <a:r>
              <a:rPr lang="el-GR" altLang="el-GR" smtClean="0"/>
              <a:t> αι.</a:t>
            </a:r>
          </a:p>
        </p:txBody>
      </p:sp>
      <p:sp>
        <p:nvSpPr>
          <p:cNvPr id="9219" name="Θέση περιεχομένου 2"/>
          <p:cNvSpPr>
            <a:spLocks noGrp="1"/>
          </p:cNvSpPr>
          <p:nvPr>
            <p:ph idx="1"/>
          </p:nvPr>
        </p:nvSpPr>
        <p:spPr>
          <a:xfrm>
            <a:off x="457200" y="1219200"/>
            <a:ext cx="8229600" cy="4906963"/>
          </a:xfrm>
        </p:spPr>
        <p:txBody>
          <a:bodyPr/>
          <a:lstStyle/>
          <a:p>
            <a:pPr eaLnBrk="1" hangingPunct="1"/>
            <a:r>
              <a:rPr lang="el-GR" altLang="el-GR" sz="2000" i="1" smtClean="0">
                <a:latin typeface="Arial" charset="0"/>
                <a:cs typeface="Arial" charset="0"/>
              </a:rPr>
              <a:t>Ἀπὸ μικροῦ μὲ ἔλεγεν ὁ γέρων ὁ πατήρ μου,			56</a:t>
            </a:r>
            <a:br>
              <a:rPr lang="el-GR" altLang="el-GR" sz="2000" i="1" smtClean="0">
                <a:latin typeface="Arial" charset="0"/>
                <a:cs typeface="Arial" charset="0"/>
              </a:rPr>
            </a:br>
            <a:r>
              <a:rPr lang="el-GR" altLang="el-GR" sz="2000" i="1" smtClean="0">
                <a:latin typeface="Arial" charset="0"/>
                <a:cs typeface="Arial" charset="0"/>
              </a:rPr>
              <a:t>τέκνον μου, μάθε γράμματα, καὶ ὡσὰν ἐσέναν ἔχει,</a:t>
            </a:r>
            <a:br>
              <a:rPr lang="el-GR" altLang="el-GR" sz="2000" i="1" smtClean="0">
                <a:latin typeface="Arial" charset="0"/>
                <a:cs typeface="Arial" charset="0"/>
              </a:rPr>
            </a:br>
            <a:r>
              <a:rPr lang="el-GR" altLang="el-GR" sz="2000" i="1" smtClean="0">
                <a:latin typeface="Arial" charset="0"/>
                <a:cs typeface="Arial" charset="0"/>
              </a:rPr>
              <a:t>βλέπεις τὸν δεῖνα, τέκνον μου, πεζὸς περιεπάτει,</a:t>
            </a:r>
            <a:br>
              <a:rPr lang="el-GR" altLang="el-GR" sz="2000" i="1" smtClean="0">
                <a:latin typeface="Arial" charset="0"/>
                <a:cs typeface="Arial" charset="0"/>
              </a:rPr>
            </a:br>
            <a:r>
              <a:rPr lang="el-GR" altLang="el-GR" sz="2000" i="1" smtClean="0">
                <a:latin typeface="Arial" charset="0"/>
                <a:cs typeface="Arial" charset="0"/>
              </a:rPr>
              <a:t>καὶ τώρα ἒν διπλοεντέληνος καὶ παχυμουλαράτος.....</a:t>
            </a:r>
            <a:br>
              <a:rPr lang="el-GR" altLang="el-GR" sz="2000" i="1" smtClean="0">
                <a:latin typeface="Arial" charset="0"/>
                <a:cs typeface="Arial" charset="0"/>
              </a:rPr>
            </a:br>
            <a:r>
              <a:rPr lang="el-GR" altLang="el-GR" sz="2000" i="1" smtClean="0">
                <a:latin typeface="Arial" charset="0"/>
                <a:cs typeface="Arial" charset="0"/>
              </a:rPr>
              <a:t>Ὡς δ’ ἤκουσα τοῦ γέροντος, δέσποτα, τοῦ πατρός μου,</a:t>
            </a:r>
            <a:br>
              <a:rPr lang="el-GR" altLang="el-GR" sz="2000" i="1" smtClean="0">
                <a:latin typeface="Arial" charset="0"/>
                <a:cs typeface="Arial" charset="0"/>
              </a:rPr>
            </a:br>
            <a:r>
              <a:rPr lang="el-GR" altLang="el-GR" sz="2000" i="1" smtClean="0">
                <a:latin typeface="Arial" charset="0"/>
                <a:cs typeface="Arial" charset="0"/>
              </a:rPr>
              <a:t>τοῖς γὰρ γονεῦσι πείθεσθαι φησὶ τὸ θεῖον γράμμα,</a:t>
            </a:r>
            <a:br>
              <a:rPr lang="el-GR" altLang="el-GR" sz="2000" i="1" smtClean="0">
                <a:latin typeface="Arial" charset="0"/>
                <a:cs typeface="Arial" charset="0"/>
              </a:rPr>
            </a:br>
            <a:r>
              <a:rPr lang="el-GR" altLang="el-GR" sz="2000" i="1" smtClean="0">
                <a:latin typeface="Arial" charset="0"/>
                <a:cs typeface="Arial" charset="0"/>
              </a:rPr>
              <a:t>ἔμαθα τὰ γραμματικὰ πλὴν μετὰ κόπου πόσου.   		80</a:t>
            </a:r>
            <a:br>
              <a:rPr lang="el-GR" altLang="el-GR" sz="2000" i="1" smtClean="0">
                <a:latin typeface="Arial" charset="0"/>
                <a:cs typeface="Arial" charset="0"/>
              </a:rPr>
            </a:br>
            <a:r>
              <a:rPr lang="el-GR" altLang="el-GR" sz="2000" i="1" smtClean="0">
                <a:latin typeface="Arial" charset="0"/>
                <a:cs typeface="Arial" charset="0"/>
              </a:rPr>
              <a:t>Ἀφοῦ δὲ γέγονα κἀγὼ γραμματικὸς τεχνίτης,</a:t>
            </a:r>
            <a:br>
              <a:rPr lang="el-GR" altLang="el-GR" sz="2000" i="1" smtClean="0">
                <a:latin typeface="Arial" charset="0"/>
                <a:cs typeface="Arial" charset="0"/>
              </a:rPr>
            </a:br>
            <a:r>
              <a:rPr lang="el-GR" altLang="el-GR" sz="2000" i="1" smtClean="0">
                <a:latin typeface="Arial" charset="0"/>
                <a:cs typeface="Arial" charset="0"/>
              </a:rPr>
              <a:t>ἐπιθυμῶ καὶ τὸ ψωμὶν καὶ τοῦ ψωμιοῦ τὴν μάνναν,</a:t>
            </a:r>
            <a:br>
              <a:rPr lang="el-GR" altLang="el-GR" sz="2000" i="1" smtClean="0">
                <a:latin typeface="Arial" charset="0"/>
                <a:cs typeface="Arial" charset="0"/>
              </a:rPr>
            </a:br>
            <a:r>
              <a:rPr lang="el-GR" altLang="el-GR" sz="2000" i="1" smtClean="0">
                <a:latin typeface="Arial" charset="0"/>
                <a:cs typeface="Arial" charset="0"/>
              </a:rPr>
              <a:t>καὶ διὰ τὴν πείναν τὴν πολλὴν καὶ τὴν στενοχωρίαν</a:t>
            </a:r>
            <a:br>
              <a:rPr lang="el-GR" altLang="el-GR" sz="2000" i="1" smtClean="0">
                <a:latin typeface="Arial" charset="0"/>
                <a:cs typeface="Arial" charset="0"/>
              </a:rPr>
            </a:br>
            <a:r>
              <a:rPr lang="el-GR" altLang="el-GR" sz="2000" i="1" smtClean="0">
                <a:latin typeface="Arial" charset="0"/>
                <a:cs typeface="Arial" charset="0"/>
              </a:rPr>
              <a:t>ὑβρίζω τὰ γραμματικά, λέγω μετὰ δακρύων</a:t>
            </a:r>
            <a:r>
              <a:rPr lang="el-GR" altLang="el-GR" sz="2000" i="1" smtClean="0">
                <a:latin typeface="Arial" charset="0"/>
                <a:cs typeface="Arial" charset="0"/>
                <a:hlinkClick r:id="rId2"/>
              </a:rPr>
              <a:t>:</a:t>
            </a:r>
            <a:r>
              <a:rPr lang="el-GR" altLang="el-GR" sz="2000" i="1" smtClean="0">
                <a:latin typeface="Arial" charset="0"/>
                <a:cs typeface="Arial" charset="0"/>
              </a:rPr>
              <a:t/>
            </a:r>
            <a:br>
              <a:rPr lang="el-GR" altLang="el-GR" sz="2000" i="1" smtClean="0">
                <a:latin typeface="Arial" charset="0"/>
                <a:cs typeface="Arial" charset="0"/>
              </a:rPr>
            </a:br>
            <a:r>
              <a:rPr lang="el-GR" altLang="el-GR" sz="2000" i="1" smtClean="0">
                <a:latin typeface="Arial" charset="0"/>
                <a:cs typeface="Arial" charset="0"/>
              </a:rPr>
              <a:t>ἀνάθεμαν τὰ γράμματα, Χριστέ, καὶ ὁποὺ τὰ θέλει,   		85</a:t>
            </a:r>
            <a:br>
              <a:rPr lang="el-GR" altLang="el-GR" sz="2000" i="1" smtClean="0">
                <a:latin typeface="Arial" charset="0"/>
                <a:cs typeface="Arial" charset="0"/>
              </a:rPr>
            </a:br>
            <a:r>
              <a:rPr lang="el-GR" altLang="el-GR" sz="2000" i="1" smtClean="0">
                <a:latin typeface="Arial" charset="0"/>
                <a:cs typeface="Arial" charset="0"/>
              </a:rPr>
              <a:t>ἀνάθεμαν καὶ τὸν καιρὸν καὶ ἐκείνην τὴν ἡμέραν,</a:t>
            </a:r>
            <a:br>
              <a:rPr lang="el-GR" altLang="el-GR" sz="2000" i="1" smtClean="0">
                <a:latin typeface="Arial" charset="0"/>
                <a:cs typeface="Arial" charset="0"/>
              </a:rPr>
            </a:br>
            <a:r>
              <a:rPr lang="el-GR" altLang="el-GR" sz="2000" i="1" smtClean="0">
                <a:latin typeface="Arial" charset="0"/>
                <a:cs typeface="Arial" charset="0"/>
              </a:rPr>
              <a:t>καθ’ ἣν μὲ παρεδώκασιν εἰς τὸ διδασκαλεῖον,</a:t>
            </a:r>
            <a:br>
              <a:rPr lang="el-GR" altLang="el-GR" sz="2000" i="1" smtClean="0">
                <a:latin typeface="Arial" charset="0"/>
                <a:cs typeface="Arial" charset="0"/>
              </a:rPr>
            </a:br>
            <a:r>
              <a:rPr lang="el-GR" altLang="el-GR" sz="2000" i="1" smtClean="0">
                <a:latin typeface="Arial" charset="0"/>
                <a:cs typeface="Arial" charset="0"/>
              </a:rPr>
              <a:t>πρὸς τὸ νὰ μάθω γράμματα, τάχα νὰ ζῶ ἀπ’ ἐκεῖνα.</a:t>
            </a:r>
            <a:r>
              <a:rPr lang="el-GR" altLang="el-GR" sz="2000" smtClean="0">
                <a:latin typeface="Athelas" pitchFamily="2" charset="-95"/>
              </a:rPr>
              <a:t/>
            </a:r>
            <a:br>
              <a:rPr lang="el-GR" altLang="el-GR" sz="2000" smtClean="0">
                <a:latin typeface="Athelas" pitchFamily="2" charset="-95"/>
              </a:rPr>
            </a:br>
            <a:endParaRPr lang="el-GR" altLang="el-GR" sz="2000" smtClean="0">
              <a:latin typeface="Athelas" pitchFamily="2" charset="-95"/>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smtClean="0"/>
              <a:t>Επίπεδα εκπαίδευσης στο Βυζάντιο</a:t>
            </a:r>
          </a:p>
        </p:txBody>
      </p:sp>
      <p:sp>
        <p:nvSpPr>
          <p:cNvPr id="10243" name="Θέση περιεχομένου 2"/>
          <p:cNvSpPr>
            <a:spLocks noGrp="1"/>
          </p:cNvSpPr>
          <p:nvPr>
            <p:ph idx="1"/>
          </p:nvPr>
        </p:nvSpPr>
        <p:spPr/>
        <p:txBody>
          <a:bodyPr/>
          <a:lstStyle/>
          <a:p>
            <a:pPr eaLnBrk="1" hangingPunct="1"/>
            <a:r>
              <a:rPr lang="el-GR" altLang="el-GR" smtClean="0"/>
              <a:t>Πρωτοβάθμια εκπαίδευση (</a:t>
            </a:r>
            <a:r>
              <a:rPr lang="el-GR" altLang="el-GR" i="1" smtClean="0"/>
              <a:t>ἱερὰ γράμματα)</a:t>
            </a:r>
          </a:p>
          <a:p>
            <a:pPr eaLnBrk="1" hangingPunct="1"/>
            <a:r>
              <a:rPr lang="el-GR" altLang="el-GR" smtClean="0"/>
              <a:t>Δευτεροβάθμια εκπαίδευση (</a:t>
            </a:r>
            <a:r>
              <a:rPr lang="el-GR" altLang="el-GR" i="1" smtClean="0"/>
              <a:t>ἐγκύκλιος παιδεία)</a:t>
            </a:r>
          </a:p>
          <a:p>
            <a:pPr eaLnBrk="1" hangingPunct="1"/>
            <a:r>
              <a:rPr lang="el-GR" altLang="el-GR" smtClean="0"/>
              <a:t>Ανώτερη εκπαίδευση</a:t>
            </a:r>
            <a:r>
              <a:rPr lang="en-US" altLang="el-GR" smtClean="0"/>
              <a:t> (</a:t>
            </a:r>
            <a:r>
              <a:rPr lang="el-GR" altLang="el-GR" i="1" smtClean="0"/>
              <a:t>τελεωτέρα μάθησις)</a:t>
            </a:r>
            <a:endParaRPr lang="el-GR" altLang="el-GR" smtClean="0"/>
          </a:p>
          <a:p>
            <a:pPr eaLnBrk="1" hangingPunct="1"/>
            <a:endParaRPr lang="el-GR" altLang="el-GR"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1636</Words>
  <Application>Microsoft Office PowerPoint</Application>
  <PresentationFormat>Προβολή στην οθόνη (4:3)</PresentationFormat>
  <Paragraphs>161</Paragraphs>
  <Slides>28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Calibri</vt:lpstr>
      <vt:lpstr>Wingdings</vt:lpstr>
      <vt:lpstr>Athelas</vt:lpstr>
      <vt:lpstr>Office Theme</vt:lpstr>
      <vt:lpstr>Διαφάνεια 1</vt:lpstr>
      <vt:lpstr>Παιδεία και πολιτισμός</vt:lpstr>
      <vt:lpstr>Διαφάνεια 3</vt:lpstr>
      <vt:lpstr>Διαφάνεια 4</vt:lpstr>
      <vt:lpstr>Διαφάνεια 5</vt:lpstr>
      <vt:lpstr>Διαφάνεια 6</vt:lpstr>
      <vt:lpstr>Διαφάνεια 7</vt:lpstr>
      <vt:lpstr>Πτωχοπροδρομικά, 12ος αι.</vt:lpstr>
      <vt:lpstr>Επίπεδα εκπαίδευσης στο Βυζάντιο</vt:lpstr>
      <vt:lpstr>Διαφάνεια 10</vt:lpstr>
      <vt:lpstr> Πρωτοβάθμια εκπαίδευση  (τὰ ἱερὰ γράμματα, προπαιδεία) </vt:lpstr>
      <vt:lpstr> Δευτεροβάθμια εκπαίδευση  (ἡ ἐγκύκλιος παιδεία) </vt:lpstr>
      <vt:lpstr>Αγιολογικό κείμενο ως πηγή για την παιδεία</vt:lpstr>
      <vt:lpstr>Ιστοριογραφικό κείμενο ως πηγή για την παιδεία</vt:lpstr>
      <vt:lpstr>Διαφάνεια 15</vt:lpstr>
      <vt:lpstr>Διαφάνεια 16</vt:lpstr>
      <vt:lpstr> Ανώτερη εκπαίδευση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Βυζαντινοί δάσκαλοι Ιταλών ανθρωπιστών</vt:lpstr>
      <vt:lpstr>Άλωση της Κωνσταντινούπολης 1453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ΒΥΖΑΝΤΙΝΗ ΙΣΤΟΡΙΑ  Ο ΓΕΩΓΡΑΦΙΚΟΣ ΧΩΡΟΣ</dc:title>
  <dc:creator>User</dc:creator>
  <cp:lastModifiedBy>tasos</cp:lastModifiedBy>
  <cp:revision>95</cp:revision>
  <dcterms:created xsi:type="dcterms:W3CDTF">2006-08-16T00:00:00Z</dcterms:created>
  <dcterms:modified xsi:type="dcterms:W3CDTF">2024-02-14T21:37:53Z</dcterms:modified>
</cp:coreProperties>
</file>