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308" r:id="rId7"/>
    <p:sldId id="299" r:id="rId8"/>
    <p:sldId id="261" r:id="rId9"/>
    <p:sldId id="262" r:id="rId10"/>
    <p:sldId id="300" r:id="rId11"/>
    <p:sldId id="301" r:id="rId12"/>
    <p:sldId id="312" r:id="rId13"/>
    <p:sldId id="302" r:id="rId14"/>
    <p:sldId id="303" r:id="rId15"/>
    <p:sldId id="274" r:id="rId16"/>
    <p:sldId id="276" r:id="rId17"/>
    <p:sldId id="277" r:id="rId18"/>
    <p:sldId id="278" r:id="rId19"/>
    <p:sldId id="280" r:id="rId20"/>
    <p:sldId id="281" r:id="rId21"/>
    <p:sldId id="283" r:id="rId22"/>
    <p:sldId id="284" r:id="rId23"/>
    <p:sldId id="286" r:id="rId24"/>
    <p:sldId id="287" r:id="rId25"/>
    <p:sldId id="304" r:id="rId26"/>
    <p:sldId id="305" r:id="rId27"/>
    <p:sldId id="306" r:id="rId28"/>
    <p:sldId id="307" r:id="rId29"/>
    <p:sldId id="288" r:id="rId30"/>
    <p:sldId id="291" r:id="rId31"/>
    <p:sldId id="292" r:id="rId32"/>
    <p:sldId id="293" r:id="rId33"/>
    <p:sldId id="295" r:id="rId34"/>
    <p:sldId id="309" r:id="rId35"/>
    <p:sldId id="296" r:id="rId36"/>
    <p:sldId id="297" r:id="rId37"/>
    <p:sldId id="265" r:id="rId38"/>
    <p:sldId id="311" r:id="rId39"/>
    <p:sldId id="263" r:id="rId40"/>
    <p:sldId id="264"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5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113" d="100"/>
          <a:sy n="113" d="100"/>
        </p:scale>
        <p:origin x="2343"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65.wmf"/><Relationship Id="rId1"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5" Type="http://schemas.openxmlformats.org/officeDocument/2006/relationships/image" Target="../media/image82.wmf"/><Relationship Id="rId4" Type="http://schemas.openxmlformats.org/officeDocument/2006/relationships/image" Target="../media/image8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C1B672-8F84-4D2A-B093-883F79DC6B11}" type="datetimeFigureOut">
              <a:rPr lang="el-GR" smtClean="0"/>
              <a:t>26/5/2024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D5DAB-BE68-4EDC-A8BF-3C08DD08A619}" type="slidenum">
              <a:rPr lang="el-GR" smtClean="0"/>
              <a:t>‹#›</a:t>
            </a:fld>
            <a:endParaRPr lang="el-GR"/>
          </a:p>
        </p:txBody>
      </p:sp>
    </p:spTree>
    <p:extLst>
      <p:ext uri="{BB962C8B-B14F-4D97-AF65-F5344CB8AC3E}">
        <p14:creationId xmlns:p14="http://schemas.microsoft.com/office/powerpoint/2010/main" val="220818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itchFamily="18"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eaLnBrk="0" hangingPunct="0">
              <a:defRPr sz="2400">
                <a:solidFill>
                  <a:schemeClr val="tx1"/>
                </a:solidFill>
                <a:latin typeface="Times New Roman" pitchFamily="18" charset="0"/>
                <a:cs typeface="Times New Roman" pitchFamily="18" charset="0"/>
              </a:defRPr>
            </a:lvl1pPr>
            <a:lvl2pPr marL="742950" indent="-285750" defTabSz="957263" eaLnBrk="0" hangingPunct="0">
              <a:defRPr sz="2400">
                <a:solidFill>
                  <a:schemeClr val="tx1"/>
                </a:solidFill>
                <a:latin typeface="Times New Roman" pitchFamily="18" charset="0"/>
                <a:cs typeface="Times New Roman" pitchFamily="18" charset="0"/>
              </a:defRPr>
            </a:lvl2pPr>
            <a:lvl3pPr marL="1143000" indent="-228600" defTabSz="957263" eaLnBrk="0" hangingPunct="0">
              <a:defRPr sz="2400">
                <a:solidFill>
                  <a:schemeClr val="tx1"/>
                </a:solidFill>
                <a:latin typeface="Times New Roman" pitchFamily="18" charset="0"/>
                <a:cs typeface="Times New Roman" pitchFamily="18" charset="0"/>
              </a:defRPr>
            </a:lvl3pPr>
            <a:lvl4pPr marL="1600200" indent="-228600" defTabSz="957263" eaLnBrk="0" hangingPunct="0">
              <a:defRPr sz="2400">
                <a:solidFill>
                  <a:schemeClr val="tx1"/>
                </a:solidFill>
                <a:latin typeface="Times New Roman" pitchFamily="18" charset="0"/>
                <a:cs typeface="Times New Roman" pitchFamily="18" charset="0"/>
              </a:defRPr>
            </a:lvl4pPr>
            <a:lvl5pPr marL="2057400" indent="-228600" defTabSz="957263" eaLnBrk="0" hangingPunct="0">
              <a:defRPr sz="2400">
                <a:solidFill>
                  <a:schemeClr val="tx1"/>
                </a:solidFill>
                <a:latin typeface="Times New Roman" pitchFamily="18" charset="0"/>
                <a:cs typeface="Times New Roman" pitchFamily="18" charset="0"/>
              </a:defRPr>
            </a:lvl5pPr>
            <a:lvl6pPr marL="2514600" indent="-228600" defTabSz="957263"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defTabSz="957263"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defTabSz="957263"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defTabSz="957263"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fld id="{25F48C0E-BBED-4C09-9E9E-27A2B3F51638}" type="slidenum">
              <a:rPr lang="ar-SA" altLang="en-US" sz="1300" smtClean="0"/>
              <a:pPr eaLnBrk="1" hangingPunct="1"/>
              <a:t>14</a:t>
            </a:fld>
            <a:endParaRPr lang="en-US" altLang="en-US" sz="1300" smtClean="0"/>
          </a:p>
        </p:txBody>
      </p:sp>
    </p:spTree>
    <p:extLst>
      <p:ext uri="{BB962C8B-B14F-4D97-AF65-F5344CB8AC3E}">
        <p14:creationId xmlns:p14="http://schemas.microsoft.com/office/powerpoint/2010/main" val="337655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01233-950F-4204-8F2C-1709600AAD42}" type="slidenum">
              <a:rPr lang="en-US" altLang="el-GR"/>
              <a:pPr/>
              <a:t>24</a:t>
            </a:fld>
            <a:endParaRPr lang="en-US" altLang="el-GR"/>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279495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3DDC-5D04-4AC4-A565-5D049A9417B5}" type="slidenum">
              <a:rPr lang="en-US" altLang="el-GR"/>
              <a:pPr/>
              <a:t>16</a:t>
            </a:fld>
            <a:endParaRPr lang="en-US" altLang="el-GR"/>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151834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C6ACCF-BC6A-4152-8863-1F22FD71C960}" type="slidenum">
              <a:rPr lang="en-US" altLang="el-GR"/>
              <a:pPr/>
              <a:t>17</a:t>
            </a:fld>
            <a:endParaRPr lang="en-US" altLang="el-GR"/>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23766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1C14AC-72C8-4D26-8CCA-D68FBC149017}" type="slidenum">
              <a:rPr lang="en-US" altLang="el-GR"/>
              <a:pPr/>
              <a:t>18</a:t>
            </a:fld>
            <a:endParaRPr lang="en-US" altLang="el-GR"/>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2105841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11CDC-F002-4C67-9230-DFED7836C5B0}" type="slidenum">
              <a:rPr lang="en-US" altLang="el-GR"/>
              <a:pPr/>
              <a:t>19</a:t>
            </a:fld>
            <a:endParaRPr lang="en-US" altLang="el-GR"/>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2121131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5B0772-AFA7-42A7-A25C-204A611A40C2}" type="slidenum">
              <a:rPr lang="en-US" altLang="el-GR"/>
              <a:pPr/>
              <a:t>20</a:t>
            </a:fld>
            <a:endParaRPr lang="en-US" altLang="el-GR"/>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233089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D56A61-3856-4863-89CE-2F37D78E65E5}" type="slidenum">
              <a:rPr lang="en-US" altLang="el-GR"/>
              <a:pPr/>
              <a:t>21</a:t>
            </a:fld>
            <a:endParaRPr lang="en-US" altLang="el-GR"/>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1709551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E2C470-8003-436E-990C-AFF15293806F}" type="slidenum">
              <a:rPr lang="en-US" altLang="el-GR"/>
              <a:pPr/>
              <a:t>22</a:t>
            </a:fld>
            <a:endParaRPr lang="en-US" altLang="el-GR"/>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105826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2DEAD-5091-4E79-BA4D-1E91E766687E}" type="slidenum">
              <a:rPr lang="en-US" altLang="el-GR"/>
              <a:pPr/>
              <a:t>23</a:t>
            </a:fld>
            <a:endParaRPr lang="en-US" altLang="el-GR"/>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GB" altLang="el-GR"/>
          </a:p>
        </p:txBody>
      </p:sp>
    </p:spTree>
    <p:extLst>
      <p:ext uri="{BB962C8B-B14F-4D97-AF65-F5344CB8AC3E}">
        <p14:creationId xmlns:p14="http://schemas.microsoft.com/office/powerpoint/2010/main" val="422500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F34A8A4-7350-4A54-927F-9CDE88CE927B}" type="datetime1">
              <a:rPr lang="el-GR" smtClean="0"/>
              <a:t>26/5/2024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3541843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F3D326-B188-408D-9CD8-BD0A89AF34F9}" type="datetime1">
              <a:rPr lang="el-GR" smtClean="0"/>
              <a:t>26/5/2024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857568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822ED64-BAB1-433C-B8EB-562C0F5273F7}" type="datetime1">
              <a:rPr lang="el-GR" smtClean="0"/>
              <a:t>26/5/2024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106927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1150938" y="214313"/>
            <a:ext cx="7804150" cy="5918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1162050" y="6243638"/>
            <a:ext cx="1905000" cy="457200"/>
          </a:xfrm>
        </p:spPr>
        <p:txBody>
          <a:bodyPr/>
          <a:lstStyle>
            <a:lvl1pPr>
              <a:defRPr/>
            </a:lvl1pPr>
          </a:lstStyle>
          <a:p>
            <a:endParaRPr lang="en-US" altLang="el-GR"/>
          </a:p>
        </p:txBody>
      </p:sp>
      <p:sp>
        <p:nvSpPr>
          <p:cNvPr id="4" name="Θέση υποσέλιδου 3"/>
          <p:cNvSpPr>
            <a:spLocks noGrp="1"/>
          </p:cNvSpPr>
          <p:nvPr>
            <p:ph type="ftr" sz="quarter" idx="11"/>
          </p:nvPr>
        </p:nvSpPr>
        <p:spPr>
          <a:xfrm>
            <a:off x="3657600" y="6243638"/>
            <a:ext cx="2895600" cy="457200"/>
          </a:xfrm>
        </p:spPr>
        <p:txBody>
          <a:bodyPr/>
          <a:lstStyle>
            <a:lvl1pPr>
              <a:defRPr/>
            </a:lvl1pPr>
          </a:lstStyle>
          <a:p>
            <a:endParaRPr lang="en-US" altLang="el-GR"/>
          </a:p>
        </p:txBody>
      </p:sp>
      <p:sp>
        <p:nvSpPr>
          <p:cNvPr id="5" name="Θέση αριθμού διαφάνειας 4"/>
          <p:cNvSpPr>
            <a:spLocks noGrp="1"/>
          </p:cNvSpPr>
          <p:nvPr>
            <p:ph type="sldNum" sz="quarter" idx="12"/>
          </p:nvPr>
        </p:nvSpPr>
        <p:spPr>
          <a:xfrm>
            <a:off x="7042150" y="6243638"/>
            <a:ext cx="1905000" cy="457200"/>
          </a:xfrm>
        </p:spPr>
        <p:txBody>
          <a:bodyPr/>
          <a:lstStyle>
            <a:lvl1pPr>
              <a:defRPr/>
            </a:lvl1pPr>
          </a:lstStyle>
          <a:p>
            <a:fld id="{4683F7EA-6221-4F0E-A8A9-6821411BD658}" type="slidenum">
              <a:rPr lang="en-US" altLang="el-GR"/>
              <a:pPr/>
              <a:t>‹#›</a:t>
            </a:fld>
            <a:endParaRPr lang="en-US" altLang="el-GR"/>
          </a:p>
        </p:txBody>
      </p:sp>
    </p:spTree>
    <p:extLst>
      <p:ext uri="{BB962C8B-B14F-4D97-AF65-F5344CB8AC3E}">
        <p14:creationId xmlns:p14="http://schemas.microsoft.com/office/powerpoint/2010/main" val="2740268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150938" y="214313"/>
            <a:ext cx="7793037" cy="1462087"/>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1182688" y="2017713"/>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5145088" y="2017713"/>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5145088" y="4151313"/>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1162050" y="6243638"/>
            <a:ext cx="1905000" cy="457200"/>
          </a:xfrm>
        </p:spPr>
        <p:txBody>
          <a:bodyPr/>
          <a:lstStyle>
            <a:lvl1pPr>
              <a:defRPr/>
            </a:lvl1pPr>
          </a:lstStyle>
          <a:p>
            <a:endParaRPr lang="en-US" altLang="el-GR"/>
          </a:p>
        </p:txBody>
      </p:sp>
      <p:sp>
        <p:nvSpPr>
          <p:cNvPr id="7" name="Θέση υποσέλιδου 6"/>
          <p:cNvSpPr>
            <a:spLocks noGrp="1"/>
          </p:cNvSpPr>
          <p:nvPr>
            <p:ph type="ftr" sz="quarter" idx="11"/>
          </p:nvPr>
        </p:nvSpPr>
        <p:spPr>
          <a:xfrm>
            <a:off x="3657600" y="6243638"/>
            <a:ext cx="2895600" cy="457200"/>
          </a:xfrm>
        </p:spPr>
        <p:txBody>
          <a:bodyPr/>
          <a:lstStyle>
            <a:lvl1pPr>
              <a:defRPr/>
            </a:lvl1pPr>
          </a:lstStyle>
          <a:p>
            <a:endParaRPr lang="en-US" altLang="el-GR"/>
          </a:p>
        </p:txBody>
      </p:sp>
      <p:sp>
        <p:nvSpPr>
          <p:cNvPr id="8" name="Θέση αριθμού διαφάνειας 7"/>
          <p:cNvSpPr>
            <a:spLocks noGrp="1"/>
          </p:cNvSpPr>
          <p:nvPr>
            <p:ph type="sldNum" sz="quarter" idx="12"/>
          </p:nvPr>
        </p:nvSpPr>
        <p:spPr>
          <a:xfrm>
            <a:off x="7042150" y="6243638"/>
            <a:ext cx="1905000" cy="457200"/>
          </a:xfrm>
        </p:spPr>
        <p:txBody>
          <a:bodyPr/>
          <a:lstStyle>
            <a:lvl1pPr>
              <a:defRPr/>
            </a:lvl1pPr>
          </a:lstStyle>
          <a:p>
            <a:fld id="{34724AC9-58DE-46D2-B0FE-32BF9F8B17D9}" type="slidenum">
              <a:rPr lang="en-US" altLang="el-GR"/>
              <a:pPr/>
              <a:t>‹#›</a:t>
            </a:fld>
            <a:endParaRPr lang="en-US" altLang="el-GR"/>
          </a:p>
        </p:txBody>
      </p:sp>
    </p:spTree>
    <p:extLst>
      <p:ext uri="{BB962C8B-B14F-4D97-AF65-F5344CB8AC3E}">
        <p14:creationId xmlns:p14="http://schemas.microsoft.com/office/powerpoint/2010/main" val="259026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1150938" y="214313"/>
            <a:ext cx="7793037" cy="1462087"/>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1182688" y="2017713"/>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5145088" y="2017713"/>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5145088" y="4151313"/>
            <a:ext cx="3810000" cy="19812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1162050" y="6243638"/>
            <a:ext cx="1905000" cy="457200"/>
          </a:xfrm>
        </p:spPr>
        <p:txBody>
          <a:bodyPr/>
          <a:lstStyle>
            <a:lvl1pPr>
              <a:defRPr/>
            </a:lvl1pPr>
          </a:lstStyle>
          <a:p>
            <a:endParaRPr lang="en-US" altLang="el-GR"/>
          </a:p>
        </p:txBody>
      </p:sp>
      <p:sp>
        <p:nvSpPr>
          <p:cNvPr id="7" name="Θέση υποσέλιδου 6"/>
          <p:cNvSpPr>
            <a:spLocks noGrp="1"/>
          </p:cNvSpPr>
          <p:nvPr>
            <p:ph type="ftr" sz="quarter" idx="11"/>
          </p:nvPr>
        </p:nvSpPr>
        <p:spPr>
          <a:xfrm>
            <a:off x="3657600" y="6243638"/>
            <a:ext cx="2895600" cy="457200"/>
          </a:xfrm>
        </p:spPr>
        <p:txBody>
          <a:bodyPr/>
          <a:lstStyle>
            <a:lvl1pPr>
              <a:defRPr/>
            </a:lvl1pPr>
          </a:lstStyle>
          <a:p>
            <a:endParaRPr lang="en-US" altLang="el-GR"/>
          </a:p>
        </p:txBody>
      </p:sp>
      <p:sp>
        <p:nvSpPr>
          <p:cNvPr id="8" name="Θέση αριθμού διαφάνειας 7"/>
          <p:cNvSpPr>
            <a:spLocks noGrp="1"/>
          </p:cNvSpPr>
          <p:nvPr>
            <p:ph type="sldNum" sz="quarter" idx="12"/>
          </p:nvPr>
        </p:nvSpPr>
        <p:spPr>
          <a:xfrm>
            <a:off x="7042150" y="6243638"/>
            <a:ext cx="1905000" cy="457200"/>
          </a:xfrm>
        </p:spPr>
        <p:txBody>
          <a:bodyPr/>
          <a:lstStyle>
            <a:lvl1pPr>
              <a:defRPr/>
            </a:lvl1pPr>
          </a:lstStyle>
          <a:p>
            <a:fld id="{BE23A5C1-2333-492D-A693-5A111A97FE3A}" type="slidenum">
              <a:rPr lang="en-US" altLang="el-GR"/>
              <a:pPr/>
              <a:t>‹#›</a:t>
            </a:fld>
            <a:endParaRPr lang="en-US" altLang="el-GR"/>
          </a:p>
        </p:txBody>
      </p:sp>
    </p:spTree>
    <p:extLst>
      <p:ext uri="{BB962C8B-B14F-4D97-AF65-F5344CB8AC3E}">
        <p14:creationId xmlns:p14="http://schemas.microsoft.com/office/powerpoint/2010/main" val="1571772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FC50ADA-8D17-46AE-8361-A234AB02D1C5}" type="slidenum">
              <a:rPr lang="en-US" altLang="en-US"/>
              <a:pPr/>
              <a:t>‹#›</a:t>
            </a:fld>
            <a:endParaRPr lang="en-US" altLang="en-US"/>
          </a:p>
        </p:txBody>
      </p:sp>
    </p:spTree>
    <p:extLst>
      <p:ext uri="{BB962C8B-B14F-4D97-AF65-F5344CB8AC3E}">
        <p14:creationId xmlns:p14="http://schemas.microsoft.com/office/powerpoint/2010/main" val="229628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8625A41-1B43-4B4E-A624-8FA0F42611AF}" type="datetime1">
              <a:rPr lang="el-GR" smtClean="0"/>
              <a:t>26/5/2024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10547220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12DDB-8E8E-4CC2-815A-E700F792E5BF}" type="datetime1">
              <a:rPr lang="el-GR" smtClean="0"/>
              <a:t>26/5/2024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220789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4616A57-C58D-4417-92AE-70672C682C19}" type="datetime1">
              <a:rPr lang="el-GR" smtClean="0"/>
              <a:t>26/5/2024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385628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E8D55B16-4155-4469-B4A3-1DB0F6D21D5A}" type="datetime1">
              <a:rPr lang="el-GR" smtClean="0"/>
              <a:t>26/5/2024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193385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AEEB9F8-7758-4742-8E2C-6EE3662031BF}" type="datetime1">
              <a:rPr lang="el-GR" smtClean="0"/>
              <a:t>26/5/2024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132694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BB8B4-6194-485C-80C2-A16CA506B95E}" type="datetime1">
              <a:rPr lang="el-GR" smtClean="0"/>
              <a:t>26/5/2024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2720607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4095DA-2A3D-4C33-8123-109D9D7DD979}" type="datetime1">
              <a:rPr lang="el-GR" smtClean="0"/>
              <a:t>26/5/2024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2805047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9E1BC-5C6D-4FE0-9F45-A4D235BE8579}" type="datetime1">
              <a:rPr lang="el-GR" smtClean="0"/>
              <a:t>26/5/2024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D5702D-87C7-4212-B996-A6E974F71EB1}" type="slidenum">
              <a:rPr lang="el-GR" smtClean="0"/>
              <a:t>‹#›</a:t>
            </a:fld>
            <a:endParaRPr lang="el-GR"/>
          </a:p>
        </p:txBody>
      </p:sp>
    </p:spTree>
    <p:extLst>
      <p:ext uri="{BB962C8B-B14F-4D97-AF65-F5344CB8AC3E}">
        <p14:creationId xmlns:p14="http://schemas.microsoft.com/office/powerpoint/2010/main" val="3173083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42F5B-1751-4D44-9E10-ACE2C47CBD6E}" type="datetime1">
              <a:rPr lang="el-GR" smtClean="0"/>
              <a:t>26/5/2024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702D-87C7-4212-B996-A6E974F71EB1}" type="slidenum">
              <a:rPr lang="el-GR" smtClean="0"/>
              <a:t>‹#›</a:t>
            </a:fld>
            <a:endParaRPr lang="el-GR"/>
          </a:p>
        </p:txBody>
      </p:sp>
    </p:spTree>
    <p:extLst>
      <p:ext uri="{BB962C8B-B14F-4D97-AF65-F5344CB8AC3E}">
        <p14:creationId xmlns:p14="http://schemas.microsoft.com/office/powerpoint/2010/main" val="2268651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oleObject" Target="../embeddings/oleObject12.bin"/><Relationship Id="rId7" Type="http://schemas.openxmlformats.org/officeDocument/2006/relationships/image" Target="../media/image18.jpeg"/><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3.bin"/><Relationship Id="rId10" Type="http://schemas.openxmlformats.org/officeDocument/2006/relationships/image" Target="../media/image17.wmf"/><Relationship Id="rId4" Type="http://schemas.openxmlformats.org/officeDocument/2006/relationships/image" Target="../media/image15.wmf"/><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3.wmf"/><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24.jpeg"/><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0.bin"/><Relationship Id="rId5" Type="http://schemas.openxmlformats.org/officeDocument/2006/relationships/image" Target="../media/image25.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1.wmf"/><Relationship Id="rId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3.w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32.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4.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6.wmf"/><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35.wmf"/><Relationship Id="rId4"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37.wmf"/><Relationship Id="rId4" Type="http://schemas.openxmlformats.org/officeDocument/2006/relationships/oleObject" Target="../embeddings/oleObject3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8.xml"/><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32.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6.wmf"/><Relationship Id="rId5" Type="http://schemas.openxmlformats.org/officeDocument/2006/relationships/oleObject" Target="../embeddings/oleObject36.bin"/><Relationship Id="rId10" Type="http://schemas.openxmlformats.org/officeDocument/2006/relationships/image" Target="../media/image48.wmf"/><Relationship Id="rId4" Type="http://schemas.openxmlformats.org/officeDocument/2006/relationships/image" Target="../media/image45.wmf"/><Relationship Id="rId9" Type="http://schemas.openxmlformats.org/officeDocument/2006/relationships/oleObject" Target="../embeddings/oleObject38.bin"/></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4.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0.wmf"/><Relationship Id="rId5" Type="http://schemas.openxmlformats.org/officeDocument/2006/relationships/oleObject" Target="../embeddings/oleObject40.bin"/><Relationship Id="rId10" Type="http://schemas.openxmlformats.org/officeDocument/2006/relationships/image" Target="../media/image52.wmf"/><Relationship Id="rId4" Type="http://schemas.openxmlformats.org/officeDocument/2006/relationships/image" Target="../media/image49.wmf"/><Relationship Id="rId9" Type="http://schemas.openxmlformats.org/officeDocument/2006/relationships/oleObject" Target="../embeddings/oleObject42.bin"/></Relationships>
</file>

<file path=ppt/slides/_rels/slide31.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4.wmf"/><Relationship Id="rId5" Type="http://schemas.openxmlformats.org/officeDocument/2006/relationships/oleObject" Target="../embeddings/oleObject44.bin"/><Relationship Id="rId10" Type="http://schemas.openxmlformats.org/officeDocument/2006/relationships/image" Target="../media/image55.wmf"/><Relationship Id="rId4" Type="http://schemas.openxmlformats.org/officeDocument/2006/relationships/image" Target="../media/image53.wmf"/><Relationship Id="rId9" Type="http://schemas.openxmlformats.org/officeDocument/2006/relationships/oleObject" Target="../embeddings/oleObject46.bin"/></Relationships>
</file>

<file path=ppt/slides/_rels/slide3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7.wmf"/><Relationship Id="rId5" Type="http://schemas.openxmlformats.org/officeDocument/2006/relationships/oleObject" Target="../embeddings/oleObject48.bin"/><Relationship Id="rId4" Type="http://schemas.openxmlformats.org/officeDocument/2006/relationships/image" Target="../media/image56.wmf"/></Relationships>
</file>

<file path=ppt/slides/_rels/slide3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0.wmf"/><Relationship Id="rId5" Type="http://schemas.openxmlformats.org/officeDocument/2006/relationships/oleObject" Target="../embeddings/oleObject51.bin"/><Relationship Id="rId4" Type="http://schemas.openxmlformats.org/officeDocument/2006/relationships/image" Target="../media/image59.wmf"/></Relationships>
</file>

<file path=ppt/slides/_rels/slide3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65.wmf"/><Relationship Id="rId5" Type="http://schemas.openxmlformats.org/officeDocument/2006/relationships/oleObject" Target="../embeddings/oleObject54.bin"/><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0.wmf"/><Relationship Id="rId5" Type="http://schemas.openxmlformats.org/officeDocument/2006/relationships/oleObject" Target="../embeddings/oleObject57.bin"/><Relationship Id="rId4" Type="http://schemas.openxmlformats.org/officeDocument/2006/relationships/image" Target="../media/image69.wmf"/><Relationship Id="rId9" Type="http://schemas.openxmlformats.org/officeDocument/2006/relationships/image" Target="../media/image72.emf"/></Relationships>
</file>

<file path=ppt/slides/_rels/slide38.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4.wmf"/><Relationship Id="rId5" Type="http://schemas.openxmlformats.org/officeDocument/2006/relationships/oleObject" Target="../embeddings/oleObject60.bin"/><Relationship Id="rId4" Type="http://schemas.openxmlformats.org/officeDocument/2006/relationships/image" Target="../media/image73.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7.wmf"/><Relationship Id="rId5" Type="http://schemas.openxmlformats.org/officeDocument/2006/relationships/oleObject" Target="../embeddings/oleObject63.bin"/><Relationship Id="rId4" Type="http://schemas.openxmlformats.org/officeDocument/2006/relationships/image" Target="../media/image7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4.bin"/><Relationship Id="rId7" Type="http://schemas.openxmlformats.org/officeDocument/2006/relationships/oleObject" Target="../embeddings/oleObject66.bin"/><Relationship Id="rId12" Type="http://schemas.openxmlformats.org/officeDocument/2006/relationships/image" Target="../media/image82.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79.wmf"/><Relationship Id="rId11" Type="http://schemas.openxmlformats.org/officeDocument/2006/relationships/oleObject" Target="../embeddings/oleObject68.bin"/><Relationship Id="rId5" Type="http://schemas.openxmlformats.org/officeDocument/2006/relationships/oleObject" Target="../embeddings/oleObject65.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67.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png"/><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0.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11.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solidFill>
                  <a:schemeClr val="accent5">
                    <a:lumMod val="75000"/>
                  </a:schemeClr>
                </a:solidFill>
                <a:latin typeface="Arno Pro Caption" pitchFamily="18" charset="0"/>
              </a:rPr>
              <a:t>Αριθμητική Επίλυση Συνήθων Διαφορικών Εξισώσεων</a:t>
            </a:r>
            <a:endParaRPr lang="el-GR" b="1" dirty="0">
              <a:solidFill>
                <a:schemeClr val="accent5">
                  <a:lumMod val="75000"/>
                </a:schemeClr>
              </a:solidFill>
              <a:latin typeface="Arno Pro Caption" pitchFamily="18" charset="0"/>
            </a:endParaRPr>
          </a:p>
        </p:txBody>
      </p:sp>
      <p:sp>
        <p:nvSpPr>
          <p:cNvPr id="3" name="Subtitle 2"/>
          <p:cNvSpPr>
            <a:spLocks noGrp="1"/>
          </p:cNvSpPr>
          <p:nvPr>
            <p:ph type="subTitle" idx="1"/>
          </p:nvPr>
        </p:nvSpPr>
        <p:spPr/>
        <p:txBody>
          <a:bodyPr/>
          <a:lstStyle/>
          <a:p>
            <a:r>
              <a:rPr lang="en-US" dirty="0" smtClean="0">
                <a:solidFill>
                  <a:srgbClr val="C00000"/>
                </a:solidFill>
                <a:latin typeface="Arno Pro Caption" panose="02020502040506020403" pitchFamily="18" charset="0"/>
              </a:rPr>
              <a:t>Ordinary Differential Equations (ODE)</a:t>
            </a:r>
            <a:endParaRPr lang="el-GR" dirty="0">
              <a:solidFill>
                <a:srgbClr val="C00000"/>
              </a:solidFill>
              <a:latin typeface="Arno Pro Caption" panose="02020502040506020403"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1</a:t>
            </a:fld>
            <a:endParaRPr lang="el-GR" sz="2000">
              <a:solidFill>
                <a:schemeClr val="tx1"/>
              </a:solidFill>
              <a:latin typeface="Arno Pro Caption" pitchFamily="18" charset="0"/>
            </a:endParaRPr>
          </a:p>
        </p:txBody>
      </p:sp>
      <p:sp>
        <p:nvSpPr>
          <p:cNvPr id="5" name="TextBox 4"/>
          <p:cNvSpPr txBox="1"/>
          <p:nvPr/>
        </p:nvSpPr>
        <p:spPr>
          <a:xfrm>
            <a:off x="684348" y="602555"/>
            <a:ext cx="2736304" cy="923330"/>
          </a:xfrm>
          <a:prstGeom prst="rect">
            <a:avLst/>
          </a:prstGeom>
          <a:solidFill>
            <a:schemeClr val="accent4">
              <a:lumMod val="20000"/>
              <a:lumOff val="80000"/>
            </a:schemeClr>
          </a:solidFill>
          <a:ln w="19050">
            <a:solidFill>
              <a:schemeClr val="accent5"/>
            </a:solidFill>
          </a:ln>
        </p:spPr>
        <p:txBody>
          <a:bodyPr wrap="square" rtlCol="0">
            <a:spAutoFit/>
          </a:bodyPr>
          <a:lstStyle/>
          <a:p>
            <a:r>
              <a:rPr lang="el-GR" dirty="0" smtClean="0">
                <a:latin typeface="Arno Pro Caption" panose="02020502040506020403" pitchFamily="18" charset="0"/>
              </a:rPr>
              <a:t>Δ.Π.Θ. – ΤΜΗΜΑ Μ.Π.Δ.</a:t>
            </a:r>
          </a:p>
          <a:p>
            <a:r>
              <a:rPr lang="el-GR" b="1" dirty="0" smtClean="0">
                <a:latin typeface="Arno Pro Caption" panose="02020502040506020403" pitchFamily="18" charset="0"/>
              </a:rPr>
              <a:t>Αριθμητική Ανάλυση</a:t>
            </a:r>
          </a:p>
          <a:p>
            <a:r>
              <a:rPr lang="el-GR" dirty="0" err="1" smtClean="0">
                <a:latin typeface="Arno Pro Caption" panose="02020502040506020403" pitchFamily="18" charset="0"/>
              </a:rPr>
              <a:t>Ακαδ</a:t>
            </a:r>
            <a:r>
              <a:rPr lang="el-GR" dirty="0" smtClean="0">
                <a:latin typeface="Arno Pro Caption" panose="02020502040506020403" pitchFamily="18" charset="0"/>
              </a:rPr>
              <a:t>. Έτος 2023-2024</a:t>
            </a:r>
            <a:endParaRPr lang="el-GR" dirty="0">
              <a:latin typeface="Arno Pro Caption" panose="02020502040506020403" pitchFamily="18" charset="0"/>
            </a:endParaRPr>
          </a:p>
        </p:txBody>
      </p:sp>
    </p:spTree>
    <p:extLst>
      <p:ext uri="{BB962C8B-B14F-4D97-AF65-F5344CB8AC3E}">
        <p14:creationId xmlns:p14="http://schemas.microsoft.com/office/powerpoint/2010/main" val="190010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73063" y="225425"/>
            <a:ext cx="8507412" cy="576263"/>
          </a:xfrm>
          <a:prstGeom prst="bevel">
            <a:avLst/>
          </a:prstGeom>
          <a:noFill/>
        </p:spPr>
        <p:txBody>
          <a:bodyPr>
            <a:noAutofit/>
          </a:bodyPr>
          <a:lstStyle/>
          <a:p>
            <a:pPr marL="171450" indent="-171450">
              <a:spcBef>
                <a:spcPct val="20000"/>
              </a:spcBef>
              <a:defRPr/>
            </a:pPr>
            <a:r>
              <a:rPr lang="en-US" sz="3200" b="1" kern="0" dirty="0">
                <a:solidFill>
                  <a:schemeClr val="accent6">
                    <a:lumMod val="75000"/>
                  </a:schemeClr>
                </a:solidFill>
                <a:latin typeface="Arno Pro Caption" panose="02020502040506020403" pitchFamily="18" charset="0"/>
              </a:rPr>
              <a:t>Euler’s </a:t>
            </a:r>
            <a:r>
              <a:rPr lang="en-US" sz="3200" b="1" kern="0" dirty="0" smtClean="0">
                <a:solidFill>
                  <a:schemeClr val="accent6">
                    <a:lumMod val="75000"/>
                  </a:schemeClr>
                </a:solidFill>
                <a:latin typeface="Arno Pro Caption" panose="02020502040506020403" pitchFamily="18" charset="0"/>
              </a:rPr>
              <a:t>Method (explicit method)</a:t>
            </a:r>
            <a:endParaRPr lang="en-US" sz="3200" b="1" kern="0" dirty="0">
              <a:solidFill>
                <a:schemeClr val="accent6">
                  <a:lumMod val="75000"/>
                </a:schemeClr>
              </a:solidFill>
              <a:latin typeface="Arno Pro Caption" panose="02020502040506020403" pitchFamily="18" charset="0"/>
            </a:endParaRPr>
          </a:p>
        </p:txBody>
      </p:sp>
      <p:sp>
        <p:nvSpPr>
          <p:cNvPr id="441347" name="Rectangle 3"/>
          <p:cNvSpPr>
            <a:spLocks noGrp="1" noChangeArrowheads="1"/>
          </p:cNvSpPr>
          <p:nvPr>
            <p:ph type="body" sz="half" idx="1"/>
          </p:nvPr>
        </p:nvSpPr>
        <p:spPr>
          <a:xfrm>
            <a:off x="434781" y="974724"/>
            <a:ext cx="4873625" cy="2482850"/>
          </a:xfrm>
          <a:solidFill>
            <a:schemeClr val="bg1">
              <a:lumMod val="95000"/>
            </a:schemeClr>
          </a:solidFill>
        </p:spPr>
        <p:txBody>
          <a:bodyPr/>
          <a:lstStyle/>
          <a:p>
            <a:pPr marL="171450" indent="-171450" eaLnBrk="1" hangingPunct="1">
              <a:defRPr/>
            </a:pPr>
            <a:r>
              <a:rPr lang="en-US" sz="2000" dirty="0" smtClean="0">
                <a:latin typeface="Arno Pro Caption" panose="02020502040506020403" pitchFamily="18" charset="0"/>
              </a:rPr>
              <a:t>Solving ordinary differential equations (ODEs) of the form</a:t>
            </a:r>
          </a:p>
          <a:p>
            <a:pPr marL="171450" indent="-171450" eaLnBrk="1" hangingPunct="1">
              <a:buFontTx/>
              <a:buNone/>
              <a:defRPr/>
            </a:pPr>
            <a:r>
              <a:rPr lang="en-US" sz="2000" dirty="0" smtClean="0">
                <a:solidFill>
                  <a:schemeClr val="accent2"/>
                </a:solidFill>
                <a:latin typeface="Arno Pro Caption" panose="02020502040506020403" pitchFamily="18" charset="0"/>
              </a:rPr>
              <a:t> </a:t>
            </a:r>
          </a:p>
          <a:p>
            <a:pPr marL="171450" indent="-171450" algn="ctr" eaLnBrk="1" hangingPunct="1">
              <a:buFontTx/>
              <a:buNone/>
              <a:defRPr/>
            </a:pPr>
            <a:endParaRPr lang="en-US" sz="2400" dirty="0" smtClean="0">
              <a:latin typeface="Arno Pro Caption" panose="02020502040506020403" pitchFamily="18" charset="0"/>
            </a:endParaRPr>
          </a:p>
          <a:p>
            <a:pPr marL="171450" indent="-171450" algn="ctr" eaLnBrk="1" hangingPunct="1">
              <a:buFontTx/>
              <a:buNone/>
              <a:defRPr/>
            </a:pPr>
            <a:endParaRPr lang="en-US" sz="2400" dirty="0" smtClean="0">
              <a:latin typeface="Arno Pro Caption" panose="02020502040506020403" pitchFamily="18" charset="0"/>
            </a:endParaRPr>
          </a:p>
          <a:p>
            <a:pPr marL="171450" indent="-171450" algn="ctr" eaLnBrk="1" hangingPunct="1">
              <a:buFontTx/>
              <a:buNone/>
              <a:defRPr/>
            </a:pPr>
            <a:endParaRPr lang="en-US" sz="2400" dirty="0" smtClean="0">
              <a:latin typeface="Arno Pro Caption" panose="02020502040506020403" pitchFamily="18" charset="0"/>
            </a:endParaRPr>
          </a:p>
          <a:p>
            <a:pPr marL="171450" indent="-171450" algn="ctr" eaLnBrk="1" hangingPunct="1">
              <a:buFontTx/>
              <a:buNone/>
              <a:defRPr/>
            </a:pPr>
            <a:endParaRPr lang="en-US" sz="1600" dirty="0" smtClean="0">
              <a:latin typeface="Arno Pro Caption" panose="02020502040506020403" pitchFamily="18" charset="0"/>
            </a:endParaRPr>
          </a:p>
        </p:txBody>
      </p:sp>
      <p:graphicFrame>
        <p:nvGraphicFramePr>
          <p:cNvPr id="3074" name="Object 4"/>
          <p:cNvGraphicFramePr>
            <a:graphicFrameLocks noGrp="1" noChangeAspect="1"/>
          </p:cNvGraphicFramePr>
          <p:nvPr>
            <p:ph sz="quarter" idx="2"/>
            <p:extLst>
              <p:ext uri="{D42A27DB-BD31-4B8C-83A1-F6EECF244321}">
                <p14:modId xmlns:p14="http://schemas.microsoft.com/office/powerpoint/2010/main" val="3578923028"/>
              </p:ext>
            </p:extLst>
          </p:nvPr>
        </p:nvGraphicFramePr>
        <p:xfrm>
          <a:off x="1941513" y="1951038"/>
          <a:ext cx="1416050" cy="685800"/>
        </p:xfrm>
        <a:graphic>
          <a:graphicData uri="http://schemas.openxmlformats.org/presentationml/2006/ole">
            <mc:AlternateContent xmlns:mc="http://schemas.openxmlformats.org/markup-compatibility/2006">
              <mc:Choice xmlns:v="urn:schemas-microsoft-com:vml" Requires="v">
                <p:oleObj spid="_x0000_s32956" name="Equation" r:id="rId3" imgW="812447" imgH="393529" progId="Equation.3">
                  <p:embed/>
                </p:oleObj>
              </mc:Choice>
              <mc:Fallback>
                <p:oleObj name="Equation" r:id="rId3" imgW="812447" imgH="393529" progId="Equation.3">
                  <p:embed/>
                  <p:pic>
                    <p:nvPicPr>
                      <p:cNvPr id="307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1951038"/>
                        <a:ext cx="1416050" cy="685800"/>
                      </a:xfrm>
                      <a:prstGeom prst="rect">
                        <a:avLst/>
                      </a:prstGeom>
                      <a:solidFill>
                        <a:schemeClr val="accent1">
                          <a:lumMod val="20000"/>
                          <a:lumOff val="80000"/>
                          <a:alpha val="51000"/>
                        </a:schemeClr>
                      </a:solidFill>
                      <a:ln>
                        <a:noFill/>
                      </a:ln>
                      <a:effectLst/>
                      <a:extLst/>
                    </p:spPr>
                  </p:pic>
                </p:oleObj>
              </mc:Fallback>
            </mc:AlternateContent>
          </a:graphicData>
        </a:graphic>
      </p:graphicFrame>
      <p:graphicFrame>
        <p:nvGraphicFramePr>
          <p:cNvPr id="3075" name="Object 5"/>
          <p:cNvGraphicFramePr>
            <a:graphicFrameLocks noGrp="1" noChangeAspect="1"/>
          </p:cNvGraphicFramePr>
          <p:nvPr>
            <p:ph sz="quarter" idx="3"/>
            <p:extLst>
              <p:ext uri="{D42A27DB-BD31-4B8C-83A1-F6EECF244321}">
                <p14:modId xmlns:p14="http://schemas.microsoft.com/office/powerpoint/2010/main" val="3417339520"/>
              </p:ext>
            </p:extLst>
          </p:nvPr>
        </p:nvGraphicFramePr>
        <p:xfrm>
          <a:off x="715963" y="2743200"/>
          <a:ext cx="4068762" cy="663575"/>
        </p:xfrm>
        <a:graphic>
          <a:graphicData uri="http://schemas.openxmlformats.org/presentationml/2006/ole">
            <mc:AlternateContent xmlns:mc="http://schemas.openxmlformats.org/markup-compatibility/2006">
              <mc:Choice xmlns:v="urn:schemas-microsoft-com:vml" Requires="v">
                <p:oleObj spid="_x0000_s32957" name="Equation" r:id="rId5" imgW="2641600" imgH="431800" progId="Equation.DSMT4">
                  <p:embed/>
                </p:oleObj>
              </mc:Choice>
              <mc:Fallback>
                <p:oleObj name="Equation" r:id="rId5" imgW="2641600" imgH="431800" progId="Equation.DSMT4">
                  <p:embed/>
                  <p:pic>
                    <p:nvPicPr>
                      <p:cNvPr id="307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963" y="2743200"/>
                        <a:ext cx="4068762" cy="663575"/>
                      </a:xfrm>
                      <a:prstGeom prst="rect">
                        <a:avLst/>
                      </a:prstGeom>
                      <a:solidFill>
                        <a:schemeClr val="accent1">
                          <a:lumMod val="20000"/>
                          <a:lumOff val="80000"/>
                          <a:alpha val="50000"/>
                        </a:schemeClr>
                      </a:solidFill>
                      <a:ln>
                        <a:noFill/>
                      </a:ln>
                      <a:effectLst/>
                      <a:extLst/>
                    </p:spPr>
                  </p:pic>
                </p:oleObj>
              </mc:Fallback>
            </mc:AlternateContent>
          </a:graphicData>
        </a:graphic>
      </p:graphicFrame>
      <p:pic>
        <p:nvPicPr>
          <p:cNvPr id="3080" name="Picture 7" descr="Fig2501"/>
          <p:cNvPicPr>
            <a:picLocks noChangeAspect="1" noChangeArrowheads="1"/>
          </p:cNvPicPr>
          <p:nvPr/>
        </p:nvPicPr>
        <p:blipFill>
          <a:blip r:embed="rId7" cstate="print">
            <a:duotone>
              <a:schemeClr val="accent1">
                <a:shade val="45000"/>
                <a:satMod val="135000"/>
              </a:schemeClr>
              <a:prstClr val="white"/>
            </a:duotone>
          </a:blip>
          <a:srcRect l="4306" r="3729" b="3026"/>
          <a:stretch>
            <a:fillRect/>
          </a:stretch>
        </p:blipFill>
        <p:spPr bwMode="auto">
          <a:xfrm>
            <a:off x="5371711" y="980728"/>
            <a:ext cx="3322637" cy="3103563"/>
          </a:xfrm>
          <a:prstGeom prst="rect">
            <a:avLst/>
          </a:prstGeom>
          <a:noFill/>
          <a:ln w="9525">
            <a:noFill/>
            <a:miter lim="800000"/>
            <a:headEnd/>
            <a:tailEnd/>
          </a:ln>
        </p:spPr>
      </p:pic>
      <p:pic>
        <p:nvPicPr>
          <p:cNvPr id="3081" name="Picture 10" descr="Fig2502"/>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5395523" y="4230341"/>
            <a:ext cx="3309938" cy="2176462"/>
          </a:xfrm>
          <a:prstGeom prst="rect">
            <a:avLst/>
          </a:prstGeom>
          <a:noFill/>
          <a:ln w="9525">
            <a:noFill/>
            <a:miter lim="800000"/>
            <a:headEnd/>
            <a:tailEnd/>
          </a:ln>
        </p:spPr>
      </p:pic>
      <p:sp>
        <p:nvSpPr>
          <p:cNvPr id="10" name="Rectangle 3"/>
          <p:cNvSpPr txBox="1">
            <a:spLocks noChangeArrowheads="1"/>
          </p:cNvSpPr>
          <p:nvPr/>
        </p:nvSpPr>
        <p:spPr bwMode="auto">
          <a:xfrm>
            <a:off x="415731" y="3567112"/>
            <a:ext cx="4873625" cy="2847975"/>
          </a:xfrm>
          <a:prstGeom prst="rect">
            <a:avLst/>
          </a:prstGeom>
          <a:solidFill>
            <a:schemeClr val="bg1">
              <a:lumMod val="95000"/>
            </a:schemeClr>
          </a:solidFill>
          <a:ln w="9525">
            <a:noFill/>
            <a:miter lim="800000"/>
            <a:headEnd/>
            <a:tailEnd/>
          </a:ln>
        </p:spPr>
        <p:txBody>
          <a:bodyPr/>
          <a:lstStyle/>
          <a:p>
            <a:pPr marL="171450" indent="-171450" algn="ctr" eaLnBrk="1" hangingPunct="1">
              <a:spcBef>
                <a:spcPct val="20000"/>
              </a:spcBef>
              <a:defRPr/>
            </a:pPr>
            <a:r>
              <a:rPr lang="en-US" sz="2400" b="1" kern="0" dirty="0">
                <a:solidFill>
                  <a:schemeClr val="tx1"/>
                </a:solidFill>
                <a:latin typeface="Arno Pro Caption" panose="02020502040506020403" pitchFamily="18" charset="0"/>
              </a:rPr>
              <a:t>Euler’s Method</a:t>
            </a:r>
          </a:p>
          <a:p>
            <a:pPr marL="171450" indent="-171450" eaLnBrk="1" hangingPunct="1">
              <a:spcBef>
                <a:spcPct val="20000"/>
              </a:spcBef>
              <a:buFontTx/>
              <a:buChar char="•"/>
              <a:defRPr/>
            </a:pPr>
            <a:r>
              <a:rPr lang="en-US" sz="2000" kern="0" dirty="0">
                <a:solidFill>
                  <a:schemeClr val="accent2"/>
                </a:solidFill>
                <a:latin typeface="Arno Pro Caption" panose="02020502040506020403" pitchFamily="18" charset="0"/>
              </a:rPr>
              <a:t>First derivative provides a direct estimate of the </a:t>
            </a:r>
            <a:r>
              <a:rPr lang="en-US" sz="2000" b="1" kern="0" dirty="0">
                <a:solidFill>
                  <a:schemeClr val="accent2"/>
                </a:solidFill>
                <a:latin typeface="Arno Pro Caption" panose="02020502040506020403" pitchFamily="18" charset="0"/>
              </a:rPr>
              <a:t>slope</a:t>
            </a:r>
            <a:r>
              <a:rPr lang="en-US" sz="2000" kern="0" dirty="0">
                <a:solidFill>
                  <a:schemeClr val="accent2"/>
                </a:solidFill>
                <a:latin typeface="Arno Pro Caption" panose="02020502040506020403" pitchFamily="18" charset="0"/>
              </a:rPr>
              <a:t> at </a:t>
            </a:r>
            <a:r>
              <a:rPr lang="en-US" sz="2000" i="1" kern="0" dirty="0">
                <a:solidFill>
                  <a:schemeClr val="accent2"/>
                </a:solidFill>
                <a:latin typeface="Arno Pro Caption" panose="02020502040506020403" pitchFamily="18" charset="0"/>
              </a:rPr>
              <a:t>x</a:t>
            </a:r>
            <a:r>
              <a:rPr lang="en-US" sz="2000" i="1" kern="0" baseline="-25000" dirty="0">
                <a:solidFill>
                  <a:schemeClr val="accent2"/>
                </a:solidFill>
                <a:latin typeface="Arno Pro Caption" panose="02020502040506020403" pitchFamily="18" charset="0"/>
              </a:rPr>
              <a:t>i</a:t>
            </a:r>
            <a:r>
              <a:rPr lang="en-US" sz="2000" kern="0" dirty="0">
                <a:solidFill>
                  <a:schemeClr val="accent2"/>
                </a:solidFill>
                <a:latin typeface="Arno Pro Caption" panose="02020502040506020403" pitchFamily="18" charset="0"/>
              </a:rPr>
              <a:t>:</a:t>
            </a:r>
          </a:p>
          <a:p>
            <a:pPr marL="171450" indent="-171450" eaLnBrk="1" hangingPunct="1">
              <a:spcBef>
                <a:spcPct val="20000"/>
              </a:spcBef>
              <a:defRPr/>
            </a:pPr>
            <a:endParaRPr lang="en-US" sz="2000" kern="0" dirty="0">
              <a:solidFill>
                <a:schemeClr val="tx1"/>
              </a:solidFill>
            </a:endParaRPr>
          </a:p>
        </p:txBody>
      </p:sp>
      <p:graphicFrame>
        <p:nvGraphicFramePr>
          <p:cNvPr id="3076" name="Object 8"/>
          <p:cNvGraphicFramePr>
            <a:graphicFrameLocks noChangeAspect="1"/>
          </p:cNvGraphicFramePr>
          <p:nvPr>
            <p:extLst>
              <p:ext uri="{D42A27DB-BD31-4B8C-83A1-F6EECF244321}">
                <p14:modId xmlns:p14="http://schemas.microsoft.com/office/powerpoint/2010/main" val="4232755648"/>
              </p:ext>
            </p:extLst>
          </p:nvPr>
        </p:nvGraphicFramePr>
        <p:xfrm>
          <a:off x="476250" y="4991100"/>
          <a:ext cx="4773613" cy="1285875"/>
        </p:xfrm>
        <a:graphic>
          <a:graphicData uri="http://schemas.openxmlformats.org/presentationml/2006/ole">
            <mc:AlternateContent xmlns:mc="http://schemas.openxmlformats.org/markup-compatibility/2006">
              <mc:Choice xmlns:v="urn:schemas-microsoft-com:vml" Requires="v">
                <p:oleObj spid="_x0000_s32958" name="Equation" r:id="rId9" imgW="2590800" imgH="698500" progId="Equation.3">
                  <p:embed/>
                </p:oleObj>
              </mc:Choice>
              <mc:Fallback>
                <p:oleObj name="Equation" r:id="rId9" imgW="2590800" imgH="698500" progId="Equation.3">
                  <p:embed/>
                  <p:pic>
                    <p:nvPicPr>
                      <p:cNvPr id="307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0" y="4991100"/>
                        <a:ext cx="4773613" cy="1285875"/>
                      </a:xfrm>
                      <a:prstGeom prst="rect">
                        <a:avLst/>
                      </a:prstGeom>
                      <a:solidFill>
                        <a:schemeClr val="accent1">
                          <a:lumMod val="20000"/>
                          <a:lumOff val="80000"/>
                          <a:alpha val="50000"/>
                        </a:schemeClr>
                      </a:solidFill>
                      <a:ln>
                        <a:noFill/>
                      </a:ln>
                      <a:effectLst/>
                      <a:extLst/>
                    </p:spPr>
                  </p:pic>
                </p:oleObj>
              </mc:Fallback>
            </mc:AlternateContent>
          </a:graphicData>
        </a:graphic>
      </p:graphicFrame>
      <p:sp>
        <p:nvSpPr>
          <p:cNvPr id="11" name="Slide Number Placeholder 3"/>
          <p:cNvSpPr>
            <a:spLocks noGrp="1"/>
          </p:cNvSpPr>
          <p:nvPr>
            <p:ph type="sldNum" sz="quarter" idx="12"/>
          </p:nvPr>
        </p:nvSpPr>
        <p:spPr>
          <a:xfrm>
            <a:off x="6553200" y="6356350"/>
            <a:ext cx="2133600" cy="365125"/>
          </a:xfrm>
        </p:spPr>
        <p:txBody>
          <a:bodyPr vert="horz" lIns="91440" tIns="45720" rIns="91440" bIns="45720" rtlCol="0" anchor="ctr"/>
          <a:lstStyle/>
          <a:p>
            <a:r>
              <a:rPr lang="en-US" sz="2000" dirty="0" smtClean="0">
                <a:solidFill>
                  <a:schemeClr val="tx1"/>
                </a:solidFill>
                <a:latin typeface="Arno Pro Caption" pitchFamily="18" charset="0"/>
              </a:rPr>
              <a:t>10</a:t>
            </a:r>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2062348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1347">
                                            <p:bg/>
                                          </p:spTgt>
                                        </p:tgtEl>
                                        <p:attrNameLst>
                                          <p:attrName>style.visibility</p:attrName>
                                        </p:attrNameLst>
                                      </p:cBhvr>
                                      <p:to>
                                        <p:strVal val="visible"/>
                                      </p:to>
                                    </p:set>
                                    <p:animEffect transition="in" filter="box(in)">
                                      <p:cBhvr>
                                        <p:cTn id="7" dur="500"/>
                                        <p:tgtEl>
                                          <p:spTgt spid="441347">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41347">
                                            <p:txEl>
                                              <p:pRg st="0" end="0"/>
                                            </p:txEl>
                                          </p:spTgt>
                                        </p:tgtEl>
                                        <p:attrNameLst>
                                          <p:attrName>style.visibility</p:attrName>
                                        </p:attrNameLst>
                                      </p:cBhvr>
                                      <p:to>
                                        <p:strVal val="visible"/>
                                      </p:to>
                                    </p:set>
                                    <p:animEffect transition="in" filter="box(in)">
                                      <p:cBhvr>
                                        <p:cTn id="10" dur="500"/>
                                        <p:tgtEl>
                                          <p:spTgt spid="441347">
                                            <p:txEl>
                                              <p:pRg st="0" end="0"/>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41347">
                                            <p:txEl>
                                              <p:pRg st="1" end="1"/>
                                            </p:txEl>
                                          </p:spTgt>
                                        </p:tgtEl>
                                        <p:attrNameLst>
                                          <p:attrName>style.visibility</p:attrName>
                                        </p:attrNameLst>
                                      </p:cBhvr>
                                      <p:to>
                                        <p:strVal val="visible"/>
                                      </p:to>
                                    </p:set>
                                    <p:animEffect transition="in" filter="box(in)">
                                      <p:cBhvr>
                                        <p:cTn id="13" dur="500"/>
                                        <p:tgtEl>
                                          <p:spTgt spid="441347">
                                            <p:txEl>
                                              <p:pRg st="1" end="1"/>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box(in)">
                                      <p:cBhvr>
                                        <p:cTn id="16" dur="500"/>
                                        <p:tgtEl>
                                          <p:spTgt spid="3074"/>
                                        </p:tgtEl>
                                      </p:cBhvr>
                                    </p:animEffect>
                                  </p:childTnLst>
                                </p:cTn>
                              </p:par>
                              <p:par>
                                <p:cTn id="17" presetID="4" presetClass="entr" presetSubtype="16"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box(in)">
                                      <p:cBhvr>
                                        <p:cTn id="19" dur="500"/>
                                        <p:tgtEl>
                                          <p:spTgt spid="308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box(in)">
                                      <p:cBhvr>
                                        <p:cTn id="24" dur="500"/>
                                        <p:tgtEl>
                                          <p:spTgt spid="307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3076"/>
                                        </p:tgtEl>
                                        <p:attrNameLst>
                                          <p:attrName>style.visibility</p:attrName>
                                        </p:attrNameLst>
                                      </p:cBhvr>
                                      <p:to>
                                        <p:strVal val="visible"/>
                                      </p:to>
                                    </p:set>
                                    <p:animEffect transition="in" filter="box(in)">
                                      <p:cBhvr>
                                        <p:cTn id="34" dur="500"/>
                                        <p:tgtEl>
                                          <p:spTgt spid="3076"/>
                                        </p:tgtEl>
                                      </p:cBhvr>
                                    </p:animEffect>
                                  </p:childTnLst>
                                </p:cTn>
                              </p:par>
                              <p:par>
                                <p:cTn id="35" presetID="4" presetClass="entr" presetSubtype="16" fill="hold" nodeType="withEffect">
                                  <p:stCondLst>
                                    <p:cond delay="0"/>
                                  </p:stCondLst>
                                  <p:childTnLst>
                                    <p:set>
                                      <p:cBhvr>
                                        <p:cTn id="36" dur="1" fill="hold">
                                          <p:stCondLst>
                                            <p:cond delay="0"/>
                                          </p:stCondLst>
                                        </p:cTn>
                                        <p:tgtEl>
                                          <p:spTgt spid="3081"/>
                                        </p:tgtEl>
                                        <p:attrNameLst>
                                          <p:attrName>style.visibility</p:attrName>
                                        </p:attrNameLst>
                                      </p:cBhvr>
                                      <p:to>
                                        <p:strVal val="visible"/>
                                      </p:to>
                                    </p:set>
                                    <p:animEffect transition="in" filter="box(in)">
                                      <p:cBhvr>
                                        <p:cTn id="37" dur="5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47" grpId="0" build="p"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0"/>
          </p:nvPr>
        </p:nvSpPr>
        <p:spPr>
          <a:xfrm>
            <a:off x="6588224" y="6480419"/>
            <a:ext cx="2133600" cy="365125"/>
          </a:xfrm>
          <a:extLst/>
        </p:spPr>
        <p:txBody>
          <a:bodyPr vert="horz" lIns="91440" tIns="45720" rIns="91440" bIns="45720" rtlCol="0" anchor="ctr"/>
          <a:lstStyle/>
          <a:p>
            <a:fld id="{59C865DD-AE12-4442-9216-1A66793F8C94}" type="slidenum">
              <a:rPr lang="en-US" altLang="en-US" sz="2000">
                <a:solidFill>
                  <a:schemeClr val="tx1"/>
                </a:solidFill>
                <a:latin typeface="Arno Pro Caption" pitchFamily="18" charset="0"/>
              </a:rPr>
              <a:pPr/>
              <a:t>11</a:t>
            </a:fld>
            <a:endParaRPr lang="en-US" altLang="en-US" sz="2000" dirty="0">
              <a:solidFill>
                <a:schemeClr val="tx1"/>
              </a:solidFill>
              <a:latin typeface="Arno Pro Caption" pitchFamily="18" charset="0"/>
            </a:endParaRPr>
          </a:p>
        </p:txBody>
      </p:sp>
      <p:sp>
        <p:nvSpPr>
          <p:cNvPr id="445442" name="Rectangle 2"/>
          <p:cNvSpPr>
            <a:spLocks noGrp="1" noChangeArrowheads="1"/>
          </p:cNvSpPr>
          <p:nvPr>
            <p:ph type="body" sz="half" idx="1"/>
          </p:nvPr>
        </p:nvSpPr>
        <p:spPr>
          <a:xfrm>
            <a:off x="300038" y="288925"/>
            <a:ext cx="8653462" cy="6134100"/>
          </a:xfrm>
          <a:solidFill>
            <a:schemeClr val="bg1">
              <a:lumMod val="95000"/>
            </a:schemeClr>
          </a:solidFill>
          <a:ln w="19050">
            <a:solidFill>
              <a:schemeClr val="tx1"/>
            </a:solidFill>
          </a:ln>
        </p:spPr>
        <p:txBody>
          <a:bodyPr lIns="182880" tIns="182880" rIns="182880" bIns="182880"/>
          <a:lstStyle/>
          <a:p>
            <a:pPr marL="228600" indent="-228600" algn="ctr" eaLnBrk="1" hangingPunct="1">
              <a:lnSpc>
                <a:spcPct val="90000"/>
              </a:lnSpc>
              <a:buFontTx/>
              <a:buNone/>
              <a:defRPr/>
            </a:pPr>
            <a:r>
              <a:rPr lang="en-US" sz="2800" dirty="0" smtClean="0">
                <a:solidFill>
                  <a:schemeClr val="accent2"/>
                </a:solidFill>
                <a:latin typeface="Arno Pro Caption" panose="02020502040506020403" pitchFamily="18" charset="0"/>
              </a:rPr>
              <a:t>Error Analysis for Euler’s Method</a:t>
            </a:r>
          </a:p>
          <a:p>
            <a:pPr marL="228600" indent="-228600" eaLnBrk="1" hangingPunct="1">
              <a:lnSpc>
                <a:spcPct val="90000"/>
              </a:lnSpc>
              <a:defRPr/>
            </a:pPr>
            <a:endParaRPr lang="en-US" sz="1200" dirty="0" smtClean="0">
              <a:latin typeface="Arno Pro Caption" panose="02020502040506020403" pitchFamily="18" charset="0"/>
            </a:endParaRPr>
          </a:p>
          <a:p>
            <a:pPr marL="228600" indent="-228600" eaLnBrk="1" hangingPunct="1">
              <a:lnSpc>
                <a:spcPct val="90000"/>
              </a:lnSpc>
              <a:defRPr/>
            </a:pPr>
            <a:r>
              <a:rPr lang="en-US" sz="1800" dirty="0" smtClean="0">
                <a:latin typeface="Arno Pro Caption" panose="02020502040506020403" pitchFamily="18" charset="0"/>
              </a:rPr>
              <a:t>Numerical solutions of ODEs involves two types of error:</a:t>
            </a:r>
          </a:p>
          <a:p>
            <a:pPr marL="628650" lvl="1" indent="-228600" eaLnBrk="1" hangingPunct="1">
              <a:lnSpc>
                <a:spcPct val="90000"/>
              </a:lnSpc>
              <a:defRPr/>
            </a:pPr>
            <a:r>
              <a:rPr lang="en-US" sz="1800" i="1" dirty="0" smtClean="0">
                <a:solidFill>
                  <a:srgbClr val="C00000"/>
                </a:solidFill>
                <a:latin typeface="Arno Pro Caption" panose="02020502040506020403" pitchFamily="18" charset="0"/>
              </a:rPr>
              <a:t>Truncation </a:t>
            </a:r>
            <a:r>
              <a:rPr lang="en-US" sz="1800" dirty="0" smtClean="0">
                <a:solidFill>
                  <a:srgbClr val="C00000"/>
                </a:solidFill>
                <a:latin typeface="Arno Pro Caption" panose="02020502040506020403" pitchFamily="18" charset="0"/>
              </a:rPr>
              <a:t>error</a:t>
            </a:r>
          </a:p>
          <a:p>
            <a:pPr marL="1028700" lvl="2" eaLnBrk="1" hangingPunct="1">
              <a:lnSpc>
                <a:spcPct val="90000"/>
              </a:lnSpc>
              <a:defRPr/>
            </a:pPr>
            <a:r>
              <a:rPr lang="en-US" sz="1600" b="1" i="1" dirty="0" smtClean="0">
                <a:latin typeface="Arno Pro Caption" panose="02020502040506020403" pitchFamily="18" charset="0"/>
              </a:rPr>
              <a:t>Local</a:t>
            </a:r>
            <a:r>
              <a:rPr lang="en-US" sz="1600" i="1" dirty="0" smtClean="0">
                <a:latin typeface="Arno Pro Caption" panose="02020502040506020403" pitchFamily="18" charset="0"/>
              </a:rPr>
              <a:t> truncation error</a:t>
            </a:r>
          </a:p>
          <a:p>
            <a:pPr marL="1028700" lvl="2" eaLnBrk="1" hangingPunct="1">
              <a:lnSpc>
                <a:spcPct val="90000"/>
              </a:lnSpc>
              <a:defRPr/>
            </a:pPr>
            <a:r>
              <a:rPr lang="en-US" sz="1600" b="1" i="1" dirty="0" smtClean="0">
                <a:latin typeface="Arno Pro Caption" panose="02020502040506020403" pitchFamily="18" charset="0"/>
              </a:rPr>
              <a:t>Propagated</a:t>
            </a:r>
            <a:r>
              <a:rPr lang="en-US" sz="1600" i="1" dirty="0" smtClean="0">
                <a:latin typeface="Arno Pro Caption" panose="02020502040506020403" pitchFamily="18" charset="0"/>
              </a:rPr>
              <a:t>  truncation error</a:t>
            </a:r>
          </a:p>
          <a:p>
            <a:pPr marL="628650" lvl="1" indent="-228600" eaLnBrk="1" hangingPunct="1">
              <a:lnSpc>
                <a:spcPct val="90000"/>
              </a:lnSpc>
              <a:buFontTx/>
              <a:buNone/>
              <a:defRPr/>
            </a:pPr>
            <a:r>
              <a:rPr lang="en-US" sz="1600" dirty="0" smtClean="0">
                <a:latin typeface="Arno Pro Caption" panose="02020502040506020403" pitchFamily="18" charset="0"/>
              </a:rPr>
              <a:t>		  The sum of the two is the</a:t>
            </a:r>
            <a:r>
              <a:rPr lang="en-US" sz="1600" i="1" dirty="0" smtClean="0">
                <a:latin typeface="Arno Pro Caption" panose="02020502040506020403" pitchFamily="18" charset="0"/>
              </a:rPr>
              <a:t> total or </a:t>
            </a:r>
            <a:r>
              <a:rPr lang="en-US" sz="1600" b="1" i="1" dirty="0" smtClean="0">
                <a:latin typeface="Arno Pro Caption" panose="02020502040506020403" pitchFamily="18" charset="0"/>
              </a:rPr>
              <a:t>global</a:t>
            </a:r>
            <a:r>
              <a:rPr lang="en-US" sz="1600" i="1" dirty="0" smtClean="0">
                <a:latin typeface="Arno Pro Caption" panose="02020502040506020403" pitchFamily="18" charset="0"/>
              </a:rPr>
              <a:t> truncation error</a:t>
            </a:r>
          </a:p>
          <a:p>
            <a:pPr marL="628650" lvl="1" indent="-228600" eaLnBrk="1" hangingPunct="1">
              <a:lnSpc>
                <a:spcPct val="90000"/>
              </a:lnSpc>
              <a:defRPr/>
            </a:pPr>
            <a:r>
              <a:rPr lang="en-US" sz="1800" i="1" dirty="0" smtClean="0">
                <a:solidFill>
                  <a:srgbClr val="C00000"/>
                </a:solidFill>
                <a:latin typeface="Arno Pro Caption" panose="02020502040506020403" pitchFamily="18" charset="0"/>
              </a:rPr>
              <a:t>Round-off </a:t>
            </a:r>
            <a:r>
              <a:rPr lang="en-US" sz="1800" dirty="0" smtClean="0">
                <a:solidFill>
                  <a:srgbClr val="C00000"/>
                </a:solidFill>
                <a:latin typeface="Arno Pro Caption" panose="02020502040506020403" pitchFamily="18" charset="0"/>
              </a:rPr>
              <a:t>errors  </a:t>
            </a:r>
            <a:r>
              <a:rPr lang="en-US" sz="1400" dirty="0" smtClean="0">
                <a:latin typeface="Arno Pro Caption" panose="02020502040506020403" pitchFamily="18" charset="0"/>
              </a:rPr>
              <a:t>(due to limited digits in representing numbers in a computer)</a:t>
            </a:r>
            <a:endParaRPr lang="en-US" sz="1800" dirty="0" smtClean="0">
              <a:latin typeface="Arno Pro Caption" panose="02020502040506020403" pitchFamily="18" charset="0"/>
            </a:endParaRPr>
          </a:p>
          <a:p>
            <a:pPr marL="228600" indent="-228600" eaLnBrk="1" hangingPunct="1">
              <a:lnSpc>
                <a:spcPct val="90000"/>
              </a:lnSpc>
              <a:defRPr/>
            </a:pPr>
            <a:r>
              <a:rPr lang="en-US" sz="1800" dirty="0" smtClean="0">
                <a:latin typeface="Arno Pro Caption" panose="02020502040506020403" pitchFamily="18" charset="0"/>
              </a:rPr>
              <a:t>We can use Taylor series to quantify the </a:t>
            </a:r>
            <a:r>
              <a:rPr lang="en-US" sz="1800" b="1" i="1" dirty="0" smtClean="0">
                <a:latin typeface="Arno Pro Caption" panose="02020502040506020403" pitchFamily="18" charset="0"/>
              </a:rPr>
              <a:t>local truncation error </a:t>
            </a:r>
            <a:r>
              <a:rPr lang="en-US" sz="1800" dirty="0" smtClean="0">
                <a:latin typeface="Arno Pro Caption" panose="02020502040506020403" pitchFamily="18" charset="0"/>
              </a:rPr>
              <a:t>in Euler’s method. </a:t>
            </a:r>
          </a:p>
          <a:p>
            <a:pPr marL="228600" indent="-228600" eaLnBrk="1" hangingPunct="1">
              <a:lnSpc>
                <a:spcPct val="90000"/>
              </a:lnSpc>
              <a:defRPr/>
            </a:pPr>
            <a:endParaRPr lang="en-US" sz="1800" dirty="0" smtClean="0">
              <a:latin typeface="Times New Roman" pitchFamily="18" charset="0"/>
            </a:endParaRPr>
          </a:p>
          <a:p>
            <a:pPr marL="228600" indent="-228600" eaLnBrk="1" hangingPunct="1">
              <a:lnSpc>
                <a:spcPct val="90000"/>
              </a:lnSpc>
              <a:defRPr/>
            </a:pPr>
            <a:endParaRPr lang="en-US" sz="1800" dirty="0" smtClean="0">
              <a:latin typeface="Times New Roman" pitchFamily="18" charset="0"/>
            </a:endParaRPr>
          </a:p>
          <a:p>
            <a:pPr marL="228600" indent="-228600" eaLnBrk="1" hangingPunct="1">
              <a:lnSpc>
                <a:spcPct val="90000"/>
              </a:lnSpc>
              <a:buFontTx/>
              <a:buNone/>
              <a:defRPr/>
            </a:pPr>
            <a:endParaRPr lang="en-US" sz="1600" dirty="0" smtClean="0">
              <a:latin typeface="Times New Roman" pitchFamily="18" charset="0"/>
            </a:endParaRPr>
          </a:p>
          <a:p>
            <a:pPr marL="228600" indent="-228600" eaLnBrk="1" hangingPunct="1">
              <a:lnSpc>
                <a:spcPct val="90000"/>
              </a:lnSpc>
              <a:buFontTx/>
              <a:buNone/>
              <a:defRPr/>
            </a:pPr>
            <a:endParaRPr lang="en-US" sz="1600" dirty="0" smtClean="0">
              <a:latin typeface="Times New Roman" pitchFamily="18" charset="0"/>
            </a:endParaRPr>
          </a:p>
          <a:p>
            <a:pPr marL="228600" indent="-228600" eaLnBrk="1" hangingPunct="1">
              <a:lnSpc>
                <a:spcPct val="90000"/>
              </a:lnSpc>
              <a:defRPr/>
            </a:pPr>
            <a:endParaRPr lang="en-US" sz="1600" dirty="0" smtClean="0">
              <a:latin typeface="Times New Roman" pitchFamily="18" charset="0"/>
            </a:endParaRPr>
          </a:p>
          <a:p>
            <a:pPr marL="228600" indent="-228600" eaLnBrk="1" hangingPunct="1">
              <a:lnSpc>
                <a:spcPct val="90000"/>
              </a:lnSpc>
              <a:defRPr/>
            </a:pPr>
            <a:endParaRPr lang="en-US" sz="1600" dirty="0" smtClean="0">
              <a:latin typeface="Times New Roman" pitchFamily="18" charset="0"/>
            </a:endParaRPr>
          </a:p>
          <a:p>
            <a:pPr marL="228600" indent="-228600" eaLnBrk="1" hangingPunct="1">
              <a:lnSpc>
                <a:spcPct val="90000"/>
              </a:lnSpc>
              <a:defRPr/>
            </a:pPr>
            <a:endParaRPr lang="en-US" sz="1800" b="1" dirty="0" smtClean="0">
              <a:solidFill>
                <a:schemeClr val="accent2">
                  <a:lumMod val="60000"/>
                  <a:lumOff val="40000"/>
                </a:schemeClr>
              </a:solidFill>
              <a:latin typeface="Times New Roman" pitchFamily="18" charset="0"/>
            </a:endParaRPr>
          </a:p>
          <a:p>
            <a:pPr marL="228600" indent="-228600" eaLnBrk="1" hangingPunct="1">
              <a:lnSpc>
                <a:spcPct val="90000"/>
              </a:lnSpc>
              <a:defRPr/>
            </a:pPr>
            <a:r>
              <a:rPr lang="en-US" sz="1800" b="1" dirty="0" smtClean="0">
                <a:solidFill>
                  <a:schemeClr val="tx2"/>
                </a:solidFill>
                <a:latin typeface="Arno Pro Caption" panose="02020502040506020403" pitchFamily="18" charset="0"/>
              </a:rPr>
              <a:t>The error is reduced by 4 times if the step size is halved </a:t>
            </a:r>
            <a:r>
              <a:rPr lang="en-US" sz="1800" b="1" dirty="0" smtClean="0">
                <a:solidFill>
                  <a:schemeClr val="tx2"/>
                </a:solidFill>
                <a:latin typeface="Arno Pro Caption" panose="02020502040506020403" pitchFamily="18" charset="0"/>
                <a:sym typeface="Wingdings" pitchFamily="2" charset="2"/>
              </a:rPr>
              <a:t></a:t>
            </a:r>
            <a:r>
              <a:rPr lang="en-US" sz="1800" b="1" dirty="0" smtClean="0">
                <a:solidFill>
                  <a:schemeClr val="tx2"/>
                </a:solidFill>
                <a:latin typeface="Arno Pro Caption" panose="02020502040506020403" pitchFamily="18" charset="0"/>
              </a:rPr>
              <a:t>  </a:t>
            </a:r>
            <a:r>
              <a:rPr lang="en-US" sz="1800" b="1" i="1" dirty="0" smtClean="0">
                <a:solidFill>
                  <a:schemeClr val="tx2"/>
                </a:solidFill>
                <a:latin typeface="Arno Pro Caption" panose="02020502040506020403" pitchFamily="18" charset="0"/>
              </a:rPr>
              <a:t>O(h</a:t>
            </a:r>
            <a:r>
              <a:rPr lang="en-US" sz="1800" b="1" i="1" baseline="30000" dirty="0" smtClean="0">
                <a:solidFill>
                  <a:schemeClr val="tx2"/>
                </a:solidFill>
                <a:latin typeface="Arno Pro Caption" panose="02020502040506020403" pitchFamily="18" charset="0"/>
              </a:rPr>
              <a:t>2</a:t>
            </a:r>
            <a:r>
              <a:rPr lang="en-US" sz="1800" b="1" i="1" dirty="0" smtClean="0">
                <a:solidFill>
                  <a:schemeClr val="tx2"/>
                </a:solidFill>
                <a:latin typeface="Arno Pro Caption" panose="02020502040506020403" pitchFamily="18" charset="0"/>
              </a:rPr>
              <a:t>)</a:t>
            </a:r>
            <a:r>
              <a:rPr lang="en-US" sz="1800" b="1" dirty="0" smtClean="0">
                <a:solidFill>
                  <a:schemeClr val="tx2"/>
                </a:solidFill>
                <a:latin typeface="Arno Pro Caption" panose="02020502040506020403" pitchFamily="18" charset="0"/>
              </a:rPr>
              <a:t>.</a:t>
            </a:r>
          </a:p>
          <a:p>
            <a:pPr marL="228600" indent="-228600" eaLnBrk="1" hangingPunct="1">
              <a:lnSpc>
                <a:spcPct val="90000"/>
              </a:lnSpc>
              <a:defRPr/>
            </a:pPr>
            <a:r>
              <a:rPr lang="en-US" sz="1800" dirty="0" smtClean="0">
                <a:latin typeface="Arno Pro Caption" panose="02020502040506020403" pitchFamily="18" charset="0"/>
              </a:rPr>
              <a:t>In real problems, the derivatives used in the Taylor series are not easy to obtain.</a:t>
            </a:r>
          </a:p>
          <a:p>
            <a:pPr marL="228600" lvl="1" indent="-228600" eaLnBrk="1" hangingPunct="1">
              <a:lnSpc>
                <a:spcPct val="90000"/>
              </a:lnSpc>
              <a:buFontTx/>
              <a:buChar char="•"/>
              <a:defRPr/>
            </a:pPr>
            <a:r>
              <a:rPr lang="en-US" sz="1800" dirty="0" smtClean="0">
                <a:latin typeface="Arno Pro Caption" panose="02020502040506020403" pitchFamily="18" charset="0"/>
              </a:rPr>
              <a:t>If the solution to the differential equation is </a:t>
            </a:r>
            <a:r>
              <a:rPr lang="en-US" sz="1800" i="1" dirty="0" smtClean="0">
                <a:latin typeface="Arno Pro Caption" panose="02020502040506020403" pitchFamily="18" charset="0"/>
              </a:rPr>
              <a:t>linear</a:t>
            </a:r>
            <a:r>
              <a:rPr lang="en-US" sz="1800" dirty="0" smtClean="0">
                <a:latin typeface="Arno Pro Caption" panose="02020502040506020403" pitchFamily="18" charset="0"/>
              </a:rPr>
              <a:t>, the method will provide error free predictions </a:t>
            </a:r>
            <a:r>
              <a:rPr lang="en-US" sz="1600" dirty="0" smtClean="0">
                <a:latin typeface="Arno Pro Caption" panose="02020502040506020403" pitchFamily="18" charset="0"/>
              </a:rPr>
              <a:t>(2</a:t>
            </a:r>
            <a:r>
              <a:rPr lang="en-US" sz="1600" baseline="30000" dirty="0" smtClean="0">
                <a:latin typeface="Arno Pro Caption" panose="02020502040506020403" pitchFamily="18" charset="0"/>
              </a:rPr>
              <a:t>nd</a:t>
            </a:r>
            <a:r>
              <a:rPr lang="en-US" sz="1600" dirty="0" smtClean="0">
                <a:latin typeface="Arno Pro Caption" panose="02020502040506020403" pitchFamily="18" charset="0"/>
              </a:rPr>
              <a:t> derivative is </a:t>
            </a:r>
            <a:r>
              <a:rPr lang="en-US" sz="1600" b="1" dirty="0" smtClean="0">
                <a:latin typeface="Arno Pro Caption" panose="02020502040506020403" pitchFamily="18" charset="0"/>
              </a:rPr>
              <a:t>zero</a:t>
            </a:r>
            <a:r>
              <a:rPr lang="en-US" sz="1600" dirty="0" smtClean="0">
                <a:latin typeface="Arno Pro Caption" panose="02020502040506020403" pitchFamily="18" charset="0"/>
              </a:rPr>
              <a:t> for a straight line).</a:t>
            </a:r>
            <a:endParaRPr lang="en-US" sz="1800" dirty="0" smtClean="0">
              <a:latin typeface="Arno Pro Caption" panose="02020502040506020403" pitchFamily="18" charset="0"/>
            </a:endParaRPr>
          </a:p>
        </p:txBody>
      </p:sp>
      <p:graphicFrame>
        <p:nvGraphicFramePr>
          <p:cNvPr id="5122" name="Object 3"/>
          <p:cNvGraphicFramePr>
            <a:graphicFrameLocks noGrp="1" noChangeAspect="1"/>
          </p:cNvGraphicFramePr>
          <p:nvPr>
            <p:ph sz="half" idx="2"/>
            <p:extLst>
              <p:ext uri="{D42A27DB-BD31-4B8C-83A1-F6EECF244321}">
                <p14:modId xmlns:p14="http://schemas.microsoft.com/office/powerpoint/2010/main" val="4018021258"/>
              </p:ext>
            </p:extLst>
          </p:nvPr>
        </p:nvGraphicFramePr>
        <p:xfrm>
          <a:off x="539750" y="3265488"/>
          <a:ext cx="5335588" cy="1362075"/>
        </p:xfrm>
        <a:graphic>
          <a:graphicData uri="http://schemas.openxmlformats.org/presentationml/2006/ole">
            <mc:AlternateContent xmlns:mc="http://schemas.openxmlformats.org/markup-compatibility/2006">
              <mc:Choice xmlns:v="urn:schemas-microsoft-com:vml" Requires="v">
                <p:oleObj spid="_x0000_s33918" name="Equation" r:id="rId3" imgW="4178160" imgH="1066680" progId="Equation.DSMT4">
                  <p:embed/>
                </p:oleObj>
              </mc:Choice>
              <mc:Fallback>
                <p:oleObj name="Equation" r:id="rId3" imgW="4178160" imgH="1066680" progId="Equation.DSMT4">
                  <p:embed/>
                  <p:pic>
                    <p:nvPicPr>
                      <p:cNvPr id="5122" name="Object 3"/>
                      <p:cNvPicPr>
                        <a:picLocks noChangeAspect="1" noChangeArrowheads="1"/>
                      </p:cNvPicPr>
                      <p:nvPr/>
                    </p:nvPicPr>
                    <p:blipFill>
                      <a:blip r:embed="rId4"/>
                      <a:srcRect/>
                      <a:stretch>
                        <a:fillRect/>
                      </a:stretch>
                    </p:blipFill>
                    <p:spPr bwMode="auto">
                      <a:xfrm>
                        <a:off x="539750" y="3265488"/>
                        <a:ext cx="5335588" cy="1362075"/>
                      </a:xfrm>
                      <a:prstGeom prst="rect">
                        <a:avLst/>
                      </a:prstGeom>
                      <a:solidFill>
                        <a:schemeClr val="bg2"/>
                      </a:solidFill>
                      <a:ln>
                        <a:noFill/>
                      </a:ln>
                      <a:effectLst/>
                      <a:extLst/>
                    </p:spPr>
                  </p:pic>
                </p:oleObj>
              </mc:Fallback>
            </mc:AlternateContent>
          </a:graphicData>
        </a:graphic>
      </p:graphicFrame>
      <p:graphicFrame>
        <p:nvGraphicFramePr>
          <p:cNvPr id="5123" name="Object 5"/>
          <p:cNvGraphicFramePr>
            <a:graphicFrameLocks noChangeAspect="1"/>
          </p:cNvGraphicFramePr>
          <p:nvPr>
            <p:extLst>
              <p:ext uri="{D42A27DB-BD31-4B8C-83A1-F6EECF244321}">
                <p14:modId xmlns:p14="http://schemas.microsoft.com/office/powerpoint/2010/main" val="800718343"/>
              </p:ext>
            </p:extLst>
          </p:nvPr>
        </p:nvGraphicFramePr>
        <p:xfrm>
          <a:off x="5964238" y="3225800"/>
          <a:ext cx="2833687" cy="1430338"/>
        </p:xfrm>
        <a:graphic>
          <a:graphicData uri="http://schemas.openxmlformats.org/presentationml/2006/ole">
            <mc:AlternateContent xmlns:mc="http://schemas.openxmlformats.org/markup-compatibility/2006">
              <mc:Choice xmlns:v="urn:schemas-microsoft-com:vml" Requires="v">
                <p:oleObj spid="_x0000_s33919" name="Equation" r:id="rId5" imgW="1663560" imgH="838080" progId="Equation.DSMT4">
                  <p:embed/>
                </p:oleObj>
              </mc:Choice>
              <mc:Fallback>
                <p:oleObj name="Equation" r:id="rId5" imgW="1663560" imgH="838080" progId="Equation.DSMT4">
                  <p:embed/>
                  <p:pic>
                    <p:nvPicPr>
                      <p:cNvPr id="5123" name="Object 5"/>
                      <p:cNvPicPr>
                        <a:picLocks noChangeAspect="1" noChangeArrowheads="1"/>
                      </p:cNvPicPr>
                      <p:nvPr/>
                    </p:nvPicPr>
                    <p:blipFill>
                      <a:blip r:embed="rId6"/>
                      <a:srcRect/>
                      <a:stretch>
                        <a:fillRect/>
                      </a:stretch>
                    </p:blipFill>
                    <p:spPr bwMode="auto">
                      <a:xfrm>
                        <a:off x="5964238" y="3225800"/>
                        <a:ext cx="2833687" cy="1430338"/>
                      </a:xfrm>
                      <a:prstGeom prst="rect">
                        <a:avLst/>
                      </a:prstGeom>
                      <a:solidFill>
                        <a:schemeClr val="bg2"/>
                      </a:solidFill>
                      <a:ln>
                        <a:noFill/>
                      </a:ln>
                      <a:effectLst/>
                      <a:extLst/>
                    </p:spPr>
                  </p:pic>
                </p:oleObj>
              </mc:Fallback>
            </mc:AlternateContent>
          </a:graphicData>
        </a:graphic>
      </p:graphicFrame>
      <p:sp>
        <p:nvSpPr>
          <p:cNvPr id="6" name="Rectangle 5"/>
          <p:cNvSpPr>
            <a:spLocks noChangeArrowheads="1"/>
          </p:cNvSpPr>
          <p:nvPr/>
        </p:nvSpPr>
        <p:spPr bwMode="auto">
          <a:xfrm>
            <a:off x="446088" y="4159250"/>
            <a:ext cx="1752600" cy="511175"/>
          </a:xfrm>
          <a:prstGeom prst="rect">
            <a:avLst/>
          </a:prstGeom>
          <a:noFill/>
          <a:ln w="190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969696"/>
              </a:solidFill>
              <a:latin typeface="Times New Roman" pitchFamily="18" charset="0"/>
            </a:endParaRPr>
          </a:p>
        </p:txBody>
      </p:sp>
      <p:sp>
        <p:nvSpPr>
          <p:cNvPr id="7" name="Rectangle 6"/>
          <p:cNvSpPr>
            <a:spLocks noChangeArrowheads="1"/>
          </p:cNvSpPr>
          <p:nvPr/>
        </p:nvSpPr>
        <p:spPr bwMode="auto">
          <a:xfrm>
            <a:off x="2308225" y="4086225"/>
            <a:ext cx="3651250" cy="5842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solidFill>
                <a:srgbClr val="969696"/>
              </a:solidFill>
              <a:latin typeface="Times New Roman" pitchFamily="18" charset="0"/>
            </a:endParaRPr>
          </a:p>
        </p:txBody>
      </p:sp>
      <p:sp>
        <p:nvSpPr>
          <p:cNvPr id="10" name="TextBox 9"/>
          <p:cNvSpPr txBox="1">
            <a:spLocks noChangeArrowheads="1"/>
          </p:cNvSpPr>
          <p:nvPr/>
        </p:nvSpPr>
        <p:spPr bwMode="auto">
          <a:xfrm>
            <a:off x="3038475" y="4670425"/>
            <a:ext cx="2203450" cy="307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a:solidFill>
                  <a:srgbClr val="FF0000"/>
                </a:solidFill>
                <a:latin typeface="Arno Pro Caption" panose="02020502040506020403" pitchFamily="18" charset="0"/>
              </a:rPr>
              <a:t>Local Truncation ERROR</a:t>
            </a:r>
          </a:p>
        </p:txBody>
      </p:sp>
      <p:sp>
        <p:nvSpPr>
          <p:cNvPr id="11" name="TextBox 10"/>
          <p:cNvSpPr txBox="1">
            <a:spLocks noChangeArrowheads="1"/>
          </p:cNvSpPr>
          <p:nvPr/>
        </p:nvSpPr>
        <p:spPr bwMode="auto">
          <a:xfrm>
            <a:off x="920750" y="4670425"/>
            <a:ext cx="804863" cy="3079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00B050"/>
                </a:solidFill>
                <a:latin typeface="Arno Pro Caption" panose="02020502040506020403" pitchFamily="18" charset="0"/>
              </a:rPr>
              <a:t>EULER</a:t>
            </a:r>
          </a:p>
        </p:txBody>
      </p:sp>
    </p:spTree>
    <p:extLst>
      <p:ext uri="{BB962C8B-B14F-4D97-AF65-F5344CB8AC3E}">
        <p14:creationId xmlns:p14="http://schemas.microsoft.com/office/powerpoint/2010/main" val="352448100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5442">
                                            <p:txEl>
                                              <p:pRg st="8" end="8"/>
                                            </p:txEl>
                                          </p:spTgt>
                                        </p:tgtEl>
                                        <p:attrNameLst>
                                          <p:attrName>style.visibility</p:attrName>
                                        </p:attrNameLst>
                                      </p:cBhvr>
                                      <p:to>
                                        <p:strVal val="visible"/>
                                      </p:to>
                                    </p:set>
                                    <p:animEffect transition="in" filter="blinds(horizontal)">
                                      <p:cBhvr>
                                        <p:cTn id="7" dur="500"/>
                                        <p:tgtEl>
                                          <p:spTgt spid="445442">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5123"/>
                                        </p:tgtEl>
                                        <p:attrNameLst>
                                          <p:attrName>style.visibility</p:attrName>
                                        </p:attrNameLst>
                                      </p:cBhvr>
                                      <p:to>
                                        <p:strVal val="visible"/>
                                      </p:to>
                                    </p:set>
                                    <p:animEffect transition="in" filter="box(in)">
                                      <p:cBhvr>
                                        <p:cTn id="33" dur="500"/>
                                        <p:tgtEl>
                                          <p:spTgt spid="512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445442">
                                            <p:txEl>
                                              <p:pRg st="16" end="16"/>
                                            </p:txEl>
                                          </p:spTgt>
                                        </p:tgtEl>
                                        <p:attrNameLst>
                                          <p:attrName>style.visibility</p:attrName>
                                        </p:attrNameLst>
                                      </p:cBhvr>
                                      <p:to>
                                        <p:strVal val="visible"/>
                                      </p:to>
                                    </p:set>
                                    <p:animEffect transition="in" filter="box(in)">
                                      <p:cBhvr>
                                        <p:cTn id="38" dur="500"/>
                                        <p:tgtEl>
                                          <p:spTgt spid="445442">
                                            <p:txEl>
                                              <p:pRg st="16" end="16"/>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445442">
                                            <p:txEl>
                                              <p:pRg st="17" end="17"/>
                                            </p:txEl>
                                          </p:spTgt>
                                        </p:tgtEl>
                                        <p:attrNameLst>
                                          <p:attrName>style.visibility</p:attrName>
                                        </p:attrNameLst>
                                      </p:cBhvr>
                                      <p:to>
                                        <p:strVal val="visible"/>
                                      </p:to>
                                    </p:set>
                                    <p:animEffect transition="in" filter="box(in)">
                                      <p:cBhvr>
                                        <p:cTn id="43" dur="500"/>
                                        <p:tgtEl>
                                          <p:spTgt spid="445442">
                                            <p:txEl>
                                              <p:pRg st="17" end="17"/>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445442">
                                            <p:txEl>
                                              <p:pRg st="18" end="18"/>
                                            </p:txEl>
                                          </p:spTgt>
                                        </p:tgtEl>
                                        <p:attrNameLst>
                                          <p:attrName>style.visibility</p:attrName>
                                        </p:attrNameLst>
                                      </p:cBhvr>
                                      <p:to>
                                        <p:strVal val="visible"/>
                                      </p:to>
                                    </p:set>
                                    <p:animEffect transition="in" filter="box(in)">
                                      <p:cBhvr>
                                        <p:cTn id="48" dur="500"/>
                                        <p:tgtEl>
                                          <p:spTgt spid="44544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Text Placeholder 2"/>
          <p:cNvSpPr>
            <a:spLocks noGrp="1"/>
          </p:cNvSpPr>
          <p:nvPr>
            <p:ph type="body" sz="half" idx="1"/>
          </p:nvPr>
        </p:nvSpPr>
        <p:spPr>
          <a:xfrm>
            <a:off x="457200" y="1600200"/>
            <a:ext cx="8219256" cy="4525963"/>
          </a:xfrm>
        </p:spPr>
        <p:txBody>
          <a:bodyPr/>
          <a:lstStyle/>
          <a:p>
            <a:r>
              <a:rPr lang="el-GR" dirty="0">
                <a:latin typeface="Arno Pro Caption" pitchFamily="18" charset="0"/>
              </a:rPr>
              <a:t>Η ευστάθεια, όταν το σφάλμα αυξάνεται εκθετικά, εξαρτάται από</a:t>
            </a:r>
            <a:r>
              <a:rPr lang="el-GR" dirty="0" smtClean="0">
                <a:latin typeface="Arno Pro Caption" pitchFamily="18" charset="0"/>
              </a:rPr>
              <a:t>:</a:t>
            </a:r>
          </a:p>
          <a:p>
            <a:pPr lvl="1"/>
            <a:r>
              <a:rPr lang="el-GR" dirty="0" smtClean="0">
                <a:latin typeface="Arno Pro Caption" pitchFamily="18" charset="0"/>
              </a:rPr>
              <a:t>Την μορφή της Δ.Ε.</a:t>
            </a:r>
          </a:p>
          <a:p>
            <a:pPr lvl="1"/>
            <a:r>
              <a:rPr lang="el-GR" dirty="0" smtClean="0">
                <a:latin typeface="Arno Pro Caption" pitchFamily="18" charset="0"/>
              </a:rPr>
              <a:t>Την αριθμητική μέθοδο επίλυσης</a:t>
            </a:r>
          </a:p>
          <a:p>
            <a:pPr lvl="1"/>
            <a:r>
              <a:rPr lang="el-GR" dirty="0" smtClean="0">
                <a:latin typeface="Arno Pro Caption" pitchFamily="18" charset="0"/>
              </a:rPr>
              <a:t>Το βήμα</a:t>
            </a:r>
            <a:endParaRPr lang="el-GR" dirty="0">
              <a:latin typeface="Arno Pro Caption" pitchFamily="18" charset="0"/>
            </a:endParaRPr>
          </a:p>
          <a:p>
            <a:endParaRPr lang="el-GR" dirty="0"/>
          </a:p>
        </p:txBody>
      </p:sp>
      <p:sp>
        <p:nvSpPr>
          <p:cNvPr id="5" name="Slide Number Placeholder 4"/>
          <p:cNvSpPr>
            <a:spLocks noGrp="1"/>
          </p:cNvSpPr>
          <p:nvPr>
            <p:ph type="sldNum" sz="quarter" idx="10"/>
          </p:nvPr>
        </p:nvSpPr>
        <p:spPr/>
        <p:txBody>
          <a:bodyPr/>
          <a:lstStyle/>
          <a:p>
            <a:fld id="{BFC50ADA-8D17-46AE-8361-A234AB02D1C5}" type="slidenum">
              <a:rPr lang="en-US" altLang="en-US" smtClean="0"/>
              <a:pPr/>
              <a:t>12</a:t>
            </a:fld>
            <a:endParaRPr lang="en-US" altLang="en-US"/>
          </a:p>
        </p:txBody>
      </p:sp>
    </p:spTree>
    <p:extLst>
      <p:ext uri="{BB962C8B-B14F-4D97-AF65-F5344CB8AC3E}">
        <p14:creationId xmlns:p14="http://schemas.microsoft.com/office/powerpoint/2010/main" val="113511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B567FA6-9FD8-4647-BB63-C59C7005840E}" type="slidenum">
              <a:rPr lang="en-US" altLang="en-US" sz="900"/>
              <a:pPr>
                <a:spcBef>
                  <a:spcPct val="0"/>
                </a:spcBef>
                <a:buFontTx/>
                <a:buNone/>
              </a:pPr>
              <a:t>13</a:t>
            </a:fld>
            <a:endParaRPr lang="en-US" altLang="en-US" sz="900"/>
          </a:p>
        </p:txBody>
      </p:sp>
      <p:sp>
        <p:nvSpPr>
          <p:cNvPr id="464899" name="Rectangle 3"/>
          <p:cNvSpPr>
            <a:spLocks noGrp="1" noChangeArrowheads="1"/>
          </p:cNvSpPr>
          <p:nvPr>
            <p:ph type="body" sz="half" idx="1"/>
          </p:nvPr>
        </p:nvSpPr>
        <p:spPr>
          <a:xfrm>
            <a:off x="287338" y="434975"/>
            <a:ext cx="4679950" cy="6207125"/>
          </a:xfrm>
          <a:solidFill>
            <a:schemeClr val="bg1"/>
          </a:solidFill>
        </p:spPr>
        <p:txBody>
          <a:bodyPr>
            <a:normAutofit lnSpcReduction="10000"/>
          </a:bodyPr>
          <a:lstStyle/>
          <a:p>
            <a:pPr marL="171450" indent="-171450" eaLnBrk="1" hangingPunct="1">
              <a:buFontTx/>
              <a:buNone/>
              <a:defRPr/>
            </a:pPr>
            <a:r>
              <a:rPr lang="en-US" sz="2400" b="1" u="sng" dirty="0" smtClean="0">
                <a:latin typeface="Arno Pro Caption" panose="02020502040506020403" pitchFamily="18" charset="0"/>
              </a:rPr>
              <a:t>Example-1</a:t>
            </a:r>
            <a:r>
              <a:rPr lang="en-US" sz="2000" b="1" dirty="0" smtClean="0">
                <a:latin typeface="Arno Pro Caption" panose="02020502040506020403" pitchFamily="18" charset="0"/>
              </a:rPr>
              <a:t>:  Euler’s Method</a:t>
            </a:r>
          </a:p>
          <a:p>
            <a:pPr marL="171450" indent="-171450" eaLnBrk="1" hangingPunct="1">
              <a:buFontTx/>
              <a:buNone/>
              <a:defRPr/>
            </a:pPr>
            <a:r>
              <a:rPr lang="en-US" sz="1800" dirty="0" smtClean="0">
                <a:latin typeface="Arno Pro Caption" panose="02020502040506020403" pitchFamily="18" charset="0"/>
              </a:rPr>
              <a:t>Solve numerically :</a:t>
            </a:r>
          </a:p>
          <a:p>
            <a:pPr marL="171450" indent="-171450" eaLnBrk="1" hangingPunct="1">
              <a:buFontTx/>
              <a:buNone/>
              <a:defRPr/>
            </a:pPr>
            <a:endParaRPr lang="en-US" sz="1400" dirty="0" smtClean="0">
              <a:latin typeface="Arno Pro Caption" panose="02020502040506020403" pitchFamily="18" charset="0"/>
            </a:endParaRPr>
          </a:p>
          <a:p>
            <a:pPr marL="171450" indent="-171450" eaLnBrk="1" hangingPunct="1">
              <a:buFontTx/>
              <a:buNone/>
              <a:defRPr/>
            </a:pPr>
            <a:r>
              <a:rPr lang="en-US" sz="1800" dirty="0" smtClean="0">
                <a:latin typeface="Arno Pro Caption" panose="02020502040506020403" pitchFamily="18" charset="0"/>
              </a:rPr>
              <a:t>From </a:t>
            </a:r>
            <a:r>
              <a:rPr lang="en-US" sz="1800" b="1" dirty="0" smtClean="0">
                <a:latin typeface="Arno Pro Caption" panose="02020502040506020403" pitchFamily="18" charset="0"/>
              </a:rPr>
              <a:t>x=0</a:t>
            </a:r>
            <a:r>
              <a:rPr lang="en-US" sz="1800" dirty="0" smtClean="0">
                <a:latin typeface="Arno Pro Caption" panose="02020502040506020403" pitchFamily="18" charset="0"/>
              </a:rPr>
              <a:t> to </a:t>
            </a:r>
            <a:r>
              <a:rPr lang="en-US" sz="1800" b="1" dirty="0" smtClean="0">
                <a:latin typeface="Arno Pro Caption" panose="02020502040506020403" pitchFamily="18" charset="0"/>
              </a:rPr>
              <a:t>x=4</a:t>
            </a:r>
            <a:r>
              <a:rPr lang="en-US" sz="1800" dirty="0" smtClean="0">
                <a:latin typeface="Arno Pro Caption" panose="02020502040506020403" pitchFamily="18" charset="0"/>
              </a:rPr>
              <a:t> with step size </a:t>
            </a:r>
            <a:r>
              <a:rPr lang="en-US" sz="1800" b="1" dirty="0" smtClean="0">
                <a:latin typeface="Arno Pro Caption" panose="02020502040506020403" pitchFamily="18" charset="0"/>
              </a:rPr>
              <a:t>h=0.5</a:t>
            </a:r>
          </a:p>
          <a:p>
            <a:pPr marL="171450" indent="-171450" eaLnBrk="1" hangingPunct="1">
              <a:buFontTx/>
              <a:buNone/>
              <a:defRPr/>
            </a:pPr>
            <a:r>
              <a:rPr lang="en-US" sz="1800" dirty="0" smtClean="0">
                <a:latin typeface="Arno Pro Caption" panose="02020502040506020403" pitchFamily="18" charset="0"/>
              </a:rPr>
              <a:t>		</a:t>
            </a:r>
            <a:r>
              <a:rPr lang="en-US" sz="1800" i="1" dirty="0" smtClean="0">
                <a:latin typeface="Arno Pro Caption" panose="02020502040506020403" pitchFamily="18" charset="0"/>
              </a:rPr>
              <a:t>initial condition</a:t>
            </a:r>
            <a:r>
              <a:rPr lang="en-US" sz="1800" dirty="0" smtClean="0">
                <a:latin typeface="Arno Pro Caption" panose="02020502040506020403" pitchFamily="18" charset="0"/>
              </a:rPr>
              <a:t>:   (x=0 ; y=1)</a:t>
            </a:r>
          </a:p>
          <a:p>
            <a:pPr marL="171450" indent="-171450" eaLnBrk="1" hangingPunct="1">
              <a:buFontTx/>
              <a:buNone/>
              <a:defRPr/>
            </a:pPr>
            <a:endParaRPr lang="en-US" sz="1600" dirty="0" smtClean="0">
              <a:latin typeface="Arno Pro Caption" panose="02020502040506020403" pitchFamily="18" charset="0"/>
            </a:endParaRPr>
          </a:p>
          <a:p>
            <a:pPr marL="171450" indent="-171450" eaLnBrk="1" hangingPunct="1">
              <a:buFontTx/>
              <a:buNone/>
              <a:defRPr/>
            </a:pPr>
            <a:r>
              <a:rPr lang="en-US" sz="1800" u="sng" dirty="0" smtClean="0">
                <a:latin typeface="Arno Pro Caption" panose="02020502040506020403" pitchFamily="18" charset="0"/>
              </a:rPr>
              <a:t>Exact Solution</a:t>
            </a:r>
            <a:r>
              <a:rPr lang="en-US" sz="1800" dirty="0" smtClean="0">
                <a:latin typeface="Arno Pro Caption" panose="02020502040506020403" pitchFamily="18" charset="0"/>
              </a:rPr>
              <a:t>: y = -0.5</a:t>
            </a:r>
            <a:r>
              <a:rPr lang="en-US" sz="1800" i="1" dirty="0" smtClean="0">
                <a:latin typeface="Arno Pro Caption" panose="02020502040506020403" pitchFamily="18" charset="0"/>
              </a:rPr>
              <a:t>x</a:t>
            </a:r>
            <a:r>
              <a:rPr lang="en-US" sz="1800" i="1" baseline="30000" dirty="0" smtClean="0">
                <a:latin typeface="Arno Pro Caption" panose="02020502040506020403" pitchFamily="18" charset="0"/>
              </a:rPr>
              <a:t>4 </a:t>
            </a:r>
            <a:r>
              <a:rPr lang="en-US" sz="1800" dirty="0" smtClean="0">
                <a:latin typeface="Arno Pro Caption" panose="02020502040506020403" pitchFamily="18" charset="0"/>
              </a:rPr>
              <a:t>+ 4</a:t>
            </a:r>
            <a:r>
              <a:rPr lang="en-US" sz="1800" i="1" dirty="0" smtClean="0">
                <a:latin typeface="Arno Pro Caption" panose="02020502040506020403" pitchFamily="18" charset="0"/>
              </a:rPr>
              <a:t>x</a:t>
            </a:r>
            <a:r>
              <a:rPr lang="en-US" sz="1800" i="1" baseline="30000" dirty="0" smtClean="0">
                <a:latin typeface="Arno Pro Caption" panose="02020502040506020403" pitchFamily="18" charset="0"/>
              </a:rPr>
              <a:t>3 </a:t>
            </a:r>
            <a:r>
              <a:rPr lang="en-US" sz="1800" dirty="0" smtClean="0">
                <a:latin typeface="Arno Pro Caption" panose="02020502040506020403" pitchFamily="18" charset="0"/>
              </a:rPr>
              <a:t>- 10</a:t>
            </a:r>
            <a:r>
              <a:rPr lang="en-US" sz="1800" i="1" dirty="0" smtClean="0">
                <a:latin typeface="Arno Pro Caption" panose="02020502040506020403" pitchFamily="18" charset="0"/>
              </a:rPr>
              <a:t>x</a:t>
            </a:r>
            <a:r>
              <a:rPr lang="en-US" sz="1800" i="1" baseline="30000" dirty="0" smtClean="0">
                <a:latin typeface="Arno Pro Caption" panose="02020502040506020403" pitchFamily="18" charset="0"/>
              </a:rPr>
              <a:t>2 </a:t>
            </a:r>
            <a:r>
              <a:rPr lang="en-US" sz="1800" dirty="0" smtClean="0">
                <a:latin typeface="Arno Pro Caption" panose="02020502040506020403" pitchFamily="18" charset="0"/>
              </a:rPr>
              <a:t>+ 8.5</a:t>
            </a:r>
            <a:r>
              <a:rPr lang="en-US" sz="1800" i="1" dirty="0" smtClean="0">
                <a:latin typeface="Arno Pro Caption" panose="02020502040506020403" pitchFamily="18" charset="0"/>
              </a:rPr>
              <a:t>x </a:t>
            </a:r>
            <a:r>
              <a:rPr lang="en-US" sz="1800" dirty="0" smtClean="0">
                <a:latin typeface="Arno Pro Caption" panose="02020502040506020403" pitchFamily="18" charset="0"/>
              </a:rPr>
              <a:t>+ 1</a:t>
            </a:r>
          </a:p>
          <a:p>
            <a:pPr marL="171450" indent="-171450" eaLnBrk="1" hangingPunct="1">
              <a:buFontTx/>
              <a:buNone/>
              <a:defRPr/>
            </a:pPr>
            <a:r>
              <a:rPr lang="en-US" sz="1600" b="1" dirty="0" smtClean="0">
                <a:solidFill>
                  <a:srgbClr val="0066CC"/>
                </a:solidFill>
                <a:latin typeface="Arno Pro Caption" panose="02020502040506020403" pitchFamily="18" charset="0"/>
              </a:rPr>
              <a:t>Numerical </a:t>
            </a:r>
          </a:p>
          <a:p>
            <a:pPr marL="171450" indent="-171450" eaLnBrk="1" hangingPunct="1">
              <a:buFontTx/>
              <a:buNone/>
              <a:defRPr/>
            </a:pPr>
            <a:r>
              <a:rPr lang="en-US" sz="1600" b="1" dirty="0" smtClean="0">
                <a:solidFill>
                  <a:srgbClr val="0066CC"/>
                </a:solidFill>
                <a:latin typeface="Arno Pro Caption" panose="02020502040506020403" pitchFamily="18" charset="0"/>
              </a:rPr>
              <a:t>Solution</a:t>
            </a:r>
            <a:r>
              <a:rPr lang="en-US" sz="1800" dirty="0" smtClean="0">
                <a:solidFill>
                  <a:srgbClr val="0066CC"/>
                </a:solidFill>
                <a:latin typeface="Arno Pro Caption" panose="02020502040506020403" pitchFamily="18" charset="0"/>
              </a:rPr>
              <a:t>:</a:t>
            </a:r>
          </a:p>
          <a:p>
            <a:pPr marL="171450" indent="-171450" eaLnBrk="1" hangingPunct="1">
              <a:buFontTx/>
              <a:buNone/>
              <a:defRPr/>
            </a:pPr>
            <a:endParaRPr lang="en-US" sz="1600" dirty="0" smtClean="0">
              <a:solidFill>
                <a:srgbClr val="0066CC"/>
              </a:solidFill>
              <a:latin typeface="Arno Pro Caption" panose="02020502040506020403" pitchFamily="18" charset="0"/>
            </a:endParaRPr>
          </a:p>
          <a:p>
            <a:pPr marL="171450" indent="-171450" eaLnBrk="1" hangingPunct="1">
              <a:buFontTx/>
              <a:buNone/>
              <a:defRPr/>
            </a:pPr>
            <a:r>
              <a:rPr lang="en-US" sz="1800" dirty="0" smtClean="0">
                <a:latin typeface="Arno Pro Caption" panose="02020502040506020403" pitchFamily="18" charset="0"/>
              </a:rPr>
              <a:t>y(0.5) = y(0)+</a:t>
            </a:r>
            <a:r>
              <a:rPr lang="en-US" sz="1800" i="1" dirty="0" smtClean="0">
                <a:latin typeface="Arno Pro Caption" panose="02020502040506020403" pitchFamily="18" charset="0"/>
              </a:rPr>
              <a:t>f</a:t>
            </a:r>
            <a:r>
              <a:rPr lang="en-US" sz="1800" dirty="0" smtClean="0">
                <a:latin typeface="Arno Pro Caption" panose="02020502040506020403" pitchFamily="18" charset="0"/>
              </a:rPr>
              <a:t>(0, 1)0.5 = 1+8.5*0.5 = 5.25</a:t>
            </a:r>
          </a:p>
          <a:p>
            <a:pPr marL="171450" indent="-171450" eaLnBrk="1" hangingPunct="1">
              <a:buFontTx/>
              <a:buNone/>
              <a:defRPr/>
            </a:pPr>
            <a:r>
              <a:rPr lang="en-US" sz="1400" dirty="0" smtClean="0">
                <a:solidFill>
                  <a:schemeClr val="accent6">
                    <a:lumMod val="75000"/>
                  </a:schemeClr>
                </a:solidFill>
                <a:latin typeface="Arno Pro Caption" panose="02020502040506020403" pitchFamily="18" charset="0"/>
              </a:rPr>
              <a:t>(true solution at x=0.5 is y(0.5) = 3.22  and e</a:t>
            </a:r>
            <a:r>
              <a:rPr lang="en-US" sz="1400" baseline="-25000" dirty="0" smtClean="0">
                <a:solidFill>
                  <a:schemeClr val="accent6">
                    <a:lumMod val="75000"/>
                  </a:schemeClr>
                </a:solidFill>
                <a:latin typeface="Arno Pro Caption" panose="02020502040506020403" pitchFamily="18" charset="0"/>
              </a:rPr>
              <a:t>t</a:t>
            </a:r>
            <a:r>
              <a:rPr lang="en-US" sz="1400" dirty="0" smtClean="0">
                <a:solidFill>
                  <a:schemeClr val="accent6">
                    <a:lumMod val="75000"/>
                  </a:schemeClr>
                </a:solidFill>
                <a:latin typeface="Arno Pro Caption" panose="02020502040506020403" pitchFamily="18" charset="0"/>
              </a:rPr>
              <a:t> = 63%)</a:t>
            </a:r>
          </a:p>
          <a:p>
            <a:pPr marL="171450" indent="-171450" eaLnBrk="1" hangingPunct="1">
              <a:buFontTx/>
              <a:buNone/>
              <a:defRPr/>
            </a:pPr>
            <a:endParaRPr lang="en-US" sz="1800" dirty="0" smtClean="0">
              <a:latin typeface="Arno Pro Caption" panose="02020502040506020403" pitchFamily="18" charset="0"/>
            </a:endParaRPr>
          </a:p>
          <a:p>
            <a:pPr marL="171450" indent="-171450" eaLnBrk="1" hangingPunct="1">
              <a:buFontTx/>
              <a:buNone/>
              <a:defRPr/>
            </a:pPr>
            <a:r>
              <a:rPr lang="en-US" sz="1800" dirty="0" smtClean="0">
                <a:latin typeface="Arno Pro Caption" panose="02020502040506020403" pitchFamily="18" charset="0"/>
              </a:rPr>
              <a:t>y(1) = y(0.5)+</a:t>
            </a:r>
            <a:r>
              <a:rPr lang="en-US" sz="1800" i="1" dirty="0" smtClean="0">
                <a:latin typeface="Arno Pro Caption" panose="02020502040506020403" pitchFamily="18" charset="0"/>
              </a:rPr>
              <a:t>f</a:t>
            </a:r>
            <a:r>
              <a:rPr lang="en-US" sz="1800" dirty="0" smtClean="0">
                <a:latin typeface="Arno Pro Caption" panose="02020502040506020403" pitchFamily="18" charset="0"/>
              </a:rPr>
              <a:t>(0.5, 5.25)0.5</a:t>
            </a:r>
          </a:p>
          <a:p>
            <a:pPr marL="171450" indent="-171450" eaLnBrk="1" hangingPunct="1">
              <a:buFontTx/>
              <a:buNone/>
              <a:defRPr/>
            </a:pPr>
            <a:r>
              <a:rPr lang="en-US" sz="1800" dirty="0" smtClean="0">
                <a:latin typeface="Arno Pro Caption" panose="02020502040506020403" pitchFamily="18" charset="0"/>
              </a:rPr>
              <a:t>       = 5.25+[-2(0.5)</a:t>
            </a:r>
            <a:r>
              <a:rPr lang="en-US" sz="1800" baseline="30000" dirty="0" smtClean="0">
                <a:latin typeface="Arno Pro Caption" panose="02020502040506020403" pitchFamily="18" charset="0"/>
              </a:rPr>
              <a:t>3</a:t>
            </a:r>
            <a:r>
              <a:rPr lang="en-US" sz="1800" dirty="0" smtClean="0">
                <a:latin typeface="Arno Pro Caption" panose="02020502040506020403" pitchFamily="18" charset="0"/>
              </a:rPr>
              <a:t>+12(0.5)</a:t>
            </a:r>
            <a:r>
              <a:rPr lang="en-US" sz="1800" baseline="30000" dirty="0" smtClean="0">
                <a:latin typeface="Arno Pro Caption" panose="02020502040506020403" pitchFamily="18" charset="0"/>
              </a:rPr>
              <a:t>2</a:t>
            </a:r>
            <a:r>
              <a:rPr lang="en-US" sz="1800" dirty="0" smtClean="0">
                <a:latin typeface="Arno Pro Caption" panose="02020502040506020403" pitchFamily="18" charset="0"/>
              </a:rPr>
              <a:t>-20(0.5)+8.5]*0.5</a:t>
            </a:r>
          </a:p>
          <a:p>
            <a:pPr marL="171450" indent="-171450" eaLnBrk="1" hangingPunct="1">
              <a:buFontTx/>
              <a:buNone/>
              <a:defRPr/>
            </a:pPr>
            <a:r>
              <a:rPr lang="en-US" sz="1800" dirty="0" smtClean="0">
                <a:latin typeface="Arno Pro Caption" panose="02020502040506020403" pitchFamily="18" charset="0"/>
              </a:rPr>
              <a:t>       = 5.25+0.625 = 5.875</a:t>
            </a:r>
          </a:p>
          <a:p>
            <a:pPr marL="171450" indent="-171450" eaLnBrk="1" hangingPunct="1">
              <a:buFontTx/>
              <a:buNone/>
              <a:defRPr/>
            </a:pPr>
            <a:r>
              <a:rPr lang="en-US" sz="1400" dirty="0" smtClean="0">
                <a:latin typeface="Arno Pro Caption" panose="02020502040506020403" pitchFamily="18" charset="0"/>
              </a:rPr>
              <a:t>(true solution at x=1 is y(1) = 3 and  e</a:t>
            </a:r>
            <a:r>
              <a:rPr lang="en-US" sz="1400" baseline="-25000" dirty="0" smtClean="0">
                <a:latin typeface="Arno Pro Caption" panose="02020502040506020403" pitchFamily="18" charset="0"/>
              </a:rPr>
              <a:t>t</a:t>
            </a:r>
            <a:r>
              <a:rPr lang="en-US" sz="1400" dirty="0" smtClean="0">
                <a:latin typeface="Arno Pro Caption" panose="02020502040506020403" pitchFamily="18" charset="0"/>
              </a:rPr>
              <a:t> = 96%)</a:t>
            </a:r>
          </a:p>
          <a:p>
            <a:pPr marL="171450" indent="-171450" eaLnBrk="1" hangingPunct="1">
              <a:buFontTx/>
              <a:buNone/>
              <a:defRPr/>
            </a:pPr>
            <a:r>
              <a:rPr lang="en-US" sz="1800" dirty="0" smtClean="0">
                <a:latin typeface="Arno Pro Caption" panose="02020502040506020403" pitchFamily="18" charset="0"/>
              </a:rPr>
              <a:t>y(1.5) = y(1)+</a:t>
            </a:r>
            <a:r>
              <a:rPr lang="en-US" sz="1800" i="1" dirty="0" smtClean="0">
                <a:latin typeface="Arno Pro Caption" panose="02020502040506020403" pitchFamily="18" charset="0"/>
              </a:rPr>
              <a:t>f</a:t>
            </a:r>
            <a:r>
              <a:rPr lang="en-US" sz="1800" dirty="0" smtClean="0">
                <a:latin typeface="Arno Pro Caption" panose="02020502040506020403" pitchFamily="18" charset="0"/>
              </a:rPr>
              <a:t>(1, 5.875)0.5 = 5.125</a:t>
            </a:r>
          </a:p>
          <a:p>
            <a:pPr marL="171450" indent="-171450" eaLnBrk="1" hangingPunct="1">
              <a:buFontTx/>
              <a:buNone/>
              <a:defRPr/>
            </a:pPr>
            <a:r>
              <a:rPr lang="en-US" sz="1800" dirty="0" smtClean="0">
                <a:latin typeface="Arno Pro Caption" panose="02020502040506020403" pitchFamily="18" charset="0"/>
              </a:rPr>
              <a:t>….			             </a:t>
            </a:r>
            <a:r>
              <a:rPr lang="en-US" sz="1800" b="1" dirty="0" smtClean="0">
                <a:solidFill>
                  <a:srgbClr val="993300"/>
                </a:solidFill>
                <a:latin typeface="Arno Pro Caption" panose="02020502040506020403" pitchFamily="18" charset="0"/>
                <a:sym typeface="Wingdings" pitchFamily="2" charset="2"/>
              </a:rPr>
              <a:t></a:t>
            </a:r>
            <a:r>
              <a:rPr lang="en-US" sz="1800" dirty="0" smtClean="0">
                <a:latin typeface="Arno Pro Caption" panose="02020502040506020403" pitchFamily="18" charset="0"/>
                <a:sym typeface="Wingdings" pitchFamily="2" charset="2"/>
              </a:rPr>
              <a:t></a:t>
            </a:r>
            <a:r>
              <a:rPr lang="en-US" sz="1800" b="1" dirty="0" smtClean="0">
                <a:solidFill>
                  <a:srgbClr val="993300"/>
                </a:solidFill>
                <a:latin typeface="Arno Pro Caption" panose="02020502040506020403" pitchFamily="18" charset="0"/>
                <a:sym typeface="Wingdings" pitchFamily="2" charset="2"/>
              </a:rPr>
              <a:t></a:t>
            </a:r>
            <a:r>
              <a:rPr lang="en-US" sz="1800" b="1" dirty="0" smtClean="0">
                <a:latin typeface="Arno Pro Caption" panose="02020502040506020403" pitchFamily="18" charset="0"/>
                <a:sym typeface="Wingdings" pitchFamily="2" charset="2"/>
              </a:rPr>
              <a:t></a:t>
            </a:r>
            <a:endParaRPr lang="en-US" sz="1800" b="1" dirty="0" smtClean="0">
              <a:latin typeface="Arno Pro Caption" panose="02020502040506020403" pitchFamily="18" charset="0"/>
            </a:endParaRPr>
          </a:p>
        </p:txBody>
      </p:sp>
      <p:graphicFrame>
        <p:nvGraphicFramePr>
          <p:cNvPr id="4098" name="Object 4"/>
          <p:cNvGraphicFramePr>
            <a:graphicFrameLocks noGrp="1" noChangeAspect="1"/>
          </p:cNvGraphicFramePr>
          <p:nvPr>
            <p:ph sz="quarter" idx="2"/>
            <p:extLst>
              <p:ext uri="{D42A27DB-BD31-4B8C-83A1-F6EECF244321}">
                <p14:modId xmlns:p14="http://schemas.microsoft.com/office/powerpoint/2010/main" val="3455565482"/>
              </p:ext>
            </p:extLst>
          </p:nvPr>
        </p:nvGraphicFramePr>
        <p:xfrm>
          <a:off x="2267744" y="738947"/>
          <a:ext cx="2409825" cy="534987"/>
        </p:xfrm>
        <a:graphic>
          <a:graphicData uri="http://schemas.openxmlformats.org/presentationml/2006/ole">
            <mc:AlternateContent xmlns:mc="http://schemas.openxmlformats.org/markup-compatibility/2006">
              <mc:Choice xmlns:v="urn:schemas-microsoft-com:vml" Requires="v">
                <p:oleObj spid="_x0000_s34942" name="Equation" r:id="rId3" imgW="1777229" imgH="393529" progId="Equation.3">
                  <p:embed/>
                </p:oleObj>
              </mc:Choice>
              <mc:Fallback>
                <p:oleObj name="Equation" r:id="rId3" imgW="1777229" imgH="393529" progId="Equation.3">
                  <p:embed/>
                  <p:pic>
                    <p:nvPicPr>
                      <p:cNvPr id="409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738947"/>
                        <a:ext cx="2409825" cy="534987"/>
                      </a:xfrm>
                      <a:prstGeom prst="rect">
                        <a:avLst/>
                      </a:prstGeom>
                      <a:solidFill>
                        <a:srgbClr val="CCFFFF">
                          <a:alpha val="60000"/>
                        </a:srgbClr>
                      </a:solidFill>
                      <a:ln>
                        <a:noFill/>
                      </a:ln>
                      <a:effectLst/>
                      <a:extLst/>
                    </p:spPr>
                  </p:pic>
                </p:oleObj>
              </mc:Fallback>
            </mc:AlternateContent>
          </a:graphicData>
        </a:graphic>
      </p:graphicFrame>
      <p:pic>
        <p:nvPicPr>
          <p:cNvPr id="464906" name="Picture 10" descr="Fig2503"/>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5046663" y="3429000"/>
            <a:ext cx="3889375" cy="3186113"/>
          </a:xfrm>
          <a:prstGeom prst="rect">
            <a:avLst/>
          </a:prstGeom>
          <a:solidFill>
            <a:schemeClr val="accent1">
              <a:lumMod val="20000"/>
              <a:lumOff val="80000"/>
            </a:schemeClr>
          </a:solidFill>
          <a:ln w="9525">
            <a:noFill/>
            <a:miter lim="800000"/>
            <a:headEnd/>
            <a:tailEnd/>
          </a:ln>
        </p:spPr>
      </p:pic>
      <p:graphicFrame>
        <p:nvGraphicFramePr>
          <p:cNvPr id="4099" name="Object 13"/>
          <p:cNvGraphicFramePr>
            <a:graphicFrameLocks noChangeAspect="1"/>
          </p:cNvGraphicFramePr>
          <p:nvPr>
            <p:extLst>
              <p:ext uri="{D42A27DB-BD31-4B8C-83A1-F6EECF244321}">
                <p14:modId xmlns:p14="http://schemas.microsoft.com/office/powerpoint/2010/main" val="4137981070"/>
              </p:ext>
            </p:extLst>
          </p:nvPr>
        </p:nvGraphicFramePr>
        <p:xfrm>
          <a:off x="1547664" y="2581781"/>
          <a:ext cx="2847975" cy="511175"/>
        </p:xfrm>
        <a:graphic>
          <a:graphicData uri="http://schemas.openxmlformats.org/presentationml/2006/ole">
            <mc:AlternateContent xmlns:mc="http://schemas.openxmlformats.org/markup-compatibility/2006">
              <mc:Choice xmlns:v="urn:schemas-microsoft-com:vml" Requires="v">
                <p:oleObj spid="_x0000_s34943" name="Equation" r:id="rId6" imgW="1270000" imgH="228600" progId="Equation.3">
                  <p:embed/>
                </p:oleObj>
              </mc:Choice>
              <mc:Fallback>
                <p:oleObj name="Equation" r:id="rId6" imgW="1270000" imgH="228600" progId="Equation.3">
                  <p:embed/>
                  <p:pic>
                    <p:nvPicPr>
                      <p:cNvPr id="4099"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664" y="2581781"/>
                        <a:ext cx="2847975" cy="511175"/>
                      </a:xfrm>
                      <a:prstGeom prst="rect">
                        <a:avLst/>
                      </a:prstGeom>
                      <a:solidFill>
                        <a:srgbClr val="CCFFFF">
                          <a:alpha val="50000"/>
                        </a:srgbClr>
                      </a:solidFill>
                      <a:ln>
                        <a:noFill/>
                      </a:ln>
                      <a:effectLs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18801647"/>
              </p:ext>
            </p:extLst>
          </p:nvPr>
        </p:nvGraphicFramePr>
        <p:xfrm>
          <a:off x="5046663" y="434975"/>
          <a:ext cx="3870325" cy="1471613"/>
        </p:xfrm>
        <a:graphic>
          <a:graphicData uri="http://schemas.openxmlformats.org/drawingml/2006/table">
            <a:tbl>
              <a:tblPr firstRow="1" bandRow="1">
                <a:tableStyleId>{5C22544A-7EE6-4342-B048-85BDC9FD1C3A}</a:tableStyleId>
              </a:tblPr>
              <a:tblGrid>
                <a:gridCol w="774065">
                  <a:extLst>
                    <a:ext uri="{9D8B030D-6E8A-4147-A177-3AD203B41FA5}">
                      <a16:colId xmlns:a16="http://schemas.microsoft.com/office/drawing/2014/main" xmlns="" val="20000"/>
                    </a:ext>
                  </a:extLst>
                </a:gridCol>
                <a:gridCol w="774065">
                  <a:extLst>
                    <a:ext uri="{9D8B030D-6E8A-4147-A177-3AD203B41FA5}">
                      <a16:colId xmlns:a16="http://schemas.microsoft.com/office/drawing/2014/main" xmlns="" val="20001"/>
                    </a:ext>
                  </a:extLst>
                </a:gridCol>
                <a:gridCol w="774065">
                  <a:extLst>
                    <a:ext uri="{9D8B030D-6E8A-4147-A177-3AD203B41FA5}">
                      <a16:colId xmlns:a16="http://schemas.microsoft.com/office/drawing/2014/main" xmlns="" val="20002"/>
                    </a:ext>
                  </a:extLst>
                </a:gridCol>
                <a:gridCol w="774065">
                  <a:extLst>
                    <a:ext uri="{9D8B030D-6E8A-4147-A177-3AD203B41FA5}">
                      <a16:colId xmlns:a16="http://schemas.microsoft.com/office/drawing/2014/main" xmlns="" val="20003"/>
                    </a:ext>
                  </a:extLst>
                </a:gridCol>
                <a:gridCol w="774065">
                  <a:extLst>
                    <a:ext uri="{9D8B030D-6E8A-4147-A177-3AD203B41FA5}">
                      <a16:colId xmlns:a16="http://schemas.microsoft.com/office/drawing/2014/main" xmlns="" val="20004"/>
                    </a:ext>
                  </a:extLst>
                </a:gridCol>
              </a:tblGrid>
              <a:tr h="553177">
                <a:tc>
                  <a:txBody>
                    <a:bodyPr/>
                    <a:lstStyle/>
                    <a:p>
                      <a:pPr algn="ctr"/>
                      <a:r>
                        <a:rPr lang="en-US" sz="1400" dirty="0" smtClean="0">
                          <a:solidFill>
                            <a:schemeClr val="tx1"/>
                          </a:solidFill>
                          <a:latin typeface="Arno Pro Caption" panose="02020502040506020403" pitchFamily="18" charset="0"/>
                        </a:rPr>
                        <a:t>X</a:t>
                      </a:r>
                      <a:endParaRPr lang="en-US" sz="1400" dirty="0">
                        <a:solidFill>
                          <a:schemeClr val="tx1"/>
                        </a:solidFill>
                        <a:latin typeface="Arno Pro Caption" panose="02020502040506020403" pitchFamily="18" charset="0"/>
                      </a:endParaRPr>
                    </a:p>
                  </a:txBody>
                  <a:tcPr marL="91439" marR="91439" marT="45740" marB="45740">
                    <a:solidFill>
                      <a:schemeClr val="accent1">
                        <a:lumMod val="20000"/>
                        <a:lumOff val="80000"/>
                        <a:alpha val="44000"/>
                      </a:schemeClr>
                    </a:solidFill>
                  </a:tcPr>
                </a:tc>
                <a:tc>
                  <a:txBody>
                    <a:bodyPr/>
                    <a:lstStyle/>
                    <a:p>
                      <a:pPr algn="ctr"/>
                      <a:r>
                        <a:rPr lang="en-US" sz="1600" dirty="0" err="1" smtClean="0">
                          <a:solidFill>
                            <a:schemeClr val="tx1"/>
                          </a:solidFill>
                          <a:latin typeface="Arno Pro Caption" panose="02020502040506020403" pitchFamily="18" charset="0"/>
                        </a:rPr>
                        <a:t>y</a:t>
                      </a:r>
                      <a:r>
                        <a:rPr lang="en-US" sz="1600" baseline="-25000" dirty="0" err="1" smtClean="0">
                          <a:solidFill>
                            <a:schemeClr val="tx1"/>
                          </a:solidFill>
                          <a:latin typeface="Arno Pro Caption" panose="02020502040506020403" pitchFamily="18" charset="0"/>
                        </a:rPr>
                        <a:t>euler</a:t>
                      </a:r>
                      <a:endParaRPr lang="en-US" sz="1600" dirty="0">
                        <a:solidFill>
                          <a:schemeClr val="tx1"/>
                        </a:solidFill>
                        <a:latin typeface="Arno Pro Caption" panose="02020502040506020403" pitchFamily="18" charset="0"/>
                      </a:endParaRPr>
                    </a:p>
                  </a:txBody>
                  <a:tcPr marL="91439" marR="91439" marT="45740" marB="45740">
                    <a:solidFill>
                      <a:schemeClr val="accent1">
                        <a:lumMod val="20000"/>
                        <a:lumOff val="80000"/>
                        <a:alpha val="44000"/>
                      </a:schemeClr>
                    </a:solidFill>
                  </a:tcPr>
                </a:tc>
                <a:tc>
                  <a:txBody>
                    <a:bodyPr/>
                    <a:lstStyle/>
                    <a:p>
                      <a:pPr algn="ctr"/>
                      <a:r>
                        <a:rPr lang="en-US" sz="1600" dirty="0" err="1" smtClean="0">
                          <a:solidFill>
                            <a:schemeClr val="tx1"/>
                          </a:solidFill>
                          <a:latin typeface="Arno Pro Caption" panose="02020502040506020403" pitchFamily="18" charset="0"/>
                        </a:rPr>
                        <a:t>y</a:t>
                      </a:r>
                      <a:r>
                        <a:rPr lang="en-US" sz="1600" baseline="-25000" dirty="0" err="1" smtClean="0">
                          <a:solidFill>
                            <a:schemeClr val="tx1"/>
                          </a:solidFill>
                          <a:latin typeface="Arno Pro Caption" panose="02020502040506020403" pitchFamily="18" charset="0"/>
                        </a:rPr>
                        <a:t>true</a:t>
                      </a:r>
                      <a:endParaRPr lang="en-US" sz="1600" dirty="0">
                        <a:solidFill>
                          <a:schemeClr val="tx1"/>
                        </a:solidFill>
                        <a:latin typeface="Arno Pro Caption" panose="02020502040506020403" pitchFamily="18" charset="0"/>
                      </a:endParaRPr>
                    </a:p>
                  </a:txBody>
                  <a:tcPr marL="91439" marR="91439" marT="45740" marB="45740">
                    <a:solidFill>
                      <a:schemeClr val="accent1">
                        <a:lumMod val="20000"/>
                        <a:lumOff val="80000"/>
                        <a:alpha val="44000"/>
                      </a:schemeClr>
                    </a:solidFill>
                  </a:tcPr>
                </a:tc>
                <a:tc>
                  <a:txBody>
                    <a:bodyPr/>
                    <a:lstStyle/>
                    <a:p>
                      <a:pPr algn="ctr"/>
                      <a:r>
                        <a:rPr lang="en-US" sz="1600" dirty="0" smtClean="0">
                          <a:solidFill>
                            <a:schemeClr val="tx1"/>
                          </a:solidFill>
                          <a:latin typeface="Arno Pro Caption" panose="02020502040506020403" pitchFamily="18" charset="0"/>
                        </a:rPr>
                        <a:t>Error</a:t>
                      </a:r>
                    </a:p>
                    <a:p>
                      <a:pPr algn="ctr"/>
                      <a:r>
                        <a:rPr lang="en-US" sz="1200" dirty="0" smtClean="0">
                          <a:solidFill>
                            <a:schemeClr val="tx1"/>
                          </a:solidFill>
                          <a:latin typeface="Arno Pro Caption" panose="02020502040506020403" pitchFamily="18" charset="0"/>
                        </a:rPr>
                        <a:t>Global</a:t>
                      </a:r>
                      <a:endParaRPr lang="en-US" sz="1200" dirty="0">
                        <a:solidFill>
                          <a:schemeClr val="tx1"/>
                        </a:solidFill>
                        <a:latin typeface="Arno Pro Caption" panose="02020502040506020403" pitchFamily="18" charset="0"/>
                      </a:endParaRPr>
                    </a:p>
                  </a:txBody>
                  <a:tcPr marL="91439" marR="91439" marT="45740" marB="45740">
                    <a:solidFill>
                      <a:schemeClr val="accent1">
                        <a:lumMod val="20000"/>
                        <a:lumOff val="80000"/>
                        <a:alpha val="44000"/>
                      </a:schemeClr>
                    </a:solidFill>
                  </a:tcPr>
                </a:tc>
                <a:tc>
                  <a:txBody>
                    <a:bodyPr/>
                    <a:lstStyle/>
                    <a:p>
                      <a:pPr algn="ctr"/>
                      <a:r>
                        <a:rPr lang="en-US" sz="1600" dirty="0" smtClean="0">
                          <a:solidFill>
                            <a:schemeClr val="tx1"/>
                          </a:solidFill>
                          <a:latin typeface="Arno Pro Caption" panose="02020502040506020403" pitchFamily="18" charset="0"/>
                        </a:rPr>
                        <a:t>Error</a:t>
                      </a:r>
                    </a:p>
                    <a:p>
                      <a:pPr algn="ctr"/>
                      <a:r>
                        <a:rPr lang="en-US" sz="1200" dirty="0" smtClean="0">
                          <a:solidFill>
                            <a:schemeClr val="tx1"/>
                          </a:solidFill>
                          <a:latin typeface="Arno Pro Caption" panose="02020502040506020403" pitchFamily="18" charset="0"/>
                        </a:rPr>
                        <a:t>Local</a:t>
                      </a:r>
                      <a:endParaRPr lang="en-US" sz="1400" dirty="0">
                        <a:solidFill>
                          <a:schemeClr val="tx1"/>
                        </a:solidFill>
                        <a:latin typeface="Arno Pro Caption" panose="02020502040506020403" pitchFamily="18" charset="0"/>
                      </a:endParaRPr>
                    </a:p>
                  </a:txBody>
                  <a:tcPr marL="91439" marR="91439" marT="45740" marB="45740">
                    <a:solidFill>
                      <a:schemeClr val="accent1">
                        <a:lumMod val="20000"/>
                        <a:lumOff val="80000"/>
                        <a:alpha val="44000"/>
                      </a:schemeClr>
                    </a:solidFill>
                  </a:tcPr>
                </a:tc>
                <a:extLst>
                  <a:ext uri="{0D108BD9-81ED-4DB2-BD59-A6C34878D82A}">
                    <a16:rowId xmlns:a16="http://schemas.microsoft.com/office/drawing/2014/main" xmlns="" val="10000"/>
                  </a:ext>
                </a:extLst>
              </a:tr>
              <a:tr h="459218">
                <a:tc>
                  <a:txBody>
                    <a:bodyPr/>
                    <a:lstStyle/>
                    <a:p>
                      <a:pPr algn="r"/>
                      <a:r>
                        <a:rPr lang="en-US" sz="1800" dirty="0" smtClean="0">
                          <a:latin typeface="Arno Pro Caption" panose="02020502040506020403" pitchFamily="18" charset="0"/>
                        </a:rPr>
                        <a:t>0</a:t>
                      </a:r>
                    </a:p>
                  </a:txBody>
                  <a:tcPr marL="91439" marR="91439" marT="45740" marB="45740"/>
                </a:tc>
                <a:tc>
                  <a:txBody>
                    <a:bodyPr/>
                    <a:lstStyle/>
                    <a:p>
                      <a:pPr algn="r"/>
                      <a:r>
                        <a:rPr lang="en-US" sz="1600" dirty="0" smtClean="0">
                          <a:solidFill>
                            <a:srgbClr val="FF0000"/>
                          </a:solidFill>
                          <a:latin typeface="Arno Pro Caption" panose="02020502040506020403" pitchFamily="18" charset="0"/>
                        </a:rPr>
                        <a:t>1</a:t>
                      </a:r>
                      <a:endParaRPr lang="en-US" sz="1600" dirty="0">
                        <a:solidFill>
                          <a:srgbClr val="FF0000"/>
                        </a:solidFill>
                        <a:latin typeface="Arno Pro Caption" panose="02020502040506020403" pitchFamily="18" charset="0"/>
                      </a:endParaRPr>
                    </a:p>
                  </a:txBody>
                  <a:tcPr marL="91439" marR="91439" marT="45740" marB="45740"/>
                </a:tc>
                <a:tc>
                  <a:txBody>
                    <a:bodyPr/>
                    <a:lstStyle/>
                    <a:p>
                      <a:pPr algn="r"/>
                      <a:r>
                        <a:rPr lang="en-US" sz="1600" b="1" dirty="0" smtClean="0">
                          <a:solidFill>
                            <a:schemeClr val="accent2">
                              <a:lumMod val="60000"/>
                              <a:lumOff val="40000"/>
                            </a:schemeClr>
                          </a:solidFill>
                          <a:latin typeface="Arno Pro Caption" panose="02020502040506020403" pitchFamily="18" charset="0"/>
                        </a:rPr>
                        <a:t>1</a:t>
                      </a:r>
                      <a:endParaRPr lang="en-US" sz="1600" b="1" dirty="0">
                        <a:solidFill>
                          <a:schemeClr val="accent2">
                            <a:lumMod val="60000"/>
                            <a:lumOff val="40000"/>
                          </a:schemeClr>
                        </a:solidFill>
                        <a:latin typeface="Arno Pro Caption" panose="02020502040506020403" pitchFamily="18" charset="0"/>
                      </a:endParaRPr>
                    </a:p>
                  </a:txBody>
                  <a:tcPr marL="91439" marR="91439" marT="45740" marB="45740"/>
                </a:tc>
                <a:tc>
                  <a:txBody>
                    <a:bodyPr/>
                    <a:lstStyle/>
                    <a:p>
                      <a:pPr algn="r"/>
                      <a:r>
                        <a:rPr lang="en-US" sz="1600" dirty="0" smtClean="0">
                          <a:latin typeface="Arno Pro Caption" panose="02020502040506020403" pitchFamily="18" charset="0"/>
                        </a:rPr>
                        <a:t>%</a:t>
                      </a:r>
                      <a:endParaRPr lang="en-US" sz="1600" dirty="0">
                        <a:latin typeface="Arno Pro Caption" panose="02020502040506020403" pitchFamily="18" charset="0"/>
                      </a:endParaRPr>
                    </a:p>
                  </a:txBody>
                  <a:tcPr marL="91439" marR="91439" marT="45740" marB="45740"/>
                </a:tc>
                <a:tc>
                  <a:txBody>
                    <a:bodyPr/>
                    <a:lstStyle/>
                    <a:p>
                      <a:pPr algn="r"/>
                      <a:r>
                        <a:rPr lang="en-US" sz="1600" dirty="0" smtClean="0">
                          <a:latin typeface="Arno Pro Caption" panose="02020502040506020403" pitchFamily="18" charset="0"/>
                        </a:rPr>
                        <a:t>%</a:t>
                      </a:r>
                      <a:endParaRPr lang="en-US" sz="1600" dirty="0">
                        <a:latin typeface="Arno Pro Caption" panose="02020502040506020403" pitchFamily="18" charset="0"/>
                      </a:endParaRPr>
                    </a:p>
                  </a:txBody>
                  <a:tcPr marL="91439" marR="91439" marT="45740" marB="45740"/>
                </a:tc>
                <a:extLst>
                  <a:ext uri="{0D108BD9-81ED-4DB2-BD59-A6C34878D82A}">
                    <a16:rowId xmlns:a16="http://schemas.microsoft.com/office/drawing/2014/main" xmlns="" val="10001"/>
                  </a:ext>
                </a:extLst>
              </a:tr>
              <a:tr h="459218">
                <a:tc>
                  <a:txBody>
                    <a:bodyPr/>
                    <a:lstStyle/>
                    <a:p>
                      <a:pPr algn="r"/>
                      <a:r>
                        <a:rPr lang="en-US" sz="1800" dirty="0" smtClean="0">
                          <a:latin typeface="Arno Pro Caption" panose="02020502040506020403" pitchFamily="18" charset="0"/>
                        </a:rPr>
                        <a:t>0.5</a:t>
                      </a:r>
                      <a:endParaRPr lang="en-US" sz="1800" dirty="0">
                        <a:latin typeface="Arno Pro Caption" panose="02020502040506020403" pitchFamily="18" charset="0"/>
                      </a:endParaRPr>
                    </a:p>
                  </a:txBody>
                  <a:tcPr marL="91439" marR="91439" marT="45740" marB="45740"/>
                </a:tc>
                <a:tc>
                  <a:txBody>
                    <a:bodyPr/>
                    <a:lstStyle/>
                    <a:p>
                      <a:pPr algn="r"/>
                      <a:r>
                        <a:rPr lang="en-US" sz="1600" dirty="0" smtClean="0">
                          <a:solidFill>
                            <a:srgbClr val="FF0000"/>
                          </a:solidFill>
                          <a:latin typeface="Arno Pro Caption" panose="02020502040506020403" pitchFamily="18" charset="0"/>
                        </a:rPr>
                        <a:t>5.250</a:t>
                      </a:r>
                      <a:endParaRPr lang="en-US" sz="1600" dirty="0">
                        <a:solidFill>
                          <a:srgbClr val="FF0000"/>
                        </a:solidFill>
                        <a:latin typeface="Arno Pro Caption" panose="02020502040506020403" pitchFamily="18" charset="0"/>
                      </a:endParaRPr>
                    </a:p>
                  </a:txBody>
                  <a:tcPr marL="91439" marR="91439" marT="45740" marB="45740"/>
                </a:tc>
                <a:tc>
                  <a:txBody>
                    <a:bodyPr/>
                    <a:lstStyle/>
                    <a:p>
                      <a:pPr algn="r"/>
                      <a:r>
                        <a:rPr lang="en-US" sz="1600" b="1" dirty="0" smtClean="0">
                          <a:solidFill>
                            <a:srgbClr val="C00000"/>
                          </a:solidFill>
                          <a:latin typeface="Arno Pro Caption" panose="02020502040506020403" pitchFamily="18" charset="0"/>
                        </a:rPr>
                        <a:t>3.218</a:t>
                      </a:r>
                      <a:endParaRPr lang="en-US" sz="1600" b="1" dirty="0">
                        <a:solidFill>
                          <a:srgbClr val="C00000"/>
                        </a:solidFill>
                        <a:latin typeface="Arno Pro Caption" panose="02020502040506020403" pitchFamily="18" charset="0"/>
                      </a:endParaRPr>
                    </a:p>
                  </a:txBody>
                  <a:tcPr marL="91439" marR="91439" marT="45740" marB="45740"/>
                </a:tc>
                <a:tc>
                  <a:txBody>
                    <a:bodyPr/>
                    <a:lstStyle/>
                    <a:p>
                      <a:pPr algn="r"/>
                      <a:r>
                        <a:rPr lang="en-US" sz="1600" dirty="0" smtClean="0">
                          <a:latin typeface="Arno Pro Caption" panose="02020502040506020403" pitchFamily="18" charset="0"/>
                        </a:rPr>
                        <a:t>63.1</a:t>
                      </a:r>
                      <a:endParaRPr lang="en-US" sz="1600" dirty="0">
                        <a:latin typeface="Arno Pro Caption" panose="02020502040506020403" pitchFamily="18" charset="0"/>
                      </a:endParaRPr>
                    </a:p>
                  </a:txBody>
                  <a:tcPr marL="91439" marR="91439" marT="45740" marB="45740"/>
                </a:tc>
                <a:tc>
                  <a:txBody>
                    <a:bodyPr/>
                    <a:lstStyle/>
                    <a:p>
                      <a:pPr algn="r"/>
                      <a:r>
                        <a:rPr lang="en-US" sz="1600" dirty="0" smtClean="0">
                          <a:latin typeface="Arno Pro Caption" panose="02020502040506020403" pitchFamily="18" charset="0"/>
                        </a:rPr>
                        <a:t>63.1</a:t>
                      </a:r>
                      <a:endParaRPr lang="en-US" sz="1600" dirty="0">
                        <a:latin typeface="Arno Pro Caption" panose="02020502040506020403" pitchFamily="18" charset="0"/>
                      </a:endParaRPr>
                    </a:p>
                  </a:txBody>
                  <a:tcPr marL="91439" marR="91439" marT="45740" marB="45740"/>
                </a:tc>
                <a:extLst>
                  <a:ext uri="{0D108BD9-81ED-4DB2-BD59-A6C34878D82A}">
                    <a16:rowId xmlns:a16="http://schemas.microsoft.com/office/drawing/2014/main" xmlns=""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29788028"/>
              </p:ext>
            </p:extLst>
          </p:nvPr>
        </p:nvGraphicFramePr>
        <p:xfrm>
          <a:off x="5057775" y="1989138"/>
          <a:ext cx="3870325" cy="458787"/>
        </p:xfrm>
        <a:graphic>
          <a:graphicData uri="http://schemas.openxmlformats.org/drawingml/2006/table">
            <a:tbl>
              <a:tblPr firstRow="1" bandRow="1">
                <a:tableStyleId>{5C22544A-7EE6-4342-B048-85BDC9FD1C3A}</a:tableStyleId>
              </a:tblPr>
              <a:tblGrid>
                <a:gridCol w="774065">
                  <a:extLst>
                    <a:ext uri="{9D8B030D-6E8A-4147-A177-3AD203B41FA5}">
                      <a16:colId xmlns:a16="http://schemas.microsoft.com/office/drawing/2014/main" xmlns="" val="20000"/>
                    </a:ext>
                  </a:extLst>
                </a:gridCol>
                <a:gridCol w="774065">
                  <a:extLst>
                    <a:ext uri="{9D8B030D-6E8A-4147-A177-3AD203B41FA5}">
                      <a16:colId xmlns:a16="http://schemas.microsoft.com/office/drawing/2014/main" xmlns="" val="20001"/>
                    </a:ext>
                  </a:extLst>
                </a:gridCol>
                <a:gridCol w="774065">
                  <a:extLst>
                    <a:ext uri="{9D8B030D-6E8A-4147-A177-3AD203B41FA5}">
                      <a16:colId xmlns:a16="http://schemas.microsoft.com/office/drawing/2014/main" xmlns="" val="20002"/>
                    </a:ext>
                  </a:extLst>
                </a:gridCol>
                <a:gridCol w="774065">
                  <a:extLst>
                    <a:ext uri="{9D8B030D-6E8A-4147-A177-3AD203B41FA5}">
                      <a16:colId xmlns:a16="http://schemas.microsoft.com/office/drawing/2014/main" xmlns="" val="20003"/>
                    </a:ext>
                  </a:extLst>
                </a:gridCol>
                <a:gridCol w="774065">
                  <a:extLst>
                    <a:ext uri="{9D8B030D-6E8A-4147-A177-3AD203B41FA5}">
                      <a16:colId xmlns:a16="http://schemas.microsoft.com/office/drawing/2014/main" xmlns="" val="20004"/>
                    </a:ext>
                  </a:extLst>
                </a:gridCol>
              </a:tblGrid>
              <a:tr h="458787">
                <a:tc>
                  <a:txBody>
                    <a:bodyPr/>
                    <a:lstStyle/>
                    <a:p>
                      <a:pPr algn="r"/>
                      <a:r>
                        <a:rPr lang="en-US" sz="1800" b="0" dirty="0" smtClean="0">
                          <a:latin typeface="Arno Pro Caption" panose="02020502040506020403" pitchFamily="18" charset="0"/>
                        </a:rPr>
                        <a:t>1.0</a:t>
                      </a:r>
                      <a:endParaRPr lang="en-US" sz="1800" b="0" dirty="0">
                        <a:latin typeface="Arno Pro Caption" panose="02020502040506020403" pitchFamily="18" charset="0"/>
                      </a:endParaRPr>
                    </a:p>
                  </a:txBody>
                  <a:tcPr marL="91439" marR="91439" marT="45697" marB="45697"/>
                </a:tc>
                <a:tc>
                  <a:txBody>
                    <a:bodyPr/>
                    <a:lstStyle/>
                    <a:p>
                      <a:pPr algn="r"/>
                      <a:r>
                        <a:rPr lang="en-US" sz="1600" b="0" dirty="0" smtClean="0">
                          <a:solidFill>
                            <a:srgbClr val="FFFF00"/>
                          </a:solidFill>
                          <a:latin typeface="Arno Pro Caption" panose="02020502040506020403" pitchFamily="18" charset="0"/>
                        </a:rPr>
                        <a:t>5.875</a:t>
                      </a:r>
                      <a:endParaRPr lang="en-US" sz="1600" b="0" dirty="0">
                        <a:solidFill>
                          <a:srgbClr val="FFFF00"/>
                        </a:solidFill>
                        <a:latin typeface="Arno Pro Caption" panose="02020502040506020403" pitchFamily="18" charset="0"/>
                      </a:endParaRPr>
                    </a:p>
                  </a:txBody>
                  <a:tcPr marL="91439" marR="91439" marT="45697" marB="45697"/>
                </a:tc>
                <a:tc>
                  <a:txBody>
                    <a:bodyPr/>
                    <a:lstStyle/>
                    <a:p>
                      <a:pPr algn="r"/>
                      <a:r>
                        <a:rPr lang="en-US" sz="1600" b="1" dirty="0" smtClean="0">
                          <a:solidFill>
                            <a:srgbClr val="FFC000"/>
                          </a:solidFill>
                          <a:latin typeface="Arno Pro Caption" panose="02020502040506020403" pitchFamily="18" charset="0"/>
                        </a:rPr>
                        <a:t>3.000</a:t>
                      </a:r>
                      <a:endParaRPr lang="en-US" sz="1600" b="1" dirty="0">
                        <a:solidFill>
                          <a:srgbClr val="FFC000"/>
                        </a:solidFill>
                        <a:latin typeface="Arno Pro Caption" panose="02020502040506020403" pitchFamily="18" charset="0"/>
                      </a:endParaRPr>
                    </a:p>
                  </a:txBody>
                  <a:tcPr marL="91439" marR="91439" marT="45697" marB="45697"/>
                </a:tc>
                <a:tc>
                  <a:txBody>
                    <a:bodyPr/>
                    <a:lstStyle/>
                    <a:p>
                      <a:pPr algn="r"/>
                      <a:r>
                        <a:rPr lang="en-US" sz="1600" b="0" dirty="0" smtClean="0">
                          <a:latin typeface="Arno Pro Caption" panose="02020502040506020403" pitchFamily="18" charset="0"/>
                        </a:rPr>
                        <a:t>95.8</a:t>
                      </a:r>
                      <a:endParaRPr lang="en-US" sz="1600" b="0" dirty="0">
                        <a:latin typeface="Arno Pro Caption" panose="02020502040506020403" pitchFamily="18" charset="0"/>
                      </a:endParaRPr>
                    </a:p>
                  </a:txBody>
                  <a:tcPr marL="91439" marR="91439" marT="45697" marB="45697"/>
                </a:tc>
                <a:tc>
                  <a:txBody>
                    <a:bodyPr/>
                    <a:lstStyle/>
                    <a:p>
                      <a:pPr algn="r"/>
                      <a:r>
                        <a:rPr lang="en-US" sz="1600" b="0" dirty="0" smtClean="0">
                          <a:latin typeface="Arno Pro Caption" panose="02020502040506020403" pitchFamily="18" charset="0"/>
                        </a:rPr>
                        <a:t>28</a:t>
                      </a:r>
                      <a:endParaRPr lang="en-US" sz="1600" b="0" dirty="0">
                        <a:latin typeface="Arno Pro Caption" panose="02020502040506020403" pitchFamily="18" charset="0"/>
                      </a:endParaRPr>
                    </a:p>
                  </a:txBody>
                  <a:tcPr marL="91439" marR="91439" marT="45697" marB="45697"/>
                </a:tc>
                <a:extLst>
                  <a:ext uri="{0D108BD9-81ED-4DB2-BD59-A6C34878D82A}">
                    <a16:rowId xmlns:a16="http://schemas.microsoft.com/office/drawing/2014/main" xmlns=""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437335938"/>
              </p:ext>
            </p:extLst>
          </p:nvPr>
        </p:nvGraphicFramePr>
        <p:xfrm>
          <a:off x="5057775" y="2511425"/>
          <a:ext cx="3870325" cy="917576"/>
        </p:xfrm>
        <a:graphic>
          <a:graphicData uri="http://schemas.openxmlformats.org/drawingml/2006/table">
            <a:tbl>
              <a:tblPr firstRow="1" bandRow="1">
                <a:tableStyleId>{5C22544A-7EE6-4342-B048-85BDC9FD1C3A}</a:tableStyleId>
              </a:tblPr>
              <a:tblGrid>
                <a:gridCol w="774065">
                  <a:extLst>
                    <a:ext uri="{9D8B030D-6E8A-4147-A177-3AD203B41FA5}">
                      <a16:colId xmlns:a16="http://schemas.microsoft.com/office/drawing/2014/main" xmlns="" val="20000"/>
                    </a:ext>
                  </a:extLst>
                </a:gridCol>
                <a:gridCol w="774065">
                  <a:extLst>
                    <a:ext uri="{9D8B030D-6E8A-4147-A177-3AD203B41FA5}">
                      <a16:colId xmlns:a16="http://schemas.microsoft.com/office/drawing/2014/main" xmlns="" val="20001"/>
                    </a:ext>
                  </a:extLst>
                </a:gridCol>
                <a:gridCol w="774065">
                  <a:extLst>
                    <a:ext uri="{9D8B030D-6E8A-4147-A177-3AD203B41FA5}">
                      <a16:colId xmlns:a16="http://schemas.microsoft.com/office/drawing/2014/main" xmlns="" val="20002"/>
                    </a:ext>
                  </a:extLst>
                </a:gridCol>
                <a:gridCol w="774065">
                  <a:extLst>
                    <a:ext uri="{9D8B030D-6E8A-4147-A177-3AD203B41FA5}">
                      <a16:colId xmlns:a16="http://schemas.microsoft.com/office/drawing/2014/main" xmlns="" val="20003"/>
                    </a:ext>
                  </a:extLst>
                </a:gridCol>
                <a:gridCol w="774065">
                  <a:extLst>
                    <a:ext uri="{9D8B030D-6E8A-4147-A177-3AD203B41FA5}">
                      <a16:colId xmlns:a16="http://schemas.microsoft.com/office/drawing/2014/main" xmlns="" val="20004"/>
                    </a:ext>
                  </a:extLst>
                </a:gridCol>
              </a:tblGrid>
              <a:tr h="458788">
                <a:tc>
                  <a:txBody>
                    <a:bodyPr/>
                    <a:lstStyle/>
                    <a:p>
                      <a:pPr algn="r"/>
                      <a:r>
                        <a:rPr lang="en-US" sz="1800" dirty="0" smtClean="0">
                          <a:latin typeface="Arno Pro Caption" panose="02020502040506020403" pitchFamily="18" charset="0"/>
                        </a:rPr>
                        <a:t>1.5</a:t>
                      </a:r>
                      <a:endParaRPr lang="en-US" sz="1800" dirty="0">
                        <a:latin typeface="Arno Pro Caption" panose="02020502040506020403" pitchFamily="18" charset="0"/>
                      </a:endParaRPr>
                    </a:p>
                  </a:txBody>
                  <a:tcPr marL="91439" marR="91439" marT="45697" marB="45697"/>
                </a:tc>
                <a:tc>
                  <a:txBody>
                    <a:bodyPr/>
                    <a:lstStyle/>
                    <a:p>
                      <a:pPr algn="r"/>
                      <a:r>
                        <a:rPr lang="en-US" sz="1600" dirty="0" smtClean="0">
                          <a:solidFill>
                            <a:srgbClr val="FFFF00"/>
                          </a:solidFill>
                          <a:latin typeface="Arno Pro Caption" panose="02020502040506020403" pitchFamily="18" charset="0"/>
                        </a:rPr>
                        <a:t>5.125</a:t>
                      </a:r>
                      <a:endParaRPr lang="en-US" sz="1600" dirty="0">
                        <a:solidFill>
                          <a:srgbClr val="FFFF00"/>
                        </a:solidFill>
                        <a:latin typeface="Arno Pro Caption" panose="02020502040506020403" pitchFamily="18" charset="0"/>
                      </a:endParaRPr>
                    </a:p>
                  </a:txBody>
                  <a:tcPr marL="91439" marR="91439" marT="45697" marB="45697"/>
                </a:tc>
                <a:tc>
                  <a:txBody>
                    <a:bodyPr/>
                    <a:lstStyle/>
                    <a:p>
                      <a:pPr algn="r"/>
                      <a:r>
                        <a:rPr lang="en-US" sz="1600" b="1" dirty="0" smtClean="0">
                          <a:solidFill>
                            <a:srgbClr val="FFC000"/>
                          </a:solidFill>
                          <a:latin typeface="Arno Pro Caption" panose="02020502040506020403" pitchFamily="18" charset="0"/>
                        </a:rPr>
                        <a:t>2.218</a:t>
                      </a:r>
                      <a:endParaRPr lang="en-US" sz="1600" b="1" dirty="0">
                        <a:solidFill>
                          <a:srgbClr val="FFC000"/>
                        </a:solidFill>
                        <a:latin typeface="Arno Pro Caption" panose="02020502040506020403" pitchFamily="18" charset="0"/>
                      </a:endParaRPr>
                    </a:p>
                  </a:txBody>
                  <a:tcPr marL="91439" marR="91439" marT="45697" marB="45697"/>
                </a:tc>
                <a:tc>
                  <a:txBody>
                    <a:bodyPr/>
                    <a:lstStyle/>
                    <a:p>
                      <a:pPr algn="r"/>
                      <a:r>
                        <a:rPr lang="en-US" sz="1600" dirty="0" smtClean="0">
                          <a:latin typeface="Arno Pro Caption" panose="02020502040506020403" pitchFamily="18" charset="0"/>
                        </a:rPr>
                        <a:t>131.0</a:t>
                      </a:r>
                      <a:endParaRPr lang="en-US" sz="1600" dirty="0">
                        <a:latin typeface="Arno Pro Caption" panose="02020502040506020403" pitchFamily="18" charset="0"/>
                      </a:endParaRPr>
                    </a:p>
                  </a:txBody>
                  <a:tcPr marL="91439" marR="91439" marT="45697" marB="45697"/>
                </a:tc>
                <a:tc>
                  <a:txBody>
                    <a:bodyPr/>
                    <a:lstStyle/>
                    <a:p>
                      <a:pPr algn="r"/>
                      <a:r>
                        <a:rPr lang="en-US" sz="1600" dirty="0" smtClean="0">
                          <a:latin typeface="Arno Pro Caption" panose="02020502040506020403" pitchFamily="18" charset="0"/>
                        </a:rPr>
                        <a:t>1.41</a:t>
                      </a:r>
                      <a:endParaRPr lang="en-US" sz="1600" dirty="0">
                        <a:latin typeface="Arno Pro Caption" panose="02020502040506020403" pitchFamily="18" charset="0"/>
                      </a:endParaRPr>
                    </a:p>
                  </a:txBody>
                  <a:tcPr marL="91439" marR="91439" marT="45697" marB="45697"/>
                </a:tc>
                <a:extLst>
                  <a:ext uri="{0D108BD9-81ED-4DB2-BD59-A6C34878D82A}">
                    <a16:rowId xmlns:a16="http://schemas.microsoft.com/office/drawing/2014/main" xmlns="" val="10000"/>
                  </a:ext>
                </a:extLst>
              </a:tr>
              <a:tr h="458788">
                <a:tc>
                  <a:txBody>
                    <a:bodyPr/>
                    <a:lstStyle/>
                    <a:p>
                      <a:pPr algn="r"/>
                      <a:r>
                        <a:rPr lang="en-US" sz="1800" dirty="0" smtClean="0">
                          <a:latin typeface="Arno Pro Caption" panose="02020502040506020403" pitchFamily="18" charset="0"/>
                        </a:rPr>
                        <a:t>2.0</a:t>
                      </a:r>
                      <a:endParaRPr lang="en-US" sz="1800" dirty="0">
                        <a:latin typeface="Arno Pro Caption" panose="02020502040506020403" pitchFamily="18" charset="0"/>
                      </a:endParaRPr>
                    </a:p>
                  </a:txBody>
                  <a:tcPr marL="91439" marR="91439" marT="45697" marB="45697"/>
                </a:tc>
                <a:tc>
                  <a:txBody>
                    <a:bodyPr/>
                    <a:lstStyle/>
                    <a:p>
                      <a:pPr algn="r"/>
                      <a:r>
                        <a:rPr lang="en-US" sz="1600" dirty="0" smtClean="0">
                          <a:solidFill>
                            <a:srgbClr val="FF0000"/>
                          </a:solidFill>
                          <a:latin typeface="Arno Pro Caption" panose="02020502040506020403" pitchFamily="18" charset="0"/>
                        </a:rPr>
                        <a:t>4.500</a:t>
                      </a:r>
                      <a:endParaRPr lang="en-US" sz="1600" dirty="0">
                        <a:solidFill>
                          <a:srgbClr val="FF0000"/>
                        </a:solidFill>
                        <a:latin typeface="Arno Pro Caption" panose="02020502040506020403" pitchFamily="18" charset="0"/>
                      </a:endParaRPr>
                    </a:p>
                  </a:txBody>
                  <a:tcPr marL="91439" marR="91439" marT="45697" marB="45697"/>
                </a:tc>
                <a:tc>
                  <a:txBody>
                    <a:bodyPr/>
                    <a:lstStyle/>
                    <a:p>
                      <a:pPr algn="r"/>
                      <a:r>
                        <a:rPr lang="en-US" sz="1600" b="1" dirty="0" smtClean="0">
                          <a:solidFill>
                            <a:srgbClr val="C00000"/>
                          </a:solidFill>
                          <a:latin typeface="Arno Pro Caption" panose="02020502040506020403" pitchFamily="18" charset="0"/>
                        </a:rPr>
                        <a:t>2.000</a:t>
                      </a:r>
                      <a:endParaRPr lang="en-US" sz="1600" b="1" dirty="0">
                        <a:solidFill>
                          <a:srgbClr val="C00000"/>
                        </a:solidFill>
                        <a:latin typeface="Arno Pro Caption" panose="02020502040506020403" pitchFamily="18" charset="0"/>
                      </a:endParaRPr>
                    </a:p>
                  </a:txBody>
                  <a:tcPr marL="91439" marR="91439" marT="45697" marB="45697"/>
                </a:tc>
                <a:tc>
                  <a:txBody>
                    <a:bodyPr/>
                    <a:lstStyle/>
                    <a:p>
                      <a:pPr algn="r"/>
                      <a:r>
                        <a:rPr lang="en-US" sz="1600" dirty="0" smtClean="0">
                          <a:latin typeface="Arno Pro Caption" panose="02020502040506020403" pitchFamily="18" charset="0"/>
                        </a:rPr>
                        <a:t>125.0</a:t>
                      </a:r>
                      <a:endParaRPr lang="en-US" sz="1600" dirty="0">
                        <a:latin typeface="Arno Pro Caption" panose="02020502040506020403" pitchFamily="18" charset="0"/>
                      </a:endParaRPr>
                    </a:p>
                  </a:txBody>
                  <a:tcPr marL="91439" marR="91439" marT="45697" marB="45697"/>
                </a:tc>
                <a:tc>
                  <a:txBody>
                    <a:bodyPr/>
                    <a:lstStyle/>
                    <a:p>
                      <a:pPr algn="r"/>
                      <a:r>
                        <a:rPr lang="en-US" sz="1600" dirty="0" smtClean="0">
                          <a:latin typeface="Arno Pro Caption" panose="02020502040506020403" pitchFamily="18" charset="0"/>
                        </a:rPr>
                        <a:t>20.5</a:t>
                      </a:r>
                      <a:endParaRPr lang="en-US" sz="1600" dirty="0">
                        <a:latin typeface="Arno Pro Caption" panose="02020502040506020403" pitchFamily="18" charset="0"/>
                      </a:endParaRPr>
                    </a:p>
                  </a:txBody>
                  <a:tcPr marL="91439" marR="91439" marT="45697" marB="45697"/>
                </a:tc>
                <a:extLst>
                  <a:ext uri="{0D108BD9-81ED-4DB2-BD59-A6C34878D82A}">
                    <a16:rowId xmlns:a16="http://schemas.microsoft.com/office/drawing/2014/main" xmlns="" val="10001"/>
                  </a:ext>
                </a:extLst>
              </a:tr>
            </a:tbl>
          </a:graphicData>
        </a:graphic>
      </p:graphicFrame>
      <p:sp>
        <p:nvSpPr>
          <p:cNvPr id="11" name="Slide Number Placeholder 3"/>
          <p:cNvSpPr>
            <a:spLocks noGrp="1"/>
          </p:cNvSpPr>
          <p:nvPr>
            <p:ph type="sldNum" sz="quarter" idx="12"/>
          </p:nvPr>
        </p:nvSpPr>
        <p:spPr>
          <a:xfrm>
            <a:off x="6588224" y="6432551"/>
            <a:ext cx="2133600" cy="365125"/>
          </a:xfrm>
        </p:spPr>
        <p:txBody>
          <a:bodyPr vert="horz" lIns="91440" tIns="45720" rIns="91440" bIns="45720" rtlCol="0" anchor="ctr"/>
          <a:lstStyle/>
          <a:p>
            <a:r>
              <a:rPr lang="en-US" sz="2000" dirty="0" smtClean="0">
                <a:solidFill>
                  <a:schemeClr val="tx1"/>
                </a:solidFill>
                <a:latin typeface="Arno Pro Caption" pitchFamily="18" charset="0"/>
              </a:rPr>
              <a:t>12</a:t>
            </a:r>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38948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464899">
                                            <p:txEl>
                                              <p:pRg st="1" end="1"/>
                                            </p:txEl>
                                          </p:spTgt>
                                        </p:tgtEl>
                                        <p:attrNameLst>
                                          <p:attrName>style.visibility</p:attrName>
                                        </p:attrNameLst>
                                      </p:cBhvr>
                                      <p:to>
                                        <p:strVal val="visible"/>
                                      </p:to>
                                    </p:set>
                                    <p:animEffect transition="in" filter="box(in)">
                                      <p:cBhvr>
                                        <p:cTn id="7" dur="500"/>
                                        <p:tgtEl>
                                          <p:spTgt spid="464899">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64899">
                                            <p:txEl>
                                              <p:pRg st="3" end="3"/>
                                            </p:txEl>
                                          </p:spTgt>
                                        </p:tgtEl>
                                        <p:attrNameLst>
                                          <p:attrName>style.visibility</p:attrName>
                                        </p:attrNameLst>
                                      </p:cBhvr>
                                      <p:to>
                                        <p:strVal val="visible"/>
                                      </p:to>
                                    </p:set>
                                    <p:animEffect transition="in" filter="box(in)">
                                      <p:cBhvr>
                                        <p:cTn id="10" dur="500"/>
                                        <p:tgtEl>
                                          <p:spTgt spid="464899">
                                            <p:txEl>
                                              <p:pRg st="3" end="3"/>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64899">
                                            <p:txEl>
                                              <p:pRg st="4" end="4"/>
                                            </p:txEl>
                                          </p:spTgt>
                                        </p:tgtEl>
                                        <p:attrNameLst>
                                          <p:attrName>style.visibility</p:attrName>
                                        </p:attrNameLst>
                                      </p:cBhvr>
                                      <p:to>
                                        <p:strVal val="visible"/>
                                      </p:to>
                                    </p:set>
                                    <p:animEffect transition="in" filter="box(in)">
                                      <p:cBhvr>
                                        <p:cTn id="13" dur="500"/>
                                        <p:tgtEl>
                                          <p:spTgt spid="464899">
                                            <p:txEl>
                                              <p:pRg st="4" end="4"/>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ox(in)">
                                      <p:cBhvr>
                                        <p:cTn id="16" dur="500"/>
                                        <p:tgtEl>
                                          <p:spTgt spid="40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464899">
                                            <p:txEl>
                                              <p:pRg st="6" end="6"/>
                                            </p:txEl>
                                          </p:spTgt>
                                        </p:tgtEl>
                                        <p:attrNameLst>
                                          <p:attrName>style.visibility</p:attrName>
                                        </p:attrNameLst>
                                      </p:cBhvr>
                                      <p:to>
                                        <p:strVal val="visible"/>
                                      </p:to>
                                    </p:set>
                                    <p:animEffect transition="in" filter="box(in)">
                                      <p:cBhvr>
                                        <p:cTn id="21" dur="500"/>
                                        <p:tgtEl>
                                          <p:spTgt spid="464899">
                                            <p:txEl>
                                              <p:pRg st="6" end="6"/>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464899">
                                            <p:txEl>
                                              <p:pRg st="7" end="7"/>
                                            </p:txEl>
                                          </p:spTgt>
                                        </p:tgtEl>
                                        <p:attrNameLst>
                                          <p:attrName>style.visibility</p:attrName>
                                        </p:attrNameLst>
                                      </p:cBhvr>
                                      <p:to>
                                        <p:strVal val="visible"/>
                                      </p:to>
                                    </p:set>
                                    <p:animEffect transition="in" filter="box(in)">
                                      <p:cBhvr>
                                        <p:cTn id="26" dur="500"/>
                                        <p:tgtEl>
                                          <p:spTgt spid="464899">
                                            <p:txEl>
                                              <p:pRg st="7" end="7"/>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464899">
                                            <p:txEl>
                                              <p:pRg st="8" end="8"/>
                                            </p:txEl>
                                          </p:spTgt>
                                        </p:tgtEl>
                                        <p:attrNameLst>
                                          <p:attrName>style.visibility</p:attrName>
                                        </p:attrNameLst>
                                      </p:cBhvr>
                                      <p:to>
                                        <p:strVal val="visible"/>
                                      </p:to>
                                    </p:set>
                                    <p:animEffect transition="in" filter="box(in)">
                                      <p:cBhvr>
                                        <p:cTn id="29" dur="500"/>
                                        <p:tgtEl>
                                          <p:spTgt spid="464899">
                                            <p:txEl>
                                              <p:pRg st="8" end="8"/>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464899">
                                            <p:txEl>
                                              <p:pRg st="10" end="10"/>
                                            </p:txEl>
                                          </p:spTgt>
                                        </p:tgtEl>
                                        <p:attrNameLst>
                                          <p:attrName>style.visibility</p:attrName>
                                        </p:attrNameLst>
                                      </p:cBhvr>
                                      <p:to>
                                        <p:strVal val="visible"/>
                                      </p:to>
                                    </p:set>
                                    <p:animEffect transition="in" filter="box(in)">
                                      <p:cBhvr>
                                        <p:cTn id="32" dur="500"/>
                                        <p:tgtEl>
                                          <p:spTgt spid="464899">
                                            <p:txEl>
                                              <p:pRg st="10" end="10"/>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464899">
                                            <p:txEl>
                                              <p:pRg st="11" end="11"/>
                                            </p:txEl>
                                          </p:spTgt>
                                        </p:tgtEl>
                                        <p:attrNameLst>
                                          <p:attrName>style.visibility</p:attrName>
                                        </p:attrNameLst>
                                      </p:cBhvr>
                                      <p:to>
                                        <p:strVal val="visible"/>
                                      </p:to>
                                    </p:set>
                                    <p:animEffect transition="in" filter="box(in)">
                                      <p:cBhvr>
                                        <p:cTn id="35" dur="500"/>
                                        <p:tgtEl>
                                          <p:spTgt spid="464899">
                                            <p:txEl>
                                              <p:pRg st="11" end="11"/>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box(in)">
                                      <p:cBhvr>
                                        <p:cTn id="38" dur="500"/>
                                        <p:tgtEl>
                                          <p:spTgt spid="409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ox(in)">
                                      <p:cBhvr>
                                        <p:cTn id="43" dur="500"/>
                                        <p:tgtEl>
                                          <p:spTgt spid="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464899">
                                            <p:txEl>
                                              <p:pRg st="13" end="13"/>
                                            </p:txEl>
                                          </p:spTgt>
                                        </p:tgtEl>
                                        <p:attrNameLst>
                                          <p:attrName>style.visibility</p:attrName>
                                        </p:attrNameLst>
                                      </p:cBhvr>
                                      <p:to>
                                        <p:strVal val="visible"/>
                                      </p:to>
                                    </p:set>
                                    <p:animEffect transition="in" filter="box(in)">
                                      <p:cBhvr>
                                        <p:cTn id="48" dur="500"/>
                                        <p:tgtEl>
                                          <p:spTgt spid="464899">
                                            <p:txEl>
                                              <p:pRg st="13" end="13"/>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464899">
                                            <p:txEl>
                                              <p:pRg st="14" end="14"/>
                                            </p:txEl>
                                          </p:spTgt>
                                        </p:tgtEl>
                                        <p:attrNameLst>
                                          <p:attrName>style.visibility</p:attrName>
                                        </p:attrNameLst>
                                      </p:cBhvr>
                                      <p:to>
                                        <p:strVal val="visible"/>
                                      </p:to>
                                    </p:set>
                                    <p:animEffect transition="in" filter="box(in)">
                                      <p:cBhvr>
                                        <p:cTn id="51" dur="500"/>
                                        <p:tgtEl>
                                          <p:spTgt spid="464899">
                                            <p:txEl>
                                              <p:pRg st="14" end="14"/>
                                            </p:txEl>
                                          </p:spTgt>
                                        </p:tgtEl>
                                      </p:cBhvr>
                                    </p:animEffect>
                                  </p:childTnLst>
                                </p:cTn>
                              </p:par>
                              <p:par>
                                <p:cTn id="52" presetID="4" presetClass="entr" presetSubtype="16" fill="hold" nodeType="withEffect">
                                  <p:stCondLst>
                                    <p:cond delay="0"/>
                                  </p:stCondLst>
                                  <p:childTnLst>
                                    <p:set>
                                      <p:cBhvr>
                                        <p:cTn id="53" dur="1" fill="hold">
                                          <p:stCondLst>
                                            <p:cond delay="0"/>
                                          </p:stCondLst>
                                        </p:cTn>
                                        <p:tgtEl>
                                          <p:spTgt spid="464899">
                                            <p:txEl>
                                              <p:pRg st="15" end="15"/>
                                            </p:txEl>
                                          </p:spTgt>
                                        </p:tgtEl>
                                        <p:attrNameLst>
                                          <p:attrName>style.visibility</p:attrName>
                                        </p:attrNameLst>
                                      </p:cBhvr>
                                      <p:to>
                                        <p:strVal val="visible"/>
                                      </p:to>
                                    </p:set>
                                    <p:animEffect transition="in" filter="box(in)">
                                      <p:cBhvr>
                                        <p:cTn id="54" dur="500"/>
                                        <p:tgtEl>
                                          <p:spTgt spid="464899">
                                            <p:txEl>
                                              <p:pRg st="15" end="15"/>
                                            </p:txEl>
                                          </p:spTgt>
                                        </p:tgtEl>
                                      </p:cBhvr>
                                    </p:animEffect>
                                  </p:childTnLst>
                                </p:cTn>
                              </p:par>
                              <p:par>
                                <p:cTn id="55" presetID="4" presetClass="entr" presetSubtype="16" fill="hold" nodeType="withEffect">
                                  <p:stCondLst>
                                    <p:cond delay="0"/>
                                  </p:stCondLst>
                                  <p:childTnLst>
                                    <p:set>
                                      <p:cBhvr>
                                        <p:cTn id="56" dur="1" fill="hold">
                                          <p:stCondLst>
                                            <p:cond delay="0"/>
                                          </p:stCondLst>
                                        </p:cTn>
                                        <p:tgtEl>
                                          <p:spTgt spid="464899">
                                            <p:txEl>
                                              <p:pRg st="16" end="16"/>
                                            </p:txEl>
                                          </p:spTgt>
                                        </p:tgtEl>
                                        <p:attrNameLst>
                                          <p:attrName>style.visibility</p:attrName>
                                        </p:attrNameLst>
                                      </p:cBhvr>
                                      <p:to>
                                        <p:strVal val="visible"/>
                                      </p:to>
                                    </p:set>
                                    <p:animEffect transition="in" filter="box(in)">
                                      <p:cBhvr>
                                        <p:cTn id="57" dur="500"/>
                                        <p:tgtEl>
                                          <p:spTgt spid="464899">
                                            <p:txEl>
                                              <p:pRg st="16" end="1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464899">
                                            <p:txEl>
                                              <p:pRg st="17" end="17"/>
                                            </p:txEl>
                                          </p:spTgt>
                                        </p:tgtEl>
                                        <p:attrNameLst>
                                          <p:attrName>style.visibility</p:attrName>
                                        </p:attrNameLst>
                                      </p:cBhvr>
                                      <p:to>
                                        <p:strVal val="visible"/>
                                      </p:to>
                                    </p:set>
                                    <p:animEffect transition="in" filter="box(in)">
                                      <p:cBhvr>
                                        <p:cTn id="67" dur="500"/>
                                        <p:tgtEl>
                                          <p:spTgt spid="464899">
                                            <p:txEl>
                                              <p:pRg st="17" end="17"/>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464899">
                                            <p:txEl>
                                              <p:pRg st="18" end="18"/>
                                            </p:txEl>
                                          </p:spTgt>
                                        </p:tgtEl>
                                        <p:attrNameLst>
                                          <p:attrName>style.visibility</p:attrName>
                                        </p:attrNameLst>
                                      </p:cBhvr>
                                      <p:to>
                                        <p:strVal val="visible"/>
                                      </p:to>
                                    </p:set>
                                    <p:animEffect transition="in" filter="box(in)">
                                      <p:cBhvr>
                                        <p:cTn id="70" dur="500"/>
                                        <p:tgtEl>
                                          <p:spTgt spid="464899">
                                            <p:txEl>
                                              <p:pRg st="18" end="18"/>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box(in)">
                                      <p:cBhvr>
                                        <p:cTn id="75" dur="500"/>
                                        <p:tgtEl>
                                          <p:spTgt spid="1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4" presetClass="entr" presetSubtype="16" fill="hold" nodeType="clickEffect">
                                  <p:stCondLst>
                                    <p:cond delay="0"/>
                                  </p:stCondLst>
                                  <p:childTnLst>
                                    <p:set>
                                      <p:cBhvr>
                                        <p:cTn id="79" dur="1" fill="hold">
                                          <p:stCondLst>
                                            <p:cond delay="0"/>
                                          </p:stCondLst>
                                        </p:cTn>
                                        <p:tgtEl>
                                          <p:spTgt spid="464906"/>
                                        </p:tgtEl>
                                        <p:attrNameLst>
                                          <p:attrName>style.visibility</p:attrName>
                                        </p:attrNameLst>
                                      </p:cBhvr>
                                      <p:to>
                                        <p:strVal val="visible"/>
                                      </p:to>
                                    </p:set>
                                    <p:animEffect transition="in" filter="box(in)">
                                      <p:cBhvr>
                                        <p:cTn id="80" dur="500"/>
                                        <p:tgtEl>
                                          <p:spTgt spid="464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152400"/>
            <a:ext cx="7848600" cy="838200"/>
          </a:xfrm>
        </p:spPr>
        <p:txBody>
          <a:bodyPr/>
          <a:lstStyle/>
          <a:p>
            <a:pPr eaLnBrk="1" hangingPunct="1"/>
            <a:r>
              <a:rPr lang="en-US" altLang="ar-SA" sz="3200" dirty="0" smtClean="0">
                <a:solidFill>
                  <a:srgbClr val="000099"/>
                </a:solidFill>
                <a:latin typeface="Arno Pro Caption" pitchFamily="18" charset="0"/>
              </a:rPr>
              <a:t>Euler’s Method: Example-1</a:t>
            </a:r>
          </a:p>
        </p:txBody>
      </p:sp>
      <p:sp>
        <p:nvSpPr>
          <p:cNvPr id="197677" name="Text Box 45"/>
          <p:cNvSpPr txBox="1">
            <a:spLocks noChangeArrowheads="1"/>
          </p:cNvSpPr>
          <p:nvPr/>
        </p:nvSpPr>
        <p:spPr bwMode="auto">
          <a:xfrm>
            <a:off x="179388" y="1030089"/>
            <a:ext cx="8569325"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eaLnBrk="1" hangingPunct="1">
              <a:lnSpc>
                <a:spcPct val="70000"/>
              </a:lnSpc>
              <a:spcBef>
                <a:spcPct val="50000"/>
              </a:spcBef>
              <a:defRPr/>
            </a:pPr>
            <a:r>
              <a:rPr lang="en-US" altLang="en-US" sz="2800" dirty="0" smtClean="0">
                <a:latin typeface="Arno Pro Caption" pitchFamily="18" charset="0"/>
              </a:rPr>
              <a:t> </a:t>
            </a:r>
            <a:r>
              <a:rPr lang="en-US" altLang="ar-SA" b="1" dirty="0" smtClean="0">
                <a:latin typeface="Arno Pro Caption" pitchFamily="18" charset="0"/>
              </a:rPr>
              <a:t>Obtain a solution between x = 0 to x = 4 </a:t>
            </a:r>
          </a:p>
          <a:p>
            <a:pPr eaLnBrk="1" hangingPunct="1">
              <a:lnSpc>
                <a:spcPct val="70000"/>
              </a:lnSpc>
              <a:spcBef>
                <a:spcPct val="50000"/>
              </a:spcBef>
              <a:defRPr/>
            </a:pPr>
            <a:r>
              <a:rPr lang="en-US" altLang="ar-SA" b="1" dirty="0" smtClean="0">
                <a:latin typeface="Arno Pro Caption" pitchFamily="18" charset="0"/>
              </a:rPr>
              <a:t>  with a step size of 0.5 for:</a:t>
            </a:r>
          </a:p>
          <a:p>
            <a:pPr eaLnBrk="1" hangingPunct="1">
              <a:lnSpc>
                <a:spcPct val="70000"/>
              </a:lnSpc>
              <a:spcBef>
                <a:spcPct val="50000"/>
              </a:spcBef>
              <a:defRPr/>
            </a:pPr>
            <a:endParaRPr lang="en-US" altLang="ar-SA" b="1" dirty="0" smtClean="0">
              <a:latin typeface="Arno Pro Caption" pitchFamily="18" charset="0"/>
            </a:endParaRPr>
          </a:p>
          <a:p>
            <a:pPr eaLnBrk="1" hangingPunct="1">
              <a:lnSpc>
                <a:spcPct val="70000"/>
              </a:lnSpc>
              <a:spcBef>
                <a:spcPct val="50000"/>
              </a:spcBef>
              <a:defRPr/>
            </a:pPr>
            <a:r>
              <a:rPr lang="en-US" altLang="ar-SA" b="1" dirty="0" smtClean="0">
                <a:latin typeface="Arno Pro Caption" pitchFamily="18" charset="0"/>
              </a:rPr>
              <a:t>Initial conditions are: x = 0 to y = 1</a:t>
            </a:r>
          </a:p>
          <a:p>
            <a:pPr eaLnBrk="1" hangingPunct="1">
              <a:lnSpc>
                <a:spcPct val="80000"/>
              </a:lnSpc>
              <a:spcBef>
                <a:spcPct val="50000"/>
              </a:spcBef>
              <a:defRPr/>
            </a:pPr>
            <a:r>
              <a:rPr lang="en-US" altLang="ar-SA" sz="2800" b="1" dirty="0" smtClean="0">
                <a:latin typeface="Arno Pro Caption" pitchFamily="18" charset="0"/>
              </a:rPr>
              <a:t>Solution:</a:t>
            </a:r>
          </a:p>
        </p:txBody>
      </p:sp>
      <p:sp>
        <p:nvSpPr>
          <p:cNvPr id="18439" name="Line 34"/>
          <p:cNvSpPr>
            <a:spLocks noChangeShapeType="1"/>
          </p:cNvSpPr>
          <p:nvPr/>
        </p:nvSpPr>
        <p:spPr bwMode="auto">
          <a:xfrm>
            <a:off x="250825" y="2781300"/>
            <a:ext cx="8353425" cy="0"/>
          </a:xfrm>
          <a:prstGeom prst="line">
            <a:avLst/>
          </a:prstGeom>
          <a:noFill/>
          <a:ln w="254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l-GR"/>
          </a:p>
        </p:txBody>
      </p:sp>
      <p:sp>
        <p:nvSpPr>
          <p:cNvPr id="9" name="Slide Number Placeholder 3"/>
          <p:cNvSpPr>
            <a:spLocks noGrp="1"/>
          </p:cNvSpPr>
          <p:nvPr>
            <p:ph type="sldNum" sz="quarter" idx="12"/>
          </p:nvPr>
        </p:nvSpPr>
        <p:spPr>
          <a:xfrm>
            <a:off x="6553200" y="6356350"/>
            <a:ext cx="2133600" cy="365125"/>
          </a:xfrm>
        </p:spPr>
        <p:txBody>
          <a:bodyPr vert="horz" lIns="91440" tIns="45720" rIns="91440" bIns="45720" rtlCol="0" anchor="ctr"/>
          <a:lstStyle/>
          <a:p>
            <a:r>
              <a:rPr lang="en-US" sz="2000" dirty="0" smtClean="0">
                <a:solidFill>
                  <a:schemeClr val="tx1"/>
                </a:solidFill>
                <a:latin typeface="Arno Pro Caption" pitchFamily="18" charset="0"/>
              </a:rPr>
              <a:t>13</a:t>
            </a:r>
            <a:endParaRPr lang="el-GR" sz="2000" dirty="0">
              <a:solidFill>
                <a:schemeClr val="tx1"/>
              </a:solidFill>
              <a:latin typeface="Arno Pro Caption" pitchFamily="18"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150524352"/>
              </p:ext>
            </p:extLst>
          </p:nvPr>
        </p:nvGraphicFramePr>
        <p:xfrm>
          <a:off x="3923928" y="1340768"/>
          <a:ext cx="4361043" cy="907331"/>
        </p:xfrm>
        <a:graphic>
          <a:graphicData uri="http://schemas.openxmlformats.org/presentationml/2006/ole">
            <mc:AlternateContent xmlns:mc="http://schemas.openxmlformats.org/markup-compatibility/2006">
              <mc:Choice xmlns:v="urn:schemas-microsoft-com:vml" Requires="v">
                <p:oleObj spid="_x0000_s35997" name="Equation" r:id="rId4" imgW="1892160" imgH="393480" progId="Equation.DSMT4">
                  <p:embed/>
                </p:oleObj>
              </mc:Choice>
              <mc:Fallback>
                <p:oleObj name="Equation" r:id="rId4" imgW="1892160" imgH="393480" progId="Equation.DSMT4">
                  <p:embed/>
                  <p:pic>
                    <p:nvPicPr>
                      <p:cNvPr id="0" name=""/>
                      <p:cNvPicPr/>
                      <p:nvPr/>
                    </p:nvPicPr>
                    <p:blipFill>
                      <a:blip r:embed="rId5"/>
                      <a:stretch>
                        <a:fillRect/>
                      </a:stretch>
                    </p:blipFill>
                    <p:spPr>
                      <a:xfrm>
                        <a:off x="3923928" y="1340768"/>
                        <a:ext cx="4361043" cy="907331"/>
                      </a:xfrm>
                      <a:prstGeom prst="rect">
                        <a:avLst/>
                      </a:prstGeom>
                    </p:spPr>
                  </p:pic>
                </p:oleObj>
              </mc:Fallback>
            </mc:AlternateContent>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3950730728"/>
              </p:ext>
            </p:extLst>
          </p:nvPr>
        </p:nvGraphicFramePr>
        <p:xfrm>
          <a:off x="1819308" y="2814837"/>
          <a:ext cx="3264877" cy="539154"/>
        </p:xfrm>
        <a:graphic>
          <a:graphicData uri="http://schemas.openxmlformats.org/presentationml/2006/ole">
            <mc:AlternateContent xmlns:mc="http://schemas.openxmlformats.org/markup-compatibility/2006">
              <mc:Choice xmlns:v="urn:schemas-microsoft-com:vml" Requires="v">
                <p:oleObj spid="_x0000_s35998" name="Equation" r:id="rId6" imgW="1384200" imgH="228600" progId="Equation.DSMT4">
                  <p:embed/>
                </p:oleObj>
              </mc:Choice>
              <mc:Fallback>
                <p:oleObj name="Equation" r:id="rId6" imgW="1384200" imgH="228600" progId="Equation.DSMT4">
                  <p:embed/>
                  <p:pic>
                    <p:nvPicPr>
                      <p:cNvPr id="0" name=""/>
                      <p:cNvPicPr/>
                      <p:nvPr/>
                    </p:nvPicPr>
                    <p:blipFill>
                      <a:blip r:embed="rId7"/>
                      <a:stretch>
                        <a:fillRect/>
                      </a:stretch>
                    </p:blipFill>
                    <p:spPr>
                      <a:xfrm>
                        <a:off x="1819308" y="2814837"/>
                        <a:ext cx="3264877" cy="539154"/>
                      </a:xfrm>
                      <a:prstGeom prst="rect">
                        <a:avLst/>
                      </a:prstGeom>
                      <a:solidFill>
                        <a:schemeClr val="accent4">
                          <a:lumMod val="20000"/>
                          <a:lumOff val="80000"/>
                        </a:schemeClr>
                      </a:solidFill>
                    </p:spPr>
                  </p:pic>
                </p:oleObj>
              </mc:Fallback>
            </mc:AlternateContent>
          </a:graphicData>
        </a:graphic>
      </p:graphicFrame>
      <p:pic>
        <p:nvPicPr>
          <p:cNvPr id="4" name="Εικόνα 3"/>
          <p:cNvPicPr>
            <a:picLocks noChangeAspect="1"/>
          </p:cNvPicPr>
          <p:nvPr/>
        </p:nvPicPr>
        <p:blipFill>
          <a:blip r:embed="rId8"/>
          <a:stretch>
            <a:fillRect/>
          </a:stretch>
        </p:blipFill>
        <p:spPr>
          <a:xfrm>
            <a:off x="179388" y="3422650"/>
            <a:ext cx="8686800" cy="2933700"/>
          </a:xfrm>
          <a:prstGeom prst="rect">
            <a:avLst/>
          </a:prstGeom>
        </p:spPr>
      </p:pic>
    </p:spTree>
    <p:extLst>
      <p:ext uri="{BB962C8B-B14F-4D97-AF65-F5344CB8AC3E}">
        <p14:creationId xmlns:p14="http://schemas.microsoft.com/office/powerpoint/2010/main" val="171347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77"/>
                                        </p:tgtEl>
                                        <p:attrNameLst>
                                          <p:attrName>style.visibility</p:attrName>
                                        </p:attrNameLst>
                                      </p:cBhvr>
                                      <p:to>
                                        <p:strVal val="visible"/>
                                      </p:to>
                                    </p:set>
                                    <p:animEffect transition="in" filter="dissolve">
                                      <p:cBhvr>
                                        <p:cTn id="7" dur="500"/>
                                        <p:tgtEl>
                                          <p:spTgt spid="197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7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850106"/>
          </a:xfrm>
        </p:spPr>
        <p:txBody>
          <a:bodyPr>
            <a:normAutofit/>
          </a:bodyPr>
          <a:lstStyle/>
          <a:p>
            <a:r>
              <a:rPr lang="ms-MY" altLang="el-GR" sz="3200" b="1" dirty="0">
                <a:solidFill>
                  <a:schemeClr val="accent5">
                    <a:lumMod val="75000"/>
                  </a:schemeClr>
                </a:solidFill>
                <a:latin typeface="Arno Pro Caption" pitchFamily="18" charset="0"/>
              </a:rPr>
              <a:t>One-step Euler Method</a:t>
            </a:r>
            <a:r>
              <a:rPr lang="el-GR" altLang="el-GR" sz="3200" b="1" dirty="0">
                <a:solidFill>
                  <a:schemeClr val="accent5">
                    <a:lumMod val="75000"/>
                  </a:schemeClr>
                </a:solidFill>
                <a:latin typeface="Arno Pro Caption" pitchFamily="18" charset="0"/>
              </a:rPr>
              <a:t> </a:t>
            </a:r>
            <a:r>
              <a:rPr lang="el-GR" altLang="el-GR" sz="3200" b="1" dirty="0" smtClean="0">
                <a:solidFill>
                  <a:schemeClr val="accent5">
                    <a:lumMod val="75000"/>
                  </a:schemeClr>
                </a:solidFill>
                <a:latin typeface="Arno Pro Caption" pitchFamily="18" charset="0"/>
              </a:rPr>
              <a:t>– </a:t>
            </a:r>
            <a:r>
              <a:rPr lang="en-US" altLang="el-GR" sz="3200" b="1" dirty="0" smtClean="0">
                <a:solidFill>
                  <a:schemeClr val="accent5">
                    <a:lumMod val="75000"/>
                  </a:schemeClr>
                </a:solidFill>
                <a:latin typeface="Arno Pro Caption" pitchFamily="18" charset="0"/>
              </a:rPr>
              <a:t>Example-2</a:t>
            </a:r>
            <a:endParaRPr lang="el-GR" sz="3200" b="1" dirty="0">
              <a:solidFill>
                <a:schemeClr val="accent5">
                  <a:lumMod val="75000"/>
                </a:schemeClr>
              </a:solidFill>
              <a:latin typeface="Arno Pro Caption" pitchFamily="18" charset="0"/>
            </a:endParaRPr>
          </a:p>
        </p:txBody>
      </p:sp>
      <p:sp>
        <p:nvSpPr>
          <p:cNvPr id="4" name="Θέση αριθμού διαφάνειας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15</a:t>
            </a:fld>
            <a:endParaRPr lang="el-GR" sz="2000" dirty="0">
              <a:solidFill>
                <a:schemeClr val="tx1"/>
              </a:solidFill>
              <a:latin typeface="Arno Pro Caption" pitchFamily="18" charset="0"/>
            </a:endParaRPr>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533953492"/>
              </p:ext>
            </p:extLst>
          </p:nvPr>
        </p:nvGraphicFramePr>
        <p:xfrm>
          <a:off x="1292436" y="1126125"/>
          <a:ext cx="6822653" cy="1248776"/>
        </p:xfrm>
        <a:graphic>
          <a:graphicData uri="http://schemas.openxmlformats.org/presentationml/2006/ole">
            <mc:AlternateContent xmlns:mc="http://schemas.openxmlformats.org/markup-compatibility/2006">
              <mc:Choice xmlns:v="urn:schemas-microsoft-com:vml" Requires="v">
                <p:oleObj spid="_x0000_s13415" name="Equation" r:id="rId3" imgW="3060360" imgH="634680" progId="Equation.DSMT4">
                  <p:embed/>
                </p:oleObj>
              </mc:Choice>
              <mc:Fallback>
                <p:oleObj name="Equation" r:id="rId3" imgW="3060360" imgH="634680" progId="Equation.DSMT4">
                  <p:embed/>
                  <p:pic>
                    <p:nvPicPr>
                      <p:cNvPr id="0" name="Object 4"/>
                      <p:cNvPicPr>
                        <a:picLocks noChangeAspect="1" noChangeArrowheads="1"/>
                      </p:cNvPicPr>
                      <p:nvPr/>
                    </p:nvPicPr>
                    <p:blipFill>
                      <a:blip r:embed="rId4"/>
                      <a:srcRect/>
                      <a:stretch>
                        <a:fillRect/>
                      </a:stretch>
                    </p:blipFill>
                    <p:spPr bwMode="auto">
                      <a:xfrm>
                        <a:off x="1292436" y="1126125"/>
                        <a:ext cx="6822653" cy="1248776"/>
                      </a:xfrm>
                      <a:prstGeom prst="rect">
                        <a:avLst/>
                      </a:prstGeom>
                      <a:noFill/>
                      <a:ln>
                        <a:noFill/>
                      </a:ln>
                      <a:effectLst/>
                    </p:spPr>
                  </p:pic>
                </p:oleObj>
              </mc:Fallback>
            </mc:AlternateContent>
          </a:graphicData>
        </a:graphic>
      </p:graphicFrame>
      <p:sp>
        <p:nvSpPr>
          <p:cNvPr id="6" name="Text Box 23"/>
          <p:cNvSpPr txBox="1">
            <a:spLocks noChangeArrowheads="1"/>
          </p:cNvSpPr>
          <p:nvPr/>
        </p:nvSpPr>
        <p:spPr bwMode="auto">
          <a:xfrm>
            <a:off x="2743200" y="6259513"/>
            <a:ext cx="3781228"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ms-MY" altLang="el-GR" sz="2000" dirty="0" smtClean="0">
                <a:latin typeface="Arno Pro Caption" panose="02020502040506020403" pitchFamily="18" charset="0"/>
              </a:rPr>
              <a:t>One-step </a:t>
            </a:r>
            <a:r>
              <a:rPr lang="ms-MY" altLang="el-GR" sz="2000" dirty="0">
                <a:latin typeface="Arno Pro Caption" panose="02020502040506020403" pitchFamily="18" charset="0"/>
              </a:rPr>
              <a:t>Euler Method with</a:t>
            </a:r>
            <a:r>
              <a:rPr lang="ms-MY" altLang="el-GR" sz="2000" i="0" dirty="0">
                <a:latin typeface="Arno Pro Caption" panose="02020502040506020403" pitchFamily="18" charset="0"/>
              </a:rPr>
              <a:t> </a:t>
            </a:r>
            <a:r>
              <a:rPr lang="ms-MY" altLang="el-GR" sz="2000" dirty="0">
                <a:latin typeface="Arno Pro Caption" panose="02020502040506020403" pitchFamily="18" charset="0"/>
              </a:rPr>
              <a:t>h</a:t>
            </a:r>
            <a:r>
              <a:rPr lang="ms-MY" altLang="el-GR" sz="2000" i="0" dirty="0">
                <a:latin typeface="Arno Pro Caption" panose="02020502040506020403" pitchFamily="18" charset="0"/>
              </a:rPr>
              <a:t> = 1.</a:t>
            </a:r>
            <a:endParaRPr lang="en-GB" altLang="el-GR" sz="2000" i="0" dirty="0">
              <a:latin typeface="Arno Pro Caption" panose="02020502040506020403" pitchFamily="18" charset="0"/>
            </a:endParaRPr>
          </a:p>
        </p:txBody>
      </p:sp>
      <p:sp>
        <p:nvSpPr>
          <p:cNvPr id="7" name="Rectangle 48"/>
          <p:cNvSpPr>
            <a:spLocks noChangeArrowheads="1"/>
          </p:cNvSpPr>
          <p:nvPr/>
        </p:nvSpPr>
        <p:spPr bwMode="auto">
          <a:xfrm>
            <a:off x="2438400" y="2770188"/>
            <a:ext cx="5181600" cy="3505200"/>
          </a:xfrm>
          <a:prstGeom prst="rect">
            <a:avLst/>
          </a:prstGeom>
          <a:solidFill>
            <a:srgbClr val="FFF5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8" name="Group 49"/>
          <p:cNvGrpSpPr>
            <a:grpSpLocks/>
          </p:cNvGrpSpPr>
          <p:nvPr/>
        </p:nvGrpSpPr>
        <p:grpSpPr bwMode="auto">
          <a:xfrm>
            <a:off x="3276600" y="2943226"/>
            <a:ext cx="3462338" cy="3103562"/>
            <a:chOff x="1728" y="1680"/>
            <a:chExt cx="2181" cy="1955"/>
          </a:xfrm>
        </p:grpSpPr>
        <p:sp>
          <p:nvSpPr>
            <p:cNvPr id="9" name="Line 50"/>
            <p:cNvSpPr>
              <a:spLocks noChangeShapeType="1"/>
            </p:cNvSpPr>
            <p:nvPr/>
          </p:nvSpPr>
          <p:spPr bwMode="auto">
            <a:xfrm>
              <a:off x="1949" y="1864"/>
              <a:ext cx="0" cy="1736"/>
            </a:xfrm>
            <a:prstGeom prst="line">
              <a:avLst/>
            </a:prstGeom>
            <a:noFill/>
            <a:ln w="6350">
              <a:solidFill>
                <a:srgbClr val="0000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el-GR"/>
            </a:p>
          </p:txBody>
        </p:sp>
        <p:sp>
          <p:nvSpPr>
            <p:cNvPr id="10" name="Line 51"/>
            <p:cNvSpPr>
              <a:spLocks noChangeShapeType="1"/>
            </p:cNvSpPr>
            <p:nvPr/>
          </p:nvSpPr>
          <p:spPr bwMode="auto">
            <a:xfrm rot="5400000">
              <a:off x="2743" y="2366"/>
              <a:ext cx="0" cy="1915"/>
            </a:xfrm>
            <a:prstGeom prst="line">
              <a:avLst/>
            </a:prstGeom>
            <a:noFill/>
            <a:ln w="6350">
              <a:solidFill>
                <a:srgbClr val="0000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el-GR"/>
            </a:p>
          </p:txBody>
        </p:sp>
        <p:sp>
          <p:nvSpPr>
            <p:cNvPr id="11" name="Arc 52"/>
            <p:cNvSpPr>
              <a:spLocks/>
            </p:cNvSpPr>
            <p:nvPr/>
          </p:nvSpPr>
          <p:spPr bwMode="auto">
            <a:xfrm flipV="1">
              <a:off x="2212" y="1791"/>
              <a:ext cx="1114" cy="126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2" name="Line 53"/>
            <p:cNvSpPr>
              <a:spLocks noChangeShapeType="1"/>
            </p:cNvSpPr>
            <p:nvPr/>
          </p:nvSpPr>
          <p:spPr bwMode="auto">
            <a:xfrm flipH="1">
              <a:off x="2611" y="2982"/>
              <a:ext cx="3" cy="338"/>
            </a:xfrm>
            <a:prstGeom prst="line">
              <a:avLst/>
            </a:prstGeom>
            <a:noFill/>
            <a:ln w="63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Line 54"/>
            <p:cNvSpPr>
              <a:spLocks noChangeShapeType="1"/>
            </p:cNvSpPr>
            <p:nvPr/>
          </p:nvSpPr>
          <p:spPr bwMode="auto">
            <a:xfrm>
              <a:off x="3248" y="2264"/>
              <a:ext cx="0" cy="1048"/>
            </a:xfrm>
            <a:prstGeom prst="line">
              <a:avLst/>
            </a:prstGeom>
            <a:noFill/>
            <a:ln w="63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14" name="Line 55"/>
            <p:cNvSpPr>
              <a:spLocks noChangeShapeType="1"/>
            </p:cNvSpPr>
            <p:nvPr/>
          </p:nvSpPr>
          <p:spPr bwMode="auto">
            <a:xfrm flipV="1">
              <a:off x="2511" y="2717"/>
              <a:ext cx="740" cy="29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5" name="Line 56"/>
            <p:cNvSpPr>
              <a:spLocks noChangeShapeType="1"/>
            </p:cNvSpPr>
            <p:nvPr/>
          </p:nvSpPr>
          <p:spPr bwMode="auto">
            <a:xfrm flipV="1">
              <a:off x="3024" y="3547"/>
              <a:ext cx="226" cy="5"/>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sp>
          <p:nvSpPr>
            <p:cNvPr id="16" name="Line 57"/>
            <p:cNvSpPr>
              <a:spLocks noChangeShapeType="1"/>
            </p:cNvSpPr>
            <p:nvPr/>
          </p:nvSpPr>
          <p:spPr bwMode="auto">
            <a:xfrm flipH="1">
              <a:off x="2627" y="3552"/>
              <a:ext cx="205"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sp>
          <p:nvSpPr>
            <p:cNvPr id="17" name="Text Box 58"/>
            <p:cNvSpPr txBox="1">
              <a:spLocks noChangeArrowheads="1"/>
            </p:cNvSpPr>
            <p:nvPr/>
          </p:nvSpPr>
          <p:spPr bwMode="auto">
            <a:xfrm>
              <a:off x="2832" y="3408"/>
              <a:ext cx="238"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a:t>h</a:t>
              </a:r>
              <a:endParaRPr lang="en-US" altLang="el-GR" sz="1600">
                <a:latin typeface="Tahoma" pitchFamily="34" charset="0"/>
              </a:endParaRPr>
            </a:p>
          </p:txBody>
        </p:sp>
        <p:sp>
          <p:nvSpPr>
            <p:cNvPr id="18" name="Text Box 59"/>
            <p:cNvSpPr txBox="1">
              <a:spLocks noChangeArrowheads="1"/>
            </p:cNvSpPr>
            <p:nvPr/>
          </p:nvSpPr>
          <p:spPr bwMode="auto">
            <a:xfrm>
              <a:off x="2500" y="3293"/>
              <a:ext cx="100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i="0"/>
                <a:t> 1                 2</a:t>
              </a:r>
              <a:endParaRPr lang="en-US" altLang="el-GR" sz="1600">
                <a:latin typeface="Tahoma" pitchFamily="34" charset="0"/>
              </a:endParaRPr>
            </a:p>
          </p:txBody>
        </p:sp>
        <p:sp>
          <p:nvSpPr>
            <p:cNvPr id="19" name="Text Box 60"/>
            <p:cNvSpPr txBox="1">
              <a:spLocks noChangeArrowheads="1"/>
            </p:cNvSpPr>
            <p:nvPr/>
          </p:nvSpPr>
          <p:spPr bwMode="auto">
            <a:xfrm>
              <a:off x="2208" y="2736"/>
              <a:ext cx="76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i="0">
                  <a:latin typeface="Palatino" pitchFamily="18" charset="0"/>
                </a:rPr>
                <a:t>(</a:t>
              </a:r>
              <a:r>
                <a:rPr lang="en-US" altLang="el-GR">
                  <a:latin typeface="Palatino" pitchFamily="18" charset="0"/>
                </a:rPr>
                <a:t>x</a:t>
              </a:r>
              <a:r>
                <a:rPr lang="en-US" altLang="el-GR" i="0" baseline="-25000">
                  <a:latin typeface="Palatino" pitchFamily="18" charset="0"/>
                </a:rPr>
                <a:t>0</a:t>
              </a:r>
              <a:r>
                <a:rPr lang="en-US" altLang="el-GR" i="0">
                  <a:latin typeface="Palatino" pitchFamily="18" charset="0"/>
                </a:rPr>
                <a:t>, </a:t>
              </a:r>
              <a:r>
                <a:rPr lang="en-US" altLang="el-GR">
                  <a:latin typeface="Palatino" pitchFamily="18" charset="0"/>
                </a:rPr>
                <a:t>y</a:t>
              </a:r>
              <a:r>
                <a:rPr lang="en-US" altLang="el-GR" i="0" baseline="-25000">
                  <a:latin typeface="Palatino" pitchFamily="18" charset="0"/>
                </a:rPr>
                <a:t>0</a:t>
              </a:r>
              <a:r>
                <a:rPr lang="en-US" altLang="el-GR" i="0">
                  <a:latin typeface="Palatino" pitchFamily="18" charset="0"/>
                </a:rPr>
                <a:t>)</a:t>
              </a:r>
              <a:endParaRPr lang="en-US" altLang="el-GR" i="0">
                <a:latin typeface="Tahoma" pitchFamily="34" charset="0"/>
              </a:endParaRPr>
            </a:p>
          </p:txBody>
        </p:sp>
        <p:sp>
          <p:nvSpPr>
            <p:cNvPr id="20" name="Text Box 61"/>
            <p:cNvSpPr txBox="1">
              <a:spLocks noChangeArrowheads="1"/>
            </p:cNvSpPr>
            <p:nvPr/>
          </p:nvSpPr>
          <p:spPr bwMode="auto">
            <a:xfrm>
              <a:off x="3227" y="2605"/>
              <a:ext cx="661"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i="0">
                  <a:latin typeface="Palatino" pitchFamily="18" charset="0"/>
                </a:rPr>
                <a:t>(</a:t>
              </a:r>
              <a:r>
                <a:rPr lang="en-US" altLang="el-GR">
                  <a:latin typeface="Palatino" pitchFamily="18" charset="0"/>
                </a:rPr>
                <a:t>x</a:t>
              </a:r>
              <a:r>
                <a:rPr lang="en-US" altLang="el-GR" i="0" baseline="-25000">
                  <a:latin typeface="Palatino" pitchFamily="18" charset="0"/>
                </a:rPr>
                <a:t>1</a:t>
              </a:r>
              <a:r>
                <a:rPr lang="en-US" altLang="el-GR" i="0">
                  <a:latin typeface="Palatino" pitchFamily="18" charset="0"/>
                </a:rPr>
                <a:t>, </a:t>
              </a:r>
              <a:r>
                <a:rPr lang="en-US" altLang="el-GR">
                  <a:latin typeface="Palatino" pitchFamily="18" charset="0"/>
                </a:rPr>
                <a:t>y</a:t>
              </a:r>
              <a:r>
                <a:rPr lang="en-US" altLang="el-GR" i="0" baseline="-25000">
                  <a:latin typeface="Palatino" pitchFamily="18" charset="0"/>
                </a:rPr>
                <a:t>1</a:t>
              </a:r>
              <a:r>
                <a:rPr lang="en-US" altLang="el-GR" i="0">
                  <a:latin typeface="Palatino" pitchFamily="18" charset="0"/>
                </a:rPr>
                <a:t>)</a:t>
              </a:r>
              <a:endParaRPr lang="en-US" altLang="el-GR" i="0">
                <a:latin typeface="Tahoma" pitchFamily="34" charset="0"/>
              </a:endParaRPr>
            </a:p>
          </p:txBody>
        </p:sp>
        <p:sp>
          <p:nvSpPr>
            <p:cNvPr id="21" name="Text Box 62"/>
            <p:cNvSpPr txBox="1">
              <a:spLocks noChangeArrowheads="1"/>
            </p:cNvSpPr>
            <p:nvPr/>
          </p:nvSpPr>
          <p:spPr bwMode="auto">
            <a:xfrm>
              <a:off x="1776" y="2112"/>
              <a:ext cx="336" cy="1110"/>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i="0"/>
                <a:t>4</a:t>
              </a:r>
              <a:r>
                <a:rPr lang="en-US" altLang="el-GR" sz="1200" i="0"/>
                <a:t> </a:t>
              </a:r>
              <a:r>
                <a:rPr lang="en-US" altLang="el-GR" sz="1200" i="0">
                  <a:sym typeface="Symbol" pitchFamily="18" charset="2"/>
                </a:rPr>
                <a:t></a:t>
              </a:r>
              <a:endParaRPr lang="en-US" altLang="el-GR" sz="1200" i="0"/>
            </a:p>
            <a:p>
              <a:endParaRPr lang="en-US" altLang="el-GR" sz="1200" i="0"/>
            </a:p>
            <a:p>
              <a:endParaRPr lang="en-US" altLang="el-GR" sz="1200" i="0"/>
            </a:p>
            <a:p>
              <a:endParaRPr lang="en-US" altLang="el-GR" sz="1200" i="0"/>
            </a:p>
            <a:p>
              <a:endParaRPr lang="en-US" altLang="el-GR" sz="1200" i="0"/>
            </a:p>
            <a:p>
              <a:endParaRPr lang="en-US" altLang="el-GR" sz="1200" i="0"/>
            </a:p>
            <a:p>
              <a:r>
                <a:rPr lang="en-US" altLang="el-GR" sz="1600" i="0"/>
                <a:t>1</a:t>
              </a:r>
              <a:r>
                <a:rPr lang="en-US" altLang="el-GR" sz="1200" i="0"/>
                <a:t> </a:t>
              </a:r>
              <a:r>
                <a:rPr lang="en-US" altLang="el-GR" sz="1200" i="0">
                  <a:sym typeface="Symbol" pitchFamily="18" charset="2"/>
                </a:rPr>
                <a:t></a:t>
              </a:r>
              <a:endParaRPr lang="en-US" altLang="el-GR">
                <a:latin typeface="Tahoma" pitchFamily="34" charset="0"/>
              </a:endParaRPr>
            </a:p>
          </p:txBody>
        </p:sp>
        <p:sp>
          <p:nvSpPr>
            <p:cNvPr id="22" name="Text Box 63"/>
            <p:cNvSpPr txBox="1">
              <a:spLocks noChangeArrowheads="1"/>
            </p:cNvSpPr>
            <p:nvPr/>
          </p:nvSpPr>
          <p:spPr bwMode="auto">
            <a:xfrm>
              <a:off x="1728" y="1680"/>
              <a:ext cx="35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 </a:t>
              </a:r>
              <a:r>
                <a:rPr lang="en-US" altLang="el-GR">
                  <a:latin typeface="Palatino" pitchFamily="18" charset="0"/>
                </a:rPr>
                <a:t>y</a:t>
              </a:r>
              <a:endParaRPr lang="en-US" altLang="el-GR">
                <a:latin typeface="Tahoma" pitchFamily="34" charset="0"/>
              </a:endParaRPr>
            </a:p>
          </p:txBody>
        </p:sp>
        <p:sp>
          <p:nvSpPr>
            <p:cNvPr id="23" name="Text Box 64"/>
            <p:cNvSpPr txBox="1">
              <a:spLocks noChangeArrowheads="1"/>
            </p:cNvSpPr>
            <p:nvPr/>
          </p:nvSpPr>
          <p:spPr bwMode="auto">
            <a:xfrm>
              <a:off x="3696" y="3264"/>
              <a:ext cx="213"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Palatino" pitchFamily="18" charset="0"/>
                </a:rPr>
                <a:t>x</a:t>
              </a:r>
              <a:endParaRPr lang="en-US" altLang="el-GR">
                <a:latin typeface="Tahoma" pitchFamily="34" charset="0"/>
              </a:endParaRPr>
            </a:p>
          </p:txBody>
        </p:sp>
        <p:sp>
          <p:nvSpPr>
            <p:cNvPr id="24" name="Rectangle 65"/>
            <p:cNvSpPr>
              <a:spLocks noChangeArrowheads="1"/>
            </p:cNvSpPr>
            <p:nvPr/>
          </p:nvSpPr>
          <p:spPr bwMode="auto">
            <a:xfrm>
              <a:off x="3148" y="1718"/>
              <a:ext cx="264" cy="412"/>
            </a:xfrm>
            <a:prstGeom prst="rect">
              <a:avLst/>
            </a:prstGeom>
            <a:solidFill>
              <a:srgbClr val="FFF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5" name="Rectangle 66"/>
            <p:cNvSpPr>
              <a:spLocks noChangeArrowheads="1"/>
            </p:cNvSpPr>
            <p:nvPr/>
          </p:nvSpPr>
          <p:spPr bwMode="auto">
            <a:xfrm>
              <a:off x="2205" y="2967"/>
              <a:ext cx="128" cy="188"/>
            </a:xfrm>
            <a:prstGeom prst="rect">
              <a:avLst/>
            </a:prstGeom>
            <a:solidFill>
              <a:srgbClr val="FFF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grpSp>
    </p:spTree>
    <p:extLst>
      <p:ext uri="{BB962C8B-B14F-4D97-AF65-F5344CB8AC3E}">
        <p14:creationId xmlns:p14="http://schemas.microsoft.com/office/powerpoint/2010/main" val="403289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vert="horz" lIns="91440" tIns="45720" rIns="91440" bIns="45720" rtlCol="0" anchor="ctr"/>
          <a:lstStyle/>
          <a:p>
            <a:fld id="{6AB447C3-357E-4C60-867C-EA317E7C5AFC}" type="slidenum">
              <a:rPr lang="en-US" altLang="el-GR" sz="2000">
                <a:solidFill>
                  <a:schemeClr val="tx1"/>
                </a:solidFill>
                <a:latin typeface="Arno Pro Caption" pitchFamily="18" charset="0"/>
              </a:rPr>
              <a:pPr/>
              <a:t>16</a:t>
            </a:fld>
            <a:endParaRPr lang="en-US" altLang="el-GR" sz="2000">
              <a:solidFill>
                <a:schemeClr val="tx1"/>
              </a:solidFill>
              <a:latin typeface="Arno Pro Caption" pitchFamily="18" charset="0"/>
            </a:endParaRPr>
          </a:p>
        </p:txBody>
      </p:sp>
      <p:graphicFrame>
        <p:nvGraphicFramePr>
          <p:cNvPr id="432130" name="Object 2"/>
          <p:cNvGraphicFramePr>
            <a:graphicFrameLocks noGrp="1" noChangeAspect="1"/>
          </p:cNvGraphicFramePr>
          <p:nvPr>
            <p:ph/>
            <p:extLst>
              <p:ext uri="{D42A27DB-BD31-4B8C-83A1-F6EECF244321}">
                <p14:modId xmlns:p14="http://schemas.microsoft.com/office/powerpoint/2010/main" val="2612674488"/>
              </p:ext>
            </p:extLst>
          </p:nvPr>
        </p:nvGraphicFramePr>
        <p:xfrm>
          <a:off x="755650" y="2967038"/>
          <a:ext cx="7526338" cy="3217862"/>
        </p:xfrm>
        <a:graphic>
          <a:graphicData uri="http://schemas.openxmlformats.org/presentationml/2006/ole">
            <mc:AlternateContent xmlns:mc="http://schemas.openxmlformats.org/markup-compatibility/2006">
              <mc:Choice xmlns:v="urn:schemas-microsoft-com:vml" Requires="v">
                <p:oleObj spid="_x0000_s15553" name="Equation" r:id="rId4" imgW="3682800" imgH="1574640" progId="Equation.DSMT4">
                  <p:embed/>
                </p:oleObj>
              </mc:Choice>
              <mc:Fallback>
                <p:oleObj name="Equation" r:id="rId4" imgW="3682800" imgH="1574640" progId="Equation.DSMT4">
                  <p:embed/>
                  <p:pic>
                    <p:nvPicPr>
                      <p:cNvPr id="0" name=""/>
                      <p:cNvPicPr>
                        <a:picLocks noChangeAspect="1" noChangeArrowheads="1"/>
                      </p:cNvPicPr>
                      <p:nvPr/>
                    </p:nvPicPr>
                    <p:blipFill>
                      <a:blip r:embed="rId5"/>
                      <a:srcRect/>
                      <a:stretch>
                        <a:fillRect/>
                      </a:stretch>
                    </p:blipFill>
                    <p:spPr bwMode="auto">
                      <a:xfrm>
                        <a:off x="755650" y="2967038"/>
                        <a:ext cx="7526338" cy="321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2"/>
          <p:cNvGraphicFramePr>
            <a:graphicFrameLocks noChangeAspect="1"/>
          </p:cNvGraphicFramePr>
          <p:nvPr>
            <p:extLst>
              <p:ext uri="{D42A27DB-BD31-4B8C-83A1-F6EECF244321}">
                <p14:modId xmlns:p14="http://schemas.microsoft.com/office/powerpoint/2010/main" val="3814651896"/>
              </p:ext>
            </p:extLst>
          </p:nvPr>
        </p:nvGraphicFramePr>
        <p:xfrm>
          <a:off x="755576" y="260648"/>
          <a:ext cx="7045325" cy="2578100"/>
        </p:xfrm>
        <a:graphic>
          <a:graphicData uri="http://schemas.openxmlformats.org/presentationml/2006/ole">
            <mc:AlternateContent xmlns:mc="http://schemas.openxmlformats.org/markup-compatibility/2006">
              <mc:Choice xmlns:v="urn:schemas-microsoft-com:vml" Requires="v">
                <p:oleObj spid="_x0000_s15554" name="Equation" r:id="rId6" imgW="2908080" imgH="1041120" progId="Equation.DSMT4">
                  <p:embed/>
                </p:oleObj>
              </mc:Choice>
              <mc:Fallback>
                <p:oleObj name="Equation" r:id="rId6" imgW="2908080" imgH="1041120" progId="Equation.DSMT4">
                  <p:embed/>
                  <p:pic>
                    <p:nvPicPr>
                      <p:cNvPr id="431106" name="Object 2"/>
                      <p:cNvPicPr>
                        <a:picLocks noChangeAspect="1" noChangeArrowheads="1"/>
                      </p:cNvPicPr>
                      <p:nvPr/>
                    </p:nvPicPr>
                    <p:blipFill>
                      <a:blip r:embed="rId7"/>
                      <a:srcRect/>
                      <a:stretch>
                        <a:fillRect/>
                      </a:stretch>
                    </p:blipFill>
                    <p:spPr bwMode="auto">
                      <a:xfrm>
                        <a:off x="755576" y="260648"/>
                        <a:ext cx="7045325" cy="25781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06802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4"/>
          <p:cNvSpPr>
            <a:spLocks noGrp="1"/>
          </p:cNvSpPr>
          <p:nvPr>
            <p:ph type="sldNum" sz="quarter" idx="12"/>
          </p:nvPr>
        </p:nvSpPr>
        <p:spPr/>
        <p:txBody>
          <a:bodyPr vert="horz" lIns="91440" tIns="45720" rIns="91440" bIns="45720" rtlCol="0" anchor="ctr"/>
          <a:lstStyle/>
          <a:p>
            <a:fld id="{2D9A2B58-6C27-41F4-B3E5-3E641CE94327}" type="slidenum">
              <a:rPr lang="en-US" altLang="el-GR" sz="2000">
                <a:solidFill>
                  <a:schemeClr val="tx1"/>
                </a:solidFill>
                <a:latin typeface="Arno Pro Caption" pitchFamily="18" charset="0"/>
              </a:rPr>
              <a:pPr/>
              <a:t>17</a:t>
            </a:fld>
            <a:endParaRPr lang="en-US" altLang="el-GR" sz="2000">
              <a:solidFill>
                <a:schemeClr val="tx1"/>
              </a:solidFill>
              <a:latin typeface="Arno Pro Caption" pitchFamily="18" charset="0"/>
            </a:endParaRPr>
          </a:p>
        </p:txBody>
      </p:sp>
      <p:sp>
        <p:nvSpPr>
          <p:cNvPr id="433155" name="Rectangle 3"/>
          <p:cNvSpPr>
            <a:spLocks noChangeArrowheads="1"/>
          </p:cNvSpPr>
          <p:nvPr/>
        </p:nvSpPr>
        <p:spPr bwMode="auto">
          <a:xfrm>
            <a:off x="1447800" y="1524000"/>
            <a:ext cx="60960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aphicFrame>
        <p:nvGraphicFramePr>
          <p:cNvPr id="433157" name="Object 5"/>
          <p:cNvGraphicFramePr>
            <a:graphicFrameLocks noGrp="1" noChangeAspect="1"/>
          </p:cNvGraphicFramePr>
          <p:nvPr>
            <p:ph/>
            <p:extLst>
              <p:ext uri="{D42A27DB-BD31-4B8C-83A1-F6EECF244321}">
                <p14:modId xmlns:p14="http://schemas.microsoft.com/office/powerpoint/2010/main" val="615280516"/>
              </p:ext>
            </p:extLst>
          </p:nvPr>
        </p:nvGraphicFramePr>
        <p:xfrm>
          <a:off x="971600" y="620688"/>
          <a:ext cx="6126163" cy="4652963"/>
        </p:xfrm>
        <a:graphic>
          <a:graphicData uri="http://schemas.openxmlformats.org/presentationml/2006/ole">
            <mc:AlternateContent xmlns:mc="http://schemas.openxmlformats.org/markup-compatibility/2006">
              <mc:Choice xmlns:v="urn:schemas-microsoft-com:vml" Requires="v">
                <p:oleObj spid="_x0000_s16485" name="Equation" r:id="rId4" imgW="2692080" imgH="2044440" progId="Equation.3">
                  <p:embed/>
                </p:oleObj>
              </mc:Choice>
              <mc:Fallback>
                <p:oleObj name="Equation" r:id="rId4" imgW="2692080" imgH="20444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620688"/>
                        <a:ext cx="6126163" cy="465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27862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Θέση αριθμού διαφάνειας 7"/>
          <p:cNvSpPr>
            <a:spLocks noGrp="1"/>
          </p:cNvSpPr>
          <p:nvPr>
            <p:ph type="sldNum" sz="quarter" idx="12"/>
          </p:nvPr>
        </p:nvSpPr>
        <p:spPr/>
        <p:txBody>
          <a:bodyPr vert="horz" lIns="91440" tIns="45720" rIns="91440" bIns="45720" rtlCol="0" anchor="ctr"/>
          <a:lstStyle/>
          <a:p>
            <a:fld id="{5EEB03B4-8FE4-435C-9F8C-BEF5A2FBA927}" type="slidenum">
              <a:rPr lang="en-US" altLang="el-GR" sz="2000">
                <a:solidFill>
                  <a:schemeClr val="tx1"/>
                </a:solidFill>
                <a:latin typeface="Arno Pro Caption" pitchFamily="18" charset="0"/>
              </a:rPr>
              <a:pPr/>
              <a:t>18</a:t>
            </a:fld>
            <a:endParaRPr lang="en-US" altLang="el-GR" sz="2000">
              <a:solidFill>
                <a:schemeClr val="tx1"/>
              </a:solidFill>
              <a:latin typeface="Arno Pro Caption" pitchFamily="18" charset="0"/>
            </a:endParaRPr>
          </a:p>
        </p:txBody>
      </p:sp>
      <p:sp>
        <p:nvSpPr>
          <p:cNvPr id="434202" name="Rectangle 26"/>
          <p:cNvSpPr>
            <a:spLocks noChangeArrowheads="1"/>
          </p:cNvSpPr>
          <p:nvPr/>
        </p:nvSpPr>
        <p:spPr bwMode="auto">
          <a:xfrm>
            <a:off x="1371600" y="1524000"/>
            <a:ext cx="6172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aphicFrame>
        <p:nvGraphicFramePr>
          <p:cNvPr id="434204" name="Object 28"/>
          <p:cNvGraphicFramePr>
            <a:graphicFrameLocks noGrp="1" noChangeAspect="1"/>
          </p:cNvGraphicFramePr>
          <p:nvPr>
            <p:ph sz="half" idx="1"/>
            <p:extLst>
              <p:ext uri="{D42A27DB-BD31-4B8C-83A1-F6EECF244321}">
                <p14:modId xmlns:p14="http://schemas.microsoft.com/office/powerpoint/2010/main" val="1714138120"/>
              </p:ext>
            </p:extLst>
          </p:nvPr>
        </p:nvGraphicFramePr>
        <p:xfrm>
          <a:off x="1500188" y="504825"/>
          <a:ext cx="6600825" cy="942975"/>
        </p:xfrm>
        <a:graphic>
          <a:graphicData uri="http://schemas.openxmlformats.org/presentationml/2006/ole">
            <mc:AlternateContent xmlns:mc="http://schemas.openxmlformats.org/markup-compatibility/2006">
              <mc:Choice xmlns:v="urn:schemas-microsoft-com:vml" Requires="v">
                <p:oleObj spid="_x0000_s17608" name="Equation" r:id="rId4" imgW="3022560" imgH="431640" progId="Equation.DSMT4">
                  <p:embed/>
                </p:oleObj>
              </mc:Choice>
              <mc:Fallback>
                <p:oleObj name="Equation" r:id="rId4" imgW="3022560" imgH="431640" progId="Equation.DSMT4">
                  <p:embed/>
                  <p:pic>
                    <p:nvPicPr>
                      <p:cNvPr id="0" name=""/>
                      <p:cNvPicPr>
                        <a:picLocks noChangeAspect="1" noChangeArrowheads="1"/>
                      </p:cNvPicPr>
                      <p:nvPr/>
                    </p:nvPicPr>
                    <p:blipFill>
                      <a:blip r:embed="rId5"/>
                      <a:srcRect/>
                      <a:stretch>
                        <a:fillRect/>
                      </a:stretch>
                    </p:blipFill>
                    <p:spPr bwMode="auto">
                      <a:xfrm>
                        <a:off x="1500188" y="504825"/>
                        <a:ext cx="66008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4208" name="Text Box 32"/>
          <p:cNvSpPr txBox="1">
            <a:spLocks noChangeArrowheads="1"/>
          </p:cNvSpPr>
          <p:nvPr/>
        </p:nvSpPr>
        <p:spPr bwMode="auto">
          <a:xfrm>
            <a:off x="1682750" y="3352800"/>
            <a:ext cx="63754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700" i="0" dirty="0">
                <a:latin typeface="Arno Pro Caption" panose="02020502040506020403" pitchFamily="18" charset="0"/>
              </a:rPr>
              <a:t>Notice that in general, the formula we use to </a:t>
            </a:r>
          </a:p>
          <a:p>
            <a:r>
              <a:rPr lang="en-US" altLang="el-GR" sz="2700" i="0" dirty="0">
                <a:latin typeface="Arno Pro Caption" panose="02020502040506020403" pitchFamily="18" charset="0"/>
              </a:rPr>
              <a:t>estimate </a:t>
            </a:r>
            <a:r>
              <a:rPr lang="en-US" altLang="el-GR" sz="2700" dirty="0">
                <a:latin typeface="Arno Pro Caption" panose="02020502040506020403" pitchFamily="18" charset="0"/>
              </a:rPr>
              <a:t>y</a:t>
            </a:r>
            <a:r>
              <a:rPr lang="en-US" altLang="el-GR" sz="2700" i="0" dirty="0">
                <a:latin typeface="Arno Pro Caption" panose="02020502040506020403" pitchFamily="18" charset="0"/>
              </a:rPr>
              <a:t> can be written as </a:t>
            </a:r>
            <a:endParaRPr lang="en-GB" altLang="el-GR" sz="2700" i="0" dirty="0">
              <a:latin typeface="Arno Pro Caption" panose="02020502040506020403" pitchFamily="18" charset="0"/>
            </a:endParaRPr>
          </a:p>
        </p:txBody>
      </p:sp>
      <p:graphicFrame>
        <p:nvGraphicFramePr>
          <p:cNvPr id="434201" name="Object 25"/>
          <p:cNvGraphicFramePr>
            <a:graphicFrameLocks noChangeAspect="1"/>
          </p:cNvGraphicFramePr>
          <p:nvPr>
            <p:extLst>
              <p:ext uri="{D42A27DB-BD31-4B8C-83A1-F6EECF244321}">
                <p14:modId xmlns:p14="http://schemas.microsoft.com/office/powerpoint/2010/main" val="3389679080"/>
              </p:ext>
            </p:extLst>
          </p:nvPr>
        </p:nvGraphicFramePr>
        <p:xfrm>
          <a:off x="3619114" y="4393313"/>
          <a:ext cx="2819400" cy="609600"/>
        </p:xfrm>
        <a:graphic>
          <a:graphicData uri="http://schemas.openxmlformats.org/presentationml/2006/ole">
            <mc:AlternateContent xmlns:mc="http://schemas.openxmlformats.org/markup-compatibility/2006">
              <mc:Choice xmlns:v="urn:schemas-microsoft-com:vml" Requires="v">
                <p:oleObj spid="_x0000_s17609" name="Equation" r:id="rId6" imgW="1054080" imgH="228600" progId="Equation.DSMT4">
                  <p:embed/>
                </p:oleObj>
              </mc:Choice>
              <mc:Fallback>
                <p:oleObj name="Equation" r:id="rId6" imgW="1054080" imgH="228600" progId="Equation.DSMT4">
                  <p:embed/>
                  <p:pic>
                    <p:nvPicPr>
                      <p:cNvPr id="0" name=""/>
                      <p:cNvPicPr>
                        <a:picLocks noChangeAspect="1" noChangeArrowheads="1"/>
                      </p:cNvPicPr>
                      <p:nvPr/>
                    </p:nvPicPr>
                    <p:blipFill>
                      <a:blip r:embed="rId7"/>
                      <a:srcRect/>
                      <a:stretch>
                        <a:fillRect/>
                      </a:stretch>
                    </p:blipFill>
                    <p:spPr bwMode="auto">
                      <a:xfrm>
                        <a:off x="3619114" y="4393313"/>
                        <a:ext cx="2819400" cy="609600"/>
                      </a:xfrm>
                      <a:prstGeom prst="rect">
                        <a:avLst/>
                      </a:prstGeom>
                      <a:noFill/>
                      <a:ln w="19050">
                        <a:solidFill>
                          <a:schemeClr val="accent1"/>
                        </a:solidFill>
                      </a:ln>
                      <a:effectLst/>
                      <a:extLst/>
                    </p:spPr>
                  </p:pic>
                </p:oleObj>
              </mc:Fallback>
            </mc:AlternateContent>
          </a:graphicData>
        </a:graphic>
      </p:graphicFrame>
      <p:sp>
        <p:nvSpPr>
          <p:cNvPr id="434210" name="Text Box 34"/>
          <p:cNvSpPr txBox="1">
            <a:spLocks noChangeArrowheads="1"/>
          </p:cNvSpPr>
          <p:nvPr/>
        </p:nvSpPr>
        <p:spPr bwMode="auto">
          <a:xfrm>
            <a:off x="2514600" y="5715000"/>
            <a:ext cx="5028428"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400" dirty="0">
                <a:solidFill>
                  <a:srgbClr val="C00000"/>
                </a:solidFill>
                <a:latin typeface="Arno Pro Caption" panose="02020502040506020403" pitchFamily="18" charset="0"/>
              </a:rPr>
              <a:t>The formula of One-step Euler Method</a:t>
            </a:r>
            <a:endParaRPr lang="en-GB" altLang="el-GR" sz="2400" dirty="0">
              <a:solidFill>
                <a:srgbClr val="C00000"/>
              </a:solidFill>
              <a:latin typeface="Arno Pro Caption" panose="02020502040506020403" pitchFamily="18" charset="0"/>
            </a:endParaRPr>
          </a:p>
        </p:txBody>
      </p:sp>
      <p:graphicFrame>
        <p:nvGraphicFramePr>
          <p:cNvPr id="434212" name="Group 36"/>
          <p:cNvGraphicFramePr>
            <a:graphicFrameLocks noGrp="1"/>
          </p:cNvGraphicFramePr>
          <p:nvPr>
            <p:ph sz="quarter" idx="2"/>
          </p:nvPr>
        </p:nvGraphicFramePr>
        <p:xfrm>
          <a:off x="2133600" y="1681163"/>
          <a:ext cx="5410200" cy="1371600"/>
        </p:xfrm>
        <a:graphic>
          <a:graphicData uri="http://schemas.openxmlformats.org/drawingml/2006/table">
            <a:tbl>
              <a:tblPr/>
              <a:tblGrid>
                <a:gridCol w="13525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2550">
                  <a:extLst>
                    <a:ext uri="{9D8B030D-6E8A-4147-A177-3AD203B41FA5}">
                      <a16:colId xmlns:a16="http://schemas.microsoft.com/office/drawing/2014/main" xmlns="" val="20003"/>
                    </a:ext>
                  </a:extLst>
                </a:gridCol>
              </a:tblGrid>
              <a:tr h="3810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dirty="0" smtClean="0">
                          <a:ln>
                            <a:noFill/>
                          </a:ln>
                          <a:solidFill>
                            <a:schemeClr val="tx1"/>
                          </a:solidFill>
                          <a:effectLst/>
                          <a:latin typeface="Times New Roman" pitchFamily="18" charset="0"/>
                          <a:cs typeface="Times New Roman" pitchFamily="18" charset="0"/>
                        </a:rPr>
                        <a:t>x</a:t>
                      </a:r>
                      <a:r>
                        <a:rPr kumimoji="0" lang="ms-MY" altLang="el-GR" sz="2400" b="0" i="1" u="none" strike="noStrike" cap="none" normalizeH="0" baseline="-25000" dirty="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r>
                        <a:rPr kumimoji="0" lang="ms-MY" altLang="el-GR" sz="2400" b="0" i="1" u="none" strike="noStrike" cap="none" normalizeH="0" baseline="30000" smtClean="0">
                          <a:ln>
                            <a:noFill/>
                          </a:ln>
                          <a:solidFill>
                            <a:schemeClr val="tx1"/>
                          </a:solidFill>
                          <a:effectLst/>
                          <a:latin typeface="Times New Roman" pitchFamily="18" charset="0"/>
                          <a:cs typeface="Times New Roman" pitchFamily="18" charset="0"/>
                        </a:rPr>
                        <a:t>’</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3810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3810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434235" name="AutoShape 59"/>
          <p:cNvSpPr>
            <a:spLocks noChangeArrowheads="1"/>
          </p:cNvSpPr>
          <p:nvPr/>
        </p:nvSpPr>
        <p:spPr bwMode="auto">
          <a:xfrm>
            <a:off x="4724400" y="5257800"/>
            <a:ext cx="304800" cy="381000"/>
          </a:xfrm>
          <a:prstGeom prst="upArrow">
            <a:avLst>
              <a:gd name="adj1" fmla="val 50000"/>
              <a:gd name="adj2" fmla="val 31250"/>
            </a:avLst>
          </a:prstGeom>
          <a:solidFill>
            <a:schemeClr val="accent5">
              <a:lumMod val="60000"/>
              <a:lumOff val="40000"/>
            </a:schemeClr>
          </a:solidFill>
          <a:ln w="9525">
            <a:solidFill>
              <a:schemeClr val="tx1"/>
            </a:solidFill>
            <a:miter lim="800000"/>
            <a:headEnd/>
            <a:tailEnd/>
          </a:ln>
          <a:effectLst/>
          <a:extLst/>
        </p:spPr>
        <p:txBody>
          <a:bodyPr wrap="none" anchor="ctr"/>
          <a:lstStyle/>
          <a:p>
            <a:endParaRPr lang="el-GR"/>
          </a:p>
        </p:txBody>
      </p:sp>
    </p:spTree>
    <p:extLst>
      <p:ext uri="{BB962C8B-B14F-4D97-AF65-F5344CB8AC3E}">
        <p14:creationId xmlns:p14="http://schemas.microsoft.com/office/powerpoint/2010/main" val="3049812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Θέση αριθμού διαφάνειας 5"/>
          <p:cNvSpPr>
            <a:spLocks noGrp="1"/>
          </p:cNvSpPr>
          <p:nvPr>
            <p:ph type="sldNum" sz="quarter" idx="12"/>
          </p:nvPr>
        </p:nvSpPr>
        <p:spPr/>
        <p:txBody>
          <a:bodyPr vert="horz" lIns="91440" tIns="45720" rIns="91440" bIns="45720" rtlCol="0" anchor="ctr"/>
          <a:lstStyle/>
          <a:p>
            <a:fld id="{F32EEA13-5EC1-4916-90F2-271451EF26D6}" type="slidenum">
              <a:rPr lang="en-US" altLang="el-GR" sz="2000">
                <a:solidFill>
                  <a:schemeClr val="tx1"/>
                </a:solidFill>
                <a:latin typeface="Arno Pro Caption" pitchFamily="18" charset="0"/>
              </a:rPr>
              <a:pPr/>
              <a:t>19</a:t>
            </a:fld>
            <a:endParaRPr lang="en-US" altLang="el-GR" sz="2000">
              <a:solidFill>
                <a:schemeClr val="tx1"/>
              </a:solidFill>
              <a:latin typeface="Arno Pro Caption" pitchFamily="18" charset="0"/>
            </a:endParaRPr>
          </a:p>
        </p:txBody>
      </p:sp>
      <p:sp>
        <p:nvSpPr>
          <p:cNvPr id="436254" name="Text Box 30"/>
          <p:cNvSpPr txBox="1">
            <a:spLocks noChangeArrowheads="1"/>
          </p:cNvSpPr>
          <p:nvPr/>
        </p:nvSpPr>
        <p:spPr bwMode="auto">
          <a:xfrm>
            <a:off x="2286000" y="5867400"/>
            <a:ext cx="4800600" cy="585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folHlink"/>
              </a:buClr>
              <a:buSzPct val="60000"/>
              <a:buFont typeface="Wingdings" pitchFamily="2" charset="2"/>
              <a:buNone/>
            </a:pPr>
            <a:r>
              <a:rPr lang="ms-MY" altLang="el-GR" dirty="0" smtClean="0">
                <a:latin typeface="Arno Pro Caption" panose="02020502040506020403" pitchFamily="18" charset="0"/>
              </a:rPr>
              <a:t>One-step </a:t>
            </a:r>
            <a:r>
              <a:rPr lang="ms-MY" altLang="el-GR" dirty="0">
                <a:latin typeface="Arno Pro Caption" panose="02020502040506020403" pitchFamily="18" charset="0"/>
              </a:rPr>
              <a:t>Euler Method with</a:t>
            </a:r>
            <a:r>
              <a:rPr lang="ms-MY" altLang="el-GR" i="0" dirty="0">
                <a:latin typeface="Arno Pro Caption" panose="02020502040506020403" pitchFamily="18" charset="0"/>
              </a:rPr>
              <a:t> </a:t>
            </a:r>
            <a:r>
              <a:rPr lang="ms-MY" altLang="el-GR" i="1" dirty="0">
                <a:latin typeface="Arno Pro Caption" panose="02020502040506020403" pitchFamily="18" charset="0"/>
              </a:rPr>
              <a:t>h</a:t>
            </a:r>
            <a:r>
              <a:rPr lang="ms-MY" altLang="el-GR" dirty="0">
                <a:latin typeface="Arno Pro Caption" panose="02020502040506020403" pitchFamily="18" charset="0"/>
              </a:rPr>
              <a:t> </a:t>
            </a:r>
            <a:r>
              <a:rPr lang="ms-MY" altLang="el-GR" i="0" dirty="0">
                <a:latin typeface="Arno Pro Caption" panose="02020502040506020403" pitchFamily="18" charset="0"/>
              </a:rPr>
              <a:t>= 0.5.</a:t>
            </a:r>
          </a:p>
          <a:p>
            <a:endParaRPr lang="en-US" altLang="el-GR" dirty="0">
              <a:latin typeface="Arno Pro Caption" panose="02020502040506020403" pitchFamily="18" charset="0"/>
            </a:endParaRPr>
          </a:p>
        </p:txBody>
      </p:sp>
      <p:sp>
        <p:nvSpPr>
          <p:cNvPr id="436258" name="Rectangle 34"/>
          <p:cNvSpPr>
            <a:spLocks noChangeArrowheads="1"/>
          </p:cNvSpPr>
          <p:nvPr/>
        </p:nvSpPr>
        <p:spPr bwMode="auto">
          <a:xfrm>
            <a:off x="1752600" y="2590800"/>
            <a:ext cx="5715000" cy="3200400"/>
          </a:xfrm>
          <a:prstGeom prst="rect">
            <a:avLst/>
          </a:prstGeom>
          <a:solidFill>
            <a:srgbClr val="FFF5C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pSp>
        <p:nvGrpSpPr>
          <p:cNvPr id="436259" name="Group 35"/>
          <p:cNvGrpSpPr>
            <a:grpSpLocks/>
          </p:cNvGrpSpPr>
          <p:nvPr/>
        </p:nvGrpSpPr>
        <p:grpSpPr bwMode="auto">
          <a:xfrm>
            <a:off x="2603500" y="2590800"/>
            <a:ext cx="3644900" cy="3009900"/>
            <a:chOff x="1640" y="1632"/>
            <a:chExt cx="2296" cy="1896"/>
          </a:xfrm>
        </p:grpSpPr>
        <p:sp>
          <p:nvSpPr>
            <p:cNvPr id="436260" name="Line 36"/>
            <p:cNvSpPr>
              <a:spLocks noChangeShapeType="1"/>
            </p:cNvSpPr>
            <p:nvPr/>
          </p:nvSpPr>
          <p:spPr bwMode="auto">
            <a:xfrm>
              <a:off x="1865" y="1808"/>
              <a:ext cx="0" cy="1656"/>
            </a:xfrm>
            <a:prstGeom prst="line">
              <a:avLst/>
            </a:prstGeom>
            <a:noFill/>
            <a:ln w="6350">
              <a:solidFill>
                <a:srgbClr val="0000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el-GR"/>
            </a:p>
          </p:txBody>
        </p:sp>
        <p:sp>
          <p:nvSpPr>
            <p:cNvPr id="436261" name="Line 37"/>
            <p:cNvSpPr>
              <a:spLocks noChangeShapeType="1"/>
            </p:cNvSpPr>
            <p:nvPr/>
          </p:nvSpPr>
          <p:spPr bwMode="auto">
            <a:xfrm rot="5400000">
              <a:off x="2713" y="2178"/>
              <a:ext cx="0" cy="2045"/>
            </a:xfrm>
            <a:prstGeom prst="line">
              <a:avLst/>
            </a:prstGeom>
            <a:noFill/>
            <a:ln w="6350">
              <a:solidFill>
                <a:srgbClr val="000000"/>
              </a:solidFill>
              <a:round/>
              <a:headEnd type="stealth" w="sm" len="med"/>
              <a:tailEnd type="none" w="sm" len="med"/>
            </a:ln>
            <a:extLst>
              <a:ext uri="{909E8E84-426E-40DD-AFC4-6F175D3DCCD1}">
                <a14:hiddenFill xmlns:a14="http://schemas.microsoft.com/office/drawing/2010/main">
                  <a:noFill/>
                </a14:hiddenFill>
              </a:ext>
            </a:extLst>
          </p:spPr>
          <p:txBody>
            <a:bodyPr/>
            <a:lstStyle/>
            <a:p>
              <a:endParaRPr lang="el-GR"/>
            </a:p>
          </p:txBody>
        </p:sp>
        <p:sp>
          <p:nvSpPr>
            <p:cNvPr id="436262" name="Arc 38"/>
            <p:cNvSpPr>
              <a:spLocks/>
            </p:cNvSpPr>
            <p:nvPr/>
          </p:nvSpPr>
          <p:spPr bwMode="auto">
            <a:xfrm flipV="1">
              <a:off x="2146" y="1738"/>
              <a:ext cx="1190" cy="12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436263" name="Line 39"/>
            <p:cNvSpPr>
              <a:spLocks noChangeShapeType="1"/>
            </p:cNvSpPr>
            <p:nvPr/>
          </p:nvSpPr>
          <p:spPr bwMode="auto">
            <a:xfrm flipH="1">
              <a:off x="2572" y="2874"/>
              <a:ext cx="3" cy="323"/>
            </a:xfrm>
            <a:prstGeom prst="line">
              <a:avLst/>
            </a:prstGeom>
            <a:noFill/>
            <a:ln w="63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436264" name="Line 40"/>
            <p:cNvSpPr>
              <a:spLocks noChangeShapeType="1"/>
            </p:cNvSpPr>
            <p:nvPr/>
          </p:nvSpPr>
          <p:spPr bwMode="auto">
            <a:xfrm>
              <a:off x="3252" y="2189"/>
              <a:ext cx="0" cy="1000"/>
            </a:xfrm>
            <a:prstGeom prst="line">
              <a:avLst/>
            </a:prstGeom>
            <a:noFill/>
            <a:ln w="63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436265" name="Line 41"/>
            <p:cNvSpPr>
              <a:spLocks noChangeShapeType="1"/>
            </p:cNvSpPr>
            <p:nvPr/>
          </p:nvSpPr>
          <p:spPr bwMode="auto">
            <a:xfrm flipV="1">
              <a:off x="2465" y="2740"/>
              <a:ext cx="460" cy="16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6266" name="Text Box 42"/>
            <p:cNvSpPr txBox="1">
              <a:spLocks noChangeArrowheads="1"/>
            </p:cNvSpPr>
            <p:nvPr/>
          </p:nvSpPr>
          <p:spPr bwMode="auto">
            <a:xfrm>
              <a:off x="2519" y="2816"/>
              <a:ext cx="601"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500" i="0" dirty="0"/>
                <a:t>(</a:t>
              </a:r>
              <a:r>
                <a:rPr lang="en-US" altLang="el-GR" sz="1500" dirty="0"/>
                <a:t>x</a:t>
              </a:r>
              <a:r>
                <a:rPr lang="en-US" altLang="el-GR" sz="1500" i="0" baseline="-25000" dirty="0">
                  <a:latin typeface="Symbol" pitchFamily="18" charset="2"/>
                </a:rPr>
                <a:t>0</a:t>
              </a:r>
              <a:r>
                <a:rPr lang="en-US" altLang="el-GR" sz="1500" i="0" dirty="0"/>
                <a:t>, </a:t>
              </a:r>
              <a:r>
                <a:rPr lang="en-US" altLang="el-GR" sz="1500" dirty="0"/>
                <a:t>y</a:t>
              </a:r>
              <a:r>
                <a:rPr lang="en-US" altLang="el-GR" sz="1500" i="0" baseline="-25000" dirty="0">
                  <a:latin typeface="Symbol" pitchFamily="18" charset="2"/>
                </a:rPr>
                <a:t>0</a:t>
              </a:r>
              <a:r>
                <a:rPr lang="en-US" altLang="el-GR" sz="1500" i="0" dirty="0"/>
                <a:t>)</a:t>
              </a:r>
              <a:endParaRPr lang="en-US" altLang="el-GR" sz="1500" dirty="0"/>
            </a:p>
          </p:txBody>
        </p:sp>
        <p:sp>
          <p:nvSpPr>
            <p:cNvPr id="436267" name="Text Box 43"/>
            <p:cNvSpPr txBox="1">
              <a:spLocks noChangeArrowheads="1"/>
            </p:cNvSpPr>
            <p:nvPr/>
          </p:nvSpPr>
          <p:spPr bwMode="auto">
            <a:xfrm>
              <a:off x="3216" y="2350"/>
              <a:ext cx="528"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i="0"/>
                <a:t>(</a:t>
              </a:r>
              <a:r>
                <a:rPr lang="en-US" altLang="el-GR" sz="1600"/>
                <a:t>x</a:t>
              </a:r>
              <a:r>
                <a:rPr lang="en-US" altLang="el-GR" sz="1600" i="0" baseline="-25000">
                  <a:latin typeface="Symbol" pitchFamily="18" charset="2"/>
                </a:rPr>
                <a:t>2</a:t>
              </a:r>
              <a:r>
                <a:rPr lang="en-US" altLang="el-GR" sz="1600" i="0"/>
                <a:t>, </a:t>
              </a:r>
              <a:r>
                <a:rPr lang="en-US" altLang="el-GR" sz="1600"/>
                <a:t>y</a:t>
              </a:r>
              <a:r>
                <a:rPr lang="en-US" altLang="el-GR" sz="1600" i="0" baseline="-25000">
                  <a:latin typeface="Symbol" pitchFamily="18" charset="2"/>
                </a:rPr>
                <a:t>2</a:t>
              </a:r>
              <a:r>
                <a:rPr lang="en-US" altLang="el-GR" sz="1600" i="0"/>
                <a:t>)</a:t>
              </a:r>
              <a:endParaRPr lang="en-US" altLang="el-GR" sz="1600"/>
            </a:p>
          </p:txBody>
        </p:sp>
        <p:sp>
          <p:nvSpPr>
            <p:cNvPr id="436268" name="Text Box 44"/>
            <p:cNvSpPr txBox="1">
              <a:spLocks noChangeArrowheads="1"/>
            </p:cNvSpPr>
            <p:nvPr/>
          </p:nvSpPr>
          <p:spPr bwMode="auto">
            <a:xfrm>
              <a:off x="1680" y="2064"/>
              <a:ext cx="361" cy="1059"/>
            </a:xfrm>
            <a:prstGeom prst="rect">
              <a:avLst/>
            </a:prstGeom>
            <a:noFill/>
            <a:ln>
              <a:noFill/>
            </a:ln>
            <a:extLst>
              <a:ext uri="{909E8E84-426E-40DD-AFC4-6F175D3DCCD1}">
                <a14:hiddenFill xmlns:a14="http://schemas.microsoft.com/office/drawing/2010/main">
                  <a:solidFill>
                    <a:srgbClr val="00008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400" i="0">
                  <a:latin typeface="Symbol" pitchFamily="18" charset="2"/>
                </a:rPr>
                <a:t>4 </a:t>
              </a:r>
              <a:r>
                <a:rPr lang="en-US" altLang="el-GR" sz="1200" i="0"/>
                <a:t> </a:t>
              </a:r>
              <a:r>
                <a:rPr lang="en-US" altLang="el-GR" sz="1200" i="0">
                  <a:sym typeface="Symbol" pitchFamily="18" charset="2"/>
                </a:rPr>
                <a:t></a:t>
              </a:r>
              <a:endParaRPr lang="en-US" altLang="el-GR" sz="1200" i="0"/>
            </a:p>
            <a:p>
              <a:endParaRPr lang="en-US" altLang="el-GR" sz="1200" i="0"/>
            </a:p>
            <a:p>
              <a:endParaRPr lang="en-US" altLang="el-GR" sz="1200" i="0"/>
            </a:p>
            <a:p>
              <a:endParaRPr lang="en-US" altLang="el-GR" sz="1200" i="0"/>
            </a:p>
            <a:p>
              <a:endParaRPr lang="en-US" altLang="el-GR" sz="1200" i="0"/>
            </a:p>
            <a:p>
              <a:endParaRPr lang="en-US" altLang="el-GR" sz="1200" i="0"/>
            </a:p>
            <a:p>
              <a:r>
                <a:rPr lang="en-US" altLang="el-GR" sz="1400" i="0">
                  <a:latin typeface="Symbol" pitchFamily="18" charset="2"/>
                </a:rPr>
                <a:t>1 </a:t>
              </a:r>
              <a:r>
                <a:rPr lang="en-US" altLang="el-GR" sz="1200" i="0">
                  <a:latin typeface="Symbol" pitchFamily="18" charset="2"/>
                </a:rPr>
                <a:t> </a:t>
              </a:r>
              <a:r>
                <a:rPr lang="en-US" altLang="el-GR" sz="1200" i="0">
                  <a:sym typeface="Symbol" pitchFamily="18" charset="2"/>
                </a:rPr>
                <a:t></a:t>
              </a:r>
              <a:endParaRPr lang="en-US" altLang="el-GR">
                <a:latin typeface="Tahoma" pitchFamily="34" charset="0"/>
              </a:endParaRPr>
            </a:p>
          </p:txBody>
        </p:sp>
        <p:sp>
          <p:nvSpPr>
            <p:cNvPr id="436269" name="Text Box 45"/>
            <p:cNvSpPr txBox="1">
              <a:spLocks noChangeArrowheads="1"/>
            </p:cNvSpPr>
            <p:nvPr/>
          </p:nvSpPr>
          <p:spPr bwMode="auto">
            <a:xfrm>
              <a:off x="1640" y="1632"/>
              <a:ext cx="3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t> </a:t>
              </a:r>
              <a:r>
                <a:rPr lang="en-US" altLang="el-GR">
                  <a:latin typeface="Palatino" pitchFamily="18" charset="0"/>
                </a:rPr>
                <a:t>y</a:t>
              </a:r>
              <a:endParaRPr lang="en-US" altLang="el-GR">
                <a:latin typeface="Tahoma" pitchFamily="34" charset="0"/>
              </a:endParaRPr>
            </a:p>
          </p:txBody>
        </p:sp>
        <p:sp>
          <p:nvSpPr>
            <p:cNvPr id="436270" name="Text Box 46"/>
            <p:cNvSpPr txBox="1">
              <a:spLocks noChangeArrowheads="1"/>
            </p:cNvSpPr>
            <p:nvPr/>
          </p:nvSpPr>
          <p:spPr bwMode="auto">
            <a:xfrm>
              <a:off x="3708" y="3097"/>
              <a:ext cx="22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a:latin typeface="Palatino" pitchFamily="18" charset="0"/>
                </a:rPr>
                <a:t> x</a:t>
              </a:r>
              <a:endParaRPr lang="en-US" altLang="el-GR">
                <a:latin typeface="Tahoma" pitchFamily="34" charset="0"/>
              </a:endParaRPr>
            </a:p>
          </p:txBody>
        </p:sp>
        <p:sp>
          <p:nvSpPr>
            <p:cNvPr id="436271" name="Rectangle 47"/>
            <p:cNvSpPr>
              <a:spLocks noChangeArrowheads="1"/>
            </p:cNvSpPr>
            <p:nvPr/>
          </p:nvSpPr>
          <p:spPr bwMode="auto">
            <a:xfrm>
              <a:off x="3146" y="1669"/>
              <a:ext cx="281" cy="392"/>
            </a:xfrm>
            <a:prstGeom prst="rect">
              <a:avLst/>
            </a:prstGeom>
            <a:solidFill>
              <a:srgbClr val="FFF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436272" name="Rectangle 48"/>
            <p:cNvSpPr>
              <a:spLocks noChangeArrowheads="1"/>
            </p:cNvSpPr>
            <p:nvPr/>
          </p:nvSpPr>
          <p:spPr bwMode="auto">
            <a:xfrm>
              <a:off x="2139" y="2860"/>
              <a:ext cx="136" cy="179"/>
            </a:xfrm>
            <a:prstGeom prst="rect">
              <a:avLst/>
            </a:prstGeom>
            <a:solidFill>
              <a:srgbClr val="FFF5C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436273" name="Line 49"/>
            <p:cNvSpPr>
              <a:spLocks noChangeShapeType="1"/>
            </p:cNvSpPr>
            <p:nvPr/>
          </p:nvSpPr>
          <p:spPr bwMode="auto">
            <a:xfrm>
              <a:off x="2920" y="2666"/>
              <a:ext cx="0" cy="531"/>
            </a:xfrm>
            <a:prstGeom prst="line">
              <a:avLst/>
            </a:prstGeom>
            <a:noFill/>
            <a:ln w="6350">
              <a:solidFill>
                <a:srgbClr val="969696"/>
              </a:solidFill>
              <a:prstDash val="dash"/>
              <a:round/>
              <a:headEnd/>
              <a:tailEnd/>
            </a:ln>
            <a:extLst>
              <a:ext uri="{909E8E84-426E-40DD-AFC4-6F175D3DCCD1}">
                <a14:hiddenFill xmlns:a14="http://schemas.microsoft.com/office/drawing/2010/main">
                  <a:noFill/>
                </a14:hiddenFill>
              </a:ext>
            </a:extLst>
          </p:spPr>
          <p:txBody>
            <a:bodyPr/>
            <a:lstStyle/>
            <a:p>
              <a:endParaRPr lang="el-GR"/>
            </a:p>
          </p:txBody>
        </p:sp>
        <p:sp>
          <p:nvSpPr>
            <p:cNvPr id="436274" name="Line 50"/>
            <p:cNvSpPr>
              <a:spLocks noChangeShapeType="1"/>
            </p:cNvSpPr>
            <p:nvPr/>
          </p:nvSpPr>
          <p:spPr bwMode="auto">
            <a:xfrm flipV="1">
              <a:off x="2921" y="2462"/>
              <a:ext cx="329" cy="28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436275" name="Text Box 51"/>
            <p:cNvSpPr txBox="1">
              <a:spLocks noChangeArrowheads="1"/>
            </p:cNvSpPr>
            <p:nvPr/>
          </p:nvSpPr>
          <p:spPr bwMode="auto">
            <a:xfrm>
              <a:off x="2880" y="2680"/>
              <a:ext cx="564"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500" i="0"/>
                <a:t>(</a:t>
              </a:r>
              <a:r>
                <a:rPr lang="en-US" altLang="el-GR" sz="1500"/>
                <a:t>x</a:t>
              </a:r>
              <a:r>
                <a:rPr lang="en-US" altLang="el-GR" sz="1500" i="0" baseline="-25000">
                  <a:latin typeface="Symbol" pitchFamily="18" charset="2"/>
                </a:rPr>
                <a:t>1</a:t>
              </a:r>
              <a:r>
                <a:rPr lang="en-US" altLang="el-GR" sz="1500" i="0"/>
                <a:t>, </a:t>
              </a:r>
              <a:r>
                <a:rPr lang="en-US" altLang="el-GR" sz="1500"/>
                <a:t>y</a:t>
              </a:r>
              <a:r>
                <a:rPr lang="en-US" altLang="el-GR" sz="1500" i="0" baseline="-25000">
                  <a:latin typeface="Symbol" pitchFamily="18" charset="2"/>
                </a:rPr>
                <a:t>1</a:t>
              </a:r>
              <a:r>
                <a:rPr lang="en-US" altLang="el-GR" sz="1500" i="0"/>
                <a:t>)</a:t>
              </a:r>
              <a:endParaRPr lang="en-US" altLang="el-GR" sz="1500"/>
            </a:p>
          </p:txBody>
        </p:sp>
        <p:sp>
          <p:nvSpPr>
            <p:cNvPr id="436276" name="Text Box 52"/>
            <p:cNvSpPr txBox="1">
              <a:spLocks noChangeArrowheads="1"/>
            </p:cNvSpPr>
            <p:nvPr/>
          </p:nvSpPr>
          <p:spPr bwMode="auto">
            <a:xfrm>
              <a:off x="2454" y="3172"/>
              <a:ext cx="100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400" i="0"/>
                <a:t> </a:t>
              </a:r>
              <a:r>
                <a:rPr lang="en-US" altLang="el-GR" sz="1400" i="0">
                  <a:cs typeface="Times New Roman" pitchFamily="18" charset="0"/>
                </a:rPr>
                <a:t>1         1.5        2</a:t>
              </a:r>
              <a:endParaRPr lang="en-US" altLang="el-GR" sz="1400">
                <a:cs typeface="Times New Roman" pitchFamily="18" charset="0"/>
              </a:endParaRPr>
            </a:p>
          </p:txBody>
        </p:sp>
        <p:grpSp>
          <p:nvGrpSpPr>
            <p:cNvPr id="436277" name="Group 53"/>
            <p:cNvGrpSpPr>
              <a:grpSpLocks/>
            </p:cNvGrpSpPr>
            <p:nvPr/>
          </p:nvGrpSpPr>
          <p:grpSpPr bwMode="auto">
            <a:xfrm>
              <a:off x="2581" y="3312"/>
              <a:ext cx="669" cy="216"/>
              <a:chOff x="2581" y="3336"/>
              <a:chExt cx="669" cy="216"/>
            </a:xfrm>
          </p:grpSpPr>
          <p:sp>
            <p:nvSpPr>
              <p:cNvPr id="436278" name="Text Box 54"/>
              <p:cNvSpPr txBox="1">
                <a:spLocks noChangeArrowheads="1"/>
              </p:cNvSpPr>
              <p:nvPr/>
            </p:nvSpPr>
            <p:spPr bwMode="auto">
              <a:xfrm>
                <a:off x="2642" y="3336"/>
                <a:ext cx="2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a:t> h</a:t>
                </a:r>
                <a:endParaRPr lang="en-US" altLang="el-GR" sz="1600">
                  <a:latin typeface="Tahoma" pitchFamily="34" charset="0"/>
                </a:endParaRPr>
              </a:p>
            </p:txBody>
          </p:sp>
          <p:sp>
            <p:nvSpPr>
              <p:cNvPr id="436279" name="Text Box 55"/>
              <p:cNvSpPr txBox="1">
                <a:spLocks noChangeArrowheads="1"/>
              </p:cNvSpPr>
              <p:nvPr/>
            </p:nvSpPr>
            <p:spPr bwMode="auto">
              <a:xfrm>
                <a:off x="2985" y="3336"/>
                <a:ext cx="254"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1600"/>
                  <a:t>h</a:t>
                </a:r>
                <a:endParaRPr lang="en-US" altLang="el-GR" sz="1600">
                  <a:latin typeface="Tahoma" pitchFamily="34" charset="0"/>
                </a:endParaRPr>
              </a:p>
            </p:txBody>
          </p:sp>
          <p:grpSp>
            <p:nvGrpSpPr>
              <p:cNvPr id="436280" name="Group 56"/>
              <p:cNvGrpSpPr>
                <a:grpSpLocks/>
              </p:cNvGrpSpPr>
              <p:nvPr/>
            </p:nvGrpSpPr>
            <p:grpSpPr bwMode="auto">
              <a:xfrm>
                <a:off x="2581" y="3456"/>
                <a:ext cx="669" cy="0"/>
                <a:chOff x="2581" y="3456"/>
                <a:chExt cx="669" cy="0"/>
              </a:xfrm>
            </p:grpSpPr>
            <p:sp>
              <p:nvSpPr>
                <p:cNvPr id="436281" name="Line 57"/>
                <p:cNvSpPr>
                  <a:spLocks noChangeShapeType="1"/>
                </p:cNvSpPr>
                <p:nvPr/>
              </p:nvSpPr>
              <p:spPr bwMode="auto">
                <a:xfrm flipH="1">
                  <a:off x="2581" y="3456"/>
                  <a:ext cx="91"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sp>
              <p:nvSpPr>
                <p:cNvPr id="436282" name="Line 58"/>
                <p:cNvSpPr>
                  <a:spLocks noChangeShapeType="1"/>
                </p:cNvSpPr>
                <p:nvPr/>
              </p:nvSpPr>
              <p:spPr bwMode="auto">
                <a:xfrm>
                  <a:off x="2824" y="3456"/>
                  <a:ext cx="91"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sp>
              <p:nvSpPr>
                <p:cNvPr id="436283" name="Line 59"/>
                <p:cNvSpPr>
                  <a:spLocks noChangeShapeType="1"/>
                </p:cNvSpPr>
                <p:nvPr/>
              </p:nvSpPr>
              <p:spPr bwMode="auto">
                <a:xfrm flipH="1">
                  <a:off x="2924" y="3456"/>
                  <a:ext cx="91"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sp>
              <p:nvSpPr>
                <p:cNvPr id="436284" name="Line 60"/>
                <p:cNvSpPr>
                  <a:spLocks noChangeShapeType="1"/>
                </p:cNvSpPr>
                <p:nvPr/>
              </p:nvSpPr>
              <p:spPr bwMode="auto">
                <a:xfrm>
                  <a:off x="3159" y="3456"/>
                  <a:ext cx="91" cy="0"/>
                </a:xfrm>
                <a:prstGeom prst="line">
                  <a:avLst/>
                </a:prstGeom>
                <a:noFill/>
                <a:ln w="6350">
                  <a:solidFill>
                    <a:srgbClr val="000000"/>
                  </a:solidFill>
                  <a:round/>
                  <a:headEnd/>
                  <a:tailEnd type="stealth" w="sm" len="sm"/>
                </a:ln>
                <a:extLst>
                  <a:ext uri="{909E8E84-426E-40DD-AFC4-6F175D3DCCD1}">
                    <a14:hiddenFill xmlns:a14="http://schemas.microsoft.com/office/drawing/2010/main">
                      <a:noFill/>
                    </a14:hiddenFill>
                  </a:ext>
                </a:extLst>
              </p:spPr>
              <p:txBody>
                <a:bodyPr/>
                <a:lstStyle/>
                <a:p>
                  <a:endParaRPr lang="el-GR"/>
                </a:p>
              </p:txBody>
            </p:sp>
          </p:grpSp>
        </p:grpSp>
      </p:grpSp>
      <p:graphicFrame>
        <p:nvGraphicFramePr>
          <p:cNvPr id="32" name="Object 5"/>
          <p:cNvGraphicFramePr>
            <a:graphicFrameLocks noGrp="1" noChangeAspect="1"/>
          </p:cNvGraphicFramePr>
          <p:nvPr>
            <p:ph/>
            <p:extLst>
              <p:ext uri="{D42A27DB-BD31-4B8C-83A1-F6EECF244321}">
                <p14:modId xmlns:p14="http://schemas.microsoft.com/office/powerpoint/2010/main" val="735192900"/>
              </p:ext>
            </p:extLst>
          </p:nvPr>
        </p:nvGraphicFramePr>
        <p:xfrm>
          <a:off x="823382" y="218529"/>
          <a:ext cx="5166785" cy="2254796"/>
        </p:xfrm>
        <a:graphic>
          <a:graphicData uri="http://schemas.openxmlformats.org/presentationml/2006/ole">
            <mc:AlternateContent xmlns:mc="http://schemas.openxmlformats.org/markup-compatibility/2006">
              <mc:Choice xmlns:v="urn:schemas-microsoft-com:vml" Requires="v">
                <p:oleObj spid="_x0000_s31837" name="Equation" r:id="rId4" imgW="5473440" imgH="2387520" progId="Equation.DSMT4">
                  <p:embed/>
                </p:oleObj>
              </mc:Choice>
              <mc:Fallback>
                <p:oleObj name="Equation" r:id="rId4" imgW="5473440" imgH="2387520" progId="Equation.DSMT4">
                  <p:embed/>
                  <p:pic>
                    <p:nvPicPr>
                      <p:cNvPr id="435205" name="Object 5"/>
                      <p:cNvPicPr>
                        <a:picLocks noChangeAspect="1" noChangeArrowheads="1"/>
                      </p:cNvPicPr>
                      <p:nvPr/>
                    </p:nvPicPr>
                    <p:blipFill>
                      <a:blip r:embed="rId5"/>
                      <a:srcRect/>
                      <a:stretch>
                        <a:fillRect/>
                      </a:stretch>
                    </p:blipFill>
                    <p:spPr bwMode="auto">
                      <a:xfrm>
                        <a:off x="823382" y="218529"/>
                        <a:ext cx="5166785" cy="225479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52436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l-GR" sz="3200" dirty="0" smtClean="0">
                <a:solidFill>
                  <a:srgbClr val="C00000"/>
                </a:solidFill>
                <a:latin typeface="Arno Pro Caption" pitchFamily="18" charset="0"/>
              </a:rPr>
              <a:t>Συνήθης Δ.Ε.</a:t>
            </a:r>
            <a:endParaRPr lang="el-GR" sz="3200" dirty="0">
              <a:solidFill>
                <a:srgbClr val="C00000"/>
              </a:solidFill>
              <a:latin typeface="Arno Pro Caption" pitchFamily="18" charset="0"/>
            </a:endParaRPr>
          </a:p>
        </p:txBody>
      </p:sp>
      <p:sp>
        <p:nvSpPr>
          <p:cNvPr id="3" name="Content Placeholder 2"/>
          <p:cNvSpPr>
            <a:spLocks noGrp="1"/>
          </p:cNvSpPr>
          <p:nvPr>
            <p:ph idx="1"/>
          </p:nvPr>
        </p:nvSpPr>
        <p:spPr>
          <a:xfrm>
            <a:off x="457200" y="908720"/>
            <a:ext cx="8435280" cy="5616624"/>
          </a:xfrm>
        </p:spPr>
        <p:txBody>
          <a:bodyPr>
            <a:normAutofit lnSpcReduction="10000"/>
          </a:bodyPr>
          <a:lstStyle/>
          <a:p>
            <a:pPr marL="0" indent="0">
              <a:buNone/>
            </a:pPr>
            <a:r>
              <a:rPr lang="el-GR" sz="2800" dirty="0" smtClean="0">
                <a:latin typeface="Arno Pro Caption" pitchFamily="18" charset="0"/>
              </a:rPr>
              <a:t>Μία ανεξάρτητη μεταβλητή    </a:t>
            </a:r>
            <a:r>
              <a:rPr lang="en-US" sz="2800" i="1" dirty="0" smtClean="0">
                <a:latin typeface="Arno Pro Caption" pitchFamily="18" charset="0"/>
              </a:rPr>
              <a:t>x</a:t>
            </a:r>
          </a:p>
          <a:p>
            <a:pPr marL="0" indent="0">
              <a:buNone/>
            </a:pPr>
            <a:r>
              <a:rPr lang="el-GR" sz="2800" dirty="0" smtClean="0">
                <a:latin typeface="Arno Pro Caption" pitchFamily="18" charset="0"/>
              </a:rPr>
              <a:t>Μία</a:t>
            </a:r>
            <a:r>
              <a:rPr lang="en-US" sz="2800" dirty="0" smtClean="0">
                <a:latin typeface="Arno Pro Caption" pitchFamily="18" charset="0"/>
              </a:rPr>
              <a:t> </a:t>
            </a:r>
            <a:r>
              <a:rPr lang="el-GR" sz="2800" dirty="0" smtClean="0">
                <a:latin typeface="Arno Pro Caption" pitchFamily="18" charset="0"/>
              </a:rPr>
              <a:t>εξαρτημένη μεταβλητή    </a:t>
            </a:r>
            <a:r>
              <a:rPr lang="en-US" sz="2800" i="1" dirty="0" smtClean="0">
                <a:latin typeface="Arno Pro Caption" pitchFamily="18" charset="0"/>
              </a:rPr>
              <a:t>y</a:t>
            </a:r>
          </a:p>
          <a:p>
            <a:pPr marL="0" indent="0">
              <a:buNone/>
            </a:pPr>
            <a:r>
              <a:rPr lang="el-GR" sz="2800" dirty="0" smtClean="0">
                <a:latin typeface="Arno Pro Caption" pitchFamily="18" charset="0"/>
              </a:rPr>
              <a:t>Καθώς και παράγωγοι της </a:t>
            </a:r>
            <a:r>
              <a:rPr lang="en-US" sz="2800" i="1" dirty="0" smtClean="0">
                <a:latin typeface="Arno Pro Caption" pitchFamily="18" charset="0"/>
              </a:rPr>
              <a:t>y</a:t>
            </a:r>
            <a:r>
              <a:rPr lang="en-US" sz="2800" dirty="0" smtClean="0">
                <a:latin typeface="Arno Pro Caption" pitchFamily="18" charset="0"/>
              </a:rPr>
              <a:t> </a:t>
            </a:r>
            <a:r>
              <a:rPr lang="el-GR" sz="2800" dirty="0" smtClean="0">
                <a:latin typeface="Arno Pro Caption" pitchFamily="18" charset="0"/>
              </a:rPr>
              <a:t>μέχρι </a:t>
            </a:r>
            <a:r>
              <a:rPr lang="en-US" sz="2800" i="1" dirty="0" smtClean="0">
                <a:latin typeface="Arno Pro Caption" pitchFamily="18" charset="0"/>
              </a:rPr>
              <a:t>n</a:t>
            </a:r>
            <a:r>
              <a:rPr lang="en-US" sz="2800" dirty="0" smtClean="0">
                <a:latin typeface="Arno Pro Caption" pitchFamily="18" charset="0"/>
              </a:rPr>
              <a:t> </a:t>
            </a:r>
            <a:r>
              <a:rPr lang="el-GR" sz="2800" dirty="0" smtClean="0">
                <a:latin typeface="Arno Pro Caption" pitchFamily="18" charset="0"/>
              </a:rPr>
              <a:t>τάξης, στη μορφή :</a:t>
            </a:r>
          </a:p>
          <a:p>
            <a:pPr marL="0" indent="0">
              <a:buNone/>
            </a:pPr>
            <a:endParaRPr lang="el-GR" sz="2800" dirty="0">
              <a:latin typeface="Arno Pro Caption" pitchFamily="18" charset="0"/>
            </a:endParaRPr>
          </a:p>
          <a:p>
            <a:pPr marL="0" indent="0">
              <a:buNone/>
            </a:pPr>
            <a:endParaRPr lang="el-GR" sz="2800" dirty="0" smtClean="0">
              <a:latin typeface="Arno Pro Caption" pitchFamily="18" charset="0"/>
            </a:endParaRPr>
          </a:p>
          <a:p>
            <a:pPr marL="0" indent="0">
              <a:buNone/>
            </a:pPr>
            <a:r>
              <a:rPr lang="el-GR" sz="2800" dirty="0" smtClean="0">
                <a:latin typeface="Arno Pro Caption" pitchFamily="18" charset="0"/>
              </a:rPr>
              <a:t>Δηλ. εκτός από τη μεταβλητή, έχουμε και διαφορικά κάποιας συνάρτησης που δεν γνωρίζουμε</a:t>
            </a:r>
          </a:p>
          <a:p>
            <a:pPr marL="0" indent="0">
              <a:buNone/>
            </a:pPr>
            <a:r>
              <a:rPr lang="el-GR" sz="2800" dirty="0" smtClean="0">
                <a:latin typeface="Arno Pro Caption" pitchFamily="18" charset="0"/>
              </a:rPr>
              <a:t>Γενική λύση (στη γενική λύση υπάρχουν </a:t>
            </a:r>
            <a:r>
              <a:rPr lang="en-US" sz="2800" i="1" dirty="0" smtClean="0">
                <a:solidFill>
                  <a:srgbClr val="FF0000"/>
                </a:solidFill>
                <a:latin typeface="Arno Pro Caption" pitchFamily="18" charset="0"/>
              </a:rPr>
              <a:t>n</a:t>
            </a:r>
            <a:r>
              <a:rPr lang="en-US" sz="2800" dirty="0" smtClean="0">
                <a:latin typeface="Arno Pro Caption" pitchFamily="18" charset="0"/>
              </a:rPr>
              <a:t> </a:t>
            </a:r>
            <a:r>
              <a:rPr lang="el-GR" sz="2800" dirty="0" smtClean="0">
                <a:latin typeface="Arno Pro Caption" pitchFamily="18" charset="0"/>
              </a:rPr>
              <a:t>σταθερές)</a:t>
            </a:r>
            <a:endParaRPr lang="en-US" sz="2800" dirty="0" smtClean="0">
              <a:latin typeface="Arno Pro Caption" pitchFamily="18" charset="0"/>
            </a:endParaRPr>
          </a:p>
          <a:p>
            <a:pPr marL="0" indent="0">
              <a:buNone/>
            </a:pPr>
            <a:endParaRPr lang="en-US" sz="2800" dirty="0">
              <a:latin typeface="Arno Pro Caption" pitchFamily="18" charset="0"/>
            </a:endParaRPr>
          </a:p>
          <a:p>
            <a:pPr marL="0" indent="0">
              <a:buNone/>
            </a:pPr>
            <a:endParaRPr lang="el-GR" sz="2800" dirty="0" smtClean="0">
              <a:latin typeface="Arno Pro Caption" pitchFamily="18" charset="0"/>
            </a:endParaRPr>
          </a:p>
          <a:p>
            <a:pPr marL="0" indent="0">
              <a:buNone/>
            </a:pPr>
            <a:r>
              <a:rPr lang="el-GR" sz="2800" dirty="0" smtClean="0">
                <a:latin typeface="Arno Pro Caption" pitchFamily="18" charset="0"/>
              </a:rPr>
              <a:t>Η Γενική λύση προσδιορίζει μια οικογένεια λύσεων ή καμπυλών</a:t>
            </a:r>
          </a:p>
          <a:p>
            <a:pPr marL="0" indent="0">
              <a:buNone/>
            </a:pPr>
            <a:endParaRPr lang="el-GR" sz="2800" dirty="0">
              <a:latin typeface="Arno Pro Caption" pitchFamily="18" charset="0"/>
            </a:endParaRPr>
          </a:p>
          <a:p>
            <a:pPr marL="0" indent="0">
              <a:buNone/>
            </a:pPr>
            <a:endParaRPr lang="el-GR" sz="2800" dirty="0" smtClean="0">
              <a:latin typeface="Arno Pro Caption" pitchFamily="18" charset="0"/>
            </a:endParaRPr>
          </a:p>
          <a:p>
            <a:pPr marL="0" indent="0">
              <a:buNone/>
            </a:pPr>
            <a:endParaRPr lang="el-GR" sz="2800" dirty="0" smtClean="0">
              <a:latin typeface="Arno Pro Caption" pitchFamily="18" charset="0"/>
            </a:endParaRPr>
          </a:p>
          <a:p>
            <a:pPr marL="0" indent="0">
              <a:buNone/>
            </a:pPr>
            <a:endParaRPr lang="el-GR" sz="2800" dirty="0" smtClean="0">
              <a:latin typeface="Arno Pro Caption" pitchFamily="18" charset="0"/>
            </a:endParaRPr>
          </a:p>
          <a:p>
            <a:pPr marL="0" indent="0">
              <a:buNone/>
            </a:pPr>
            <a:endParaRPr lang="el-GR" sz="2800" dirty="0">
              <a:latin typeface="Arno Pro Captio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577841046"/>
              </p:ext>
            </p:extLst>
          </p:nvPr>
        </p:nvGraphicFramePr>
        <p:xfrm>
          <a:off x="847725" y="2420938"/>
          <a:ext cx="7091363" cy="842962"/>
        </p:xfrm>
        <a:graphic>
          <a:graphicData uri="http://schemas.openxmlformats.org/presentationml/2006/ole">
            <mc:AlternateContent xmlns:mc="http://schemas.openxmlformats.org/markup-compatibility/2006">
              <mc:Choice xmlns:v="urn:schemas-microsoft-com:vml" Requires="v">
                <p:oleObj spid="_x0000_s1295" name="Equation" r:id="rId3" imgW="1815840" imgH="215640" progId="Equation.DSMT4">
                  <p:embed/>
                </p:oleObj>
              </mc:Choice>
              <mc:Fallback>
                <p:oleObj name="Equation" r:id="rId3" imgW="1815840" imgH="215640" progId="Equation.DSMT4">
                  <p:embed/>
                  <p:pic>
                    <p:nvPicPr>
                      <p:cNvPr id="0" name=""/>
                      <p:cNvPicPr/>
                      <p:nvPr/>
                    </p:nvPicPr>
                    <p:blipFill>
                      <a:blip r:embed="rId4"/>
                      <a:stretch>
                        <a:fillRect/>
                      </a:stretch>
                    </p:blipFill>
                    <p:spPr>
                      <a:xfrm>
                        <a:off x="847725" y="2420938"/>
                        <a:ext cx="7091363" cy="8429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05183722"/>
              </p:ext>
            </p:extLst>
          </p:nvPr>
        </p:nvGraphicFramePr>
        <p:xfrm>
          <a:off x="2660650" y="4652963"/>
          <a:ext cx="3463925" cy="646112"/>
        </p:xfrm>
        <a:graphic>
          <a:graphicData uri="http://schemas.openxmlformats.org/presentationml/2006/ole">
            <mc:AlternateContent xmlns:mc="http://schemas.openxmlformats.org/markup-compatibility/2006">
              <mc:Choice xmlns:v="urn:schemas-microsoft-com:vml" Requires="v">
                <p:oleObj spid="_x0000_s1296" name="Equation" r:id="rId5" imgW="1371600" imgH="203040" progId="Equation.DSMT4">
                  <p:embed/>
                </p:oleObj>
              </mc:Choice>
              <mc:Fallback>
                <p:oleObj name="Equation" r:id="rId5" imgW="1371600" imgH="203040" progId="Equation.DSMT4">
                  <p:embed/>
                  <p:pic>
                    <p:nvPicPr>
                      <p:cNvPr id="0" name=""/>
                      <p:cNvPicPr/>
                      <p:nvPr/>
                    </p:nvPicPr>
                    <p:blipFill>
                      <a:blip r:embed="rId6"/>
                      <a:stretch>
                        <a:fillRect/>
                      </a:stretch>
                    </p:blipFill>
                    <p:spPr>
                      <a:xfrm>
                        <a:off x="2660650" y="4652963"/>
                        <a:ext cx="3463925" cy="646112"/>
                      </a:xfrm>
                      <a:prstGeom prst="rect">
                        <a:avLst/>
                      </a:prstGeom>
                    </p:spPr>
                  </p:pic>
                </p:oleObj>
              </mc:Fallback>
            </mc:AlternateContent>
          </a:graphicData>
        </a:graphic>
      </p:graphicFrame>
      <p:sp>
        <p:nvSpPr>
          <p:cNvPr id="6" name="Slide Number Placeholder 5"/>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2</a:t>
            </a:fld>
            <a:endParaRPr lang="el-GR" sz="2000">
              <a:solidFill>
                <a:schemeClr val="tx1"/>
              </a:solidFill>
              <a:latin typeface="Arno Pro Caption" pitchFamily="18" charset="0"/>
            </a:endParaRPr>
          </a:p>
        </p:txBody>
      </p:sp>
    </p:spTree>
    <p:extLst>
      <p:ext uri="{BB962C8B-B14F-4D97-AF65-F5344CB8AC3E}">
        <p14:creationId xmlns:p14="http://schemas.microsoft.com/office/powerpoint/2010/main" val="1269450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αριθμού διαφάνειας 4"/>
          <p:cNvSpPr>
            <a:spLocks noGrp="1"/>
          </p:cNvSpPr>
          <p:nvPr>
            <p:ph type="sldNum" sz="quarter" idx="12"/>
          </p:nvPr>
        </p:nvSpPr>
        <p:spPr/>
        <p:txBody>
          <a:bodyPr vert="horz" lIns="91440" tIns="45720" rIns="91440" bIns="45720" rtlCol="0" anchor="ctr"/>
          <a:lstStyle/>
          <a:p>
            <a:fld id="{3640D30F-8626-47EC-8F62-5A78B0200D5C}" type="slidenum">
              <a:rPr lang="en-US" altLang="el-GR" sz="2000">
                <a:solidFill>
                  <a:schemeClr val="tx1"/>
                </a:solidFill>
                <a:latin typeface="Arno Pro Caption" pitchFamily="18" charset="0"/>
              </a:rPr>
              <a:pPr/>
              <a:t>20</a:t>
            </a:fld>
            <a:endParaRPr lang="en-US" altLang="el-GR" sz="2000">
              <a:solidFill>
                <a:schemeClr val="tx1"/>
              </a:solidFill>
              <a:latin typeface="Arno Pro Caption" pitchFamily="18" charset="0"/>
            </a:endParaRPr>
          </a:p>
        </p:txBody>
      </p:sp>
      <p:graphicFrame>
        <p:nvGraphicFramePr>
          <p:cNvPr id="437250" name="Object 2"/>
          <p:cNvGraphicFramePr>
            <a:graphicFrameLocks noGrp="1" noChangeAspect="1"/>
          </p:cNvGraphicFramePr>
          <p:nvPr>
            <p:ph/>
            <p:extLst>
              <p:ext uri="{D42A27DB-BD31-4B8C-83A1-F6EECF244321}">
                <p14:modId xmlns:p14="http://schemas.microsoft.com/office/powerpoint/2010/main" val="3511809709"/>
              </p:ext>
            </p:extLst>
          </p:nvPr>
        </p:nvGraphicFramePr>
        <p:xfrm>
          <a:off x="611188" y="693738"/>
          <a:ext cx="6704012" cy="1884362"/>
        </p:xfrm>
        <a:graphic>
          <a:graphicData uri="http://schemas.openxmlformats.org/presentationml/2006/ole">
            <mc:AlternateContent xmlns:mc="http://schemas.openxmlformats.org/markup-compatibility/2006">
              <mc:Choice xmlns:v="urn:schemas-microsoft-com:vml" Requires="v">
                <p:oleObj spid="_x0000_s19648" name="Equation" r:id="rId4" imgW="4381200" imgH="1231560" progId="Equation.DSMT4">
                  <p:embed/>
                </p:oleObj>
              </mc:Choice>
              <mc:Fallback>
                <p:oleObj name="Equation" r:id="rId4" imgW="4381200" imgH="1231560" progId="Equation.DSMT4">
                  <p:embed/>
                  <p:pic>
                    <p:nvPicPr>
                      <p:cNvPr id="0" name=""/>
                      <p:cNvPicPr>
                        <a:picLocks noChangeAspect="1" noChangeArrowheads="1"/>
                      </p:cNvPicPr>
                      <p:nvPr/>
                    </p:nvPicPr>
                    <p:blipFill>
                      <a:blip r:embed="rId5"/>
                      <a:srcRect/>
                      <a:stretch>
                        <a:fillRect/>
                      </a:stretch>
                    </p:blipFill>
                    <p:spPr bwMode="auto">
                      <a:xfrm>
                        <a:off x="611188" y="693738"/>
                        <a:ext cx="6704012" cy="188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2"/>
          <p:cNvGraphicFramePr>
            <a:graphicFrameLocks noChangeAspect="1"/>
          </p:cNvGraphicFramePr>
          <p:nvPr>
            <p:extLst>
              <p:ext uri="{D42A27DB-BD31-4B8C-83A1-F6EECF244321}">
                <p14:modId xmlns:p14="http://schemas.microsoft.com/office/powerpoint/2010/main" val="2580724017"/>
              </p:ext>
            </p:extLst>
          </p:nvPr>
        </p:nvGraphicFramePr>
        <p:xfrm>
          <a:off x="607069" y="2927350"/>
          <a:ext cx="7867650" cy="3316288"/>
        </p:xfrm>
        <a:graphic>
          <a:graphicData uri="http://schemas.openxmlformats.org/presentationml/2006/ole">
            <mc:AlternateContent xmlns:mc="http://schemas.openxmlformats.org/markup-compatibility/2006">
              <mc:Choice xmlns:v="urn:schemas-microsoft-com:vml" Requires="v">
                <p:oleObj spid="_x0000_s19649" name="Equation" r:id="rId6" imgW="3644640" imgH="1536480" progId="Equation.DSMT4">
                  <p:embed/>
                </p:oleObj>
              </mc:Choice>
              <mc:Fallback>
                <p:oleObj name="Equation" r:id="rId6" imgW="3644640" imgH="1536480" progId="Equation.DSMT4">
                  <p:embed/>
                  <p:pic>
                    <p:nvPicPr>
                      <p:cNvPr id="438274" name="Object 2"/>
                      <p:cNvPicPr>
                        <a:picLocks noChangeAspect="1" noChangeArrowheads="1"/>
                      </p:cNvPicPr>
                      <p:nvPr/>
                    </p:nvPicPr>
                    <p:blipFill>
                      <a:blip r:embed="rId7"/>
                      <a:srcRect/>
                      <a:stretch>
                        <a:fillRect/>
                      </a:stretch>
                    </p:blipFill>
                    <p:spPr bwMode="auto">
                      <a:xfrm>
                        <a:off x="607069" y="2927350"/>
                        <a:ext cx="7867650" cy="331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1984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Θέση αριθμού διαφάνειας 6"/>
          <p:cNvSpPr>
            <a:spLocks noGrp="1"/>
          </p:cNvSpPr>
          <p:nvPr>
            <p:ph type="sldNum" sz="quarter" idx="12"/>
          </p:nvPr>
        </p:nvSpPr>
        <p:spPr/>
        <p:txBody>
          <a:bodyPr vert="horz" lIns="91440" tIns="45720" rIns="91440" bIns="45720" rtlCol="0" anchor="ctr"/>
          <a:lstStyle/>
          <a:p>
            <a:fld id="{98F25DB3-D67A-41F2-91DC-4AB3E17DA276}" type="slidenum">
              <a:rPr lang="en-US" altLang="el-GR" sz="2000">
                <a:solidFill>
                  <a:schemeClr val="tx1"/>
                </a:solidFill>
                <a:latin typeface="Arno Pro Caption" pitchFamily="18" charset="0"/>
              </a:rPr>
              <a:pPr/>
              <a:t>21</a:t>
            </a:fld>
            <a:endParaRPr lang="en-US" altLang="el-GR" sz="2000">
              <a:solidFill>
                <a:schemeClr val="tx1"/>
              </a:solidFill>
              <a:latin typeface="Arno Pro Caption" pitchFamily="18" charset="0"/>
            </a:endParaRPr>
          </a:p>
        </p:txBody>
      </p:sp>
      <p:graphicFrame>
        <p:nvGraphicFramePr>
          <p:cNvPr id="439299" name="Group 3"/>
          <p:cNvGraphicFramePr>
            <a:graphicFrameLocks noGrp="1"/>
          </p:cNvGraphicFramePr>
          <p:nvPr>
            <p:ph sz="half" idx="2"/>
          </p:nvPr>
        </p:nvGraphicFramePr>
        <p:xfrm>
          <a:off x="1828800" y="4075113"/>
          <a:ext cx="5486400" cy="1944688"/>
        </p:xfrm>
        <a:graphic>
          <a:graphicData uri="http://schemas.openxmlformats.org/drawingml/2006/table">
            <a:tbl>
              <a:tblPr/>
              <a:tblGrid>
                <a:gridCol w="1371600">
                  <a:extLst>
                    <a:ext uri="{9D8B030D-6E8A-4147-A177-3AD203B41FA5}">
                      <a16:colId xmlns:a16="http://schemas.microsoft.com/office/drawing/2014/main" xmlns="" val="20000"/>
                    </a:ext>
                  </a:extLst>
                </a:gridCol>
                <a:gridCol w="1371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tblGrid>
              <a:tr h="4857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x</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r>
                        <a:rPr kumimoji="0" lang="ms-MY" altLang="el-GR" sz="2400" b="0" i="1" u="none" strike="noStrike" cap="none" normalizeH="0" baseline="30000" smtClean="0">
                          <a:ln>
                            <a:noFill/>
                          </a:ln>
                          <a:solidFill>
                            <a:schemeClr val="tx1"/>
                          </a:solidFill>
                          <a:effectLst/>
                          <a:latin typeface="Times New Roman" pitchFamily="18" charset="0"/>
                          <a:cs typeface="Times New Roman" pitchFamily="18" charset="0"/>
                        </a:rPr>
                        <a:t>′</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487363">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4857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2.75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4857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3.375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439327" name="Rectangle 31"/>
          <p:cNvSpPr>
            <a:spLocks noChangeArrowheads="1"/>
          </p:cNvSpPr>
          <p:nvPr/>
        </p:nvSpPr>
        <p:spPr bwMode="auto">
          <a:xfrm>
            <a:off x="1371600" y="1600200"/>
            <a:ext cx="66294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aphicFrame>
        <p:nvGraphicFramePr>
          <p:cNvPr id="439328" name="Object 32"/>
          <p:cNvGraphicFramePr>
            <a:graphicFrameLocks noGrp="1" noChangeAspect="1"/>
          </p:cNvGraphicFramePr>
          <p:nvPr>
            <p:ph sz="half" idx="1"/>
            <p:extLst>
              <p:ext uri="{D42A27DB-BD31-4B8C-83A1-F6EECF244321}">
                <p14:modId xmlns:p14="http://schemas.microsoft.com/office/powerpoint/2010/main" val="3807413458"/>
              </p:ext>
            </p:extLst>
          </p:nvPr>
        </p:nvGraphicFramePr>
        <p:xfrm>
          <a:off x="1830388" y="539750"/>
          <a:ext cx="6091237" cy="3133725"/>
        </p:xfrm>
        <a:graphic>
          <a:graphicData uri="http://schemas.openxmlformats.org/presentationml/2006/ole">
            <mc:AlternateContent xmlns:mc="http://schemas.openxmlformats.org/markup-compatibility/2006">
              <mc:Choice xmlns:v="urn:schemas-microsoft-com:vml" Requires="v">
                <p:oleObj spid="_x0000_s21604" name="Equation" r:id="rId4" imgW="3060360" imgH="1574640" progId="Equation.DSMT4">
                  <p:embed/>
                </p:oleObj>
              </mc:Choice>
              <mc:Fallback>
                <p:oleObj name="Equation" r:id="rId4" imgW="3060360" imgH="1574640" progId="Equation.DSMT4">
                  <p:embed/>
                  <p:pic>
                    <p:nvPicPr>
                      <p:cNvPr id="0" name=""/>
                      <p:cNvPicPr>
                        <a:picLocks noChangeAspect="1" noChangeArrowheads="1"/>
                      </p:cNvPicPr>
                      <p:nvPr/>
                    </p:nvPicPr>
                    <p:blipFill>
                      <a:blip r:embed="rId5"/>
                      <a:srcRect/>
                      <a:stretch>
                        <a:fillRect/>
                      </a:stretch>
                    </p:blipFill>
                    <p:spPr bwMode="auto">
                      <a:xfrm>
                        <a:off x="1830388" y="539750"/>
                        <a:ext cx="6091237" cy="313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81135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7"/>
          <p:cNvSpPr>
            <a:spLocks noGrp="1"/>
          </p:cNvSpPr>
          <p:nvPr>
            <p:ph type="sldNum" sz="quarter" idx="12"/>
          </p:nvPr>
        </p:nvSpPr>
        <p:spPr/>
        <p:txBody>
          <a:bodyPr vert="horz" lIns="91440" tIns="45720" rIns="91440" bIns="45720" rtlCol="0" anchor="ctr"/>
          <a:lstStyle/>
          <a:p>
            <a:fld id="{E9294BB0-501A-4E7B-B181-29947FDCAE3F}" type="slidenum">
              <a:rPr lang="en-US" altLang="el-GR" sz="2000">
                <a:solidFill>
                  <a:schemeClr val="tx1"/>
                </a:solidFill>
                <a:latin typeface="Arno Pro Caption" pitchFamily="18" charset="0"/>
              </a:rPr>
              <a:pPr/>
              <a:t>22</a:t>
            </a:fld>
            <a:endParaRPr lang="en-US" altLang="el-GR" sz="2000">
              <a:solidFill>
                <a:schemeClr val="tx1"/>
              </a:solidFill>
              <a:latin typeface="Arno Pro Caption" pitchFamily="18" charset="0"/>
            </a:endParaRPr>
          </a:p>
        </p:txBody>
      </p:sp>
      <p:graphicFrame>
        <p:nvGraphicFramePr>
          <p:cNvPr id="440324" name="Object 4"/>
          <p:cNvGraphicFramePr>
            <a:graphicFrameLocks noGrp="1" noChangeAspect="1"/>
          </p:cNvGraphicFramePr>
          <p:nvPr>
            <p:ph sz="quarter" idx="3"/>
            <p:extLst>
              <p:ext uri="{D42A27DB-BD31-4B8C-83A1-F6EECF244321}">
                <p14:modId xmlns:p14="http://schemas.microsoft.com/office/powerpoint/2010/main" val="2616519532"/>
              </p:ext>
            </p:extLst>
          </p:nvPr>
        </p:nvGraphicFramePr>
        <p:xfrm>
          <a:off x="871538" y="1987550"/>
          <a:ext cx="5499100" cy="1152525"/>
        </p:xfrm>
        <a:graphic>
          <a:graphicData uri="http://schemas.openxmlformats.org/presentationml/2006/ole">
            <mc:AlternateContent xmlns:mc="http://schemas.openxmlformats.org/markup-compatibility/2006">
              <mc:Choice xmlns:v="urn:schemas-microsoft-com:vml" Requires="v">
                <p:oleObj spid="_x0000_s22915" name="Equation" r:id="rId4" imgW="3454200" imgH="723600" progId="Equation.DSMT4">
                  <p:embed/>
                </p:oleObj>
              </mc:Choice>
              <mc:Fallback>
                <p:oleObj name="Equation" r:id="rId4" imgW="3454200" imgH="723600" progId="Equation.DSMT4">
                  <p:embed/>
                  <p:pic>
                    <p:nvPicPr>
                      <p:cNvPr id="0" name=""/>
                      <p:cNvPicPr>
                        <a:picLocks noChangeAspect="1" noChangeArrowheads="1"/>
                      </p:cNvPicPr>
                      <p:nvPr/>
                    </p:nvPicPr>
                    <p:blipFill>
                      <a:blip r:embed="rId5"/>
                      <a:srcRect/>
                      <a:stretch>
                        <a:fillRect/>
                      </a:stretch>
                    </p:blipFill>
                    <p:spPr bwMode="auto">
                      <a:xfrm>
                        <a:off x="871538" y="1987550"/>
                        <a:ext cx="5499100" cy="1152525"/>
                      </a:xfrm>
                      <a:prstGeom prst="rect">
                        <a:avLst/>
                      </a:prstGeom>
                      <a:noFill/>
                      <a:ln>
                        <a:noFill/>
                      </a:ln>
                      <a:effectLst/>
                      <a:extLst/>
                    </p:spPr>
                  </p:pic>
                </p:oleObj>
              </mc:Fallback>
            </mc:AlternateContent>
          </a:graphicData>
        </a:graphic>
      </p:graphicFrame>
      <p:sp>
        <p:nvSpPr>
          <p:cNvPr id="440328" name="Rectangle 8"/>
          <p:cNvSpPr>
            <a:spLocks noChangeArrowheads="1"/>
          </p:cNvSpPr>
          <p:nvPr/>
        </p:nvSpPr>
        <p:spPr bwMode="auto">
          <a:xfrm>
            <a:off x="1219200" y="1600200"/>
            <a:ext cx="70104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0330" name="Rectangle 10"/>
          <p:cNvSpPr>
            <a:spLocks noGrp="1" noChangeArrowheads="1"/>
          </p:cNvSpPr>
          <p:nvPr>
            <p:ph type="body" sz="half" idx="1"/>
          </p:nvPr>
        </p:nvSpPr>
        <p:spPr>
          <a:xfrm>
            <a:off x="842963" y="361598"/>
            <a:ext cx="2474912" cy="573088"/>
          </a:xfrm>
          <a:noFill/>
          <a:ln/>
        </p:spPr>
        <p:txBody>
          <a:bodyPr/>
          <a:lstStyle/>
          <a:p>
            <a:pPr>
              <a:buFont typeface="Wingdings" pitchFamily="2" charset="2"/>
              <a:buNone/>
            </a:pPr>
            <a:r>
              <a:rPr lang="ms-MY" altLang="el-GR" sz="2800" b="1" dirty="0">
                <a:solidFill>
                  <a:schemeClr val="folHlink"/>
                </a:solidFill>
                <a:latin typeface="Arno Pro Caption" panose="02020502040506020403" pitchFamily="18" charset="0"/>
              </a:rPr>
              <a:t>NOTATION </a:t>
            </a:r>
          </a:p>
        </p:txBody>
      </p:sp>
      <p:graphicFrame>
        <p:nvGraphicFramePr>
          <p:cNvPr id="440332" name="Object 12"/>
          <p:cNvGraphicFramePr>
            <a:graphicFrameLocks noGrp="1" noChangeAspect="1"/>
          </p:cNvGraphicFramePr>
          <p:nvPr>
            <p:ph sz="quarter" idx="2"/>
            <p:extLst>
              <p:ext uri="{D42A27DB-BD31-4B8C-83A1-F6EECF244321}">
                <p14:modId xmlns:p14="http://schemas.microsoft.com/office/powerpoint/2010/main" val="2785261972"/>
              </p:ext>
            </p:extLst>
          </p:nvPr>
        </p:nvGraphicFramePr>
        <p:xfrm>
          <a:off x="801688" y="1017588"/>
          <a:ext cx="6629400" cy="831850"/>
        </p:xfrm>
        <a:graphic>
          <a:graphicData uri="http://schemas.openxmlformats.org/presentationml/2006/ole">
            <mc:AlternateContent xmlns:mc="http://schemas.openxmlformats.org/markup-compatibility/2006">
              <mc:Choice xmlns:v="urn:schemas-microsoft-com:vml" Requires="v">
                <p:oleObj spid="_x0000_s22916" name="Equation" r:id="rId6" imgW="6172200" imgH="774360" progId="Equation.DSMT4">
                  <p:embed/>
                </p:oleObj>
              </mc:Choice>
              <mc:Fallback>
                <p:oleObj name="Equation" r:id="rId6" imgW="6172200" imgH="774360" progId="Equation.DSMT4">
                  <p:embed/>
                  <p:pic>
                    <p:nvPicPr>
                      <p:cNvPr id="0" name=""/>
                      <p:cNvPicPr>
                        <a:picLocks noChangeAspect="1" noChangeArrowheads="1"/>
                      </p:cNvPicPr>
                      <p:nvPr/>
                    </p:nvPicPr>
                    <p:blipFill>
                      <a:blip r:embed="rId7"/>
                      <a:srcRect/>
                      <a:stretch>
                        <a:fillRect/>
                      </a:stretch>
                    </p:blipFill>
                    <p:spPr bwMode="auto">
                      <a:xfrm>
                        <a:off x="801688" y="1017588"/>
                        <a:ext cx="662940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8258256"/>
              </p:ext>
            </p:extLst>
          </p:nvPr>
        </p:nvGraphicFramePr>
        <p:xfrm>
          <a:off x="842963" y="3349898"/>
          <a:ext cx="6172200" cy="1268413"/>
        </p:xfrm>
        <a:graphic>
          <a:graphicData uri="http://schemas.openxmlformats.org/presentationml/2006/ole">
            <mc:AlternateContent xmlns:mc="http://schemas.openxmlformats.org/markup-compatibility/2006">
              <mc:Choice xmlns:v="urn:schemas-microsoft-com:vml" Requires="v">
                <p:oleObj spid="_x0000_s22917" name="Equation" r:id="rId8" imgW="4076640" imgH="838080" progId="Equation.DSMT4">
                  <p:embed/>
                </p:oleObj>
              </mc:Choice>
              <mc:Fallback>
                <p:oleObj name="Equation" r:id="rId8" imgW="4076640" imgH="838080" progId="Equation.DSMT4">
                  <p:embed/>
                  <p:pic>
                    <p:nvPicPr>
                      <p:cNvPr id="441351" name="Object 7"/>
                      <p:cNvPicPr>
                        <a:picLocks noChangeAspect="1" noChangeArrowheads="1"/>
                      </p:cNvPicPr>
                      <p:nvPr/>
                    </p:nvPicPr>
                    <p:blipFill>
                      <a:blip r:embed="rId9"/>
                      <a:srcRect/>
                      <a:stretch>
                        <a:fillRect/>
                      </a:stretch>
                    </p:blipFill>
                    <p:spPr bwMode="auto">
                      <a:xfrm>
                        <a:off x="842963" y="3349898"/>
                        <a:ext cx="6172200" cy="126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11"/>
          <p:cNvSpPr txBox="1">
            <a:spLocks noChangeArrowheads="1"/>
          </p:cNvSpPr>
          <p:nvPr/>
        </p:nvSpPr>
        <p:spPr bwMode="auto">
          <a:xfrm>
            <a:off x="842963" y="4725144"/>
            <a:ext cx="141417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l-GR" sz="2800" i="0" dirty="0">
                <a:solidFill>
                  <a:schemeClr val="folHlink"/>
                </a:solidFill>
                <a:latin typeface="Arno Pro Caption" panose="02020502040506020403" pitchFamily="18" charset="0"/>
              </a:rPr>
              <a:t>Solution</a:t>
            </a:r>
          </a:p>
        </p:txBody>
      </p:sp>
      <p:graphicFrame>
        <p:nvGraphicFramePr>
          <p:cNvPr id="11" name="Object 8"/>
          <p:cNvGraphicFramePr>
            <a:graphicFrameLocks noChangeAspect="1"/>
          </p:cNvGraphicFramePr>
          <p:nvPr>
            <p:extLst>
              <p:ext uri="{D42A27DB-BD31-4B8C-83A1-F6EECF244321}">
                <p14:modId xmlns:p14="http://schemas.microsoft.com/office/powerpoint/2010/main" val="3063285662"/>
              </p:ext>
            </p:extLst>
          </p:nvPr>
        </p:nvGraphicFramePr>
        <p:xfrm>
          <a:off x="2159000" y="5157192"/>
          <a:ext cx="2565400" cy="1025525"/>
        </p:xfrm>
        <a:graphic>
          <a:graphicData uri="http://schemas.openxmlformats.org/presentationml/2006/ole">
            <mc:AlternateContent xmlns:mc="http://schemas.openxmlformats.org/markup-compatibility/2006">
              <mc:Choice xmlns:v="urn:schemas-microsoft-com:vml" Requires="v">
                <p:oleObj spid="_x0000_s22918" name="Equation" r:id="rId10" imgW="1587240" imgH="634680" progId="Equation.DSMT4">
                  <p:embed/>
                </p:oleObj>
              </mc:Choice>
              <mc:Fallback>
                <p:oleObj name="Equation" r:id="rId10" imgW="1587240" imgH="634680" progId="Equation.DSMT4">
                  <p:embed/>
                  <p:pic>
                    <p:nvPicPr>
                      <p:cNvPr id="441352" name="Object 8"/>
                      <p:cNvPicPr>
                        <a:picLocks noChangeAspect="1" noChangeArrowheads="1"/>
                      </p:cNvPicPr>
                      <p:nvPr/>
                    </p:nvPicPr>
                    <p:blipFill>
                      <a:blip r:embed="rId11"/>
                      <a:srcRect/>
                      <a:stretch>
                        <a:fillRect/>
                      </a:stretch>
                    </p:blipFill>
                    <p:spPr bwMode="auto">
                      <a:xfrm>
                        <a:off x="2159000" y="5157192"/>
                        <a:ext cx="2565400" cy="1025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097531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Θέση αριθμού διαφάνειας 7"/>
          <p:cNvSpPr>
            <a:spLocks noGrp="1"/>
          </p:cNvSpPr>
          <p:nvPr>
            <p:ph type="sldNum" sz="quarter" idx="12"/>
          </p:nvPr>
        </p:nvSpPr>
        <p:spPr/>
        <p:txBody>
          <a:bodyPr vert="horz" lIns="91440" tIns="45720" rIns="91440" bIns="45720" rtlCol="0" anchor="ctr"/>
          <a:lstStyle/>
          <a:p>
            <a:fld id="{13412D85-9A59-4598-9FE9-D8152CF30AA4}" type="slidenum">
              <a:rPr lang="en-US" altLang="el-GR" sz="2000">
                <a:solidFill>
                  <a:schemeClr val="tx1"/>
                </a:solidFill>
                <a:latin typeface="Arno Pro Caption" pitchFamily="18" charset="0"/>
              </a:rPr>
              <a:pPr/>
              <a:t>23</a:t>
            </a:fld>
            <a:endParaRPr lang="en-US" altLang="el-GR" sz="2000">
              <a:solidFill>
                <a:schemeClr val="tx1"/>
              </a:solidFill>
              <a:latin typeface="Arno Pro Caption" pitchFamily="18" charset="0"/>
            </a:endParaRPr>
          </a:p>
        </p:txBody>
      </p:sp>
      <p:graphicFrame>
        <p:nvGraphicFramePr>
          <p:cNvPr id="442371" name="Group 3"/>
          <p:cNvGraphicFramePr>
            <a:graphicFrameLocks noGrp="1"/>
          </p:cNvGraphicFramePr>
          <p:nvPr>
            <p:ph sz="quarter" idx="3"/>
            <p:extLst>
              <p:ext uri="{D42A27DB-BD31-4B8C-83A1-F6EECF244321}">
                <p14:modId xmlns:p14="http://schemas.microsoft.com/office/powerpoint/2010/main" val="665687635"/>
              </p:ext>
            </p:extLst>
          </p:nvPr>
        </p:nvGraphicFramePr>
        <p:xfrm>
          <a:off x="1295400" y="1349112"/>
          <a:ext cx="6172200" cy="3200400"/>
        </p:xfrm>
        <a:graphic>
          <a:graphicData uri="http://schemas.openxmlformats.org/drawingml/2006/table">
            <a:tbl>
              <a:tblPr/>
              <a:tblGrid>
                <a:gridCol w="1447800">
                  <a:extLst>
                    <a:ext uri="{9D8B030D-6E8A-4147-A177-3AD203B41FA5}">
                      <a16:colId xmlns:a16="http://schemas.microsoft.com/office/drawing/2014/main" xmlns="" val="20000"/>
                    </a:ext>
                  </a:extLst>
                </a:gridCol>
                <a:gridCol w="1524000">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2825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dirty="0" smtClean="0">
                          <a:ln>
                            <a:noFill/>
                          </a:ln>
                          <a:solidFill>
                            <a:schemeClr val="tx1"/>
                          </a:solidFill>
                          <a:effectLst/>
                          <a:latin typeface="Times New Roman" pitchFamily="18" charset="0"/>
                          <a:cs typeface="Times New Roman" pitchFamily="18"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x</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dirty="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dirty="0" smtClean="0">
                          <a:ln>
                            <a:noFill/>
                          </a:ln>
                          <a:solidFill>
                            <a:schemeClr val="tx1"/>
                          </a:solidFill>
                          <a:effectLst/>
                          <a:latin typeface="Times New Roman" pitchFamily="18" charset="0"/>
                          <a:cs typeface="Times New Roman" pitchFamily="18" charset="0"/>
                        </a:rPr>
                        <a:t>i</a:t>
                      </a:r>
                      <a:endParaRPr kumimoji="0" lang="ms-MY" altLang="el-GR" sz="2400" b="0" i="1"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400" b="0" i="1" u="none" strike="noStrike" cap="none" normalizeH="0" baseline="-25000" smtClean="0">
                          <a:ln>
                            <a:noFill/>
                          </a:ln>
                          <a:solidFill>
                            <a:schemeClr val="tx1"/>
                          </a:solidFill>
                          <a:effectLst/>
                          <a:latin typeface="Times New Roman" pitchFamily="18" charset="0"/>
                          <a:cs typeface="Times New Roman" pitchFamily="18" charset="0"/>
                        </a:rPr>
                        <a:t>i</a:t>
                      </a:r>
                      <a:r>
                        <a:rPr kumimoji="0" lang="ms-MY" altLang="el-GR" sz="2400" b="0" i="1" u="none" strike="noStrike" cap="none" normalizeH="0" baseline="30000" smtClean="0">
                          <a:ln>
                            <a:noFill/>
                          </a:ln>
                          <a:solidFill>
                            <a:schemeClr val="tx1"/>
                          </a:solidFill>
                          <a:effectLst/>
                          <a:latin typeface="Times New Roman" pitchFamily="18" charset="0"/>
                          <a:cs typeface="Times New Roman" pitchFamily="18" charset="0"/>
                        </a:rPr>
                        <a:t>’</a:t>
                      </a:r>
                      <a:endParaRPr kumimoji="0" lang="ms-MY" altLang="el-GR" sz="24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2825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284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2.36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2825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1.872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2.712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284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2.4144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3.0544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2825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3.02528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3.38528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282575">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dirty="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smtClean="0">
                          <a:ln>
                            <a:noFill/>
                          </a:ln>
                          <a:solidFill>
                            <a:schemeClr val="tx1"/>
                          </a:solidFill>
                          <a:effectLst/>
                          <a:latin typeface="Times New Roman" pitchFamily="18" charset="0"/>
                          <a:cs typeface="Times New Roman" pitchFamily="18" charset="0"/>
                        </a:rPr>
                        <a:t>3.702336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400" b="0"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442415" name="Rectangle 47"/>
          <p:cNvSpPr>
            <a:spLocks noGrp="1" noChangeArrowheads="1"/>
          </p:cNvSpPr>
          <p:nvPr>
            <p:ph type="body" sz="half" idx="1"/>
          </p:nvPr>
        </p:nvSpPr>
        <p:spPr>
          <a:xfrm>
            <a:off x="640124" y="704850"/>
            <a:ext cx="7232848" cy="685800"/>
          </a:xfrm>
          <a:noFill/>
          <a:ln/>
        </p:spPr>
        <p:txBody>
          <a:bodyPr>
            <a:normAutofit fontScale="70000" lnSpcReduction="20000"/>
          </a:bodyPr>
          <a:lstStyle/>
          <a:p>
            <a:pPr>
              <a:lnSpc>
                <a:spcPct val="110000"/>
              </a:lnSpc>
              <a:buFont typeface="Wingdings" pitchFamily="2" charset="2"/>
              <a:buNone/>
            </a:pPr>
            <a:r>
              <a:rPr lang="ms-MY" altLang="el-GR" sz="2800" dirty="0">
                <a:latin typeface="Arno Pro Caption" panose="02020502040506020403" pitchFamily="18" charset="0"/>
              </a:rPr>
              <a:t>    The results of our approximation are listed in the following table:	</a:t>
            </a:r>
          </a:p>
        </p:txBody>
      </p:sp>
      <p:sp>
        <p:nvSpPr>
          <p:cNvPr id="442416" name="Text Box 48"/>
          <p:cNvSpPr txBox="1">
            <a:spLocks noChangeArrowheads="1"/>
          </p:cNvSpPr>
          <p:nvPr/>
        </p:nvSpPr>
        <p:spPr bwMode="auto">
          <a:xfrm>
            <a:off x="1268368" y="5013176"/>
            <a:ext cx="58674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folHlink"/>
              </a:buClr>
              <a:buSzPct val="60000"/>
              <a:buFont typeface="Wingdings" pitchFamily="2" charset="2"/>
              <a:buNone/>
            </a:pPr>
            <a:r>
              <a:rPr lang="ms-MY" altLang="el-GR" sz="2000" i="0" dirty="0">
                <a:latin typeface="Arno Pro Caption" panose="02020502040506020403" pitchFamily="18" charset="0"/>
              </a:rPr>
              <a:t>Approximation by One-step Euler method with </a:t>
            </a:r>
            <a:r>
              <a:rPr lang="ms-MY" altLang="el-GR" sz="2000" b="1" i="1" dirty="0">
                <a:solidFill>
                  <a:srgbClr val="C00000"/>
                </a:solidFill>
                <a:latin typeface="Arno Pro Caption" panose="02020502040506020403" pitchFamily="18" charset="0"/>
              </a:rPr>
              <a:t>h</a:t>
            </a:r>
            <a:r>
              <a:rPr lang="ms-MY" altLang="el-GR" sz="2000" b="1" i="0" dirty="0">
                <a:solidFill>
                  <a:srgbClr val="C00000"/>
                </a:solidFill>
                <a:latin typeface="Arno Pro Caption" panose="02020502040506020403" pitchFamily="18" charset="0"/>
              </a:rPr>
              <a:t> = 0.2</a:t>
            </a:r>
            <a:r>
              <a:rPr lang="ms-MY" altLang="el-GR" sz="2000" i="0" dirty="0">
                <a:latin typeface="Arno Pro Caption" panose="02020502040506020403" pitchFamily="18" charset="0"/>
              </a:rPr>
              <a:t>.</a:t>
            </a:r>
          </a:p>
          <a:p>
            <a:endParaRPr lang="en-US" altLang="el-GR" sz="2000" dirty="0">
              <a:latin typeface="Arno Pro Caption" panose="02020502040506020403" pitchFamily="18" charset="0"/>
            </a:endParaRPr>
          </a:p>
        </p:txBody>
      </p:sp>
    </p:spTree>
    <p:extLst>
      <p:ext uri="{BB962C8B-B14F-4D97-AF65-F5344CB8AC3E}">
        <p14:creationId xmlns:p14="http://schemas.microsoft.com/office/powerpoint/2010/main" val="402983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Θέση αριθμού διαφάνειας 7"/>
          <p:cNvSpPr>
            <a:spLocks noGrp="1"/>
          </p:cNvSpPr>
          <p:nvPr>
            <p:ph type="sldNum" sz="quarter" idx="12"/>
          </p:nvPr>
        </p:nvSpPr>
        <p:spPr/>
        <p:txBody>
          <a:bodyPr vert="horz" lIns="91440" tIns="45720" rIns="91440" bIns="45720" rtlCol="0" anchor="ctr"/>
          <a:lstStyle/>
          <a:p>
            <a:fld id="{86C68820-1AC4-4641-A265-0E4D41674B91}" type="slidenum">
              <a:rPr lang="en-US" altLang="el-GR" sz="2000">
                <a:solidFill>
                  <a:schemeClr val="tx1"/>
                </a:solidFill>
                <a:latin typeface="Arno Pro Caption" pitchFamily="18" charset="0"/>
              </a:rPr>
              <a:pPr/>
              <a:t>24</a:t>
            </a:fld>
            <a:endParaRPr lang="en-US" altLang="el-GR" sz="2000" dirty="0">
              <a:solidFill>
                <a:schemeClr val="tx1"/>
              </a:solidFill>
              <a:latin typeface="Arno Pro Caption" pitchFamily="18" charset="0"/>
            </a:endParaRPr>
          </a:p>
        </p:txBody>
      </p:sp>
      <p:sp>
        <p:nvSpPr>
          <p:cNvPr id="443464" name="Rectangle 72"/>
          <p:cNvSpPr>
            <a:spLocks noChangeArrowheads="1"/>
          </p:cNvSpPr>
          <p:nvPr/>
        </p:nvSpPr>
        <p:spPr bwMode="auto">
          <a:xfrm>
            <a:off x="1295400" y="1600200"/>
            <a:ext cx="6705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43465" name="Rectangle 73"/>
          <p:cNvSpPr>
            <a:spLocks noGrp="1" noChangeArrowheads="1"/>
          </p:cNvSpPr>
          <p:nvPr>
            <p:ph type="body" sz="half" idx="1"/>
          </p:nvPr>
        </p:nvSpPr>
        <p:spPr>
          <a:xfrm>
            <a:off x="1797369" y="260648"/>
            <a:ext cx="6233120" cy="515033"/>
          </a:xfrm>
          <a:noFill/>
          <a:ln/>
        </p:spPr>
        <p:txBody>
          <a:bodyPr/>
          <a:lstStyle/>
          <a:p>
            <a:pPr marL="0" indent="0">
              <a:buNone/>
            </a:pPr>
            <a:r>
              <a:rPr lang="ms-MY" altLang="el-GR" sz="2700" dirty="0">
                <a:latin typeface="Times New Roman" pitchFamily="18" charset="0"/>
              </a:rPr>
              <a:t>If we take </a:t>
            </a:r>
            <a:r>
              <a:rPr lang="ms-MY" altLang="el-GR" sz="2700" b="1" i="1" dirty="0">
                <a:solidFill>
                  <a:srgbClr val="FF0000"/>
                </a:solidFill>
                <a:latin typeface="Times New Roman" pitchFamily="18" charset="0"/>
              </a:rPr>
              <a:t>ten</a:t>
            </a:r>
            <a:r>
              <a:rPr lang="ms-MY" altLang="el-GR" sz="2700" dirty="0">
                <a:latin typeface="Times New Roman" pitchFamily="18" charset="0"/>
              </a:rPr>
              <a:t> subintervals, we have</a:t>
            </a:r>
          </a:p>
        </p:txBody>
      </p:sp>
      <p:graphicFrame>
        <p:nvGraphicFramePr>
          <p:cNvPr id="443536" name="Group 144"/>
          <p:cNvGraphicFramePr>
            <a:graphicFrameLocks noGrp="1"/>
          </p:cNvGraphicFramePr>
          <p:nvPr>
            <p:ph sz="quarter" idx="2"/>
          </p:nvPr>
        </p:nvGraphicFramePr>
        <p:xfrm>
          <a:off x="1905000" y="838200"/>
          <a:ext cx="5715000" cy="5120640"/>
        </p:xfrm>
        <a:graphic>
          <a:graphicData uri="http://schemas.openxmlformats.org/drawingml/2006/table">
            <a:tbl>
              <a:tblPr/>
              <a:tblGrid>
                <a:gridCol w="1428750">
                  <a:extLst>
                    <a:ext uri="{9D8B030D-6E8A-4147-A177-3AD203B41FA5}">
                      <a16:colId xmlns:a16="http://schemas.microsoft.com/office/drawing/2014/main" xmlns="" val="20000"/>
                    </a:ext>
                  </a:extLst>
                </a:gridCol>
                <a:gridCol w="1428750">
                  <a:extLst>
                    <a:ext uri="{9D8B030D-6E8A-4147-A177-3AD203B41FA5}">
                      <a16:colId xmlns:a16="http://schemas.microsoft.com/office/drawing/2014/main" xmlns="" val="20001"/>
                    </a:ext>
                  </a:extLst>
                </a:gridCol>
                <a:gridCol w="1428750">
                  <a:extLst>
                    <a:ext uri="{9D8B030D-6E8A-4147-A177-3AD203B41FA5}">
                      <a16:colId xmlns:a16="http://schemas.microsoft.com/office/drawing/2014/main" xmlns="" val="20002"/>
                    </a:ext>
                  </a:extLst>
                </a:gridCol>
                <a:gridCol w="1428750">
                  <a:extLst>
                    <a:ext uri="{9D8B030D-6E8A-4147-A177-3AD203B41FA5}">
                      <a16:colId xmlns:a16="http://schemas.microsoft.com/office/drawing/2014/main" xmlns="" val="20003"/>
                    </a:ext>
                  </a:extLst>
                </a:gridCol>
              </a:tblGrid>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rPr>
                        <a:t>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rPr>
                        <a:t>x</a:t>
                      </a:r>
                      <a:r>
                        <a:rPr kumimoji="0" lang="ms-MY" altLang="el-GR" sz="22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200" b="0" i="1" u="none" strike="noStrike" cap="none" normalizeH="0" baseline="-25000" smtClean="0">
                          <a:ln>
                            <a:noFill/>
                          </a:ln>
                          <a:solidFill>
                            <a:schemeClr val="tx1"/>
                          </a:solidFill>
                          <a:effectLst/>
                          <a:latin typeface="Times New Roman" pitchFamily="18" charset="0"/>
                          <a:cs typeface="Times New Roman" pitchFamily="18" charset="0"/>
                        </a:rPr>
                        <a:t>i</a:t>
                      </a:r>
                      <a:endPar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rPr>
                        <a:t>y</a:t>
                      </a:r>
                      <a:r>
                        <a:rPr kumimoji="0" lang="ms-MY" altLang="el-GR" sz="2200" b="0" i="1" u="none" strike="noStrike" cap="none" normalizeH="0" baseline="-25000" smtClean="0">
                          <a:ln>
                            <a:noFill/>
                          </a:ln>
                          <a:solidFill>
                            <a:schemeClr val="tx1"/>
                          </a:solidFill>
                          <a:effectLst/>
                          <a:latin typeface="Times New Roman" pitchFamily="18" charset="0"/>
                          <a:cs typeface="Times New Roman" pitchFamily="18" charset="0"/>
                        </a:rPr>
                        <a:t>i</a:t>
                      </a:r>
                      <a:r>
                        <a:rPr kumimoji="0" lang="ms-MY" altLang="el-GR" sz="2200" b="0" i="1" u="none" strike="noStrike" cap="none" normalizeH="0" baseline="30000" smtClean="0">
                          <a:ln>
                            <a:noFill/>
                          </a:ln>
                          <a:solidFill>
                            <a:schemeClr val="tx1"/>
                          </a:solidFill>
                          <a:effectLst/>
                          <a:latin typeface="Times New Roman" pitchFamily="18" charset="0"/>
                          <a:cs typeface="Times New Roman" pitchFamily="18" charset="0"/>
                        </a:rPr>
                        <a:t>’</a:t>
                      </a:r>
                      <a:endParaRPr kumimoji="0" lang="ms-MY" altLang="el-GR" sz="2200" b="0" i="1"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2.19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1.419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2.379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1.6569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2.5669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1.91359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2.75359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2.188949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2.938949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2.482844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3.122844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2.795128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3.305128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3.125641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3.485641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9</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3.474205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3.664205</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r h="165100">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10</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3.840626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cs typeface="Arial"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cs typeface="Arial"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cs typeface="Arial" pitchFamily="34" charset="0"/>
                        </a:defRPr>
                      </a:lvl3pPr>
                      <a:lvl4pPr>
                        <a:spcBef>
                          <a:spcPct val="20000"/>
                        </a:spcBef>
                        <a:buClr>
                          <a:schemeClr val="accent2"/>
                        </a:buClr>
                        <a:buSzPct val="55000"/>
                        <a:buFont typeface="Wingdings" pitchFamily="2" charset="2"/>
                        <a:defRPr>
                          <a:solidFill>
                            <a:schemeClr val="tx1"/>
                          </a:solidFill>
                          <a:latin typeface="Tahoma" pitchFamily="34" charset="0"/>
                          <a:cs typeface="Arial" pitchFamily="34" charset="0"/>
                        </a:defRPr>
                      </a:lvl4pPr>
                      <a:lvl5pPr>
                        <a:spcBef>
                          <a:spcPct val="20000"/>
                        </a:spcBef>
                        <a:buClr>
                          <a:schemeClr val="accent1"/>
                        </a:buClr>
                        <a:buSzPct val="50000"/>
                        <a:buFont typeface="Wingdings" pitchFamily="2" charset="2"/>
                        <a:defRPr>
                          <a:solidFill>
                            <a:schemeClr val="tx1"/>
                          </a:solidFill>
                          <a:latin typeface="Tahoma" pitchFamily="34" charset="0"/>
                          <a:cs typeface="Arial"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ms-MY" altLang="el-GR" sz="2200" b="0" i="0" u="none" strike="noStrike" cap="none" normalizeH="0" baseline="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1"/>
                  </a:ext>
                </a:extLst>
              </a:tr>
            </a:tbl>
          </a:graphicData>
        </a:graphic>
      </p:graphicFrame>
      <p:sp>
        <p:nvSpPr>
          <p:cNvPr id="443533" name="Text Box 141"/>
          <p:cNvSpPr txBox="1">
            <a:spLocks noChangeArrowheads="1"/>
          </p:cNvSpPr>
          <p:nvPr/>
        </p:nvSpPr>
        <p:spPr bwMode="auto">
          <a:xfrm>
            <a:off x="1676400" y="6124575"/>
            <a:ext cx="6452407" cy="4054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folHlink"/>
              </a:buClr>
              <a:buSzPct val="60000"/>
              <a:buFont typeface="Wingdings" pitchFamily="2" charset="2"/>
              <a:buNone/>
            </a:pPr>
            <a:r>
              <a:rPr lang="ms-MY" altLang="el-GR" sz="2200" i="0" dirty="0">
                <a:latin typeface="Arno Pro Caption" panose="02020502040506020403" pitchFamily="18" charset="0"/>
              </a:rPr>
              <a:t>Approximation by One-step Euler method with </a:t>
            </a:r>
            <a:r>
              <a:rPr lang="ms-MY" altLang="el-GR" sz="2200" b="1" i="1" dirty="0">
                <a:solidFill>
                  <a:srgbClr val="C00000"/>
                </a:solidFill>
                <a:latin typeface="Arno Pro Caption" panose="02020502040506020403" pitchFamily="18" charset="0"/>
              </a:rPr>
              <a:t>h</a:t>
            </a:r>
            <a:r>
              <a:rPr lang="ms-MY" altLang="el-GR" sz="2200" b="1" i="0" dirty="0">
                <a:solidFill>
                  <a:srgbClr val="C00000"/>
                </a:solidFill>
                <a:latin typeface="Arno Pro Caption" panose="02020502040506020403" pitchFamily="18" charset="0"/>
              </a:rPr>
              <a:t> = 0.1</a:t>
            </a:r>
            <a:r>
              <a:rPr lang="ms-MY" altLang="el-GR" sz="2200" i="0" dirty="0" smtClean="0">
                <a:latin typeface="Arno Pro Caption" panose="02020502040506020403" pitchFamily="18" charset="0"/>
              </a:rPr>
              <a:t>.</a:t>
            </a:r>
            <a:endParaRPr lang="en-US" altLang="el-GR" sz="2200" dirty="0">
              <a:latin typeface="Arno Pro Caption" panose="02020502040506020403" pitchFamily="18" charset="0"/>
            </a:endParaRPr>
          </a:p>
        </p:txBody>
      </p:sp>
    </p:spTree>
    <p:extLst>
      <p:ext uri="{BB962C8B-B14F-4D97-AF65-F5344CB8AC3E}">
        <p14:creationId xmlns:p14="http://schemas.microsoft.com/office/powerpoint/2010/main" val="328009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3200" dirty="0" smtClean="0">
                <a:solidFill>
                  <a:srgbClr val="C00000"/>
                </a:solidFill>
                <a:effectLst/>
                <a:latin typeface="Arno Pro Caption" panose="02020502040506020403" pitchFamily="18" charset="0"/>
              </a:rPr>
              <a:t>Example-3: Euler Method</a:t>
            </a:r>
          </a:p>
        </p:txBody>
      </p:sp>
      <p:sp>
        <p:nvSpPr>
          <p:cNvPr id="115715" name="Rectangle 3"/>
          <p:cNvSpPr>
            <a:spLocks noGrp="1"/>
          </p:cNvSpPr>
          <p:nvPr>
            <p:ph idx="1"/>
          </p:nvPr>
        </p:nvSpPr>
        <p:spPr/>
        <p:txBody>
          <a:bodyPr/>
          <a:lstStyle/>
          <a:p>
            <a:pPr>
              <a:lnSpc>
                <a:spcPct val="90000"/>
              </a:lnSpc>
              <a:buFont typeface="Wingdings 2" pitchFamily="18" charset="2"/>
              <a:buNone/>
            </a:pPr>
            <a:r>
              <a:rPr lang="en-US" altLang="el-GR" b="1" dirty="0" smtClean="0">
                <a:latin typeface="Arno Pro Caption" panose="02020502040506020403" pitchFamily="18" charset="0"/>
              </a:rPr>
              <a:t>Problem:</a:t>
            </a:r>
            <a:r>
              <a:rPr lang="en-US" altLang="el-GR" dirty="0" smtClean="0">
                <a:latin typeface="Arno Pro Caption" panose="02020502040506020403" pitchFamily="18" charset="0"/>
              </a:rPr>
              <a:t> Use Euler’s method with a step size </a:t>
            </a:r>
            <a:r>
              <a:rPr lang="en-US" altLang="el-GR" i="1" dirty="0" smtClean="0">
                <a:latin typeface="Arno Pro Caption" panose="02020502040506020403" pitchFamily="18" charset="0"/>
              </a:rPr>
              <a:t>h </a:t>
            </a:r>
            <a:r>
              <a:rPr lang="en-US" altLang="el-GR" dirty="0" smtClean="0">
                <a:latin typeface="Arno Pro Caption" panose="02020502040506020403" pitchFamily="18" charset="0"/>
              </a:rPr>
              <a:t>= 0.2 to approximate the solution of the initial value problem</a:t>
            </a:r>
          </a:p>
          <a:p>
            <a:pPr>
              <a:lnSpc>
                <a:spcPct val="90000"/>
              </a:lnSpc>
              <a:buFont typeface="Wingdings 2" pitchFamily="18" charset="2"/>
              <a:buNone/>
            </a:pPr>
            <a:r>
              <a:rPr lang="en-US" altLang="el-GR" i="1" dirty="0" err="1" smtClean="0">
                <a:latin typeface="Arno Pro Caption" panose="02020502040506020403" pitchFamily="18" charset="0"/>
              </a:rPr>
              <a:t>dy</a:t>
            </a:r>
            <a:r>
              <a:rPr lang="en-US" altLang="el-GR" i="1" dirty="0" smtClean="0">
                <a:latin typeface="Arno Pro Caption" panose="02020502040506020403" pitchFamily="18" charset="0"/>
              </a:rPr>
              <a:t>/</a:t>
            </a:r>
            <a:r>
              <a:rPr lang="en-US" altLang="el-GR" i="1" dirty="0" err="1" smtClean="0">
                <a:latin typeface="Arno Pro Caption" panose="02020502040506020403" pitchFamily="18" charset="0"/>
              </a:rPr>
              <a:t>dt</a:t>
            </a:r>
            <a:r>
              <a:rPr lang="en-US" altLang="el-GR" i="1" dirty="0" smtClean="0">
                <a:latin typeface="Arno Pro Caption" panose="02020502040506020403" pitchFamily="18" charset="0"/>
              </a:rPr>
              <a:t> </a:t>
            </a:r>
            <a:r>
              <a:rPr lang="en-US" altLang="el-GR" dirty="0" smtClean="0">
                <a:latin typeface="Arno Pro Caption" panose="02020502040506020403" pitchFamily="18" charset="0"/>
              </a:rPr>
              <a:t>+ 1/2</a:t>
            </a:r>
            <a:r>
              <a:rPr lang="en-US" altLang="el-GR" i="1" dirty="0" smtClean="0">
                <a:latin typeface="Arno Pro Caption" panose="02020502040506020403" pitchFamily="18" charset="0"/>
              </a:rPr>
              <a:t>y </a:t>
            </a:r>
            <a:r>
              <a:rPr lang="en-US" altLang="el-GR" dirty="0" smtClean="0">
                <a:latin typeface="Arno Pro Caption" panose="02020502040506020403" pitchFamily="18" charset="0"/>
              </a:rPr>
              <a:t>= 3/2− </a:t>
            </a:r>
            <a:r>
              <a:rPr lang="en-US" altLang="el-GR" i="1" dirty="0" smtClean="0">
                <a:latin typeface="Arno Pro Caption" panose="02020502040506020403" pitchFamily="18" charset="0"/>
              </a:rPr>
              <a:t>t, y</a:t>
            </a:r>
            <a:r>
              <a:rPr lang="en-US" altLang="el-GR" dirty="0" smtClean="0">
                <a:latin typeface="Arno Pro Caption" panose="02020502040506020403" pitchFamily="18" charset="0"/>
              </a:rPr>
              <a:t>(0) = 1 on the interval </a:t>
            </a:r>
          </a:p>
          <a:p>
            <a:pPr>
              <a:lnSpc>
                <a:spcPct val="90000"/>
              </a:lnSpc>
              <a:buFont typeface="Wingdings 2" pitchFamily="18" charset="2"/>
              <a:buNone/>
            </a:pPr>
            <a:r>
              <a:rPr lang="en-US" altLang="el-GR" dirty="0" smtClean="0">
                <a:latin typeface="Arno Pro Caption" panose="02020502040506020403" pitchFamily="18" charset="0"/>
              </a:rPr>
              <a:t>0 ≤ </a:t>
            </a:r>
            <a:r>
              <a:rPr lang="en-US" altLang="el-GR" i="1" dirty="0" smtClean="0">
                <a:latin typeface="Arno Pro Caption" panose="02020502040506020403" pitchFamily="18" charset="0"/>
              </a:rPr>
              <a:t>t </a:t>
            </a:r>
            <a:r>
              <a:rPr lang="en-US" altLang="el-GR" dirty="0" smtClean="0">
                <a:latin typeface="Arno Pro Caption" panose="02020502040506020403" pitchFamily="18" charset="0"/>
              </a:rPr>
              <a:t>≤ 1.</a:t>
            </a:r>
          </a:p>
          <a:p>
            <a:pPr>
              <a:lnSpc>
                <a:spcPct val="90000"/>
              </a:lnSpc>
              <a:buFont typeface="Wingdings 2" pitchFamily="18" charset="2"/>
              <a:buNone/>
            </a:pPr>
            <a:r>
              <a:rPr lang="en-US" altLang="el-GR" b="1" dirty="0" smtClean="0">
                <a:latin typeface="Arno Pro Caption" panose="02020502040506020403" pitchFamily="18" charset="0"/>
              </a:rPr>
              <a:t>Answer:</a:t>
            </a:r>
            <a:r>
              <a:rPr lang="en-US" altLang="el-GR" dirty="0" smtClean="0">
                <a:latin typeface="Arno Pro Caption" panose="02020502040506020403" pitchFamily="18" charset="0"/>
              </a:rPr>
              <a:t> To use Euler’s method, note that </a:t>
            </a:r>
            <a:r>
              <a:rPr lang="en-US" altLang="el-GR" i="1" dirty="0" smtClean="0">
                <a:latin typeface="Arno Pro Caption" panose="02020502040506020403" pitchFamily="18" charset="0"/>
              </a:rPr>
              <a:t>f </a:t>
            </a:r>
            <a:r>
              <a:rPr lang="en-US" altLang="el-GR" dirty="0" smtClean="0">
                <a:latin typeface="Arno Pro Caption" panose="02020502040506020403" pitchFamily="18" charset="0"/>
              </a:rPr>
              <a:t>(</a:t>
            </a:r>
            <a:r>
              <a:rPr lang="en-US" altLang="el-GR" i="1" dirty="0" smtClean="0">
                <a:latin typeface="Arno Pro Caption" panose="02020502040506020403" pitchFamily="18" charset="0"/>
              </a:rPr>
              <a:t>t</a:t>
            </a:r>
            <a:r>
              <a:rPr lang="en-US" altLang="el-GR" dirty="0" smtClean="0">
                <a:latin typeface="Arno Pro Caption" panose="02020502040506020403" pitchFamily="18" charset="0"/>
              </a:rPr>
              <a:t>, </a:t>
            </a:r>
            <a:r>
              <a:rPr lang="en-US" altLang="el-GR" i="1" dirty="0" smtClean="0">
                <a:latin typeface="Arno Pro Caption" panose="02020502040506020403" pitchFamily="18" charset="0"/>
              </a:rPr>
              <a:t>y</a:t>
            </a:r>
            <a:r>
              <a:rPr lang="en-US" altLang="el-GR" dirty="0" smtClean="0">
                <a:latin typeface="Arno Pro Caption" panose="02020502040506020403" pitchFamily="18" charset="0"/>
              </a:rPr>
              <a:t>) = −1/2</a:t>
            </a:r>
            <a:r>
              <a:rPr lang="en-US" altLang="el-GR" i="1" dirty="0" smtClean="0">
                <a:latin typeface="Arno Pro Caption" panose="02020502040506020403" pitchFamily="18" charset="0"/>
              </a:rPr>
              <a:t>y </a:t>
            </a:r>
            <a:r>
              <a:rPr lang="en-US" altLang="el-GR" dirty="0" smtClean="0">
                <a:latin typeface="Arno Pro Caption" panose="02020502040506020403" pitchFamily="18" charset="0"/>
              </a:rPr>
              <a:t>+ 3/2 − </a:t>
            </a:r>
            <a:r>
              <a:rPr lang="en-US" altLang="el-GR" i="1" dirty="0" smtClean="0">
                <a:latin typeface="Arno Pro Caption" panose="02020502040506020403" pitchFamily="18" charset="0"/>
              </a:rPr>
              <a:t>t</a:t>
            </a:r>
            <a:r>
              <a:rPr lang="en-US" altLang="el-GR" dirty="0" smtClean="0">
                <a:latin typeface="Arno Pro Caption" panose="02020502040506020403" pitchFamily="18" charset="0"/>
              </a:rPr>
              <a:t>, so using the initial values </a:t>
            </a:r>
            <a:r>
              <a:rPr lang="en-US" altLang="el-GR" i="1" dirty="0" smtClean="0">
                <a:latin typeface="Arno Pro Caption" panose="02020502040506020403" pitchFamily="18" charset="0"/>
              </a:rPr>
              <a:t>t</a:t>
            </a:r>
            <a:r>
              <a:rPr lang="en-US" altLang="el-GR" baseline="-25000" dirty="0" smtClean="0">
                <a:latin typeface="Arno Pro Caption" panose="02020502040506020403" pitchFamily="18" charset="0"/>
              </a:rPr>
              <a:t>0</a:t>
            </a:r>
            <a:r>
              <a:rPr lang="en-US" altLang="el-GR" dirty="0" smtClean="0">
                <a:latin typeface="Arno Pro Caption" panose="02020502040506020403" pitchFamily="18" charset="0"/>
              </a:rPr>
              <a:t> =0, </a:t>
            </a:r>
            <a:r>
              <a:rPr lang="en-US" altLang="el-GR" i="1" dirty="0" smtClean="0">
                <a:latin typeface="Arno Pro Caption" panose="02020502040506020403" pitchFamily="18" charset="0"/>
              </a:rPr>
              <a:t>y</a:t>
            </a:r>
            <a:r>
              <a:rPr lang="en-US" altLang="el-GR" baseline="-25000" dirty="0" smtClean="0">
                <a:latin typeface="Arno Pro Caption" panose="02020502040506020403" pitchFamily="18" charset="0"/>
              </a:rPr>
              <a:t>0</a:t>
            </a:r>
            <a:r>
              <a:rPr lang="en-US" altLang="el-GR" dirty="0" smtClean="0">
                <a:latin typeface="Arno Pro Caption" panose="02020502040506020403" pitchFamily="18" charset="0"/>
              </a:rPr>
              <a:t> = 1, we have</a:t>
            </a:r>
          </a:p>
          <a:p>
            <a:pPr>
              <a:lnSpc>
                <a:spcPct val="90000"/>
              </a:lnSpc>
              <a:buFont typeface="Wingdings 2" pitchFamily="18" charset="2"/>
              <a:buNone/>
            </a:pPr>
            <a:r>
              <a:rPr lang="en-US" altLang="el-GR" i="1" dirty="0" smtClean="0">
                <a:latin typeface="Arno Pro Caption" panose="02020502040506020403" pitchFamily="18" charset="0"/>
              </a:rPr>
              <a:t>f</a:t>
            </a:r>
            <a:r>
              <a:rPr lang="en-US" altLang="el-GR" baseline="-25000" dirty="0" smtClean="0">
                <a:latin typeface="Arno Pro Caption" panose="02020502040506020403" pitchFamily="18" charset="0"/>
              </a:rPr>
              <a:t>0</a:t>
            </a:r>
            <a:r>
              <a:rPr lang="en-US" altLang="el-GR" dirty="0" smtClean="0">
                <a:latin typeface="Arno Pro Caption" panose="02020502040506020403" pitchFamily="18" charset="0"/>
              </a:rPr>
              <a:t> = </a:t>
            </a:r>
            <a:r>
              <a:rPr lang="en-US" altLang="el-GR" i="1" dirty="0" smtClean="0">
                <a:latin typeface="Arno Pro Caption" panose="02020502040506020403" pitchFamily="18" charset="0"/>
              </a:rPr>
              <a:t>f </a:t>
            </a:r>
            <a:r>
              <a:rPr lang="en-US" altLang="el-GR" dirty="0" smtClean="0">
                <a:latin typeface="Arno Pro Caption" panose="02020502040506020403" pitchFamily="18" charset="0"/>
              </a:rPr>
              <a:t>(</a:t>
            </a:r>
            <a:r>
              <a:rPr lang="en-US" altLang="el-GR" i="1" dirty="0" smtClean="0">
                <a:latin typeface="Arno Pro Caption" panose="02020502040506020403" pitchFamily="18" charset="0"/>
              </a:rPr>
              <a:t>t</a:t>
            </a:r>
            <a:r>
              <a:rPr lang="en-US" altLang="el-GR" baseline="-25000" dirty="0" smtClean="0">
                <a:latin typeface="Arno Pro Caption" panose="02020502040506020403" pitchFamily="18" charset="0"/>
              </a:rPr>
              <a:t>0</a:t>
            </a:r>
            <a:r>
              <a:rPr lang="en-US" altLang="el-GR" i="1" dirty="0" smtClean="0">
                <a:latin typeface="Arno Pro Caption" panose="02020502040506020403" pitchFamily="18" charset="0"/>
              </a:rPr>
              <a:t>, y</a:t>
            </a:r>
            <a:r>
              <a:rPr lang="en-US" altLang="el-GR" baseline="-25000" dirty="0" smtClean="0">
                <a:latin typeface="Arno Pro Caption" panose="02020502040506020403" pitchFamily="18" charset="0"/>
              </a:rPr>
              <a:t>0</a:t>
            </a:r>
            <a:r>
              <a:rPr lang="en-US" altLang="el-GR" dirty="0" smtClean="0">
                <a:latin typeface="Arno Pro Caption" panose="02020502040506020403" pitchFamily="18" charset="0"/>
              </a:rPr>
              <a:t>) = </a:t>
            </a:r>
            <a:r>
              <a:rPr lang="en-US" altLang="el-GR" i="1" dirty="0" smtClean="0">
                <a:latin typeface="Arno Pro Caption" panose="02020502040506020403" pitchFamily="18" charset="0"/>
              </a:rPr>
              <a:t>f </a:t>
            </a:r>
            <a:r>
              <a:rPr lang="en-US" altLang="el-GR" dirty="0" smtClean="0">
                <a:latin typeface="Arno Pro Caption" panose="02020502040506020403" pitchFamily="18" charset="0"/>
              </a:rPr>
              <a:t>(0</a:t>
            </a:r>
            <a:r>
              <a:rPr lang="en-US" altLang="el-GR" i="1" dirty="0" smtClean="0">
                <a:latin typeface="Arno Pro Caption" panose="02020502040506020403" pitchFamily="18" charset="0"/>
              </a:rPr>
              <a:t>, </a:t>
            </a:r>
            <a:r>
              <a:rPr lang="en-US" altLang="el-GR" dirty="0" smtClean="0">
                <a:latin typeface="Arno Pro Caption" panose="02020502040506020403" pitchFamily="18" charset="0"/>
              </a:rPr>
              <a:t>1) = −0</a:t>
            </a:r>
            <a:r>
              <a:rPr lang="en-US" altLang="el-GR" i="1" dirty="0" smtClean="0">
                <a:latin typeface="Arno Pro Caption" panose="02020502040506020403" pitchFamily="18" charset="0"/>
              </a:rPr>
              <a:t>.</a:t>
            </a:r>
            <a:r>
              <a:rPr lang="en-US" altLang="el-GR" dirty="0" smtClean="0">
                <a:latin typeface="Arno Pro Caption" panose="02020502040506020403" pitchFamily="18" charset="0"/>
              </a:rPr>
              <a:t>5 + 1</a:t>
            </a:r>
            <a:r>
              <a:rPr lang="en-US" altLang="el-GR" i="1" dirty="0" smtClean="0">
                <a:latin typeface="Arno Pro Caption" panose="02020502040506020403" pitchFamily="18" charset="0"/>
              </a:rPr>
              <a:t>.</a:t>
            </a:r>
            <a:r>
              <a:rPr lang="en-US" altLang="el-GR" dirty="0" smtClean="0">
                <a:latin typeface="Arno Pro Caption" panose="02020502040506020403" pitchFamily="18" charset="0"/>
              </a:rPr>
              <a:t>5 − 0 = 1</a:t>
            </a:r>
            <a:r>
              <a:rPr lang="en-US" altLang="el-GR" i="1" dirty="0" smtClean="0">
                <a:latin typeface="Arno Pro Caption" panose="02020502040506020403" pitchFamily="18" charset="0"/>
              </a:rPr>
              <a:t>.</a:t>
            </a:r>
            <a:r>
              <a:rPr lang="en-US" altLang="el-GR" dirty="0" smtClean="0">
                <a:latin typeface="Arno Pro Caption" panose="02020502040506020403" pitchFamily="18" charset="0"/>
              </a:rPr>
              <a:t>0</a:t>
            </a:r>
            <a:r>
              <a:rPr lang="en-US" altLang="el-GR" i="1" dirty="0" smtClean="0">
                <a:latin typeface="Arno Pro Caption" panose="02020502040506020403" pitchFamily="18" charset="0"/>
              </a:rPr>
              <a:t>.</a:t>
            </a:r>
          </a:p>
        </p:txBody>
      </p:sp>
      <p:sp>
        <p:nvSpPr>
          <p:cNvPr id="3" name="Slide Number Placeholder 2"/>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25</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319411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3200" dirty="0" smtClean="0">
                <a:effectLst/>
                <a:latin typeface="Arno Pro Caption" panose="02020502040506020403" pitchFamily="18" charset="0"/>
              </a:rPr>
              <a:t>Example: Euler Method (</a:t>
            </a:r>
            <a:r>
              <a:rPr lang="en-US" altLang="el-GR" sz="3200" dirty="0" err="1" smtClean="0">
                <a:effectLst/>
                <a:latin typeface="Arno Pro Caption" panose="02020502040506020403" pitchFamily="18" charset="0"/>
              </a:rPr>
              <a:t>Ctd</a:t>
            </a:r>
            <a:r>
              <a:rPr lang="en-US" altLang="el-GR" sz="3200" dirty="0" smtClean="0">
                <a:effectLst/>
                <a:latin typeface="Arno Pro Caption" panose="02020502040506020403" pitchFamily="18" charset="0"/>
              </a:rPr>
              <a:t>.)</a:t>
            </a:r>
          </a:p>
        </p:txBody>
      </p:sp>
      <p:sp>
        <p:nvSpPr>
          <p:cNvPr id="116739" name="Rectangle 3"/>
          <p:cNvSpPr>
            <a:spLocks noGrp="1"/>
          </p:cNvSpPr>
          <p:nvPr>
            <p:ph type="body" idx="4294967295"/>
          </p:nvPr>
        </p:nvSpPr>
        <p:spPr/>
        <p:txBody>
          <a:bodyPr/>
          <a:lstStyle/>
          <a:p>
            <a:pPr>
              <a:buFont typeface="Wingdings 2" pitchFamily="18" charset="2"/>
              <a:buNone/>
            </a:pPr>
            <a:r>
              <a:rPr lang="en-US" altLang="el-GR" sz="2800" dirty="0" smtClean="0">
                <a:latin typeface="Arno Pro Caption" panose="02020502040506020403" pitchFamily="18" charset="0"/>
              </a:rPr>
              <a:t>The tangent line approximation for </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in [0, 0.2] is </a:t>
            </a:r>
            <a:r>
              <a:rPr lang="en-US" altLang="el-GR" sz="2800" i="1" dirty="0" smtClean="0">
                <a:latin typeface="Arno Pro Caption" panose="02020502040506020403" pitchFamily="18" charset="0"/>
              </a:rPr>
              <a:t>y </a:t>
            </a:r>
            <a:r>
              <a:rPr lang="en-US" altLang="el-GR" sz="2800" dirty="0" smtClean="0">
                <a:latin typeface="Arno Pro Caption" panose="02020502040506020403" pitchFamily="18" charset="0"/>
              </a:rPr>
              <a:t>= 1 + 1</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0(</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− 0) = 1 + </a:t>
            </a:r>
            <a:r>
              <a:rPr lang="en-US" altLang="el-GR" sz="2800" i="1" dirty="0" smtClean="0">
                <a:latin typeface="Arno Pro Caption" panose="02020502040506020403" pitchFamily="18" charset="0"/>
              </a:rPr>
              <a:t>t. </a:t>
            </a:r>
          </a:p>
          <a:p>
            <a:pPr>
              <a:buFont typeface="Wingdings 2" pitchFamily="18" charset="2"/>
              <a:buNone/>
            </a:pPr>
            <a:r>
              <a:rPr lang="en-US" altLang="el-GR" sz="2800" dirty="0" smtClean="0">
                <a:latin typeface="Arno Pro Caption" panose="02020502040506020403" pitchFamily="18" charset="0"/>
              </a:rPr>
              <a:t>Setting </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 0.2, we find the approximate value </a:t>
            </a:r>
            <a:r>
              <a:rPr lang="en-US" altLang="el-GR" sz="2800" i="1" dirty="0" smtClean="0">
                <a:latin typeface="Arno Pro Caption" panose="02020502040506020403" pitchFamily="18" charset="0"/>
              </a:rPr>
              <a:t>y</a:t>
            </a:r>
            <a:r>
              <a:rPr lang="en-US" altLang="el-GR" sz="2800" baseline="-25000" dirty="0" smtClean="0">
                <a:latin typeface="Arno Pro Caption" panose="02020502040506020403" pitchFamily="18" charset="0"/>
              </a:rPr>
              <a:t>1</a:t>
            </a:r>
            <a:r>
              <a:rPr lang="en-US" altLang="el-GR" sz="2800" dirty="0" smtClean="0">
                <a:latin typeface="Arno Pro Caption" panose="02020502040506020403" pitchFamily="18" charset="0"/>
              </a:rPr>
              <a:t> of the solution at </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 0.2, namely, </a:t>
            </a:r>
            <a:r>
              <a:rPr lang="en-US" altLang="el-GR" sz="2800" i="1" dirty="0" smtClean="0">
                <a:latin typeface="Arno Pro Caption" panose="02020502040506020403" pitchFamily="18" charset="0"/>
              </a:rPr>
              <a:t>y</a:t>
            </a:r>
            <a:r>
              <a:rPr lang="en-US" altLang="el-GR" sz="2800" baseline="-25000" dirty="0" smtClean="0">
                <a:latin typeface="Arno Pro Caption" panose="02020502040506020403" pitchFamily="18" charset="0"/>
              </a:rPr>
              <a:t>1</a:t>
            </a:r>
            <a:r>
              <a:rPr lang="en-US" altLang="el-GR" sz="2800" dirty="0" smtClean="0">
                <a:latin typeface="Arno Pro Caption" panose="02020502040506020403" pitchFamily="18" charset="0"/>
              </a:rPr>
              <a:t> = 1.2.</a:t>
            </a:r>
          </a:p>
          <a:p>
            <a:pPr>
              <a:buFont typeface="Wingdings 2" pitchFamily="18" charset="2"/>
              <a:buNone/>
            </a:pPr>
            <a:r>
              <a:rPr lang="en-US" altLang="el-GR" sz="2800" dirty="0" smtClean="0">
                <a:latin typeface="Arno Pro Caption" panose="02020502040506020403" pitchFamily="18" charset="0"/>
              </a:rPr>
              <a:t>At the next step we have</a:t>
            </a:r>
          </a:p>
          <a:p>
            <a:pPr>
              <a:buFont typeface="Wingdings 2" pitchFamily="18" charset="2"/>
              <a:buNone/>
            </a:pPr>
            <a:r>
              <a:rPr lang="en-US" altLang="el-GR" sz="2800" i="1" dirty="0" smtClean="0">
                <a:latin typeface="Arno Pro Caption" panose="02020502040506020403" pitchFamily="18" charset="0"/>
              </a:rPr>
              <a:t>f</a:t>
            </a:r>
            <a:r>
              <a:rPr lang="en-US" altLang="el-GR" sz="2800" baseline="-25000" dirty="0" smtClean="0">
                <a:latin typeface="Arno Pro Caption" panose="02020502040506020403" pitchFamily="18" charset="0"/>
              </a:rPr>
              <a:t>1</a:t>
            </a:r>
            <a:r>
              <a:rPr lang="en-US" altLang="el-GR" sz="2800" dirty="0" smtClean="0">
                <a:latin typeface="Arno Pro Caption" panose="02020502040506020403" pitchFamily="18" charset="0"/>
              </a:rPr>
              <a:t> = </a:t>
            </a:r>
            <a:r>
              <a:rPr lang="en-US" altLang="el-GR" sz="2800" i="1" dirty="0" smtClean="0">
                <a:latin typeface="Arno Pro Caption" panose="02020502040506020403" pitchFamily="18" charset="0"/>
              </a:rPr>
              <a:t>f </a:t>
            </a:r>
            <a:r>
              <a:rPr lang="en-US" altLang="el-GR" sz="2800" dirty="0" smtClean="0">
                <a:latin typeface="Arno Pro Caption" panose="02020502040506020403" pitchFamily="18" charset="0"/>
              </a:rPr>
              <a:t>(</a:t>
            </a:r>
            <a:r>
              <a:rPr lang="en-US" altLang="el-GR" sz="2800" i="1" dirty="0" smtClean="0">
                <a:latin typeface="Arno Pro Caption" panose="02020502040506020403" pitchFamily="18" charset="0"/>
              </a:rPr>
              <a:t>t</a:t>
            </a:r>
            <a:r>
              <a:rPr lang="en-US" altLang="el-GR" sz="2800" baseline="-25000" dirty="0" smtClean="0">
                <a:latin typeface="Arno Pro Caption" panose="02020502040506020403" pitchFamily="18" charset="0"/>
              </a:rPr>
              <a:t>1</a:t>
            </a:r>
            <a:r>
              <a:rPr lang="en-US" altLang="el-GR" sz="2800" i="1" dirty="0" smtClean="0">
                <a:latin typeface="Arno Pro Caption" panose="02020502040506020403" pitchFamily="18" charset="0"/>
              </a:rPr>
              <a:t>, y</a:t>
            </a:r>
            <a:r>
              <a:rPr lang="en-US" altLang="el-GR" sz="2800" baseline="-25000" dirty="0" smtClean="0">
                <a:latin typeface="Arno Pro Caption" panose="02020502040506020403" pitchFamily="18" charset="0"/>
              </a:rPr>
              <a:t>1</a:t>
            </a:r>
            <a:r>
              <a:rPr lang="en-US" altLang="el-GR" sz="2800" dirty="0" smtClean="0">
                <a:latin typeface="Arno Pro Caption" panose="02020502040506020403" pitchFamily="18" charset="0"/>
              </a:rPr>
              <a:t>) = </a:t>
            </a:r>
            <a:r>
              <a:rPr lang="en-US" altLang="el-GR" sz="2800" i="1" dirty="0" smtClean="0">
                <a:latin typeface="Arno Pro Caption" panose="02020502040506020403" pitchFamily="18" charset="0"/>
              </a:rPr>
              <a:t>f </a:t>
            </a:r>
            <a:r>
              <a:rPr lang="en-US" altLang="el-GR" sz="2800" dirty="0" smtClean="0">
                <a:latin typeface="Arno Pro Caption" panose="02020502040506020403" pitchFamily="18" charset="0"/>
              </a:rPr>
              <a:t>(0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2</a:t>
            </a:r>
            <a:r>
              <a:rPr lang="en-US" altLang="el-GR" sz="2800" i="1" dirty="0" smtClean="0">
                <a:latin typeface="Arno Pro Caption" panose="02020502040506020403" pitchFamily="18" charset="0"/>
              </a:rPr>
              <a:t>, </a:t>
            </a:r>
            <a:r>
              <a:rPr lang="en-US" altLang="el-GR" sz="2800" dirty="0" smtClean="0">
                <a:latin typeface="Arno Pro Caption" panose="02020502040506020403" pitchFamily="18" charset="0"/>
              </a:rPr>
              <a:t>1</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2) =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6 + 1</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5 − 0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2 =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7</a:t>
            </a:r>
            <a:r>
              <a:rPr lang="en-US" altLang="el-GR" sz="2800" i="1" dirty="0" smtClean="0">
                <a:latin typeface="Arno Pro Caption" panose="02020502040506020403" pitchFamily="18" charset="0"/>
              </a:rPr>
              <a:t>, </a:t>
            </a:r>
            <a:r>
              <a:rPr lang="en-US" altLang="el-GR" sz="2800" dirty="0" smtClean="0">
                <a:latin typeface="Arno Pro Caption" panose="02020502040506020403" pitchFamily="18" charset="0"/>
              </a:rPr>
              <a:t>and </a:t>
            </a:r>
            <a:r>
              <a:rPr lang="en-US" altLang="el-GR" sz="2800" i="1" dirty="0" smtClean="0">
                <a:latin typeface="Arno Pro Caption" panose="02020502040506020403" pitchFamily="18" charset="0"/>
              </a:rPr>
              <a:t>y </a:t>
            </a:r>
            <a:r>
              <a:rPr lang="en-US" altLang="el-GR" sz="2800" dirty="0" smtClean="0">
                <a:latin typeface="Arno Pro Caption" panose="02020502040506020403" pitchFamily="18" charset="0"/>
              </a:rPr>
              <a:t>= 1</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2 + 0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7(</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2) = 1</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06 + 0</a:t>
            </a:r>
            <a:r>
              <a:rPr lang="en-US" altLang="el-GR" sz="2800" i="1" dirty="0" smtClean="0">
                <a:latin typeface="Arno Pro Caption" panose="02020502040506020403" pitchFamily="18" charset="0"/>
              </a:rPr>
              <a:t>.</a:t>
            </a:r>
            <a:r>
              <a:rPr lang="en-US" altLang="el-GR" sz="2800" dirty="0" smtClean="0">
                <a:latin typeface="Arno Pro Caption" panose="02020502040506020403" pitchFamily="18" charset="0"/>
              </a:rPr>
              <a:t>7</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for </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in [0.2, 0.4]. Evaluating at </a:t>
            </a:r>
            <a:r>
              <a:rPr lang="en-US" altLang="el-GR" sz="2800" i="1" dirty="0" smtClean="0">
                <a:latin typeface="Arno Pro Caption" panose="02020502040506020403" pitchFamily="18" charset="0"/>
              </a:rPr>
              <a:t>t </a:t>
            </a:r>
            <a:r>
              <a:rPr lang="en-US" altLang="el-GR" sz="2800" dirty="0" smtClean="0">
                <a:latin typeface="Arno Pro Caption" panose="02020502040506020403" pitchFamily="18" charset="0"/>
              </a:rPr>
              <a:t>= 0.4, we obtain </a:t>
            </a:r>
            <a:r>
              <a:rPr lang="en-US" altLang="el-GR" sz="2800" i="1" dirty="0" smtClean="0">
                <a:latin typeface="Arno Pro Caption" panose="02020502040506020403" pitchFamily="18" charset="0"/>
              </a:rPr>
              <a:t>y</a:t>
            </a:r>
            <a:r>
              <a:rPr lang="en-US" altLang="el-GR" sz="2800" i="1" baseline="-25000" dirty="0" smtClean="0">
                <a:latin typeface="Arno Pro Caption" panose="02020502040506020403" pitchFamily="18" charset="0"/>
              </a:rPr>
              <a:t>2</a:t>
            </a:r>
            <a:r>
              <a:rPr lang="en-US" altLang="el-GR" sz="2800" dirty="0" smtClean="0">
                <a:latin typeface="Arno Pro Caption" panose="02020502040506020403" pitchFamily="18" charset="0"/>
              </a:rPr>
              <a:t> = 1.34.</a:t>
            </a:r>
          </a:p>
          <a:p>
            <a:pPr>
              <a:buFont typeface="Wingdings 2" pitchFamily="18" charset="2"/>
              <a:buNone/>
            </a:pPr>
            <a:r>
              <a:rPr lang="en-US" altLang="el-GR" sz="2800" dirty="0" smtClean="0">
                <a:latin typeface="Arno Pro Caption" panose="02020502040506020403" pitchFamily="18" charset="0"/>
              </a:rPr>
              <a:t>…</a:t>
            </a:r>
          </a:p>
        </p:txBody>
      </p:sp>
      <p:sp>
        <p:nvSpPr>
          <p:cNvPr id="3" name="Slide Number Placeholder 2"/>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26</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199552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8" name="Picture 4"/>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528" y="692695"/>
            <a:ext cx="6768752" cy="236946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6" name="Rectangle 2"/>
          <p:cNvSpPr>
            <a:spLocks noGrp="1" noChangeArrowheads="1"/>
          </p:cNvSpPr>
          <p:nvPr>
            <p:ph type="title" idx="4294967295"/>
          </p:nvPr>
        </p:nvSpPr>
        <p:spPr bwMode="auto">
          <a:xfrm>
            <a:off x="251520" y="26968"/>
            <a:ext cx="7956550" cy="7521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l-GR" sz="3200" dirty="0" smtClean="0">
                <a:effectLst/>
                <a:latin typeface="Arno Pro Caption" panose="02020502040506020403" pitchFamily="18" charset="0"/>
              </a:rPr>
              <a:t>Example: Euler Method (</a:t>
            </a:r>
            <a:r>
              <a:rPr lang="en-US" altLang="el-GR" sz="3200" dirty="0" err="1" smtClean="0">
                <a:effectLst/>
                <a:latin typeface="Arno Pro Caption" panose="02020502040506020403" pitchFamily="18" charset="0"/>
              </a:rPr>
              <a:t>Ctd</a:t>
            </a:r>
            <a:r>
              <a:rPr lang="en-US" altLang="el-GR" sz="3200" dirty="0" smtClean="0">
                <a:effectLst/>
                <a:latin typeface="Arno Pro Caption" panose="02020502040506020403" pitchFamily="18" charset="0"/>
              </a:rPr>
              <a:t>.)</a:t>
            </a:r>
          </a:p>
        </p:txBody>
      </p:sp>
      <p:pic>
        <p:nvPicPr>
          <p:cNvPr id="118790" name="Picture 6"/>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79712" y="2943086"/>
            <a:ext cx="4343400" cy="38798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27</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2209781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3200" dirty="0" smtClean="0">
                <a:latin typeface="Arno Pro Caption" panose="02020502040506020403" pitchFamily="18" charset="0"/>
              </a:rPr>
              <a:t>Example-4 : Euler Method</a:t>
            </a:r>
            <a:endParaRPr lang="el-GR" sz="3200" dirty="0">
              <a:latin typeface="Arno Pro Caption" panose="02020502040506020403"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604448" cy="401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28</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4118930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αριθμού διαφάνειας 5"/>
          <p:cNvSpPr>
            <a:spLocks noGrp="1"/>
          </p:cNvSpPr>
          <p:nvPr>
            <p:ph type="sldNum" sz="quarter" idx="12"/>
          </p:nvPr>
        </p:nvSpPr>
        <p:spPr/>
        <p:txBody>
          <a:bodyPr vert="horz" lIns="91440" tIns="45720" rIns="91440" bIns="45720" rtlCol="0" anchor="ctr"/>
          <a:lstStyle/>
          <a:p>
            <a:fld id="{0AD9426F-AE87-4C10-A6E1-4C417D01A9DD}" type="slidenum">
              <a:rPr lang="en-US" altLang="el-GR" sz="2000">
                <a:solidFill>
                  <a:schemeClr val="tx1"/>
                </a:solidFill>
                <a:latin typeface="Arno Pro Caption" pitchFamily="18" charset="0"/>
              </a:rPr>
              <a:pPr/>
              <a:t>29</a:t>
            </a:fld>
            <a:endParaRPr lang="en-US" altLang="el-GR" sz="2000">
              <a:solidFill>
                <a:schemeClr val="tx1"/>
              </a:solidFill>
              <a:latin typeface="Arno Pro Caption" pitchFamily="18" charset="0"/>
            </a:endParaRPr>
          </a:p>
        </p:txBody>
      </p:sp>
      <p:sp>
        <p:nvSpPr>
          <p:cNvPr id="5122" name="Rectangle 2"/>
          <p:cNvSpPr>
            <a:spLocks noGrp="1" noChangeArrowheads="1"/>
          </p:cNvSpPr>
          <p:nvPr>
            <p:ph type="title"/>
          </p:nvPr>
        </p:nvSpPr>
        <p:spPr>
          <a:xfrm>
            <a:off x="457200" y="274638"/>
            <a:ext cx="8229600" cy="573088"/>
          </a:xfrm>
        </p:spPr>
        <p:txBody>
          <a:bodyPr>
            <a:normAutofit fontScale="90000"/>
          </a:bodyPr>
          <a:lstStyle/>
          <a:p>
            <a:r>
              <a:rPr lang="en-US" sz="3200" dirty="0" smtClean="0">
                <a:latin typeface="Arno Pro Caption" panose="02020502040506020403" pitchFamily="18" charset="0"/>
              </a:rPr>
              <a:t>Example-5 </a:t>
            </a:r>
            <a:r>
              <a:rPr lang="en-US" sz="3200" dirty="0">
                <a:latin typeface="Arno Pro Caption" panose="02020502040506020403" pitchFamily="18" charset="0"/>
              </a:rPr>
              <a:t>: Euler Method</a:t>
            </a:r>
            <a:endParaRPr lang="en-US" altLang="el-GR" sz="3200" b="1" dirty="0">
              <a:solidFill>
                <a:schemeClr val="accent5">
                  <a:lumMod val="75000"/>
                </a:schemeClr>
              </a:solidFill>
              <a:latin typeface="Arno Pro Caption" pitchFamily="18" charset="0"/>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985458937"/>
              </p:ext>
            </p:extLst>
          </p:nvPr>
        </p:nvGraphicFramePr>
        <p:xfrm>
          <a:off x="122238" y="973138"/>
          <a:ext cx="6451600" cy="484187"/>
        </p:xfrm>
        <a:graphic>
          <a:graphicData uri="http://schemas.openxmlformats.org/presentationml/2006/ole">
            <mc:AlternateContent xmlns:mc="http://schemas.openxmlformats.org/markup-compatibility/2006">
              <mc:Choice xmlns:v="urn:schemas-microsoft-com:vml" Requires="v">
                <p:oleObj spid="_x0000_s24962" name="Equation" r:id="rId3" imgW="3047760" imgH="228600" progId="Equation.DSMT4">
                  <p:embed/>
                </p:oleObj>
              </mc:Choice>
              <mc:Fallback>
                <p:oleObj name="Equation" r:id="rId3" imgW="3047760" imgH="228600" progId="Equation.DSMT4">
                  <p:embed/>
                  <p:pic>
                    <p:nvPicPr>
                      <p:cNvPr id="8196" name="Object 4"/>
                      <p:cNvPicPr>
                        <a:picLocks noChangeAspect="1" noChangeArrowheads="1"/>
                      </p:cNvPicPr>
                      <p:nvPr/>
                    </p:nvPicPr>
                    <p:blipFill>
                      <a:blip r:embed="rId4"/>
                      <a:srcRect/>
                      <a:stretch>
                        <a:fillRect/>
                      </a:stretch>
                    </p:blipFill>
                    <p:spPr bwMode="auto">
                      <a:xfrm>
                        <a:off x="122238" y="973138"/>
                        <a:ext cx="6451600" cy="484187"/>
                      </a:xfrm>
                      <a:prstGeom prst="rect">
                        <a:avLst/>
                      </a:prstGeom>
                      <a:noFill/>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1735058647"/>
              </p:ext>
            </p:extLst>
          </p:nvPr>
        </p:nvGraphicFramePr>
        <p:xfrm>
          <a:off x="1864045" y="2031625"/>
          <a:ext cx="6059361" cy="1402178"/>
        </p:xfrm>
        <a:graphic>
          <a:graphicData uri="http://schemas.openxmlformats.org/presentationml/2006/ole">
            <mc:AlternateContent xmlns:mc="http://schemas.openxmlformats.org/markup-compatibility/2006">
              <mc:Choice xmlns:v="urn:schemas-microsoft-com:vml" Requires="v">
                <p:oleObj spid="_x0000_s24963" name="Equation" r:id="rId5" imgW="2908080" imgH="672840" progId="Equation.3">
                  <p:embed/>
                </p:oleObj>
              </mc:Choice>
              <mc:Fallback>
                <p:oleObj name="Equation" r:id="rId5" imgW="2908080" imgH="672840" progId="Equation.3">
                  <p:embed/>
                  <p:pic>
                    <p:nvPicPr>
                      <p:cNvPr id="819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4045" y="2031625"/>
                        <a:ext cx="6059361" cy="1402178"/>
                      </a:xfrm>
                      <a:prstGeom prst="rect">
                        <a:avLst/>
                      </a:prstGeom>
                      <a:noFill/>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85641932"/>
              </p:ext>
            </p:extLst>
          </p:nvPr>
        </p:nvGraphicFramePr>
        <p:xfrm>
          <a:off x="1881309" y="3377929"/>
          <a:ext cx="6785121" cy="1239773"/>
        </p:xfrm>
        <a:graphic>
          <a:graphicData uri="http://schemas.openxmlformats.org/presentationml/2006/ole">
            <mc:AlternateContent xmlns:mc="http://schemas.openxmlformats.org/markup-compatibility/2006">
              <mc:Choice xmlns:v="urn:schemas-microsoft-com:vml" Requires="v">
                <p:oleObj spid="_x0000_s24964" name="Equation" r:id="rId7" imgW="3682800" imgH="672840" progId="Equation.3">
                  <p:embed/>
                </p:oleObj>
              </mc:Choice>
              <mc:Fallback>
                <p:oleObj name="Equation" r:id="rId7" imgW="3682800" imgH="672840" progId="Equation.3">
                  <p:embed/>
                  <p:pic>
                    <p:nvPicPr>
                      <p:cNvPr id="819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1309" y="3377929"/>
                        <a:ext cx="6785121" cy="1239773"/>
                      </a:xfrm>
                      <a:prstGeom prst="rect">
                        <a:avLst/>
                      </a:prstGeom>
                      <a:noFill/>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584533449"/>
              </p:ext>
            </p:extLst>
          </p:nvPr>
        </p:nvGraphicFramePr>
        <p:xfrm>
          <a:off x="1864045" y="1505418"/>
          <a:ext cx="3528392" cy="477938"/>
        </p:xfrm>
        <a:graphic>
          <a:graphicData uri="http://schemas.openxmlformats.org/presentationml/2006/ole">
            <mc:AlternateContent xmlns:mc="http://schemas.openxmlformats.org/markup-compatibility/2006">
              <mc:Choice xmlns:v="urn:schemas-microsoft-com:vml" Requires="v">
                <p:oleObj spid="_x0000_s24965" name="Equation" r:id="rId9" imgW="1688760" imgH="228600" progId="Equation.3">
                  <p:embed/>
                </p:oleObj>
              </mc:Choice>
              <mc:Fallback>
                <p:oleObj name="Equation" r:id="rId9" imgW="1688760" imgH="228600" progId="Equation.3">
                  <p:embed/>
                  <p:pic>
                    <p:nvPicPr>
                      <p:cNvPr id="8199"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64045" y="1505418"/>
                        <a:ext cx="3528392" cy="477938"/>
                      </a:xfrm>
                      <a:prstGeom prst="rect">
                        <a:avLst/>
                      </a:prstGeom>
                      <a:noFill/>
                      <a:extLst/>
                    </p:spPr>
                  </p:pic>
                </p:oleObj>
              </mc:Fallback>
            </mc:AlternateContent>
          </a:graphicData>
        </a:graphic>
      </p:graphicFrame>
    </p:spTree>
    <p:extLst>
      <p:ext uri="{BB962C8B-B14F-4D97-AF65-F5344CB8AC3E}">
        <p14:creationId xmlns:p14="http://schemas.microsoft.com/office/powerpoint/2010/main" val="785322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endParaRPr lang="el-GR" sz="3200" dirty="0"/>
          </a:p>
        </p:txBody>
      </p:sp>
      <p:sp>
        <p:nvSpPr>
          <p:cNvPr id="3" name="Content Placeholder 2"/>
          <p:cNvSpPr>
            <a:spLocks noGrp="1"/>
          </p:cNvSpPr>
          <p:nvPr>
            <p:ph idx="1"/>
          </p:nvPr>
        </p:nvSpPr>
        <p:spPr>
          <a:xfrm>
            <a:off x="457200" y="1124744"/>
            <a:ext cx="8229600" cy="5001419"/>
          </a:xfrm>
        </p:spPr>
        <p:txBody>
          <a:bodyPr>
            <a:normAutofit/>
          </a:bodyPr>
          <a:lstStyle/>
          <a:p>
            <a:r>
              <a:rPr lang="el-GR" sz="2800" dirty="0" smtClean="0">
                <a:latin typeface="Arno Pro Caption" pitchFamily="18" charset="0"/>
              </a:rPr>
              <a:t>1</a:t>
            </a:r>
            <a:r>
              <a:rPr lang="el-GR" sz="2800" baseline="30000" dirty="0" smtClean="0">
                <a:latin typeface="Arno Pro Caption" pitchFamily="18" charset="0"/>
              </a:rPr>
              <a:t>ης</a:t>
            </a:r>
            <a:r>
              <a:rPr lang="el-GR" sz="2800" dirty="0" smtClean="0">
                <a:latin typeface="Arno Pro Caption" pitchFamily="18" charset="0"/>
              </a:rPr>
              <a:t> τάξης </a:t>
            </a:r>
            <a:r>
              <a:rPr lang="en-US" sz="2800" dirty="0">
                <a:latin typeface="Arno Pro Caption" pitchFamily="18" charset="0"/>
              </a:rPr>
              <a:t>:</a:t>
            </a:r>
            <a:endParaRPr lang="el-GR" sz="2800" dirty="0" smtClean="0">
              <a:latin typeface="Arno Pro Caption" pitchFamily="18" charset="0"/>
            </a:endParaRPr>
          </a:p>
          <a:p>
            <a:r>
              <a:rPr lang="el-GR" sz="2800" dirty="0" smtClean="0">
                <a:latin typeface="Arno Pro Caption" pitchFamily="18" charset="0"/>
              </a:rPr>
              <a:t>2</a:t>
            </a:r>
            <a:r>
              <a:rPr lang="el-GR" sz="2800" baseline="30000" dirty="0" smtClean="0">
                <a:latin typeface="Arno Pro Caption" pitchFamily="18" charset="0"/>
              </a:rPr>
              <a:t>ης</a:t>
            </a:r>
            <a:r>
              <a:rPr lang="el-GR" sz="2800" dirty="0" smtClean="0">
                <a:latin typeface="Arno Pro Caption" pitchFamily="18" charset="0"/>
              </a:rPr>
              <a:t> τάξης</a:t>
            </a:r>
            <a:r>
              <a:rPr lang="en-US" sz="2800" dirty="0" smtClean="0">
                <a:latin typeface="Arno Pro Caption" pitchFamily="18" charset="0"/>
              </a:rPr>
              <a:t> :</a:t>
            </a:r>
            <a:endParaRPr lang="el-GR" sz="2800" dirty="0" smtClean="0">
              <a:latin typeface="Arno Pro Caption" pitchFamily="18" charset="0"/>
            </a:endParaRPr>
          </a:p>
          <a:p>
            <a:r>
              <a:rPr lang="el-GR" sz="2800" dirty="0" smtClean="0">
                <a:latin typeface="Arno Pro Caption" pitchFamily="18" charset="0"/>
              </a:rPr>
              <a:t>….</a:t>
            </a:r>
          </a:p>
          <a:p>
            <a:r>
              <a:rPr lang="en-US" sz="2800" i="1" dirty="0" smtClean="0">
                <a:latin typeface="Arno Pro Caption" pitchFamily="18" charset="0"/>
              </a:rPr>
              <a:t>n</a:t>
            </a:r>
            <a:r>
              <a:rPr lang="en-US" sz="2800" dirty="0" smtClean="0">
                <a:latin typeface="Arno Pro Caption" pitchFamily="18" charset="0"/>
              </a:rPr>
              <a:t>-</a:t>
            </a:r>
            <a:r>
              <a:rPr lang="el-GR" sz="2800" dirty="0" err="1" smtClean="0">
                <a:latin typeface="Arno Pro Caption" pitchFamily="18" charset="0"/>
              </a:rPr>
              <a:t>οστής</a:t>
            </a:r>
            <a:r>
              <a:rPr lang="el-GR" sz="2800" dirty="0" smtClean="0">
                <a:latin typeface="Arno Pro Caption" pitchFamily="18" charset="0"/>
              </a:rPr>
              <a:t> τάξης :</a:t>
            </a:r>
          </a:p>
          <a:p>
            <a:endParaRPr lang="el-GR" sz="2800" dirty="0">
              <a:latin typeface="Arno Pro Caption" pitchFamily="18" charset="0"/>
            </a:endParaRPr>
          </a:p>
          <a:p>
            <a:pPr marL="0" indent="0">
              <a:buNone/>
            </a:pPr>
            <a:r>
              <a:rPr lang="el-GR" sz="2800" dirty="0" smtClean="0">
                <a:latin typeface="Arno Pro Caption" pitchFamily="18" charset="0"/>
              </a:rPr>
              <a:t>Μια συνήθης διαφορική εξίσωση (</a:t>
            </a:r>
            <a:r>
              <a:rPr lang="en-US" sz="2800" dirty="0" smtClean="0">
                <a:latin typeface="Arno Pro Caption" pitchFamily="18" charset="0"/>
              </a:rPr>
              <a:t>ODE) </a:t>
            </a:r>
            <a:r>
              <a:rPr lang="el-GR" sz="2800" dirty="0" smtClean="0">
                <a:latin typeface="Arno Pro Caption" pitchFamily="18" charset="0"/>
              </a:rPr>
              <a:t>έχει λύση όταν υπάρχει μια </a:t>
            </a:r>
            <a:r>
              <a:rPr lang="el-GR" sz="2800" dirty="0" err="1" smtClean="0">
                <a:latin typeface="Arno Pro Caption" pitchFamily="18" charset="0"/>
              </a:rPr>
              <a:t>παραγωγίσιμη</a:t>
            </a:r>
            <a:r>
              <a:rPr lang="el-GR" sz="2800" dirty="0" smtClean="0">
                <a:latin typeface="Arno Pro Caption" pitchFamily="18" charset="0"/>
              </a:rPr>
              <a:t> συνάρτηση </a:t>
            </a:r>
            <a:r>
              <a:rPr lang="en-US" sz="2800" i="1" dirty="0" smtClean="0">
                <a:solidFill>
                  <a:srgbClr val="FF0000"/>
                </a:solidFill>
                <a:latin typeface="Arno Pro Caption" pitchFamily="18" charset="0"/>
              </a:rPr>
              <a:t>y(x)</a:t>
            </a:r>
            <a:r>
              <a:rPr lang="en-US" sz="2800" dirty="0" smtClean="0">
                <a:latin typeface="Arno Pro Caption" pitchFamily="18" charset="0"/>
              </a:rPr>
              <a:t> </a:t>
            </a:r>
            <a:r>
              <a:rPr lang="el-GR" sz="2800" dirty="0" smtClean="0">
                <a:latin typeface="Arno Pro Caption" pitchFamily="18" charset="0"/>
              </a:rPr>
              <a:t> η οποία, όταν αυτή και οι παράγωγοί της αντικατασταθούν στη γενική της μορφή  </a:t>
            </a:r>
          </a:p>
          <a:p>
            <a:pPr marL="0" indent="0">
              <a:buNone/>
            </a:pPr>
            <a:r>
              <a:rPr lang="el-GR" sz="2800" dirty="0">
                <a:latin typeface="Arno Pro Caption" pitchFamily="18" charset="0"/>
              </a:rPr>
              <a:t>τ</a:t>
            </a:r>
            <a:r>
              <a:rPr lang="el-GR" sz="2800" dirty="0" smtClean="0">
                <a:latin typeface="Arno Pro Caption" pitchFamily="18" charset="0"/>
              </a:rPr>
              <a:t>ην επαληθεύουν</a:t>
            </a:r>
            <a:endParaRPr lang="el-GR" sz="2800" dirty="0">
              <a:latin typeface="Arno Pro Captio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69476658"/>
              </p:ext>
            </p:extLst>
          </p:nvPr>
        </p:nvGraphicFramePr>
        <p:xfrm>
          <a:off x="2792413" y="1108075"/>
          <a:ext cx="1687512" cy="585788"/>
        </p:xfrm>
        <a:graphic>
          <a:graphicData uri="http://schemas.openxmlformats.org/presentationml/2006/ole">
            <mc:AlternateContent xmlns:mc="http://schemas.openxmlformats.org/markup-compatibility/2006">
              <mc:Choice xmlns:v="urn:schemas-microsoft-com:vml" Requires="v">
                <p:oleObj spid="_x0000_s2577" name="Equation" r:id="rId3" imgW="622080" imgH="215640" progId="Equation.DSMT4">
                  <p:embed/>
                </p:oleObj>
              </mc:Choice>
              <mc:Fallback>
                <p:oleObj name="Equation" r:id="rId3" imgW="622080" imgH="215640" progId="Equation.DSMT4">
                  <p:embed/>
                  <p:pic>
                    <p:nvPicPr>
                      <p:cNvPr id="0" name=""/>
                      <p:cNvPicPr/>
                      <p:nvPr/>
                    </p:nvPicPr>
                    <p:blipFill>
                      <a:blip r:embed="rId4"/>
                      <a:stretch>
                        <a:fillRect/>
                      </a:stretch>
                    </p:blipFill>
                    <p:spPr>
                      <a:xfrm>
                        <a:off x="2792413" y="1108075"/>
                        <a:ext cx="1687512" cy="58578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2776723"/>
              </p:ext>
            </p:extLst>
          </p:nvPr>
        </p:nvGraphicFramePr>
        <p:xfrm>
          <a:off x="2751138" y="1612900"/>
          <a:ext cx="2344737" cy="525463"/>
        </p:xfrm>
        <a:graphic>
          <a:graphicData uri="http://schemas.openxmlformats.org/presentationml/2006/ole">
            <mc:AlternateContent xmlns:mc="http://schemas.openxmlformats.org/markup-compatibility/2006">
              <mc:Choice xmlns:v="urn:schemas-microsoft-com:vml" Requires="v">
                <p:oleObj spid="_x0000_s2578" name="Equation" r:id="rId5" imgW="965160" imgH="215640" progId="Equation.DSMT4">
                  <p:embed/>
                </p:oleObj>
              </mc:Choice>
              <mc:Fallback>
                <p:oleObj name="Equation" r:id="rId5" imgW="965160" imgH="215640" progId="Equation.DSMT4">
                  <p:embed/>
                  <p:pic>
                    <p:nvPicPr>
                      <p:cNvPr id="0" name=""/>
                      <p:cNvPicPr/>
                      <p:nvPr/>
                    </p:nvPicPr>
                    <p:blipFill>
                      <a:blip r:embed="rId6"/>
                      <a:stretch>
                        <a:fillRect/>
                      </a:stretch>
                    </p:blipFill>
                    <p:spPr>
                      <a:xfrm>
                        <a:off x="2751138" y="1612900"/>
                        <a:ext cx="2344737" cy="5254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12874427"/>
              </p:ext>
            </p:extLst>
          </p:nvPr>
        </p:nvGraphicFramePr>
        <p:xfrm>
          <a:off x="3275855" y="2492896"/>
          <a:ext cx="2139061" cy="637966"/>
        </p:xfrm>
        <a:graphic>
          <a:graphicData uri="http://schemas.openxmlformats.org/presentationml/2006/ole">
            <mc:AlternateContent xmlns:mc="http://schemas.openxmlformats.org/markup-compatibility/2006">
              <mc:Choice xmlns:v="urn:schemas-microsoft-com:vml" Requires="v">
                <p:oleObj spid="_x0000_s2579" name="Equation" r:id="rId7" imgW="723600" imgH="215640" progId="Equation.DSMT4">
                  <p:embed/>
                </p:oleObj>
              </mc:Choice>
              <mc:Fallback>
                <p:oleObj name="Equation" r:id="rId7" imgW="723600" imgH="215640" progId="Equation.DSMT4">
                  <p:embed/>
                  <p:pic>
                    <p:nvPicPr>
                      <p:cNvPr id="0" name=""/>
                      <p:cNvPicPr/>
                      <p:nvPr/>
                    </p:nvPicPr>
                    <p:blipFill>
                      <a:blip r:embed="rId8"/>
                      <a:stretch>
                        <a:fillRect/>
                      </a:stretch>
                    </p:blipFill>
                    <p:spPr>
                      <a:xfrm>
                        <a:off x="3275855" y="2492896"/>
                        <a:ext cx="2139061" cy="637966"/>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3</a:t>
            </a:fld>
            <a:endParaRPr lang="el-GR" sz="2000">
              <a:solidFill>
                <a:schemeClr val="tx1"/>
              </a:solidFill>
              <a:latin typeface="Arno Pro Captio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66686779"/>
              </p:ext>
            </p:extLst>
          </p:nvPr>
        </p:nvGraphicFramePr>
        <p:xfrm>
          <a:off x="2255838" y="4941888"/>
          <a:ext cx="4776787" cy="566737"/>
        </p:xfrm>
        <a:graphic>
          <a:graphicData uri="http://schemas.openxmlformats.org/presentationml/2006/ole">
            <mc:AlternateContent xmlns:mc="http://schemas.openxmlformats.org/markup-compatibility/2006">
              <mc:Choice xmlns:v="urn:schemas-microsoft-com:vml" Requires="v">
                <p:oleObj spid="_x0000_s2580" name="Equation" r:id="rId9" imgW="1815840" imgH="215640" progId="Equation.DSMT4">
                  <p:embed/>
                </p:oleObj>
              </mc:Choice>
              <mc:Fallback>
                <p:oleObj name="Equation" r:id="rId9" imgW="1815840" imgH="215640" progId="Equation.DSMT4">
                  <p:embed/>
                  <p:pic>
                    <p:nvPicPr>
                      <p:cNvPr id="0" name="Object 3"/>
                      <p:cNvPicPr>
                        <a:picLocks noChangeAspect="1" noChangeArrowheads="1"/>
                      </p:cNvPicPr>
                      <p:nvPr/>
                    </p:nvPicPr>
                    <p:blipFill>
                      <a:blip r:embed="rId10"/>
                      <a:srcRect/>
                      <a:stretch>
                        <a:fillRect/>
                      </a:stretch>
                    </p:blipFill>
                    <p:spPr bwMode="auto">
                      <a:xfrm>
                        <a:off x="2255838" y="4941888"/>
                        <a:ext cx="4776787" cy="566737"/>
                      </a:xfrm>
                      <a:prstGeom prst="rect">
                        <a:avLst/>
                      </a:prstGeom>
                      <a:noFill/>
                      <a:ln>
                        <a:noFill/>
                      </a:ln>
                    </p:spPr>
                  </p:pic>
                </p:oleObj>
              </mc:Fallback>
            </mc:AlternateContent>
          </a:graphicData>
        </a:graphic>
      </p:graphicFrame>
      <p:sp>
        <p:nvSpPr>
          <p:cNvPr id="9" name="TextBox 8"/>
          <p:cNvSpPr txBox="1"/>
          <p:nvPr/>
        </p:nvSpPr>
        <p:spPr>
          <a:xfrm>
            <a:off x="5724128" y="1268760"/>
            <a:ext cx="3096344" cy="1631216"/>
          </a:xfrm>
          <a:prstGeom prst="rect">
            <a:avLst/>
          </a:prstGeom>
          <a:noFill/>
          <a:ln>
            <a:solidFill>
              <a:schemeClr val="tx2"/>
            </a:solidFill>
          </a:ln>
        </p:spPr>
        <p:txBody>
          <a:bodyPr wrap="square" rtlCol="0">
            <a:spAutoFit/>
          </a:bodyPr>
          <a:lstStyle/>
          <a:p>
            <a:r>
              <a:rPr lang="el-GR" sz="2000" b="1" dirty="0" smtClean="0">
                <a:solidFill>
                  <a:srgbClr val="FF0000"/>
                </a:solidFill>
                <a:latin typeface="Arno Pro Caption" pitchFamily="18" charset="0"/>
              </a:rPr>
              <a:t>Η τάξη μιας διαφορικής εξίσωσης είναι η τάξη της μεγαλύτερης παραγώγου της συνάρτησης </a:t>
            </a:r>
            <a:r>
              <a:rPr lang="en-US" sz="2000" b="1" i="1" dirty="0" smtClean="0">
                <a:solidFill>
                  <a:srgbClr val="FF0000"/>
                </a:solidFill>
                <a:latin typeface="Arno Pro Caption" pitchFamily="18" charset="0"/>
              </a:rPr>
              <a:t>y</a:t>
            </a:r>
            <a:r>
              <a:rPr lang="el-GR" sz="2000" b="1" dirty="0" smtClean="0">
                <a:solidFill>
                  <a:srgbClr val="FF0000"/>
                </a:solidFill>
                <a:latin typeface="Arno Pro Caption" pitchFamily="18" charset="0"/>
              </a:rPr>
              <a:t>, που εμφανίζεται στην εξίσωση.</a:t>
            </a:r>
            <a:endParaRPr lang="el-GR" sz="2000" b="1" dirty="0">
              <a:solidFill>
                <a:srgbClr val="FF0000"/>
              </a:solidFill>
              <a:latin typeface="Arno Pro Caption" pitchFamily="18" charset="0"/>
            </a:endParaRPr>
          </a:p>
        </p:txBody>
      </p:sp>
    </p:spTree>
    <p:extLst>
      <p:ext uri="{BB962C8B-B14F-4D97-AF65-F5344CB8AC3E}">
        <p14:creationId xmlns:p14="http://schemas.microsoft.com/office/powerpoint/2010/main" val="3970588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altLang="el-GR" sz="3200" b="1" dirty="0">
                <a:solidFill>
                  <a:schemeClr val="accent5">
                    <a:lumMod val="75000"/>
                  </a:schemeClr>
                </a:solidFill>
                <a:latin typeface="Arno Pro Caption" pitchFamily="18" charset="0"/>
              </a:rPr>
              <a:t>Backward Euler </a:t>
            </a:r>
            <a:r>
              <a:rPr lang="en-US" altLang="el-GR" sz="3200" b="1" dirty="0" smtClean="0">
                <a:solidFill>
                  <a:schemeClr val="accent5">
                    <a:lumMod val="75000"/>
                  </a:schemeClr>
                </a:solidFill>
                <a:latin typeface="Arno Pro Caption" pitchFamily="18" charset="0"/>
              </a:rPr>
              <a:t>Method (implicit method)</a:t>
            </a:r>
            <a:endParaRPr lang="en-US" altLang="el-GR" sz="3200" b="1" dirty="0">
              <a:solidFill>
                <a:schemeClr val="accent5">
                  <a:lumMod val="75000"/>
                </a:schemeClr>
              </a:solidFill>
              <a:latin typeface="Arno Pro Caption" pitchFamily="18" charset="0"/>
            </a:endParaRPr>
          </a:p>
        </p:txBody>
      </p:sp>
      <p:sp>
        <p:nvSpPr>
          <p:cNvPr id="6147" name="Rectangle 3"/>
          <p:cNvSpPr>
            <a:spLocks noGrp="1" noChangeArrowheads="1"/>
          </p:cNvSpPr>
          <p:nvPr>
            <p:ph idx="1"/>
          </p:nvPr>
        </p:nvSpPr>
        <p:spPr/>
        <p:txBody>
          <a:bodyPr/>
          <a:lstStyle/>
          <a:p>
            <a:r>
              <a:rPr lang="en-US" altLang="el-GR" sz="2400" dirty="0">
                <a:latin typeface="Arno Pro Caption" panose="02020502040506020403" pitchFamily="18" charset="0"/>
              </a:rPr>
              <a:t>Consider the backward difference approximation for first derivative </a:t>
            </a:r>
          </a:p>
          <a:p>
            <a:endParaRPr lang="en-US" altLang="el-GR" sz="2400" dirty="0"/>
          </a:p>
          <a:p>
            <a:r>
              <a:rPr lang="en-US" altLang="el-GR" sz="2400" dirty="0">
                <a:latin typeface="Arno Pro Caption" panose="02020502040506020403" pitchFamily="18" charset="0"/>
              </a:rPr>
              <a:t>Rewriting the above equation we have</a:t>
            </a:r>
          </a:p>
          <a:p>
            <a:endParaRPr lang="en-US" altLang="el-GR" sz="2400" dirty="0"/>
          </a:p>
          <a:p>
            <a:r>
              <a:rPr lang="en-US" altLang="el-GR" sz="2400" dirty="0">
                <a:latin typeface="Arno Pro Caption" panose="02020502040506020403" pitchFamily="18" charset="0"/>
              </a:rPr>
              <a:t>So</a:t>
            </a:r>
            <a:r>
              <a:rPr lang="en-US" altLang="el-GR" sz="2400" dirty="0" smtClean="0">
                <a:latin typeface="Arno Pro Caption" panose="02020502040506020403" pitchFamily="18" charset="0"/>
              </a:rPr>
              <a:t>,</a:t>
            </a:r>
            <a:r>
              <a:rPr lang="en-US" altLang="el-GR" sz="2400" dirty="0" smtClean="0"/>
              <a:t>         </a:t>
            </a:r>
            <a:r>
              <a:rPr lang="en-US" altLang="el-GR" sz="2400" dirty="0">
                <a:latin typeface="Arno Pro Caption" panose="02020502040506020403" pitchFamily="18" charset="0"/>
              </a:rPr>
              <a:t>is recursively calculated as</a:t>
            </a:r>
          </a:p>
        </p:txBody>
      </p:sp>
      <p:sp>
        <p:nvSpPr>
          <p:cNvPr id="10" name="Θέση αριθμού διαφάνειας 5"/>
          <p:cNvSpPr>
            <a:spLocks noGrp="1"/>
          </p:cNvSpPr>
          <p:nvPr>
            <p:ph type="sldNum" sz="quarter" idx="12"/>
          </p:nvPr>
        </p:nvSpPr>
        <p:spPr/>
        <p:txBody>
          <a:bodyPr vert="horz" lIns="91440" tIns="45720" rIns="91440" bIns="45720" rtlCol="0" anchor="ctr"/>
          <a:lstStyle/>
          <a:p>
            <a:fld id="{37D20172-1398-4C56-A04F-29F0282C74E6}" type="slidenum">
              <a:rPr lang="en-US" altLang="el-GR" sz="2000">
                <a:solidFill>
                  <a:schemeClr val="tx1"/>
                </a:solidFill>
                <a:latin typeface="Arno Pro Caption" pitchFamily="18" charset="0"/>
              </a:rPr>
              <a:pPr/>
              <a:t>30</a:t>
            </a:fld>
            <a:endParaRPr lang="en-US" altLang="el-GR" sz="2000">
              <a:solidFill>
                <a:schemeClr val="tx1"/>
              </a:solidFill>
              <a:latin typeface="Arno Pro Caption" pitchFamily="18" charset="0"/>
            </a:endParaRPr>
          </a:p>
        </p:txBody>
      </p:sp>
      <p:graphicFrame>
        <p:nvGraphicFramePr>
          <p:cNvPr id="6148" name="Object 4"/>
          <p:cNvGraphicFramePr>
            <a:graphicFrameLocks noChangeAspect="1"/>
          </p:cNvGraphicFramePr>
          <p:nvPr>
            <p:extLst>
              <p:ext uri="{D42A27DB-BD31-4B8C-83A1-F6EECF244321}">
                <p14:modId xmlns:p14="http://schemas.microsoft.com/office/powerpoint/2010/main" val="3440297901"/>
              </p:ext>
            </p:extLst>
          </p:nvPr>
        </p:nvGraphicFramePr>
        <p:xfrm>
          <a:off x="2413000" y="2027238"/>
          <a:ext cx="4100513" cy="868362"/>
        </p:xfrm>
        <a:graphic>
          <a:graphicData uri="http://schemas.openxmlformats.org/presentationml/2006/ole">
            <mc:AlternateContent xmlns:mc="http://schemas.openxmlformats.org/markup-compatibility/2006">
              <mc:Choice xmlns:v="urn:schemas-microsoft-com:vml" Requires="v">
                <p:oleObj spid="_x0000_s27010" name="Equation" r:id="rId3" imgW="1854000" imgH="393480" progId="Equation.DSMT4">
                  <p:embed/>
                </p:oleObj>
              </mc:Choice>
              <mc:Fallback>
                <p:oleObj name="Equation" r:id="rId3" imgW="1854000" imgH="393480" progId="Equation.DSMT4">
                  <p:embed/>
                  <p:pic>
                    <p:nvPicPr>
                      <p:cNvPr id="0" name=""/>
                      <p:cNvPicPr>
                        <a:picLocks noChangeAspect="1" noChangeArrowheads="1"/>
                      </p:cNvPicPr>
                      <p:nvPr/>
                    </p:nvPicPr>
                    <p:blipFill>
                      <a:blip r:embed="rId4"/>
                      <a:srcRect/>
                      <a:stretch>
                        <a:fillRect/>
                      </a:stretch>
                    </p:blipFill>
                    <p:spPr bwMode="auto">
                      <a:xfrm>
                        <a:off x="2413000" y="2027238"/>
                        <a:ext cx="4100513"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5"/>
          <p:cNvGraphicFramePr>
            <a:graphicFrameLocks noChangeAspect="1"/>
          </p:cNvGraphicFramePr>
          <p:nvPr/>
        </p:nvGraphicFramePr>
        <p:xfrm>
          <a:off x="2443163" y="3276600"/>
          <a:ext cx="4719637" cy="504825"/>
        </p:xfrm>
        <a:graphic>
          <a:graphicData uri="http://schemas.openxmlformats.org/presentationml/2006/ole">
            <mc:AlternateContent xmlns:mc="http://schemas.openxmlformats.org/markup-compatibility/2006">
              <mc:Choice xmlns:v="urn:schemas-microsoft-com:vml" Requires="v">
                <p:oleObj spid="_x0000_s27011" name="Equation" r:id="rId5" imgW="2133360" imgH="228600" progId="Equation.3">
                  <p:embed/>
                </p:oleObj>
              </mc:Choice>
              <mc:Fallback>
                <p:oleObj name="Equation" r:id="rId5" imgW="213336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163" y="3276600"/>
                        <a:ext cx="47196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p:cNvGraphicFramePr>
            <a:graphicFrameLocks noChangeAspect="1"/>
          </p:cNvGraphicFramePr>
          <p:nvPr/>
        </p:nvGraphicFramePr>
        <p:xfrm>
          <a:off x="1397000" y="3673475"/>
          <a:ext cx="393700" cy="504825"/>
        </p:xfrm>
        <a:graphic>
          <a:graphicData uri="http://schemas.openxmlformats.org/presentationml/2006/ole">
            <mc:AlternateContent xmlns:mc="http://schemas.openxmlformats.org/markup-compatibility/2006">
              <mc:Choice xmlns:v="urn:schemas-microsoft-com:vml" Requires="v">
                <p:oleObj spid="_x0000_s27012"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3673475"/>
                        <a:ext cx="3937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p:cNvGraphicFramePr>
            <a:graphicFrameLocks noChangeAspect="1"/>
          </p:cNvGraphicFramePr>
          <p:nvPr/>
        </p:nvGraphicFramePr>
        <p:xfrm>
          <a:off x="2493963" y="4305300"/>
          <a:ext cx="4046537" cy="2019300"/>
        </p:xfrm>
        <a:graphic>
          <a:graphicData uri="http://schemas.openxmlformats.org/presentationml/2006/ole">
            <mc:AlternateContent xmlns:mc="http://schemas.openxmlformats.org/markup-compatibility/2006">
              <mc:Choice xmlns:v="urn:schemas-microsoft-com:vml" Requires="v">
                <p:oleObj spid="_x0000_s27013" name="Equation" r:id="rId9" imgW="1828800" imgH="914400" progId="Equation.3">
                  <p:embed/>
                </p:oleObj>
              </mc:Choice>
              <mc:Fallback>
                <p:oleObj name="Equation" r:id="rId9" imgW="1828800" imgH="914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3963" y="4305300"/>
                        <a:ext cx="4046537"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a:xfrm>
            <a:off x="2443163" y="5910139"/>
            <a:ext cx="504056" cy="432047"/>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Oval 10"/>
          <p:cNvSpPr/>
          <p:nvPr/>
        </p:nvSpPr>
        <p:spPr>
          <a:xfrm>
            <a:off x="4462463" y="5841802"/>
            <a:ext cx="458897" cy="56872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5497935" y="5744190"/>
            <a:ext cx="3079328" cy="646331"/>
          </a:xfrm>
          <a:prstGeom prst="rect">
            <a:avLst/>
          </a:prstGeom>
          <a:ln w="25400">
            <a:solidFill>
              <a:schemeClr val="accent6">
                <a:lumMod val="75000"/>
              </a:schemeClr>
            </a:solidFill>
          </a:ln>
        </p:spPr>
        <p:txBody>
          <a:bodyPr wrap="square">
            <a:spAutoFit/>
          </a:bodyPr>
          <a:lstStyle/>
          <a:p>
            <a:r>
              <a:rPr lang="en-US" dirty="0">
                <a:solidFill>
                  <a:srgbClr val="222222"/>
                </a:solidFill>
                <a:latin typeface="Arno Pro Caption" panose="02020502040506020403" pitchFamily="18" charset="0"/>
              </a:rPr>
              <a:t>This </a:t>
            </a:r>
            <a:r>
              <a:rPr lang="en-US" dirty="0" smtClean="0">
                <a:solidFill>
                  <a:srgbClr val="222222"/>
                </a:solidFill>
                <a:latin typeface="Arno Pro Caption" panose="02020502040506020403" pitchFamily="18" charset="0"/>
              </a:rPr>
              <a:t>is the difference </a:t>
            </a:r>
            <a:r>
              <a:rPr lang="en-US" dirty="0">
                <a:solidFill>
                  <a:srgbClr val="222222"/>
                </a:solidFill>
                <a:latin typeface="Arno Pro Caption" panose="02020502040506020403" pitchFamily="18" charset="0"/>
              </a:rPr>
              <a:t>from the (forward) Euler method</a:t>
            </a:r>
            <a:endParaRPr lang="el-GR" dirty="0">
              <a:latin typeface="Arno Pro Caption" panose="02020502040506020403" pitchFamily="18" charset="0"/>
            </a:endParaRPr>
          </a:p>
        </p:txBody>
      </p:sp>
    </p:spTree>
    <p:extLst>
      <p:ext uri="{BB962C8B-B14F-4D97-AF65-F5344CB8AC3E}">
        <p14:creationId xmlns:p14="http://schemas.microsoft.com/office/powerpoint/2010/main" val="2141443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5"/>
          <p:cNvSpPr>
            <a:spLocks noGrp="1"/>
          </p:cNvSpPr>
          <p:nvPr>
            <p:ph type="sldNum" sz="quarter" idx="12"/>
          </p:nvPr>
        </p:nvSpPr>
        <p:spPr/>
        <p:txBody>
          <a:bodyPr vert="horz" lIns="91440" tIns="45720" rIns="91440" bIns="45720" rtlCol="0" anchor="ctr"/>
          <a:lstStyle/>
          <a:p>
            <a:fld id="{F13EF312-854C-4AA6-BD92-C6F8667039C3}" type="slidenum">
              <a:rPr lang="en-US" altLang="el-GR" sz="2000">
                <a:solidFill>
                  <a:schemeClr val="tx1"/>
                </a:solidFill>
                <a:latin typeface="Arno Pro Caption" pitchFamily="18" charset="0"/>
              </a:rPr>
              <a:pPr/>
              <a:t>31</a:t>
            </a:fld>
            <a:endParaRPr lang="en-US" altLang="el-GR" sz="2000">
              <a:solidFill>
                <a:schemeClr val="tx1"/>
              </a:solidFill>
              <a:latin typeface="Arno Pro Caption" pitchFamily="18" charset="0"/>
            </a:endParaRPr>
          </a:p>
        </p:txBody>
      </p:sp>
      <p:sp>
        <p:nvSpPr>
          <p:cNvPr id="10242" name="Rectangle 2"/>
          <p:cNvSpPr>
            <a:spLocks noGrp="1" noChangeArrowheads="1"/>
          </p:cNvSpPr>
          <p:nvPr>
            <p:ph type="body" idx="1"/>
          </p:nvPr>
        </p:nvSpPr>
        <p:spPr>
          <a:xfrm>
            <a:off x="457200" y="533400"/>
            <a:ext cx="8229600" cy="5592763"/>
          </a:xfrm>
        </p:spPr>
        <p:txBody>
          <a:bodyPr/>
          <a:lstStyle/>
          <a:p>
            <a:pPr>
              <a:lnSpc>
                <a:spcPct val="90000"/>
              </a:lnSpc>
              <a:buFontTx/>
              <a:buNone/>
            </a:pPr>
            <a:r>
              <a:rPr lang="en-US" altLang="el-GR" sz="2400" b="1" dirty="0">
                <a:solidFill>
                  <a:srgbClr val="FF0000"/>
                </a:solidFill>
                <a:latin typeface="Arno Pro Caption" panose="02020502040506020403" pitchFamily="18" charset="0"/>
              </a:rPr>
              <a:t>Example:</a:t>
            </a:r>
            <a:r>
              <a:rPr lang="en-US" altLang="el-GR" sz="2400" dirty="0">
                <a:latin typeface="Arno Pro Caption" panose="02020502040506020403" pitchFamily="18" charset="0"/>
              </a:rPr>
              <a:t> solve</a:t>
            </a:r>
          </a:p>
          <a:p>
            <a:pPr>
              <a:lnSpc>
                <a:spcPct val="90000"/>
              </a:lnSpc>
              <a:buFontTx/>
              <a:buNone/>
            </a:pPr>
            <a:endParaRPr lang="en-US" altLang="el-GR" sz="2400" dirty="0"/>
          </a:p>
          <a:p>
            <a:pPr>
              <a:lnSpc>
                <a:spcPct val="90000"/>
              </a:lnSpc>
              <a:buFontTx/>
              <a:buNone/>
            </a:pPr>
            <a:r>
              <a:rPr lang="en-US" altLang="el-GR" sz="2400" b="1" dirty="0">
                <a:solidFill>
                  <a:srgbClr val="FF0000"/>
                </a:solidFill>
                <a:latin typeface="Arno Pro Caption" panose="02020502040506020403" pitchFamily="18" charset="0"/>
              </a:rPr>
              <a:t>Solution:</a:t>
            </a:r>
          </a:p>
          <a:p>
            <a:pPr>
              <a:lnSpc>
                <a:spcPct val="90000"/>
              </a:lnSpc>
              <a:buFontTx/>
              <a:buNone/>
            </a:pPr>
            <a:r>
              <a:rPr lang="en-US" altLang="el-GR" sz="2400" dirty="0">
                <a:latin typeface="Arno Pro Caption" panose="02020502040506020403" pitchFamily="18" charset="0"/>
              </a:rPr>
              <a:t>Solving the problem using backward Euler method </a:t>
            </a:r>
            <a:r>
              <a:rPr lang="en-US" altLang="el-GR" sz="2400" dirty="0" smtClean="0">
                <a:latin typeface="Arno Pro Caption" panose="02020502040506020403" pitchFamily="18" charset="0"/>
              </a:rPr>
              <a:t>for       </a:t>
            </a:r>
            <a:r>
              <a:rPr lang="en-US" altLang="el-GR" sz="2400" dirty="0">
                <a:latin typeface="Arno Pro Caption" panose="02020502040506020403" pitchFamily="18" charset="0"/>
              </a:rPr>
              <a:t>yields</a:t>
            </a:r>
          </a:p>
          <a:p>
            <a:pPr>
              <a:lnSpc>
                <a:spcPct val="90000"/>
              </a:lnSpc>
              <a:buFontTx/>
              <a:buNone/>
            </a:pPr>
            <a:endParaRPr lang="en-US" altLang="el-GR" dirty="0"/>
          </a:p>
          <a:p>
            <a:pPr>
              <a:lnSpc>
                <a:spcPct val="90000"/>
              </a:lnSpc>
              <a:buFontTx/>
              <a:buNone/>
            </a:pPr>
            <a:endParaRPr lang="en-US" altLang="el-GR" dirty="0"/>
          </a:p>
          <a:p>
            <a:pPr>
              <a:lnSpc>
                <a:spcPct val="90000"/>
              </a:lnSpc>
              <a:buFontTx/>
              <a:buNone/>
            </a:pPr>
            <a:endParaRPr lang="en-US" altLang="el-GR" dirty="0"/>
          </a:p>
          <a:p>
            <a:pPr>
              <a:lnSpc>
                <a:spcPct val="90000"/>
              </a:lnSpc>
              <a:buFontTx/>
              <a:buNone/>
            </a:pPr>
            <a:endParaRPr lang="en-US" altLang="el-GR" dirty="0"/>
          </a:p>
          <a:p>
            <a:pPr>
              <a:lnSpc>
                <a:spcPct val="90000"/>
              </a:lnSpc>
              <a:buFontTx/>
              <a:buNone/>
            </a:pPr>
            <a:r>
              <a:rPr lang="en-US" altLang="el-GR" sz="2400" dirty="0">
                <a:latin typeface="Arno Pro Caption" panose="02020502040506020403" pitchFamily="18" charset="0"/>
              </a:rPr>
              <a:t>So, we have</a:t>
            </a:r>
          </a:p>
          <a:p>
            <a:pPr>
              <a:lnSpc>
                <a:spcPct val="90000"/>
              </a:lnSpc>
              <a:buFontTx/>
              <a:buNone/>
            </a:pPr>
            <a:r>
              <a:rPr lang="en-US" altLang="el-GR" dirty="0"/>
              <a:t>					</a:t>
            </a:r>
            <a:endParaRPr lang="en-US" altLang="el-GR" sz="2400" dirty="0"/>
          </a:p>
        </p:txBody>
      </p:sp>
      <p:graphicFrame>
        <p:nvGraphicFramePr>
          <p:cNvPr id="10243" name="Object 3"/>
          <p:cNvGraphicFramePr>
            <a:graphicFrameLocks noChangeAspect="1"/>
          </p:cNvGraphicFramePr>
          <p:nvPr>
            <p:extLst>
              <p:ext uri="{D42A27DB-BD31-4B8C-83A1-F6EECF244321}">
                <p14:modId xmlns:p14="http://schemas.microsoft.com/office/powerpoint/2010/main" val="1749986559"/>
              </p:ext>
            </p:extLst>
          </p:nvPr>
        </p:nvGraphicFramePr>
        <p:xfrm>
          <a:off x="847725" y="920750"/>
          <a:ext cx="7024688" cy="527050"/>
        </p:xfrm>
        <a:graphic>
          <a:graphicData uri="http://schemas.openxmlformats.org/presentationml/2006/ole">
            <mc:AlternateContent xmlns:mc="http://schemas.openxmlformats.org/markup-compatibility/2006">
              <mc:Choice xmlns:v="urn:schemas-microsoft-com:vml" Requires="v">
                <p:oleObj spid="_x0000_s28034" name="Equation" r:id="rId3" imgW="3047760" imgH="228600" progId="Equation.DSMT4">
                  <p:embed/>
                </p:oleObj>
              </mc:Choice>
              <mc:Fallback>
                <p:oleObj name="Equation" r:id="rId3" imgW="3047760" imgH="228600" progId="Equation.DSMT4">
                  <p:embed/>
                  <p:pic>
                    <p:nvPicPr>
                      <p:cNvPr id="0" name=""/>
                      <p:cNvPicPr>
                        <a:picLocks noChangeAspect="1" noChangeArrowheads="1"/>
                      </p:cNvPicPr>
                      <p:nvPr/>
                    </p:nvPicPr>
                    <p:blipFill>
                      <a:blip r:embed="rId4"/>
                      <a:srcRect/>
                      <a:stretch>
                        <a:fillRect/>
                      </a:stretch>
                    </p:blipFill>
                    <p:spPr bwMode="auto">
                      <a:xfrm>
                        <a:off x="847725" y="920750"/>
                        <a:ext cx="702468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4" name="Object 4"/>
          <p:cNvGraphicFramePr>
            <a:graphicFrameLocks noChangeAspect="1"/>
          </p:cNvGraphicFramePr>
          <p:nvPr>
            <p:extLst>
              <p:ext uri="{D42A27DB-BD31-4B8C-83A1-F6EECF244321}">
                <p14:modId xmlns:p14="http://schemas.microsoft.com/office/powerpoint/2010/main" val="1990593114"/>
              </p:ext>
            </p:extLst>
          </p:nvPr>
        </p:nvGraphicFramePr>
        <p:xfrm>
          <a:off x="1949450" y="2290763"/>
          <a:ext cx="5122863" cy="2078037"/>
        </p:xfrm>
        <a:graphic>
          <a:graphicData uri="http://schemas.openxmlformats.org/presentationml/2006/ole">
            <mc:AlternateContent xmlns:mc="http://schemas.openxmlformats.org/markup-compatibility/2006">
              <mc:Choice xmlns:v="urn:schemas-microsoft-com:vml" Requires="v">
                <p:oleObj spid="_x0000_s28035" name="Equation" r:id="rId5" imgW="2222280" imgH="901440" progId="Equation.DSMT4">
                  <p:embed/>
                </p:oleObj>
              </mc:Choice>
              <mc:Fallback>
                <p:oleObj name="Equation" r:id="rId5" imgW="2222280" imgH="901440" progId="Equation.DSMT4">
                  <p:embed/>
                  <p:pic>
                    <p:nvPicPr>
                      <p:cNvPr id="0" name=""/>
                      <p:cNvPicPr>
                        <a:picLocks noChangeAspect="1" noChangeArrowheads="1"/>
                      </p:cNvPicPr>
                      <p:nvPr/>
                    </p:nvPicPr>
                    <p:blipFill>
                      <a:blip r:embed="rId6"/>
                      <a:srcRect/>
                      <a:stretch>
                        <a:fillRect/>
                      </a:stretch>
                    </p:blipFill>
                    <p:spPr bwMode="auto">
                      <a:xfrm>
                        <a:off x="1949450" y="2290763"/>
                        <a:ext cx="5122863" cy="207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6" name="Object 6"/>
          <p:cNvGraphicFramePr>
            <a:graphicFrameLocks noChangeAspect="1"/>
          </p:cNvGraphicFramePr>
          <p:nvPr>
            <p:extLst>
              <p:ext uri="{D42A27DB-BD31-4B8C-83A1-F6EECF244321}">
                <p14:modId xmlns:p14="http://schemas.microsoft.com/office/powerpoint/2010/main" val="3585118162"/>
              </p:ext>
            </p:extLst>
          </p:nvPr>
        </p:nvGraphicFramePr>
        <p:xfrm>
          <a:off x="7164288" y="1677987"/>
          <a:ext cx="393700" cy="504825"/>
        </p:xfrm>
        <a:graphic>
          <a:graphicData uri="http://schemas.openxmlformats.org/presentationml/2006/ole">
            <mc:AlternateContent xmlns:mc="http://schemas.openxmlformats.org/markup-compatibility/2006">
              <mc:Choice xmlns:v="urn:schemas-microsoft-com:vml" Requires="v">
                <p:oleObj spid="_x0000_s28036"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1677987"/>
                        <a:ext cx="3937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7" name="Object 7"/>
          <p:cNvGraphicFramePr>
            <a:graphicFrameLocks noChangeAspect="1"/>
          </p:cNvGraphicFramePr>
          <p:nvPr>
            <p:extLst>
              <p:ext uri="{D42A27DB-BD31-4B8C-83A1-F6EECF244321}">
                <p14:modId xmlns:p14="http://schemas.microsoft.com/office/powerpoint/2010/main" val="3826765150"/>
              </p:ext>
            </p:extLst>
          </p:nvPr>
        </p:nvGraphicFramePr>
        <p:xfrm>
          <a:off x="642144" y="4749800"/>
          <a:ext cx="7435850" cy="995363"/>
        </p:xfrm>
        <a:graphic>
          <a:graphicData uri="http://schemas.openxmlformats.org/presentationml/2006/ole">
            <mc:AlternateContent xmlns:mc="http://schemas.openxmlformats.org/markup-compatibility/2006">
              <mc:Choice xmlns:v="urn:schemas-microsoft-com:vml" Requires="v">
                <p:oleObj spid="_x0000_s28037" name="Equation" r:id="rId9" imgW="3225600" imgH="431640" progId="Equation.3">
                  <p:embed/>
                </p:oleObj>
              </mc:Choice>
              <mc:Fallback>
                <p:oleObj name="Equation" r:id="rId9" imgW="32256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144" y="4749800"/>
                        <a:ext cx="7435850"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47250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αριθμού διαφάνειας 3"/>
          <p:cNvSpPr>
            <a:spLocks noGrp="1"/>
          </p:cNvSpPr>
          <p:nvPr>
            <p:ph type="sldNum" sz="quarter" idx="12"/>
          </p:nvPr>
        </p:nvSpPr>
        <p:spPr/>
        <p:txBody>
          <a:bodyPr vert="horz" lIns="91440" tIns="45720" rIns="91440" bIns="45720" rtlCol="0" anchor="ctr"/>
          <a:lstStyle/>
          <a:p>
            <a:fld id="{4D68EE1E-203C-48CE-9A66-603ABF711116}" type="slidenum">
              <a:rPr lang="en-US" altLang="el-GR" sz="2000">
                <a:solidFill>
                  <a:schemeClr val="tx1"/>
                </a:solidFill>
                <a:latin typeface="Arno Pro Caption" pitchFamily="18" charset="0"/>
              </a:rPr>
              <a:pPr/>
              <a:t>32</a:t>
            </a:fld>
            <a:endParaRPr lang="en-US" altLang="el-GR" sz="2000">
              <a:solidFill>
                <a:schemeClr val="tx1"/>
              </a:solidFill>
              <a:latin typeface="Arno Pro Caption" pitchFamily="18" charset="0"/>
            </a:endParaRPr>
          </a:p>
        </p:txBody>
      </p:sp>
      <p:graphicFrame>
        <p:nvGraphicFramePr>
          <p:cNvPr id="11269" name="Object 5"/>
          <p:cNvGraphicFramePr>
            <a:graphicFrameLocks noChangeAspect="1"/>
          </p:cNvGraphicFramePr>
          <p:nvPr/>
        </p:nvGraphicFramePr>
        <p:xfrm>
          <a:off x="654050" y="762000"/>
          <a:ext cx="7346950" cy="995363"/>
        </p:xfrm>
        <a:graphic>
          <a:graphicData uri="http://schemas.openxmlformats.org/presentationml/2006/ole">
            <mc:AlternateContent xmlns:mc="http://schemas.openxmlformats.org/markup-compatibility/2006">
              <mc:Choice xmlns:v="urn:schemas-microsoft-com:vml" Requires="v">
                <p:oleObj spid="_x0000_s28962" name="Equation" r:id="rId3" imgW="3187440" imgH="431640" progId="Equation.3">
                  <p:embed/>
                </p:oleObj>
              </mc:Choice>
              <mc:Fallback>
                <p:oleObj name="Equation" r:id="rId3" imgW="318744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 y="762000"/>
                        <a:ext cx="7346950"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0" name="Object 6"/>
          <p:cNvGraphicFramePr>
            <a:graphicFrameLocks noChangeAspect="1"/>
          </p:cNvGraphicFramePr>
          <p:nvPr/>
        </p:nvGraphicFramePr>
        <p:xfrm>
          <a:off x="630238" y="1981200"/>
          <a:ext cx="7699375" cy="995363"/>
        </p:xfrm>
        <a:graphic>
          <a:graphicData uri="http://schemas.openxmlformats.org/presentationml/2006/ole">
            <mc:AlternateContent xmlns:mc="http://schemas.openxmlformats.org/markup-compatibility/2006">
              <mc:Choice xmlns:v="urn:schemas-microsoft-com:vml" Requires="v">
                <p:oleObj spid="_x0000_s28963" name="Equation" r:id="rId5" imgW="3340080" imgH="431640" progId="Equation.3">
                  <p:embed/>
                </p:oleObj>
              </mc:Choice>
              <mc:Fallback>
                <p:oleObj name="Equation" r:id="rId5" imgW="334008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238" y="1981200"/>
                        <a:ext cx="7699375" cy="995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71" name="Object 7"/>
          <p:cNvGraphicFramePr>
            <a:graphicFrameLocks noChangeAspect="1"/>
          </p:cNvGraphicFramePr>
          <p:nvPr/>
        </p:nvGraphicFramePr>
        <p:xfrm>
          <a:off x="763588" y="3271838"/>
          <a:ext cx="7261225" cy="995362"/>
        </p:xfrm>
        <a:graphic>
          <a:graphicData uri="http://schemas.openxmlformats.org/presentationml/2006/ole">
            <mc:AlternateContent xmlns:mc="http://schemas.openxmlformats.org/markup-compatibility/2006">
              <mc:Choice xmlns:v="urn:schemas-microsoft-com:vml" Requires="v">
                <p:oleObj spid="_x0000_s28964" name="Equation" r:id="rId7" imgW="3149280" imgH="431640" progId="Equation.3">
                  <p:embed/>
                </p:oleObj>
              </mc:Choice>
              <mc:Fallback>
                <p:oleObj name="Equation" r:id="rId7" imgW="3149280" imgH="431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588" y="3271838"/>
                        <a:ext cx="72612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11701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Θέση αριθμού διαφάνειας 5"/>
          <p:cNvSpPr>
            <a:spLocks noGrp="1"/>
          </p:cNvSpPr>
          <p:nvPr>
            <p:ph type="sldNum" sz="quarter" idx="12"/>
          </p:nvPr>
        </p:nvSpPr>
        <p:spPr/>
        <p:txBody>
          <a:bodyPr vert="horz" lIns="91440" tIns="45720" rIns="91440" bIns="45720" rtlCol="0" anchor="ctr"/>
          <a:lstStyle/>
          <a:p>
            <a:fld id="{9355F775-5534-43B8-8977-D6B3CFC5B6EE}" type="slidenum">
              <a:rPr lang="en-US" altLang="el-GR" sz="2000">
                <a:solidFill>
                  <a:schemeClr val="tx1"/>
                </a:solidFill>
                <a:latin typeface="Arno Pro Caption" pitchFamily="18" charset="0"/>
              </a:rPr>
              <a:pPr/>
              <a:t>33</a:t>
            </a:fld>
            <a:endParaRPr lang="en-US" altLang="el-GR" sz="2000">
              <a:solidFill>
                <a:schemeClr val="tx1"/>
              </a:solidFill>
              <a:latin typeface="Arno Pro Caption" pitchFamily="18" charset="0"/>
            </a:endParaRPr>
          </a:p>
        </p:txBody>
      </p:sp>
      <p:sp>
        <p:nvSpPr>
          <p:cNvPr id="7170" name="Rectangle 2"/>
          <p:cNvSpPr>
            <a:spLocks noGrp="1" noChangeArrowheads="1"/>
          </p:cNvSpPr>
          <p:nvPr>
            <p:ph type="title"/>
          </p:nvPr>
        </p:nvSpPr>
        <p:spPr/>
        <p:txBody>
          <a:bodyPr>
            <a:normAutofit/>
          </a:bodyPr>
          <a:lstStyle/>
          <a:p>
            <a:r>
              <a:rPr lang="en-US" altLang="el-GR" sz="3200" b="1" dirty="0">
                <a:solidFill>
                  <a:schemeClr val="accent5">
                    <a:lumMod val="75000"/>
                  </a:schemeClr>
                </a:solidFill>
                <a:latin typeface="Arno Pro Caption" pitchFamily="18" charset="0"/>
              </a:rPr>
              <a:t>Modified Euler </a:t>
            </a:r>
            <a:r>
              <a:rPr lang="en-US" altLang="el-GR" sz="3200" b="1" dirty="0" smtClean="0">
                <a:solidFill>
                  <a:schemeClr val="accent5">
                    <a:lumMod val="75000"/>
                  </a:schemeClr>
                </a:solidFill>
                <a:latin typeface="Arno Pro Caption" pitchFamily="18" charset="0"/>
              </a:rPr>
              <a:t>Method (explicit method)</a:t>
            </a:r>
            <a:endParaRPr lang="en-US" altLang="el-GR" sz="3200" b="1" dirty="0">
              <a:solidFill>
                <a:schemeClr val="accent5">
                  <a:lumMod val="75000"/>
                </a:schemeClr>
              </a:solidFill>
              <a:latin typeface="Arno Pro Caption" pitchFamily="18" charset="0"/>
            </a:endParaRPr>
          </a:p>
        </p:txBody>
      </p:sp>
      <p:sp>
        <p:nvSpPr>
          <p:cNvPr id="7171" name="Rectangle 3"/>
          <p:cNvSpPr>
            <a:spLocks noGrp="1" noChangeArrowheads="1"/>
          </p:cNvSpPr>
          <p:nvPr>
            <p:ph type="body" idx="1"/>
          </p:nvPr>
        </p:nvSpPr>
        <p:spPr>
          <a:xfrm>
            <a:off x="457200" y="1412776"/>
            <a:ext cx="8229600" cy="4713387"/>
          </a:xfrm>
        </p:spPr>
        <p:txBody>
          <a:bodyPr/>
          <a:lstStyle/>
          <a:p>
            <a:r>
              <a:rPr lang="en-US" altLang="el-GR" sz="2400" dirty="0">
                <a:latin typeface="Arno Pro Caption" panose="02020502040506020403" pitchFamily="18" charset="0"/>
              </a:rPr>
              <a:t>Modified Euler method is derived by applying the trapezoidal rule to integrating 		       </a:t>
            </a:r>
            <a:r>
              <a:rPr lang="en-US" altLang="el-GR" sz="2400" dirty="0" smtClean="0">
                <a:latin typeface="Arno Pro Caption" panose="02020502040506020403" pitchFamily="18" charset="0"/>
              </a:rPr>
              <a:t>     . So</a:t>
            </a:r>
            <a:r>
              <a:rPr lang="en-US" altLang="el-GR" sz="2400" dirty="0">
                <a:latin typeface="Arno Pro Caption" panose="02020502040506020403" pitchFamily="18" charset="0"/>
              </a:rPr>
              <a:t>, we have</a:t>
            </a:r>
          </a:p>
          <a:p>
            <a:endParaRPr lang="en-US" altLang="el-GR" sz="2400" dirty="0">
              <a:latin typeface="Arno Pro Caption" panose="02020502040506020403" pitchFamily="18" charset="0"/>
            </a:endParaRPr>
          </a:p>
          <a:p>
            <a:endParaRPr lang="en-US" altLang="el-GR" sz="2400" dirty="0">
              <a:latin typeface="Arno Pro Caption" panose="02020502040506020403" pitchFamily="18" charset="0"/>
            </a:endParaRPr>
          </a:p>
          <a:p>
            <a:r>
              <a:rPr lang="en-US" altLang="el-GR" sz="2400" dirty="0">
                <a:latin typeface="Arno Pro Caption" panose="02020502040506020403" pitchFamily="18" charset="0"/>
              </a:rPr>
              <a:t>If </a:t>
            </a:r>
            <a:r>
              <a:rPr lang="en-US" altLang="el-GR" sz="2400" i="1" dirty="0">
                <a:latin typeface="Arno Pro Caption" panose="02020502040506020403" pitchFamily="18" charset="0"/>
              </a:rPr>
              <a:t>f</a:t>
            </a:r>
            <a:r>
              <a:rPr lang="en-US" altLang="el-GR" sz="2400" dirty="0">
                <a:latin typeface="Arno Pro Caption" panose="02020502040506020403" pitchFamily="18" charset="0"/>
              </a:rPr>
              <a:t> is linear in </a:t>
            </a:r>
            <a:r>
              <a:rPr lang="en-US" altLang="el-GR" sz="2400" i="1" dirty="0">
                <a:latin typeface="Arno Pro Caption" panose="02020502040506020403" pitchFamily="18" charset="0"/>
              </a:rPr>
              <a:t>y</a:t>
            </a:r>
            <a:r>
              <a:rPr lang="en-US" altLang="el-GR" sz="2400" dirty="0">
                <a:latin typeface="Arno Pro Caption" panose="02020502040506020403" pitchFamily="18" charset="0"/>
              </a:rPr>
              <a:t>, we can solved </a:t>
            </a:r>
            <a:r>
              <a:rPr lang="en-US" altLang="el-GR" sz="2400" dirty="0" smtClean="0">
                <a:latin typeface="Arno Pro Caption" panose="02020502040506020403" pitchFamily="18" charset="0"/>
              </a:rPr>
              <a:t>for           </a:t>
            </a:r>
            <a:r>
              <a:rPr lang="en-US" altLang="el-GR" sz="2400" dirty="0">
                <a:latin typeface="Arno Pro Caption" panose="02020502040506020403" pitchFamily="18" charset="0"/>
              </a:rPr>
              <a:t>similar as backward </a:t>
            </a:r>
            <a:r>
              <a:rPr lang="en-US" altLang="el-GR" sz="2400" dirty="0" smtClean="0">
                <a:latin typeface="Arno Pro Caption" panose="02020502040506020403" pitchFamily="18" charset="0"/>
              </a:rPr>
              <a:t>Euler </a:t>
            </a:r>
            <a:r>
              <a:rPr lang="en-US" altLang="el-GR" sz="2400" dirty="0">
                <a:latin typeface="Arno Pro Caption" panose="02020502040506020403" pitchFamily="18" charset="0"/>
              </a:rPr>
              <a:t>method</a:t>
            </a:r>
          </a:p>
          <a:p>
            <a:r>
              <a:rPr lang="en-US" altLang="el-GR" sz="2400" dirty="0">
                <a:latin typeface="Arno Pro Caption" panose="02020502040506020403" pitchFamily="18" charset="0"/>
              </a:rPr>
              <a:t>If </a:t>
            </a:r>
            <a:r>
              <a:rPr lang="en-US" altLang="el-GR" sz="2400" i="1" dirty="0">
                <a:latin typeface="Arno Pro Caption" panose="02020502040506020403" pitchFamily="18" charset="0"/>
              </a:rPr>
              <a:t>f</a:t>
            </a:r>
            <a:r>
              <a:rPr lang="en-US" altLang="el-GR" sz="2400" dirty="0">
                <a:latin typeface="Arno Pro Caption" panose="02020502040506020403" pitchFamily="18" charset="0"/>
              </a:rPr>
              <a:t> </a:t>
            </a:r>
            <a:r>
              <a:rPr lang="en-US" altLang="el-GR" sz="2400" dirty="0" smtClean="0">
                <a:latin typeface="Arno Pro Caption" panose="02020502040506020403" pitchFamily="18" charset="0"/>
              </a:rPr>
              <a:t> is </a:t>
            </a:r>
            <a:r>
              <a:rPr lang="en-US" altLang="el-GR" sz="2400" dirty="0">
                <a:latin typeface="Arno Pro Caption" panose="02020502040506020403" pitchFamily="18" charset="0"/>
              </a:rPr>
              <a:t>nonlinear in </a:t>
            </a:r>
            <a:r>
              <a:rPr lang="en-US" altLang="el-GR" sz="2400" i="1" dirty="0">
                <a:latin typeface="Arno Pro Caption" panose="02020502040506020403" pitchFamily="18" charset="0"/>
              </a:rPr>
              <a:t>y</a:t>
            </a:r>
            <a:r>
              <a:rPr lang="en-US" altLang="el-GR" sz="2400" dirty="0">
                <a:latin typeface="Arno Pro Caption" panose="02020502040506020403" pitchFamily="18" charset="0"/>
              </a:rPr>
              <a:t>, we necessary to used the method for solving nonlinear equations i.e. successive substitution method (</a:t>
            </a:r>
            <a:r>
              <a:rPr lang="en-US" altLang="el-GR" sz="2400" i="1" dirty="0">
                <a:latin typeface="Arno Pro Caption" panose="02020502040506020403" pitchFamily="18" charset="0"/>
              </a:rPr>
              <a:t>fixed point</a:t>
            </a:r>
            <a:r>
              <a:rPr lang="en-US" altLang="el-GR" sz="2400" dirty="0">
                <a:latin typeface="Arno Pro Caption" panose="02020502040506020403" pitchFamily="18" charset="0"/>
              </a:rPr>
              <a:t>)</a:t>
            </a:r>
          </a:p>
        </p:txBody>
      </p:sp>
      <p:graphicFrame>
        <p:nvGraphicFramePr>
          <p:cNvPr id="7172" name="Object 4"/>
          <p:cNvGraphicFramePr>
            <a:graphicFrameLocks noChangeAspect="1"/>
          </p:cNvGraphicFramePr>
          <p:nvPr>
            <p:extLst>
              <p:ext uri="{D42A27DB-BD31-4B8C-83A1-F6EECF244321}">
                <p14:modId xmlns:p14="http://schemas.microsoft.com/office/powerpoint/2010/main" val="1052542804"/>
              </p:ext>
            </p:extLst>
          </p:nvPr>
        </p:nvGraphicFramePr>
        <p:xfrm>
          <a:off x="3275856" y="1741512"/>
          <a:ext cx="1685925" cy="504825"/>
        </p:xfrm>
        <a:graphic>
          <a:graphicData uri="http://schemas.openxmlformats.org/presentationml/2006/ole">
            <mc:AlternateContent xmlns:mc="http://schemas.openxmlformats.org/markup-compatibility/2006">
              <mc:Choice xmlns:v="urn:schemas-microsoft-com:vml" Requires="v">
                <p:oleObj spid="_x0000_s29986" name="Equation" r:id="rId3" imgW="761760" imgH="228600" progId="Equation.DSMT4">
                  <p:embed/>
                </p:oleObj>
              </mc:Choice>
              <mc:Fallback>
                <p:oleObj name="Equation" r:id="rId3" imgW="7617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741512"/>
                        <a:ext cx="168592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1175752510"/>
              </p:ext>
            </p:extLst>
          </p:nvPr>
        </p:nvGraphicFramePr>
        <p:xfrm>
          <a:off x="1619672" y="2348880"/>
          <a:ext cx="5815013" cy="869950"/>
        </p:xfrm>
        <a:graphic>
          <a:graphicData uri="http://schemas.openxmlformats.org/presentationml/2006/ole">
            <mc:AlternateContent xmlns:mc="http://schemas.openxmlformats.org/markup-compatibility/2006">
              <mc:Choice xmlns:v="urn:schemas-microsoft-com:vml" Requires="v">
                <p:oleObj spid="_x0000_s29987" name="Equation" r:id="rId5" imgW="2628720" imgH="393480" progId="Equation.3">
                  <p:embed/>
                </p:oleObj>
              </mc:Choice>
              <mc:Fallback>
                <p:oleObj name="Equation" r:id="rId5" imgW="26287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72" y="2348880"/>
                        <a:ext cx="5815013"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8"/>
          <p:cNvGraphicFramePr>
            <a:graphicFrameLocks noChangeAspect="1"/>
          </p:cNvGraphicFramePr>
          <p:nvPr>
            <p:extLst>
              <p:ext uri="{D42A27DB-BD31-4B8C-83A1-F6EECF244321}">
                <p14:modId xmlns:p14="http://schemas.microsoft.com/office/powerpoint/2010/main" val="2777056251"/>
              </p:ext>
            </p:extLst>
          </p:nvPr>
        </p:nvGraphicFramePr>
        <p:xfrm>
          <a:off x="5076056" y="3068960"/>
          <a:ext cx="590550" cy="504825"/>
        </p:xfrm>
        <a:graphic>
          <a:graphicData uri="http://schemas.openxmlformats.org/presentationml/2006/ole">
            <mc:AlternateContent xmlns:mc="http://schemas.openxmlformats.org/markup-compatibility/2006">
              <mc:Choice xmlns:v="urn:schemas-microsoft-com:vml" Requires="v">
                <p:oleObj spid="_x0000_s29988" name="Equation" r:id="rId7" imgW="266400" imgH="228600" progId="Equation.3">
                  <p:embed/>
                </p:oleObj>
              </mc:Choice>
              <mc:Fallback>
                <p:oleObj name="Equation" r:id="rId7" imgW="2664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6056" y="3068960"/>
                        <a:ext cx="59055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61233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22" y="171172"/>
            <a:ext cx="8229600" cy="562074"/>
          </a:xfrm>
        </p:spPr>
        <p:txBody>
          <a:bodyPr>
            <a:noAutofit/>
          </a:bodyPr>
          <a:lstStyle/>
          <a:p>
            <a:r>
              <a:rPr lang="en-US" altLang="el-GR" sz="3200" b="1" dirty="0">
                <a:solidFill>
                  <a:schemeClr val="accent5">
                    <a:lumMod val="75000"/>
                  </a:schemeClr>
                </a:solidFill>
                <a:latin typeface="Arno Pro Caption" pitchFamily="18" charset="0"/>
              </a:rPr>
              <a:t>Modified Euler Method</a:t>
            </a:r>
            <a:endParaRPr lang="el-GR" sz="3200" dirty="0"/>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34</a:t>
            </a:fld>
            <a:endParaRPr lang="el-GR" sz="2000">
              <a:solidFill>
                <a:schemeClr val="tx1"/>
              </a:solidFill>
              <a:latin typeface="Arno Pro Caption" pitchFamily="18" charset="0"/>
            </a:endParaRPr>
          </a:p>
        </p:txBody>
      </p:sp>
      <p:pic>
        <p:nvPicPr>
          <p:cNvPr id="6" name="Picture 5"/>
          <p:cNvPicPr>
            <a:picLocks noChangeAspect="1"/>
          </p:cNvPicPr>
          <p:nvPr/>
        </p:nvPicPr>
        <p:blipFill>
          <a:blip r:embed="rId2"/>
          <a:stretch>
            <a:fillRect/>
          </a:stretch>
        </p:blipFill>
        <p:spPr>
          <a:xfrm>
            <a:off x="179512" y="733246"/>
            <a:ext cx="8844545" cy="2757534"/>
          </a:xfrm>
          <a:prstGeom prst="rect">
            <a:avLst/>
          </a:prstGeom>
        </p:spPr>
      </p:pic>
      <p:pic>
        <p:nvPicPr>
          <p:cNvPr id="7" name="Picture 6"/>
          <p:cNvPicPr>
            <a:picLocks noChangeAspect="1"/>
          </p:cNvPicPr>
          <p:nvPr/>
        </p:nvPicPr>
        <p:blipFill>
          <a:blip r:embed="rId3"/>
          <a:stretch>
            <a:fillRect/>
          </a:stretch>
        </p:blipFill>
        <p:spPr>
          <a:xfrm>
            <a:off x="1619672" y="3490780"/>
            <a:ext cx="5698285" cy="3230695"/>
          </a:xfrm>
          <a:prstGeom prst="rect">
            <a:avLst/>
          </a:prstGeom>
        </p:spPr>
      </p:pic>
    </p:spTree>
    <p:extLst>
      <p:ext uri="{BB962C8B-B14F-4D97-AF65-F5344CB8AC3E}">
        <p14:creationId xmlns:p14="http://schemas.microsoft.com/office/powerpoint/2010/main" val="2606702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αριθμού διαφάνειας 5"/>
          <p:cNvSpPr>
            <a:spLocks noGrp="1"/>
          </p:cNvSpPr>
          <p:nvPr>
            <p:ph type="sldNum" sz="quarter" idx="12"/>
          </p:nvPr>
        </p:nvSpPr>
        <p:spPr/>
        <p:txBody>
          <a:bodyPr vert="horz" lIns="91440" tIns="45720" rIns="91440" bIns="45720" rtlCol="0" anchor="ctr"/>
          <a:lstStyle/>
          <a:p>
            <a:fld id="{ECEEE59B-4B18-4DE8-9A99-8C9048D30832}" type="slidenum">
              <a:rPr lang="en-US" altLang="el-GR" sz="2000">
                <a:solidFill>
                  <a:schemeClr val="tx1"/>
                </a:solidFill>
                <a:latin typeface="Arno Pro Caption" pitchFamily="18" charset="0"/>
              </a:rPr>
              <a:pPr/>
              <a:t>35</a:t>
            </a:fld>
            <a:endParaRPr lang="en-US" altLang="el-GR" sz="2000">
              <a:solidFill>
                <a:schemeClr val="tx1"/>
              </a:solidFill>
              <a:latin typeface="Arno Pro Caption" pitchFamily="18" charset="0"/>
            </a:endParaRPr>
          </a:p>
        </p:txBody>
      </p:sp>
      <p:sp>
        <p:nvSpPr>
          <p:cNvPr id="15362" name="Rectangle 2"/>
          <p:cNvSpPr>
            <a:spLocks noGrp="1" noChangeArrowheads="1"/>
          </p:cNvSpPr>
          <p:nvPr>
            <p:ph type="body" idx="1"/>
          </p:nvPr>
        </p:nvSpPr>
        <p:spPr>
          <a:xfrm>
            <a:off x="457200" y="533400"/>
            <a:ext cx="8229600" cy="5592763"/>
          </a:xfrm>
        </p:spPr>
        <p:txBody>
          <a:bodyPr/>
          <a:lstStyle/>
          <a:p>
            <a:pPr>
              <a:lnSpc>
                <a:spcPct val="90000"/>
              </a:lnSpc>
              <a:buFontTx/>
              <a:buNone/>
            </a:pPr>
            <a:r>
              <a:rPr lang="en-US" altLang="el-GR" sz="2400" b="1" dirty="0">
                <a:solidFill>
                  <a:srgbClr val="FF0000"/>
                </a:solidFill>
                <a:latin typeface="Arno Pro Caption" panose="02020502040506020403" pitchFamily="18" charset="0"/>
              </a:rPr>
              <a:t>Example</a:t>
            </a:r>
            <a:r>
              <a:rPr lang="en-US" altLang="el-GR" sz="2400" b="1" dirty="0">
                <a:solidFill>
                  <a:srgbClr val="FF0000"/>
                </a:solidFill>
                <a:effectLst>
                  <a:outerShdw blurRad="38100" dist="38100" dir="2700000" algn="tl">
                    <a:srgbClr val="C0C0C0"/>
                  </a:outerShdw>
                </a:effectLst>
                <a:latin typeface="Arno Pro Caption" panose="02020502040506020403" pitchFamily="18" charset="0"/>
              </a:rPr>
              <a:t>:</a:t>
            </a:r>
            <a:r>
              <a:rPr lang="en-US" altLang="el-GR" sz="2400" dirty="0">
                <a:latin typeface="Arno Pro Caption" panose="02020502040506020403" pitchFamily="18" charset="0"/>
              </a:rPr>
              <a:t> solve</a:t>
            </a:r>
          </a:p>
          <a:p>
            <a:pPr>
              <a:lnSpc>
                <a:spcPct val="90000"/>
              </a:lnSpc>
              <a:buFontTx/>
              <a:buNone/>
            </a:pPr>
            <a:endParaRPr lang="en-US" altLang="el-GR" sz="2400" dirty="0"/>
          </a:p>
          <a:p>
            <a:pPr>
              <a:lnSpc>
                <a:spcPct val="90000"/>
              </a:lnSpc>
              <a:buFontTx/>
              <a:buNone/>
            </a:pPr>
            <a:r>
              <a:rPr lang="en-US" altLang="el-GR" sz="2400" b="1" dirty="0">
                <a:solidFill>
                  <a:srgbClr val="FF0000"/>
                </a:solidFill>
                <a:latin typeface="Arno Pro Caption" panose="02020502040506020403" pitchFamily="18" charset="0"/>
              </a:rPr>
              <a:t>Solution</a:t>
            </a:r>
            <a:r>
              <a:rPr lang="en-US" altLang="el-GR" sz="2400" b="1" dirty="0" smtClean="0">
                <a:solidFill>
                  <a:srgbClr val="FF0000"/>
                </a:solidFill>
                <a:effectLst>
                  <a:outerShdw blurRad="38100" dist="38100" dir="2700000" algn="tl">
                    <a:srgbClr val="C0C0C0"/>
                  </a:outerShdw>
                </a:effectLst>
                <a:latin typeface="Arno Pro Caption" panose="02020502040506020403" pitchFamily="18" charset="0"/>
              </a:rPr>
              <a:t>:</a:t>
            </a:r>
          </a:p>
          <a:p>
            <a:pPr indent="-72000">
              <a:lnSpc>
                <a:spcPct val="90000"/>
              </a:lnSpc>
              <a:buFontTx/>
              <a:buNone/>
            </a:pPr>
            <a:r>
              <a:rPr lang="en-US" altLang="el-GR" sz="2400" i="1" dirty="0" smtClean="0">
                <a:latin typeface="Arno Pro Caption" panose="02020502040506020403" pitchFamily="18" charset="0"/>
              </a:rPr>
              <a:t> f</a:t>
            </a:r>
            <a:r>
              <a:rPr lang="en-US" altLang="el-GR" sz="2400" dirty="0" smtClean="0">
                <a:latin typeface="Arno Pro Caption" panose="02020502040506020403" pitchFamily="18" charset="0"/>
              </a:rPr>
              <a:t>  is </a:t>
            </a:r>
            <a:r>
              <a:rPr lang="en-US" altLang="el-GR" sz="2400" dirty="0">
                <a:latin typeface="Arno Pro Caption" panose="02020502040506020403" pitchFamily="18" charset="0"/>
              </a:rPr>
              <a:t>linear in </a:t>
            </a:r>
            <a:r>
              <a:rPr lang="en-US" altLang="el-GR" sz="2400" i="1" dirty="0">
                <a:latin typeface="Arno Pro Caption" panose="02020502040506020403" pitchFamily="18" charset="0"/>
              </a:rPr>
              <a:t>y</a:t>
            </a:r>
            <a:r>
              <a:rPr lang="en-US" altLang="el-GR" sz="2400" dirty="0">
                <a:latin typeface="Arno Pro Caption" panose="02020502040506020403" pitchFamily="18" charset="0"/>
              </a:rPr>
              <a:t>. So, solving the problem using modified Euler method </a:t>
            </a:r>
            <a:r>
              <a:rPr lang="en-US" altLang="el-GR" sz="2400" dirty="0" smtClean="0">
                <a:latin typeface="Arno Pro Caption" panose="02020502040506020403" pitchFamily="18" charset="0"/>
              </a:rPr>
              <a:t>for       </a:t>
            </a:r>
            <a:r>
              <a:rPr lang="en-US" altLang="el-GR" sz="2400" dirty="0">
                <a:latin typeface="Arno Pro Caption" panose="02020502040506020403" pitchFamily="18" charset="0"/>
              </a:rPr>
              <a:t>yields</a:t>
            </a:r>
          </a:p>
          <a:p>
            <a:pPr>
              <a:lnSpc>
                <a:spcPct val="90000"/>
              </a:lnSpc>
              <a:buFontTx/>
              <a:buNone/>
            </a:pPr>
            <a:endParaRPr lang="en-US" altLang="el-GR" dirty="0"/>
          </a:p>
          <a:p>
            <a:pPr>
              <a:lnSpc>
                <a:spcPct val="90000"/>
              </a:lnSpc>
              <a:buFontTx/>
              <a:buNone/>
            </a:pPr>
            <a:endParaRPr lang="en-US" altLang="el-GR" dirty="0"/>
          </a:p>
          <a:p>
            <a:pPr>
              <a:lnSpc>
                <a:spcPct val="90000"/>
              </a:lnSpc>
              <a:buFontTx/>
              <a:buNone/>
            </a:pPr>
            <a:endParaRPr lang="en-US" altLang="el-GR" dirty="0"/>
          </a:p>
          <a:p>
            <a:pPr>
              <a:lnSpc>
                <a:spcPct val="90000"/>
              </a:lnSpc>
              <a:buFontTx/>
              <a:buNone/>
            </a:pPr>
            <a:endParaRPr lang="en-US" altLang="el-GR" dirty="0"/>
          </a:p>
        </p:txBody>
      </p:sp>
      <p:graphicFrame>
        <p:nvGraphicFramePr>
          <p:cNvPr id="15363" name="Object 3"/>
          <p:cNvGraphicFramePr>
            <a:graphicFrameLocks noChangeAspect="1"/>
          </p:cNvGraphicFramePr>
          <p:nvPr>
            <p:extLst>
              <p:ext uri="{D42A27DB-BD31-4B8C-83A1-F6EECF244321}">
                <p14:modId xmlns:p14="http://schemas.microsoft.com/office/powerpoint/2010/main" val="3377597348"/>
              </p:ext>
            </p:extLst>
          </p:nvPr>
        </p:nvGraphicFramePr>
        <p:xfrm>
          <a:off x="847725" y="920750"/>
          <a:ext cx="7024688" cy="527050"/>
        </p:xfrm>
        <a:graphic>
          <a:graphicData uri="http://schemas.openxmlformats.org/presentationml/2006/ole">
            <mc:AlternateContent xmlns:mc="http://schemas.openxmlformats.org/markup-compatibility/2006">
              <mc:Choice xmlns:v="urn:schemas-microsoft-com:vml" Requires="v">
                <p:oleObj spid="_x0000_s31010" name="Equation" r:id="rId3" imgW="3047760" imgH="228600" progId="Equation.DSMT4">
                  <p:embed/>
                </p:oleObj>
              </mc:Choice>
              <mc:Fallback>
                <p:oleObj name="Equation" r:id="rId3" imgW="3047760" imgH="228600" progId="Equation.DSMT4">
                  <p:embed/>
                  <p:pic>
                    <p:nvPicPr>
                      <p:cNvPr id="0" name=""/>
                      <p:cNvPicPr>
                        <a:picLocks noChangeAspect="1" noChangeArrowheads="1"/>
                      </p:cNvPicPr>
                      <p:nvPr/>
                    </p:nvPicPr>
                    <p:blipFill>
                      <a:blip r:embed="rId4"/>
                      <a:srcRect/>
                      <a:stretch>
                        <a:fillRect/>
                      </a:stretch>
                    </p:blipFill>
                    <p:spPr bwMode="auto">
                      <a:xfrm>
                        <a:off x="847725" y="920750"/>
                        <a:ext cx="702468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4" name="Object 4"/>
          <p:cNvGraphicFramePr>
            <a:graphicFrameLocks noChangeAspect="1"/>
          </p:cNvGraphicFramePr>
          <p:nvPr>
            <p:extLst>
              <p:ext uri="{D42A27DB-BD31-4B8C-83A1-F6EECF244321}">
                <p14:modId xmlns:p14="http://schemas.microsoft.com/office/powerpoint/2010/main" val="3075311415"/>
              </p:ext>
            </p:extLst>
          </p:nvPr>
        </p:nvGraphicFramePr>
        <p:xfrm>
          <a:off x="457200" y="2493387"/>
          <a:ext cx="4895371" cy="4192637"/>
        </p:xfrm>
        <a:graphic>
          <a:graphicData uri="http://schemas.openxmlformats.org/presentationml/2006/ole">
            <mc:AlternateContent xmlns:mc="http://schemas.openxmlformats.org/markup-compatibility/2006">
              <mc:Choice xmlns:v="urn:schemas-microsoft-com:vml" Requires="v">
                <p:oleObj spid="_x0000_s31011" name="Equation" r:id="rId5" imgW="2311200" imgH="1981080" progId="Equation.DSMT4">
                  <p:embed/>
                </p:oleObj>
              </mc:Choice>
              <mc:Fallback>
                <p:oleObj name="Equation" r:id="rId5" imgW="2311200" imgH="1981080" progId="Equation.DSMT4">
                  <p:embed/>
                  <p:pic>
                    <p:nvPicPr>
                      <p:cNvPr id="0" name=""/>
                      <p:cNvPicPr>
                        <a:picLocks noChangeAspect="1" noChangeArrowheads="1"/>
                      </p:cNvPicPr>
                      <p:nvPr/>
                    </p:nvPicPr>
                    <p:blipFill>
                      <a:blip r:embed="rId6"/>
                      <a:srcRect/>
                      <a:stretch>
                        <a:fillRect/>
                      </a:stretch>
                    </p:blipFill>
                    <p:spPr bwMode="auto">
                      <a:xfrm>
                        <a:off x="457200" y="2493387"/>
                        <a:ext cx="4895371" cy="4192637"/>
                      </a:xfrm>
                      <a:prstGeom prst="rect">
                        <a:avLst/>
                      </a:prstGeom>
                      <a:noFill/>
                      <a:extLst/>
                    </p:spPr>
                  </p:pic>
                </p:oleObj>
              </mc:Fallback>
            </mc:AlternateContent>
          </a:graphicData>
        </a:graphic>
      </p:graphicFrame>
      <p:graphicFrame>
        <p:nvGraphicFramePr>
          <p:cNvPr id="15365" name="Object 5"/>
          <p:cNvGraphicFramePr>
            <a:graphicFrameLocks noChangeAspect="1"/>
          </p:cNvGraphicFramePr>
          <p:nvPr/>
        </p:nvGraphicFramePr>
        <p:xfrm>
          <a:off x="2349500" y="2009775"/>
          <a:ext cx="393700" cy="504825"/>
        </p:xfrm>
        <a:graphic>
          <a:graphicData uri="http://schemas.openxmlformats.org/presentationml/2006/ole">
            <mc:AlternateContent xmlns:mc="http://schemas.openxmlformats.org/markup-compatibility/2006">
              <mc:Choice xmlns:v="urn:schemas-microsoft-com:vml" Requires="v">
                <p:oleObj spid="_x0000_s31012" name="Equation" r:id="rId7" imgW="177480" imgH="228600" progId="Equation.3">
                  <p:embed/>
                </p:oleObj>
              </mc:Choice>
              <mc:Fallback>
                <p:oleObj name="Equation" r:id="rId7" imgW="17748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49500" y="2009775"/>
                        <a:ext cx="3937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236168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αριθμού διαφάνειας 5"/>
          <p:cNvSpPr>
            <a:spLocks noGrp="1"/>
          </p:cNvSpPr>
          <p:nvPr>
            <p:ph type="sldNum" sz="quarter" idx="12"/>
          </p:nvPr>
        </p:nvSpPr>
        <p:spPr/>
        <p:txBody>
          <a:bodyPr vert="horz" lIns="91440" tIns="45720" rIns="91440" bIns="45720" rtlCol="0" anchor="ctr"/>
          <a:lstStyle/>
          <a:p>
            <a:fld id="{0C586966-05FA-4F69-A0C0-9E7CDC97C669}" type="slidenum">
              <a:rPr lang="en-US" altLang="el-GR" sz="2000">
                <a:solidFill>
                  <a:schemeClr val="tx1"/>
                </a:solidFill>
                <a:latin typeface="Arno Pro Caption" pitchFamily="18" charset="0"/>
              </a:rPr>
              <a:pPr/>
              <a:t>36</a:t>
            </a:fld>
            <a:endParaRPr lang="en-US" altLang="el-GR" sz="2000">
              <a:solidFill>
                <a:schemeClr val="tx1"/>
              </a:solidFill>
              <a:latin typeface="Arno Pro Caption" pitchFamily="18" charset="0"/>
            </a:endParaRPr>
          </a:p>
        </p:txBody>
      </p:sp>
      <p:sp>
        <p:nvSpPr>
          <p:cNvPr id="16386" name="Rectangle 2"/>
          <p:cNvSpPr>
            <a:spLocks noGrp="1" noChangeArrowheads="1"/>
          </p:cNvSpPr>
          <p:nvPr>
            <p:ph type="title"/>
          </p:nvPr>
        </p:nvSpPr>
        <p:spPr>
          <a:xfrm>
            <a:off x="5148064" y="274638"/>
            <a:ext cx="3538736" cy="490066"/>
          </a:xfrm>
        </p:spPr>
        <p:txBody>
          <a:bodyPr>
            <a:normAutofit fontScale="90000"/>
          </a:bodyPr>
          <a:lstStyle/>
          <a:p>
            <a:r>
              <a:rPr lang="en-US" altLang="el-GR" sz="3200" dirty="0">
                <a:latin typeface="Arno Pro Caption" panose="02020502040506020403" pitchFamily="18" charset="0"/>
              </a:rPr>
              <a:t>Graph the </a:t>
            </a:r>
            <a:r>
              <a:rPr lang="en-US" altLang="el-GR" sz="3200" dirty="0" smtClean="0">
                <a:latin typeface="Arno Pro Caption" panose="02020502040506020403" pitchFamily="18" charset="0"/>
              </a:rPr>
              <a:t>solutions</a:t>
            </a:r>
            <a:endParaRPr lang="en-US" altLang="el-GR" sz="3200" dirty="0">
              <a:latin typeface="Arno Pro Caption" panose="02020502040506020403" pitchFamily="18" charset="0"/>
            </a:endParaRPr>
          </a:p>
        </p:txBody>
      </p:sp>
      <p:pic>
        <p:nvPicPr>
          <p:cNvPr id="16388" name="Picture 4"/>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27984" y="2348880"/>
            <a:ext cx="4392488" cy="329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duotone>
              <a:schemeClr val="accent5">
                <a:shade val="45000"/>
                <a:satMod val="135000"/>
              </a:schemeClr>
              <a:prstClr val="white"/>
            </a:duotone>
          </a:blip>
          <a:stretch>
            <a:fillRect/>
          </a:stretch>
        </p:blipFill>
        <p:spPr>
          <a:xfrm>
            <a:off x="251519" y="3356991"/>
            <a:ext cx="4051671" cy="3040023"/>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blip>
          <a:stretch>
            <a:fillRect/>
          </a:stretch>
        </p:blipFill>
        <p:spPr>
          <a:xfrm>
            <a:off x="251520" y="247992"/>
            <a:ext cx="4051670" cy="3036991"/>
          </a:xfrm>
          <a:prstGeom prst="rect">
            <a:avLst/>
          </a:prstGeom>
          <a:solidFill>
            <a:schemeClr val="accent5">
              <a:lumMod val="20000"/>
              <a:lumOff val="80000"/>
            </a:schemeClr>
          </a:solidFill>
        </p:spPr>
      </p:pic>
    </p:spTree>
    <p:extLst>
      <p:ext uri="{BB962C8B-B14F-4D97-AF65-F5344CB8AC3E}">
        <p14:creationId xmlns:p14="http://schemas.microsoft.com/office/powerpoint/2010/main" val="4293283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l-GR" sz="3200" b="1" dirty="0" smtClean="0">
                <a:solidFill>
                  <a:srgbClr val="0070C0"/>
                </a:solidFill>
                <a:latin typeface="Arno Pro Caption" pitchFamily="18" charset="0"/>
              </a:rPr>
              <a:t>Μέθοδος μέσου σημείου</a:t>
            </a:r>
            <a:r>
              <a:rPr lang="en-US" sz="3200" b="1" dirty="0" smtClean="0">
                <a:solidFill>
                  <a:srgbClr val="0070C0"/>
                </a:solidFill>
                <a:latin typeface="Arno Pro Caption" pitchFamily="18" charset="0"/>
              </a:rPr>
              <a:t> </a:t>
            </a:r>
            <a:r>
              <a:rPr lang="el-GR" sz="3200" b="1" dirty="0" smtClean="0">
                <a:solidFill>
                  <a:srgbClr val="0070C0"/>
                </a:solidFill>
                <a:latin typeface="Arno Pro Caption" pitchFamily="18" charset="0"/>
              </a:rPr>
              <a:t/>
            </a:r>
            <a:br>
              <a:rPr lang="el-GR" sz="3200" b="1" dirty="0" smtClean="0">
                <a:solidFill>
                  <a:srgbClr val="0070C0"/>
                </a:solidFill>
                <a:latin typeface="Arno Pro Caption" pitchFamily="18" charset="0"/>
              </a:rPr>
            </a:br>
            <a:r>
              <a:rPr lang="en-US" sz="3200" b="1" dirty="0" smtClean="0">
                <a:solidFill>
                  <a:srgbClr val="0070C0"/>
                </a:solidFill>
                <a:latin typeface="Arno Pro Caption" pitchFamily="18" charset="0"/>
              </a:rPr>
              <a:t>(Midpoint Method - explicit)</a:t>
            </a:r>
            <a:endParaRPr lang="el-GR" sz="3200" b="1" dirty="0">
              <a:solidFill>
                <a:srgbClr val="0070C0"/>
              </a:solidFill>
              <a:latin typeface="Arno Pro Caption" pitchFamily="18" charset="0"/>
            </a:endParaRPr>
          </a:p>
        </p:txBody>
      </p:sp>
      <p:sp>
        <p:nvSpPr>
          <p:cNvPr id="3" name="Content Placeholder 2"/>
          <p:cNvSpPr>
            <a:spLocks noGrp="1"/>
          </p:cNvSpPr>
          <p:nvPr>
            <p:ph idx="1"/>
          </p:nvPr>
        </p:nvSpPr>
        <p:spPr>
          <a:xfrm>
            <a:off x="457200" y="1124744"/>
            <a:ext cx="8229600" cy="5001419"/>
          </a:xfrm>
        </p:spPr>
        <p:txBody>
          <a:bodyPr>
            <a:normAutofit/>
          </a:bodyPr>
          <a:lstStyle/>
          <a:p>
            <a:r>
              <a:rPr lang="el-GR" sz="2400" dirty="0" smtClean="0">
                <a:latin typeface="Arno Pro Caption" pitchFamily="18" charset="0"/>
              </a:rPr>
              <a:t>Εξετάζουμε το διάστημα ανάμεσα σε 2 σημεία</a:t>
            </a:r>
          </a:p>
          <a:p>
            <a:r>
              <a:rPr lang="el-GR" sz="2400" dirty="0" smtClean="0">
                <a:latin typeface="Arno Pro Caption" pitchFamily="18" charset="0"/>
              </a:rPr>
              <a:t>Λαμβάνουμε ως προσέγγιση του                αυτό που προκύπτει από την κλίση της συνάρτησης στο σημείο που βρίσκεται στο μέσον του διαστήματος</a:t>
            </a:r>
          </a:p>
          <a:p>
            <a:endParaRPr lang="el-GR" sz="2400" dirty="0">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37</a:t>
            </a:fld>
            <a:endParaRPr lang="el-GR" sz="2000">
              <a:solidFill>
                <a:schemeClr val="tx1"/>
              </a:solidFill>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85612538"/>
              </p:ext>
            </p:extLst>
          </p:nvPr>
        </p:nvGraphicFramePr>
        <p:xfrm>
          <a:off x="6372200" y="1052736"/>
          <a:ext cx="981075" cy="523875"/>
        </p:xfrm>
        <a:graphic>
          <a:graphicData uri="http://schemas.openxmlformats.org/presentationml/2006/ole">
            <mc:AlternateContent xmlns:mc="http://schemas.openxmlformats.org/markup-compatibility/2006">
              <mc:Choice xmlns:v="urn:schemas-microsoft-com:vml" Requires="v">
                <p:oleObj spid="_x0000_s7534" name="Equation" r:id="rId3" imgW="380880" imgH="203040" progId="Equation.DSMT4">
                  <p:embed/>
                </p:oleObj>
              </mc:Choice>
              <mc:Fallback>
                <p:oleObj name="Equation" r:id="rId3" imgW="380880" imgH="203040" progId="Equation.DSMT4">
                  <p:embed/>
                  <p:pic>
                    <p:nvPicPr>
                      <p:cNvPr id="0" name="Object 4"/>
                      <p:cNvPicPr>
                        <a:picLocks noChangeAspect="1" noChangeArrowheads="1"/>
                      </p:cNvPicPr>
                      <p:nvPr/>
                    </p:nvPicPr>
                    <p:blipFill>
                      <a:blip r:embed="rId4"/>
                      <a:srcRect/>
                      <a:stretch>
                        <a:fillRect/>
                      </a:stretch>
                    </p:blipFill>
                    <p:spPr bwMode="auto">
                      <a:xfrm>
                        <a:off x="6372200" y="1052736"/>
                        <a:ext cx="98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00221063"/>
              </p:ext>
            </p:extLst>
          </p:nvPr>
        </p:nvGraphicFramePr>
        <p:xfrm>
          <a:off x="4716016" y="1559082"/>
          <a:ext cx="936104" cy="453869"/>
        </p:xfrm>
        <a:graphic>
          <a:graphicData uri="http://schemas.openxmlformats.org/presentationml/2006/ole">
            <mc:AlternateContent xmlns:mc="http://schemas.openxmlformats.org/markup-compatibility/2006">
              <mc:Choice xmlns:v="urn:schemas-microsoft-com:vml" Requires="v">
                <p:oleObj spid="_x0000_s7535" name="Equation" r:id="rId5" imgW="419040" imgH="203040" progId="Equation.DSMT4">
                  <p:embed/>
                </p:oleObj>
              </mc:Choice>
              <mc:Fallback>
                <p:oleObj name="Equation" r:id="rId5" imgW="419040" imgH="203040" progId="Equation.DSMT4">
                  <p:embed/>
                  <p:pic>
                    <p:nvPicPr>
                      <p:cNvPr id="0" name=""/>
                      <p:cNvPicPr/>
                      <p:nvPr/>
                    </p:nvPicPr>
                    <p:blipFill>
                      <a:blip r:embed="rId6"/>
                      <a:stretch>
                        <a:fillRect/>
                      </a:stretch>
                    </p:blipFill>
                    <p:spPr>
                      <a:xfrm>
                        <a:off x="4716016" y="1559082"/>
                        <a:ext cx="936104" cy="45386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16703901"/>
              </p:ext>
            </p:extLst>
          </p:nvPr>
        </p:nvGraphicFramePr>
        <p:xfrm>
          <a:off x="3649663" y="2243138"/>
          <a:ext cx="1243012" cy="590550"/>
        </p:xfrm>
        <a:graphic>
          <a:graphicData uri="http://schemas.openxmlformats.org/presentationml/2006/ole">
            <mc:AlternateContent xmlns:mc="http://schemas.openxmlformats.org/markup-compatibility/2006">
              <mc:Choice xmlns:v="urn:schemas-microsoft-com:vml" Requires="v">
                <p:oleObj spid="_x0000_s7536" name="Equation" r:id="rId7" imgW="482400" imgH="228600" progId="Equation.DSMT4">
                  <p:embed/>
                </p:oleObj>
              </mc:Choice>
              <mc:Fallback>
                <p:oleObj name="Equation" r:id="rId7" imgW="482400" imgH="228600" progId="Equation.DSMT4">
                  <p:embed/>
                  <p:pic>
                    <p:nvPicPr>
                      <p:cNvPr id="0" name="Object 4"/>
                      <p:cNvPicPr>
                        <a:picLocks noChangeAspect="1" noChangeArrowheads="1"/>
                      </p:cNvPicPr>
                      <p:nvPr/>
                    </p:nvPicPr>
                    <p:blipFill>
                      <a:blip r:embed="rId8"/>
                      <a:srcRect/>
                      <a:stretch>
                        <a:fillRect/>
                      </a:stretch>
                    </p:blipFill>
                    <p:spPr bwMode="auto">
                      <a:xfrm>
                        <a:off x="3649663" y="2243138"/>
                        <a:ext cx="1243012"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Picture 7"/>
          <p:cNvPicPr>
            <a:picLocks noChangeAspect="1"/>
          </p:cNvPicPr>
          <p:nvPr/>
        </p:nvPicPr>
        <p:blipFill>
          <a:blip r:embed="rId9"/>
          <a:stretch>
            <a:fillRect/>
          </a:stretch>
        </p:blipFill>
        <p:spPr>
          <a:xfrm>
            <a:off x="103334" y="3320421"/>
            <a:ext cx="8937332" cy="3035929"/>
          </a:xfrm>
          <a:prstGeom prst="rect">
            <a:avLst/>
          </a:prstGeom>
        </p:spPr>
      </p:pic>
    </p:spTree>
    <p:extLst>
      <p:ext uri="{BB962C8B-B14F-4D97-AF65-F5344CB8AC3E}">
        <p14:creationId xmlns:p14="http://schemas.microsoft.com/office/powerpoint/2010/main" val="848955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endParaRPr lang="el-G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38</a:t>
            </a:fld>
            <a:endParaRPr lang="el-GR" sz="2000">
              <a:solidFill>
                <a:schemeClr val="tx1"/>
              </a:solidFill>
              <a:latin typeface="Arno Pro Caption" pitchFamily="18" charset="0"/>
            </a:endParaRPr>
          </a:p>
        </p:txBody>
      </p:sp>
      <p:sp>
        <p:nvSpPr>
          <p:cNvPr id="6" name="Content Placeholder 5"/>
          <p:cNvSpPr>
            <a:spLocks noGrp="1"/>
          </p:cNvSpPr>
          <p:nvPr>
            <p:ph idx="1"/>
          </p:nvPr>
        </p:nvSpPr>
        <p:spPr>
          <a:xfrm>
            <a:off x="457200" y="1052736"/>
            <a:ext cx="8229600" cy="5073427"/>
          </a:xfrm>
        </p:spPr>
        <p:txBody>
          <a:bodyPr>
            <a:normAutofit/>
          </a:bodyPr>
          <a:lstStyle/>
          <a:p>
            <a:r>
              <a:rPr lang="en-US" sz="2000" dirty="0" smtClean="0">
                <a:latin typeface="Arno Pro Caption" panose="02020502040506020403" pitchFamily="18" charset="0"/>
              </a:rPr>
              <a:t>The midpoint method is another modification of Euler's explicit</a:t>
            </a:r>
            <a:r>
              <a:rPr lang="el-GR" sz="2000" dirty="0" smtClean="0">
                <a:latin typeface="Arno Pro Caption" panose="02020502040506020403" pitchFamily="18" charset="0"/>
              </a:rPr>
              <a:t> </a:t>
            </a:r>
            <a:r>
              <a:rPr lang="en-US" sz="2000" dirty="0" smtClean="0">
                <a:latin typeface="Arno Pro Caption" panose="02020502040506020403" pitchFamily="18" charset="0"/>
              </a:rPr>
              <a:t>method. Here, the slope used for calculating </a:t>
            </a:r>
            <a:r>
              <a:rPr lang="en-US" sz="2000" b="1" i="1" dirty="0" smtClean="0">
                <a:solidFill>
                  <a:srgbClr val="0070C0"/>
                </a:solidFill>
                <a:latin typeface="Arno Pro Caption" panose="02020502040506020403" pitchFamily="18" charset="0"/>
              </a:rPr>
              <a:t>y</a:t>
            </a:r>
            <a:r>
              <a:rPr lang="en-US" sz="2000" b="1" i="1" baseline="-25000" dirty="0" smtClean="0">
                <a:solidFill>
                  <a:srgbClr val="0070C0"/>
                </a:solidFill>
                <a:latin typeface="Arno Pro Caption" panose="02020502040506020403" pitchFamily="18" charset="0"/>
              </a:rPr>
              <a:t>i+1</a:t>
            </a:r>
            <a:r>
              <a:rPr lang="en-US" sz="2000" dirty="0" smtClean="0">
                <a:latin typeface="Arno Pro Caption" panose="02020502040506020403" pitchFamily="18" charset="0"/>
              </a:rPr>
              <a:t> is an estimate of the slope at the middle point of the interval (step). This estimate is calculated in two steps.</a:t>
            </a:r>
          </a:p>
          <a:p>
            <a:r>
              <a:rPr lang="en-US" sz="2000" dirty="0" smtClean="0">
                <a:latin typeface="Arno Pro Caption" panose="02020502040506020403" pitchFamily="18" charset="0"/>
              </a:rPr>
              <a:t>First, Euler's method is used to calculate an approximate value of </a:t>
            </a:r>
            <a:r>
              <a:rPr lang="en-US" sz="2000" b="1" i="1" dirty="0" smtClean="0">
                <a:solidFill>
                  <a:srgbClr val="0070C0"/>
                </a:solidFill>
                <a:latin typeface="Arno Pro Caption" panose="02020502040506020403" pitchFamily="18" charset="0"/>
              </a:rPr>
              <a:t>y</a:t>
            </a:r>
            <a:r>
              <a:rPr lang="en-US" sz="2000" dirty="0" smtClean="0">
                <a:latin typeface="Arno Pro Caption" panose="02020502040506020403" pitchFamily="18" charset="0"/>
              </a:rPr>
              <a:t> at the middle point of the interval </a:t>
            </a:r>
            <a:r>
              <a:rPr lang="en-US" sz="2000" b="1" i="1" dirty="0" err="1" smtClean="0">
                <a:solidFill>
                  <a:srgbClr val="0070C0"/>
                </a:solidFill>
                <a:latin typeface="Arno Pro Caption" panose="02020502040506020403" pitchFamily="18" charset="0"/>
              </a:rPr>
              <a:t>x</a:t>
            </a:r>
            <a:r>
              <a:rPr lang="en-US" sz="2000" b="1" i="1" baseline="-25000" dirty="0" err="1" smtClean="0">
                <a:solidFill>
                  <a:srgbClr val="0070C0"/>
                </a:solidFill>
                <a:latin typeface="Arno Pro Caption" panose="02020502040506020403" pitchFamily="18" charset="0"/>
              </a:rPr>
              <a:t>m</a:t>
            </a:r>
            <a:r>
              <a:rPr lang="en-US" sz="2000" b="1" i="1" dirty="0" smtClean="0">
                <a:solidFill>
                  <a:srgbClr val="0070C0"/>
                </a:solidFill>
                <a:latin typeface="Arno Pro Caption" panose="02020502040506020403" pitchFamily="18" charset="0"/>
              </a:rPr>
              <a:t> = x</a:t>
            </a:r>
            <a:r>
              <a:rPr lang="en-US" sz="2000" b="1" i="1" baseline="-25000" dirty="0" smtClean="0">
                <a:solidFill>
                  <a:srgbClr val="0070C0"/>
                </a:solidFill>
                <a:latin typeface="Arno Pro Caption" panose="02020502040506020403" pitchFamily="18" charset="0"/>
              </a:rPr>
              <a:t>i</a:t>
            </a:r>
            <a:r>
              <a:rPr lang="en-US" sz="2000" b="1" i="1" dirty="0" smtClean="0">
                <a:solidFill>
                  <a:srgbClr val="0070C0"/>
                </a:solidFill>
                <a:latin typeface="Arno Pro Caption" panose="02020502040506020403" pitchFamily="18" charset="0"/>
              </a:rPr>
              <a:t> + h/2</a:t>
            </a:r>
            <a:r>
              <a:rPr lang="en-US" sz="2000" dirty="0" smtClean="0">
                <a:latin typeface="Arno Pro Caption" panose="02020502040506020403" pitchFamily="18" charset="0"/>
              </a:rPr>
              <a:t>, written as </a:t>
            </a:r>
            <a:r>
              <a:rPr lang="en-US" sz="2000" b="1" i="1" dirty="0" err="1" smtClean="0">
                <a:solidFill>
                  <a:srgbClr val="0070C0"/>
                </a:solidFill>
                <a:latin typeface="Arno Pro Caption" panose="02020502040506020403" pitchFamily="18" charset="0"/>
              </a:rPr>
              <a:t>y</a:t>
            </a:r>
            <a:r>
              <a:rPr lang="en-US" sz="2000" b="1" i="1" baseline="-25000" dirty="0" err="1" smtClean="0">
                <a:solidFill>
                  <a:srgbClr val="0070C0"/>
                </a:solidFill>
                <a:latin typeface="Arno Pro Caption" panose="02020502040506020403" pitchFamily="18" charset="0"/>
              </a:rPr>
              <a:t>m</a:t>
            </a:r>
            <a:r>
              <a:rPr lang="en-US" sz="2000" dirty="0" smtClean="0">
                <a:latin typeface="Arno Pro Caption" panose="02020502040506020403" pitchFamily="18" charset="0"/>
              </a:rPr>
              <a:t>:</a:t>
            </a:r>
          </a:p>
          <a:p>
            <a:endParaRPr lang="en-US" sz="2000" dirty="0">
              <a:latin typeface="Arno Pro Caption" panose="02020502040506020403" pitchFamily="18" charset="0"/>
            </a:endParaRPr>
          </a:p>
          <a:p>
            <a:endParaRPr lang="en-US" sz="2000" dirty="0" smtClean="0">
              <a:latin typeface="Arno Pro Caption" panose="02020502040506020403" pitchFamily="18" charset="0"/>
            </a:endParaRPr>
          </a:p>
          <a:p>
            <a:r>
              <a:rPr lang="en-US" sz="2000" dirty="0" smtClean="0">
                <a:latin typeface="Arno Pro Caption" panose="02020502040506020403" pitchFamily="18" charset="0"/>
              </a:rPr>
              <a:t>Then</a:t>
            </a:r>
            <a:r>
              <a:rPr lang="en-US" sz="2000" dirty="0">
                <a:latin typeface="Arno Pro Caption" panose="02020502040506020403" pitchFamily="18" charset="0"/>
              </a:rPr>
              <a:t>, the estimated slope at the midpoint is calculated by </a:t>
            </a:r>
            <a:r>
              <a:rPr lang="en-US" sz="2000" dirty="0" smtClean="0">
                <a:latin typeface="Arno Pro Caption" panose="02020502040506020403" pitchFamily="18" charset="0"/>
              </a:rPr>
              <a:t>substituting </a:t>
            </a:r>
            <a:r>
              <a:rPr lang="en-US" sz="2000" b="1" i="1" dirty="0" smtClean="0">
                <a:solidFill>
                  <a:srgbClr val="0070C0"/>
                </a:solidFill>
                <a:latin typeface="Arno Pro Caption" panose="02020502040506020403" pitchFamily="18" charset="0"/>
              </a:rPr>
              <a:t>(</a:t>
            </a:r>
            <a:r>
              <a:rPr lang="en-US" sz="2000" b="1" i="1" dirty="0" err="1">
                <a:solidFill>
                  <a:srgbClr val="0070C0"/>
                </a:solidFill>
                <a:latin typeface="Arno Pro Caption" panose="02020502040506020403" pitchFamily="18" charset="0"/>
              </a:rPr>
              <a:t>x</a:t>
            </a:r>
            <a:r>
              <a:rPr lang="en-US" sz="2000" b="1" i="1" baseline="-25000" dirty="0" err="1">
                <a:solidFill>
                  <a:srgbClr val="0070C0"/>
                </a:solidFill>
                <a:latin typeface="Arno Pro Caption" panose="02020502040506020403" pitchFamily="18" charset="0"/>
              </a:rPr>
              <a:t>m</a:t>
            </a:r>
            <a:r>
              <a:rPr lang="en-US" sz="2000" b="1" i="1" dirty="0">
                <a:solidFill>
                  <a:srgbClr val="0070C0"/>
                </a:solidFill>
                <a:latin typeface="Arno Pro Caption" panose="02020502040506020403" pitchFamily="18" charset="0"/>
              </a:rPr>
              <a:t>, </a:t>
            </a:r>
            <a:r>
              <a:rPr lang="en-US" sz="2000" b="1" i="1" dirty="0" err="1">
                <a:solidFill>
                  <a:srgbClr val="0070C0"/>
                </a:solidFill>
                <a:latin typeface="Arno Pro Caption" panose="02020502040506020403" pitchFamily="18" charset="0"/>
              </a:rPr>
              <a:t>y</a:t>
            </a:r>
            <a:r>
              <a:rPr lang="en-US" sz="2000" b="1" i="1" baseline="-25000" dirty="0" err="1" smtClean="0">
                <a:solidFill>
                  <a:srgbClr val="0070C0"/>
                </a:solidFill>
                <a:latin typeface="Arno Pro Caption" panose="02020502040506020403" pitchFamily="18" charset="0"/>
              </a:rPr>
              <a:t>m</a:t>
            </a:r>
            <a:r>
              <a:rPr lang="en-US" sz="2000" b="1" i="1" dirty="0">
                <a:solidFill>
                  <a:srgbClr val="0070C0"/>
                </a:solidFill>
                <a:latin typeface="Arno Pro Caption" panose="02020502040506020403" pitchFamily="18" charset="0"/>
              </a:rPr>
              <a:t>) </a:t>
            </a:r>
            <a:r>
              <a:rPr lang="en-US" sz="2000" dirty="0">
                <a:latin typeface="Arno Pro Caption" panose="02020502040506020403" pitchFamily="18" charset="0"/>
              </a:rPr>
              <a:t>in the differential equation for </a:t>
            </a:r>
            <a:r>
              <a:rPr lang="en-US" sz="2000" b="1" i="1" dirty="0" err="1" smtClean="0">
                <a:solidFill>
                  <a:srgbClr val="0070C0"/>
                </a:solidFill>
                <a:latin typeface="Arno Pro Caption" panose="02020502040506020403" pitchFamily="18" charset="0"/>
              </a:rPr>
              <a:t>dy</a:t>
            </a:r>
            <a:r>
              <a:rPr lang="en-US" sz="2000" b="1" i="1" dirty="0" smtClean="0">
                <a:solidFill>
                  <a:srgbClr val="0070C0"/>
                </a:solidFill>
                <a:latin typeface="Arno Pro Caption" panose="02020502040506020403" pitchFamily="18" charset="0"/>
              </a:rPr>
              <a:t>/dx</a:t>
            </a:r>
            <a:r>
              <a:rPr lang="en-US" sz="2000" dirty="0" smtClean="0">
                <a:latin typeface="Arno Pro Caption" panose="02020502040506020403" pitchFamily="18" charset="0"/>
              </a:rPr>
              <a:t> :</a:t>
            </a:r>
          </a:p>
          <a:p>
            <a:endParaRPr lang="en-US" sz="2000" dirty="0">
              <a:latin typeface="Arno Pro Caption" panose="02020502040506020403" pitchFamily="18" charset="0"/>
            </a:endParaRPr>
          </a:p>
          <a:p>
            <a:endParaRPr lang="en-US" sz="2000" dirty="0" smtClean="0">
              <a:latin typeface="Arno Pro Caption" panose="02020502040506020403" pitchFamily="18" charset="0"/>
            </a:endParaRPr>
          </a:p>
          <a:p>
            <a:r>
              <a:rPr lang="en-US" sz="2000" dirty="0">
                <a:latin typeface="Arno Pro Caption" panose="02020502040506020403" pitchFamily="18" charset="0"/>
              </a:rPr>
              <a:t>This slope is then used for calculating the numerical solution</a:t>
            </a:r>
            <a:r>
              <a:rPr lang="en-US" sz="2000" dirty="0" smtClean="0">
                <a:latin typeface="Arno Pro Caption" panose="02020502040506020403" pitchFamily="18" charset="0"/>
              </a:rPr>
              <a:t>, </a:t>
            </a:r>
            <a:r>
              <a:rPr lang="en-US" sz="2000" b="1" i="1" dirty="0">
                <a:solidFill>
                  <a:srgbClr val="0070C0"/>
                </a:solidFill>
                <a:latin typeface="Arno Pro Caption" panose="02020502040506020403" pitchFamily="18" charset="0"/>
              </a:rPr>
              <a:t>y</a:t>
            </a:r>
            <a:r>
              <a:rPr lang="en-US" sz="2000" b="1" i="1" baseline="-25000" dirty="0">
                <a:solidFill>
                  <a:srgbClr val="0070C0"/>
                </a:solidFill>
                <a:latin typeface="Arno Pro Caption" panose="02020502040506020403" pitchFamily="18" charset="0"/>
              </a:rPr>
              <a:t>i+1</a:t>
            </a:r>
            <a:r>
              <a:rPr lang="en-US" sz="2000" dirty="0" smtClean="0">
                <a:latin typeface="Arno Pro Caption" panose="02020502040506020403" pitchFamily="18" charset="0"/>
              </a:rPr>
              <a:t> :</a:t>
            </a:r>
          </a:p>
          <a:p>
            <a:endParaRPr lang="en-US" sz="2000" dirty="0">
              <a:latin typeface="Arno Pro Caption" panose="02020502040506020403" pitchFamily="18" charset="0"/>
            </a:endParaRPr>
          </a:p>
          <a:p>
            <a:endParaRPr lang="el-GR" sz="2000" dirty="0">
              <a:latin typeface="Arno Pro Caption" panose="02020502040506020403"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613741103"/>
              </p:ext>
            </p:extLst>
          </p:nvPr>
        </p:nvGraphicFramePr>
        <p:xfrm>
          <a:off x="2915816" y="2773361"/>
          <a:ext cx="2232248" cy="671842"/>
        </p:xfrm>
        <a:graphic>
          <a:graphicData uri="http://schemas.openxmlformats.org/presentationml/2006/ole">
            <mc:AlternateContent xmlns:mc="http://schemas.openxmlformats.org/markup-compatibility/2006">
              <mc:Choice xmlns:v="urn:schemas-microsoft-com:vml" Requires="v">
                <p:oleObj spid="_x0000_s37988" name="Equation" r:id="rId3" imgW="1307880" imgH="393480" progId="Equation.DSMT4">
                  <p:embed/>
                </p:oleObj>
              </mc:Choice>
              <mc:Fallback>
                <p:oleObj name="Equation" r:id="rId3" imgW="1307880" imgH="393480" progId="Equation.DSMT4">
                  <p:embed/>
                  <p:pic>
                    <p:nvPicPr>
                      <p:cNvPr id="0" name=""/>
                      <p:cNvPicPr/>
                      <p:nvPr/>
                    </p:nvPicPr>
                    <p:blipFill>
                      <a:blip r:embed="rId4"/>
                      <a:stretch>
                        <a:fillRect/>
                      </a:stretch>
                    </p:blipFill>
                    <p:spPr>
                      <a:xfrm>
                        <a:off x="2915816" y="2773361"/>
                        <a:ext cx="2232248" cy="67184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1592230"/>
              </p:ext>
            </p:extLst>
          </p:nvPr>
        </p:nvGraphicFramePr>
        <p:xfrm>
          <a:off x="2915816" y="4077072"/>
          <a:ext cx="2088232" cy="788414"/>
        </p:xfrm>
        <a:graphic>
          <a:graphicData uri="http://schemas.openxmlformats.org/presentationml/2006/ole">
            <mc:AlternateContent xmlns:mc="http://schemas.openxmlformats.org/markup-compatibility/2006">
              <mc:Choice xmlns:v="urn:schemas-microsoft-com:vml" Requires="v">
                <p:oleObj spid="_x0000_s37989" name="Equation" r:id="rId5" imgW="1244520" imgH="469800" progId="Equation.DSMT4">
                  <p:embed/>
                </p:oleObj>
              </mc:Choice>
              <mc:Fallback>
                <p:oleObj name="Equation" r:id="rId5" imgW="1244520" imgH="469800" progId="Equation.DSMT4">
                  <p:embed/>
                  <p:pic>
                    <p:nvPicPr>
                      <p:cNvPr id="0" name=""/>
                      <p:cNvPicPr/>
                      <p:nvPr/>
                    </p:nvPicPr>
                    <p:blipFill>
                      <a:blip r:embed="rId6"/>
                      <a:stretch>
                        <a:fillRect/>
                      </a:stretch>
                    </p:blipFill>
                    <p:spPr>
                      <a:xfrm>
                        <a:off x="2915816" y="4077072"/>
                        <a:ext cx="2088232" cy="78841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06065989"/>
              </p:ext>
            </p:extLst>
          </p:nvPr>
        </p:nvGraphicFramePr>
        <p:xfrm>
          <a:off x="2483769" y="5301209"/>
          <a:ext cx="3528392" cy="580894"/>
        </p:xfrm>
        <a:graphic>
          <a:graphicData uri="http://schemas.openxmlformats.org/presentationml/2006/ole">
            <mc:AlternateContent xmlns:mc="http://schemas.openxmlformats.org/markup-compatibility/2006">
              <mc:Choice xmlns:v="urn:schemas-microsoft-com:vml" Requires="v">
                <p:oleObj spid="_x0000_s37990" name="Equation" r:id="rId7" imgW="2082600" imgH="342720" progId="Equation.DSMT4">
                  <p:embed/>
                </p:oleObj>
              </mc:Choice>
              <mc:Fallback>
                <p:oleObj name="Equation" r:id="rId7" imgW="2082600" imgH="342720" progId="Equation.DSMT4">
                  <p:embed/>
                  <p:pic>
                    <p:nvPicPr>
                      <p:cNvPr id="0" name=""/>
                      <p:cNvPicPr/>
                      <p:nvPr/>
                    </p:nvPicPr>
                    <p:blipFill>
                      <a:blip r:embed="rId8"/>
                      <a:stretch>
                        <a:fillRect/>
                      </a:stretch>
                    </p:blipFill>
                    <p:spPr>
                      <a:xfrm>
                        <a:off x="2483769" y="5301209"/>
                        <a:ext cx="3528392" cy="580894"/>
                      </a:xfrm>
                      <a:prstGeom prst="rect">
                        <a:avLst/>
                      </a:prstGeom>
                      <a:solidFill>
                        <a:schemeClr val="accent4">
                          <a:lumMod val="20000"/>
                          <a:lumOff val="80000"/>
                        </a:schemeClr>
                      </a:solidFill>
                    </p:spPr>
                  </p:pic>
                </p:oleObj>
              </mc:Fallback>
            </mc:AlternateContent>
          </a:graphicData>
        </a:graphic>
      </p:graphicFrame>
    </p:spTree>
    <p:extLst>
      <p:ext uri="{BB962C8B-B14F-4D97-AF65-F5344CB8AC3E}">
        <p14:creationId xmlns:p14="http://schemas.microsoft.com/office/powerpoint/2010/main" val="2804904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l-GR" sz="3200" b="1" dirty="0" smtClean="0">
                <a:solidFill>
                  <a:srgbClr val="0070C0"/>
                </a:solidFill>
                <a:latin typeface="Arno Pro Caption" pitchFamily="18" charset="0"/>
              </a:rPr>
              <a:t>Μέθοδος </a:t>
            </a:r>
            <a:r>
              <a:rPr lang="en-US" sz="3200" b="1" dirty="0" smtClean="0">
                <a:solidFill>
                  <a:srgbClr val="0070C0"/>
                </a:solidFill>
                <a:latin typeface="Arno Pro Caption" pitchFamily="18" charset="0"/>
              </a:rPr>
              <a:t>Euler </a:t>
            </a:r>
            <a:r>
              <a:rPr lang="el-GR" sz="3200" b="1" dirty="0" smtClean="0">
                <a:solidFill>
                  <a:srgbClr val="0070C0"/>
                </a:solidFill>
                <a:latin typeface="Arno Pro Caption" pitchFamily="18" charset="0"/>
              </a:rPr>
              <a:t>2</a:t>
            </a:r>
            <a:r>
              <a:rPr lang="el-GR" sz="3200" b="1" baseline="30000" dirty="0" smtClean="0">
                <a:solidFill>
                  <a:srgbClr val="0070C0"/>
                </a:solidFill>
                <a:latin typeface="Arno Pro Caption" pitchFamily="18" charset="0"/>
              </a:rPr>
              <a:t>ης</a:t>
            </a:r>
            <a:r>
              <a:rPr lang="el-GR" sz="3200" b="1" dirty="0" smtClean="0">
                <a:solidFill>
                  <a:srgbClr val="0070C0"/>
                </a:solidFill>
                <a:latin typeface="Arno Pro Caption" pitchFamily="18" charset="0"/>
              </a:rPr>
              <a:t> τάξης</a:t>
            </a:r>
            <a:endParaRPr lang="el-GR" sz="3200" b="1" dirty="0">
              <a:solidFill>
                <a:srgbClr val="0070C0"/>
              </a:solidFill>
              <a:latin typeface="Arno Pro Caption" pitchFamily="18" charset="0"/>
            </a:endParaRPr>
          </a:p>
        </p:txBody>
      </p:sp>
      <p:sp>
        <p:nvSpPr>
          <p:cNvPr id="3" name="Content Placeholder 2"/>
          <p:cNvSpPr>
            <a:spLocks noGrp="1"/>
          </p:cNvSpPr>
          <p:nvPr>
            <p:ph idx="1"/>
          </p:nvPr>
        </p:nvSpPr>
        <p:spPr>
          <a:xfrm>
            <a:off x="457200" y="1412776"/>
            <a:ext cx="8229600" cy="4713387"/>
          </a:xfrm>
        </p:spPr>
        <p:txBody>
          <a:bodyPr>
            <a:normAutofit/>
          </a:bodyPr>
          <a:lstStyle/>
          <a:p>
            <a:r>
              <a:rPr lang="el-GR" sz="2400" dirty="0" smtClean="0">
                <a:latin typeface="Arno Pro Caption" pitchFamily="18" charset="0"/>
              </a:rPr>
              <a:t>Αν από τη σειρά </a:t>
            </a:r>
            <a:r>
              <a:rPr lang="en-US" sz="2400" dirty="0" smtClean="0">
                <a:latin typeface="Arno Pro Caption" pitchFamily="18" charset="0"/>
              </a:rPr>
              <a:t>Taylor </a:t>
            </a:r>
            <a:r>
              <a:rPr lang="el-GR" sz="2400" dirty="0" smtClean="0">
                <a:latin typeface="Arno Pro Caption" pitchFamily="18" charset="0"/>
              </a:rPr>
              <a:t>κρατήσουμε όρους</a:t>
            </a:r>
            <a:r>
              <a:rPr lang="el-GR" sz="2400" dirty="0">
                <a:latin typeface="Arno Pro Caption" pitchFamily="18" charset="0"/>
              </a:rPr>
              <a:t> </a:t>
            </a:r>
            <a:r>
              <a:rPr lang="el-GR" sz="2400" dirty="0" smtClean="0">
                <a:latin typeface="Arno Pro Caption" pitchFamily="18" charset="0"/>
              </a:rPr>
              <a:t>έως 2</a:t>
            </a:r>
            <a:r>
              <a:rPr lang="el-GR" sz="2400" baseline="30000" dirty="0" smtClean="0">
                <a:latin typeface="Arno Pro Caption" pitchFamily="18" charset="0"/>
              </a:rPr>
              <a:t>ης</a:t>
            </a:r>
            <a:r>
              <a:rPr lang="el-GR" sz="2400" dirty="0" smtClean="0">
                <a:latin typeface="Arno Pro Caption" pitchFamily="18" charset="0"/>
              </a:rPr>
              <a:t> τάξης</a:t>
            </a:r>
          </a:p>
          <a:p>
            <a:endParaRPr lang="el-GR" sz="2400" dirty="0">
              <a:latin typeface="Arno Pro Caption" pitchFamily="18" charset="0"/>
            </a:endParaRPr>
          </a:p>
          <a:p>
            <a:endParaRPr lang="el-GR" sz="2400" dirty="0" smtClean="0">
              <a:latin typeface="Arno Pro Caption" pitchFamily="18" charset="0"/>
            </a:endParaRPr>
          </a:p>
          <a:p>
            <a:endParaRPr lang="en-US" sz="2400" dirty="0" smtClean="0">
              <a:latin typeface="Arno Pro Caption" pitchFamily="18" charset="0"/>
            </a:endParaRPr>
          </a:p>
          <a:p>
            <a:r>
              <a:rPr lang="el-GR" sz="2400" dirty="0" smtClean="0">
                <a:latin typeface="Arno Pro Caption" pitchFamily="18" charset="0"/>
              </a:rPr>
              <a:t>Αναδρομική σχέση:</a:t>
            </a:r>
          </a:p>
          <a:p>
            <a:endParaRPr lang="el-GR" sz="2400" dirty="0">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39</a:t>
            </a:fld>
            <a:endParaRPr lang="el-GR" sz="2000">
              <a:solidFill>
                <a:schemeClr val="tx1"/>
              </a:solidFill>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36596389"/>
              </p:ext>
            </p:extLst>
          </p:nvPr>
        </p:nvGraphicFramePr>
        <p:xfrm>
          <a:off x="1111250" y="2105025"/>
          <a:ext cx="6405563" cy="893763"/>
        </p:xfrm>
        <a:graphic>
          <a:graphicData uri="http://schemas.openxmlformats.org/presentationml/2006/ole">
            <mc:AlternateContent xmlns:mc="http://schemas.openxmlformats.org/markup-compatibility/2006">
              <mc:Choice xmlns:v="urn:schemas-microsoft-com:vml" Requires="v">
                <p:oleObj spid="_x0000_s5367" name="Equation" r:id="rId3" imgW="2730240" imgH="380880" progId="Equation.DSMT4">
                  <p:embed/>
                </p:oleObj>
              </mc:Choice>
              <mc:Fallback>
                <p:oleObj name="Equation" r:id="rId3" imgW="2730240" imgH="380880" progId="Equation.DSMT4">
                  <p:embed/>
                  <p:pic>
                    <p:nvPicPr>
                      <p:cNvPr id="0" name=""/>
                      <p:cNvPicPr/>
                      <p:nvPr/>
                    </p:nvPicPr>
                    <p:blipFill>
                      <a:blip r:embed="rId4"/>
                      <a:stretch>
                        <a:fillRect/>
                      </a:stretch>
                    </p:blipFill>
                    <p:spPr>
                      <a:xfrm>
                        <a:off x="1111250" y="2105025"/>
                        <a:ext cx="6405563" cy="8937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61290370"/>
              </p:ext>
            </p:extLst>
          </p:nvPr>
        </p:nvGraphicFramePr>
        <p:xfrm>
          <a:off x="1116013" y="3933825"/>
          <a:ext cx="6369050" cy="1000125"/>
        </p:xfrm>
        <a:graphic>
          <a:graphicData uri="http://schemas.openxmlformats.org/presentationml/2006/ole">
            <mc:AlternateContent xmlns:mc="http://schemas.openxmlformats.org/markup-compatibility/2006">
              <mc:Choice xmlns:v="urn:schemas-microsoft-com:vml" Requires="v">
                <p:oleObj spid="_x0000_s5368" name="Equation" r:id="rId5" imgW="2425680" imgH="380880" progId="Equation.DSMT4">
                  <p:embed/>
                </p:oleObj>
              </mc:Choice>
              <mc:Fallback>
                <p:oleObj name="Equation" r:id="rId5" imgW="2425680" imgH="380880" progId="Equation.DSMT4">
                  <p:embed/>
                  <p:pic>
                    <p:nvPicPr>
                      <p:cNvPr id="0" name="Object 5"/>
                      <p:cNvPicPr>
                        <a:picLocks noChangeAspect="1" noChangeArrowheads="1"/>
                      </p:cNvPicPr>
                      <p:nvPr/>
                    </p:nvPicPr>
                    <p:blipFill>
                      <a:blip r:embed="rId6"/>
                      <a:srcRect/>
                      <a:stretch>
                        <a:fillRect/>
                      </a:stretch>
                    </p:blipFill>
                    <p:spPr bwMode="auto">
                      <a:xfrm>
                        <a:off x="1116013" y="3933825"/>
                        <a:ext cx="63690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0017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92500" lnSpcReduction="10000"/>
          </a:bodyPr>
          <a:lstStyle/>
          <a:p>
            <a:r>
              <a:rPr lang="el-GR" sz="2400" dirty="0" smtClean="0">
                <a:latin typeface="Arno Pro Caption" pitchFamily="18" charset="0"/>
              </a:rPr>
              <a:t>Είναι πολλές φορές δύσκολο να βρεθεί η ακριβής λύση μιας Δ.Ε.</a:t>
            </a:r>
          </a:p>
          <a:p>
            <a:r>
              <a:rPr lang="el-GR" sz="2400" dirty="0">
                <a:solidFill>
                  <a:srgbClr val="FF0000"/>
                </a:solidFill>
                <a:latin typeface="Arno Pro Caption" pitchFamily="18" charset="0"/>
              </a:rPr>
              <a:t>Μια διαφορική εξίσωση λέγεται </a:t>
            </a:r>
            <a:r>
              <a:rPr lang="el-GR" sz="2400" b="1" i="1" u="sng" dirty="0">
                <a:solidFill>
                  <a:srgbClr val="FF0000"/>
                </a:solidFill>
                <a:latin typeface="Arno Pro Caption" pitchFamily="18" charset="0"/>
              </a:rPr>
              <a:t>γραμμική</a:t>
            </a:r>
            <a:r>
              <a:rPr lang="el-GR" sz="2400" b="1" dirty="0">
                <a:solidFill>
                  <a:srgbClr val="FF0000"/>
                </a:solidFill>
                <a:latin typeface="Arno Pro Caption" pitchFamily="18" charset="0"/>
              </a:rPr>
              <a:t> </a:t>
            </a:r>
            <a:r>
              <a:rPr lang="el-GR" sz="2400" dirty="0">
                <a:solidFill>
                  <a:srgbClr val="FF0000"/>
                </a:solidFill>
                <a:latin typeface="Arno Pro Caption" pitchFamily="18" charset="0"/>
              </a:rPr>
              <a:t>όταν η εξαρτημένη μεταβλητή και όλες οι παράγωγοί της εμφανίζονται </a:t>
            </a:r>
            <a:r>
              <a:rPr lang="el-GR" sz="2400" dirty="0" smtClean="0">
                <a:solidFill>
                  <a:srgbClr val="FF0000"/>
                </a:solidFill>
                <a:latin typeface="Arno Pro Caption" pitchFamily="18" charset="0"/>
              </a:rPr>
              <a:t>στην 1</a:t>
            </a:r>
            <a:r>
              <a:rPr lang="el-GR" sz="2400" baseline="30000" dirty="0" smtClean="0">
                <a:solidFill>
                  <a:srgbClr val="FF0000"/>
                </a:solidFill>
                <a:latin typeface="Arno Pro Caption" pitchFamily="18" charset="0"/>
              </a:rPr>
              <a:t>η</a:t>
            </a:r>
            <a:r>
              <a:rPr lang="el-GR" sz="2400" dirty="0" smtClean="0">
                <a:solidFill>
                  <a:srgbClr val="FF0000"/>
                </a:solidFill>
                <a:latin typeface="Arno Pro Caption" pitchFamily="18" charset="0"/>
              </a:rPr>
              <a:t> δύναμη και </a:t>
            </a:r>
            <a:r>
              <a:rPr lang="el-GR" sz="2400" dirty="0">
                <a:solidFill>
                  <a:srgbClr val="FF0000"/>
                </a:solidFill>
                <a:latin typeface="Arno Pro Caption" pitchFamily="18" charset="0"/>
              </a:rPr>
              <a:t>δεν υπάρχουν γινόμενα ή συναρτήσεις της εξαρτημένης μεταβλητής</a:t>
            </a:r>
            <a:r>
              <a:rPr lang="el-GR" sz="2400" dirty="0" smtClean="0">
                <a:solidFill>
                  <a:srgbClr val="FF0000"/>
                </a:solidFill>
                <a:latin typeface="Arno Pro Caption" pitchFamily="18" charset="0"/>
              </a:rPr>
              <a:t>.</a:t>
            </a:r>
          </a:p>
          <a:p>
            <a:r>
              <a:rPr lang="el-GR" sz="2400" dirty="0">
                <a:latin typeface="Arno Pro Caption" pitchFamily="18" charset="0"/>
              </a:rPr>
              <a:t>Γραμμικές εξισώσεις συχνά εμφανίζονται ως προσεγγίσεις σε μη γραμμικές εξισώσεις, και οι προσεγγίσεις αυτές ισχύουν </a:t>
            </a:r>
            <a:r>
              <a:rPr lang="el-GR" sz="2400" dirty="0" smtClean="0">
                <a:latin typeface="Arno Pro Caption" pitchFamily="18" charset="0"/>
              </a:rPr>
              <a:t>μόνον υπό περιορισμένες </a:t>
            </a:r>
            <a:r>
              <a:rPr lang="el-GR" sz="2400" dirty="0">
                <a:latin typeface="Arno Pro Caption" pitchFamily="18" charset="0"/>
              </a:rPr>
              <a:t>συνθήκες.</a:t>
            </a:r>
          </a:p>
          <a:p>
            <a:r>
              <a:rPr lang="el-GR" sz="2400" dirty="0" smtClean="0">
                <a:latin typeface="Arno Pro Caption" pitchFamily="18" charset="0"/>
              </a:rPr>
              <a:t>Για την περίπτωση των γραμμικών Δ.Ε. η δυσκολία έγκειται στο γεγονός ότι αυτή πρέπει να επιλυθεί για διαφορετικές αρχικές συνθήκες.</a:t>
            </a:r>
          </a:p>
          <a:p>
            <a:r>
              <a:rPr lang="el-GR" sz="2400" dirty="0" smtClean="0">
                <a:latin typeface="Arno Pro Caption" pitchFamily="18" charset="0"/>
              </a:rPr>
              <a:t>Μια συνήθης Δ.Ε. </a:t>
            </a:r>
            <a:r>
              <a:rPr lang="en-US" sz="2400" b="1" i="1" dirty="0" smtClean="0">
                <a:solidFill>
                  <a:srgbClr val="FF0000"/>
                </a:solidFill>
                <a:latin typeface="Arno Pro Caption" pitchFamily="18" charset="0"/>
              </a:rPr>
              <a:t>n</a:t>
            </a:r>
            <a:r>
              <a:rPr lang="en-US" sz="2400" dirty="0" smtClean="0">
                <a:latin typeface="Arno Pro Caption" pitchFamily="18" charset="0"/>
              </a:rPr>
              <a:t> </a:t>
            </a:r>
            <a:r>
              <a:rPr lang="el-GR" sz="2400" dirty="0" smtClean="0">
                <a:latin typeface="Arno Pro Caption" pitchFamily="18" charset="0"/>
              </a:rPr>
              <a:t>τάξης δεν λύνεται μονοσήμαντα και γι’ αυτό μόνο με τη συνήθη Δ.Ε. δεν μπορούμε να επιλύσουμε το πρόβλημα. </a:t>
            </a:r>
            <a:r>
              <a:rPr lang="el-GR" sz="2400" b="1" u="sng" dirty="0" smtClean="0">
                <a:latin typeface="Arno Pro Caption" pitchFamily="18" charset="0"/>
              </a:rPr>
              <a:t>ΧΡΕΙΑΖΟΜΑΣΤΕ ΕΠΙΠΛΕΟΝ ΣΥΝΘΗΚΕΣ.</a:t>
            </a:r>
          </a:p>
          <a:p>
            <a:r>
              <a:rPr lang="el-GR" sz="2400" dirty="0">
                <a:solidFill>
                  <a:srgbClr val="FF0000"/>
                </a:solidFill>
                <a:latin typeface="Arno Pro Caption" pitchFamily="18" charset="0"/>
              </a:rPr>
              <a:t>Διαφορικές εξισώσεις μεγαλύτερης τάξης μπορούν να γραφούν ως ένα σύστημα </a:t>
            </a:r>
            <a:r>
              <a:rPr lang="el-GR" sz="2400" dirty="0" smtClean="0">
                <a:solidFill>
                  <a:srgbClr val="FF0000"/>
                </a:solidFill>
                <a:latin typeface="Arno Pro Caption" pitchFamily="18" charset="0"/>
              </a:rPr>
              <a:t>Δ.Ε. </a:t>
            </a:r>
            <a:r>
              <a:rPr lang="el-GR" sz="2400" dirty="0">
                <a:solidFill>
                  <a:srgbClr val="FF0000"/>
                </a:solidFill>
                <a:latin typeface="Arno Pro Caption" pitchFamily="18" charset="0"/>
              </a:rPr>
              <a:t>1</a:t>
            </a:r>
            <a:r>
              <a:rPr lang="el-GR" sz="2400" baseline="30000" dirty="0">
                <a:solidFill>
                  <a:srgbClr val="FF0000"/>
                </a:solidFill>
                <a:latin typeface="Arno Pro Caption" pitchFamily="18" charset="0"/>
              </a:rPr>
              <a:t>ης</a:t>
            </a:r>
            <a:r>
              <a:rPr lang="el-GR" sz="2400" dirty="0">
                <a:solidFill>
                  <a:srgbClr val="FF0000"/>
                </a:solidFill>
                <a:latin typeface="Arno Pro Caption" pitchFamily="18" charset="0"/>
              </a:rPr>
              <a:t> τάξης εισάγοντας τις παραγώγους ως νέες </a:t>
            </a:r>
            <a:r>
              <a:rPr lang="el-GR" sz="2400" dirty="0" smtClean="0">
                <a:solidFill>
                  <a:srgbClr val="FF0000"/>
                </a:solidFill>
                <a:latin typeface="Arno Pro Caption" pitchFamily="18" charset="0"/>
              </a:rPr>
              <a:t>συναρτήσεις.</a:t>
            </a:r>
            <a:endParaRPr lang="el-GR" sz="2400" dirty="0">
              <a:solidFill>
                <a:srgbClr val="FF0000"/>
              </a:solidFill>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4</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2751372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3200" b="1" dirty="0" smtClean="0">
                <a:solidFill>
                  <a:srgbClr val="0070C0"/>
                </a:solidFill>
                <a:latin typeface="Arno Pro Caption" pitchFamily="18" charset="0"/>
              </a:rPr>
              <a:t>Μέθοδος βελτιωμένου </a:t>
            </a:r>
            <a:r>
              <a:rPr lang="en-US" sz="3200" b="1" dirty="0" smtClean="0">
                <a:solidFill>
                  <a:srgbClr val="0070C0"/>
                </a:solidFill>
                <a:latin typeface="Arno Pro Caption" pitchFamily="18" charset="0"/>
              </a:rPr>
              <a:t>Euler</a:t>
            </a:r>
            <a:endParaRPr lang="el-GR" sz="3200" b="1" dirty="0">
              <a:solidFill>
                <a:srgbClr val="0070C0"/>
              </a:solidFill>
              <a:latin typeface="Arno Pro Caption" pitchFamily="18" charset="0"/>
            </a:endParaRPr>
          </a:p>
        </p:txBody>
      </p:sp>
      <p:sp>
        <p:nvSpPr>
          <p:cNvPr id="3" name="Content Placeholder 2"/>
          <p:cNvSpPr>
            <a:spLocks noGrp="1"/>
          </p:cNvSpPr>
          <p:nvPr>
            <p:ph idx="1"/>
          </p:nvPr>
        </p:nvSpPr>
        <p:spPr>
          <a:xfrm>
            <a:off x="457200" y="980728"/>
            <a:ext cx="8229600" cy="5145435"/>
          </a:xfrm>
        </p:spPr>
        <p:txBody>
          <a:bodyPr>
            <a:normAutofit/>
          </a:bodyPr>
          <a:lstStyle/>
          <a:p>
            <a:r>
              <a:rPr lang="el-GR" sz="2400" dirty="0" smtClean="0">
                <a:latin typeface="Arno Pro Caption" pitchFamily="18" charset="0"/>
              </a:rPr>
              <a:t>Θεωρούμε ότι η συνάρτηση την οποία προσπαθούμε να υπολογίσουμε μεταβάλλεται γραμμικά μεταξύ δύο διαδοχικών σημείων </a:t>
            </a:r>
          </a:p>
          <a:p>
            <a:endParaRPr lang="el-GR" sz="2400" dirty="0" smtClean="0">
              <a:latin typeface="Arno Pro Caption" pitchFamily="18" charset="0"/>
            </a:endParaRPr>
          </a:p>
          <a:p>
            <a:r>
              <a:rPr lang="el-GR" sz="2400" dirty="0" smtClean="0">
                <a:latin typeface="Arno Pro Caption" pitchFamily="18" charset="0"/>
              </a:rPr>
              <a:t>Όταν                                δεν υπάρχει σφάλμα</a:t>
            </a:r>
          </a:p>
          <a:p>
            <a:endParaRPr lang="en-US" sz="2400" dirty="0" smtClean="0">
              <a:latin typeface="Arno Pro Caption" pitchFamily="18" charset="0"/>
            </a:endParaRPr>
          </a:p>
          <a:p>
            <a:r>
              <a:rPr lang="el-GR" sz="2400" dirty="0" smtClean="0">
                <a:solidFill>
                  <a:srgbClr val="1959D9"/>
                </a:solidFill>
                <a:latin typeface="Arno Pro Caption" pitchFamily="18" charset="0"/>
              </a:rPr>
              <a:t>Επειδή είναι δαπανηρό να αυξήσουμε το πλήθος των σημείων </a:t>
            </a:r>
            <a:r>
              <a:rPr lang="el-GR" sz="2400" dirty="0" smtClean="0">
                <a:latin typeface="Arno Pro Caption" pitchFamily="18" charset="0"/>
              </a:rPr>
              <a:t>λαμβάνουμε </a:t>
            </a:r>
            <a:r>
              <a:rPr lang="el-GR" sz="2400" dirty="0" smtClean="0">
                <a:solidFill>
                  <a:srgbClr val="C00000"/>
                </a:solidFill>
                <a:latin typeface="Arno Pro Caption" pitchFamily="18" charset="0"/>
              </a:rPr>
              <a:t>δύο κλίσεις από δύο διαδοχικά σημεία </a:t>
            </a:r>
            <a:r>
              <a:rPr lang="el-GR" sz="2400" dirty="0" smtClean="0">
                <a:latin typeface="Arno Pro Caption" pitchFamily="18" charset="0"/>
              </a:rPr>
              <a:t>και χρησιμοποιούμε ως κλίση για την ευθεία που θα μας δώσει την προσέγγιση τον μέσο όρο αυτών ΔΗΛ. για τον υπολογισμό της τιμής          λαμβάνουμε υπόψιν όχι μόνον την κλίση της συνάρτησης στο        αλλά και στο </a:t>
            </a:r>
            <a:endParaRPr lang="el-GR" sz="2400" dirty="0">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40</a:t>
            </a:fld>
            <a:endParaRPr lang="el-GR" sz="2000">
              <a:solidFill>
                <a:schemeClr val="tx1"/>
              </a:solidFill>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68605587"/>
              </p:ext>
            </p:extLst>
          </p:nvPr>
        </p:nvGraphicFramePr>
        <p:xfrm>
          <a:off x="1979712" y="1628800"/>
          <a:ext cx="1079418" cy="523354"/>
        </p:xfrm>
        <a:graphic>
          <a:graphicData uri="http://schemas.openxmlformats.org/presentationml/2006/ole">
            <mc:AlternateContent xmlns:mc="http://schemas.openxmlformats.org/markup-compatibility/2006">
              <mc:Choice xmlns:v="urn:schemas-microsoft-com:vml" Requires="v">
                <p:oleObj spid="_x0000_s6756" name="Equation" r:id="rId3" imgW="419040" imgH="203040" progId="Equation.DSMT4">
                  <p:embed/>
                </p:oleObj>
              </mc:Choice>
              <mc:Fallback>
                <p:oleObj name="Equation" r:id="rId3" imgW="419040" imgH="203040" progId="Equation.DSMT4">
                  <p:embed/>
                  <p:pic>
                    <p:nvPicPr>
                      <p:cNvPr id="0" name=""/>
                      <p:cNvPicPr/>
                      <p:nvPr/>
                    </p:nvPicPr>
                    <p:blipFill>
                      <a:blip r:embed="rId4"/>
                      <a:stretch>
                        <a:fillRect/>
                      </a:stretch>
                    </p:blipFill>
                    <p:spPr>
                      <a:xfrm>
                        <a:off x="1979712" y="1628800"/>
                        <a:ext cx="1079418" cy="52335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1062387"/>
              </p:ext>
            </p:extLst>
          </p:nvPr>
        </p:nvGraphicFramePr>
        <p:xfrm>
          <a:off x="1643708" y="2581213"/>
          <a:ext cx="1876425" cy="533400"/>
        </p:xfrm>
        <a:graphic>
          <a:graphicData uri="http://schemas.openxmlformats.org/presentationml/2006/ole">
            <mc:AlternateContent xmlns:mc="http://schemas.openxmlformats.org/markup-compatibility/2006">
              <mc:Choice xmlns:v="urn:schemas-microsoft-com:vml" Requires="v">
                <p:oleObj spid="_x0000_s6757" name="Equation" r:id="rId5" imgW="850680" imgH="241200" progId="Equation.DSMT4">
                  <p:embed/>
                </p:oleObj>
              </mc:Choice>
              <mc:Fallback>
                <p:oleObj name="Equation" r:id="rId5" imgW="850680" imgH="241200" progId="Equation.DSMT4">
                  <p:embed/>
                  <p:pic>
                    <p:nvPicPr>
                      <p:cNvPr id="0" name="Object 4"/>
                      <p:cNvPicPr>
                        <a:picLocks noChangeAspect="1" noChangeArrowheads="1"/>
                      </p:cNvPicPr>
                      <p:nvPr/>
                    </p:nvPicPr>
                    <p:blipFill>
                      <a:blip r:embed="rId6"/>
                      <a:srcRect/>
                      <a:stretch>
                        <a:fillRect/>
                      </a:stretch>
                    </p:blipFill>
                    <p:spPr bwMode="auto">
                      <a:xfrm>
                        <a:off x="1643708" y="2581213"/>
                        <a:ext cx="1876425" cy="533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69199749"/>
              </p:ext>
            </p:extLst>
          </p:nvPr>
        </p:nvGraphicFramePr>
        <p:xfrm>
          <a:off x="1547664" y="4869160"/>
          <a:ext cx="576064" cy="512057"/>
        </p:xfrm>
        <a:graphic>
          <a:graphicData uri="http://schemas.openxmlformats.org/presentationml/2006/ole">
            <mc:AlternateContent xmlns:mc="http://schemas.openxmlformats.org/markup-compatibility/2006">
              <mc:Choice xmlns:v="urn:schemas-microsoft-com:vml" Requires="v">
                <p:oleObj spid="_x0000_s6758" name="Equation" r:id="rId7" imgW="228600" imgH="203040" progId="Equation.DSMT4">
                  <p:embed/>
                </p:oleObj>
              </mc:Choice>
              <mc:Fallback>
                <p:oleObj name="Equation" r:id="rId7" imgW="228600" imgH="203040" progId="Equation.DSMT4">
                  <p:embed/>
                  <p:pic>
                    <p:nvPicPr>
                      <p:cNvPr id="0" name=""/>
                      <p:cNvPicPr/>
                      <p:nvPr/>
                    </p:nvPicPr>
                    <p:blipFill>
                      <a:blip r:embed="rId8"/>
                      <a:stretch>
                        <a:fillRect/>
                      </a:stretch>
                    </p:blipFill>
                    <p:spPr>
                      <a:xfrm>
                        <a:off x="1547664" y="4869160"/>
                        <a:ext cx="576064" cy="51205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055812143"/>
              </p:ext>
            </p:extLst>
          </p:nvPr>
        </p:nvGraphicFramePr>
        <p:xfrm>
          <a:off x="2878948" y="5229200"/>
          <a:ext cx="360363" cy="523875"/>
        </p:xfrm>
        <a:graphic>
          <a:graphicData uri="http://schemas.openxmlformats.org/presentationml/2006/ole">
            <mc:AlternateContent xmlns:mc="http://schemas.openxmlformats.org/markup-compatibility/2006">
              <mc:Choice xmlns:v="urn:schemas-microsoft-com:vml" Requires="v">
                <p:oleObj spid="_x0000_s6759" name="Equation" r:id="rId9" imgW="139680" imgH="203040" progId="Equation.DSMT4">
                  <p:embed/>
                </p:oleObj>
              </mc:Choice>
              <mc:Fallback>
                <p:oleObj name="Equation" r:id="rId9" imgW="139680" imgH="203040" progId="Equation.DSMT4">
                  <p:embed/>
                  <p:pic>
                    <p:nvPicPr>
                      <p:cNvPr id="0" name="Object 4"/>
                      <p:cNvPicPr>
                        <a:picLocks noChangeAspect="1" noChangeArrowheads="1"/>
                      </p:cNvPicPr>
                      <p:nvPr/>
                    </p:nvPicPr>
                    <p:blipFill>
                      <a:blip r:embed="rId10"/>
                      <a:srcRect/>
                      <a:stretch>
                        <a:fillRect/>
                      </a:stretch>
                    </p:blipFill>
                    <p:spPr bwMode="auto">
                      <a:xfrm>
                        <a:off x="2878948" y="5229200"/>
                        <a:ext cx="360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0985881"/>
              </p:ext>
            </p:extLst>
          </p:nvPr>
        </p:nvGraphicFramePr>
        <p:xfrm>
          <a:off x="4860032" y="5229200"/>
          <a:ext cx="555625" cy="523875"/>
        </p:xfrm>
        <a:graphic>
          <a:graphicData uri="http://schemas.openxmlformats.org/presentationml/2006/ole">
            <mc:AlternateContent xmlns:mc="http://schemas.openxmlformats.org/markup-compatibility/2006">
              <mc:Choice xmlns:v="urn:schemas-microsoft-com:vml" Requires="v">
                <p:oleObj spid="_x0000_s6760" name="Equation" r:id="rId11" imgW="215640" imgH="203040" progId="Equation.DSMT4">
                  <p:embed/>
                </p:oleObj>
              </mc:Choice>
              <mc:Fallback>
                <p:oleObj name="Equation" r:id="rId11" imgW="215640" imgH="203040" progId="Equation.DSMT4">
                  <p:embed/>
                  <p:pic>
                    <p:nvPicPr>
                      <p:cNvPr id="0" name="Object 4"/>
                      <p:cNvPicPr>
                        <a:picLocks noChangeAspect="1" noChangeArrowheads="1"/>
                      </p:cNvPicPr>
                      <p:nvPr/>
                    </p:nvPicPr>
                    <p:blipFill>
                      <a:blip r:embed="rId12"/>
                      <a:srcRect/>
                      <a:stretch>
                        <a:fillRect/>
                      </a:stretch>
                    </p:blipFill>
                    <p:spPr bwMode="auto">
                      <a:xfrm>
                        <a:off x="4860032" y="5229200"/>
                        <a:ext cx="55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4956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el-GR" sz="2400" dirty="0" smtClean="0">
                <a:latin typeface="Arno Pro Caption" pitchFamily="18" charset="0"/>
              </a:rPr>
              <a:t>Υπάρχουν 2 χαρακτηριστικές περιπτώσεις συνθηκών :</a:t>
            </a:r>
          </a:p>
          <a:p>
            <a:pPr marL="457200" indent="-457200">
              <a:buFont typeface="+mj-lt"/>
              <a:buAutoNum type="arabicPeriod"/>
            </a:pPr>
            <a:r>
              <a:rPr lang="el-GR" sz="2400" b="1" dirty="0" smtClean="0">
                <a:solidFill>
                  <a:srgbClr val="FF0000"/>
                </a:solidFill>
                <a:latin typeface="Arno Pro Caption" pitchFamily="18" charset="0"/>
              </a:rPr>
              <a:t>Προβλήματα αρχικών τιμών </a:t>
            </a:r>
            <a:r>
              <a:rPr lang="en-US" sz="2400" b="1" dirty="0" smtClean="0">
                <a:solidFill>
                  <a:srgbClr val="FF0000"/>
                </a:solidFill>
                <a:latin typeface="Arno Pro Caption" pitchFamily="18" charset="0"/>
              </a:rPr>
              <a:t>(IVP </a:t>
            </a:r>
            <a:r>
              <a:rPr lang="el-GR" sz="2400" b="1" dirty="0" smtClean="0">
                <a:solidFill>
                  <a:srgbClr val="FF0000"/>
                </a:solidFill>
                <a:latin typeface="Arno Pro Caption" pitchFamily="18" charset="0"/>
              </a:rPr>
              <a:t>- </a:t>
            </a:r>
            <a:r>
              <a:rPr lang="en-US" sz="2400" b="1" dirty="0" smtClean="0">
                <a:solidFill>
                  <a:srgbClr val="FF0000"/>
                </a:solidFill>
                <a:latin typeface="Arno Pro Caption" pitchFamily="18" charset="0"/>
              </a:rPr>
              <a:t>Initial Value Problems) </a:t>
            </a:r>
            <a:r>
              <a:rPr lang="en-US" sz="2400" dirty="0" smtClean="0">
                <a:latin typeface="Arno Pro Caption" pitchFamily="18" charset="0"/>
              </a:rPr>
              <a:t>– </a:t>
            </a:r>
            <a:r>
              <a:rPr lang="el-GR" sz="2400" dirty="0" smtClean="0">
                <a:latin typeface="Arno Pro Caption" pitchFamily="18" charset="0"/>
              </a:rPr>
              <a:t>γνωρίζουμε την τιμή της συνάρτησης και των παραγώγων της μέχρι </a:t>
            </a:r>
            <a:r>
              <a:rPr lang="en-US" sz="2400" i="1" dirty="0" smtClean="0">
                <a:latin typeface="Arno Pro Caption" pitchFamily="18" charset="0"/>
              </a:rPr>
              <a:t>n-1</a:t>
            </a:r>
            <a:r>
              <a:rPr lang="en-US" sz="2400" dirty="0" smtClean="0">
                <a:latin typeface="Arno Pro Caption" pitchFamily="18" charset="0"/>
              </a:rPr>
              <a:t> </a:t>
            </a:r>
            <a:r>
              <a:rPr lang="el-GR" sz="2400" dirty="0" smtClean="0">
                <a:latin typeface="Arno Pro Caption" pitchFamily="18" charset="0"/>
              </a:rPr>
              <a:t>τάξης σε ΚΑΠΟΙΑ δεδομένη στιγμή ή θέση.</a:t>
            </a:r>
          </a:p>
          <a:p>
            <a:pPr marL="457200" indent="-457200">
              <a:buFont typeface="+mj-lt"/>
              <a:buAutoNum type="arabicPeriod"/>
            </a:pPr>
            <a:r>
              <a:rPr lang="el-GR" sz="2400" b="1" dirty="0" smtClean="0">
                <a:solidFill>
                  <a:srgbClr val="FF0000"/>
                </a:solidFill>
                <a:latin typeface="Arno Pro Caption" pitchFamily="18" charset="0"/>
              </a:rPr>
              <a:t>Προβλήματα οριακών τιμών (</a:t>
            </a:r>
            <a:r>
              <a:rPr lang="en-US" sz="2400" b="1" dirty="0" smtClean="0">
                <a:solidFill>
                  <a:srgbClr val="FF0000"/>
                </a:solidFill>
                <a:latin typeface="Arno Pro Caption" pitchFamily="18" charset="0"/>
              </a:rPr>
              <a:t>BVP – Boundary Value Problems) </a:t>
            </a:r>
            <a:r>
              <a:rPr lang="el-GR" sz="2400" dirty="0" smtClean="0">
                <a:latin typeface="Arno Pro Caption" pitchFamily="18" charset="0"/>
              </a:rPr>
              <a:t>– διαθέτουμε πληροφορίες σε 2 διαφορετικά σημεία</a:t>
            </a:r>
          </a:p>
          <a:p>
            <a:pPr marL="457200" indent="-457200">
              <a:buFont typeface="+mj-lt"/>
              <a:buAutoNum type="arabicPeriod"/>
            </a:pPr>
            <a:endParaRPr lang="el-GR" sz="2400" dirty="0">
              <a:latin typeface="Arno Pro Caption" pitchFamily="18" charset="0"/>
            </a:endParaRPr>
          </a:p>
          <a:p>
            <a:pPr marL="0" indent="0">
              <a:buNone/>
            </a:pPr>
            <a:r>
              <a:rPr lang="el-GR" sz="2400" dirty="0" smtClean="0">
                <a:latin typeface="Arno Pro Caption" pitchFamily="18" charset="0"/>
              </a:rPr>
              <a:t>Όλες οι μέθοδοι που παρουσιάζονται είναι προσεγγιστικές και δεν θα αναπαράγουν ακριβώς την ακριβή λύση της Δ.Ε.</a:t>
            </a:r>
          </a:p>
          <a:p>
            <a:pPr marL="0" indent="0">
              <a:buNone/>
            </a:pPr>
            <a:endParaRPr lang="el-GR" sz="2400" dirty="0">
              <a:latin typeface="Arno Pro Caption" pitchFamily="18" charset="0"/>
            </a:endParaRPr>
          </a:p>
          <a:p>
            <a:pPr marL="0" indent="0">
              <a:buNone/>
            </a:pPr>
            <a:r>
              <a:rPr lang="el-GR" sz="2400" dirty="0" smtClean="0">
                <a:latin typeface="Arno Pro Caption" pitchFamily="18" charset="0"/>
              </a:rPr>
              <a:t>Οι μέθοδοι βασίζονται σε διακριτούς υπολογισμούς και ΔΙΝΟΥΝ ΑΠΟΤΕΛΕΣΜΑΤΑ </a:t>
            </a:r>
            <a:r>
              <a:rPr lang="el-GR" sz="2400" b="1" u="sng" dirty="0" smtClean="0">
                <a:solidFill>
                  <a:srgbClr val="FF0000"/>
                </a:solidFill>
                <a:latin typeface="Arno Pro Caption" pitchFamily="18" charset="0"/>
              </a:rPr>
              <a:t>μόνον</a:t>
            </a:r>
            <a:r>
              <a:rPr lang="el-GR" sz="2400" dirty="0" smtClean="0">
                <a:latin typeface="Arno Pro Caption" pitchFamily="18" charset="0"/>
              </a:rPr>
              <a:t> σε συγκεκριμένα ΣΗΜΕΙΑ.</a:t>
            </a:r>
            <a:endParaRPr lang="en-US" sz="2400" dirty="0" smtClean="0">
              <a:latin typeface="Arno Pro Caption" pitchFamily="18" charset="0"/>
            </a:endParaRPr>
          </a:p>
          <a:p>
            <a:pPr marL="0" indent="0">
              <a:buNone/>
            </a:pPr>
            <a:endParaRPr lang="en-US" sz="2400" dirty="0">
              <a:latin typeface="Arno Pro Caption" pitchFamily="18" charset="0"/>
            </a:endParaRPr>
          </a:p>
          <a:p>
            <a:pPr marL="0" indent="0">
              <a:buNone/>
            </a:pPr>
            <a:endParaRPr lang="el-GR" sz="2400" dirty="0" smtClean="0">
              <a:latin typeface="Arno Pro Caption" pitchFamily="18" charset="0"/>
            </a:endParaRPr>
          </a:p>
        </p:txBody>
      </p:sp>
      <p:sp>
        <p:nvSpPr>
          <p:cNvPr id="4" name="Slide Number Placeholder 3"/>
          <p:cNvSpPr>
            <a:spLocks noGrp="1"/>
          </p:cNvSpPr>
          <p:nvPr>
            <p:ph type="sldNum" sz="quarter" idx="12"/>
          </p:nvPr>
        </p:nvSpPr>
        <p:spPr/>
        <p:txBody>
          <a:bodyPr/>
          <a:lstStyle/>
          <a:p>
            <a:fld id="{2CD5702D-87C7-4212-B996-A6E974F71EB1}" type="slidenum">
              <a:rPr lang="el-GR" sz="2000" smtClean="0">
                <a:solidFill>
                  <a:schemeClr val="tx1"/>
                </a:solidFill>
                <a:latin typeface="Arno Pro Caption" pitchFamily="18" charset="0"/>
              </a:rPr>
              <a:t>5</a:t>
            </a:fld>
            <a:endParaRPr lang="el-GR" sz="2000" dirty="0">
              <a:solidFill>
                <a:schemeClr val="tx1"/>
              </a:solidFill>
              <a:latin typeface="Arno Pro Caption" pitchFamily="18" charset="0"/>
            </a:endParaRPr>
          </a:p>
        </p:txBody>
      </p:sp>
    </p:spTree>
    <p:extLst>
      <p:ext uri="{BB962C8B-B14F-4D97-AF65-F5344CB8AC3E}">
        <p14:creationId xmlns:p14="http://schemas.microsoft.com/office/powerpoint/2010/main" val="328008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a:noFill/>
          <a:ln/>
        </p:spPr>
        <p:txBody>
          <a:bodyPr lIns="92075" tIns="46038" rIns="92075" bIns="46038" anchor="ctr"/>
          <a:lstStyle/>
          <a:p>
            <a:r>
              <a:rPr lang="en-US" sz="3600" b="1" dirty="0">
                <a:solidFill>
                  <a:srgbClr val="0070C0"/>
                </a:solidFill>
                <a:latin typeface="Arno Pro Caption" pitchFamily="18" charset="0"/>
              </a:rPr>
              <a:t>One Step Methods</a:t>
            </a:r>
          </a:p>
        </p:txBody>
      </p:sp>
      <p:sp>
        <p:nvSpPr>
          <p:cNvPr id="190467" name="Rectangle 1027" descr="Rectangle: Click to edit Master text styles&#10;Second level&#10;Third level&#10;Fourth level&#10;Fifth level"/>
          <p:cNvSpPr>
            <a:spLocks noGrp="1" noChangeArrowheads="1"/>
          </p:cNvSpPr>
          <p:nvPr>
            <p:ph idx="1"/>
          </p:nvPr>
        </p:nvSpPr>
        <p:spPr>
          <a:xfrm>
            <a:off x="457200" y="1196752"/>
            <a:ext cx="8229600" cy="4929411"/>
          </a:xfrm>
          <a:noFill/>
          <a:ln/>
        </p:spPr>
        <p:txBody>
          <a:bodyPr lIns="92075" tIns="46038" rIns="92075" bIns="46038"/>
          <a:lstStyle/>
          <a:p>
            <a:pPr marL="0" indent="0">
              <a:buNone/>
            </a:pPr>
            <a:r>
              <a:rPr lang="en-US" dirty="0">
                <a:latin typeface="Arno Pro Caption" pitchFamily="18" charset="0"/>
              </a:rPr>
              <a:t>Focus is on solving ODE in the form</a:t>
            </a:r>
          </a:p>
        </p:txBody>
      </p:sp>
      <p:graphicFrame>
        <p:nvGraphicFramePr>
          <p:cNvPr id="190468" name="Object 1028"/>
          <p:cNvGraphicFramePr>
            <a:graphicFrameLocks/>
          </p:cNvGraphicFramePr>
          <p:nvPr>
            <p:extLst>
              <p:ext uri="{D42A27DB-BD31-4B8C-83A1-F6EECF244321}">
                <p14:modId xmlns:p14="http://schemas.microsoft.com/office/powerpoint/2010/main" val="2717829182"/>
              </p:ext>
            </p:extLst>
          </p:nvPr>
        </p:nvGraphicFramePr>
        <p:xfrm>
          <a:off x="1175381" y="1572835"/>
          <a:ext cx="5484851" cy="1368425"/>
        </p:xfrm>
        <a:graphic>
          <a:graphicData uri="http://schemas.openxmlformats.org/presentationml/2006/ole">
            <mc:AlternateContent xmlns:mc="http://schemas.openxmlformats.org/markup-compatibility/2006">
              <mc:Choice xmlns:v="urn:schemas-microsoft-com:vml" Requires="v">
                <p:oleObj spid="_x0000_s36917" name="Equation" r:id="rId3" imgW="3136680" imgH="939600" progId="Equation.DSMT4">
                  <p:embed/>
                </p:oleObj>
              </mc:Choice>
              <mc:Fallback>
                <p:oleObj name="Equation" r:id="rId3" imgW="3136680" imgH="939600" progId="Equation.DSMT4">
                  <p:embed/>
                  <p:pic>
                    <p:nvPicPr>
                      <p:cNvPr id="190468" name="Object 1028"/>
                      <p:cNvPicPr>
                        <a:picLocks noChangeArrowheads="1"/>
                      </p:cNvPicPr>
                      <p:nvPr/>
                    </p:nvPicPr>
                    <p:blipFill>
                      <a:blip r:embed="rId4"/>
                      <a:srcRect/>
                      <a:stretch>
                        <a:fillRect/>
                      </a:stretch>
                    </p:blipFill>
                    <p:spPr bwMode="auto">
                      <a:xfrm>
                        <a:off x="1175381" y="1572835"/>
                        <a:ext cx="5484851" cy="1368425"/>
                      </a:xfrm>
                      <a:prstGeom prst="rect">
                        <a:avLst/>
                      </a:prstGeom>
                      <a:noFill/>
                      <a:ln>
                        <a:noFill/>
                      </a:ln>
                      <a:effectLst/>
                      <a:extLst/>
                    </p:spPr>
                  </p:pic>
                </p:oleObj>
              </mc:Fallback>
            </mc:AlternateContent>
          </a:graphicData>
        </a:graphic>
      </p:graphicFrame>
      <p:sp>
        <p:nvSpPr>
          <p:cNvPr id="190484" name="Rectangle 1044"/>
          <p:cNvSpPr>
            <a:spLocks noChangeArrowheads="1"/>
          </p:cNvSpPr>
          <p:nvPr/>
        </p:nvSpPr>
        <p:spPr bwMode="auto">
          <a:xfrm>
            <a:off x="457200" y="3104057"/>
            <a:ext cx="3872833" cy="1200971"/>
          </a:xfrm>
          <a:prstGeom prst="rect">
            <a:avLst/>
          </a:prstGeom>
          <a:solidFill>
            <a:schemeClr val="accent4">
              <a:lumMod val="20000"/>
              <a:lumOff val="80000"/>
            </a:schemeClr>
          </a:solidFill>
          <a:ln w="9525">
            <a:noFill/>
            <a:miter lim="800000"/>
            <a:headEnd/>
            <a:tailEnd/>
          </a:ln>
          <a:effectLst/>
        </p:spPr>
        <p:txBody>
          <a:bodyPr wrap="square" lIns="92075" tIns="46038" rIns="92075" bIns="46038">
            <a:spAutoFit/>
          </a:bodyPr>
          <a:lstStyle/>
          <a:p>
            <a:pPr eaLnBrk="0" hangingPunct="0"/>
            <a:r>
              <a:rPr lang="en-US" sz="2400" dirty="0">
                <a:solidFill>
                  <a:srgbClr val="C00000"/>
                </a:solidFill>
                <a:latin typeface="Arno Pro Caption" pitchFamily="18" charset="0"/>
              </a:rPr>
              <a:t>This is the same as saying:</a:t>
            </a:r>
          </a:p>
          <a:p>
            <a:pPr eaLnBrk="0" hangingPunct="0"/>
            <a:r>
              <a:rPr lang="en-US" sz="2400" i="1" dirty="0">
                <a:solidFill>
                  <a:srgbClr val="C00000"/>
                </a:solidFill>
                <a:latin typeface="Arno Pro Caption" pitchFamily="18" charset="0"/>
              </a:rPr>
              <a:t>new value </a:t>
            </a:r>
            <a:r>
              <a:rPr lang="en-US" sz="2400" dirty="0" smtClean="0">
                <a:solidFill>
                  <a:srgbClr val="C00000"/>
                </a:solidFill>
                <a:latin typeface="Arno Pro Caption" pitchFamily="18" charset="0"/>
              </a:rPr>
              <a:t>=</a:t>
            </a:r>
          </a:p>
          <a:p>
            <a:pPr eaLnBrk="0" hangingPunct="0"/>
            <a:r>
              <a:rPr lang="en-US" sz="2400" dirty="0" smtClean="0">
                <a:solidFill>
                  <a:srgbClr val="C00000"/>
                </a:solidFill>
                <a:latin typeface="Arno Pro Caption" pitchFamily="18" charset="0"/>
              </a:rPr>
              <a:t> </a:t>
            </a:r>
            <a:r>
              <a:rPr lang="en-US" sz="2400" i="1" dirty="0">
                <a:solidFill>
                  <a:srgbClr val="C00000"/>
                </a:solidFill>
                <a:latin typeface="Arno Pro Caption" pitchFamily="18" charset="0"/>
              </a:rPr>
              <a:t>old value </a:t>
            </a:r>
            <a:r>
              <a:rPr lang="en-US" sz="2400" dirty="0">
                <a:solidFill>
                  <a:srgbClr val="C00000"/>
                </a:solidFill>
                <a:latin typeface="Arno Pro Caption" pitchFamily="18" charset="0"/>
              </a:rPr>
              <a:t>+ </a:t>
            </a:r>
            <a:r>
              <a:rPr lang="en-US" sz="2400" b="1" i="1" dirty="0">
                <a:solidFill>
                  <a:srgbClr val="1959D9"/>
                </a:solidFill>
                <a:latin typeface="Arno Pro Caption" pitchFamily="18" charset="0"/>
              </a:rPr>
              <a:t>slope</a:t>
            </a:r>
            <a:r>
              <a:rPr lang="en-US" sz="2400" dirty="0">
                <a:solidFill>
                  <a:srgbClr val="C00000"/>
                </a:solidFill>
                <a:latin typeface="Arno Pro Caption" pitchFamily="18" charset="0"/>
              </a:rPr>
              <a:t> x </a:t>
            </a:r>
            <a:r>
              <a:rPr lang="en-US" sz="2400" b="1" i="1" dirty="0">
                <a:solidFill>
                  <a:srgbClr val="00B050"/>
                </a:solidFill>
                <a:latin typeface="Arno Pro Caption" pitchFamily="18" charset="0"/>
              </a:rPr>
              <a:t>step size</a:t>
            </a:r>
          </a:p>
        </p:txBody>
      </p:sp>
      <p:pic>
        <p:nvPicPr>
          <p:cNvPr id="3" name="Picture 2"/>
          <p:cNvPicPr>
            <a:picLocks noChangeAspect="1"/>
          </p:cNvPicPr>
          <p:nvPr/>
        </p:nvPicPr>
        <p:blipFill>
          <a:blip r:embed="rId5"/>
          <a:stretch>
            <a:fillRect/>
          </a:stretch>
        </p:blipFill>
        <p:spPr>
          <a:xfrm>
            <a:off x="4403477" y="2976765"/>
            <a:ext cx="4283323" cy="3186532"/>
          </a:xfrm>
          <a:prstGeom prst="rect">
            <a:avLst/>
          </a:prstGeom>
        </p:spPr>
      </p:pic>
      <p:sp>
        <p:nvSpPr>
          <p:cNvPr id="4" name="Slide Number Placeholder 3"/>
          <p:cNvSpPr>
            <a:spLocks noGrp="1"/>
          </p:cNvSpPr>
          <p:nvPr>
            <p:ph type="sldNum" sz="quarter" idx="12"/>
          </p:nvPr>
        </p:nvSpPr>
        <p:spPr/>
        <p:txBody>
          <a:bodyPr/>
          <a:lstStyle/>
          <a:p>
            <a:fld id="{2CD5702D-87C7-4212-B996-A6E974F71EB1}" type="slidenum">
              <a:rPr lang="el-GR" sz="2000" smtClean="0">
                <a:solidFill>
                  <a:srgbClr val="002060"/>
                </a:solidFill>
                <a:latin typeface="Arno Pro Caption" panose="02020502040506020403" pitchFamily="18" charset="0"/>
              </a:rPr>
              <a:t>6</a:t>
            </a:fld>
            <a:endParaRPr lang="el-GR" sz="2000" dirty="0">
              <a:solidFill>
                <a:srgbClr val="002060"/>
              </a:solidFill>
              <a:latin typeface="Arno Pro Caption" panose="02020502040506020403" pitchFamily="18" charset="0"/>
            </a:endParaRPr>
          </a:p>
        </p:txBody>
      </p:sp>
    </p:spTree>
    <p:extLst>
      <p:ext uri="{BB962C8B-B14F-4D97-AF65-F5344CB8AC3E}">
        <p14:creationId xmlns:p14="http://schemas.microsoft.com/office/powerpoint/2010/main" val="3756284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b="1" dirty="0" smtClean="0">
                <a:solidFill>
                  <a:schemeClr val="accent5">
                    <a:lumMod val="75000"/>
                  </a:schemeClr>
                </a:solidFill>
                <a:latin typeface="Arno Pro Caption" pitchFamily="18" charset="0"/>
              </a:rPr>
              <a:t>One-Step Methods</a:t>
            </a:r>
            <a:endParaRPr lang="el-GR" sz="3200" dirty="0"/>
          </a:p>
        </p:txBody>
      </p:sp>
      <p:sp>
        <p:nvSpPr>
          <p:cNvPr id="3" name="Content Placeholder 2"/>
          <p:cNvSpPr>
            <a:spLocks noGrp="1"/>
          </p:cNvSpPr>
          <p:nvPr>
            <p:ph idx="1"/>
          </p:nvPr>
        </p:nvSpPr>
        <p:spPr>
          <a:xfrm>
            <a:off x="457200" y="1196752"/>
            <a:ext cx="8229600" cy="4929411"/>
          </a:xfrm>
        </p:spPr>
        <p:txBody>
          <a:bodyPr>
            <a:normAutofit/>
          </a:bodyPr>
          <a:lstStyle/>
          <a:p>
            <a:r>
              <a:rPr lang="el-GR" sz="2400" dirty="0" smtClean="0">
                <a:latin typeface="Arno Pro Caption" panose="02020502040506020403" pitchFamily="18" charset="0"/>
              </a:rPr>
              <a:t>Μέθοδος </a:t>
            </a:r>
            <a:r>
              <a:rPr lang="en-US" sz="2400" dirty="0" smtClean="0">
                <a:latin typeface="Arno Pro Caption" panose="02020502040506020403" pitchFamily="18" charset="0"/>
              </a:rPr>
              <a:t>Euler 1</a:t>
            </a:r>
            <a:r>
              <a:rPr lang="el-GR" sz="2400" baseline="30000" dirty="0" smtClean="0">
                <a:latin typeface="Arno Pro Caption" panose="02020502040506020403" pitchFamily="18" charset="0"/>
              </a:rPr>
              <a:t>ης</a:t>
            </a:r>
            <a:r>
              <a:rPr lang="el-GR" sz="2400" dirty="0" smtClean="0">
                <a:latin typeface="Arno Pro Caption" panose="02020502040506020403" pitchFamily="18" charset="0"/>
              </a:rPr>
              <a:t> τάξης</a:t>
            </a:r>
            <a:r>
              <a:rPr lang="en-US" sz="2400" dirty="0" smtClean="0">
                <a:latin typeface="Arno Pro Caption" panose="02020502040506020403" pitchFamily="18" charset="0"/>
              </a:rPr>
              <a:t> (Forward, Explicit)</a:t>
            </a:r>
            <a:endParaRPr lang="el-GR" sz="2400" dirty="0" smtClean="0">
              <a:latin typeface="Arno Pro Caption" panose="02020502040506020403" pitchFamily="18" charset="0"/>
            </a:endParaRPr>
          </a:p>
          <a:p>
            <a:r>
              <a:rPr lang="en-US" sz="2400" dirty="0" smtClean="0">
                <a:latin typeface="Arno Pro Caption" panose="02020502040506020403" pitchFamily="18" charset="0"/>
              </a:rPr>
              <a:t>Backward Euler Method (Implicit)</a:t>
            </a:r>
          </a:p>
          <a:p>
            <a:r>
              <a:rPr lang="en-US" sz="2400" dirty="0" smtClean="0">
                <a:latin typeface="Arno Pro Caption" panose="02020502040506020403" pitchFamily="18" charset="0"/>
              </a:rPr>
              <a:t>Modified Euler Method</a:t>
            </a:r>
          </a:p>
          <a:p>
            <a:r>
              <a:rPr lang="el-GR" sz="2400" dirty="0" smtClean="0">
                <a:latin typeface="Arno Pro Caption" panose="02020502040506020403" pitchFamily="18" charset="0"/>
              </a:rPr>
              <a:t>Μέθοδος </a:t>
            </a:r>
            <a:r>
              <a:rPr lang="en-US" sz="2400" dirty="0" smtClean="0">
                <a:latin typeface="Arno Pro Caption" panose="02020502040506020403" pitchFamily="18" charset="0"/>
              </a:rPr>
              <a:t>Euler </a:t>
            </a:r>
            <a:r>
              <a:rPr lang="el-GR" sz="2400" dirty="0" smtClean="0">
                <a:latin typeface="Arno Pro Caption" panose="02020502040506020403" pitchFamily="18" charset="0"/>
              </a:rPr>
              <a:t>2</a:t>
            </a:r>
            <a:r>
              <a:rPr lang="el-GR" sz="2400" baseline="30000" dirty="0" smtClean="0">
                <a:latin typeface="Arno Pro Caption" panose="02020502040506020403" pitchFamily="18" charset="0"/>
              </a:rPr>
              <a:t>ης</a:t>
            </a:r>
            <a:r>
              <a:rPr lang="el-GR" sz="2400" dirty="0" smtClean="0">
                <a:latin typeface="Arno Pro Caption" panose="02020502040506020403" pitchFamily="18" charset="0"/>
              </a:rPr>
              <a:t> τάξης</a:t>
            </a:r>
          </a:p>
          <a:p>
            <a:r>
              <a:rPr lang="el-GR" sz="2400" dirty="0" smtClean="0">
                <a:latin typeface="Arno Pro Caption" panose="02020502040506020403" pitchFamily="18" charset="0"/>
              </a:rPr>
              <a:t>Βελτιωμένη Μέθοδος </a:t>
            </a:r>
            <a:r>
              <a:rPr lang="en-US" sz="2400" dirty="0" smtClean="0">
                <a:latin typeface="Arno Pro Caption" panose="02020502040506020403" pitchFamily="18" charset="0"/>
              </a:rPr>
              <a:t>Euler</a:t>
            </a:r>
          </a:p>
          <a:p>
            <a:r>
              <a:rPr lang="en-US" sz="2400" dirty="0" smtClean="0">
                <a:latin typeface="Arno Pro Caption" panose="02020502040506020403" pitchFamily="18" charset="0"/>
              </a:rPr>
              <a:t>Midpoint Method</a:t>
            </a:r>
          </a:p>
          <a:p>
            <a:r>
              <a:rPr lang="en-US" sz="2400" dirty="0" err="1" smtClean="0">
                <a:latin typeface="Arno Pro Caption" panose="02020502040506020403" pitchFamily="18" charset="0"/>
              </a:rPr>
              <a:t>Heun’s</a:t>
            </a:r>
            <a:r>
              <a:rPr lang="en-US" sz="2400" dirty="0" smtClean="0">
                <a:latin typeface="Arno Pro Caption" panose="02020502040506020403" pitchFamily="18" charset="0"/>
              </a:rPr>
              <a:t> Method</a:t>
            </a:r>
          </a:p>
          <a:p>
            <a:r>
              <a:rPr lang="en-US" sz="2400" dirty="0" smtClean="0">
                <a:latin typeface="Arno Pro Caption" panose="02020502040506020403" pitchFamily="18" charset="0"/>
              </a:rPr>
              <a:t>Ralston Method</a:t>
            </a:r>
          </a:p>
          <a:p>
            <a:r>
              <a:rPr lang="el-GR" sz="2400" dirty="0" smtClean="0">
                <a:latin typeface="Arno Pro Caption" panose="02020502040506020403" pitchFamily="18" charset="0"/>
              </a:rPr>
              <a:t>Μέθοδοι </a:t>
            </a:r>
            <a:r>
              <a:rPr lang="en-US" sz="2400" dirty="0" err="1" smtClean="0">
                <a:latin typeface="Arno Pro Caption" panose="02020502040506020403" pitchFamily="18" charset="0"/>
              </a:rPr>
              <a:t>Runge-Kutta</a:t>
            </a:r>
            <a:endParaRPr lang="el-GR" sz="2400" dirty="0">
              <a:latin typeface="Arno Pro Caption" panose="02020502040506020403"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rgbClr val="002060"/>
                </a:solidFill>
                <a:latin typeface="Arno Pro Caption" panose="02020502040506020403" pitchFamily="18" charset="0"/>
              </a:rPr>
              <a:pPr/>
              <a:t>7</a:t>
            </a:fld>
            <a:endParaRPr lang="el-GR" sz="2000">
              <a:solidFill>
                <a:srgbClr val="002060"/>
              </a:solidFill>
              <a:latin typeface="Arno Pro Caption" panose="02020502040506020403" pitchFamily="18" charset="0"/>
            </a:endParaRPr>
          </a:p>
        </p:txBody>
      </p:sp>
    </p:spTree>
    <p:extLst>
      <p:ext uri="{BB962C8B-B14F-4D97-AF65-F5344CB8AC3E}">
        <p14:creationId xmlns:p14="http://schemas.microsoft.com/office/powerpoint/2010/main" val="3633375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l-GR" sz="3200" b="1" dirty="0">
                <a:solidFill>
                  <a:srgbClr val="FF0000"/>
                </a:solidFill>
                <a:latin typeface="Arno Pro Caption" pitchFamily="18" charset="0"/>
              </a:rPr>
              <a:t>Μέθοδος </a:t>
            </a:r>
            <a:r>
              <a:rPr lang="en-US" sz="3200" b="1" dirty="0">
                <a:solidFill>
                  <a:srgbClr val="FF0000"/>
                </a:solidFill>
                <a:latin typeface="Arno Pro Caption" pitchFamily="18" charset="0"/>
              </a:rPr>
              <a:t>Euler 1</a:t>
            </a:r>
            <a:r>
              <a:rPr lang="el-GR" sz="3200" b="1" baseline="30000" dirty="0">
                <a:solidFill>
                  <a:srgbClr val="FF0000"/>
                </a:solidFill>
                <a:latin typeface="Arno Pro Caption" pitchFamily="18" charset="0"/>
              </a:rPr>
              <a:t>ης</a:t>
            </a:r>
            <a:r>
              <a:rPr lang="el-GR" sz="3200" b="1" dirty="0">
                <a:solidFill>
                  <a:srgbClr val="FF0000"/>
                </a:solidFill>
                <a:latin typeface="Arno Pro Caption" pitchFamily="18" charset="0"/>
              </a:rPr>
              <a:t> τάξης</a:t>
            </a:r>
            <a:endParaRPr lang="el-GR" sz="3200" b="1" dirty="0">
              <a:solidFill>
                <a:schemeClr val="accent5">
                  <a:lumMod val="75000"/>
                </a:schemeClr>
              </a:solidFill>
              <a:latin typeface="Arno Pro Caption" pitchFamily="18" charset="0"/>
            </a:endParaRPr>
          </a:p>
        </p:txBody>
      </p:sp>
      <p:sp>
        <p:nvSpPr>
          <p:cNvPr id="3" name="Content Placeholder 2"/>
          <p:cNvSpPr>
            <a:spLocks noGrp="1"/>
          </p:cNvSpPr>
          <p:nvPr>
            <p:ph idx="1"/>
          </p:nvPr>
        </p:nvSpPr>
        <p:spPr>
          <a:xfrm>
            <a:off x="457200" y="980728"/>
            <a:ext cx="8229600" cy="5472608"/>
          </a:xfrm>
        </p:spPr>
        <p:txBody>
          <a:bodyPr>
            <a:normAutofit/>
          </a:bodyPr>
          <a:lstStyle/>
          <a:p>
            <a:pPr marL="0" indent="0">
              <a:buNone/>
            </a:pPr>
            <a:r>
              <a:rPr lang="en-US" sz="2400" dirty="0" smtClean="0">
                <a:latin typeface="Arno Pro Caption" pitchFamily="18" charset="0"/>
              </a:rPr>
              <a:t>B</a:t>
            </a:r>
            <a:r>
              <a:rPr lang="el-GR" sz="2400" dirty="0" err="1" smtClean="0">
                <a:latin typeface="Arno Pro Caption" pitchFamily="18" charset="0"/>
              </a:rPr>
              <a:t>ασίζεται</a:t>
            </a:r>
            <a:r>
              <a:rPr lang="el-GR" sz="2400" dirty="0" smtClean="0">
                <a:latin typeface="Arno Pro Caption" pitchFamily="18" charset="0"/>
              </a:rPr>
              <a:t> σε ένα ανάπτυγμα κατά </a:t>
            </a:r>
            <a:r>
              <a:rPr lang="en-US" sz="2400" dirty="0" smtClean="0">
                <a:latin typeface="Arno Pro Caption" pitchFamily="18" charset="0"/>
              </a:rPr>
              <a:t>Taylor </a:t>
            </a:r>
            <a:r>
              <a:rPr lang="el-GR" sz="2400" dirty="0" smtClean="0">
                <a:latin typeface="Arno Pro Caption" pitchFamily="18" charset="0"/>
              </a:rPr>
              <a:t>λαμβάνοντας τους όρους μόνον της </a:t>
            </a:r>
            <a:r>
              <a:rPr lang="el-GR" sz="2400" b="1" dirty="0" smtClean="0">
                <a:solidFill>
                  <a:srgbClr val="FF0000"/>
                </a:solidFill>
                <a:latin typeface="Arno Pro Caption" pitchFamily="18" charset="0"/>
              </a:rPr>
              <a:t>1</a:t>
            </a:r>
            <a:r>
              <a:rPr lang="el-GR" sz="2400" b="1" baseline="30000" dirty="0" smtClean="0">
                <a:solidFill>
                  <a:srgbClr val="FF0000"/>
                </a:solidFill>
                <a:latin typeface="Arno Pro Caption" pitchFamily="18" charset="0"/>
              </a:rPr>
              <a:t>ης</a:t>
            </a:r>
            <a:r>
              <a:rPr lang="el-GR" sz="2400" b="1" dirty="0" smtClean="0">
                <a:solidFill>
                  <a:srgbClr val="FF0000"/>
                </a:solidFill>
                <a:latin typeface="Arno Pro Caption" pitchFamily="18" charset="0"/>
              </a:rPr>
              <a:t> τάξης</a:t>
            </a:r>
          </a:p>
          <a:p>
            <a:pPr marL="514350" indent="-514350">
              <a:buFont typeface="+mj-lt"/>
              <a:buAutoNum type="arabicPeriod"/>
            </a:pPr>
            <a:endParaRPr lang="el-GR" sz="2400" dirty="0">
              <a:latin typeface="Arno Pro Caption" pitchFamily="18" charset="0"/>
            </a:endParaRPr>
          </a:p>
          <a:p>
            <a:pPr marL="514350" indent="-514350">
              <a:buFont typeface="+mj-lt"/>
              <a:buAutoNum type="arabicPeriod"/>
            </a:pPr>
            <a:endParaRPr lang="el-GR" sz="2400" dirty="0" smtClean="0">
              <a:latin typeface="Arno Pro Caption" pitchFamily="18" charset="0"/>
            </a:endParaRPr>
          </a:p>
          <a:p>
            <a:pPr marL="0" indent="0">
              <a:buNone/>
            </a:pPr>
            <a:endParaRPr lang="el-GR" sz="2400" dirty="0">
              <a:latin typeface="Arno Pro Caption" pitchFamily="18" charset="0"/>
            </a:endParaRPr>
          </a:p>
          <a:p>
            <a:pPr marL="0" indent="0">
              <a:buNone/>
            </a:pPr>
            <a:endParaRPr lang="el-GR" sz="2400" dirty="0" smtClean="0">
              <a:latin typeface="Arno Pro Caption" pitchFamily="18" charset="0"/>
            </a:endParaRPr>
          </a:p>
          <a:p>
            <a:pPr marL="0" indent="0">
              <a:buNone/>
            </a:pPr>
            <a:r>
              <a:rPr lang="el-GR" sz="2400" dirty="0" smtClean="0">
                <a:latin typeface="Arno Pro Caption" pitchFamily="18" charset="0"/>
              </a:rPr>
              <a:t>Μπορούμε να προσεγγίσουμε τιμές κοντά στο σημείο </a:t>
            </a:r>
            <a:r>
              <a:rPr lang="en-US" sz="2400" i="1" dirty="0" smtClean="0">
                <a:solidFill>
                  <a:srgbClr val="1959D9"/>
                </a:solidFill>
                <a:latin typeface="Arno Pro Caption" pitchFamily="18" charset="0"/>
              </a:rPr>
              <a:t>x</a:t>
            </a:r>
            <a:r>
              <a:rPr lang="en-US" sz="2400" i="1" baseline="-25000" dirty="0" smtClean="0">
                <a:solidFill>
                  <a:srgbClr val="1959D9"/>
                </a:solidFill>
                <a:latin typeface="Arno Pro Caption" pitchFamily="18" charset="0"/>
              </a:rPr>
              <a:t>0</a:t>
            </a:r>
            <a:r>
              <a:rPr lang="en-US" sz="2400" baseline="-25000" dirty="0" smtClean="0">
                <a:latin typeface="Arno Pro Caption" pitchFamily="18" charset="0"/>
              </a:rPr>
              <a:t> </a:t>
            </a:r>
            <a:r>
              <a:rPr lang="el-GR" sz="2400" baseline="-25000" dirty="0" smtClean="0">
                <a:latin typeface="Arno Pro Caption" pitchFamily="18" charset="0"/>
              </a:rPr>
              <a:t> </a:t>
            </a:r>
            <a:r>
              <a:rPr lang="el-GR" sz="2400" dirty="0" smtClean="0">
                <a:latin typeface="Arno Pro Caption" pitchFamily="18" charset="0"/>
              </a:rPr>
              <a:t>χωρίς να υπολογίσουμε καμία παράγωγο. Και επειδή αυτό έχει σχετικά χαμηλή ακρίβεια </a:t>
            </a:r>
            <a:r>
              <a:rPr lang="en-US" sz="2400" dirty="0" smtClean="0">
                <a:latin typeface="Arno Pro Caption" pitchFamily="18" charset="0"/>
              </a:rPr>
              <a:t>:</a:t>
            </a:r>
          </a:p>
          <a:p>
            <a:pPr marL="0" indent="0">
              <a:buNone/>
            </a:pPr>
            <a:r>
              <a:rPr lang="el-GR" sz="2400" dirty="0" smtClean="0">
                <a:latin typeface="Arno Pro Caption" pitchFamily="18" charset="0"/>
              </a:rPr>
              <a:t>Για να προσεγγίσουμε μια τιμή της συνάρτησης </a:t>
            </a:r>
            <a:r>
              <a:rPr lang="en-US" sz="2400" i="1" dirty="0" smtClean="0">
                <a:solidFill>
                  <a:srgbClr val="1959D9"/>
                </a:solidFill>
                <a:latin typeface="Arno Pro Caption" pitchFamily="18" charset="0"/>
              </a:rPr>
              <a:t>y</a:t>
            </a:r>
            <a:r>
              <a:rPr lang="en-US" sz="2400" dirty="0" smtClean="0">
                <a:latin typeface="Arno Pro Caption" pitchFamily="18" charset="0"/>
              </a:rPr>
              <a:t> </a:t>
            </a:r>
            <a:r>
              <a:rPr lang="el-GR" sz="2400" dirty="0" smtClean="0">
                <a:latin typeface="Arno Pro Caption" pitchFamily="18" charset="0"/>
              </a:rPr>
              <a:t>κάνουμε μια προσέγγιση σε διαδοχικά βήματα χωρίζοντας το διάστημα σε </a:t>
            </a:r>
            <a:r>
              <a:rPr lang="en-US" sz="2400" b="1" i="1" dirty="0" smtClean="0">
                <a:solidFill>
                  <a:srgbClr val="1959D9"/>
                </a:solidFill>
                <a:latin typeface="Arno Pro Caption" pitchFamily="18" charset="0"/>
              </a:rPr>
              <a:t>n</a:t>
            </a:r>
            <a:r>
              <a:rPr lang="en-US" sz="2400" dirty="0" smtClean="0">
                <a:latin typeface="Arno Pro Caption" pitchFamily="18" charset="0"/>
              </a:rPr>
              <a:t> </a:t>
            </a:r>
            <a:r>
              <a:rPr lang="el-GR" sz="2400" dirty="0" smtClean="0">
                <a:latin typeface="Arno Pro Caption" pitchFamily="18" charset="0"/>
              </a:rPr>
              <a:t>ισομεγέθη τμήματα μήκους </a:t>
            </a:r>
            <a:r>
              <a:rPr lang="en-US" sz="2400" b="1" i="1" dirty="0" smtClean="0">
                <a:solidFill>
                  <a:srgbClr val="1959D9"/>
                </a:solidFill>
                <a:latin typeface="Arno Pro Caption" pitchFamily="18" charset="0"/>
              </a:rPr>
              <a:t>h</a:t>
            </a:r>
            <a:r>
              <a:rPr lang="en-US" sz="2400" dirty="0" smtClean="0">
                <a:latin typeface="Arno Pro Caption" pitchFamily="18" charset="0"/>
              </a:rPr>
              <a:t>.</a:t>
            </a:r>
          </a:p>
          <a:p>
            <a:pPr marL="0" indent="0">
              <a:buNone/>
            </a:pPr>
            <a:r>
              <a:rPr lang="el-GR" sz="2400" dirty="0">
                <a:solidFill>
                  <a:srgbClr val="C00000"/>
                </a:solidFill>
                <a:latin typeface="Arno Pro Caption" pitchFamily="18" charset="0"/>
              </a:rPr>
              <a:t>[</a:t>
            </a:r>
            <a:r>
              <a:rPr lang="en-US" sz="2400" i="1" dirty="0">
                <a:solidFill>
                  <a:srgbClr val="C00000"/>
                </a:solidFill>
                <a:latin typeface="Arno Pro Caption" pitchFamily="18" charset="0"/>
              </a:rPr>
              <a:t>x</a:t>
            </a:r>
            <a:r>
              <a:rPr lang="en-US" sz="2400" i="1" baseline="-25000" dirty="0">
                <a:solidFill>
                  <a:srgbClr val="C00000"/>
                </a:solidFill>
                <a:latin typeface="Arno Pro Caption" pitchFamily="18" charset="0"/>
              </a:rPr>
              <a:t>0</a:t>
            </a:r>
            <a:r>
              <a:rPr lang="en-US" sz="2400" dirty="0">
                <a:solidFill>
                  <a:srgbClr val="C00000"/>
                </a:solidFill>
                <a:latin typeface="Arno Pro Caption" pitchFamily="18" charset="0"/>
              </a:rPr>
              <a:t>, </a:t>
            </a:r>
            <a:r>
              <a:rPr lang="el-GR" sz="2400" dirty="0">
                <a:solidFill>
                  <a:srgbClr val="C00000"/>
                </a:solidFill>
                <a:latin typeface="Arno Pro Caption" pitchFamily="18" charset="0"/>
              </a:rPr>
              <a:t>το σημείο στο οποίο επιθυμούμε να κάνουμε τον υπολογισμό]</a:t>
            </a:r>
            <a:endParaRPr lang="el-GR" sz="2400" dirty="0">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8</a:t>
            </a:fld>
            <a:endParaRPr lang="el-GR" sz="2000">
              <a:solidFill>
                <a:schemeClr val="tx1"/>
              </a:solidFill>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240321020"/>
              </p:ext>
            </p:extLst>
          </p:nvPr>
        </p:nvGraphicFramePr>
        <p:xfrm>
          <a:off x="2706688" y="2552700"/>
          <a:ext cx="3482975" cy="889000"/>
        </p:xfrm>
        <a:graphic>
          <a:graphicData uri="http://schemas.openxmlformats.org/presentationml/2006/ole">
            <mc:AlternateContent xmlns:mc="http://schemas.openxmlformats.org/markup-compatibility/2006">
              <mc:Choice xmlns:v="urn:schemas-microsoft-com:vml" Requires="v">
                <p:oleObj spid="_x0000_s3325" name="Equation" r:id="rId3" imgW="1688760" imgH="431640" progId="Equation.DSMT4">
                  <p:embed/>
                </p:oleObj>
              </mc:Choice>
              <mc:Fallback>
                <p:oleObj name="Equation" r:id="rId3" imgW="1688760" imgH="431640" progId="Equation.DSMT4">
                  <p:embed/>
                  <p:pic>
                    <p:nvPicPr>
                      <p:cNvPr id="0" name=""/>
                      <p:cNvPicPr/>
                      <p:nvPr/>
                    </p:nvPicPr>
                    <p:blipFill>
                      <a:blip r:embed="rId4"/>
                      <a:stretch>
                        <a:fillRect/>
                      </a:stretch>
                    </p:blipFill>
                    <p:spPr>
                      <a:xfrm>
                        <a:off x="2706688" y="2552700"/>
                        <a:ext cx="3482975" cy="889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85701927"/>
              </p:ext>
            </p:extLst>
          </p:nvPr>
        </p:nvGraphicFramePr>
        <p:xfrm>
          <a:off x="190500" y="1700213"/>
          <a:ext cx="8867775" cy="766762"/>
        </p:xfrm>
        <a:graphic>
          <a:graphicData uri="http://schemas.openxmlformats.org/presentationml/2006/ole">
            <mc:AlternateContent xmlns:mc="http://schemas.openxmlformats.org/markup-compatibility/2006">
              <mc:Choice xmlns:v="urn:schemas-microsoft-com:vml" Requires="v">
                <p:oleObj spid="_x0000_s3326" name="Equation" r:id="rId5" imgW="4406760" imgH="380880" progId="Equation.DSMT4">
                  <p:embed/>
                </p:oleObj>
              </mc:Choice>
              <mc:Fallback>
                <p:oleObj name="Equation" r:id="rId5" imgW="4406760" imgH="380880" progId="Equation.DSMT4">
                  <p:embed/>
                  <p:pic>
                    <p:nvPicPr>
                      <p:cNvPr id="0" name=""/>
                      <p:cNvPicPr/>
                      <p:nvPr/>
                    </p:nvPicPr>
                    <p:blipFill>
                      <a:blip r:embed="rId6"/>
                      <a:stretch>
                        <a:fillRect/>
                      </a:stretch>
                    </p:blipFill>
                    <p:spPr>
                      <a:xfrm>
                        <a:off x="190500" y="1700213"/>
                        <a:ext cx="8867775" cy="766762"/>
                      </a:xfrm>
                      <a:prstGeom prst="rect">
                        <a:avLst/>
                      </a:prstGeom>
                    </p:spPr>
                  </p:pic>
                </p:oleObj>
              </mc:Fallback>
            </mc:AlternateContent>
          </a:graphicData>
        </a:graphic>
      </p:graphicFrame>
      <p:sp>
        <p:nvSpPr>
          <p:cNvPr id="7" name="TextBox 6"/>
          <p:cNvSpPr txBox="1"/>
          <p:nvPr/>
        </p:nvSpPr>
        <p:spPr>
          <a:xfrm>
            <a:off x="6261224" y="2674034"/>
            <a:ext cx="2448272" cy="646331"/>
          </a:xfrm>
          <a:prstGeom prst="rect">
            <a:avLst/>
          </a:prstGeom>
          <a:solidFill>
            <a:schemeClr val="accent4">
              <a:lumMod val="20000"/>
              <a:lumOff val="80000"/>
            </a:schemeClr>
          </a:solidFill>
        </p:spPr>
        <p:txBody>
          <a:bodyPr wrap="square" rtlCol="0">
            <a:spAutoFit/>
          </a:bodyPr>
          <a:lstStyle/>
          <a:p>
            <a:r>
              <a:rPr lang="el-GR" b="1" dirty="0" smtClean="0">
                <a:solidFill>
                  <a:srgbClr val="FF0000"/>
                </a:solidFill>
                <a:latin typeface="Arno Pro Caption" panose="02020502040506020403" pitchFamily="18" charset="0"/>
              </a:rPr>
              <a:t>Λαμβάνουμε μόνον τους όρους 1</a:t>
            </a:r>
            <a:r>
              <a:rPr lang="el-GR" b="1" baseline="30000" dirty="0" smtClean="0">
                <a:solidFill>
                  <a:srgbClr val="FF0000"/>
                </a:solidFill>
                <a:latin typeface="Arno Pro Caption" panose="02020502040506020403" pitchFamily="18" charset="0"/>
              </a:rPr>
              <a:t>ης</a:t>
            </a:r>
            <a:r>
              <a:rPr lang="el-GR" b="1" dirty="0" smtClean="0">
                <a:solidFill>
                  <a:srgbClr val="FF0000"/>
                </a:solidFill>
                <a:latin typeface="Arno Pro Caption" panose="02020502040506020403" pitchFamily="18" charset="0"/>
              </a:rPr>
              <a:t> τάξης</a:t>
            </a:r>
            <a:endParaRPr lang="el-GR" b="1" dirty="0">
              <a:solidFill>
                <a:srgbClr val="FF0000"/>
              </a:solidFill>
              <a:latin typeface="Arno Pro Caption" panose="02020502040506020403" pitchFamily="18" charset="0"/>
            </a:endParaRPr>
          </a:p>
        </p:txBody>
      </p:sp>
    </p:spTree>
    <p:extLst>
      <p:ext uri="{BB962C8B-B14F-4D97-AF65-F5344CB8AC3E}">
        <p14:creationId xmlns:p14="http://schemas.microsoft.com/office/powerpoint/2010/main" val="4092234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55032" cy="558799"/>
          </a:xfrm>
        </p:spPr>
        <p:txBody>
          <a:bodyPr>
            <a:noAutofit/>
          </a:bodyPr>
          <a:lstStyle/>
          <a:p>
            <a:r>
              <a:rPr lang="el-GR" sz="3200" b="1" dirty="0">
                <a:solidFill>
                  <a:srgbClr val="FF0000"/>
                </a:solidFill>
                <a:latin typeface="Arno Pro Caption" pitchFamily="18" charset="0"/>
              </a:rPr>
              <a:t>Μέθοδος </a:t>
            </a:r>
            <a:r>
              <a:rPr lang="en-US" sz="3200" b="1" dirty="0">
                <a:solidFill>
                  <a:srgbClr val="FF0000"/>
                </a:solidFill>
                <a:latin typeface="Arno Pro Caption" pitchFamily="18" charset="0"/>
              </a:rPr>
              <a:t>Euler 1</a:t>
            </a:r>
            <a:r>
              <a:rPr lang="el-GR" sz="3200" b="1" baseline="30000" dirty="0">
                <a:solidFill>
                  <a:srgbClr val="FF0000"/>
                </a:solidFill>
                <a:latin typeface="Arno Pro Caption" pitchFamily="18" charset="0"/>
              </a:rPr>
              <a:t>ης</a:t>
            </a:r>
            <a:r>
              <a:rPr lang="el-GR" sz="3200" b="1" dirty="0">
                <a:solidFill>
                  <a:srgbClr val="FF0000"/>
                </a:solidFill>
                <a:latin typeface="Arno Pro Caption" pitchFamily="18" charset="0"/>
              </a:rPr>
              <a:t> τάξης</a:t>
            </a:r>
            <a:endParaRPr lang="el-GR" sz="3200" dirty="0"/>
          </a:p>
        </p:txBody>
      </p:sp>
      <p:sp>
        <p:nvSpPr>
          <p:cNvPr id="3" name="Content Placeholder 2"/>
          <p:cNvSpPr>
            <a:spLocks noGrp="1"/>
          </p:cNvSpPr>
          <p:nvPr>
            <p:ph idx="1"/>
          </p:nvPr>
        </p:nvSpPr>
        <p:spPr>
          <a:xfrm>
            <a:off x="457200" y="836306"/>
            <a:ext cx="4124255" cy="5073427"/>
          </a:xfrm>
        </p:spPr>
        <p:txBody>
          <a:bodyPr>
            <a:normAutofit/>
          </a:bodyPr>
          <a:lstStyle/>
          <a:p>
            <a:pPr marL="0" indent="0">
              <a:buNone/>
            </a:pPr>
            <a:r>
              <a:rPr lang="el-GR" sz="2400" dirty="0" smtClean="0">
                <a:latin typeface="Arno Pro Caption" pitchFamily="18" charset="0"/>
              </a:rPr>
              <a:t>Δηλαδή :</a:t>
            </a:r>
          </a:p>
          <a:p>
            <a:pPr marL="0" indent="0">
              <a:buNone/>
            </a:pPr>
            <a:endParaRPr lang="el-GR" sz="2400" dirty="0">
              <a:latin typeface="Arno Pro Caption" pitchFamily="18" charset="0"/>
            </a:endParaRPr>
          </a:p>
          <a:p>
            <a:pPr marL="0" indent="0">
              <a:buNone/>
            </a:pPr>
            <a:endParaRPr lang="el-GR" sz="2400" dirty="0" smtClean="0">
              <a:latin typeface="Arno Pro Caption" pitchFamily="18" charset="0"/>
            </a:endParaRPr>
          </a:p>
          <a:p>
            <a:pPr marL="0" indent="0">
              <a:buNone/>
            </a:pPr>
            <a:endParaRPr lang="el-GR" sz="2400" dirty="0">
              <a:latin typeface="Arno Pro Caption" pitchFamily="18" charset="0"/>
            </a:endParaRPr>
          </a:p>
          <a:p>
            <a:pPr marL="0" indent="0">
              <a:buNone/>
            </a:pPr>
            <a:endParaRPr lang="el-GR" sz="2400" dirty="0" smtClean="0">
              <a:latin typeface="Arno Pro Caption" pitchFamily="18" charset="0"/>
            </a:endParaRPr>
          </a:p>
          <a:p>
            <a:pPr marL="0" indent="0">
              <a:buNone/>
            </a:pPr>
            <a:endParaRPr lang="el-GR" sz="2400" dirty="0">
              <a:latin typeface="Arno Pro Caption" pitchFamily="18" charset="0"/>
            </a:endParaRPr>
          </a:p>
          <a:p>
            <a:pPr marL="0" indent="0">
              <a:buNone/>
            </a:pPr>
            <a:endParaRPr lang="el-GR" sz="2400" dirty="0" smtClean="0">
              <a:latin typeface="Arno Pro Caption" pitchFamily="18" charset="0"/>
            </a:endParaRPr>
          </a:p>
          <a:p>
            <a:pPr marL="0" indent="0">
              <a:buNone/>
            </a:pPr>
            <a:r>
              <a:rPr lang="el-GR" sz="2400" dirty="0" smtClean="0">
                <a:latin typeface="Arno Pro Caption" pitchFamily="18" charset="0"/>
              </a:rPr>
              <a:t>Το </a:t>
            </a:r>
            <a:r>
              <a:rPr lang="el-GR" sz="2400" dirty="0" smtClean="0">
                <a:latin typeface="Arno Pro Caption" pitchFamily="18" charset="0"/>
              </a:rPr>
              <a:t>σφάλμα που προκύπτει </a:t>
            </a:r>
            <a:r>
              <a:rPr lang="el-GR" sz="2400" dirty="0" smtClean="0">
                <a:latin typeface="Arno Pro Caption" pitchFamily="18" charset="0"/>
              </a:rPr>
              <a:t>σύμφωνα με τους τύπους του </a:t>
            </a:r>
            <a:r>
              <a:rPr lang="en-US" sz="2400" dirty="0" smtClean="0">
                <a:latin typeface="Arno Pro Caption" pitchFamily="18" charset="0"/>
              </a:rPr>
              <a:t>Taylor </a:t>
            </a:r>
            <a:r>
              <a:rPr lang="el-GR" sz="2400" dirty="0" smtClean="0">
                <a:latin typeface="Arno Pro Caption" pitchFamily="18" charset="0"/>
              </a:rPr>
              <a:t>μπορεί </a:t>
            </a:r>
            <a:r>
              <a:rPr lang="el-GR" sz="2400" dirty="0" smtClean="0">
                <a:latin typeface="Arno Pro Caption" pitchFamily="18" charset="0"/>
              </a:rPr>
              <a:t>να μειωθεί μειώνοντας το βήμα </a:t>
            </a:r>
            <a:r>
              <a:rPr lang="en-US" sz="2400" i="1" dirty="0" smtClean="0">
                <a:latin typeface="Arno Pro Caption" pitchFamily="18" charset="0"/>
              </a:rPr>
              <a:t>h</a:t>
            </a:r>
            <a:r>
              <a:rPr lang="en-US" sz="2400" dirty="0" smtClean="0">
                <a:latin typeface="Arno Pro Caption" pitchFamily="18" charset="0"/>
              </a:rPr>
              <a:t>.</a:t>
            </a:r>
          </a:p>
          <a:p>
            <a:pPr marL="0" indent="0">
              <a:buNone/>
            </a:pPr>
            <a:endParaRPr lang="el-GR" sz="2400" dirty="0">
              <a:latin typeface="Arno Pro Caption" pitchFamily="18" charset="0"/>
            </a:endParaRPr>
          </a:p>
        </p:txBody>
      </p:sp>
      <p:sp>
        <p:nvSpPr>
          <p:cNvPr id="4" name="Slide Number Placeholder 3"/>
          <p:cNvSpPr>
            <a:spLocks noGrp="1"/>
          </p:cNvSpPr>
          <p:nvPr>
            <p:ph type="sldNum" sz="quarter" idx="12"/>
          </p:nvPr>
        </p:nvSpPr>
        <p:spPr/>
        <p:txBody>
          <a:bodyPr vert="horz" lIns="91440" tIns="45720" rIns="91440" bIns="45720" rtlCol="0" anchor="ctr"/>
          <a:lstStyle/>
          <a:p>
            <a:fld id="{2CD5702D-87C7-4212-B996-A6E974F71EB1}" type="slidenum">
              <a:rPr lang="el-GR" sz="2000">
                <a:solidFill>
                  <a:schemeClr val="tx1"/>
                </a:solidFill>
                <a:latin typeface="Arno Pro Caption" pitchFamily="18" charset="0"/>
              </a:rPr>
              <a:pPr/>
              <a:t>9</a:t>
            </a:fld>
            <a:endParaRPr lang="el-GR" sz="2000" dirty="0">
              <a:solidFill>
                <a:schemeClr val="tx1"/>
              </a:solidFill>
              <a:latin typeface="Arno Pro Captio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35608701"/>
              </p:ext>
            </p:extLst>
          </p:nvPr>
        </p:nvGraphicFramePr>
        <p:xfrm>
          <a:off x="484923" y="1196752"/>
          <a:ext cx="2745978" cy="1991588"/>
        </p:xfrm>
        <a:graphic>
          <a:graphicData uri="http://schemas.openxmlformats.org/presentationml/2006/ole">
            <mc:AlternateContent xmlns:mc="http://schemas.openxmlformats.org/markup-compatibility/2006">
              <mc:Choice xmlns:v="urn:schemas-microsoft-com:vml" Requires="v">
                <p:oleObj spid="_x0000_s4345" name="Equation" r:id="rId3" imgW="1155600" imgH="838080" progId="Equation.DSMT4">
                  <p:embed/>
                </p:oleObj>
              </mc:Choice>
              <mc:Fallback>
                <p:oleObj name="Equation" r:id="rId3" imgW="1155600" imgH="838080" progId="Equation.DSMT4">
                  <p:embed/>
                  <p:pic>
                    <p:nvPicPr>
                      <p:cNvPr id="0" name=""/>
                      <p:cNvPicPr/>
                      <p:nvPr/>
                    </p:nvPicPr>
                    <p:blipFill>
                      <a:blip r:embed="rId4"/>
                      <a:stretch>
                        <a:fillRect/>
                      </a:stretch>
                    </p:blipFill>
                    <p:spPr>
                      <a:xfrm>
                        <a:off x="484923" y="1196752"/>
                        <a:ext cx="2745978" cy="199158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24579392"/>
              </p:ext>
            </p:extLst>
          </p:nvPr>
        </p:nvGraphicFramePr>
        <p:xfrm>
          <a:off x="412330" y="3281962"/>
          <a:ext cx="4169125" cy="533648"/>
        </p:xfrm>
        <a:graphic>
          <a:graphicData uri="http://schemas.openxmlformats.org/presentationml/2006/ole">
            <mc:AlternateContent xmlns:mc="http://schemas.openxmlformats.org/markup-compatibility/2006">
              <mc:Choice xmlns:v="urn:schemas-microsoft-com:vml" Requires="v">
                <p:oleObj spid="_x0000_s4346" name="Equation" r:id="rId5" imgW="1587240" imgH="203040" progId="Equation.DSMT4">
                  <p:embed/>
                </p:oleObj>
              </mc:Choice>
              <mc:Fallback>
                <p:oleObj name="Equation" r:id="rId5" imgW="1587240" imgH="203040" progId="Equation.DSMT4">
                  <p:embed/>
                  <p:pic>
                    <p:nvPicPr>
                      <p:cNvPr id="0" name=""/>
                      <p:cNvPicPr/>
                      <p:nvPr/>
                    </p:nvPicPr>
                    <p:blipFill>
                      <a:blip r:embed="rId6"/>
                      <a:stretch>
                        <a:fillRect/>
                      </a:stretch>
                    </p:blipFill>
                    <p:spPr>
                      <a:xfrm>
                        <a:off x="412330" y="3281962"/>
                        <a:ext cx="4169125" cy="533648"/>
                      </a:xfrm>
                      <a:prstGeom prst="rect">
                        <a:avLst/>
                      </a:prstGeom>
                      <a:solidFill>
                        <a:schemeClr val="accent3">
                          <a:lumMod val="20000"/>
                          <a:lumOff val="80000"/>
                        </a:schemeClr>
                      </a:solidFill>
                    </p:spPr>
                  </p:pic>
                </p:oleObj>
              </mc:Fallback>
            </mc:AlternateContent>
          </a:graphicData>
        </a:graphic>
      </p:graphicFrame>
      <p:pic>
        <p:nvPicPr>
          <p:cNvPr id="7" name="Picture 6"/>
          <p:cNvPicPr>
            <a:picLocks noChangeAspect="1"/>
          </p:cNvPicPr>
          <p:nvPr/>
        </p:nvPicPr>
        <p:blipFill>
          <a:blip r:embed="rId7"/>
          <a:stretch>
            <a:fillRect/>
          </a:stretch>
        </p:blipFill>
        <p:spPr>
          <a:xfrm>
            <a:off x="5060161" y="250929"/>
            <a:ext cx="3830119" cy="2828483"/>
          </a:xfrm>
          <a:prstGeom prst="rect">
            <a:avLst/>
          </a:prstGeom>
        </p:spPr>
      </p:pic>
      <p:pic>
        <p:nvPicPr>
          <p:cNvPr id="8" name="Picture 7"/>
          <p:cNvPicPr>
            <a:picLocks noChangeAspect="1"/>
          </p:cNvPicPr>
          <p:nvPr/>
        </p:nvPicPr>
        <p:blipFill>
          <a:blip r:embed="rId8"/>
          <a:stretch>
            <a:fillRect/>
          </a:stretch>
        </p:blipFill>
        <p:spPr>
          <a:xfrm>
            <a:off x="5073854" y="3160197"/>
            <a:ext cx="3816427" cy="2938527"/>
          </a:xfrm>
          <a:prstGeom prst="rect">
            <a:avLst/>
          </a:prstGeom>
        </p:spPr>
      </p:pic>
    </p:spTree>
    <p:extLst>
      <p:ext uri="{BB962C8B-B14F-4D97-AF65-F5344CB8AC3E}">
        <p14:creationId xmlns:p14="http://schemas.microsoft.com/office/powerpoint/2010/main" val="1217181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1462</Words>
  <Application>Microsoft Office PowerPoint</Application>
  <PresentationFormat>On-screen Show (4:3)</PresentationFormat>
  <Paragraphs>427</Paragraphs>
  <Slides>40</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Arno Pro Caption</vt:lpstr>
      <vt:lpstr>Calibri</vt:lpstr>
      <vt:lpstr>Palatino</vt:lpstr>
      <vt:lpstr>Symbol</vt:lpstr>
      <vt:lpstr>Tahoma</vt:lpstr>
      <vt:lpstr>Times New Roman</vt:lpstr>
      <vt:lpstr>Wingdings</vt:lpstr>
      <vt:lpstr>Wingdings 2</vt:lpstr>
      <vt:lpstr>Office Theme</vt:lpstr>
      <vt:lpstr>Equation</vt:lpstr>
      <vt:lpstr>Αριθμητική Επίλυση Συνήθων Διαφορικών Εξισώσεων</vt:lpstr>
      <vt:lpstr>Συνήθης Δ.Ε.</vt:lpstr>
      <vt:lpstr>PowerPoint Presentation</vt:lpstr>
      <vt:lpstr>PowerPoint Presentation</vt:lpstr>
      <vt:lpstr>PowerPoint Presentation</vt:lpstr>
      <vt:lpstr>One Step Methods</vt:lpstr>
      <vt:lpstr>One-Step Methods</vt:lpstr>
      <vt:lpstr>Μέθοδος Euler 1ης τάξης</vt:lpstr>
      <vt:lpstr>Μέθοδος Euler 1ης τάξης</vt:lpstr>
      <vt:lpstr>Euler’s Method (explicit method)</vt:lpstr>
      <vt:lpstr>PowerPoint Presentation</vt:lpstr>
      <vt:lpstr>PowerPoint Presentation</vt:lpstr>
      <vt:lpstr>PowerPoint Presentation</vt:lpstr>
      <vt:lpstr>Euler’s Method: Example-1</vt:lpstr>
      <vt:lpstr>One-step Euler Method – Example-2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Example-3: Euler Method</vt:lpstr>
      <vt:lpstr>Example: Euler Method (Ctd.)</vt:lpstr>
      <vt:lpstr>Example: Euler Method (Ctd.)</vt:lpstr>
      <vt:lpstr>Example-4 : Euler Method</vt:lpstr>
      <vt:lpstr>Example-5 : Euler Method</vt:lpstr>
      <vt:lpstr>Backward Euler Method (implicit method)</vt:lpstr>
      <vt:lpstr>PowerPoint Presentation</vt:lpstr>
      <vt:lpstr>PowerPoint Presentation</vt:lpstr>
      <vt:lpstr>Modified Euler Method (explicit method)</vt:lpstr>
      <vt:lpstr>Modified Euler Method</vt:lpstr>
      <vt:lpstr>PowerPoint Presentation</vt:lpstr>
      <vt:lpstr>Graph the solutions</vt:lpstr>
      <vt:lpstr>Μέθοδος μέσου σημείου  (Midpoint Method - explicit)</vt:lpstr>
      <vt:lpstr>PowerPoint Presentation</vt:lpstr>
      <vt:lpstr>Μέθοδος Euler 2ης τάξης</vt:lpstr>
      <vt:lpstr>Μέθοδος βελτιωμένου Euler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Επίλυση Διαφορικών Εξισώσεων</dc:title>
  <dc:creator>Stefanos</dc:creator>
  <cp:lastModifiedBy>Λογαριασμός Microsoft</cp:lastModifiedBy>
  <cp:revision>122</cp:revision>
  <dcterms:created xsi:type="dcterms:W3CDTF">2015-05-26T18:56:02Z</dcterms:created>
  <dcterms:modified xsi:type="dcterms:W3CDTF">2024-05-26T16:14:55Z</dcterms:modified>
</cp:coreProperties>
</file>