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3" r:id="rId4"/>
    <p:sldId id="272" r:id="rId5"/>
    <p:sldId id="273" r:id="rId6"/>
    <p:sldId id="275" r:id="rId7"/>
    <p:sldId id="276" r:id="rId8"/>
    <p:sldId id="274" r:id="rId9"/>
    <p:sldId id="277" r:id="rId10"/>
    <p:sldId id="278" r:id="rId11"/>
    <p:sldId id="280" r:id="rId12"/>
    <p:sldId id="270" r:id="rId13"/>
    <p:sldId id="279" r:id="rId14"/>
    <p:sldId id="284" r:id="rId15"/>
    <p:sldId id="281" r:id="rId16"/>
    <p:sldId id="282" r:id="rId17"/>
    <p:sldId id="271" r:id="rId18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>
        <p:scale>
          <a:sx n="100" d="100"/>
          <a:sy n="100" d="100"/>
        </p:scale>
        <p:origin x="-126" y="-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914;&#953;&#946;&#955;&#943;&#959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914;&#953;&#946;&#955;&#943;&#959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Αναφορά περισσοτέρων από 1 ουσίες παράλληλα 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Φύλλο1!$C$5</c:f>
              <c:strCache>
                <c:ptCount val="1"/>
                <c:pt idx="0">
                  <c:v>χρήση 2 ουσιών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Φύλλο1!$A$6</c:f>
              <c:strCache>
                <c:ptCount val="1"/>
                <c:pt idx="0">
                  <c:v>N =2022</c:v>
                </c:pt>
              </c:strCache>
            </c:strRef>
          </c:cat>
          <c:val>
            <c:numRef>
              <c:f>Φύλλο1!$C$9</c:f>
              <c:numCache>
                <c:formatCode>0.0%</c:formatCode>
                <c:ptCount val="1"/>
                <c:pt idx="0">
                  <c:v>0.6923837784371909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2-4A31-83B4-BFDBFE4DACB1}"/>
            </c:ext>
          </c:extLst>
        </c:ser>
        <c:ser>
          <c:idx val="1"/>
          <c:order val="1"/>
          <c:tx>
            <c:strRef>
              <c:f>Φύλλο1!$D$5</c:f>
              <c:strCache>
                <c:ptCount val="1"/>
                <c:pt idx="0">
                  <c:v>χρήση 3 ουσιών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Φύλλο1!$A$6</c:f>
              <c:strCache>
                <c:ptCount val="1"/>
                <c:pt idx="0">
                  <c:v>N =2022</c:v>
                </c:pt>
              </c:strCache>
            </c:strRef>
          </c:cat>
          <c:val>
            <c:numRef>
              <c:f>Φύλλο1!$D$9</c:f>
              <c:numCache>
                <c:formatCode>0.0%</c:formatCode>
                <c:ptCount val="1"/>
                <c:pt idx="0">
                  <c:v>0.41740850642927796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2-4A31-83B4-BFDBFE4DACB1}"/>
            </c:ext>
          </c:extLst>
        </c:ser>
        <c:ser>
          <c:idx val="2"/>
          <c:order val="2"/>
          <c:tx>
            <c:strRef>
              <c:f>Φύλλο1!$E$5</c:f>
              <c:strCache>
                <c:ptCount val="1"/>
                <c:pt idx="0">
                  <c:v>χρήση 4 ουσιών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Φύλλο1!$A$6</c:f>
              <c:strCache>
                <c:ptCount val="1"/>
                <c:pt idx="0">
                  <c:v>N =2022</c:v>
                </c:pt>
              </c:strCache>
            </c:strRef>
          </c:cat>
          <c:val>
            <c:numRef>
              <c:f>Φύλλο1!$E$9</c:f>
              <c:numCache>
                <c:formatCode>0.0%</c:formatCode>
                <c:ptCount val="1"/>
                <c:pt idx="0">
                  <c:v>0.1943620178041543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52-4A31-83B4-BFDBFE4DACB1}"/>
            </c:ext>
          </c:extLst>
        </c:ser>
        <c:ser>
          <c:idx val="3"/>
          <c:order val="3"/>
          <c:tx>
            <c:strRef>
              <c:f>Φύλλο1!$F$5</c:f>
              <c:strCache>
                <c:ptCount val="1"/>
                <c:pt idx="0">
                  <c:v>χρήση 5 ουσιών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Φύλλο1!$A$6</c:f>
              <c:strCache>
                <c:ptCount val="1"/>
                <c:pt idx="0">
                  <c:v>N =2022</c:v>
                </c:pt>
              </c:strCache>
            </c:strRef>
          </c:cat>
          <c:val>
            <c:numRef>
              <c:f>Φύλλο1!$F$9</c:f>
              <c:numCache>
                <c:formatCode>0.0%</c:formatCode>
                <c:ptCount val="1"/>
                <c:pt idx="0">
                  <c:v>7.3194856577645892E-2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52-4A31-83B4-BFDBFE4DAC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863424"/>
        <c:axId val="213881600"/>
      </c:barChart>
      <c:catAx>
        <c:axId val="2138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3881600"/>
        <c:crosses val="autoZero"/>
        <c:auto val="1"/>
        <c:lblAlgn val="ctr"/>
        <c:lblOffset val="100"/>
        <c:noMultiLvlLbl val="0"/>
      </c:catAx>
      <c:valAx>
        <c:axId val="2138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386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l-GR" dirty="0">
                <a:solidFill>
                  <a:schemeClr val="tx1"/>
                </a:solidFill>
              </a:rPr>
              <a:t>Δεύτερη </a:t>
            </a:r>
            <a:r>
              <a:rPr lang="el-GR" dirty="0" smtClean="0">
                <a:solidFill>
                  <a:schemeClr val="tx1"/>
                </a:solidFill>
              </a:rPr>
              <a:t>προβληματικότερη </a:t>
            </a:r>
            <a:r>
              <a:rPr lang="el-GR" dirty="0">
                <a:solidFill>
                  <a:schemeClr val="tx1"/>
                </a:solidFill>
              </a:rPr>
              <a:t>ουσία κατά την πρώτη εισαγωγή για θεραπεία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646533087523813E-2"/>
          <c:y val="7.9297468392934042E-2"/>
          <c:w val="0.96997762720744762"/>
          <c:h val="0.863908547706844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0"/>
                  <c:y val="3.76521394540559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C4-427D-AD34-764A32E445A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Φύλλο1!$A$28:$A$35</c:f>
              <c:strCache>
                <c:ptCount val="8"/>
                <c:pt idx="0">
                  <c:v>οπιούχα </c:v>
                </c:pt>
                <c:pt idx="1">
                  <c:v>κοκαΐνη </c:v>
                </c:pt>
                <c:pt idx="2">
                  <c:v>διεγερτικά</c:v>
                </c:pt>
                <c:pt idx="3">
                  <c:v>υπνωτικά</c:v>
                </c:pt>
                <c:pt idx="4">
                  <c:v>παραισθησιογόνα</c:v>
                </c:pt>
                <c:pt idx="5">
                  <c:v>πτητικά</c:v>
                </c:pt>
                <c:pt idx="6">
                  <c:v>κανναβη</c:v>
                </c:pt>
                <c:pt idx="7">
                  <c:v>αλκοόλ</c:v>
                </c:pt>
              </c:strCache>
            </c:strRef>
          </c:cat>
          <c:val>
            <c:numRef>
              <c:f>Φύλλο1!$C$28:$C$35</c:f>
              <c:numCache>
                <c:formatCode>0.0%</c:formatCode>
                <c:ptCount val="8"/>
                <c:pt idx="0">
                  <c:v>4.7E-2</c:v>
                </c:pt>
                <c:pt idx="1">
                  <c:v>0.32400000000000001</c:v>
                </c:pt>
                <c:pt idx="2">
                  <c:v>7.8E-2</c:v>
                </c:pt>
                <c:pt idx="3">
                  <c:v>0.111</c:v>
                </c:pt>
                <c:pt idx="4">
                  <c:v>1.2999999999999999E-2</c:v>
                </c:pt>
                <c:pt idx="5">
                  <c:v>1E-3</c:v>
                </c:pt>
                <c:pt idx="6">
                  <c:v>0.22700000000000001</c:v>
                </c:pt>
                <c:pt idx="7">
                  <c:v>0.20100000000000001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C4-427D-AD34-764A32E445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4814720"/>
        <c:axId val="214816256"/>
      </c:barChart>
      <c:catAx>
        <c:axId val="21481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4816256"/>
        <c:crosses val="autoZero"/>
        <c:auto val="1"/>
        <c:lblAlgn val="ctr"/>
        <c:lblOffset val="100"/>
        <c:noMultiLvlLbl val="0"/>
      </c:catAx>
      <c:valAx>
        <c:axId val="2148162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48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cap="none" baseline="0"/>
              <a:t>Χρήση από την αναφορά των εξυπηρετούμενων στις υπηρεσίες θεραπείας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511125953954443E-2"/>
          <c:y val="0.14132102762487081"/>
          <c:w val="0.84497774809209114"/>
          <c:h val="0.776932781558274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6-411E-8F76-38D32CF214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6-411E-8F76-38D32CF214F8}"/>
              </c:ext>
            </c:extLst>
          </c:dPt>
          <c:dLbls>
            <c:dLbl>
              <c:idx val="0"/>
              <c:layout>
                <c:manualLayout>
                  <c:x val="5.049222615034632E-2"/>
                  <c:y val="-1.5661103261833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630448123134276"/>
                      <c:h val="3.17503588900067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D6-411E-8F76-38D32CF214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Φύλλο1!$A$21:$A$22</c:f>
              <c:strCache>
                <c:ptCount val="2"/>
                <c:pt idx="0">
                  <c:v>Χρήση 1 ουσίας 16,8%</c:v>
                </c:pt>
                <c:pt idx="1">
                  <c:v>Χρήση τουλάχιστον 2 ουσιών 83,2%</c:v>
                </c:pt>
              </c:strCache>
            </c:strRef>
          </c:cat>
          <c:val>
            <c:numRef>
              <c:f>Φύλλο1!$B$21:$B$22</c:f>
              <c:numCache>
                <c:formatCode>0.0%</c:formatCode>
                <c:ptCount val="2"/>
                <c:pt idx="0">
                  <c:v>0.16800000000000001</c:v>
                </c:pt>
                <c:pt idx="1">
                  <c:v>0.83199999999999996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6-411E-8F76-38D32CF214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/>
              <a:t>Ουσίες που καταναλώνονται κατά την πολυχρήση</a:t>
            </a:r>
            <a:r>
              <a:rPr lang="el-GR" sz="2000" baseline="0"/>
              <a:t> </a:t>
            </a:r>
            <a:endParaRPr lang="el-GR" sz="20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Φύλλο1!$B$40</c:f>
              <c:strCache>
                <c:ptCount val="1"/>
                <c:pt idx="0">
                  <c:v>οπιούχα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Φύλλο1!$B$41:$B$48</c:f>
              <c:numCache>
                <c:formatCode>General</c:formatCode>
                <c:ptCount val="8"/>
                <c:pt idx="0">
                  <c:v>11</c:v>
                </c:pt>
                <c:pt idx="1">
                  <c:v>7</c:v>
                </c:pt>
                <c:pt idx="2">
                  <c:v>45</c:v>
                </c:pt>
                <c:pt idx="3">
                  <c:v>65</c:v>
                </c:pt>
                <c:pt idx="4">
                  <c:v>83</c:v>
                </c:pt>
                <c:pt idx="5">
                  <c:v>15</c:v>
                </c:pt>
                <c:pt idx="6">
                  <c:v>49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BE-47EF-AAC4-C59328B436DD}"/>
            </c:ext>
          </c:extLst>
        </c:ser>
        <c:ser>
          <c:idx val="1"/>
          <c:order val="1"/>
          <c:tx>
            <c:strRef>
              <c:f>Φύλλο1!$C$40</c:f>
              <c:strCache>
                <c:ptCount val="1"/>
                <c:pt idx="0">
                  <c:v>κοκαίνη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Φύλλο1!$C$41:$C$48</c:f>
              <c:numCache>
                <c:formatCode>General</c:formatCode>
                <c:ptCount val="8"/>
                <c:pt idx="0">
                  <c:v>22</c:v>
                </c:pt>
                <c:pt idx="1">
                  <c:v>8</c:v>
                </c:pt>
                <c:pt idx="2">
                  <c:v>30</c:v>
                </c:pt>
                <c:pt idx="3">
                  <c:v>10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BE-47EF-AAC4-C59328B436DD}"/>
            </c:ext>
          </c:extLst>
        </c:ser>
        <c:ser>
          <c:idx val="2"/>
          <c:order val="2"/>
          <c:tx>
            <c:strRef>
              <c:f>Φύλλο1!$D$40</c:f>
              <c:strCache>
                <c:ptCount val="1"/>
                <c:pt idx="0">
                  <c:v>διεγερτικά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Φύλλο1!$D$41:$D$48</c:f>
              <c:numCache>
                <c:formatCode>General</c:formatCode>
                <c:ptCount val="8"/>
                <c:pt idx="0">
                  <c:v>14</c:v>
                </c:pt>
                <c:pt idx="1">
                  <c:v>24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25</c:v>
                </c:pt>
                <c:pt idx="6">
                  <c:v>11</c:v>
                </c:pt>
                <c:pt idx="7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BE-47EF-AAC4-C59328B436DD}"/>
            </c:ext>
          </c:extLst>
        </c:ser>
        <c:ser>
          <c:idx val="3"/>
          <c:order val="3"/>
          <c:tx>
            <c:strRef>
              <c:f>Φύλλο1!$E$40</c:f>
              <c:strCache>
                <c:ptCount val="1"/>
                <c:pt idx="0">
                  <c:v>υπνωτικά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Φύλλο1!$E$41:$E$48</c:f>
              <c:numCache>
                <c:formatCode>General</c:formatCode>
                <c:ptCount val="8"/>
                <c:pt idx="0">
                  <c:v>2</c:v>
                </c:pt>
                <c:pt idx="1">
                  <c:v>22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15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BE-47EF-AAC4-C59328B436DD}"/>
            </c:ext>
          </c:extLst>
        </c:ser>
        <c:ser>
          <c:idx val="4"/>
          <c:order val="4"/>
          <c:tx>
            <c:strRef>
              <c:f>Φύλλο1!$F$40</c:f>
              <c:strCache>
                <c:ptCount val="1"/>
                <c:pt idx="0">
                  <c:v>παρισθησιογόνα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Φύλλο1!$F$41:$F$48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BE-47EF-AAC4-C59328B436DD}"/>
            </c:ext>
          </c:extLst>
        </c:ser>
        <c:ser>
          <c:idx val="5"/>
          <c:order val="5"/>
          <c:tx>
            <c:strRef>
              <c:f>Φύλλο1!$G$40</c:f>
              <c:strCache>
                <c:ptCount val="1"/>
                <c:pt idx="0">
                  <c:v>κάνναβη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Φύλλο1!$G$41:$G$48</c:f>
              <c:numCache>
                <c:formatCode>General</c:formatCode>
                <c:ptCount val="8"/>
                <c:pt idx="0">
                  <c:v>20</c:v>
                </c:pt>
                <c:pt idx="1">
                  <c:v>15</c:v>
                </c:pt>
                <c:pt idx="2">
                  <c:v>18</c:v>
                </c:pt>
                <c:pt idx="3">
                  <c:v>17</c:v>
                </c:pt>
                <c:pt idx="4">
                  <c:v>10</c:v>
                </c:pt>
                <c:pt idx="5">
                  <c:v>32</c:v>
                </c:pt>
                <c:pt idx="6">
                  <c:v>22</c:v>
                </c:pt>
                <c:pt idx="7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BE-47EF-AAC4-C59328B436DD}"/>
            </c:ext>
          </c:extLst>
        </c:ser>
        <c:ser>
          <c:idx val="6"/>
          <c:order val="6"/>
          <c:tx>
            <c:strRef>
              <c:f>Φύλλο1!$H$40</c:f>
              <c:strCache>
                <c:ptCount val="1"/>
                <c:pt idx="0">
                  <c:v>αλκοόλ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Φύλλο1!$A$41:$A$48</c:f>
              <c:strCache>
                <c:ptCount val="8"/>
                <c:pt idx="0">
                  <c:v>Κατω χώρες</c:v>
                </c:pt>
                <c:pt idx="1">
                  <c:v>Σουηδία</c:v>
                </c:pt>
                <c:pt idx="2">
                  <c:v>Ισπανία</c:v>
                </c:pt>
                <c:pt idx="3">
                  <c:v>Ιταλία </c:v>
                </c:pt>
                <c:pt idx="4">
                  <c:v>Ελλάδα</c:v>
                </c:pt>
                <c:pt idx="5">
                  <c:v>Φινλανδία</c:v>
                </c:pt>
                <c:pt idx="6">
                  <c:v>Δανία</c:v>
                </c:pt>
                <c:pt idx="7">
                  <c:v>Βέλγιο </c:v>
                </c:pt>
              </c:strCache>
            </c:strRef>
          </c:cat>
          <c:val>
            <c:numRef>
              <c:f>Φύλλο1!$H$41:$H$48</c:f>
              <c:numCache>
                <c:formatCode>General</c:formatCode>
                <c:ptCount val="8"/>
                <c:pt idx="0">
                  <c:v>30</c:v>
                </c:pt>
                <c:pt idx="1">
                  <c:v>16</c:v>
                </c:pt>
                <c:pt idx="2">
                  <c:v>1</c:v>
                </c:pt>
                <c:pt idx="3">
                  <c:v>1</c:v>
                </c:pt>
                <c:pt idx="5">
                  <c:v>10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BE-47EF-AAC4-C59328B43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213184"/>
        <c:axId val="215214720"/>
      </c:barChart>
      <c:catAx>
        <c:axId val="21521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5214720"/>
        <c:crosses val="autoZero"/>
        <c:auto val="1"/>
        <c:lblAlgn val="ctr"/>
        <c:lblOffset val="100"/>
        <c:noMultiLvlLbl val="0"/>
      </c:catAx>
      <c:valAx>
        <c:axId val="21521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52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25/1/2021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_lookup?journal=Addiction&amp;title=A+contextual+profile+of+club+drug+use+among+adults+in+Chicago&amp;author=M+Fendrich&amp;author=JS+Wislar&amp;author=TP+Johnson&amp;author=A+Hubbell&amp;volume=98&amp;issue=12&amp;publication_year=2003&amp;pages=1693-1703&amp;pmid=14651501&amp;" TargetMode="External"/><Relationship Id="rId7" Type="http://schemas.openxmlformats.org/officeDocument/2006/relationships/hyperlink" Target="https://scholar.google.com/scholar_lookup?journal=Drug+and+Alcohol+Dependence&amp;title=Concurrent+and+simultaneous+use+of+alcohol+with+cocaine;+results+of+a+national+survey&amp;author=BF+Grant&amp;author=TC+Harford&amp;volume=25&amp;publication_year=1990&amp;pages=97-104&amp;pmid=2323315&amp;" TargetMode="External"/><Relationship Id="rId2" Type="http://schemas.openxmlformats.org/officeDocument/2006/relationships/hyperlink" Target="https://www.ncbi.nlm.nih.gov/pubmed/146515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323315" TargetMode="External"/><Relationship Id="rId5" Type="http://schemas.openxmlformats.org/officeDocument/2006/relationships/hyperlink" Target="https://scholar.google.com/scholar_lookup?journal=Substance+Use+and+Misuse&amp;title=An+exploratory+qualitative+study+of+polydrug+use+histories+among+recently+initiated+injection+drug+users+in+San+Juan,+Puerto+Rico&amp;author=HA+Finlinson&amp;author=HM+Col%C3%B3n&amp;author=RR+Robles&amp;author=M+Soto-L%C3%B3pez&amp;volume=41&amp;publication_year=2006&amp;pages=915-935&amp;pmid=16809179&amp;" TargetMode="External"/><Relationship Id="rId4" Type="http://schemas.openxmlformats.org/officeDocument/2006/relationships/hyperlink" Target="https://www.ncbi.nlm.nih.gov/pubmed/168091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05780" y="1916832"/>
            <a:ext cx="10836695" cy="2667000"/>
          </a:xfrm>
        </p:spPr>
        <p:txBody>
          <a:bodyPr rtlCol="0"/>
          <a:lstStyle/>
          <a:p>
            <a:pPr rtl="0"/>
            <a:r>
              <a:rPr lang="el-GR" dirty="0">
                <a:solidFill>
                  <a:srgbClr val="FFFF00"/>
                </a:solidFill>
              </a:rPr>
              <a:t>Κ</a:t>
            </a:r>
            <a:r>
              <a:rPr lang="el-GR" dirty="0" smtClean="0">
                <a:solidFill>
                  <a:srgbClr val="FFFF00"/>
                </a:solidFill>
              </a:rPr>
              <a:t>ατάχρηση ουσιών 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sz="3200" i="1" dirty="0" err="1" smtClean="0">
                <a:solidFill>
                  <a:srgbClr val="FFFF00"/>
                </a:solidFill>
              </a:rPr>
              <a:t>πολυχρήση</a:t>
            </a:r>
            <a:r>
              <a:rPr lang="el-GR" sz="3200" i="1" dirty="0">
                <a:solidFill>
                  <a:srgbClr val="FFFF00"/>
                </a:solidFill>
              </a:rPr>
              <a:t> </a:t>
            </a:r>
            <a:r>
              <a:rPr lang="el-GR" sz="3200" i="1" dirty="0" smtClean="0">
                <a:solidFill>
                  <a:srgbClr val="FFFF00"/>
                </a:solidFill>
              </a:rPr>
              <a:t>ή ο κανόνας του πληθυντικού</a:t>
            </a:r>
            <a:endParaRPr lang="el-GR" sz="3200" i="1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555848"/>
          </a:xfrm>
        </p:spPr>
        <p:txBody>
          <a:bodyPr rtlCol="0"/>
          <a:lstStyle/>
          <a:p>
            <a:pPr rtl="0"/>
            <a:r>
              <a:rPr lang="el-GR" smtClean="0"/>
              <a:t>Γεράσιμος Παπαναστασάτος, </a:t>
            </a:r>
            <a:r>
              <a:rPr lang="en-US" smtClean="0"/>
              <a:t>Ph.D. </a:t>
            </a: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2926060" y="6182816"/>
            <a:ext cx="9143999" cy="55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dirty="0" smtClean="0"/>
              <a:t>Αθήνα, 20 Ιανουαρίου 2021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1521" y="332656"/>
            <a:ext cx="9143998" cy="1020762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Εξυπηρετούμενοι στις υπηρεσίες θεραπείας στην Ευρώπη  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4" name="Γράφημα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07479"/>
              </p:ext>
            </p:extLst>
          </p:nvPr>
        </p:nvGraphicFramePr>
        <p:xfrm>
          <a:off x="2638028" y="1988840"/>
          <a:ext cx="7317491" cy="440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99575" y="6453336"/>
            <a:ext cx="208925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>
                <a:solidFill>
                  <a:srgbClr val="FFFF00"/>
                </a:solidFill>
              </a:rPr>
              <a:t>EMCDDA 2000</a:t>
            </a:r>
            <a:r>
              <a:rPr lang="el-GR" sz="1200" i="1" dirty="0" smtClean="0">
                <a:solidFill>
                  <a:srgbClr val="FFFF00"/>
                </a:solidFill>
              </a:rPr>
              <a:t> </a:t>
            </a:r>
            <a:endParaRPr lang="el-GR" sz="1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Αναφορά περισσότερων ουσιών 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4" name="Γράφημα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09734"/>
              </p:ext>
            </p:extLst>
          </p:nvPr>
        </p:nvGraphicFramePr>
        <p:xfrm>
          <a:off x="1341884" y="1700808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99575" y="6453336"/>
            <a:ext cx="208925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>
                <a:solidFill>
                  <a:srgbClr val="FFFF00"/>
                </a:solidFill>
              </a:rPr>
              <a:t>EMCDDA 2000</a:t>
            </a:r>
            <a:r>
              <a:rPr lang="el-GR" sz="1200" i="1" dirty="0" smtClean="0">
                <a:solidFill>
                  <a:srgbClr val="FFFF00"/>
                </a:solidFill>
              </a:rPr>
              <a:t> </a:t>
            </a:r>
            <a:endParaRPr lang="el-GR" sz="1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756" y="0"/>
            <a:ext cx="9143998" cy="1020762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 πίνακας των συνδυασμών ουσιών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12158133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Κίνδυνοι από την </a:t>
            </a:r>
            <a:r>
              <a:rPr lang="el-GR" dirty="0" err="1" smtClean="0">
                <a:solidFill>
                  <a:srgbClr val="FFFF00"/>
                </a:solidFill>
              </a:rPr>
              <a:t>πολυχρήση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45940" y="2132856"/>
            <a:ext cx="9144000" cy="367240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Αυξημένη θνησιμότητα </a:t>
            </a:r>
          </a:p>
          <a:p>
            <a:r>
              <a:rPr lang="el-GR" dirty="0" smtClean="0"/>
              <a:t>Επικίνδυνη οδήγηση </a:t>
            </a:r>
          </a:p>
          <a:p>
            <a:r>
              <a:rPr lang="el-GR" dirty="0" smtClean="0"/>
              <a:t>Επιθετική συμπεριφορά</a:t>
            </a:r>
          </a:p>
          <a:p>
            <a:r>
              <a:rPr lang="el-GR" dirty="0" smtClean="0"/>
              <a:t>Ανεπιθύμητη εγκυμοσύνη </a:t>
            </a:r>
          </a:p>
          <a:p>
            <a:r>
              <a:rPr lang="el-GR" dirty="0" smtClean="0"/>
              <a:t>Βίαιη / ανεπιθύμητη σεξουαλική συμπεριφορά </a:t>
            </a:r>
          </a:p>
          <a:p>
            <a:r>
              <a:rPr lang="el-GR" dirty="0" smtClean="0"/>
              <a:t>Διάδοση λοιμώξεων </a:t>
            </a:r>
          </a:p>
          <a:p>
            <a:r>
              <a:rPr lang="el-GR" dirty="0" err="1" smtClean="0"/>
              <a:t>Συνοσυρότητα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3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Δυσκολίες με την </a:t>
            </a:r>
            <a:r>
              <a:rPr lang="el-GR" dirty="0" err="1" smtClean="0">
                <a:solidFill>
                  <a:srgbClr val="FFFF00"/>
                </a:solidFill>
              </a:rPr>
              <a:t>πολυχρήση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2" y="1988840"/>
            <a:ext cx="9144000" cy="3756248"/>
          </a:xfrm>
        </p:spPr>
        <p:txBody>
          <a:bodyPr>
            <a:normAutofit/>
          </a:bodyPr>
          <a:lstStyle/>
          <a:p>
            <a:r>
              <a:rPr lang="el-GR" dirty="0"/>
              <a:t>Η χρήση πολλών </a:t>
            </a:r>
            <a:r>
              <a:rPr lang="el-GR" dirty="0" smtClean="0"/>
              <a:t>ουσιών παράλληλα  </a:t>
            </a:r>
            <a:r>
              <a:rPr lang="el-GR" dirty="0"/>
              <a:t>αυξάνει τον κίνδυνο για ένα ευρύ φάσμα βλαβών που σχετίζονται με τα ναρκωτικά. </a:t>
            </a:r>
            <a:endParaRPr lang="el-GR" dirty="0" smtClean="0"/>
          </a:p>
          <a:p>
            <a:r>
              <a:rPr lang="el-GR" dirty="0" smtClean="0"/>
              <a:t>Η ταυτόχρονη </a:t>
            </a:r>
            <a:r>
              <a:rPr lang="el-GR" dirty="0"/>
              <a:t>χρήση </a:t>
            </a:r>
            <a:r>
              <a:rPr lang="el-GR" dirty="0" smtClean="0"/>
              <a:t>κατασταλτικών όπως </a:t>
            </a:r>
            <a:r>
              <a:rPr lang="el-GR" dirty="0" err="1"/>
              <a:t>οπιοειδή</a:t>
            </a:r>
            <a:r>
              <a:rPr lang="el-GR" dirty="0"/>
              <a:t>, </a:t>
            </a:r>
            <a:r>
              <a:rPr lang="el-GR" dirty="0" err="1"/>
              <a:t>βενζοδιαζεπίνες</a:t>
            </a:r>
            <a:r>
              <a:rPr lang="el-GR" dirty="0"/>
              <a:t> και αλκοόλ αυξάνει τον κίνδυνο </a:t>
            </a:r>
            <a:r>
              <a:rPr lang="el-GR" dirty="0" err="1" smtClean="0"/>
              <a:t>υπερδοσολογίας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διαχείριση της χρήσης πολλών </a:t>
            </a:r>
            <a:r>
              <a:rPr lang="el-GR" dirty="0" smtClean="0"/>
              <a:t>ουσιών προκύπτει ως περίπλοκη διεργασία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θεραπεία είναι συχνά λιγότερο επιτυχημένη για άτομα που χρησιμοποιούν πολλές ουσίες.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837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Οι παρεμβάσεις φροντίδας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χρήση περισσότερων ουσιών εκτιμάται ότι έχει μεγαλύτερη πολυπλοκότητα</a:t>
            </a:r>
          </a:p>
          <a:p>
            <a:r>
              <a:rPr lang="el-GR" dirty="0" smtClean="0"/>
              <a:t>Η προσέγγιση οργάνωσης της φροντίδας συνδέεται με την επιτυχή συμμόρφωση στη θεραπεία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ιατροκεντρική</a:t>
            </a:r>
            <a:r>
              <a:rPr lang="el-GR" dirty="0" smtClean="0"/>
              <a:t> προσέγγιση εμφανίζεται  λιγότερο ισχυρή </a:t>
            </a:r>
          </a:p>
          <a:p>
            <a:r>
              <a:rPr lang="el-GR" dirty="0" smtClean="0"/>
              <a:t>Σημαντικό πρόβλημα των προγραμμάτων υποκατάστασης εμφανίζεται η συχνή παράλληλη χρήση </a:t>
            </a:r>
            <a:r>
              <a:rPr lang="el-GR" dirty="0" err="1" smtClean="0"/>
              <a:t>βενζοδιαζεπινών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Συχνά οι </a:t>
            </a:r>
            <a:r>
              <a:rPr lang="el-GR" dirty="0" err="1" smtClean="0"/>
              <a:t>πολυχρήστες</a:t>
            </a:r>
            <a:r>
              <a:rPr lang="el-GR" dirty="0" smtClean="0"/>
              <a:t> αποκλείονται από τα θεραπευτικά προγράμματα </a:t>
            </a:r>
          </a:p>
          <a:p>
            <a:r>
              <a:rPr lang="el-GR" dirty="0" smtClean="0"/>
              <a:t>Συχνά η </a:t>
            </a:r>
            <a:r>
              <a:rPr lang="el-GR" dirty="0" err="1" smtClean="0"/>
              <a:t>πολυχρήση</a:t>
            </a:r>
            <a:r>
              <a:rPr lang="el-GR" dirty="0" smtClean="0"/>
              <a:t> συνδέεται με ψυχιατρική διαταραχή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9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Παρεμβάσεις μείωσης της βλάβης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Εκτεταμένες εκστρατείες προειδοποίησης </a:t>
            </a:r>
          </a:p>
          <a:p>
            <a:r>
              <a:rPr lang="el-GR" dirty="0" smtClean="0"/>
              <a:t>Η εστίαση στις ουσίες δεν είναι αποτελεσματική (συνθετικά σκευάσματα) </a:t>
            </a:r>
          </a:p>
          <a:p>
            <a:r>
              <a:rPr lang="el-GR" dirty="0" smtClean="0"/>
              <a:t>Σημεία ελέγχου των σκευασμάτων και των ουσιών </a:t>
            </a:r>
          </a:p>
          <a:p>
            <a:r>
              <a:rPr lang="el-GR" dirty="0" smtClean="0"/>
              <a:t>Έκδοση ανακοινώσεων και προειδοποιητικών συστάσεων </a:t>
            </a:r>
          </a:p>
          <a:p>
            <a:r>
              <a:rPr lang="el-GR" dirty="0" smtClean="0"/>
              <a:t>Στους χώρους διασκέδασης η μείωση της βλάβης είναι ελάχιστα υλοποιήσιμη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3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Βιβλιογραφία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5780" y="1700808"/>
            <a:ext cx="11017224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/>
              <a:t>Polydrug</a:t>
            </a:r>
            <a:r>
              <a:rPr lang="en-US" sz="1100" dirty="0"/>
              <a:t> Use Among Treatment Admissions: 1998." OAS Home: Alcohol, Tobacco &amp; Drug Abuse and Mental Health Data from </a:t>
            </a:r>
            <a:r>
              <a:rPr lang="en-US" sz="1100" dirty="0" smtClean="0"/>
              <a:t>SAMHSA</a:t>
            </a:r>
            <a:r>
              <a:rPr lang="en-US" sz="1100" dirty="0"/>
              <a:t>, Office of Applied Studies. Web. 29 Sept. </a:t>
            </a:r>
            <a:r>
              <a:rPr lang="en-US" sz="1100" dirty="0" smtClean="0"/>
              <a:t>2011</a:t>
            </a:r>
            <a:endParaRPr lang="el-GR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 smtClean="0"/>
              <a:t>Jongenelis</a:t>
            </a:r>
            <a:r>
              <a:rPr lang="el-GR" sz="1100" dirty="0" smtClean="0"/>
              <a:t>, Μ.</a:t>
            </a:r>
            <a:r>
              <a:rPr lang="en-US" sz="1100" dirty="0" smtClean="0"/>
              <a:t>;</a:t>
            </a:r>
            <a:r>
              <a:rPr lang="el-GR" sz="1100" dirty="0" smtClean="0"/>
              <a:t> </a:t>
            </a:r>
            <a:r>
              <a:rPr lang="en-US" sz="1100" dirty="0" smtClean="0"/>
              <a:t>Pettigrew, S.; Lawrence, D.; &amp; </a:t>
            </a:r>
            <a:r>
              <a:rPr lang="en-US" sz="1100" dirty="0" err="1" smtClean="0"/>
              <a:t>Rikkers</a:t>
            </a:r>
            <a:r>
              <a:rPr lang="en-US" sz="1100" dirty="0" smtClean="0"/>
              <a:t>, W. </a:t>
            </a:r>
            <a:r>
              <a:rPr lang="en-US" sz="1100" dirty="0"/>
              <a:t>Factors Associated with Poly Drug Use in </a:t>
            </a:r>
            <a:r>
              <a:rPr lang="en-US" sz="1100" dirty="0" smtClean="0"/>
              <a:t>Adolescents. </a:t>
            </a:r>
            <a:r>
              <a:rPr lang="en-US" sz="1100" dirty="0" err="1" smtClean="0"/>
              <a:t>Prev</a:t>
            </a:r>
            <a:r>
              <a:rPr lang="en-US" sz="1100" dirty="0" smtClean="0"/>
              <a:t> </a:t>
            </a:r>
            <a:r>
              <a:rPr lang="en-US" sz="1100" dirty="0" err="1" smtClean="0"/>
              <a:t>Sci</a:t>
            </a:r>
            <a:r>
              <a:rPr lang="en-US" sz="1100" dirty="0" smtClean="0"/>
              <a:t> 2019 Jul;20(5</a:t>
            </a:r>
            <a:r>
              <a:rPr lang="en-US" sz="1100" dirty="0"/>
              <a:t>):</a:t>
            </a:r>
            <a:r>
              <a:rPr lang="en-US" sz="1100" dirty="0" smtClean="0"/>
              <a:t>695-704.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/>
              <a:t>Scholey</a:t>
            </a:r>
            <a:r>
              <a:rPr lang="en-US" sz="1100" dirty="0"/>
              <a:t> AB, Parrott AC, Buchanan T, Heffernan TM, Ling J, Rodgers J (June 2004). "Increased intensity of Ecstasy and </a:t>
            </a:r>
            <a:r>
              <a:rPr lang="en-US" sz="1100" dirty="0" err="1"/>
              <a:t>polydrug</a:t>
            </a:r>
            <a:r>
              <a:rPr lang="en-US" sz="1100" dirty="0"/>
              <a:t> </a:t>
            </a:r>
            <a:r>
              <a:rPr lang="en-US" sz="1100" dirty="0" smtClean="0"/>
              <a:t>usage </a:t>
            </a:r>
            <a:r>
              <a:rPr lang="en-US" sz="1100" dirty="0"/>
              <a:t>in the more experienced recreational Ecstasy/MDMA users: a WWW study" (PDF). Addict </a:t>
            </a:r>
            <a:r>
              <a:rPr lang="en-US" sz="1100" dirty="0" err="1"/>
              <a:t>Behav</a:t>
            </a:r>
            <a:r>
              <a:rPr lang="en-US" sz="1100" dirty="0"/>
              <a:t>. 29 (4): </a:t>
            </a:r>
            <a:r>
              <a:rPr lang="en-US" sz="1100" dirty="0" smtClean="0"/>
              <a:t>743–52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Parrott, A. C., </a:t>
            </a:r>
            <a:r>
              <a:rPr lang="en-US" sz="1100" dirty="0" err="1"/>
              <a:t>Milani</a:t>
            </a:r>
            <a:r>
              <a:rPr lang="en-US" sz="1100" dirty="0"/>
              <a:t>, R., </a:t>
            </a:r>
            <a:r>
              <a:rPr lang="en-US" sz="1100" dirty="0" err="1"/>
              <a:t>Parmar</a:t>
            </a:r>
            <a:r>
              <a:rPr lang="en-US" sz="1100" dirty="0"/>
              <a:t>, R., &amp; Turner, J. J. D. (2001). Ecstasy </a:t>
            </a:r>
            <a:r>
              <a:rPr lang="en-US" sz="1100" dirty="0" err="1"/>
              <a:t>polydrug</a:t>
            </a:r>
            <a:r>
              <a:rPr lang="en-US" sz="1100" dirty="0"/>
              <a:t> users and other recreational </a:t>
            </a:r>
            <a:r>
              <a:rPr lang="en-US" sz="1100" dirty="0" smtClean="0"/>
              <a:t>drug users </a:t>
            </a:r>
            <a:r>
              <a:rPr lang="en-US" sz="1100" dirty="0"/>
              <a:t>in Britain and I</a:t>
            </a:r>
            <a:r>
              <a:rPr lang="en-US" sz="1100" dirty="0" smtClean="0"/>
              <a:t>taly</a:t>
            </a:r>
            <a:r>
              <a:rPr lang="en-US" sz="1100" dirty="0"/>
              <a:t>: Psychiatric symptoms and psychobiological problems. Psychopharmacology, </a:t>
            </a:r>
            <a:r>
              <a:rPr lang="en-US" sz="1100" dirty="0" smtClean="0"/>
              <a:t>159, 77 </a:t>
            </a:r>
            <a:r>
              <a:rPr lang="en-US" sz="1100" dirty="0"/>
              <a:t>– 82.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Parrott, A. C., Sisk, E., &amp; Turner, J. (2000). Psychobiological problems in heavy ‘ecstasy’ (MDMA) </a:t>
            </a:r>
            <a:r>
              <a:rPr lang="en-US" sz="1100" dirty="0" err="1" smtClean="0"/>
              <a:t>polydrug</a:t>
            </a:r>
            <a:r>
              <a:rPr lang="en-US" sz="1100" dirty="0" smtClean="0"/>
              <a:t> users</a:t>
            </a:r>
            <a:r>
              <a:rPr lang="en-US" sz="1100" dirty="0"/>
              <a:t>. Drug and Alcohol </a:t>
            </a:r>
            <a:r>
              <a:rPr lang="en-US" sz="1100" dirty="0" smtClean="0"/>
              <a:t>Dependence</a:t>
            </a:r>
            <a:r>
              <a:rPr lang="en-US" sz="1100" dirty="0"/>
              <a:t>, 60, 105 – 110</a:t>
            </a:r>
            <a:r>
              <a:rPr lang="en-US" sz="1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Rodgers, J., Buchanan, T., </a:t>
            </a:r>
            <a:r>
              <a:rPr lang="en-US" sz="1100" dirty="0" err="1"/>
              <a:t>Scholey</a:t>
            </a:r>
            <a:r>
              <a:rPr lang="en-US" sz="1100" dirty="0"/>
              <a:t>, A. B., Heffernan, T. M., Ling, J., &amp; Parrott, A. (2001). Differential effects </a:t>
            </a:r>
            <a:r>
              <a:rPr lang="en-US" sz="1100" dirty="0" smtClean="0"/>
              <a:t>of ecstasy </a:t>
            </a:r>
            <a:r>
              <a:rPr lang="en-US" sz="1100" dirty="0"/>
              <a:t>and cannabis </a:t>
            </a:r>
            <a:r>
              <a:rPr lang="en-US" sz="1100" dirty="0" smtClean="0"/>
              <a:t>on </a:t>
            </a:r>
            <a:r>
              <a:rPr lang="en-US" sz="1100" dirty="0"/>
              <a:t>self reports of memory ability: A web-based study. Human </a:t>
            </a:r>
            <a:r>
              <a:rPr lang="en-US" sz="1100" dirty="0" smtClean="0"/>
              <a:t>Psychopharmacology Clinical </a:t>
            </a:r>
            <a:r>
              <a:rPr lang="en-US" sz="1100" dirty="0"/>
              <a:t>and Experimental, 16, 619 </a:t>
            </a:r>
            <a:r>
              <a:rPr lang="en-US" sz="1100" dirty="0" smtClean="0"/>
              <a:t>	– </a:t>
            </a:r>
            <a:r>
              <a:rPr lang="en-US" sz="1100" dirty="0"/>
              <a:t>625</a:t>
            </a:r>
            <a:r>
              <a:rPr lang="en-US" sz="1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/>
              <a:t>Schifano</a:t>
            </a:r>
            <a:r>
              <a:rPr lang="en-US" sz="1100" dirty="0"/>
              <a:t>, F., Di </a:t>
            </a:r>
            <a:r>
              <a:rPr lang="en-US" sz="1100" dirty="0" err="1"/>
              <a:t>Furia</a:t>
            </a:r>
            <a:r>
              <a:rPr lang="en-US" sz="1100" dirty="0"/>
              <a:t>, L., Forza, G., </a:t>
            </a:r>
            <a:r>
              <a:rPr lang="en-US" sz="1100" dirty="0" err="1"/>
              <a:t>Minicuci</a:t>
            </a:r>
            <a:r>
              <a:rPr lang="en-US" sz="1100" dirty="0"/>
              <a:t>, N., &amp; </a:t>
            </a:r>
            <a:r>
              <a:rPr lang="en-US" sz="1100" dirty="0" err="1"/>
              <a:t>Bricolo</a:t>
            </a:r>
            <a:r>
              <a:rPr lang="en-US" sz="1100" dirty="0"/>
              <a:t>, R. (1998). MDMA (‘ecstasy’) consumption in the context of </a:t>
            </a:r>
            <a:r>
              <a:rPr lang="en-US" sz="1100" dirty="0" err="1"/>
              <a:t>polydrug</a:t>
            </a:r>
            <a:r>
              <a:rPr lang="en-US" sz="1100" dirty="0"/>
              <a:t> </a:t>
            </a:r>
            <a:r>
              <a:rPr lang="en-US" sz="1100" dirty="0" smtClean="0"/>
              <a:t>abuse</a:t>
            </a:r>
            <a:r>
              <a:rPr lang="en-US" sz="1100" dirty="0"/>
              <a:t>: A report on 150 patients. Drug and Alcohol Dependence, 52, 85 – 90</a:t>
            </a:r>
            <a:r>
              <a:rPr lang="en-US" sz="1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/>
              <a:t>Topp</a:t>
            </a:r>
            <a:r>
              <a:rPr lang="en-US" sz="1100" dirty="0"/>
              <a:t>, L., Hando, J., Dillon, P., Roche, A., &amp; </a:t>
            </a:r>
            <a:r>
              <a:rPr lang="en-US" sz="1100" dirty="0" err="1"/>
              <a:t>Solowij</a:t>
            </a:r>
            <a:r>
              <a:rPr lang="en-US" sz="1100" dirty="0"/>
              <a:t>, N. (1999). Ecstasy use in Australia: Patterns of use and associated harm. Drug </a:t>
            </a:r>
            <a:r>
              <a:rPr lang="en-US" sz="1100" dirty="0" smtClean="0"/>
              <a:t>and </a:t>
            </a:r>
            <a:r>
              <a:rPr lang="en-US" sz="1100" dirty="0"/>
              <a:t>Alcohol Dependence, 55, 105 – 115. Webb, E., Ashton, C. H., Kelly, P., &amp; </a:t>
            </a:r>
            <a:r>
              <a:rPr lang="en-US" sz="1100" dirty="0" err="1"/>
              <a:t>Kamali</a:t>
            </a:r>
            <a:r>
              <a:rPr lang="en-US" sz="1100" dirty="0"/>
              <a:t>, F. (1996). Alcohol and drug use in </a:t>
            </a:r>
            <a:r>
              <a:rPr lang="en-US" sz="1100" dirty="0" smtClean="0"/>
              <a:t>	UK </a:t>
            </a:r>
            <a:r>
              <a:rPr lang="en-US" sz="1100" dirty="0"/>
              <a:t>university students. Lancet, 348, 922 – 925.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Barrett SP, </a:t>
            </a:r>
            <a:r>
              <a:rPr lang="en-US" sz="1100" dirty="0" err="1"/>
              <a:t>Darredeau</a:t>
            </a:r>
            <a:r>
              <a:rPr lang="en-US" sz="1100" dirty="0"/>
              <a:t> C, Pihl RO. Patterns of simultaneous polysubstance use in drug using university students. Human </a:t>
            </a:r>
            <a:r>
              <a:rPr lang="en-US" sz="1100" dirty="0" smtClean="0"/>
              <a:t>Psychopharmacology</a:t>
            </a:r>
            <a:r>
              <a:rPr lang="en-US" sz="1100" dirty="0"/>
              <a:t>: Clinical &amp; Experimental. 2006;21:255–263.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 smtClean="0"/>
              <a:t>Clatts</a:t>
            </a:r>
            <a:r>
              <a:rPr lang="en-US" sz="1100" dirty="0" smtClean="0"/>
              <a:t> </a:t>
            </a:r>
            <a:r>
              <a:rPr lang="en-US" sz="1100" dirty="0"/>
              <a:t>MC. Patterns of </a:t>
            </a:r>
            <a:r>
              <a:rPr lang="en-US" sz="1100" dirty="0" err="1"/>
              <a:t>polydrug</a:t>
            </a:r>
            <a:r>
              <a:rPr lang="en-US" sz="1100" dirty="0"/>
              <a:t> use among ketamine injectors in New York City. Substance Use and Misuse. 2005;40:1381–1397. </a:t>
            </a:r>
            <a:endParaRPr lang="en-US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smtClean="0"/>
              <a:t>Coffin </a:t>
            </a:r>
            <a:r>
              <a:rPr lang="en-US" sz="1100" dirty="0"/>
              <a:t>PO, </a:t>
            </a:r>
            <a:r>
              <a:rPr lang="en-US" sz="1100" dirty="0" err="1"/>
              <a:t>Galea</a:t>
            </a:r>
            <a:r>
              <a:rPr lang="en-US" sz="1100" dirty="0"/>
              <a:t> S, Ahern J, Leon AC, </a:t>
            </a:r>
            <a:r>
              <a:rPr lang="en-US" sz="1100" dirty="0" err="1"/>
              <a:t>Vlahov</a:t>
            </a:r>
            <a:r>
              <a:rPr lang="en-US" sz="1100" dirty="0"/>
              <a:t> D, </a:t>
            </a:r>
            <a:r>
              <a:rPr lang="en-US" sz="1100" dirty="0" err="1"/>
              <a:t>Tardiff</a:t>
            </a:r>
            <a:r>
              <a:rPr lang="en-US" sz="1100" dirty="0"/>
              <a:t> K. Opiates, cocaine and alcohol combinations in accidental drug overdose </a:t>
            </a:r>
            <a:r>
              <a:rPr lang="en-US" sz="1100" dirty="0" smtClean="0"/>
              <a:t>deaths </a:t>
            </a:r>
            <a:r>
              <a:rPr lang="en-US" sz="1100" dirty="0"/>
              <a:t>in New York City, 1990–1998. Addiction. 2003;98:739–747.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smtClean="0"/>
              <a:t>Collins </a:t>
            </a:r>
            <a:r>
              <a:rPr lang="en-US" sz="1100" dirty="0"/>
              <a:t>RL, </a:t>
            </a:r>
            <a:r>
              <a:rPr lang="en-US" sz="1100" dirty="0" err="1"/>
              <a:t>Ellickson</a:t>
            </a:r>
            <a:r>
              <a:rPr lang="en-US" sz="1100" dirty="0"/>
              <a:t> PL, Bell RM. Simultaneous </a:t>
            </a:r>
            <a:r>
              <a:rPr lang="en-US" sz="1100" dirty="0" err="1"/>
              <a:t>polydrug</a:t>
            </a:r>
            <a:r>
              <a:rPr lang="en-US" sz="1100" dirty="0"/>
              <a:t> use among teens: Prevalence and predictors. Journal of Substance </a:t>
            </a:r>
            <a:r>
              <a:rPr lang="en-US" sz="1100" dirty="0" smtClean="0"/>
              <a:t>Abuse</a:t>
            </a:r>
            <a:r>
              <a:rPr lang="en-US" sz="1100" dirty="0"/>
              <a:t>. 1998;10:233–253</a:t>
            </a:r>
            <a:r>
              <a:rPr lang="en-US" sz="1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/>
              <a:t>Fendrich</a:t>
            </a:r>
            <a:r>
              <a:rPr lang="en-US" sz="1100" dirty="0"/>
              <a:t> M, </a:t>
            </a:r>
            <a:r>
              <a:rPr lang="en-US" sz="1100" dirty="0" err="1"/>
              <a:t>Wislar</a:t>
            </a:r>
            <a:r>
              <a:rPr lang="en-US" sz="1100" dirty="0"/>
              <a:t> JS, Johnson TP, Hubbell A. A contextual profile of club drug use among adults in Chicago. Addiction. 2003;98(12):1693–1703. [</a:t>
            </a:r>
            <a:r>
              <a:rPr lang="en-US" sz="1100" dirty="0">
                <a:hlinkClick r:id="rId2"/>
              </a:rPr>
              <a:t>PubMed</a:t>
            </a:r>
            <a:r>
              <a:rPr lang="en-US" sz="1100" dirty="0"/>
              <a:t>] [</a:t>
            </a:r>
            <a:r>
              <a:rPr lang="en-US" sz="1100" dirty="0">
                <a:hlinkClick r:id="rId3"/>
              </a:rPr>
              <a:t>Google Scholar</a:t>
            </a:r>
            <a:r>
              <a:rPr lang="en-US" sz="1100" dirty="0"/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err="1"/>
              <a:t>Finlinson</a:t>
            </a:r>
            <a:r>
              <a:rPr lang="en-US" sz="1100" dirty="0"/>
              <a:t> HA, Colón HM, Robles RR, Soto-</a:t>
            </a:r>
            <a:r>
              <a:rPr lang="en-US" sz="1100" dirty="0" err="1"/>
              <a:t>López</a:t>
            </a:r>
            <a:r>
              <a:rPr lang="en-US" sz="1100" dirty="0"/>
              <a:t> M. An exploratory qualitative study of </a:t>
            </a:r>
            <a:r>
              <a:rPr lang="en-US" sz="1100" dirty="0" err="1"/>
              <a:t>polydrug</a:t>
            </a:r>
            <a:r>
              <a:rPr lang="en-US" sz="1100" dirty="0"/>
              <a:t> use histories among recently initiated injection drug users in San Juan, Puerto Rico. Substance Use and Misuse. 2006;41:915–935. [</a:t>
            </a:r>
            <a:r>
              <a:rPr lang="en-US" sz="1100" dirty="0">
                <a:hlinkClick r:id="rId4"/>
              </a:rPr>
              <a:t>PubMed</a:t>
            </a:r>
            <a:r>
              <a:rPr lang="en-US" sz="1100" dirty="0"/>
              <a:t>] [</a:t>
            </a:r>
            <a:r>
              <a:rPr lang="en-US" sz="1100" dirty="0">
                <a:hlinkClick r:id="rId5"/>
              </a:rPr>
              <a:t>Google Scholar</a:t>
            </a:r>
            <a:r>
              <a:rPr lang="en-US" sz="1100" dirty="0"/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Grant BF, Harford TC. Concurrent and simultaneous use of alcohol with cocaine; results of a national survey. Drug and Alcohol Dependence. 1990;25:97–104. [</a:t>
            </a:r>
            <a:r>
              <a:rPr lang="en-US" sz="1100" dirty="0">
                <a:hlinkClick r:id="rId6"/>
              </a:rPr>
              <a:t>PubMed</a:t>
            </a:r>
            <a:r>
              <a:rPr lang="en-US" sz="1100" dirty="0"/>
              <a:t>] [</a:t>
            </a:r>
            <a:r>
              <a:rPr lang="en-US" sz="1100" dirty="0">
                <a:hlinkClick r:id="rId7"/>
              </a:rPr>
              <a:t>Google Scholar</a:t>
            </a:r>
            <a:r>
              <a:rPr lang="en-US" sz="1100" dirty="0"/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Grant BF, Harford TC. Concurrent and simultaneous use of alcohol with sedatives and with tranquilizers: results of a national survey. Journal of Substance Abuse. 1990;2:1–4.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8815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l-GR" dirty="0" err="1" smtClean="0">
                <a:solidFill>
                  <a:srgbClr val="FFFF00"/>
                </a:solidFill>
              </a:rPr>
              <a:t>πολυχρήση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el-GR" dirty="0" err="1" smtClean="0"/>
              <a:t>Πολυχρήση</a:t>
            </a:r>
            <a:r>
              <a:rPr lang="el-GR" dirty="0" smtClean="0"/>
              <a:t> είναι η κατανάλωση περισσοτέρων από μια μόνον </a:t>
            </a:r>
            <a:r>
              <a:rPr lang="el-GR" dirty="0" err="1" smtClean="0"/>
              <a:t>ψυχοδραστικής</a:t>
            </a:r>
            <a:r>
              <a:rPr lang="el-GR" dirty="0" smtClean="0"/>
              <a:t> ουσίας  </a:t>
            </a:r>
          </a:p>
          <a:p>
            <a:r>
              <a:rPr lang="el-GR" dirty="0" smtClean="0"/>
              <a:t>Πρόκειται για τη χρήση μιας παράνομης συνήθως ουσίας μαζί με μια άλλη νόμιμη ή παράνομη </a:t>
            </a:r>
          </a:p>
          <a:p>
            <a:r>
              <a:rPr lang="el-GR" dirty="0" smtClean="0"/>
              <a:t>Η κατανάλωση μπορεί  να είναι  επίσης διαδοχική και να περιλαμβάνει «κοκτέιλ» φαρμακευτικών σκευασμάτων με αλκοόλ </a:t>
            </a:r>
          </a:p>
          <a:p>
            <a:r>
              <a:rPr lang="el-GR" dirty="0" smtClean="0"/>
              <a:t>Νόμιμες ουσίες </a:t>
            </a:r>
            <a:r>
              <a:rPr lang="el-GR" dirty="0"/>
              <a:t>που χρησιμοποιούνται για μη ιατρικούς σκοπούς και </a:t>
            </a:r>
            <a:r>
              <a:rPr lang="el-GR" dirty="0" smtClean="0"/>
              <a:t>αναμιγνύονται με άλλες είναι </a:t>
            </a:r>
            <a:r>
              <a:rPr lang="el-GR" dirty="0"/>
              <a:t>ένα σημαντικό θέμα κατά την αντιμετώπιση ατόμων που κάνουν χρήση ναρκωτικών. </a:t>
            </a:r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/>
              <a:t>μία από τις ουσίες έχει πολύ διαφορετικές φαρμακολογικές ιδιότητες και πιθανές συνέπειες στο ΚΝΣ. </a:t>
            </a:r>
            <a:endParaRPr lang="el-GR" dirty="0" smtClean="0"/>
          </a:p>
          <a:p>
            <a:r>
              <a:rPr lang="el-GR" dirty="0" smtClean="0"/>
              <a:t>Η κατάχρηση πολλών ουσιών μπορεί </a:t>
            </a:r>
            <a:r>
              <a:rPr lang="el-GR" dirty="0"/>
              <a:t>να έχει απρόβλεπτες επιπτώσεις.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l-GR" dirty="0" err="1" smtClean="0">
                <a:solidFill>
                  <a:srgbClr val="FFFF00"/>
                </a:solidFill>
              </a:rPr>
              <a:t>πολυχρήση</a:t>
            </a:r>
            <a:r>
              <a:rPr lang="el-GR" dirty="0" smtClean="0">
                <a:solidFill>
                  <a:srgbClr val="FFFF00"/>
                </a:solidFill>
              </a:rPr>
              <a:t> συνδέεται με την κατάχρηση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καταναγκαστική χρήση  είναι το αποτέλεσμα δυναμικού βιώματος </a:t>
            </a:r>
            <a:endParaRPr lang="el-GR" dirty="0"/>
          </a:p>
          <a:p>
            <a:r>
              <a:rPr lang="el-GR" dirty="0" smtClean="0"/>
              <a:t> Ο πειραματισμός συνδέεται με την κλιμάκωση του αναζητούμενου </a:t>
            </a:r>
            <a:r>
              <a:rPr lang="el-GR" dirty="0" err="1" smtClean="0"/>
              <a:t>ευφορικού</a:t>
            </a:r>
            <a:r>
              <a:rPr lang="el-GR" dirty="0" smtClean="0"/>
              <a:t> αποτελέσματος </a:t>
            </a:r>
          </a:p>
          <a:p>
            <a:r>
              <a:rPr lang="el-GR" dirty="0" smtClean="0"/>
              <a:t>Οι συχνές αλλαγές ουσίας είναι συνήθης πρακτική στα πρώτα στάδια εμπλοκής </a:t>
            </a:r>
          </a:p>
          <a:p>
            <a:r>
              <a:rPr lang="el-GR" dirty="0" smtClean="0"/>
              <a:t>Η εφηβεία είναι περίοδος πειραματισμού</a:t>
            </a:r>
          </a:p>
          <a:p>
            <a:r>
              <a:rPr lang="el-GR" dirty="0" smtClean="0"/>
              <a:t>Ακόμα κι αν καταλήξει κάποιος σε </a:t>
            </a:r>
            <a:r>
              <a:rPr lang="el-GR" dirty="0" err="1" smtClean="0"/>
              <a:t>προτιμούμενη</a:t>
            </a:r>
            <a:r>
              <a:rPr lang="el-GR" dirty="0" smtClean="0"/>
              <a:t> ουσία η χρήση και άλλων είναι πολύ συχνό φαινόμενο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70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 έκταση της καταναλωτικής συμπεριφοράς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Στην Ευρώπη η </a:t>
            </a:r>
            <a:r>
              <a:rPr lang="el-GR" dirty="0" err="1" smtClean="0"/>
              <a:t>πολυχρήση</a:t>
            </a:r>
            <a:r>
              <a:rPr lang="el-GR" dirty="0" smtClean="0"/>
              <a:t> είναι  ένα φαινόμενο που έχει παρατηρηθεί από το ‘70. </a:t>
            </a:r>
          </a:p>
          <a:p>
            <a:r>
              <a:rPr lang="el-GR" dirty="0" smtClean="0"/>
              <a:t>Διαφοροποιείται χρονικά και γεωγραφικά η επικρατούσα προτίμηση </a:t>
            </a:r>
          </a:p>
          <a:p>
            <a:r>
              <a:rPr lang="el-GR" dirty="0" smtClean="0"/>
              <a:t>Ο πιο συνήθης συνδυασμός είναι αλκοόλ, παράνομη ουσία και κάποιο </a:t>
            </a:r>
            <a:r>
              <a:rPr lang="el-GR" dirty="0" err="1" smtClean="0"/>
              <a:t>ψυχοδραστικό</a:t>
            </a:r>
            <a:r>
              <a:rPr lang="el-GR" dirty="0" smtClean="0"/>
              <a:t> φάρμακο. </a:t>
            </a:r>
          </a:p>
          <a:p>
            <a:r>
              <a:rPr lang="el-GR" dirty="0" smtClean="0"/>
              <a:t>Συχνά χρησιμοποιούνται και  ενεργειακά – τονωτικά ποτά</a:t>
            </a:r>
          </a:p>
          <a:p>
            <a:r>
              <a:rPr lang="el-GR" dirty="0" smtClean="0"/>
              <a:t>Στην πραγματικότητα, αν δεν αποκλειστεί ο καπνός η </a:t>
            </a:r>
            <a:r>
              <a:rPr lang="el-GR" dirty="0" err="1" smtClean="0"/>
              <a:t>πολυχρήση</a:t>
            </a:r>
            <a:r>
              <a:rPr lang="el-GR" dirty="0" smtClean="0"/>
              <a:t> αφορά το σύνολο των συμπεριφορών σχετικά με την κατανάλωση ουσιών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9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Γνωστά παραδείγματα επικίνδυνης μίξης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2" y="2348880"/>
            <a:ext cx="9144000" cy="3036168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/>
              <a:t>Βενζοδιαζεπίνες</a:t>
            </a:r>
            <a:r>
              <a:rPr lang="el-GR" dirty="0" smtClean="0"/>
              <a:t> με αλκοόλ ή οπιούχων σε μεγάλη δόση  </a:t>
            </a:r>
          </a:p>
          <a:p>
            <a:r>
              <a:rPr lang="el-GR" dirty="0" smtClean="0"/>
              <a:t>«Έκσταση» (</a:t>
            </a:r>
            <a:r>
              <a:rPr lang="en-US" dirty="0" smtClean="0"/>
              <a:t>XTC</a:t>
            </a:r>
            <a:r>
              <a:rPr lang="el-GR" dirty="0" smtClean="0"/>
              <a:t>) με αλκοόλ (θερμοκρασία και αφυδάτωση)</a:t>
            </a:r>
          </a:p>
          <a:p>
            <a:r>
              <a:rPr lang="el-GR" dirty="0" smtClean="0"/>
              <a:t>Κοκαΐνη με αλκοόλ (άμεση τοξικότητα και ήπαρ)</a:t>
            </a:r>
          </a:p>
          <a:p>
            <a:r>
              <a:rPr lang="el-GR" dirty="0" smtClean="0"/>
              <a:t>Διεγερτικά σε συνδυασμό με ενεργειακά ποτά (καρδιακή απορρύθμιση και διαταραχές θεραπείας)</a:t>
            </a:r>
          </a:p>
          <a:p>
            <a:r>
              <a:rPr lang="el-GR" dirty="0" smtClean="0"/>
              <a:t>Μορφίνη με </a:t>
            </a:r>
            <a:r>
              <a:rPr lang="el-GR" dirty="0" err="1" smtClean="0"/>
              <a:t>βενζοδιαζεπίνες</a:t>
            </a:r>
            <a:r>
              <a:rPr lang="el-GR" dirty="0" smtClean="0"/>
              <a:t> και αλκοόλ </a:t>
            </a:r>
          </a:p>
          <a:p>
            <a:r>
              <a:rPr lang="el-GR" dirty="0" smtClean="0"/>
              <a:t>Αλκοόλ με διεγερτικά </a:t>
            </a:r>
          </a:p>
        </p:txBody>
      </p:sp>
    </p:spTree>
    <p:extLst>
      <p:ext uri="{BB962C8B-B14F-4D97-AF65-F5344CB8AC3E}">
        <p14:creationId xmlns:p14="http://schemas.microsoft.com/office/powerpoint/2010/main" val="10197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Γιατί καταναλώνονται πολλές ουσίες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01924" y="2492896"/>
            <a:ext cx="9144000" cy="231608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Μεγιστοποιείται η επίδραση της ή των ουσιών </a:t>
            </a:r>
          </a:p>
          <a:p>
            <a:r>
              <a:rPr lang="el-GR" dirty="0" smtClean="0"/>
              <a:t>Εξισορροπούνται οι οξείες επιδράσεις που προκαλούν δυσφορία </a:t>
            </a:r>
          </a:p>
          <a:p>
            <a:r>
              <a:rPr lang="el-GR" dirty="0" smtClean="0"/>
              <a:t>Ελέγχονται αρνητικές επιδράσεις </a:t>
            </a:r>
          </a:p>
          <a:p>
            <a:r>
              <a:rPr lang="el-GR" dirty="0" err="1" smtClean="0"/>
              <a:t>Υποκαθιστάται</a:t>
            </a:r>
            <a:r>
              <a:rPr lang="el-GR" dirty="0" smtClean="0"/>
              <a:t> η </a:t>
            </a:r>
            <a:r>
              <a:rPr lang="el-GR" dirty="0" err="1" smtClean="0"/>
              <a:t>ευφορική</a:t>
            </a:r>
            <a:r>
              <a:rPr lang="el-GR" dirty="0" smtClean="0"/>
              <a:t> προσδοκία από την </a:t>
            </a:r>
            <a:r>
              <a:rPr lang="el-GR" dirty="0" err="1" smtClean="0"/>
              <a:t>προτιμούμενη</a:t>
            </a:r>
            <a:r>
              <a:rPr lang="el-GR" dirty="0" smtClean="0"/>
              <a:t> ουσία που λείπει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55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Παράγοντες διαφοροποίησης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47886" y="2276872"/>
            <a:ext cx="9144000" cy="36004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Τοπικές ιδιαιτερότητες </a:t>
            </a:r>
          </a:p>
          <a:p>
            <a:r>
              <a:rPr lang="el-GR" dirty="0" smtClean="0"/>
              <a:t>Διαθεσιμότητα </a:t>
            </a:r>
          </a:p>
          <a:p>
            <a:r>
              <a:rPr lang="el-GR" dirty="0" smtClean="0"/>
              <a:t>Επικρατούσες τ</a:t>
            </a:r>
            <a:r>
              <a:rPr lang="el-GR" dirty="0"/>
              <a:t>ά</a:t>
            </a:r>
            <a:r>
              <a:rPr lang="el-GR" dirty="0" smtClean="0"/>
              <a:t>σεις </a:t>
            </a:r>
            <a:r>
              <a:rPr lang="en-US" dirty="0" smtClean="0"/>
              <a:t>life style </a:t>
            </a:r>
            <a:endParaRPr lang="el-GR" dirty="0" smtClean="0"/>
          </a:p>
          <a:p>
            <a:r>
              <a:rPr lang="el-GR" dirty="0" smtClean="0"/>
              <a:t>Πρακτικές </a:t>
            </a:r>
            <a:r>
              <a:rPr lang="el-GR" dirty="0" err="1" smtClean="0"/>
              <a:t>συνταγογράφησης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Ιατρική πρακτική φαρμακευτικής παροχής και προμήθειας</a:t>
            </a:r>
          </a:p>
          <a:p>
            <a:r>
              <a:rPr lang="el-GR" dirty="0" smtClean="0"/>
              <a:t>Διαφοροποιήσεις στην αγορά συνθετικών ουσιών (10-32% δισκίων που αναλύθηκαν περιείχαν από 2-4 διαφορετικές δραστικές ουσίες)  </a:t>
            </a:r>
          </a:p>
          <a:p>
            <a:r>
              <a:rPr lang="el-GR" dirty="0" smtClean="0"/>
              <a:t>Συχνά κοκτέιλ σε χάπι: </a:t>
            </a:r>
            <a:r>
              <a:rPr lang="en-US" dirty="0" smtClean="0"/>
              <a:t>MDMA (</a:t>
            </a:r>
            <a:r>
              <a:rPr lang="el-GR" dirty="0" smtClean="0"/>
              <a:t>3,4-μεθυλαινοδιοξυμεθαμφεταμίνη</a:t>
            </a:r>
            <a:r>
              <a:rPr lang="en-US" dirty="0" smtClean="0"/>
              <a:t>, XTC) – PMA </a:t>
            </a:r>
            <a:r>
              <a:rPr lang="en-US" dirty="0"/>
              <a:t>(</a:t>
            </a:r>
            <a:r>
              <a:rPr lang="en-US" dirty="0" smtClean="0"/>
              <a:t>para-</a:t>
            </a:r>
            <a:r>
              <a:rPr lang="en-US" dirty="0" err="1" smtClean="0"/>
              <a:t>Methoxyamphetamine</a:t>
            </a:r>
            <a:r>
              <a:rPr lang="en-US" dirty="0" smtClean="0"/>
              <a:t>), PMMA (</a:t>
            </a:r>
            <a:r>
              <a:rPr lang="el-GR" dirty="0" smtClean="0"/>
              <a:t>μονομερ</a:t>
            </a:r>
            <a:r>
              <a:rPr lang="el-GR" dirty="0"/>
              <a:t>έ</a:t>
            </a:r>
            <a:r>
              <a:rPr lang="el-GR" dirty="0" smtClean="0"/>
              <a:t>ς </a:t>
            </a:r>
            <a:r>
              <a:rPr lang="el-GR" dirty="0" err="1"/>
              <a:t>μεθακρυλικού</a:t>
            </a:r>
            <a:r>
              <a:rPr lang="el-GR" dirty="0"/>
              <a:t> </a:t>
            </a:r>
            <a:r>
              <a:rPr lang="el-GR" dirty="0" smtClean="0"/>
              <a:t>μεθυλίου</a:t>
            </a:r>
            <a:r>
              <a:rPr lang="en-US" dirty="0" smtClean="0"/>
              <a:t>), </a:t>
            </a:r>
            <a:r>
              <a:rPr lang="en-US" dirty="0"/>
              <a:t>MDE (</a:t>
            </a:r>
            <a:r>
              <a:rPr lang="en-US" dirty="0" err="1" smtClean="0"/>
              <a:t>methylcathinone</a:t>
            </a:r>
            <a:r>
              <a:rPr lang="en-US" dirty="0" smtClean="0"/>
              <a:t>) – </a:t>
            </a:r>
            <a:r>
              <a:rPr lang="en-US" dirty="0"/>
              <a:t>MDA </a:t>
            </a:r>
            <a:r>
              <a:rPr lang="en-US" dirty="0" smtClean="0"/>
              <a:t>(</a:t>
            </a:r>
            <a:r>
              <a:rPr lang="en-US" dirty="0" err="1" smtClean="0"/>
              <a:t>methylenedioxyamphetamine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0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69876" y="332656"/>
            <a:ext cx="10225136" cy="1020762"/>
          </a:xfrm>
        </p:spPr>
        <p:txBody>
          <a:bodyPr/>
          <a:lstStyle/>
          <a:p>
            <a:r>
              <a:rPr lang="el-GR" dirty="0" err="1" smtClean="0">
                <a:solidFill>
                  <a:srgbClr val="FFFF00"/>
                </a:solidFill>
              </a:rPr>
              <a:t>Πολυχρήση</a:t>
            </a:r>
            <a:r>
              <a:rPr lang="el-GR" dirty="0" smtClean="0">
                <a:solidFill>
                  <a:srgbClr val="FFFF00"/>
                </a:solidFill>
              </a:rPr>
              <a:t> ουσιών στα αιτήματα του ΚΕΘΕΑ 2019  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80422"/>
              </p:ext>
            </p:extLst>
          </p:nvPr>
        </p:nvGraphicFramePr>
        <p:xfrm>
          <a:off x="1197868" y="1628800"/>
          <a:ext cx="961256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65804" y="6376334"/>
            <a:ext cx="208925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1200" i="1" dirty="0" smtClean="0">
                <a:solidFill>
                  <a:srgbClr val="FFFF00"/>
                </a:solidFill>
              </a:rPr>
              <a:t>ΚΕΘΕΑ Τομέας Έρευνας 2019 </a:t>
            </a:r>
            <a:endParaRPr lang="el-GR" sz="1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 δεύτερη ουσία 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4" name="Γράφημα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49514"/>
              </p:ext>
            </p:extLst>
          </p:nvPr>
        </p:nvGraphicFramePr>
        <p:xfrm>
          <a:off x="1989956" y="1772816"/>
          <a:ext cx="8037572" cy="456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99575" y="6453336"/>
            <a:ext cx="208925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>
                <a:solidFill>
                  <a:srgbClr val="FFFF00"/>
                </a:solidFill>
              </a:rPr>
              <a:t>EMCDDA 2000</a:t>
            </a:r>
            <a:r>
              <a:rPr lang="el-GR" sz="1200" i="1" dirty="0" smtClean="0">
                <a:solidFill>
                  <a:srgbClr val="FFFF00"/>
                </a:solidFill>
              </a:rPr>
              <a:t> </a:t>
            </a:r>
            <a:endParaRPr lang="el-GR" sz="1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σε πίνακα κιμωλίας (ευρεία οθόνη)</Template>
  <TotalTime>293</TotalTime>
  <Words>918</Words>
  <Application>Microsoft Office PowerPoint</Application>
  <PresentationFormat>Προσαρμογή</PresentationFormat>
  <Paragraphs>104</Paragraphs>
  <Slides>17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Πίνακας κιμωλίας 16x9</vt:lpstr>
      <vt:lpstr>Κατάχρηση ουσιών  πολυχρήση ή ο κανόνας του πληθυντικού</vt:lpstr>
      <vt:lpstr>Η πολυχρήση </vt:lpstr>
      <vt:lpstr>Η πολυχρήση συνδέεται με την κατάχρηση </vt:lpstr>
      <vt:lpstr>Η έκταση της καταναλωτικής συμπεριφοράς</vt:lpstr>
      <vt:lpstr>Γνωστά παραδείγματα επικίνδυνης μίξης </vt:lpstr>
      <vt:lpstr>Γιατί καταναλώνονται πολλές ουσίες</vt:lpstr>
      <vt:lpstr>Παράγοντες διαφοροποίησης </vt:lpstr>
      <vt:lpstr>Πολυχρήση ουσιών στα αιτήματα του ΚΕΘΕΑ 2019  </vt:lpstr>
      <vt:lpstr>Η δεύτερη ουσία </vt:lpstr>
      <vt:lpstr>Εξυπηρετούμενοι στις υπηρεσίες θεραπείας στην Ευρώπη  </vt:lpstr>
      <vt:lpstr>Αναφορά περισσότερων ουσιών </vt:lpstr>
      <vt:lpstr>Ο πίνακας των συνδυασμών ουσιών </vt:lpstr>
      <vt:lpstr>Κίνδυνοι από την πολυχρήση</vt:lpstr>
      <vt:lpstr>Δυσκολίες με την πολυχρήση </vt:lpstr>
      <vt:lpstr>Οι παρεμβάσεις φροντίδας</vt:lpstr>
      <vt:lpstr>Παρεμβάσεις μείωσης της βλάβης </vt:lpstr>
      <vt:lpstr>Βιβλιογραφία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Ψυχοδραστικές ουσίες,  Πολυχρήση</dc:title>
  <dc:creator>Gerasimos Papanastasatos</dc:creator>
  <cp:lastModifiedBy>Χρήστης των Windows</cp:lastModifiedBy>
  <cp:revision>28</cp:revision>
  <dcterms:created xsi:type="dcterms:W3CDTF">2021-01-20T08:16:56Z</dcterms:created>
  <dcterms:modified xsi:type="dcterms:W3CDTF">2021-01-25T07:23:35Z</dcterms:modified>
</cp:coreProperties>
</file>