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7" r:id="rId3"/>
    <p:sldId id="310" r:id="rId4"/>
    <p:sldId id="266" r:id="rId5"/>
    <p:sldId id="271" r:id="rId6"/>
    <p:sldId id="280" r:id="rId7"/>
    <p:sldId id="272" r:id="rId8"/>
    <p:sldId id="284" r:id="rId9"/>
    <p:sldId id="285" r:id="rId10"/>
    <p:sldId id="286" r:id="rId11"/>
    <p:sldId id="281" r:id="rId12"/>
    <p:sldId id="282" r:id="rId13"/>
    <p:sldId id="283" r:id="rId14"/>
    <p:sldId id="261" r:id="rId15"/>
    <p:sldId id="287" r:id="rId16"/>
    <p:sldId id="288" r:id="rId17"/>
    <p:sldId id="289" r:id="rId18"/>
    <p:sldId id="307" r:id="rId19"/>
    <p:sldId id="290" r:id="rId20"/>
    <p:sldId id="291" r:id="rId21"/>
    <p:sldId id="292" r:id="rId22"/>
    <p:sldId id="293" r:id="rId23"/>
    <p:sldId id="294" r:id="rId24"/>
    <p:sldId id="295" r:id="rId25"/>
    <p:sldId id="296" r:id="rId26"/>
    <p:sldId id="297" r:id="rId27"/>
    <p:sldId id="262" r:id="rId28"/>
    <p:sldId id="263" r:id="rId29"/>
    <p:sldId id="264" r:id="rId30"/>
    <p:sldId id="265" r:id="rId31"/>
    <p:sldId id="275" r:id="rId32"/>
    <p:sldId id="268" r:id="rId33"/>
    <p:sldId id="276" r:id="rId34"/>
    <p:sldId id="299" r:id="rId35"/>
    <p:sldId id="312" r:id="rId36"/>
    <p:sldId id="300" r:id="rId37"/>
    <p:sldId id="301" r:id="rId38"/>
    <p:sldId id="309" r:id="rId39"/>
    <p:sldId id="306" r:id="rId40"/>
    <p:sldId id="302" r:id="rId41"/>
    <p:sldId id="303" r:id="rId42"/>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FF"/>
    <a:srgbClr val="A5002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9" autoAdjust="0"/>
    <p:restoredTop sz="77309" autoAdjust="0"/>
  </p:normalViewPr>
  <p:slideViewPr>
    <p:cSldViewPr>
      <p:cViewPr varScale="1">
        <p:scale>
          <a:sx n="93" d="100"/>
          <a:sy n="93" d="100"/>
        </p:scale>
        <p:origin x="291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F27A9C-363B-4779-A4D1-B1C7467B741E}" type="slidenum">
              <a:rPr lang="el-GR"/>
              <a:pPr>
                <a:defRPr/>
              </a:pPr>
              <a:t>‹#›</a:t>
            </a:fld>
            <a:endParaRPr lang="el-GR"/>
          </a:p>
        </p:txBody>
      </p:sp>
    </p:spTree>
    <p:extLst>
      <p:ext uri="{BB962C8B-B14F-4D97-AF65-F5344CB8AC3E}">
        <p14:creationId xmlns:p14="http://schemas.microsoft.com/office/powerpoint/2010/main" val="1053030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US" dirty="0" err="1"/>
              <a:t>Hirotec</a:t>
            </a:r>
            <a:r>
              <a:rPr lang="en-US" dirty="0"/>
              <a:t> is a $1.6B global automotive tier1 supplier. They produce 7 million doors and 1.5 million exhaust systems annually. Being an automotive tier1 suppliers puts a lot of pressure on delivery commitment and thus, one of </a:t>
            </a:r>
            <a:r>
              <a:rPr lang="en-US" dirty="0" err="1"/>
              <a:t>Hirotec’s</a:t>
            </a:r>
            <a:r>
              <a:rPr lang="en-US" dirty="0"/>
              <a:t> critical priority is to ensure continuous operations, and to minimize unplanned downtime in its manufacturing facilities. </a:t>
            </a:r>
          </a:p>
          <a:p>
            <a:pPr defTabSz="897301">
              <a:defRPr/>
            </a:pPr>
            <a:endParaRPr lang="en-US" dirty="0"/>
          </a:p>
          <a:p>
            <a:pPr defTabSz="897301">
              <a:defRPr/>
            </a:pPr>
            <a:r>
              <a:rPr lang="en-US" dirty="0"/>
              <a:t>According to industry benchmarks, in North America, the cost of unplanned downtime to automobile OEMs is $1.3M per hour. That’s $361 per second. If it takes a 3 minute phone call to report an issue, you can lose $70,000 just to tell someone you have a problem.</a:t>
            </a:r>
          </a:p>
          <a:p>
            <a:pPr defTabSz="897301">
              <a:defRPr/>
            </a:pPr>
            <a:endParaRPr lang="en-US" dirty="0"/>
          </a:p>
          <a:p>
            <a:pPr defTabSz="897301">
              <a:defRPr/>
            </a:pPr>
            <a:r>
              <a:rPr lang="en-US" dirty="0"/>
              <a:t>They turned to </a:t>
            </a:r>
            <a:r>
              <a:rPr lang="en-US" dirty="0" err="1"/>
              <a:t>ThingWorx</a:t>
            </a:r>
            <a:r>
              <a:rPr lang="en-US" dirty="0"/>
              <a:t> and PTC to get started on their industry 4.0 journey. Within just 6 weeks, they deployed their first pilot and went live with remote real-time visibility into critical manufacturing equipment. They also use </a:t>
            </a:r>
            <a:r>
              <a:rPr lang="en-US" dirty="0" err="1"/>
              <a:t>ThingWorx</a:t>
            </a:r>
            <a:r>
              <a:rPr lang="en-US" dirty="0"/>
              <a:t> for analytics and are looking at augmented reality.</a:t>
            </a:r>
          </a:p>
          <a:p>
            <a:endParaRPr lang="en-US" dirty="0"/>
          </a:p>
        </p:txBody>
      </p:sp>
      <p:sp>
        <p:nvSpPr>
          <p:cNvPr id="4" name="Slide Number Placeholder 3"/>
          <p:cNvSpPr>
            <a:spLocks noGrp="1"/>
          </p:cNvSpPr>
          <p:nvPr>
            <p:ph type="sldNum" sz="quarter" idx="10"/>
          </p:nvPr>
        </p:nvSpPr>
        <p:spPr/>
        <p:txBody>
          <a:bodyPr/>
          <a:lstStyle/>
          <a:p>
            <a:fld id="{495F688D-3F93-4DCD-BE4F-1CFAE96663DE}" type="slidenum">
              <a:rPr lang="en-US" smtClean="0"/>
              <a:t>21</a:t>
            </a:fld>
            <a:endParaRPr lang="en-US" dirty="0"/>
          </a:p>
        </p:txBody>
      </p:sp>
    </p:spTree>
    <p:extLst>
      <p:ext uri="{BB962C8B-B14F-4D97-AF65-F5344CB8AC3E}">
        <p14:creationId xmlns:p14="http://schemas.microsoft.com/office/powerpoint/2010/main" val="284741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Airbus is a  multibillion-dollar European aircraft maker, which controls half the worldwide commercial airplane market. Airbus believes that by connecting both the people and tools to </a:t>
            </a:r>
            <a:r>
              <a:rPr lang="en-US" dirty="0" err="1"/>
              <a:t>ThingWorx</a:t>
            </a:r>
            <a:r>
              <a:rPr lang="en-US" dirty="0"/>
              <a:t> manufacturing speed increases and quality improves.</a:t>
            </a:r>
          </a:p>
          <a:p>
            <a:endParaRPr lang="en-US" dirty="0"/>
          </a:p>
          <a:p>
            <a:r>
              <a:rPr lang="en-US" dirty="0"/>
              <a:t>Challenges:</a:t>
            </a:r>
          </a:p>
          <a:p>
            <a:r>
              <a:rPr lang="en-US" dirty="0"/>
              <a:t>- Complex assembly thousands of manual steps by operators</a:t>
            </a:r>
          </a:p>
          <a:p>
            <a:r>
              <a:rPr lang="en-US" dirty="0"/>
              <a:t>- Paper for assembly instructions and quality inspection</a:t>
            </a:r>
          </a:p>
          <a:p>
            <a:r>
              <a:rPr lang="en-US" dirty="0"/>
              <a:t>- Critical data trapped in enterprise systems and complicated to access</a:t>
            </a:r>
          </a:p>
          <a:p>
            <a:r>
              <a:rPr lang="en-US" dirty="0"/>
              <a:t>- A single assembly mistake can be costly</a:t>
            </a:r>
          </a:p>
          <a:p>
            <a:endParaRPr lang="en-US" dirty="0"/>
          </a:p>
          <a:p>
            <a:r>
              <a:rPr lang="en-US" dirty="0"/>
              <a:t>Airbus has implemented a </a:t>
            </a:r>
            <a:r>
              <a:rPr lang="en-US" dirty="0" err="1"/>
              <a:t>ThingWorx</a:t>
            </a:r>
            <a:r>
              <a:rPr lang="en-US" dirty="0"/>
              <a:t> solution to monitoring the installation of thousands of fasteners.  By connecting both the people and the robotic tools to the solution the worker on the factory floor can use a tablet or smart glasses to scan an airplane’s metal skin and determine what size bolt is needed in a given hole, and the torque required to install it.  That information can be automatically sent to a robotic tool, which completes the task.  This connectivity improves quality and makes the process quicker compared to a manual process. </a:t>
            </a:r>
          </a:p>
          <a:p>
            <a:endParaRPr lang="en-US" dirty="0"/>
          </a:p>
          <a:p>
            <a:r>
              <a:rPr lang="en-US" dirty="0"/>
              <a:t>The </a:t>
            </a:r>
            <a:r>
              <a:rPr lang="en-US" dirty="0" err="1"/>
              <a:t>ThingWorx</a:t>
            </a:r>
            <a:r>
              <a:rPr lang="en-US" dirty="0"/>
              <a:t> solution is also being used to deliver digital work instructions to the plant floor.  Previously operators were working with as many as three screens in addition to paper to view work instructions.</a:t>
            </a:r>
          </a:p>
          <a:p>
            <a:r>
              <a:rPr lang="en-US" dirty="0"/>
              <a:t> </a:t>
            </a:r>
          </a:p>
          <a:p>
            <a:r>
              <a:rPr lang="en-US" dirty="0"/>
              <a:t>Benefits:</a:t>
            </a:r>
          </a:p>
          <a:p>
            <a:r>
              <a:rPr lang="en-US" dirty="0"/>
              <a:t>- Manage and check operator’s tasks with intelligence added to tools and systems</a:t>
            </a:r>
          </a:p>
          <a:p>
            <a:r>
              <a:rPr lang="en-US" dirty="0"/>
              <a:t>- Error proof manual operations, prevent operator mistakes and failures</a:t>
            </a:r>
          </a:p>
          <a:p>
            <a:r>
              <a:rPr lang="en-US" dirty="0"/>
              <a:t>- Real-time closed loop verification improve quality decreases re-work</a:t>
            </a:r>
          </a:p>
          <a:p>
            <a:endParaRPr lang="en-US" dirty="0"/>
          </a:p>
        </p:txBody>
      </p:sp>
      <p:sp>
        <p:nvSpPr>
          <p:cNvPr id="4" name="Slide Number Placeholder 3"/>
          <p:cNvSpPr>
            <a:spLocks noGrp="1"/>
          </p:cNvSpPr>
          <p:nvPr>
            <p:ph type="sldNum" sz="quarter" idx="10"/>
          </p:nvPr>
        </p:nvSpPr>
        <p:spPr/>
        <p:txBody>
          <a:bodyPr/>
          <a:lstStyle/>
          <a:p>
            <a:fld id="{13106E9B-4521-40D2-92B0-11D9407C5A35}" type="slidenum">
              <a:rPr lang="en-US" smtClean="0"/>
              <a:t>22</a:t>
            </a:fld>
            <a:endParaRPr lang="en-US" dirty="0"/>
          </a:p>
        </p:txBody>
      </p:sp>
    </p:spTree>
    <p:extLst>
      <p:ext uri="{BB962C8B-B14F-4D97-AF65-F5344CB8AC3E}">
        <p14:creationId xmlns:p14="http://schemas.microsoft.com/office/powerpoint/2010/main" val="154952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Solar Turbines is a manufacturer of highly complex and highly customized equipment: 200 feet long gas turbine power generators. Solar Turbines is a wholly owned subsidiary of Caterpillar Inc., designs and manufactures industrial gas turbines for onshore and offshore electrical power generation, for marine propulsion and for producing, processing and transporting natural gas and oil.</a:t>
            </a:r>
          </a:p>
          <a:p>
            <a:endParaRPr lang="en-US" dirty="0"/>
          </a:p>
          <a:p>
            <a:r>
              <a:rPr lang="en-US" dirty="0"/>
              <a:t>They turned to PTC to digitize process planning and to drive paperless shop floor with the electronic delivery of work instructions on the shop floor. They use PTC solutions to digitally perform </a:t>
            </a:r>
            <a:r>
              <a:rPr lang="en-US" dirty="0" err="1"/>
              <a:t>eBOm-mBOM</a:t>
            </a:r>
            <a:r>
              <a:rPr lang="en-US" dirty="0"/>
              <a:t> transformation, to create process plan directly from 3D data and to transform the shop floor into a paperless environment by providing all the required work instruction information on a single screen to operators on the shop floor. </a:t>
            </a:r>
          </a:p>
          <a:p>
            <a:endParaRPr lang="en-US" dirty="0"/>
          </a:p>
          <a:p>
            <a:r>
              <a:rPr lang="en-US" dirty="0"/>
              <a:t>Looking to provide work instructions to operators in real-time using AR and fixed screens.</a:t>
            </a:r>
          </a:p>
          <a:p>
            <a:endParaRPr lang="en-US" dirty="0"/>
          </a:p>
        </p:txBody>
      </p:sp>
      <p:sp>
        <p:nvSpPr>
          <p:cNvPr id="4" name="Slide Number Placeholder 3"/>
          <p:cNvSpPr>
            <a:spLocks noGrp="1"/>
          </p:cNvSpPr>
          <p:nvPr>
            <p:ph type="sldNum" sz="quarter" idx="10"/>
          </p:nvPr>
        </p:nvSpPr>
        <p:spPr/>
        <p:txBody>
          <a:bodyPr/>
          <a:lstStyle/>
          <a:p>
            <a:fld id="{495F688D-3F93-4DCD-BE4F-1CFAE96663DE}" type="slidenum">
              <a:rPr lang="en-US" smtClean="0"/>
              <a:t>23</a:t>
            </a:fld>
            <a:endParaRPr lang="en-US" dirty="0"/>
          </a:p>
        </p:txBody>
      </p:sp>
    </p:spTree>
    <p:extLst>
      <p:ext uri="{BB962C8B-B14F-4D97-AF65-F5344CB8AC3E}">
        <p14:creationId xmlns:p14="http://schemas.microsoft.com/office/powerpoint/2010/main" val="10329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ABEB22C-748C-4D27-8598-40C829D94B21}" type="slidenum">
              <a:rPr lang="el-GR" smtClean="0"/>
              <a:pPr>
                <a:defRPr/>
              </a:pPr>
              <a:t>24</a:t>
            </a:fld>
            <a:endParaRPr lang="el-GR"/>
          </a:p>
        </p:txBody>
      </p:sp>
    </p:spTree>
    <p:extLst>
      <p:ext uri="{BB962C8B-B14F-4D97-AF65-F5344CB8AC3E}">
        <p14:creationId xmlns:p14="http://schemas.microsoft.com/office/powerpoint/2010/main" val="111999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7B6AE492-A050-424B-A0A4-2253EDDCB829}" type="slidenum">
              <a:rPr lang="el-GR"/>
              <a:pPr>
                <a:defRPr/>
              </a:pPr>
              <a:t>‹#›</a:t>
            </a:fld>
            <a:endParaRPr lang="el-GR"/>
          </a:p>
        </p:txBody>
      </p:sp>
    </p:spTree>
    <p:extLst>
      <p:ext uri="{BB962C8B-B14F-4D97-AF65-F5344CB8AC3E}">
        <p14:creationId xmlns:p14="http://schemas.microsoft.com/office/powerpoint/2010/main" val="235320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623A5640-7389-4C33-B64F-FE9B0603D5D2}" type="slidenum">
              <a:rPr lang="el-GR"/>
              <a:pPr>
                <a:defRPr/>
              </a:pPr>
              <a:t>‹#›</a:t>
            </a:fld>
            <a:endParaRPr lang="el-GR"/>
          </a:p>
        </p:txBody>
      </p:sp>
    </p:spTree>
    <p:extLst>
      <p:ext uri="{BB962C8B-B14F-4D97-AF65-F5344CB8AC3E}">
        <p14:creationId xmlns:p14="http://schemas.microsoft.com/office/powerpoint/2010/main" val="277606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04800"/>
            <a:ext cx="213360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04800"/>
            <a:ext cx="624840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C165A8E4-4FA2-4F68-B4EE-21C9EE003FC4}" type="slidenum">
              <a:rPr lang="el-GR"/>
              <a:pPr>
                <a:defRPr/>
              </a:pPr>
              <a:t>‹#›</a:t>
            </a:fld>
            <a:endParaRPr lang="el-GR"/>
          </a:p>
        </p:txBody>
      </p:sp>
    </p:spTree>
    <p:extLst>
      <p:ext uri="{BB962C8B-B14F-4D97-AF65-F5344CB8AC3E}">
        <p14:creationId xmlns:p14="http://schemas.microsoft.com/office/powerpoint/2010/main" val="378513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8184" y="1222375"/>
            <a:ext cx="8603949" cy="4956048"/>
          </a:xfrm>
        </p:spPr>
        <p:txBody>
          <a:bodyPr>
            <a:normAutofit/>
          </a:bodyPr>
          <a:lstStyle>
            <a:lvl1pPr marL="273582" indent="-273582">
              <a:lnSpc>
                <a:spcPct val="90000"/>
              </a:lnSpc>
              <a:spcBef>
                <a:spcPts val="2139"/>
              </a:spcBef>
              <a:buClr>
                <a:schemeClr val="tx1"/>
              </a:buClr>
              <a:defRPr sz="2200" b="0">
                <a:solidFill>
                  <a:schemeClr val="tx1"/>
                </a:solidFill>
                <a:latin typeface="+mn-lt"/>
              </a:defRPr>
            </a:lvl1pPr>
            <a:lvl2pPr marL="813195" indent="-271694">
              <a:lnSpc>
                <a:spcPct val="90000"/>
              </a:lnSpc>
              <a:spcBef>
                <a:spcPts val="0"/>
              </a:spcBef>
              <a:spcAft>
                <a:spcPts val="238"/>
              </a:spcAft>
              <a:defRPr sz="2000" b="0">
                <a:solidFill>
                  <a:schemeClr val="tx1"/>
                </a:solidFill>
                <a:latin typeface="+mn-lt"/>
              </a:defRPr>
            </a:lvl2pPr>
            <a:lvl3pPr marL="1358470" indent="-271694">
              <a:lnSpc>
                <a:spcPct val="90000"/>
              </a:lnSpc>
              <a:spcBef>
                <a:spcPts val="0"/>
              </a:spcBef>
              <a:spcAft>
                <a:spcPts val="238"/>
              </a:spcAft>
              <a:defRPr sz="1800" b="0">
                <a:solidFill>
                  <a:schemeClr val="tx1"/>
                </a:solidFill>
                <a:latin typeface="+mn-lt"/>
              </a:defRPr>
            </a:lvl3pPr>
            <a:lvl4pPr marL="1901952" indent="-271694">
              <a:lnSpc>
                <a:spcPct val="90000"/>
              </a:lnSpc>
              <a:defRPr sz="1600" b="0">
                <a:solidFill>
                  <a:schemeClr val="tx1"/>
                </a:solidFill>
                <a:latin typeface="+mn-lt"/>
              </a:defRPr>
            </a:lvl4pPr>
            <a:lvl5pPr marL="2441448" indent="-271694">
              <a:lnSpc>
                <a:spcPct val="90000"/>
              </a:lnSpc>
              <a:defRPr sz="1400" b="0" baseline="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a:xfrm>
            <a:off x="308610" y="347472"/>
            <a:ext cx="7694676" cy="344710"/>
          </a:xfrm>
        </p:spPr>
        <p:txBody>
          <a:bodyPr vert="horz" lIns="0" tIns="0" rIns="0" bIns="0" rtlCol="0" anchor="ctr" anchorCtr="0">
            <a:normAutofit/>
          </a:bodyPr>
          <a:lstStyle>
            <a:lvl1pPr>
              <a:defRPr lang="en-US" dirty="0"/>
            </a:lvl1pPr>
          </a:lstStyle>
          <a:p>
            <a:pPr lvl="0"/>
            <a:r>
              <a:rPr lang="en-US" dirty="0"/>
              <a:t>Click to add title</a:t>
            </a:r>
          </a:p>
        </p:txBody>
      </p:sp>
    </p:spTree>
    <p:extLst>
      <p:ext uri="{BB962C8B-B14F-4D97-AF65-F5344CB8AC3E}">
        <p14:creationId xmlns:p14="http://schemas.microsoft.com/office/powerpoint/2010/main" val="22585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ck_No P#">
    <p:bg bwMode="black">
      <p:bgPr>
        <a:solidFill>
          <a:srgbClr val="0000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5595" y="312673"/>
            <a:ext cx="645488" cy="33427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4986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61" y="1"/>
            <a:ext cx="9151162" cy="6858000"/>
          </a:xfrm>
        </p:spPr>
        <p:txBody>
          <a:bodyPr anchor="ctr"/>
          <a:lstStyle>
            <a:lvl1pPr marL="0" indent="0" algn="ctr">
              <a:buFontTx/>
              <a:buNone/>
              <a:defRPr baseline="0">
                <a:solidFill>
                  <a:schemeClr val="tx1"/>
                </a:solidFill>
                <a:latin typeface="+mn-lt"/>
              </a:defRPr>
            </a:lvl1pPr>
          </a:lstStyle>
          <a:p>
            <a:r>
              <a:rPr lang="en-US"/>
              <a:t>Click icon to add picture</a:t>
            </a:r>
            <a:endParaRPr lang="en-US" dirty="0"/>
          </a:p>
        </p:txBody>
      </p:sp>
      <p:sp>
        <p:nvSpPr>
          <p:cNvPr id="5" name="Text Placeholder 33"/>
          <p:cNvSpPr>
            <a:spLocks noGrp="1"/>
          </p:cNvSpPr>
          <p:nvPr>
            <p:ph type="body" sz="quarter" idx="18" hasCustomPrompt="1"/>
          </p:nvPr>
        </p:nvSpPr>
        <p:spPr>
          <a:xfrm>
            <a:off x="-7161" y="5033360"/>
            <a:ext cx="9151162" cy="902866"/>
          </a:xfrm>
          <a:solidFill>
            <a:srgbClr val="000000">
              <a:alpha val="90000"/>
            </a:srgbClr>
          </a:solidFill>
        </p:spPr>
        <p:txBody>
          <a:bodyPr anchor="ctr"/>
          <a:lstStyle>
            <a:lvl1pPr marL="0" indent="0" algn="ctr">
              <a:buNone/>
              <a:defRPr/>
            </a:lvl1pPr>
          </a:lstStyle>
          <a:p>
            <a:pPr lvl="0"/>
            <a:r>
              <a:rPr lang="en-US" dirty="0"/>
              <a:t> </a:t>
            </a:r>
          </a:p>
        </p:txBody>
      </p:sp>
      <p:sp>
        <p:nvSpPr>
          <p:cNvPr id="6" name="Text Placeholder 29"/>
          <p:cNvSpPr>
            <a:spLocks noGrp="1"/>
          </p:cNvSpPr>
          <p:nvPr>
            <p:ph type="body" sz="quarter" idx="16" hasCustomPrompt="1"/>
          </p:nvPr>
        </p:nvSpPr>
        <p:spPr bwMode="gray">
          <a:xfrm>
            <a:off x="219895" y="5239527"/>
            <a:ext cx="8704214" cy="490537"/>
          </a:xfrm>
        </p:spPr>
        <p:txBody>
          <a:bodyPr anchor="ctr">
            <a:normAutofit/>
          </a:bodyPr>
          <a:lstStyle>
            <a:lvl1pPr marL="0" indent="0" algn="ctr">
              <a:lnSpc>
                <a:spcPct val="90000"/>
              </a:lnSpc>
              <a:buNone/>
              <a:defRPr sz="3200" baseline="0">
                <a:solidFill>
                  <a:schemeClr val="bg1"/>
                </a:solidFill>
                <a:latin typeface="+mn-lt"/>
              </a:defRPr>
            </a:lvl1pPr>
          </a:lstStyle>
          <a:p>
            <a:pPr lvl="0"/>
            <a:r>
              <a:rPr lang="en-US" dirty="0"/>
              <a:t>Click to add text</a:t>
            </a:r>
          </a:p>
        </p:txBody>
      </p:sp>
    </p:spTree>
    <p:extLst>
      <p:ext uri="{BB962C8B-B14F-4D97-AF65-F5344CB8AC3E}">
        <p14:creationId xmlns:p14="http://schemas.microsoft.com/office/powerpoint/2010/main" val="256585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5" name="Rectangle 6"/>
          <p:cNvSpPr>
            <a:spLocks noGrp="1" noChangeArrowheads="1"/>
          </p:cNvSpPr>
          <p:nvPr>
            <p:ph type="sldNum" sz="quarter" idx="11"/>
          </p:nvPr>
        </p:nvSpPr>
        <p:spPr>
          <a:ln/>
        </p:spPr>
        <p:txBody>
          <a:bodyPr/>
          <a:lstStyle>
            <a:lvl1pPr>
              <a:defRPr/>
            </a:lvl1pPr>
          </a:lstStyle>
          <a:p>
            <a:pPr>
              <a:defRPr/>
            </a:pPr>
            <a:fld id="{D9BB6821-2211-4628-82BA-A07066FDA53E}" type="slidenum">
              <a:rPr lang="el-GR"/>
              <a:pPr>
                <a:defRPr/>
              </a:pPr>
              <a:t>‹#›</a:t>
            </a:fld>
            <a:endParaRPr lang="el-GR"/>
          </a:p>
        </p:txBody>
      </p:sp>
    </p:spTree>
    <p:extLst>
      <p:ext uri="{BB962C8B-B14F-4D97-AF65-F5344CB8AC3E}">
        <p14:creationId xmlns:p14="http://schemas.microsoft.com/office/powerpoint/2010/main" val="86489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5" name="Rectangle 6"/>
          <p:cNvSpPr>
            <a:spLocks noGrp="1" noChangeArrowheads="1"/>
          </p:cNvSpPr>
          <p:nvPr>
            <p:ph type="sldNum" sz="quarter" idx="11"/>
          </p:nvPr>
        </p:nvSpPr>
        <p:spPr>
          <a:ln/>
        </p:spPr>
        <p:txBody>
          <a:bodyPr/>
          <a:lstStyle>
            <a:lvl1pPr>
              <a:defRPr/>
            </a:lvl1pPr>
          </a:lstStyle>
          <a:p>
            <a:pPr>
              <a:defRPr/>
            </a:pPr>
            <a:fld id="{286098AD-A67C-4E03-85A9-501A6495CC83}" type="slidenum">
              <a:rPr lang="el-GR"/>
              <a:pPr>
                <a:defRPr/>
              </a:pPr>
              <a:t>‹#›</a:t>
            </a:fld>
            <a:endParaRPr lang="el-GR"/>
          </a:p>
        </p:txBody>
      </p:sp>
    </p:spTree>
    <p:extLst>
      <p:ext uri="{BB962C8B-B14F-4D97-AF65-F5344CB8AC3E}">
        <p14:creationId xmlns:p14="http://schemas.microsoft.com/office/powerpoint/2010/main" val="386862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5" name="Rectangle 6"/>
          <p:cNvSpPr>
            <a:spLocks noGrp="1" noChangeArrowheads="1"/>
          </p:cNvSpPr>
          <p:nvPr>
            <p:ph type="sldNum" sz="quarter" idx="11"/>
          </p:nvPr>
        </p:nvSpPr>
        <p:spPr>
          <a:ln/>
        </p:spPr>
        <p:txBody>
          <a:bodyPr/>
          <a:lstStyle>
            <a:lvl1pPr>
              <a:defRPr/>
            </a:lvl1pPr>
          </a:lstStyle>
          <a:p>
            <a:pPr>
              <a:defRPr/>
            </a:pPr>
            <a:fld id="{84F97B83-93A2-4A01-B358-923EF36B3063}" type="slidenum">
              <a:rPr lang="el-GR"/>
              <a:pPr>
                <a:defRPr/>
              </a:pPr>
              <a:t>‹#›</a:t>
            </a:fld>
            <a:endParaRPr lang="el-GR"/>
          </a:p>
        </p:txBody>
      </p:sp>
    </p:spTree>
    <p:extLst>
      <p:ext uri="{BB962C8B-B14F-4D97-AF65-F5344CB8AC3E}">
        <p14:creationId xmlns:p14="http://schemas.microsoft.com/office/powerpoint/2010/main" val="129304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6" name="Rectangle 6"/>
          <p:cNvSpPr>
            <a:spLocks noGrp="1" noChangeArrowheads="1"/>
          </p:cNvSpPr>
          <p:nvPr>
            <p:ph type="sldNum" sz="quarter" idx="11"/>
          </p:nvPr>
        </p:nvSpPr>
        <p:spPr>
          <a:ln/>
        </p:spPr>
        <p:txBody>
          <a:bodyPr/>
          <a:lstStyle>
            <a:lvl1pPr>
              <a:defRPr/>
            </a:lvl1pPr>
          </a:lstStyle>
          <a:p>
            <a:pPr>
              <a:defRPr/>
            </a:pPr>
            <a:fld id="{1C28EA53-83AE-444A-BF39-384EC9A7AED1}" type="slidenum">
              <a:rPr lang="el-GR"/>
              <a:pPr>
                <a:defRPr/>
              </a:pPr>
              <a:t>‹#›</a:t>
            </a:fld>
            <a:endParaRPr lang="el-GR"/>
          </a:p>
        </p:txBody>
      </p:sp>
    </p:spTree>
    <p:extLst>
      <p:ext uri="{BB962C8B-B14F-4D97-AF65-F5344CB8AC3E}">
        <p14:creationId xmlns:p14="http://schemas.microsoft.com/office/powerpoint/2010/main" val="124917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8" name="Rectangle 6"/>
          <p:cNvSpPr>
            <a:spLocks noGrp="1" noChangeArrowheads="1"/>
          </p:cNvSpPr>
          <p:nvPr>
            <p:ph type="sldNum" sz="quarter" idx="11"/>
          </p:nvPr>
        </p:nvSpPr>
        <p:spPr>
          <a:ln/>
        </p:spPr>
        <p:txBody>
          <a:bodyPr/>
          <a:lstStyle>
            <a:lvl1pPr>
              <a:defRPr/>
            </a:lvl1pPr>
          </a:lstStyle>
          <a:p>
            <a:pPr>
              <a:defRPr/>
            </a:pPr>
            <a:fld id="{A3A5E58F-1EB3-4630-B892-95E4A97C745D}" type="slidenum">
              <a:rPr lang="el-GR"/>
              <a:pPr>
                <a:defRPr/>
              </a:pPr>
              <a:t>‹#›</a:t>
            </a:fld>
            <a:endParaRPr lang="el-GR"/>
          </a:p>
        </p:txBody>
      </p:sp>
    </p:spTree>
    <p:extLst>
      <p:ext uri="{BB962C8B-B14F-4D97-AF65-F5344CB8AC3E}">
        <p14:creationId xmlns:p14="http://schemas.microsoft.com/office/powerpoint/2010/main" val="23233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CCF16F8C-83EA-4E53-BE8C-F6F1C3DD927D}" type="slidenum">
              <a:rPr lang="el-GR"/>
              <a:pPr>
                <a:defRPr/>
              </a:pPr>
              <a:t>‹#›</a:t>
            </a:fld>
            <a:endParaRPr lang="el-GR"/>
          </a:p>
        </p:txBody>
      </p:sp>
    </p:spTree>
    <p:extLst>
      <p:ext uri="{BB962C8B-B14F-4D97-AF65-F5344CB8AC3E}">
        <p14:creationId xmlns:p14="http://schemas.microsoft.com/office/powerpoint/2010/main" val="1261213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4" name="Rectangle 6"/>
          <p:cNvSpPr>
            <a:spLocks noGrp="1" noChangeArrowheads="1"/>
          </p:cNvSpPr>
          <p:nvPr>
            <p:ph type="sldNum" sz="quarter" idx="11"/>
          </p:nvPr>
        </p:nvSpPr>
        <p:spPr>
          <a:ln/>
        </p:spPr>
        <p:txBody>
          <a:bodyPr/>
          <a:lstStyle>
            <a:lvl1pPr>
              <a:defRPr/>
            </a:lvl1pPr>
          </a:lstStyle>
          <a:p>
            <a:pPr>
              <a:defRPr/>
            </a:pPr>
            <a:fld id="{DC6234A6-5D02-4EF6-84B1-93961FDAEFC7}" type="slidenum">
              <a:rPr lang="el-GR"/>
              <a:pPr>
                <a:defRPr/>
              </a:pPr>
              <a:t>‹#›</a:t>
            </a:fld>
            <a:endParaRPr lang="el-GR"/>
          </a:p>
        </p:txBody>
      </p:sp>
    </p:spTree>
    <p:extLst>
      <p:ext uri="{BB962C8B-B14F-4D97-AF65-F5344CB8AC3E}">
        <p14:creationId xmlns:p14="http://schemas.microsoft.com/office/powerpoint/2010/main" val="21999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3" name="Rectangle 6"/>
          <p:cNvSpPr>
            <a:spLocks noGrp="1" noChangeArrowheads="1"/>
          </p:cNvSpPr>
          <p:nvPr>
            <p:ph type="sldNum" sz="quarter" idx="11"/>
          </p:nvPr>
        </p:nvSpPr>
        <p:spPr>
          <a:ln/>
        </p:spPr>
        <p:txBody>
          <a:bodyPr/>
          <a:lstStyle>
            <a:lvl1pPr>
              <a:defRPr/>
            </a:lvl1pPr>
          </a:lstStyle>
          <a:p>
            <a:pPr>
              <a:defRPr/>
            </a:pPr>
            <a:fld id="{87A7E70F-D539-4ADB-8F24-76F2E90503DF}" type="slidenum">
              <a:rPr lang="el-GR"/>
              <a:pPr>
                <a:defRPr/>
              </a:pPr>
              <a:t>‹#›</a:t>
            </a:fld>
            <a:endParaRPr lang="el-GR"/>
          </a:p>
        </p:txBody>
      </p:sp>
    </p:spTree>
    <p:extLst>
      <p:ext uri="{BB962C8B-B14F-4D97-AF65-F5344CB8AC3E}">
        <p14:creationId xmlns:p14="http://schemas.microsoft.com/office/powerpoint/2010/main" val="655000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6" name="Rectangle 6"/>
          <p:cNvSpPr>
            <a:spLocks noGrp="1" noChangeArrowheads="1"/>
          </p:cNvSpPr>
          <p:nvPr>
            <p:ph type="sldNum" sz="quarter" idx="11"/>
          </p:nvPr>
        </p:nvSpPr>
        <p:spPr>
          <a:ln/>
        </p:spPr>
        <p:txBody>
          <a:bodyPr/>
          <a:lstStyle>
            <a:lvl1pPr>
              <a:defRPr/>
            </a:lvl1pPr>
          </a:lstStyle>
          <a:p>
            <a:pPr>
              <a:defRPr/>
            </a:pPr>
            <a:fld id="{BF2A9CA7-D9ED-4669-AB89-7ADFF9E259FF}" type="slidenum">
              <a:rPr lang="el-GR"/>
              <a:pPr>
                <a:defRPr/>
              </a:pPr>
              <a:t>‹#›</a:t>
            </a:fld>
            <a:endParaRPr lang="el-GR"/>
          </a:p>
        </p:txBody>
      </p:sp>
    </p:spTree>
    <p:extLst>
      <p:ext uri="{BB962C8B-B14F-4D97-AF65-F5344CB8AC3E}">
        <p14:creationId xmlns:p14="http://schemas.microsoft.com/office/powerpoint/2010/main" val="4054291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6" name="Rectangle 6"/>
          <p:cNvSpPr>
            <a:spLocks noGrp="1" noChangeArrowheads="1"/>
          </p:cNvSpPr>
          <p:nvPr>
            <p:ph type="sldNum" sz="quarter" idx="11"/>
          </p:nvPr>
        </p:nvSpPr>
        <p:spPr>
          <a:ln/>
        </p:spPr>
        <p:txBody>
          <a:bodyPr/>
          <a:lstStyle>
            <a:lvl1pPr>
              <a:defRPr/>
            </a:lvl1pPr>
          </a:lstStyle>
          <a:p>
            <a:pPr>
              <a:defRPr/>
            </a:pPr>
            <a:fld id="{B595D0E5-1901-497A-B62B-FD66552DB82E}" type="slidenum">
              <a:rPr lang="el-GR"/>
              <a:pPr>
                <a:defRPr/>
              </a:pPr>
              <a:t>‹#›</a:t>
            </a:fld>
            <a:endParaRPr lang="el-GR"/>
          </a:p>
        </p:txBody>
      </p:sp>
    </p:spTree>
    <p:extLst>
      <p:ext uri="{BB962C8B-B14F-4D97-AF65-F5344CB8AC3E}">
        <p14:creationId xmlns:p14="http://schemas.microsoft.com/office/powerpoint/2010/main" val="163853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5" name="Rectangle 6"/>
          <p:cNvSpPr>
            <a:spLocks noGrp="1" noChangeArrowheads="1"/>
          </p:cNvSpPr>
          <p:nvPr>
            <p:ph type="sldNum" sz="quarter" idx="11"/>
          </p:nvPr>
        </p:nvSpPr>
        <p:spPr>
          <a:ln/>
        </p:spPr>
        <p:txBody>
          <a:bodyPr/>
          <a:lstStyle>
            <a:lvl1pPr>
              <a:defRPr/>
            </a:lvl1pPr>
          </a:lstStyle>
          <a:p>
            <a:pPr>
              <a:defRPr/>
            </a:pPr>
            <a:fld id="{CB7DE47E-D80B-4EEF-9703-CDA67A2A5FE1}" type="slidenum">
              <a:rPr lang="el-GR"/>
              <a:pPr>
                <a:defRPr/>
              </a:pPr>
              <a:t>‹#›</a:t>
            </a:fld>
            <a:endParaRPr lang="el-GR"/>
          </a:p>
        </p:txBody>
      </p:sp>
    </p:spTree>
    <p:extLst>
      <p:ext uri="{BB962C8B-B14F-4D97-AF65-F5344CB8AC3E}">
        <p14:creationId xmlns:p14="http://schemas.microsoft.com/office/powerpoint/2010/main" val="3840672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04800"/>
            <a:ext cx="213360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04800"/>
            <a:ext cx="624840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ΔΠΘ-ΜΠΔ: ΕΙΣΑΓΩΓΗ ΣΤΗΝ ΕΠΙΣΤΗΜΗ ΤΩΝ ΥΠΟΛΟΓΙΣΤΩΝ /00</a:t>
            </a:r>
          </a:p>
        </p:txBody>
      </p:sp>
      <p:sp>
        <p:nvSpPr>
          <p:cNvPr id="5" name="Rectangle 6"/>
          <p:cNvSpPr>
            <a:spLocks noGrp="1" noChangeArrowheads="1"/>
          </p:cNvSpPr>
          <p:nvPr>
            <p:ph type="sldNum" sz="quarter" idx="11"/>
          </p:nvPr>
        </p:nvSpPr>
        <p:spPr>
          <a:ln/>
        </p:spPr>
        <p:txBody>
          <a:bodyPr/>
          <a:lstStyle>
            <a:lvl1pPr>
              <a:defRPr/>
            </a:lvl1pPr>
          </a:lstStyle>
          <a:p>
            <a:pPr>
              <a:defRPr/>
            </a:pPr>
            <a:fld id="{EF3A74EC-A9DA-4848-9DA7-BC78FAD754A3}" type="slidenum">
              <a:rPr lang="el-GR"/>
              <a:pPr>
                <a:defRPr/>
              </a:pPr>
              <a:t>‹#›</a:t>
            </a:fld>
            <a:endParaRPr lang="el-GR"/>
          </a:p>
        </p:txBody>
      </p:sp>
    </p:spTree>
    <p:extLst>
      <p:ext uri="{BB962C8B-B14F-4D97-AF65-F5344CB8AC3E}">
        <p14:creationId xmlns:p14="http://schemas.microsoft.com/office/powerpoint/2010/main" val="372644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E5A99286-05AC-463B-A492-C29DDEB2C011}" type="slidenum">
              <a:rPr lang="el-GR"/>
              <a:pPr>
                <a:defRPr/>
              </a:pPr>
              <a:t>‹#›</a:t>
            </a:fld>
            <a:endParaRPr lang="el-GR"/>
          </a:p>
        </p:txBody>
      </p:sp>
    </p:spTree>
    <p:extLst>
      <p:ext uri="{BB962C8B-B14F-4D97-AF65-F5344CB8AC3E}">
        <p14:creationId xmlns:p14="http://schemas.microsoft.com/office/powerpoint/2010/main" val="6034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C3A8D6AA-19F9-4219-A2BC-C7F161F724FE}" type="slidenum">
              <a:rPr lang="el-GR"/>
              <a:pPr>
                <a:defRPr/>
              </a:pPr>
              <a:t>‹#›</a:t>
            </a:fld>
            <a:endParaRPr lang="el-GR"/>
          </a:p>
        </p:txBody>
      </p:sp>
    </p:spTree>
    <p:extLst>
      <p:ext uri="{BB962C8B-B14F-4D97-AF65-F5344CB8AC3E}">
        <p14:creationId xmlns:p14="http://schemas.microsoft.com/office/powerpoint/2010/main" val="11677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8" name="Rectangle 6"/>
          <p:cNvSpPr>
            <a:spLocks noGrp="1" noChangeArrowheads="1"/>
          </p:cNvSpPr>
          <p:nvPr>
            <p:ph type="sldNum" sz="quarter" idx="11"/>
          </p:nvPr>
        </p:nvSpPr>
        <p:spPr>
          <a:ln/>
        </p:spPr>
        <p:txBody>
          <a:bodyPr/>
          <a:lstStyle>
            <a:lvl1pPr>
              <a:defRPr/>
            </a:lvl1pPr>
          </a:lstStyle>
          <a:p>
            <a:pPr>
              <a:defRPr/>
            </a:pPr>
            <a:fld id="{3EEFC982-8658-4FE5-AAA5-35427CAA9596}" type="slidenum">
              <a:rPr lang="el-GR"/>
              <a:pPr>
                <a:defRPr/>
              </a:pPr>
              <a:t>‹#›</a:t>
            </a:fld>
            <a:endParaRPr lang="el-GR"/>
          </a:p>
        </p:txBody>
      </p:sp>
    </p:spTree>
    <p:extLst>
      <p:ext uri="{BB962C8B-B14F-4D97-AF65-F5344CB8AC3E}">
        <p14:creationId xmlns:p14="http://schemas.microsoft.com/office/powerpoint/2010/main" val="266649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4" name="Rectangle 6"/>
          <p:cNvSpPr>
            <a:spLocks noGrp="1" noChangeArrowheads="1"/>
          </p:cNvSpPr>
          <p:nvPr>
            <p:ph type="sldNum" sz="quarter" idx="11"/>
          </p:nvPr>
        </p:nvSpPr>
        <p:spPr>
          <a:ln/>
        </p:spPr>
        <p:txBody>
          <a:bodyPr/>
          <a:lstStyle>
            <a:lvl1pPr>
              <a:defRPr/>
            </a:lvl1pPr>
          </a:lstStyle>
          <a:p>
            <a:pPr>
              <a:defRPr/>
            </a:pPr>
            <a:fld id="{E46F5F37-0A64-4E82-8768-074F0CD52611}" type="slidenum">
              <a:rPr lang="el-GR"/>
              <a:pPr>
                <a:defRPr/>
              </a:pPr>
              <a:t>‹#›</a:t>
            </a:fld>
            <a:endParaRPr lang="el-GR"/>
          </a:p>
        </p:txBody>
      </p:sp>
    </p:spTree>
    <p:extLst>
      <p:ext uri="{BB962C8B-B14F-4D97-AF65-F5344CB8AC3E}">
        <p14:creationId xmlns:p14="http://schemas.microsoft.com/office/powerpoint/2010/main" val="365967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3" name="Rectangle 6"/>
          <p:cNvSpPr>
            <a:spLocks noGrp="1" noChangeArrowheads="1"/>
          </p:cNvSpPr>
          <p:nvPr>
            <p:ph type="sldNum" sz="quarter" idx="11"/>
          </p:nvPr>
        </p:nvSpPr>
        <p:spPr>
          <a:ln/>
        </p:spPr>
        <p:txBody>
          <a:bodyPr/>
          <a:lstStyle>
            <a:lvl1pPr>
              <a:defRPr/>
            </a:lvl1pPr>
          </a:lstStyle>
          <a:p>
            <a:pPr>
              <a:defRPr/>
            </a:pPr>
            <a:fld id="{4CF639F7-CB18-4983-8C20-3F430A8ED0F7}" type="slidenum">
              <a:rPr lang="el-GR"/>
              <a:pPr>
                <a:defRPr/>
              </a:pPr>
              <a:t>‹#›</a:t>
            </a:fld>
            <a:endParaRPr lang="el-GR"/>
          </a:p>
        </p:txBody>
      </p:sp>
    </p:spTree>
    <p:extLst>
      <p:ext uri="{BB962C8B-B14F-4D97-AF65-F5344CB8AC3E}">
        <p14:creationId xmlns:p14="http://schemas.microsoft.com/office/powerpoint/2010/main" val="24089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5C90FAF8-D0BA-4687-A761-ED43826E2C81}" type="slidenum">
              <a:rPr lang="el-GR"/>
              <a:pPr>
                <a:defRPr/>
              </a:pPr>
              <a:t>‹#›</a:t>
            </a:fld>
            <a:endParaRPr lang="el-GR"/>
          </a:p>
        </p:txBody>
      </p:sp>
    </p:spTree>
    <p:extLst>
      <p:ext uri="{BB962C8B-B14F-4D97-AF65-F5344CB8AC3E}">
        <p14:creationId xmlns:p14="http://schemas.microsoft.com/office/powerpoint/2010/main" val="44805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0</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2BD4AF73-522C-42F6-843B-6DA92AA62F56}" type="slidenum">
              <a:rPr lang="el-GR"/>
              <a:pPr>
                <a:defRPr/>
              </a:pPr>
              <a:t>‹#›</a:t>
            </a:fld>
            <a:endParaRPr lang="el-GR"/>
          </a:p>
        </p:txBody>
      </p:sp>
    </p:spTree>
    <p:extLst>
      <p:ext uri="{BB962C8B-B14F-4D97-AF65-F5344CB8AC3E}">
        <p14:creationId xmlns:p14="http://schemas.microsoft.com/office/powerpoint/2010/main" val="110113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304800" y="13716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9" name="Rectangle 5"/>
          <p:cNvSpPr>
            <a:spLocks noGrp="1" noChangeArrowheads="1"/>
          </p:cNvSpPr>
          <p:nvPr>
            <p:ph type="ftr" sz="quarter" idx="3"/>
          </p:nvPr>
        </p:nvSpPr>
        <p:spPr bwMode="auto">
          <a:xfrm>
            <a:off x="304800" y="6248400"/>
            <a:ext cx="7086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8080"/>
                </a:solidFill>
                <a:latin typeface="+mn-lt"/>
              </a:defRPr>
            </a:lvl1pPr>
          </a:lstStyle>
          <a:p>
            <a:pPr>
              <a:defRPr/>
            </a:pPr>
            <a:r>
              <a:rPr lang="el-GR"/>
              <a:t>ΔΠΘ-ΤΜΗΜΑ ΜΠΔ: ΑΝΤΙΚΕΙΜΕΝΟΣΤΡΑΦΗΣ ΠΡΟΓΡΑΜΜΑΤΙΣΜΟΣ /0</a:t>
            </a:r>
            <a:r>
              <a:rPr lang="en-US"/>
              <a:t>0</a:t>
            </a:r>
            <a:endParaRPr lang="el-GR"/>
          </a:p>
        </p:txBody>
      </p:sp>
      <p:sp>
        <p:nvSpPr>
          <p:cNvPr id="1030" name="Rectangle 6"/>
          <p:cNvSpPr>
            <a:spLocks noGrp="1" noChangeArrowheads="1"/>
          </p:cNvSpPr>
          <p:nvPr>
            <p:ph type="sldNum" sz="quarter" idx="4"/>
          </p:nvPr>
        </p:nvSpPr>
        <p:spPr bwMode="auto">
          <a:xfrm>
            <a:off x="76200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8080"/>
                </a:solidFill>
                <a:latin typeface="+mn-lt"/>
              </a:defRPr>
            </a:lvl1pPr>
          </a:lstStyle>
          <a:p>
            <a:pPr>
              <a:defRPr/>
            </a:pPr>
            <a:fld id="{C6432644-9EAF-463F-8D65-0B678B60540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hf hdr="0" dt="0"/>
  <p:txStyles>
    <p:titleStyle>
      <a:lvl1pPr algn="ctr" rtl="0" eaLnBrk="0" fontAlgn="base" hangingPunct="0">
        <a:spcBef>
          <a:spcPct val="0"/>
        </a:spcBef>
        <a:spcAft>
          <a:spcPct val="0"/>
        </a:spcAft>
        <a:defRPr sz="3200">
          <a:solidFill>
            <a:srgbClr val="008080"/>
          </a:solidFill>
          <a:latin typeface="+mj-lt"/>
          <a:ea typeface="+mj-ea"/>
          <a:cs typeface="+mj-cs"/>
        </a:defRPr>
      </a:lvl1pPr>
      <a:lvl2pPr algn="ctr" rtl="0" eaLnBrk="0" fontAlgn="base" hangingPunct="0">
        <a:spcBef>
          <a:spcPct val="0"/>
        </a:spcBef>
        <a:spcAft>
          <a:spcPct val="0"/>
        </a:spcAft>
        <a:defRPr sz="3200">
          <a:solidFill>
            <a:srgbClr val="008080"/>
          </a:solidFill>
          <a:latin typeface="Comic Sans MS" pitchFamily="66" charset="0"/>
        </a:defRPr>
      </a:lvl2pPr>
      <a:lvl3pPr algn="ctr" rtl="0" eaLnBrk="0" fontAlgn="base" hangingPunct="0">
        <a:spcBef>
          <a:spcPct val="0"/>
        </a:spcBef>
        <a:spcAft>
          <a:spcPct val="0"/>
        </a:spcAft>
        <a:defRPr sz="3200">
          <a:solidFill>
            <a:srgbClr val="008080"/>
          </a:solidFill>
          <a:latin typeface="Comic Sans MS" pitchFamily="66" charset="0"/>
        </a:defRPr>
      </a:lvl3pPr>
      <a:lvl4pPr algn="ctr" rtl="0" eaLnBrk="0" fontAlgn="base" hangingPunct="0">
        <a:spcBef>
          <a:spcPct val="0"/>
        </a:spcBef>
        <a:spcAft>
          <a:spcPct val="0"/>
        </a:spcAft>
        <a:defRPr sz="3200">
          <a:solidFill>
            <a:srgbClr val="008080"/>
          </a:solidFill>
          <a:latin typeface="Comic Sans MS" pitchFamily="66" charset="0"/>
        </a:defRPr>
      </a:lvl4pPr>
      <a:lvl5pPr algn="ctr" rtl="0" eaLnBrk="0" fontAlgn="base" hangingPunct="0">
        <a:spcBef>
          <a:spcPct val="0"/>
        </a:spcBef>
        <a:spcAft>
          <a:spcPct val="0"/>
        </a:spcAft>
        <a:defRPr sz="3200">
          <a:solidFill>
            <a:srgbClr val="008080"/>
          </a:solidFill>
          <a:latin typeface="Comic Sans MS" pitchFamily="66" charset="0"/>
        </a:defRPr>
      </a:lvl5pPr>
      <a:lvl6pPr marL="457200" algn="ctr" rtl="0" fontAlgn="base">
        <a:spcBef>
          <a:spcPct val="0"/>
        </a:spcBef>
        <a:spcAft>
          <a:spcPct val="0"/>
        </a:spcAft>
        <a:defRPr sz="3200">
          <a:solidFill>
            <a:srgbClr val="008080"/>
          </a:solidFill>
          <a:latin typeface="Comic Sans MS" pitchFamily="66" charset="0"/>
        </a:defRPr>
      </a:lvl6pPr>
      <a:lvl7pPr marL="914400" algn="ctr" rtl="0" fontAlgn="base">
        <a:spcBef>
          <a:spcPct val="0"/>
        </a:spcBef>
        <a:spcAft>
          <a:spcPct val="0"/>
        </a:spcAft>
        <a:defRPr sz="3200">
          <a:solidFill>
            <a:srgbClr val="008080"/>
          </a:solidFill>
          <a:latin typeface="Comic Sans MS" pitchFamily="66" charset="0"/>
        </a:defRPr>
      </a:lvl7pPr>
      <a:lvl8pPr marL="1371600" algn="ctr" rtl="0" fontAlgn="base">
        <a:spcBef>
          <a:spcPct val="0"/>
        </a:spcBef>
        <a:spcAft>
          <a:spcPct val="0"/>
        </a:spcAft>
        <a:defRPr sz="3200">
          <a:solidFill>
            <a:srgbClr val="008080"/>
          </a:solidFill>
          <a:latin typeface="Comic Sans MS" pitchFamily="66" charset="0"/>
        </a:defRPr>
      </a:lvl8pPr>
      <a:lvl9pPr marL="1828800" algn="ctr" rtl="0" fontAlgn="base">
        <a:spcBef>
          <a:spcPct val="0"/>
        </a:spcBef>
        <a:spcAft>
          <a:spcPct val="0"/>
        </a:spcAft>
        <a:defRPr sz="3200">
          <a:solidFill>
            <a:srgbClr val="00808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304800" y="13716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9" name="Rectangle 5"/>
          <p:cNvSpPr>
            <a:spLocks noGrp="1" noChangeArrowheads="1"/>
          </p:cNvSpPr>
          <p:nvPr>
            <p:ph type="ftr" sz="quarter" idx="3"/>
          </p:nvPr>
        </p:nvSpPr>
        <p:spPr bwMode="auto">
          <a:xfrm>
            <a:off x="304800" y="6248400"/>
            <a:ext cx="7086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00FF"/>
                </a:solidFill>
                <a:latin typeface="+mn-lt"/>
              </a:defRPr>
            </a:lvl1pPr>
          </a:lstStyle>
          <a:p>
            <a:pPr>
              <a:defRPr/>
            </a:pPr>
            <a:r>
              <a:rPr lang="el-GR"/>
              <a:t>ΔΠΘ-ΜΠΔ: ΕΙΣΑΓΩΓΗ ΣΤΗΝ ΕΠΙΣΤΗΜΗ ΤΩΝ ΥΠΟΛΟΓΙΣΤΩΝ /00</a:t>
            </a:r>
          </a:p>
        </p:txBody>
      </p:sp>
      <p:sp>
        <p:nvSpPr>
          <p:cNvPr id="1030" name="Rectangle 6"/>
          <p:cNvSpPr>
            <a:spLocks noGrp="1" noChangeArrowheads="1"/>
          </p:cNvSpPr>
          <p:nvPr>
            <p:ph type="sldNum" sz="quarter" idx="4"/>
          </p:nvPr>
        </p:nvSpPr>
        <p:spPr bwMode="auto">
          <a:xfrm>
            <a:off x="76200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00FF"/>
                </a:solidFill>
                <a:latin typeface="+mn-lt"/>
              </a:defRPr>
            </a:lvl1pPr>
          </a:lstStyle>
          <a:p>
            <a:pPr>
              <a:defRPr/>
            </a:pPr>
            <a:fld id="{489081E4-435E-4BB9-AEE6-3A2E002AB6DB}" type="slidenum">
              <a:rPr lang="el-GR"/>
              <a:pPr>
                <a:defRPr/>
              </a:pPr>
              <a:t>‹#›</a:t>
            </a:fld>
            <a:endParaRPr lang="el-GR"/>
          </a:p>
        </p:txBody>
      </p:sp>
    </p:spTree>
    <p:extLst>
      <p:ext uri="{BB962C8B-B14F-4D97-AF65-F5344CB8AC3E}">
        <p14:creationId xmlns:p14="http://schemas.microsoft.com/office/powerpoint/2010/main" val="177762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3200">
          <a:solidFill>
            <a:srgbClr val="0000FF"/>
          </a:solidFill>
          <a:latin typeface="+mj-lt"/>
          <a:ea typeface="+mj-ea"/>
          <a:cs typeface="+mj-cs"/>
        </a:defRPr>
      </a:lvl1pPr>
      <a:lvl2pPr algn="ctr" rtl="0" eaLnBrk="0" fontAlgn="base" hangingPunct="0">
        <a:spcBef>
          <a:spcPct val="0"/>
        </a:spcBef>
        <a:spcAft>
          <a:spcPct val="0"/>
        </a:spcAft>
        <a:defRPr sz="3200">
          <a:solidFill>
            <a:srgbClr val="0000FF"/>
          </a:solidFill>
          <a:latin typeface="Comic Sans MS" pitchFamily="66" charset="0"/>
        </a:defRPr>
      </a:lvl2pPr>
      <a:lvl3pPr algn="ctr" rtl="0" eaLnBrk="0" fontAlgn="base" hangingPunct="0">
        <a:spcBef>
          <a:spcPct val="0"/>
        </a:spcBef>
        <a:spcAft>
          <a:spcPct val="0"/>
        </a:spcAft>
        <a:defRPr sz="3200">
          <a:solidFill>
            <a:srgbClr val="0000FF"/>
          </a:solidFill>
          <a:latin typeface="Comic Sans MS" pitchFamily="66" charset="0"/>
        </a:defRPr>
      </a:lvl3pPr>
      <a:lvl4pPr algn="ctr" rtl="0" eaLnBrk="0" fontAlgn="base" hangingPunct="0">
        <a:spcBef>
          <a:spcPct val="0"/>
        </a:spcBef>
        <a:spcAft>
          <a:spcPct val="0"/>
        </a:spcAft>
        <a:defRPr sz="3200">
          <a:solidFill>
            <a:srgbClr val="0000FF"/>
          </a:solidFill>
          <a:latin typeface="Comic Sans MS" pitchFamily="66" charset="0"/>
        </a:defRPr>
      </a:lvl4pPr>
      <a:lvl5pPr algn="ctr" rtl="0" eaLnBrk="0" fontAlgn="base" hangingPunct="0">
        <a:spcBef>
          <a:spcPct val="0"/>
        </a:spcBef>
        <a:spcAft>
          <a:spcPct val="0"/>
        </a:spcAft>
        <a:defRPr sz="3200">
          <a:solidFill>
            <a:srgbClr val="0000FF"/>
          </a:solidFill>
          <a:latin typeface="Comic Sans MS" pitchFamily="66" charset="0"/>
        </a:defRPr>
      </a:lvl5pPr>
      <a:lvl6pPr marL="457200" algn="ctr" rtl="0" fontAlgn="base">
        <a:spcBef>
          <a:spcPct val="0"/>
        </a:spcBef>
        <a:spcAft>
          <a:spcPct val="0"/>
        </a:spcAft>
        <a:defRPr sz="3200">
          <a:solidFill>
            <a:srgbClr val="0000FF"/>
          </a:solidFill>
          <a:latin typeface="Comic Sans MS" pitchFamily="66" charset="0"/>
        </a:defRPr>
      </a:lvl6pPr>
      <a:lvl7pPr marL="914400" algn="ctr" rtl="0" fontAlgn="base">
        <a:spcBef>
          <a:spcPct val="0"/>
        </a:spcBef>
        <a:spcAft>
          <a:spcPct val="0"/>
        </a:spcAft>
        <a:defRPr sz="3200">
          <a:solidFill>
            <a:srgbClr val="0000FF"/>
          </a:solidFill>
          <a:latin typeface="Comic Sans MS" pitchFamily="66" charset="0"/>
        </a:defRPr>
      </a:lvl7pPr>
      <a:lvl8pPr marL="1371600" algn="ctr" rtl="0" fontAlgn="base">
        <a:spcBef>
          <a:spcPct val="0"/>
        </a:spcBef>
        <a:spcAft>
          <a:spcPct val="0"/>
        </a:spcAft>
        <a:defRPr sz="3200">
          <a:solidFill>
            <a:srgbClr val="0000FF"/>
          </a:solidFill>
          <a:latin typeface="Comic Sans MS" pitchFamily="66" charset="0"/>
        </a:defRPr>
      </a:lvl8pPr>
      <a:lvl9pPr marL="1828800" algn="ctr" rtl="0" fontAlgn="base">
        <a:spcBef>
          <a:spcPct val="0"/>
        </a:spcBef>
        <a:spcAft>
          <a:spcPct val="0"/>
        </a:spcAft>
        <a:defRPr sz="3200">
          <a:solidFill>
            <a:srgbClr val="0000FF"/>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a:xfrm>
            <a:off x="323850" y="6381750"/>
            <a:ext cx="7086600" cy="349250"/>
          </a:xfrm>
        </p:spPr>
        <p:txBody>
          <a:bodyPr/>
          <a:lstStyle/>
          <a:p>
            <a:pPr>
              <a:defRPr/>
            </a:pPr>
            <a:r>
              <a:rPr lang="el-GR" dirty="0"/>
              <a:t>ΔΠΘ-ΤΜΗΜΑ ΜΠΔ: ΑΝΤΙΚΕΙΜΕΝΟΣΤΡΑΦΗΣ ΠΡΟΓΡΑΜΜΑΤΙΣΜΟΣ /0</a:t>
            </a:r>
            <a:r>
              <a:rPr lang="en-US" dirty="0"/>
              <a:t>0</a:t>
            </a:r>
            <a:endParaRPr lang="el-GR" dirty="0"/>
          </a:p>
        </p:txBody>
      </p:sp>
      <p:sp>
        <p:nvSpPr>
          <p:cNvPr id="5" name="4 - Θέση αριθμού διαφάνειας"/>
          <p:cNvSpPr>
            <a:spLocks noGrp="1"/>
          </p:cNvSpPr>
          <p:nvPr>
            <p:ph type="sldNum" sz="quarter" idx="11"/>
          </p:nvPr>
        </p:nvSpPr>
        <p:spPr/>
        <p:txBody>
          <a:bodyPr/>
          <a:lstStyle/>
          <a:p>
            <a:pPr>
              <a:defRPr/>
            </a:pPr>
            <a:fld id="{66C6C0E0-FD48-471F-A69C-DA847A910ADC}" type="slidenum">
              <a:rPr lang="el-GR"/>
              <a:pPr>
                <a:defRPr/>
              </a:pPr>
              <a:t>1</a:t>
            </a:fld>
            <a:endParaRPr lang="el-GR"/>
          </a:p>
        </p:txBody>
      </p:sp>
      <p:sp>
        <p:nvSpPr>
          <p:cNvPr id="2052" name="Rectangle 2"/>
          <p:cNvSpPr>
            <a:spLocks noGrp="1" noChangeArrowheads="1"/>
          </p:cNvSpPr>
          <p:nvPr>
            <p:ph type="title"/>
          </p:nvPr>
        </p:nvSpPr>
        <p:spPr/>
        <p:txBody>
          <a:bodyPr/>
          <a:lstStyle/>
          <a:p>
            <a:pPr eaLnBrk="1" hangingPunct="1"/>
            <a:r>
              <a:rPr lang="el-GR" altLang="el-GR" sz="2800" b="1" dirty="0" smtClean="0"/>
              <a:t>ΑΝΤΙΚΕΙΜΕΝΟΣΤΡΑΦΗΣ ΠΡΟΓΡΑΜΜΑΤΙΣΜΟΣ (γλώσσα </a:t>
            </a:r>
            <a:r>
              <a:rPr lang="en-US" altLang="el-GR" sz="2800" b="1" dirty="0" smtClean="0"/>
              <a:t>C++)</a:t>
            </a:r>
          </a:p>
        </p:txBody>
      </p:sp>
      <p:sp>
        <p:nvSpPr>
          <p:cNvPr id="2053" name="Rectangle 3"/>
          <p:cNvSpPr>
            <a:spLocks noGrp="1" noChangeArrowheads="1"/>
          </p:cNvSpPr>
          <p:nvPr>
            <p:ph type="body" idx="1"/>
          </p:nvPr>
        </p:nvSpPr>
        <p:spPr>
          <a:xfrm>
            <a:off x="304800" y="1371600"/>
            <a:ext cx="8534400" cy="4794250"/>
          </a:xfrm>
        </p:spPr>
        <p:txBody>
          <a:bodyPr/>
          <a:lstStyle/>
          <a:p>
            <a:pPr algn="ctr" eaLnBrk="1" hangingPunct="1">
              <a:lnSpc>
                <a:spcPct val="90000"/>
              </a:lnSpc>
              <a:buFontTx/>
              <a:buNone/>
              <a:defRPr/>
            </a:pPr>
            <a:r>
              <a:rPr lang="el-GR" altLang="el-GR" sz="1800" dirty="0" smtClean="0"/>
              <a:t>Δ.Π.Θ. - ΤΜΗΜΑ ΜΗΧΑΝΙΚΩΝ ΠΑΡΑΓΩΓΗΣ &amp; ΔΙΟΙΚΗΣΗΣ</a:t>
            </a:r>
            <a:endParaRPr lang="en-US" altLang="el-GR" sz="1800" dirty="0" smtClean="0"/>
          </a:p>
          <a:p>
            <a:pPr algn="ctr" eaLnBrk="1" hangingPunct="1">
              <a:lnSpc>
                <a:spcPct val="90000"/>
              </a:lnSpc>
              <a:buFontTx/>
              <a:buNone/>
              <a:defRPr/>
            </a:pPr>
            <a:r>
              <a:rPr lang="el-GR" altLang="el-GR" sz="1800" b="1" dirty="0" smtClean="0">
                <a:solidFill>
                  <a:srgbClr val="A50021"/>
                </a:solidFill>
              </a:rPr>
              <a:t>ΚΑΤ’ ΕΠΙΛΟΓΗΝ ΜΑΘΗΜΑ ΧΕΙΜΕΡΙΝΟΥ ΕΞΑΜΗΝΟΥ</a:t>
            </a:r>
          </a:p>
          <a:p>
            <a:pPr algn="ctr" eaLnBrk="1" hangingPunct="1">
              <a:lnSpc>
                <a:spcPct val="90000"/>
              </a:lnSpc>
              <a:buFontTx/>
              <a:buNone/>
              <a:defRPr/>
            </a:pPr>
            <a:r>
              <a:rPr lang="el-GR" altLang="el-GR" sz="1600" b="1" dirty="0" smtClean="0">
                <a:solidFill>
                  <a:schemeClr val="accent2"/>
                </a:solidFill>
              </a:rPr>
              <a:t>ΑΚΑΔ. ΕΤΟΣ : 2019-2020</a:t>
            </a:r>
          </a:p>
          <a:p>
            <a:pPr algn="ctr" eaLnBrk="1" hangingPunct="1">
              <a:lnSpc>
                <a:spcPct val="120000"/>
              </a:lnSpc>
              <a:buFontTx/>
              <a:buNone/>
              <a:defRPr/>
            </a:pPr>
            <a:endParaRPr lang="el-GR" altLang="el-GR" sz="2400" b="1" dirty="0" smtClean="0"/>
          </a:p>
          <a:p>
            <a:pPr algn="ctr" eaLnBrk="1" hangingPunct="1">
              <a:lnSpc>
                <a:spcPct val="120000"/>
              </a:lnSpc>
              <a:buFontTx/>
              <a:buNone/>
              <a:defRPr/>
            </a:pPr>
            <a:r>
              <a:rPr lang="el-GR" altLang="el-GR" sz="2400" b="1" dirty="0" smtClean="0">
                <a:solidFill>
                  <a:srgbClr val="0000FF"/>
                </a:solidFill>
              </a:rPr>
              <a:t>ΤΡΙΤΗ : ΘΕΩΡΙΑ + ΕΡΓΑΣΤΗΡΙΑ </a:t>
            </a:r>
          </a:p>
          <a:p>
            <a:pPr algn="ctr" eaLnBrk="1" hangingPunct="1">
              <a:lnSpc>
                <a:spcPct val="120000"/>
              </a:lnSpc>
              <a:buFontTx/>
              <a:buNone/>
              <a:defRPr/>
            </a:pPr>
            <a:r>
              <a:rPr lang="el-GR" altLang="el-GR" sz="2400" b="1" dirty="0" smtClean="0">
                <a:solidFill>
                  <a:srgbClr val="0000FF"/>
                </a:solidFill>
              </a:rPr>
              <a:t>09:</a:t>
            </a:r>
            <a:r>
              <a:rPr lang="en-US" altLang="el-GR" sz="2400" b="1" dirty="0" smtClean="0">
                <a:solidFill>
                  <a:srgbClr val="0000FF"/>
                </a:solidFill>
              </a:rPr>
              <a:t>00</a:t>
            </a:r>
            <a:r>
              <a:rPr lang="el-GR" altLang="el-GR" sz="2400" b="1" dirty="0" smtClean="0">
                <a:solidFill>
                  <a:srgbClr val="0000FF"/>
                </a:solidFill>
              </a:rPr>
              <a:t> </a:t>
            </a:r>
            <a:r>
              <a:rPr lang="en-US" altLang="el-GR" sz="2400" b="1" dirty="0" smtClean="0">
                <a:solidFill>
                  <a:srgbClr val="0000FF"/>
                </a:solidFill>
              </a:rPr>
              <a:t>-</a:t>
            </a:r>
            <a:r>
              <a:rPr lang="el-GR" altLang="el-GR" sz="2400" b="1" dirty="0" smtClean="0">
                <a:solidFill>
                  <a:srgbClr val="0000FF"/>
                </a:solidFill>
              </a:rPr>
              <a:t> </a:t>
            </a:r>
            <a:r>
              <a:rPr lang="en-US" altLang="el-GR" sz="2400" b="1" dirty="0" smtClean="0">
                <a:solidFill>
                  <a:srgbClr val="0000FF"/>
                </a:solidFill>
              </a:rPr>
              <a:t>1</a:t>
            </a:r>
            <a:r>
              <a:rPr lang="el-GR" altLang="el-GR" sz="2400" b="1" dirty="0" smtClean="0">
                <a:solidFill>
                  <a:srgbClr val="0000FF"/>
                </a:solidFill>
              </a:rPr>
              <a:t>2</a:t>
            </a:r>
            <a:r>
              <a:rPr lang="en-US" altLang="el-GR" sz="2400" b="1" dirty="0" smtClean="0">
                <a:solidFill>
                  <a:srgbClr val="0000FF"/>
                </a:solidFill>
              </a:rPr>
              <a:t>:00</a:t>
            </a:r>
            <a:endParaRPr lang="el-GR" altLang="el-GR" sz="2400" b="1" dirty="0" smtClean="0">
              <a:solidFill>
                <a:srgbClr val="0000FF"/>
              </a:solidFill>
            </a:endParaRPr>
          </a:p>
          <a:p>
            <a:pPr algn="ctr" eaLnBrk="1" hangingPunct="1">
              <a:lnSpc>
                <a:spcPct val="120000"/>
              </a:lnSpc>
              <a:buFontTx/>
              <a:buNone/>
              <a:defRPr/>
            </a:pPr>
            <a:r>
              <a:rPr lang="el-GR" altLang="el-GR" sz="2400" b="1" dirty="0" smtClean="0">
                <a:solidFill>
                  <a:srgbClr val="0000FF"/>
                </a:solidFill>
              </a:rPr>
              <a:t>ΕΡΓΑΣΤΗΡΙΟ ΥΠΟΛ. ΜΑΘΗΜΑΤΙΚΩΝ Μ.Π.Δ.</a:t>
            </a:r>
          </a:p>
          <a:p>
            <a:pPr algn="ctr" eaLnBrk="1" hangingPunct="1">
              <a:lnSpc>
                <a:spcPct val="90000"/>
              </a:lnSpc>
              <a:buFontTx/>
              <a:buNone/>
              <a:defRPr/>
            </a:pPr>
            <a:r>
              <a:rPr lang="el-GR" altLang="el-GR" sz="2400" b="1" dirty="0" smtClean="0">
                <a:solidFill>
                  <a:srgbClr val="0000FF"/>
                </a:solidFill>
              </a:rPr>
              <a:t>&amp; ΑΙΘΟΥΣΑ Α3-4</a:t>
            </a:r>
            <a:endParaRPr lang="el-GR" altLang="el-GR" sz="1800" dirty="0" smtClean="0"/>
          </a:p>
          <a:p>
            <a:pPr algn="ctr" eaLnBrk="1" hangingPunct="1">
              <a:lnSpc>
                <a:spcPct val="90000"/>
              </a:lnSpc>
              <a:buFontTx/>
              <a:buNone/>
              <a:defRPr/>
            </a:pPr>
            <a:r>
              <a:rPr lang="el-GR" altLang="el-GR" sz="1800" b="1" dirty="0">
                <a:solidFill>
                  <a:schemeClr val="accent5">
                    <a:lumMod val="50000"/>
                  </a:schemeClr>
                </a:solidFill>
              </a:rPr>
              <a:t>ΙΣΤΟΣΕΛΙΔΑ </a:t>
            </a:r>
            <a:r>
              <a:rPr lang="el-GR" altLang="el-GR" sz="1800" b="1" dirty="0" smtClean="0">
                <a:solidFill>
                  <a:schemeClr val="accent5">
                    <a:lumMod val="50000"/>
                  </a:schemeClr>
                </a:solidFill>
              </a:rPr>
              <a:t>μαθήματος: </a:t>
            </a:r>
            <a:endParaRPr lang="el-GR" altLang="el-GR" sz="1800" b="1" dirty="0">
              <a:solidFill>
                <a:schemeClr val="accent5">
                  <a:lumMod val="50000"/>
                </a:schemeClr>
              </a:solidFill>
            </a:endParaRPr>
          </a:p>
          <a:p>
            <a:pPr algn="ctr" eaLnBrk="1" hangingPunct="1">
              <a:lnSpc>
                <a:spcPct val="90000"/>
              </a:lnSpc>
              <a:buFontTx/>
              <a:buNone/>
              <a:defRPr/>
            </a:pPr>
            <a:r>
              <a:rPr lang="en-US" altLang="el-GR" sz="1800" b="1" dirty="0">
                <a:solidFill>
                  <a:srgbClr val="C00000"/>
                </a:solidFill>
              </a:rPr>
              <a:t>https://</a:t>
            </a:r>
            <a:r>
              <a:rPr lang="en-US" altLang="el-GR" sz="1800" b="1" dirty="0" smtClean="0">
                <a:solidFill>
                  <a:srgbClr val="C00000"/>
                </a:solidFill>
              </a:rPr>
              <a:t>eclass.duth.gr/courses/TME288/</a:t>
            </a:r>
            <a:endParaRPr lang="el-GR" altLang="el-GR" sz="1800" b="1" dirty="0" smtClean="0">
              <a:solidFill>
                <a:srgbClr val="C00000"/>
              </a:solidFill>
            </a:endParaRPr>
          </a:p>
          <a:p>
            <a:pPr algn="ctr" eaLnBrk="1" hangingPunct="1">
              <a:lnSpc>
                <a:spcPct val="90000"/>
              </a:lnSpc>
              <a:buFontTx/>
              <a:buNone/>
              <a:defRPr/>
            </a:pPr>
            <a:endParaRPr lang="el-GR" altLang="el-GR" sz="1800" b="1" dirty="0">
              <a:solidFill>
                <a:schemeClr val="accent5">
                  <a:lumMod val="50000"/>
                </a:schemeClr>
              </a:solidFill>
            </a:endParaRPr>
          </a:p>
          <a:p>
            <a:pPr algn="ctr" eaLnBrk="1" hangingPunct="1">
              <a:lnSpc>
                <a:spcPct val="90000"/>
              </a:lnSpc>
              <a:buFontTx/>
              <a:buNone/>
              <a:defRPr/>
            </a:pPr>
            <a:r>
              <a:rPr lang="el-GR" altLang="el-GR" sz="1800" dirty="0" smtClean="0"/>
              <a:t>Διδάσκων :Στέφανος</a:t>
            </a:r>
            <a:r>
              <a:rPr lang="en-US" altLang="el-GR" sz="1800" dirty="0" smtClean="0"/>
              <a:t> </a:t>
            </a:r>
            <a:r>
              <a:rPr lang="el-GR" altLang="el-GR" sz="1800" dirty="0" smtClean="0"/>
              <a:t>Δ. </a:t>
            </a:r>
            <a:r>
              <a:rPr lang="el-GR" altLang="el-GR" sz="1800" dirty="0" err="1" smtClean="0"/>
              <a:t>Κατσαβούνης</a:t>
            </a:r>
            <a:r>
              <a:rPr lang="en-US" altLang="el-GR" sz="1800" dirty="0" smtClean="0"/>
              <a:t> – </a:t>
            </a:r>
            <a:r>
              <a:rPr lang="el-GR" altLang="el-GR" sz="1800" dirty="0" smtClean="0"/>
              <a:t>Αναπληρωτής Καθηγητής</a:t>
            </a:r>
          </a:p>
          <a:p>
            <a:pPr algn="ctr" eaLnBrk="1" hangingPunct="1">
              <a:lnSpc>
                <a:spcPct val="90000"/>
              </a:lnSpc>
              <a:buFontTx/>
              <a:buNone/>
              <a:defRPr/>
            </a:pPr>
            <a:r>
              <a:rPr lang="en-US" altLang="el-GR" sz="1800" b="1" dirty="0" smtClean="0">
                <a:solidFill>
                  <a:schemeClr val="accent2"/>
                </a:solidFill>
              </a:rPr>
              <a:t>e-mail : skatsav@pme.duth.gr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ψηφιακή τεχνολογία</a:t>
            </a:r>
            <a:endParaRPr lang="el-GR" dirty="0"/>
          </a:p>
        </p:txBody>
      </p:sp>
      <p:sp>
        <p:nvSpPr>
          <p:cNvPr id="3" name="Θέση περιεχομένου 2"/>
          <p:cNvSpPr>
            <a:spLocks noGrp="1"/>
          </p:cNvSpPr>
          <p:nvPr>
            <p:ph idx="1"/>
          </p:nvPr>
        </p:nvSpPr>
        <p:spPr/>
        <p:txBody>
          <a:bodyPr/>
          <a:lstStyle/>
          <a:p>
            <a:pPr>
              <a:lnSpc>
                <a:spcPct val="150000"/>
              </a:lnSpc>
            </a:pPr>
            <a:r>
              <a:rPr lang="el-GR" sz="2000" dirty="0"/>
              <a:t>Η ψηφιακή τεχνολογία και οι αναρίθμητες εφαρμογές της προσφέρουν πάμπολλες ευκαιρίες, καθώς και νέα επιχειρηματικά πρότυπα</a:t>
            </a:r>
            <a:r>
              <a:rPr lang="el-GR" sz="2000" dirty="0" smtClean="0"/>
              <a:t>.</a:t>
            </a:r>
            <a:endParaRPr lang="en-US" sz="2000" dirty="0" smtClean="0"/>
          </a:p>
          <a:p>
            <a:pPr>
              <a:lnSpc>
                <a:spcPct val="150000"/>
              </a:lnSpc>
            </a:pPr>
            <a:r>
              <a:rPr lang="el-GR" sz="2000" dirty="0"/>
              <a:t>Με ολοένα και πιο εντατικούς ρυθμούς, οι κλάδοι της οικονομίας κατευθύνονται όχι από τις εταιρείες, από τα μονοπώλια και τους ρυθμιστικούς φορείς, αλλά από ανταγωνιστικά οικοσυστήματα</a:t>
            </a:r>
            <a:r>
              <a:rPr lang="el-GR" sz="2000" dirty="0" smtClean="0"/>
              <a:t>.</a:t>
            </a:r>
            <a:r>
              <a:rPr lang="en-US" sz="2000" dirty="0" smtClean="0"/>
              <a:t> </a:t>
            </a:r>
            <a:r>
              <a:rPr lang="el-GR" sz="2000" dirty="0" smtClean="0"/>
              <a:t>Αυτοί </a:t>
            </a:r>
            <a:r>
              <a:rPr lang="el-GR" sz="2000" dirty="0"/>
              <a:t>οι κλάδοι εξελίσσονται καθώς οι εταιρείες που τους απαρτίζουν στρέφονται προς τη φιλοσοφία του λογισμικού, έχοντας στον πυρήνα τους διάφορα μοντέλα ψηφιακής επιχειρηματικότητας. Εκείνοι που θα αποδεχθούν πρώτοι την αλλαγή, θα αναδειχθούν νικητές.</a:t>
            </a:r>
          </a:p>
          <a:p>
            <a:endParaRPr lang="el-GR" sz="2000" dirty="0"/>
          </a:p>
          <a:p>
            <a:endParaRPr lang="el-GR" sz="2000" dirty="0"/>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solidFill>
                  <a:srgbClr val="008080"/>
                </a:solidFill>
              </a:rPr>
              <a:pPr>
                <a:defRPr/>
              </a:pPr>
              <a:t>10</a:t>
            </a:fld>
            <a:endParaRPr lang="el-GR" dirty="0">
              <a:solidFill>
                <a:srgbClr val="008080"/>
              </a:solidFill>
            </a:endParaRPr>
          </a:p>
        </p:txBody>
      </p:sp>
      <p:sp>
        <p:nvSpPr>
          <p:cNvPr id="6" name="3 - Θέση υποσέλιδου"/>
          <p:cNvSpPr>
            <a:spLocks noGrp="1"/>
          </p:cNvSpPr>
          <p:nvPr>
            <p:ph type="ftr" sz="quarter" idx="10"/>
          </p:nvPr>
        </p:nvSpPr>
        <p:spPr>
          <a:xfrm>
            <a:off x="304800" y="6248400"/>
            <a:ext cx="7086600" cy="457200"/>
          </a:xfrm>
        </p:spPr>
        <p:txBody>
          <a:bodyPr/>
          <a:lstStyle/>
          <a:p>
            <a:pPr>
              <a:defRPr/>
            </a:pPr>
            <a:r>
              <a:rPr lang="el-GR" dirty="0">
                <a:solidFill>
                  <a:srgbClr val="008080"/>
                </a:solidFill>
              </a:rPr>
              <a:t>ΔΠΘ-ΤΜΗΜΑ ΜΠΔ: ΑΝΤΙΚΕΙΜΕΝΟΣΤΡΑΦΗΣ ΠΡΟΓΡΑΜΜΑΤΙΣΜΟΣ /0</a:t>
            </a:r>
            <a:r>
              <a:rPr lang="en-US" dirty="0">
                <a:solidFill>
                  <a:srgbClr val="008080"/>
                </a:solidFill>
              </a:rPr>
              <a:t>0</a:t>
            </a:r>
            <a:endParaRPr lang="el-GR" dirty="0">
              <a:solidFill>
                <a:srgbClr val="008080"/>
              </a:solidFill>
            </a:endParaRPr>
          </a:p>
        </p:txBody>
      </p:sp>
    </p:spTree>
    <p:extLst>
      <p:ext uri="{BB962C8B-B14F-4D97-AF65-F5344CB8AC3E}">
        <p14:creationId xmlns:p14="http://schemas.microsoft.com/office/powerpoint/2010/main" val="187461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nSpc>
                <a:spcPct val="150000"/>
              </a:lnSpc>
            </a:pPr>
            <a:r>
              <a:rPr lang="el-GR" sz="2000" dirty="0" smtClean="0"/>
              <a:t>Σε </a:t>
            </a:r>
            <a:r>
              <a:rPr lang="el-GR" sz="2000" dirty="0"/>
              <a:t>κάθε κλάδο </a:t>
            </a:r>
            <a:r>
              <a:rPr lang="el-GR" sz="2000" dirty="0" smtClean="0"/>
              <a:t>- είτε </a:t>
            </a:r>
            <a:r>
              <a:rPr lang="el-GR" sz="2000" dirty="0"/>
              <a:t>αυτός είναι κατασκευαστικός-κτηματικός, ενεργειακός, υγείας, ψυχαγωγικός, ή οικονομικός- οι καλύτερες εταιρείες υιοθετούν τα </a:t>
            </a:r>
            <a:r>
              <a:rPr lang="el-GR" sz="2000" b="1" dirty="0">
                <a:solidFill>
                  <a:srgbClr val="3366FF"/>
                </a:solidFill>
              </a:rPr>
              <a:t>ψηφιακά επιχειρηματικά μοντέλα </a:t>
            </a:r>
            <a:r>
              <a:rPr lang="el-GR" sz="2000" dirty="0"/>
              <a:t>που οδηγούν σε νέες πηγές εσόδων.</a:t>
            </a:r>
          </a:p>
          <a:p>
            <a:pPr>
              <a:lnSpc>
                <a:spcPct val="150000"/>
              </a:lnSpc>
            </a:pPr>
            <a:r>
              <a:rPr lang="el-GR" sz="2000" dirty="0"/>
              <a:t>Το ίδιο μοτίβο βρίσκει κανείς σε όλους τους κλάδους. Οι νικητές σε έναν κλάδο έχουν περισσότερα κοινά με τους νικητές σε άλλους κλάδους, αντί με τους χαμένους στον δικό τους κλάδο. Αναπόφευκτα: </a:t>
            </a:r>
            <a:r>
              <a:rPr lang="el-GR" sz="2000" b="1" dirty="0">
                <a:solidFill>
                  <a:srgbClr val="3366FF"/>
                </a:solidFill>
              </a:rPr>
              <a:t>βασίζονται στο λογισμικό</a:t>
            </a:r>
            <a:r>
              <a:rPr lang="el-GR" sz="2000" dirty="0">
                <a:solidFill>
                  <a:srgbClr val="3366FF"/>
                </a:solidFill>
              </a:rPr>
              <a:t>, </a:t>
            </a:r>
            <a:r>
              <a:rPr lang="el-GR" sz="2000" b="1" dirty="0">
                <a:solidFill>
                  <a:srgbClr val="3366FF"/>
                </a:solidFill>
              </a:rPr>
              <a:t>είναι προσανατολισμένοι στο ψηφιακό επιχειρηματικό μοντέλο</a:t>
            </a:r>
            <a:r>
              <a:rPr lang="el-GR" sz="2000" dirty="0">
                <a:solidFill>
                  <a:srgbClr val="3366FF"/>
                </a:solidFill>
              </a:rPr>
              <a:t> </a:t>
            </a:r>
            <a:r>
              <a:rPr lang="el-GR" sz="2000" dirty="0"/>
              <a:t>και εστιάζουν στον καταναλωτή/χρήστη αντί για τον προμηθευτή.</a:t>
            </a:r>
          </a:p>
          <a:p>
            <a:endParaRPr lang="el-GR" sz="2000" dirty="0"/>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solidFill>
                  <a:srgbClr val="008080"/>
                </a:solidFill>
              </a:rPr>
              <a:pPr>
                <a:defRPr/>
              </a:pPr>
              <a:t>11</a:t>
            </a:fld>
            <a:endParaRPr lang="el-GR" dirty="0">
              <a:solidFill>
                <a:srgbClr val="008080"/>
              </a:solidFill>
            </a:endParaRPr>
          </a:p>
        </p:txBody>
      </p:sp>
      <p:sp>
        <p:nvSpPr>
          <p:cNvPr id="6" name="3 - Θέση υποσέλιδου"/>
          <p:cNvSpPr>
            <a:spLocks noGrp="1"/>
          </p:cNvSpPr>
          <p:nvPr>
            <p:ph type="ftr" sz="quarter" idx="10"/>
          </p:nvPr>
        </p:nvSpPr>
        <p:spPr>
          <a:xfrm>
            <a:off x="304800" y="6248400"/>
            <a:ext cx="7086600" cy="457200"/>
          </a:xfrm>
        </p:spPr>
        <p:txBody>
          <a:bodyPr/>
          <a:lstStyle/>
          <a:p>
            <a:pPr>
              <a:defRPr/>
            </a:pPr>
            <a:r>
              <a:rPr lang="el-GR" dirty="0">
                <a:solidFill>
                  <a:srgbClr val="008080"/>
                </a:solidFill>
              </a:rPr>
              <a:t>ΔΠΘ-ΤΜΗΜΑ ΜΠΔ: ΑΝΤΙΚΕΙΜΕΝΟΣΤΡΑΦΗΣ ΠΡΟΓΡΑΜΜΑΤΙΣΜΟΣ /0</a:t>
            </a:r>
            <a:r>
              <a:rPr lang="en-US" dirty="0">
                <a:solidFill>
                  <a:srgbClr val="008080"/>
                </a:solidFill>
              </a:rPr>
              <a:t>0</a:t>
            </a:r>
            <a:endParaRPr lang="el-GR" dirty="0">
              <a:solidFill>
                <a:srgbClr val="008080"/>
              </a:solidFill>
            </a:endParaRPr>
          </a:p>
        </p:txBody>
      </p:sp>
    </p:spTree>
    <p:extLst>
      <p:ext uri="{BB962C8B-B14F-4D97-AF65-F5344CB8AC3E}">
        <p14:creationId xmlns:p14="http://schemas.microsoft.com/office/powerpoint/2010/main" val="226968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nSpc>
                <a:spcPct val="150000"/>
              </a:lnSpc>
            </a:pPr>
            <a:r>
              <a:rPr lang="el-GR" dirty="0"/>
              <a:t>Στον νέο κόσμο στον οποίο ήδη έχουμε </a:t>
            </a:r>
            <a:r>
              <a:rPr lang="el-GR" dirty="0" smtClean="0"/>
              <a:t>εισέλθει, η </a:t>
            </a:r>
            <a:r>
              <a:rPr lang="el-GR" dirty="0"/>
              <a:t>ψηφιακή απελευθέρωση αξιοποιεί πρωτίστως τους έμψυχους πόρους και δευτερευόντως τους υλικούς. </a:t>
            </a:r>
            <a:endParaRPr lang="el-GR" dirty="0" smtClean="0"/>
          </a:p>
          <a:p>
            <a:pPr>
              <a:lnSpc>
                <a:spcPct val="150000"/>
              </a:lnSpc>
            </a:pPr>
            <a:r>
              <a:rPr lang="el-GR" dirty="0" smtClean="0"/>
              <a:t>Δημιουργεί</a:t>
            </a:r>
            <a:r>
              <a:rPr lang="el-GR" dirty="0"/>
              <a:t>, ωστόσο, και νέες υποχρεώσεις, γιατί η ελευθερία δεν είναι ασυδοσία αλλά </a:t>
            </a:r>
            <a:r>
              <a:rPr lang="el-GR" dirty="0" smtClean="0"/>
              <a:t>ευθύνη.</a:t>
            </a:r>
            <a:endParaRPr lang="el-GR" dirty="0"/>
          </a:p>
        </p:txBody>
      </p:sp>
      <p:sp>
        <p:nvSpPr>
          <p:cNvPr id="5" name="Θέση αριθμού διαφάνειας 4"/>
          <p:cNvSpPr>
            <a:spLocks noGrp="1"/>
          </p:cNvSpPr>
          <p:nvPr>
            <p:ph type="sldNum" sz="quarter" idx="11"/>
          </p:nvPr>
        </p:nvSpPr>
        <p:spPr>
          <a:xfrm>
            <a:off x="7668344" y="6237312"/>
            <a:ext cx="1143000" cy="457200"/>
          </a:xfrm>
        </p:spPr>
        <p:txBody>
          <a:bodyPr/>
          <a:lstStyle/>
          <a:p>
            <a:pPr>
              <a:defRPr/>
            </a:pPr>
            <a:fld id="{286098AD-A67C-4E03-85A9-501A6495CC83}" type="slidenum">
              <a:rPr lang="el-GR" smtClean="0">
                <a:solidFill>
                  <a:srgbClr val="008080"/>
                </a:solidFill>
              </a:rPr>
              <a:pPr>
                <a:defRPr/>
              </a:pPr>
              <a:t>12</a:t>
            </a:fld>
            <a:endParaRPr lang="el-GR">
              <a:solidFill>
                <a:srgbClr val="008080"/>
              </a:solidFill>
            </a:endParaRPr>
          </a:p>
        </p:txBody>
      </p:sp>
      <p:sp>
        <p:nvSpPr>
          <p:cNvPr id="6" name="3 - Θέση υποσέλιδου"/>
          <p:cNvSpPr>
            <a:spLocks noGrp="1"/>
          </p:cNvSpPr>
          <p:nvPr>
            <p:ph type="ftr" sz="quarter" idx="10"/>
          </p:nvPr>
        </p:nvSpPr>
        <p:spPr>
          <a:xfrm>
            <a:off x="304800" y="6248400"/>
            <a:ext cx="7086600" cy="457200"/>
          </a:xfrm>
        </p:spPr>
        <p:txBody>
          <a:bodyPr/>
          <a:lstStyle/>
          <a:p>
            <a:pPr>
              <a:defRPr/>
            </a:pPr>
            <a:r>
              <a:rPr lang="el-GR" dirty="0">
                <a:solidFill>
                  <a:srgbClr val="008080"/>
                </a:solidFill>
              </a:rPr>
              <a:t>ΔΠΘ-ΤΜΗΜΑ ΜΠΔ: ΑΝΤΙΚΕΙΜΕΝΟΣΤΡΑΦΗΣ ΠΡΟΓΡΑΜΜΑΤΙΣΜΟΣ /0</a:t>
            </a:r>
            <a:r>
              <a:rPr lang="en-US" dirty="0">
                <a:solidFill>
                  <a:srgbClr val="008080"/>
                </a:solidFill>
              </a:rPr>
              <a:t>0</a:t>
            </a:r>
            <a:endParaRPr lang="el-GR" dirty="0">
              <a:solidFill>
                <a:srgbClr val="008080"/>
              </a:solidFill>
            </a:endParaRPr>
          </a:p>
        </p:txBody>
      </p:sp>
    </p:spTree>
    <p:extLst>
      <p:ext uri="{BB962C8B-B14F-4D97-AF65-F5344CB8AC3E}">
        <p14:creationId xmlns:p14="http://schemas.microsoft.com/office/powerpoint/2010/main" val="58213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 Θέση υποσέλιδου"/>
          <p:cNvSpPr>
            <a:spLocks noGrp="1"/>
          </p:cNvSpPr>
          <p:nvPr>
            <p:ph type="ftr" sz="quarter" idx="10"/>
          </p:nvPr>
        </p:nvSpPr>
        <p:spPr/>
        <p:txBody>
          <a:bodyPr/>
          <a:lstStyle/>
          <a:p>
            <a:pPr>
              <a:defRPr/>
            </a:pPr>
            <a:r>
              <a:rPr lang="el-GR" dirty="0"/>
              <a:t>ΔΠΘ-ΤΜΗΜΑ ΜΠΔ: ΑΝΤΙΚΕΙΜΕΝΟΣΤΡΑΦΗΣ ΠΡΟΓΡΑΜΜΑΤΙΣΜΟΣ /0</a:t>
            </a:r>
            <a:r>
              <a:rPr lang="en-US" dirty="0"/>
              <a:t>0</a:t>
            </a:r>
            <a:endParaRPr lang="el-GR" dirty="0"/>
          </a:p>
        </p:txBody>
      </p:sp>
      <p:sp>
        <p:nvSpPr>
          <p:cNvPr id="8" name="4 - Θέση αριθμού διαφάνειας"/>
          <p:cNvSpPr>
            <a:spLocks noGrp="1"/>
          </p:cNvSpPr>
          <p:nvPr>
            <p:ph type="sldNum" sz="quarter" idx="11"/>
          </p:nvPr>
        </p:nvSpPr>
        <p:spPr/>
        <p:txBody>
          <a:bodyPr/>
          <a:lstStyle/>
          <a:p>
            <a:pPr>
              <a:defRPr/>
            </a:pPr>
            <a:fld id="{D75117AF-4872-48B5-9666-D045394FAA66}" type="slidenum">
              <a:rPr lang="el-GR"/>
              <a:pPr>
                <a:defRPr/>
              </a:pPr>
              <a:t>13</a:t>
            </a:fld>
            <a:endParaRPr lang="el-GR"/>
          </a:p>
        </p:txBody>
      </p:sp>
      <p:sp>
        <p:nvSpPr>
          <p:cNvPr id="8196" name="AutoShape 5"/>
          <p:cNvSpPr>
            <a:spLocks noChangeArrowheads="1"/>
          </p:cNvSpPr>
          <p:nvPr/>
        </p:nvSpPr>
        <p:spPr bwMode="auto">
          <a:xfrm>
            <a:off x="685800" y="1981200"/>
            <a:ext cx="3733800" cy="1981200"/>
          </a:xfrm>
          <a:prstGeom prst="roundRect">
            <a:avLst>
              <a:gd name="adj" fmla="val 16667"/>
            </a:avLst>
          </a:prstGeom>
          <a:solidFill>
            <a:srgbClr val="CCFFFF"/>
          </a:solidFill>
          <a:ln w="25400">
            <a:solidFill>
              <a:schemeClr val="tx1"/>
            </a:solidFill>
            <a:round/>
            <a:headEnd/>
            <a:tailEnd/>
          </a:ln>
        </p:spPr>
        <p:txBody>
          <a:bodyPr wrap="none" anchor="ctr"/>
          <a:lstStyle>
            <a:lvl1pPr eaLnBrk="0" hangingPunct="0">
              <a:spcBef>
                <a:spcPct val="20000"/>
              </a:spcBef>
              <a:buChar char="•"/>
              <a:defRPr sz="2800">
                <a:solidFill>
                  <a:schemeClr val="tx1"/>
                </a:solidFill>
                <a:latin typeface="Comic Sans MS" pitchFamily="66" charset="0"/>
              </a:defRPr>
            </a:lvl1pPr>
            <a:lvl2pPr marL="742950" indent="-285750" eaLnBrk="0" hangingPunct="0">
              <a:spcBef>
                <a:spcPct val="20000"/>
              </a:spcBef>
              <a:buChar char="–"/>
              <a:defRPr sz="24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400">
                <a:solidFill>
                  <a:schemeClr val="tx1"/>
                </a:solidFill>
                <a:latin typeface="Comic Sans MS" pitchFamily="66" charset="0"/>
              </a:defRPr>
            </a:lvl4pPr>
            <a:lvl5pPr marL="2057400" indent="-228600" eaLnBrk="0" hangingPunct="0">
              <a:spcBef>
                <a:spcPct val="20000"/>
              </a:spcBef>
              <a:buChar char="»"/>
              <a:defRPr sz="2400">
                <a:solidFill>
                  <a:schemeClr val="tx1"/>
                </a:solidFill>
                <a:latin typeface="Comic Sans MS" pitchFamily="66" charset="0"/>
              </a:defRPr>
            </a:lvl5pPr>
            <a:lvl6pPr marL="2514600" indent="-228600" eaLnBrk="0" fontAlgn="base" hangingPunct="0">
              <a:spcBef>
                <a:spcPct val="20000"/>
              </a:spcBef>
              <a:spcAft>
                <a:spcPct val="0"/>
              </a:spcAft>
              <a:buChar char="»"/>
              <a:defRPr sz="2400">
                <a:solidFill>
                  <a:schemeClr val="tx1"/>
                </a:solidFill>
                <a:latin typeface="Comic Sans MS" pitchFamily="66" charset="0"/>
              </a:defRPr>
            </a:lvl6pPr>
            <a:lvl7pPr marL="2971800" indent="-228600" eaLnBrk="0" fontAlgn="base" hangingPunct="0">
              <a:spcBef>
                <a:spcPct val="20000"/>
              </a:spcBef>
              <a:spcAft>
                <a:spcPct val="0"/>
              </a:spcAft>
              <a:buChar char="»"/>
              <a:defRPr sz="2400">
                <a:solidFill>
                  <a:schemeClr val="tx1"/>
                </a:solidFill>
                <a:latin typeface="Comic Sans MS" pitchFamily="66" charset="0"/>
              </a:defRPr>
            </a:lvl7pPr>
            <a:lvl8pPr marL="3429000" indent="-228600" eaLnBrk="0" fontAlgn="base" hangingPunct="0">
              <a:spcBef>
                <a:spcPct val="20000"/>
              </a:spcBef>
              <a:spcAft>
                <a:spcPct val="0"/>
              </a:spcAft>
              <a:buChar char="»"/>
              <a:defRPr sz="2400">
                <a:solidFill>
                  <a:schemeClr val="tx1"/>
                </a:solidFill>
                <a:latin typeface="Comic Sans MS" pitchFamily="66" charset="0"/>
              </a:defRPr>
            </a:lvl8pPr>
            <a:lvl9pPr marL="3886200" indent="-228600" eaLnBrk="0" fontAlgn="base" hangingPunct="0">
              <a:spcBef>
                <a:spcPct val="20000"/>
              </a:spcBef>
              <a:spcAft>
                <a:spcPct val="0"/>
              </a:spcAft>
              <a:buChar char="»"/>
              <a:defRPr sz="2400">
                <a:solidFill>
                  <a:schemeClr val="tx1"/>
                </a:solidFill>
                <a:latin typeface="Comic Sans MS" pitchFamily="66" charset="0"/>
              </a:defRPr>
            </a:lvl9pPr>
          </a:lstStyle>
          <a:p>
            <a:pPr eaLnBrk="1" hangingPunct="1">
              <a:spcBef>
                <a:spcPct val="0"/>
              </a:spcBef>
              <a:buFontTx/>
              <a:buNone/>
            </a:pPr>
            <a:endParaRPr lang="el-GR" altLang="el-GR" sz="2400">
              <a:latin typeface="Times New Roman" pitchFamily="18" charset="0"/>
            </a:endParaRPr>
          </a:p>
        </p:txBody>
      </p:sp>
      <p:sp>
        <p:nvSpPr>
          <p:cNvPr id="8197" name="Rectangle 2"/>
          <p:cNvSpPr>
            <a:spLocks noGrp="1" noChangeArrowheads="1"/>
          </p:cNvSpPr>
          <p:nvPr>
            <p:ph type="title"/>
          </p:nvPr>
        </p:nvSpPr>
        <p:spPr/>
        <p:txBody>
          <a:bodyPr/>
          <a:lstStyle/>
          <a:p>
            <a:pPr eaLnBrk="1" hangingPunct="1"/>
            <a:r>
              <a:rPr lang="el-GR" altLang="el-GR" smtClean="0"/>
              <a:t>ΔΙΔΑΚΤΙΚΟ ΥΛΙΚΟ</a:t>
            </a:r>
            <a:endParaRPr lang="en-US" altLang="el-GR" smtClean="0"/>
          </a:p>
        </p:txBody>
      </p:sp>
      <p:sp>
        <p:nvSpPr>
          <p:cNvPr id="8198" name="Rectangle 3"/>
          <p:cNvSpPr>
            <a:spLocks noGrp="1" noChangeArrowheads="1"/>
          </p:cNvSpPr>
          <p:nvPr>
            <p:ph type="body" idx="1"/>
          </p:nvPr>
        </p:nvSpPr>
        <p:spPr/>
        <p:txBody>
          <a:bodyPr/>
          <a:lstStyle/>
          <a:p>
            <a:pPr eaLnBrk="1" hangingPunct="1">
              <a:lnSpc>
                <a:spcPct val="130000"/>
              </a:lnSpc>
            </a:pPr>
            <a:r>
              <a:rPr lang="el-GR" altLang="el-GR" smtClean="0"/>
              <a:t>ΒΙΒΛΙΟ</a:t>
            </a:r>
          </a:p>
          <a:p>
            <a:pPr eaLnBrk="1" hangingPunct="1">
              <a:lnSpc>
                <a:spcPct val="130000"/>
              </a:lnSpc>
            </a:pPr>
            <a:r>
              <a:rPr lang="el-GR" altLang="el-GR" smtClean="0"/>
              <a:t>ΔΙΑΦΑΝΕΙΕΣ</a:t>
            </a:r>
          </a:p>
          <a:p>
            <a:pPr eaLnBrk="1" hangingPunct="1">
              <a:lnSpc>
                <a:spcPct val="130000"/>
              </a:lnSpc>
            </a:pPr>
            <a:r>
              <a:rPr lang="el-GR" altLang="el-GR" smtClean="0"/>
              <a:t>ΠΑΡΑΔΕΙΓΜΑΤΑ</a:t>
            </a:r>
            <a:endParaRPr lang="en-US" altLang="el-GR" smtClean="0"/>
          </a:p>
          <a:p>
            <a:pPr eaLnBrk="1" hangingPunct="1">
              <a:lnSpc>
                <a:spcPct val="130000"/>
              </a:lnSpc>
            </a:pPr>
            <a:r>
              <a:rPr lang="el-GR" altLang="el-GR" smtClean="0"/>
              <a:t>ΦΥΛΛΑΔΙΑ ασκήσεων</a:t>
            </a:r>
          </a:p>
          <a:p>
            <a:pPr eaLnBrk="1" hangingPunct="1">
              <a:lnSpc>
                <a:spcPct val="130000"/>
              </a:lnSpc>
            </a:pPr>
            <a:r>
              <a:rPr lang="el-GR" altLang="el-GR" smtClean="0"/>
              <a:t>ΗΛΕΚΤΡΟΝΙΚΟ ΥΛΙΚΟ (</a:t>
            </a:r>
            <a:r>
              <a:rPr lang="en-US" altLang="el-GR" smtClean="0"/>
              <a:t>e-books, web-sites)</a:t>
            </a:r>
            <a:endParaRPr lang="el-GR" altLang="el-GR" smtClean="0"/>
          </a:p>
          <a:p>
            <a:pPr eaLnBrk="1" hangingPunct="1">
              <a:lnSpc>
                <a:spcPct val="130000"/>
              </a:lnSpc>
            </a:pPr>
            <a:r>
              <a:rPr lang="el-GR" altLang="el-GR" smtClean="0"/>
              <a:t>ΘΕΜΑΤΑ ΠΡΟΗΓΟΥΜΕΝΩΝ ΕΤΩΝ</a:t>
            </a:r>
            <a:endParaRPr lang="en-US" altLang="el-GR" smtClean="0"/>
          </a:p>
        </p:txBody>
      </p:sp>
      <p:sp>
        <p:nvSpPr>
          <p:cNvPr id="8199" name="Line 6"/>
          <p:cNvSpPr>
            <a:spLocks noChangeShapeType="1"/>
          </p:cNvSpPr>
          <p:nvPr/>
        </p:nvSpPr>
        <p:spPr bwMode="auto">
          <a:xfrm>
            <a:off x="4419600" y="2971800"/>
            <a:ext cx="609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200" name="Text Box 7"/>
          <p:cNvSpPr txBox="1">
            <a:spLocks noChangeArrowheads="1"/>
          </p:cNvSpPr>
          <p:nvPr/>
        </p:nvSpPr>
        <p:spPr bwMode="auto">
          <a:xfrm>
            <a:off x="5029200" y="2743200"/>
            <a:ext cx="3505200" cy="488950"/>
          </a:xfrm>
          <a:prstGeom prst="rect">
            <a:avLst/>
          </a:prstGeom>
          <a:noFill/>
          <a:ln w="3175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Comic Sans MS" pitchFamily="66" charset="0"/>
              </a:defRPr>
            </a:lvl1pPr>
            <a:lvl2pPr marL="742950" indent="-285750" eaLnBrk="0" hangingPunct="0">
              <a:spcBef>
                <a:spcPct val="20000"/>
              </a:spcBef>
              <a:buChar char="–"/>
              <a:defRPr sz="24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400">
                <a:solidFill>
                  <a:schemeClr val="tx1"/>
                </a:solidFill>
                <a:latin typeface="Comic Sans MS" pitchFamily="66" charset="0"/>
              </a:defRPr>
            </a:lvl4pPr>
            <a:lvl5pPr marL="2057400" indent="-228600" eaLnBrk="0" hangingPunct="0">
              <a:spcBef>
                <a:spcPct val="20000"/>
              </a:spcBef>
              <a:buChar char="»"/>
              <a:defRPr sz="2400">
                <a:solidFill>
                  <a:schemeClr val="tx1"/>
                </a:solidFill>
                <a:latin typeface="Comic Sans MS" pitchFamily="66" charset="0"/>
              </a:defRPr>
            </a:lvl5pPr>
            <a:lvl6pPr marL="2514600" indent="-228600" eaLnBrk="0" fontAlgn="base" hangingPunct="0">
              <a:spcBef>
                <a:spcPct val="20000"/>
              </a:spcBef>
              <a:spcAft>
                <a:spcPct val="0"/>
              </a:spcAft>
              <a:buChar char="»"/>
              <a:defRPr sz="2400">
                <a:solidFill>
                  <a:schemeClr val="tx1"/>
                </a:solidFill>
                <a:latin typeface="Comic Sans MS" pitchFamily="66" charset="0"/>
              </a:defRPr>
            </a:lvl6pPr>
            <a:lvl7pPr marL="2971800" indent="-228600" eaLnBrk="0" fontAlgn="base" hangingPunct="0">
              <a:spcBef>
                <a:spcPct val="20000"/>
              </a:spcBef>
              <a:spcAft>
                <a:spcPct val="0"/>
              </a:spcAft>
              <a:buChar char="»"/>
              <a:defRPr sz="2400">
                <a:solidFill>
                  <a:schemeClr val="tx1"/>
                </a:solidFill>
                <a:latin typeface="Comic Sans MS" pitchFamily="66" charset="0"/>
              </a:defRPr>
            </a:lvl7pPr>
            <a:lvl8pPr marL="3429000" indent="-228600" eaLnBrk="0" fontAlgn="base" hangingPunct="0">
              <a:spcBef>
                <a:spcPct val="20000"/>
              </a:spcBef>
              <a:spcAft>
                <a:spcPct val="0"/>
              </a:spcAft>
              <a:buChar char="»"/>
              <a:defRPr sz="2400">
                <a:solidFill>
                  <a:schemeClr val="tx1"/>
                </a:solidFill>
                <a:latin typeface="Comic Sans MS" pitchFamily="66" charset="0"/>
              </a:defRPr>
            </a:lvl8pPr>
            <a:lvl9pPr marL="3886200" indent="-228600" eaLnBrk="0" fontAlgn="base" hangingPunct="0">
              <a:spcBef>
                <a:spcPct val="20000"/>
              </a:spcBef>
              <a:spcAft>
                <a:spcPct val="0"/>
              </a:spcAft>
              <a:buChar char="»"/>
              <a:defRPr sz="2400">
                <a:solidFill>
                  <a:schemeClr val="tx1"/>
                </a:solidFill>
                <a:latin typeface="Comic Sans MS" pitchFamily="66" charset="0"/>
              </a:defRPr>
            </a:lvl9pPr>
          </a:lstStyle>
          <a:p>
            <a:pPr eaLnBrk="1" hangingPunct="1">
              <a:spcBef>
                <a:spcPct val="50000"/>
              </a:spcBef>
              <a:buFontTx/>
              <a:buNone/>
            </a:pPr>
            <a:r>
              <a:rPr lang="en-US" altLang="el-GR" sz="2400" b="1">
                <a:solidFill>
                  <a:srgbClr val="A50021"/>
                </a:solidFill>
              </a:rPr>
              <a:t>http://eclass.duth.gr</a:t>
            </a:r>
            <a:endParaRPr lang="el-GR" altLang="el-GR" sz="2400" b="1">
              <a:solidFill>
                <a:srgbClr val="A5002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Το περιβάλλον ανάπτυξης προγράμματος</a:t>
            </a:r>
            <a:endParaRPr lang="el-GR" dirty="0"/>
          </a:p>
        </p:txBody>
      </p:sp>
      <p:sp>
        <p:nvSpPr>
          <p:cNvPr id="3" name="Θέση περιεχομένου 2"/>
          <p:cNvSpPr>
            <a:spLocks noGrp="1"/>
          </p:cNvSpPr>
          <p:nvPr>
            <p:ph idx="1"/>
          </p:nvPr>
        </p:nvSpPr>
        <p:spPr/>
        <p:txBody>
          <a:bodyPr/>
          <a:lstStyle/>
          <a:p>
            <a:pPr lvl="1" eaLnBrk="1" hangingPunct="1">
              <a:lnSpc>
                <a:spcPts val="3200"/>
              </a:lnSpc>
            </a:pPr>
            <a:r>
              <a:rPr lang="en-US" altLang="el-GR" sz="2000" dirty="0" smtClean="0"/>
              <a:t>MS </a:t>
            </a:r>
            <a:r>
              <a:rPr lang="en-US" altLang="el-GR" sz="2000" dirty="0"/>
              <a:t>Visual C++ (</a:t>
            </a:r>
            <a:r>
              <a:rPr lang="el-GR" altLang="el-GR" sz="2000" dirty="0"/>
              <a:t>χρήση των δωρεάν εκδόσεων </a:t>
            </a:r>
            <a:r>
              <a:rPr lang="en-US" altLang="el-GR" sz="2000" dirty="0"/>
              <a:t>MS Visual C++ express edition 200</a:t>
            </a:r>
            <a:r>
              <a:rPr lang="el-GR" altLang="el-GR" sz="2000" dirty="0"/>
              <a:t>5, 200</a:t>
            </a:r>
            <a:r>
              <a:rPr lang="en-US" altLang="el-GR" sz="2000" dirty="0"/>
              <a:t>8, 2010 </a:t>
            </a:r>
            <a:r>
              <a:rPr lang="el-GR" altLang="el-GR" sz="2000" dirty="0"/>
              <a:t>ή </a:t>
            </a:r>
            <a:r>
              <a:rPr lang="el-GR" altLang="el-GR" sz="2000" dirty="0" smtClean="0"/>
              <a:t>μεταγενέστερες (ογκώδεις) </a:t>
            </a:r>
            <a:endParaRPr lang="en-US" altLang="el-GR" sz="2000" dirty="0"/>
          </a:p>
          <a:p>
            <a:pPr lvl="1" eaLnBrk="1" hangingPunct="1">
              <a:lnSpc>
                <a:spcPts val="3200"/>
              </a:lnSpc>
            </a:pPr>
            <a:r>
              <a:rPr lang="en-US" altLang="el-GR" sz="2000" dirty="0"/>
              <a:t>Code::Blocks</a:t>
            </a:r>
            <a:r>
              <a:rPr lang="el-GR" altLang="el-GR" sz="2000" dirty="0"/>
              <a:t>, </a:t>
            </a:r>
            <a:endParaRPr lang="en-US" altLang="el-GR" sz="2000" dirty="0"/>
          </a:p>
          <a:p>
            <a:pPr lvl="1" eaLnBrk="1" hangingPunct="1">
              <a:lnSpc>
                <a:spcPts val="3200"/>
              </a:lnSpc>
            </a:pPr>
            <a:r>
              <a:rPr lang="en-US" altLang="el-GR" sz="2000" b="1" dirty="0">
                <a:solidFill>
                  <a:srgbClr val="C00000"/>
                </a:solidFill>
              </a:rPr>
              <a:t>Dev C++ 5.11 </a:t>
            </a:r>
            <a:r>
              <a:rPr lang="en-US" sz="2000" dirty="0">
                <a:solidFill>
                  <a:srgbClr val="C00000"/>
                </a:solidFill>
              </a:rPr>
              <a:t>https://sourceforge.net/projects/orwelldevcpp/</a:t>
            </a:r>
            <a:endParaRPr lang="en-US" altLang="el-GR" sz="2000" b="1" dirty="0">
              <a:solidFill>
                <a:srgbClr val="C00000"/>
              </a:solidFill>
            </a:endParaRPr>
          </a:p>
          <a:p>
            <a:endParaRPr lang="el-GR" dirty="0"/>
          </a:p>
        </p:txBody>
      </p:sp>
      <p:sp>
        <p:nvSpPr>
          <p:cNvPr id="4" name="Θέση υποσέλιδου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0</a:t>
            </a:r>
            <a:endParaRPr lang="el-GR"/>
          </a:p>
        </p:txBody>
      </p:sp>
      <p:sp>
        <p:nvSpPr>
          <p:cNvPr id="5" name="Θέση αριθμού διαφάνειας 4"/>
          <p:cNvSpPr>
            <a:spLocks noGrp="1"/>
          </p:cNvSpPr>
          <p:nvPr>
            <p:ph type="sldNum" sz="quarter" idx="11"/>
          </p:nvPr>
        </p:nvSpPr>
        <p:spPr/>
        <p:txBody>
          <a:bodyPr/>
          <a:lstStyle/>
          <a:p>
            <a:pPr>
              <a:defRPr/>
            </a:pPr>
            <a:fld id="{CCF16F8C-83EA-4E53-BE8C-F6F1C3DD927D}" type="slidenum">
              <a:rPr lang="el-GR" smtClean="0"/>
              <a:pPr>
                <a:defRPr/>
              </a:pPr>
              <a:t>14</a:t>
            </a:fld>
            <a:endParaRPr lang="el-GR"/>
          </a:p>
        </p:txBody>
      </p:sp>
    </p:spTree>
    <p:extLst>
      <p:ext uri="{BB962C8B-B14F-4D97-AF65-F5344CB8AC3E}">
        <p14:creationId xmlns:p14="http://schemas.microsoft.com/office/powerpoint/2010/main" val="386911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solidFill>
                  <a:srgbClr val="008080"/>
                </a:solidFill>
              </a:rPr>
              <a:t>Οι σπουδές μηχανικών σε ένα κόσμο που αλλάζει</a:t>
            </a:r>
          </a:p>
        </p:txBody>
      </p:sp>
      <p:sp>
        <p:nvSpPr>
          <p:cNvPr id="3" name="Θέση περιεχομένου 2"/>
          <p:cNvSpPr>
            <a:spLocks noGrp="1"/>
          </p:cNvSpPr>
          <p:nvPr>
            <p:ph idx="1"/>
          </p:nvPr>
        </p:nvSpPr>
        <p:spPr/>
        <p:txBody>
          <a:bodyPr/>
          <a:lstStyle/>
          <a:p>
            <a:r>
              <a:rPr lang="el-GR" sz="2000" dirty="0"/>
              <a:t>Η</a:t>
            </a:r>
            <a:r>
              <a:rPr lang="el-GR" sz="2000" dirty="0" smtClean="0"/>
              <a:t> </a:t>
            </a:r>
            <a:r>
              <a:rPr lang="el-GR" sz="2000" dirty="0"/>
              <a:t>επαγγελματική σταδιοδρομία συναρτάται με την κατοχή διπλώματος Πολυτεχνείου, το οποίο με τη σειρά του υποδεικνύει υψηλό επίπεδο γνώσεων σε </a:t>
            </a:r>
            <a:r>
              <a:rPr lang="el-GR" sz="2000" dirty="0">
                <a:solidFill>
                  <a:srgbClr val="C00000"/>
                </a:solidFill>
              </a:rPr>
              <a:t>STEM (</a:t>
            </a:r>
            <a:r>
              <a:rPr lang="el-GR" sz="2000" dirty="0" err="1">
                <a:solidFill>
                  <a:srgbClr val="C00000"/>
                </a:solidFill>
              </a:rPr>
              <a:t>Science</a:t>
            </a:r>
            <a:r>
              <a:rPr lang="el-GR" sz="2000" dirty="0">
                <a:solidFill>
                  <a:srgbClr val="C00000"/>
                </a:solidFill>
              </a:rPr>
              <a:t> – </a:t>
            </a:r>
            <a:r>
              <a:rPr lang="el-GR" sz="2000" dirty="0" err="1">
                <a:solidFill>
                  <a:srgbClr val="C00000"/>
                </a:solidFill>
              </a:rPr>
              <a:t>Technology</a:t>
            </a:r>
            <a:r>
              <a:rPr lang="el-GR" sz="2000" dirty="0">
                <a:solidFill>
                  <a:srgbClr val="C00000"/>
                </a:solidFill>
              </a:rPr>
              <a:t> – </a:t>
            </a:r>
            <a:r>
              <a:rPr lang="el-GR" sz="2000" dirty="0" err="1">
                <a:solidFill>
                  <a:srgbClr val="C00000"/>
                </a:solidFill>
              </a:rPr>
              <a:t>Engineering</a:t>
            </a:r>
            <a:r>
              <a:rPr lang="el-GR" sz="2000" dirty="0">
                <a:solidFill>
                  <a:srgbClr val="C00000"/>
                </a:solidFill>
              </a:rPr>
              <a:t> – </a:t>
            </a:r>
            <a:r>
              <a:rPr lang="el-GR" sz="2000" dirty="0" err="1">
                <a:solidFill>
                  <a:srgbClr val="C00000"/>
                </a:solidFill>
              </a:rPr>
              <a:t>Mathematics</a:t>
            </a:r>
            <a:r>
              <a:rPr lang="el-GR" sz="2000" dirty="0">
                <a:solidFill>
                  <a:srgbClr val="C00000"/>
                </a:solidFill>
              </a:rPr>
              <a:t>) </a:t>
            </a:r>
            <a:r>
              <a:rPr lang="el-GR" sz="2000" dirty="0"/>
              <a:t>αντικείμενα, δηλαδή επιστήμης, τεχνολογίας, επιστημών μηχανικών και μαθηματικών</a:t>
            </a:r>
            <a:r>
              <a:rPr lang="el-GR" sz="2000" dirty="0" smtClean="0"/>
              <a:t>.</a:t>
            </a:r>
          </a:p>
          <a:p>
            <a:r>
              <a:rPr lang="el-GR" sz="2000" dirty="0"/>
              <a:t>Η αυξημένη ζήτηση μηχανικών σε Ευρωπαϊκό επίπεδο συναρτάται κυρίως για θέσεις εργασίας με τα ακόλουθα χαρακτηριστικά</a:t>
            </a:r>
            <a:r>
              <a:rPr lang="el-GR" sz="2000" dirty="0" smtClean="0"/>
              <a:t>:</a:t>
            </a:r>
          </a:p>
          <a:p>
            <a:endParaRPr lang="el-GR" sz="2000" dirty="0"/>
          </a:p>
          <a:p>
            <a:pPr lvl="1"/>
            <a:r>
              <a:rPr lang="el-GR" sz="2000" dirty="0" smtClean="0"/>
              <a:t>θέσεις </a:t>
            </a:r>
            <a:r>
              <a:rPr lang="el-GR" sz="2000" dirty="0"/>
              <a:t>εργασίας σε τμήματα Έρευνας &amp; Ανάπτυξης</a:t>
            </a:r>
          </a:p>
          <a:p>
            <a:pPr lvl="1"/>
            <a:r>
              <a:rPr lang="el-GR" sz="2000" dirty="0"/>
              <a:t>θ</a:t>
            </a:r>
            <a:r>
              <a:rPr lang="el-GR" sz="2000" dirty="0" smtClean="0"/>
              <a:t>έσεις </a:t>
            </a:r>
            <a:r>
              <a:rPr lang="el-GR" sz="2000" dirty="0"/>
              <a:t>εργασίας για εφαρμογή της υπάρχουσας τεχνολογίας</a:t>
            </a:r>
          </a:p>
          <a:p>
            <a:pPr lvl="1"/>
            <a:r>
              <a:rPr lang="el-GR" sz="2000" dirty="0" smtClean="0"/>
              <a:t>θέσεις </a:t>
            </a:r>
            <a:r>
              <a:rPr lang="el-GR" sz="2000" dirty="0"/>
              <a:t>εργασίας με αυξημένη διοικητική ευθύνη.</a:t>
            </a:r>
          </a:p>
          <a:p>
            <a:endParaRPr lang="el-GR" sz="2000" dirty="0"/>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pPr>
                <a:defRPr/>
              </a:pPr>
              <a:t>15</a:t>
            </a:fld>
            <a:endParaRPr lang="el-GR"/>
          </a:p>
        </p:txBody>
      </p:sp>
    </p:spTree>
    <p:extLst>
      <p:ext uri="{BB962C8B-B14F-4D97-AF65-F5344CB8AC3E}">
        <p14:creationId xmlns:p14="http://schemas.microsoft.com/office/powerpoint/2010/main" val="3547649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Α</a:t>
            </a:r>
            <a:r>
              <a:rPr lang="el-GR" dirty="0" smtClean="0"/>
              <a:t>υτό </a:t>
            </a:r>
            <a:r>
              <a:rPr lang="el-GR" dirty="0"/>
              <a:t>που αναζητείται διεθνώς είναι εκείνες οι σπουδές που θα παρέχουν τις αναγκαίες γνώσεις, ικανότητες και δεξιότητες που είναι αναγκαίες για τις προκλήσεις του μέλλοντος και μπορούν να διασφαλίσουν μια σχετικά εύκολη προσαρμογή των αποφοίτων μηχανικών που διαθέτουν </a:t>
            </a:r>
            <a:r>
              <a:rPr lang="el-GR" dirty="0" smtClean="0"/>
              <a:t>τη </a:t>
            </a:r>
            <a:r>
              <a:rPr lang="el-GR" dirty="0"/>
              <a:t>σοφία του χθες και του σήμερα στο αύριο, σε μια εποχή που αλλάζει με δραματικούς ρυθμούς</a:t>
            </a:r>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pPr>
                <a:defRPr/>
              </a:pPr>
              <a:t>16</a:t>
            </a:fld>
            <a:endParaRPr lang="el-GR"/>
          </a:p>
        </p:txBody>
      </p:sp>
    </p:spTree>
    <p:extLst>
      <p:ext uri="{BB962C8B-B14F-4D97-AF65-F5344CB8AC3E}">
        <p14:creationId xmlns:p14="http://schemas.microsoft.com/office/powerpoint/2010/main" val="314761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n-US" sz="2400" dirty="0" smtClean="0">
                <a:solidFill>
                  <a:schemeClr val="accent1">
                    <a:lumMod val="75000"/>
                  </a:schemeClr>
                </a:solidFill>
              </a:rPr>
              <a:t>…</a:t>
            </a:r>
            <a:r>
              <a:rPr lang="el-GR" sz="2400" dirty="0">
                <a:solidFill>
                  <a:schemeClr val="accent1">
                    <a:lumMod val="75000"/>
                  </a:schemeClr>
                </a:solidFill>
              </a:rPr>
              <a:t>Ο ανατέλλων πολιτισμός καθορίζει έναν νέο κώδικα συμπεριφοράς και μας οδηγεί πέρα από την τυποποίηση, τον συγχρονισμό και τον συγκεντρωτισμό, πέρα από την αναζήτηση ενέργειας, χρήματος και δύναμης</a:t>
            </a:r>
            <a:r>
              <a:rPr lang="el-GR" sz="2400" dirty="0" smtClean="0">
                <a:solidFill>
                  <a:schemeClr val="accent1">
                    <a:lumMod val="75000"/>
                  </a:schemeClr>
                </a:solidFill>
              </a:rPr>
              <a:t>.</a:t>
            </a:r>
            <a:endParaRPr lang="en-US" sz="2400" dirty="0" smtClean="0">
              <a:solidFill>
                <a:schemeClr val="accent1">
                  <a:lumMod val="75000"/>
                </a:schemeClr>
              </a:solidFill>
            </a:endParaRPr>
          </a:p>
          <a:p>
            <a:pPr marL="0" indent="0">
              <a:buNone/>
            </a:pPr>
            <a:r>
              <a:rPr lang="el-GR" sz="2400" dirty="0" err="1">
                <a:solidFill>
                  <a:srgbClr val="C00000"/>
                </a:solidFill>
              </a:rPr>
              <a:t>Καλούμεθα</a:t>
            </a:r>
            <a:r>
              <a:rPr lang="el-GR" sz="2400" dirty="0">
                <a:solidFill>
                  <a:srgbClr val="C00000"/>
                </a:solidFill>
              </a:rPr>
              <a:t> έτσι να κάνουμε ένα νέο και τεράστιο νέο άλμα, που απαιτεί και νέους όρους αντίληψης, άρα νοημοσύνης.</a:t>
            </a:r>
            <a:endParaRPr lang="en-US" sz="2400" dirty="0" smtClean="0">
              <a:solidFill>
                <a:srgbClr val="C00000"/>
              </a:solidFill>
            </a:endParaRPr>
          </a:p>
          <a:p>
            <a:pPr marL="0" indent="0">
              <a:buNone/>
            </a:pPr>
            <a:r>
              <a:rPr lang="en-US" sz="2400" dirty="0" smtClean="0">
                <a:solidFill>
                  <a:schemeClr val="accent1">
                    <a:lumMod val="75000"/>
                  </a:schemeClr>
                </a:solidFill>
              </a:rPr>
              <a:t>….</a:t>
            </a:r>
            <a:r>
              <a:rPr lang="el-GR" sz="2400" dirty="0">
                <a:solidFill>
                  <a:schemeClr val="accent1">
                    <a:lumMod val="75000"/>
                  </a:schemeClr>
                </a:solidFill>
              </a:rPr>
              <a:t> Είναι ένας πολιτισμός με τον δικό του ξεχωριστό τρόπο θεώρησης του κόσμου, τους δικούς του τρόπους χρήσης του χρόνου και της λογικής…». </a:t>
            </a:r>
            <a:r>
              <a:rPr lang="el-GR" sz="2400" u="sng" dirty="0">
                <a:solidFill>
                  <a:srgbClr val="C00000"/>
                </a:solidFill>
              </a:rPr>
              <a:t>Η απόκτηση συνεπώς νέων διανοητικών εφοδίων είναι εκ των ων ουκ άνευ</a:t>
            </a:r>
            <a:r>
              <a:rPr lang="el-GR" sz="2400" dirty="0">
                <a:solidFill>
                  <a:srgbClr val="C00000"/>
                </a:solidFill>
              </a:rPr>
              <a:t>.</a:t>
            </a:r>
            <a:r>
              <a:rPr lang="el-GR" sz="2400" dirty="0">
                <a:solidFill>
                  <a:schemeClr val="accent1">
                    <a:lumMod val="75000"/>
                  </a:schemeClr>
                </a:solidFill>
              </a:rPr>
              <a:t> </a:t>
            </a:r>
          </a:p>
        </p:txBody>
      </p:sp>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17</a:t>
            </a:fld>
            <a:endParaRPr lang="el-GR"/>
          </a:p>
        </p:txBody>
      </p:sp>
    </p:spTree>
    <p:extLst>
      <p:ext uri="{BB962C8B-B14F-4D97-AF65-F5344CB8AC3E}">
        <p14:creationId xmlns:p14="http://schemas.microsoft.com/office/powerpoint/2010/main" val="269200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60648"/>
            <a:ext cx="7772400" cy="1072939"/>
          </a:xfrm>
        </p:spPr>
        <p:txBody>
          <a:bodyPr>
            <a:normAutofit/>
          </a:bodyPr>
          <a:lstStyle/>
          <a:p>
            <a:r>
              <a:rPr lang="el-GR" sz="2800" b="1" dirty="0">
                <a:solidFill>
                  <a:srgbClr val="FF0000"/>
                </a:solidFill>
                <a:latin typeface="Comic Sans MS" panose="030F0702030302020204" pitchFamily="66" charset="0"/>
              </a:rPr>
              <a:t>Industry 4.0 - Η Τέταρτη Βιομηχανική </a:t>
            </a:r>
            <a:r>
              <a:rPr lang="el-GR" sz="2800" b="1" dirty="0" smtClean="0">
                <a:solidFill>
                  <a:srgbClr val="FF0000"/>
                </a:solidFill>
                <a:latin typeface="Comic Sans MS" panose="030F0702030302020204" pitchFamily="66" charset="0"/>
              </a:rPr>
              <a:t>Επανάσταση</a:t>
            </a:r>
            <a:endParaRPr lang="el-GR" sz="2800" b="1" dirty="0">
              <a:solidFill>
                <a:srgbClr val="FF0000"/>
              </a:solidFill>
              <a:latin typeface="Comic Sans MS" panose="030F0702030302020204" pitchFamily="66" charset="0"/>
            </a:endParaRPr>
          </a:p>
        </p:txBody>
      </p:sp>
      <p:pic>
        <p:nvPicPr>
          <p:cNvPr id="1026" name="Picture 2" descr="Industry 4.0 - Î Î¤Î­ÏÎ±ÏÏÎ· ÎÎ¹Î¿Î¼Î·ÏÎ±Î½Î¹ÎºÎ® ÎÏÎ±Î½Î¬ÏÏÎ±Ï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33587"/>
            <a:ext cx="5112568" cy="287582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67544" y="4293096"/>
            <a:ext cx="8424935" cy="2123658"/>
          </a:xfrm>
          <a:prstGeom prst="rect">
            <a:avLst/>
          </a:prstGeom>
        </p:spPr>
        <p:txBody>
          <a:bodyPr wrap="square">
            <a:spAutoFit/>
          </a:bodyPr>
          <a:lstStyle/>
          <a:p>
            <a:r>
              <a:rPr lang="el-GR" sz="2200" dirty="0">
                <a:latin typeface="Comic Sans MS" panose="030F0702030302020204" pitchFamily="66" charset="0"/>
              </a:rPr>
              <a:t>Στη Βιομηχανία 4ης γενιάς οι υπολογιστές και η αυτοματοποίηση ενώνονται με ένα τελείως νέο τρόπο, με τα ρομπότ να συνδέονται εξ αποστάσεως με υπολογιστικά συστήματα εξοπλισμένα με αλγόριθμους μηχανικής μάθησης (</a:t>
            </a:r>
            <a:r>
              <a:rPr lang="el-GR" sz="2200" dirty="0" err="1">
                <a:latin typeface="Comic Sans MS" panose="030F0702030302020204" pitchFamily="66" charset="0"/>
              </a:rPr>
              <a:t>machine</a:t>
            </a:r>
            <a:r>
              <a:rPr lang="el-GR" sz="2200" dirty="0">
                <a:latin typeface="Comic Sans MS" panose="030F0702030302020204" pitchFamily="66" charset="0"/>
              </a:rPr>
              <a:t> </a:t>
            </a:r>
            <a:r>
              <a:rPr lang="el-GR" sz="2200" dirty="0" err="1">
                <a:latin typeface="Comic Sans MS" panose="030F0702030302020204" pitchFamily="66" charset="0"/>
              </a:rPr>
              <a:t>learning</a:t>
            </a:r>
            <a:r>
              <a:rPr lang="el-GR" sz="2200" dirty="0">
                <a:latin typeface="Comic Sans MS" panose="030F0702030302020204" pitchFamily="66" charset="0"/>
              </a:rPr>
              <a:t>) που μπορούν να μαθαίνουν και να ελέγχουν τα ρομπότ με ελάχιστες εισροές από τους χειριστές.</a:t>
            </a:r>
            <a:endParaRPr lang="el-GR" sz="2200" dirty="0"/>
          </a:p>
        </p:txBody>
      </p:sp>
      <p:sp>
        <p:nvSpPr>
          <p:cNvPr id="3" name="Θέση αριθμού διαφάνειας 2"/>
          <p:cNvSpPr>
            <a:spLocks noGrp="1"/>
          </p:cNvSpPr>
          <p:nvPr>
            <p:ph type="sldNum" sz="quarter" idx="11"/>
          </p:nvPr>
        </p:nvSpPr>
        <p:spPr/>
        <p:txBody>
          <a:bodyPr/>
          <a:lstStyle/>
          <a:p>
            <a:pPr>
              <a:defRPr/>
            </a:pPr>
            <a:fld id="{D9BB6821-2211-4628-82BA-A07066FDA53E}" type="slidenum">
              <a:rPr lang="el-GR" smtClean="0"/>
              <a:pPr>
                <a:defRPr/>
              </a:pPr>
              <a:t>18</a:t>
            </a:fld>
            <a:endParaRPr lang="el-GR"/>
          </a:p>
        </p:txBody>
      </p:sp>
    </p:spTree>
    <p:extLst>
      <p:ext uri="{BB962C8B-B14F-4D97-AF65-F5344CB8AC3E}">
        <p14:creationId xmlns:p14="http://schemas.microsoft.com/office/powerpoint/2010/main" val="1254405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pPr>
                <a:defRPr/>
              </a:pPr>
              <a:t>19</a:t>
            </a:fld>
            <a:endParaRPr lang="el-G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4801"/>
            <a:ext cx="8129910" cy="605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65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800" y="332656"/>
            <a:ext cx="8534400" cy="5915744"/>
          </a:xfrm>
        </p:spPr>
        <p:txBody>
          <a:bodyPr/>
          <a:lstStyle/>
          <a:p>
            <a:r>
              <a:rPr lang="el-GR" sz="2600" b="1" dirty="0">
                <a:solidFill>
                  <a:srgbClr val="A50021"/>
                </a:solidFill>
              </a:rPr>
              <a:t>Ο μεγαλύτερος εχθρός της γνώσης δεν είναι η άγνοια, αλλά η ψευδαίσθηση της </a:t>
            </a:r>
            <a:r>
              <a:rPr lang="el-GR" sz="2600" b="1" dirty="0" smtClean="0">
                <a:solidFill>
                  <a:srgbClr val="A50021"/>
                </a:solidFill>
              </a:rPr>
              <a:t>γνώσης.</a:t>
            </a:r>
          </a:p>
          <a:p>
            <a:pPr marL="0" indent="0" algn="r">
              <a:buNone/>
            </a:pPr>
            <a:r>
              <a:rPr lang="en-US" sz="2600" dirty="0">
                <a:solidFill>
                  <a:srgbClr val="00B050"/>
                </a:solidFill>
              </a:rPr>
              <a:t>Stephen</a:t>
            </a:r>
            <a:r>
              <a:rPr lang="el-GR" sz="2600" dirty="0">
                <a:solidFill>
                  <a:srgbClr val="00B050"/>
                </a:solidFill>
              </a:rPr>
              <a:t> </a:t>
            </a:r>
            <a:r>
              <a:rPr lang="en-US" sz="2600" dirty="0" smtClean="0">
                <a:solidFill>
                  <a:srgbClr val="00B050"/>
                </a:solidFill>
              </a:rPr>
              <a:t>Hawking</a:t>
            </a:r>
            <a:endParaRPr lang="el-GR" sz="2600" dirty="0" smtClean="0">
              <a:solidFill>
                <a:srgbClr val="00B050"/>
              </a:solidFill>
            </a:endParaRPr>
          </a:p>
          <a:p>
            <a:pPr marL="0" indent="0" algn="r">
              <a:buNone/>
            </a:pPr>
            <a:endParaRPr lang="el-GR" sz="2600" dirty="0" smtClean="0">
              <a:solidFill>
                <a:srgbClr val="C00000"/>
              </a:solidFill>
              <a:latin typeface="Myriad Pro" panose="020B0503030403020204" pitchFamily="34" charset="0"/>
            </a:endParaRPr>
          </a:p>
          <a:p>
            <a:r>
              <a:rPr lang="en-US" sz="2600" b="1" dirty="0" smtClean="0">
                <a:solidFill>
                  <a:srgbClr val="0000FF"/>
                </a:solidFill>
              </a:rPr>
              <a:t>It </a:t>
            </a:r>
            <a:r>
              <a:rPr lang="en-US" sz="2600" b="1" dirty="0">
                <a:solidFill>
                  <a:srgbClr val="0000FF"/>
                </a:solidFill>
              </a:rPr>
              <a:t>is not enough to have a good mind; </a:t>
            </a:r>
            <a:r>
              <a:rPr lang="en-US" sz="2600" b="1" dirty="0" smtClean="0">
                <a:solidFill>
                  <a:srgbClr val="0000FF"/>
                </a:solidFill>
              </a:rPr>
              <a:t>the </a:t>
            </a:r>
            <a:r>
              <a:rPr lang="en-US" sz="2600" b="1" dirty="0">
                <a:solidFill>
                  <a:srgbClr val="0000FF"/>
                </a:solidFill>
              </a:rPr>
              <a:t>main thing is to use it well</a:t>
            </a:r>
            <a:r>
              <a:rPr lang="en-US" sz="2600" b="1" dirty="0" smtClean="0">
                <a:solidFill>
                  <a:srgbClr val="0000FF"/>
                </a:solidFill>
              </a:rPr>
              <a:t>.</a:t>
            </a:r>
            <a:endParaRPr lang="el-GR" sz="2600" b="1" dirty="0" smtClean="0">
              <a:solidFill>
                <a:srgbClr val="0000FF"/>
              </a:solidFill>
            </a:endParaRPr>
          </a:p>
          <a:p>
            <a:pPr marL="0" indent="0" algn="r">
              <a:buNone/>
            </a:pPr>
            <a:r>
              <a:rPr lang="en-US" sz="2600" dirty="0" smtClean="0">
                <a:solidFill>
                  <a:srgbClr val="00B050"/>
                </a:solidFill>
              </a:rPr>
              <a:t>Rene Descartes</a:t>
            </a:r>
            <a:endParaRPr lang="el-GR" sz="2600" dirty="0" smtClean="0">
              <a:solidFill>
                <a:srgbClr val="00B050"/>
              </a:solidFill>
            </a:endParaRPr>
          </a:p>
          <a:p>
            <a:endParaRPr lang="el-GR" sz="2600" b="1" dirty="0" smtClean="0">
              <a:solidFill>
                <a:srgbClr val="CC6600"/>
              </a:solidFill>
            </a:endParaRPr>
          </a:p>
          <a:p>
            <a:r>
              <a:rPr lang="el-GR" sz="2600" b="1" dirty="0" smtClean="0">
                <a:solidFill>
                  <a:srgbClr val="CC6600"/>
                </a:solidFill>
              </a:rPr>
              <a:t>Γίνε </a:t>
            </a:r>
            <a:r>
              <a:rPr lang="el-GR" sz="2600" b="1" dirty="0">
                <a:solidFill>
                  <a:srgbClr val="CC6600"/>
                </a:solidFill>
              </a:rPr>
              <a:t>Εσύ, Το Μέτρο Ποιοτικής Σύγκρισης. Μερικοί άνθρωποι, δεν αντιλαμβάνονται ότι υπάρχουν Περιβάλλοντα στα οποία η Αριστεία είναι το αναμενόμενο</a:t>
            </a:r>
            <a:r>
              <a:rPr lang="el-GR" sz="2600" b="1" dirty="0" smtClean="0">
                <a:solidFill>
                  <a:srgbClr val="CC6600"/>
                </a:solidFill>
              </a:rPr>
              <a:t>.</a:t>
            </a:r>
          </a:p>
          <a:p>
            <a:pPr marL="0" indent="0" algn="r">
              <a:buNone/>
            </a:pPr>
            <a:r>
              <a:rPr lang="en-US" sz="2600" dirty="0">
                <a:solidFill>
                  <a:srgbClr val="00B050"/>
                </a:solidFill>
              </a:rPr>
              <a:t>Steve </a:t>
            </a:r>
            <a:r>
              <a:rPr lang="en-US" sz="2600" dirty="0" err="1">
                <a:solidFill>
                  <a:srgbClr val="00B050"/>
                </a:solidFill>
              </a:rPr>
              <a:t>Jobbs</a:t>
            </a:r>
            <a:endParaRPr lang="el-GR" sz="2600" dirty="0">
              <a:solidFill>
                <a:srgbClr val="00B050"/>
              </a:solidFill>
            </a:endParaRPr>
          </a:p>
          <a:p>
            <a:pPr algn="r"/>
            <a:endParaRPr lang="el-GR" sz="2600" b="1" dirty="0">
              <a:solidFill>
                <a:srgbClr val="CC6600"/>
              </a:solidFill>
            </a:endParaRPr>
          </a:p>
          <a:p>
            <a:pPr marL="0" indent="0" algn="r">
              <a:buNone/>
            </a:pPr>
            <a:endParaRPr lang="en-US" sz="2600" dirty="0">
              <a:solidFill>
                <a:srgbClr val="00B050"/>
              </a:solidFill>
            </a:endParaRPr>
          </a:p>
          <a:p>
            <a:pPr marL="0" indent="0" algn="r">
              <a:buNone/>
            </a:pPr>
            <a:endParaRPr lang="el-GR" sz="2600" dirty="0"/>
          </a:p>
        </p:txBody>
      </p:sp>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2</a:t>
            </a:fld>
            <a:endParaRPr lang="el-GR"/>
          </a:p>
        </p:txBody>
      </p:sp>
    </p:spTree>
    <p:extLst>
      <p:ext uri="{BB962C8B-B14F-4D97-AF65-F5344CB8AC3E}">
        <p14:creationId xmlns:p14="http://schemas.microsoft.com/office/powerpoint/2010/main" val="303094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00B0F0"/>
                </a:solidFill>
                <a:latin typeface="Comic Sans MS" panose="030F0702030302020204" pitchFamily="66" charset="0"/>
              </a:rPr>
              <a:t>Industry 4.0</a:t>
            </a:r>
            <a:endParaRPr lang="el-GR" dirty="0"/>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pPr>
                <a:defRPr/>
              </a:pPr>
              <a:t>20</a:t>
            </a:fld>
            <a:endParaRPr lang="el-G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668344" cy="527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30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431" b="9968"/>
          <a:stretch/>
        </p:blipFill>
        <p:spPr>
          <a:xfrm>
            <a:off x="0" y="0"/>
            <a:ext cx="9144000" cy="6883776"/>
          </a:xfrm>
          <a:prstGeom prst="rect">
            <a:avLst/>
          </a:prstGeom>
        </p:spPr>
      </p:pic>
      <p:sp>
        <p:nvSpPr>
          <p:cNvPr id="6" name="Rectangle 5"/>
          <p:cNvSpPr/>
          <p:nvPr/>
        </p:nvSpPr>
        <p:spPr>
          <a:xfrm>
            <a:off x="6119446" y="640370"/>
            <a:ext cx="3024554" cy="95424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078" tIns="38039" rIns="76078" bIns="274320" rtlCol="0" anchor="b"/>
          <a:lstStyle/>
          <a:p>
            <a:pPr algn="ctr"/>
            <a:endParaRPr lang="en-US" sz="2400" dirty="0">
              <a:solidFill>
                <a:schemeClr val="bg1"/>
              </a:solidFill>
            </a:endParaRPr>
          </a:p>
        </p:txBody>
      </p:sp>
      <p:pic>
        <p:nvPicPr>
          <p:cNvPr id="7" name="Picture 6"/>
          <p:cNvPicPr>
            <a:picLocks noChangeAspect="1"/>
          </p:cNvPicPr>
          <p:nvPr/>
        </p:nvPicPr>
        <p:blipFill rotWithShape="1">
          <a:blip r:embed="rId4"/>
          <a:srcRect t="26575" b="26575"/>
          <a:stretch/>
        </p:blipFill>
        <p:spPr>
          <a:xfrm>
            <a:off x="6598627" y="778176"/>
            <a:ext cx="2066192" cy="678632"/>
          </a:xfrm>
          <a:prstGeom prst="rect">
            <a:avLst/>
          </a:prstGeom>
        </p:spPr>
      </p:pic>
    </p:spTree>
    <p:extLst>
      <p:ext uri="{BB962C8B-B14F-4D97-AF65-F5344CB8AC3E}">
        <p14:creationId xmlns:p14="http://schemas.microsoft.com/office/powerpoint/2010/main" val="278544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3"/>
          <p:cNvPicPr>
            <a:picLocks noChangeAspect="1"/>
          </p:cNvPicPr>
          <p:nvPr/>
        </p:nvPicPr>
        <p:blipFill rotWithShape="1">
          <a:blip r:embed="rId3">
            <a:extLst>
              <a:ext uri="{28A0092B-C50C-407E-A947-70E740481C1C}">
                <a14:useLocalDpi xmlns:a14="http://schemas.microsoft.com/office/drawing/2010/main" val="0"/>
              </a:ext>
            </a:extLst>
          </a:blip>
          <a:srcRect t="10886" b="4553"/>
          <a:stretch/>
        </p:blipFill>
        <p:spPr>
          <a:xfrm>
            <a:off x="0" y="0"/>
            <a:ext cx="9144000" cy="6858000"/>
          </a:xfrm>
          <a:prstGeom prst="rect">
            <a:avLst/>
          </a:prstGeom>
        </p:spPr>
      </p:pic>
      <p:sp>
        <p:nvSpPr>
          <p:cNvPr id="7" name="Rectangle 6"/>
          <p:cNvSpPr txBox="1">
            <a:spLocks noChangeArrowheads="1"/>
          </p:cNvSpPr>
          <p:nvPr/>
        </p:nvSpPr>
        <p:spPr bwMode="auto">
          <a:xfrm>
            <a:off x="8481672" y="6629406"/>
            <a:ext cx="444500"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8" name="Rectangle 7"/>
          <p:cNvSpPr/>
          <p:nvPr/>
        </p:nvSpPr>
        <p:spPr>
          <a:xfrm>
            <a:off x="6119446" y="640370"/>
            <a:ext cx="3024554" cy="95424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078" tIns="38039" rIns="76078" bIns="274320" rtlCol="0" anchor="b"/>
          <a:lstStyle/>
          <a:p>
            <a:pPr algn="ctr"/>
            <a:endParaRPr lang="en-US" sz="24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931" y="775026"/>
            <a:ext cx="2303585" cy="684932"/>
          </a:xfrm>
          <a:prstGeom prst="rect">
            <a:avLst/>
          </a:prstGeom>
        </p:spPr>
      </p:pic>
    </p:spTree>
    <p:extLst>
      <p:ext uri="{BB962C8B-B14F-4D97-AF65-F5344CB8AC3E}">
        <p14:creationId xmlns:p14="http://schemas.microsoft.com/office/powerpoint/2010/main" val="395824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29" b="12529"/>
          <a:stretch>
            <a:fillRect/>
          </a:stretch>
        </p:blipFill>
        <p:spPr/>
      </p:pic>
      <p:sp>
        <p:nvSpPr>
          <p:cNvPr id="9" name="Rectangle 8"/>
          <p:cNvSpPr/>
          <p:nvPr/>
        </p:nvSpPr>
        <p:spPr>
          <a:xfrm>
            <a:off x="6119446" y="640370"/>
            <a:ext cx="3024554" cy="95424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078" tIns="38039" rIns="76078" bIns="274320" rtlCol="0" anchor="b"/>
          <a:lstStyle/>
          <a:p>
            <a:pPr algn="ctr"/>
            <a:endParaRPr lang="en-US" sz="24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4243" y="762640"/>
            <a:ext cx="1874960" cy="709707"/>
          </a:xfrm>
          <a:prstGeom prst="rect">
            <a:avLst/>
          </a:prstGeom>
        </p:spPr>
      </p:pic>
    </p:spTree>
    <p:extLst>
      <p:ext uri="{BB962C8B-B14F-4D97-AF65-F5344CB8AC3E}">
        <p14:creationId xmlns:p14="http://schemas.microsoft.com/office/powerpoint/2010/main" val="22073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939" y="260648"/>
            <a:ext cx="5672549" cy="272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927" y="3140968"/>
            <a:ext cx="5506516" cy="318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323528" y="1683335"/>
            <a:ext cx="2574032" cy="2862322"/>
          </a:xfrm>
          <a:prstGeom prst="rect">
            <a:avLst/>
          </a:prstGeom>
        </p:spPr>
        <p:txBody>
          <a:bodyPr wrap="square">
            <a:spAutoFit/>
          </a:bodyPr>
          <a:lstStyle/>
          <a:p>
            <a:r>
              <a:rPr lang="en-US" sz="2000" b="1" dirty="0">
                <a:latin typeface="Comic Sans MS" panose="030F0702030302020204" pitchFamily="66" charset="0"/>
              </a:rPr>
              <a:t>Exponential rate of change is creating new challenges and opportunities: Talent is key in closing the gap and increasing</a:t>
            </a:r>
            <a:r>
              <a:rPr lang="el-GR" sz="2000" b="1" dirty="0">
                <a:latin typeface="Comic Sans MS" panose="030F0702030302020204" pitchFamily="66" charset="0"/>
              </a:rPr>
              <a:t> </a:t>
            </a:r>
            <a:r>
              <a:rPr lang="en-US" sz="2000" b="1" dirty="0">
                <a:latin typeface="Comic Sans MS" panose="030F0702030302020204" pitchFamily="66" charset="0"/>
              </a:rPr>
              <a:t>the rate of change</a:t>
            </a:r>
            <a:endParaRPr lang="el-GR" sz="2000" dirty="0">
              <a:latin typeface="Comic Sans MS" panose="030F0702030302020204" pitchFamily="66" charset="0"/>
            </a:endParaRPr>
          </a:p>
        </p:txBody>
      </p:sp>
      <p:sp>
        <p:nvSpPr>
          <p:cNvPr id="2" name="Θέση αριθμού διαφάνειας 1"/>
          <p:cNvSpPr>
            <a:spLocks noGrp="1"/>
          </p:cNvSpPr>
          <p:nvPr>
            <p:ph type="sldNum" sz="quarter" idx="11"/>
          </p:nvPr>
        </p:nvSpPr>
        <p:spPr/>
        <p:txBody>
          <a:bodyPr/>
          <a:lstStyle/>
          <a:p>
            <a:pPr>
              <a:defRPr/>
            </a:pPr>
            <a:fld id="{286098AD-A67C-4E03-85A9-501A6495CC83}" type="slidenum">
              <a:rPr lang="el-GR" smtClean="0"/>
              <a:pPr>
                <a:defRPr/>
              </a:pPr>
              <a:t>24</a:t>
            </a:fld>
            <a:endParaRPr lang="el-GR"/>
          </a:p>
        </p:txBody>
      </p:sp>
    </p:spTree>
    <p:extLst>
      <p:ext uri="{BB962C8B-B14F-4D97-AF65-F5344CB8AC3E}">
        <p14:creationId xmlns:p14="http://schemas.microsoft.com/office/powerpoint/2010/main" val="3043825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Comic Sans MS" panose="030F0702030302020204" pitchFamily="66" charset="0"/>
              </a:rPr>
              <a:t>Top 10 Skills to be relevant in Industry 4.0</a:t>
            </a:r>
            <a:endParaRPr lang="en-IN" sz="2800" dirty="0">
              <a:solidFill>
                <a:srgbClr val="FF0000"/>
              </a:solidFill>
              <a:latin typeface="Comic Sans MS" panose="030F0702030302020204" pitchFamily="66" charset="0"/>
            </a:endParaRPr>
          </a:p>
        </p:txBody>
      </p:sp>
      <p:pic>
        <p:nvPicPr>
          <p:cNvPr id="2050" name="Picture 2" descr="https://weforum-assets-production.s3-eu-west-1.amazonaws.com/editor/bD4ikTLC2_fTr1843WCwYsZFbkCs-VwJBAQu2COD1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457"/>
          <a:stretch/>
        </p:blipFill>
        <p:spPr bwMode="auto">
          <a:xfrm>
            <a:off x="523624" y="1212784"/>
            <a:ext cx="7670381" cy="4946654"/>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4294967295"/>
          </p:nvPr>
        </p:nvSpPr>
        <p:spPr>
          <a:xfrm>
            <a:off x="6553200" y="6356350"/>
            <a:ext cx="2133600" cy="365125"/>
          </a:xfrm>
          <a:prstGeom prst="rect">
            <a:avLst/>
          </a:prstGeom>
        </p:spPr>
        <p:txBody>
          <a:bodyPr/>
          <a:lstStyle/>
          <a:p>
            <a:fld id="{69084534-9367-4A09-ABAE-EB26D3621719}" type="slidenum">
              <a:rPr lang="el-GR" smtClean="0"/>
              <a:t>25</a:t>
            </a:fld>
            <a:endParaRPr lang="el-GR"/>
          </a:p>
        </p:txBody>
      </p:sp>
    </p:spTree>
    <p:extLst>
      <p:ext uri="{BB962C8B-B14F-4D97-AF65-F5344CB8AC3E}">
        <p14:creationId xmlns:p14="http://schemas.microsoft.com/office/powerpoint/2010/main" val="4246017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p:txBody>
          <a:bodyPr/>
          <a:lstStyle/>
          <a:p>
            <a:pPr>
              <a:defRPr/>
            </a:pPr>
            <a:r>
              <a:rPr lang="el-GR"/>
              <a:t>ΔΠΘ-ΤΜΗΜΑ ΜΠΔ: ΑΝΤΙΚΕΙΜΕΝΟΣΤΡΑΦΗΣ ΠΡΟΓΡΑΜΜΑΤΙΣΜΟΣ /0</a:t>
            </a:r>
            <a:r>
              <a:rPr lang="en-US"/>
              <a:t>0</a:t>
            </a:r>
            <a:endParaRPr lang="el-GR"/>
          </a:p>
        </p:txBody>
      </p:sp>
      <p:sp>
        <p:nvSpPr>
          <p:cNvPr id="5" name="4 - Θέση αριθμού διαφάνειας"/>
          <p:cNvSpPr>
            <a:spLocks noGrp="1"/>
          </p:cNvSpPr>
          <p:nvPr>
            <p:ph type="sldNum" sz="quarter" idx="11"/>
          </p:nvPr>
        </p:nvSpPr>
        <p:spPr/>
        <p:txBody>
          <a:bodyPr/>
          <a:lstStyle/>
          <a:p>
            <a:pPr>
              <a:defRPr/>
            </a:pPr>
            <a:fld id="{7EA6065B-81A0-4249-8436-47B0CC7C86DC}" type="slidenum">
              <a:rPr lang="el-GR"/>
              <a:pPr>
                <a:defRPr/>
              </a:pPr>
              <a:t>26</a:t>
            </a:fld>
            <a:endParaRPr lang="el-GR"/>
          </a:p>
        </p:txBody>
      </p:sp>
      <p:sp>
        <p:nvSpPr>
          <p:cNvPr id="9220" name="Rectangle 2"/>
          <p:cNvSpPr>
            <a:spLocks noGrp="1" noChangeArrowheads="1"/>
          </p:cNvSpPr>
          <p:nvPr>
            <p:ph type="title"/>
          </p:nvPr>
        </p:nvSpPr>
        <p:spPr/>
        <p:txBody>
          <a:bodyPr/>
          <a:lstStyle/>
          <a:p>
            <a:pPr eaLnBrk="1" hangingPunct="1"/>
            <a:r>
              <a:rPr lang="el-GR" altLang="el-GR" smtClean="0"/>
              <a:t>Γενικές παρατηρήσεις </a:t>
            </a:r>
          </a:p>
        </p:txBody>
      </p:sp>
      <p:sp>
        <p:nvSpPr>
          <p:cNvPr id="9221" name="Rectangle 3"/>
          <p:cNvSpPr>
            <a:spLocks noGrp="1" noChangeArrowheads="1"/>
          </p:cNvSpPr>
          <p:nvPr>
            <p:ph type="body" idx="1"/>
          </p:nvPr>
        </p:nvSpPr>
        <p:spPr/>
        <p:txBody>
          <a:bodyPr/>
          <a:lstStyle/>
          <a:p>
            <a:pPr eaLnBrk="1" hangingPunct="1"/>
            <a:r>
              <a:rPr lang="el-GR" altLang="el-GR" sz="2200" smtClean="0"/>
              <a:t>Αν και η επιτυχία ή η αποτυχία σε πολλές προσπάθειες ενός μηχανικού είναι πιθανόν να αποδοθεί στην «τύχη», τη «μοίρα» ή ακόμη και στο «πεπρωμένο» η επιστήμη του μηχανικού, σε συντριπτικό ποσοστό δεν βασίζεται σε αυτούς τους παράγοντες. </a:t>
            </a:r>
            <a:endParaRPr lang="en-US" altLang="el-GR" sz="2200" smtClean="0"/>
          </a:p>
          <a:p>
            <a:pPr eaLnBrk="1" hangingPunct="1"/>
            <a:r>
              <a:rPr lang="el-GR" altLang="el-GR" sz="2200" smtClean="0">
                <a:solidFill>
                  <a:srgbClr val="0000FF"/>
                </a:solidFill>
              </a:rPr>
              <a:t>Προφανώς η πιο σπουδαία άποψη σχετικά με την επιστήμη των μηχανικών είναι ότι ο μηχανικός μπορεί με συστηματική και προβλέψιμη προσπάθεια να φθάνει σύντομα σε εφικτές, αποτελεσματικές και χωρίς υπερβολικό κόστος λύσεις σε συνήθη ή εξειδικευμένα προβλήματα.</a:t>
            </a:r>
            <a:r>
              <a:rPr lang="el-GR" altLang="el-GR" sz="2200" smtClean="0"/>
              <a:t> </a:t>
            </a:r>
            <a:endParaRPr lang="en-US" altLang="el-GR" sz="2200" smtClean="0"/>
          </a:p>
          <a:p>
            <a:pPr eaLnBrk="1" hangingPunct="1"/>
            <a:r>
              <a:rPr lang="el-GR" altLang="el-GR" sz="2200" smtClean="0"/>
              <a:t>Η τύχη είναι πιθανόν να διαδραματίσει το ρόλο της σε πολλές προσπάθειες ενός μηχανικού, αλλά οι περισσότεροι μηχανικοί  προτιμούν να σκέφτονται ότι έχουν κατά κύριο λόγο τον έλεγχο των αποτελεσμάτων που παράγει κάθε αξιόλογη προσπάθεια.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p:txBody>
          <a:bodyPr/>
          <a:lstStyle/>
          <a:p>
            <a:pPr>
              <a:defRPr/>
            </a:pPr>
            <a:r>
              <a:rPr lang="el-GR"/>
              <a:t>ΔΠΘ-ΤΜΗΜΑ ΜΠΔ: ΑΝΤΙΚΕΙΜΕΝΟΣΤΡΑΦΗΣ ΠΡΟΓΡΑΜΜΑΤΙΣΜΟΣ /0</a:t>
            </a:r>
            <a:r>
              <a:rPr lang="en-US"/>
              <a:t>0</a:t>
            </a:r>
            <a:endParaRPr lang="el-GR"/>
          </a:p>
        </p:txBody>
      </p:sp>
      <p:sp>
        <p:nvSpPr>
          <p:cNvPr id="5" name="4 - Θέση αριθμού διαφάνειας"/>
          <p:cNvSpPr>
            <a:spLocks noGrp="1"/>
          </p:cNvSpPr>
          <p:nvPr>
            <p:ph type="sldNum" sz="quarter" idx="11"/>
          </p:nvPr>
        </p:nvSpPr>
        <p:spPr/>
        <p:txBody>
          <a:bodyPr/>
          <a:lstStyle/>
          <a:p>
            <a:pPr>
              <a:defRPr/>
            </a:pPr>
            <a:fld id="{17D8C2FD-3934-42A7-84D4-65265CA22870}" type="slidenum">
              <a:rPr lang="el-GR"/>
              <a:pPr>
                <a:defRPr/>
              </a:pPr>
              <a:t>27</a:t>
            </a:fld>
            <a:endParaRPr lang="el-GR"/>
          </a:p>
        </p:txBody>
      </p:sp>
      <p:sp>
        <p:nvSpPr>
          <p:cNvPr id="10244" name="Rectangle 2"/>
          <p:cNvSpPr>
            <a:spLocks noGrp="1" noChangeArrowheads="1"/>
          </p:cNvSpPr>
          <p:nvPr>
            <p:ph type="title"/>
          </p:nvPr>
        </p:nvSpPr>
        <p:spPr/>
        <p:txBody>
          <a:bodyPr/>
          <a:lstStyle/>
          <a:p>
            <a:pPr eaLnBrk="1" hangingPunct="1"/>
            <a:endParaRPr lang="el-GR" altLang="el-GR" smtClean="0"/>
          </a:p>
        </p:txBody>
      </p:sp>
      <p:sp>
        <p:nvSpPr>
          <p:cNvPr id="10245" name="Rectangle 3"/>
          <p:cNvSpPr>
            <a:spLocks noGrp="1" noChangeArrowheads="1"/>
          </p:cNvSpPr>
          <p:nvPr>
            <p:ph type="body" idx="1"/>
          </p:nvPr>
        </p:nvSpPr>
        <p:spPr/>
        <p:txBody>
          <a:bodyPr/>
          <a:lstStyle/>
          <a:p>
            <a:pPr eaLnBrk="1" hangingPunct="1">
              <a:lnSpc>
                <a:spcPct val="90000"/>
              </a:lnSpc>
            </a:pPr>
            <a:r>
              <a:rPr lang="el-GR" altLang="el-GR" sz="2400" smtClean="0"/>
              <a:t>Οι πλέον αξιόλογες τεχνικές που εφαρμόζει ένας μηχανικός είναι εκείνες που μπορούν να : </a:t>
            </a:r>
            <a:endParaRPr lang="en-US" altLang="el-GR" sz="2400" smtClean="0"/>
          </a:p>
          <a:p>
            <a:pPr lvl="1" eaLnBrk="1" hangingPunct="1">
              <a:lnSpc>
                <a:spcPct val="130000"/>
              </a:lnSpc>
            </a:pPr>
            <a:r>
              <a:rPr lang="el-GR" altLang="el-GR" sz="2000" smtClean="0"/>
              <a:t> περιγραφούν τόσο ποσοτικά όσο και ποιοτικά, </a:t>
            </a:r>
          </a:p>
          <a:p>
            <a:pPr lvl="1" eaLnBrk="1" hangingPunct="1">
              <a:lnSpc>
                <a:spcPct val="130000"/>
              </a:lnSpc>
            </a:pPr>
            <a:r>
              <a:rPr lang="el-GR" altLang="el-GR" sz="2000" smtClean="0"/>
              <a:t> χρησιμοποιηθούν επαναληπτικά και να παράγουν κάθε φορά παρόμοια αποτελέσματα, </a:t>
            </a:r>
          </a:p>
          <a:p>
            <a:pPr lvl="1" eaLnBrk="1" hangingPunct="1">
              <a:lnSpc>
                <a:spcPct val="130000"/>
              </a:lnSpc>
            </a:pPr>
            <a:r>
              <a:rPr lang="el-GR" altLang="el-GR" sz="2000" smtClean="0"/>
              <a:t> διδαχθούν σε άλλους σε σχετικά μικρό χρονικό διάστημα, </a:t>
            </a:r>
          </a:p>
          <a:p>
            <a:pPr lvl="1" eaLnBrk="1" hangingPunct="1">
              <a:lnSpc>
                <a:spcPct val="130000"/>
              </a:lnSpc>
            </a:pPr>
            <a:r>
              <a:rPr lang="el-GR" altLang="el-GR" sz="2000" smtClean="0"/>
              <a:t> εφαρμοστούν από άλλους με σημαντικό ποσοστό επιτυχίας, </a:t>
            </a:r>
          </a:p>
          <a:p>
            <a:pPr lvl="1" eaLnBrk="1" hangingPunct="1">
              <a:lnSpc>
                <a:spcPct val="120000"/>
              </a:lnSpc>
            </a:pPr>
            <a:r>
              <a:rPr lang="el-GR" altLang="el-GR" sz="2000" smtClean="0"/>
              <a:t>παράγουν για ένα συγκεκριμένο πρόβλημα αξιόλογα και συνεπή με την πραγματικότητα καλύτερα αποτελέσματα από άλλες τεχνικές, </a:t>
            </a:r>
          </a:p>
          <a:p>
            <a:pPr lvl="1" eaLnBrk="1" hangingPunct="1">
              <a:lnSpc>
                <a:spcPct val="110000"/>
              </a:lnSpc>
            </a:pPr>
            <a:r>
              <a:rPr lang="el-GR" altLang="el-GR" sz="2000" smtClean="0"/>
              <a:t> είναι εφαρμόσιμες σε σχετικά μεγάλο ποσοστό συναφών περιπτώσεων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p:txBody>
          <a:bodyPr/>
          <a:lstStyle/>
          <a:p>
            <a:pPr>
              <a:defRPr/>
            </a:pPr>
            <a:r>
              <a:rPr lang="el-GR"/>
              <a:t>ΔΠΘ-ΤΜΗΜΑ ΜΠΔ: ΑΝΤΙΚΕΙΜΕΝΟΣΤΡΑΦΗΣ ΠΡΟΓΡΑΜΜΑΤΙΣΜΟΣ /0</a:t>
            </a:r>
            <a:r>
              <a:rPr lang="en-US"/>
              <a:t>0</a:t>
            </a:r>
            <a:endParaRPr lang="el-GR"/>
          </a:p>
        </p:txBody>
      </p:sp>
      <p:sp>
        <p:nvSpPr>
          <p:cNvPr id="5" name="4 - Θέση αριθμού διαφάνειας"/>
          <p:cNvSpPr>
            <a:spLocks noGrp="1"/>
          </p:cNvSpPr>
          <p:nvPr>
            <p:ph type="sldNum" sz="quarter" idx="11"/>
          </p:nvPr>
        </p:nvSpPr>
        <p:spPr/>
        <p:txBody>
          <a:bodyPr/>
          <a:lstStyle/>
          <a:p>
            <a:pPr>
              <a:defRPr/>
            </a:pPr>
            <a:fld id="{A3150ADE-6E41-45AE-A2A9-B10E8402025C}" type="slidenum">
              <a:rPr lang="el-GR"/>
              <a:pPr>
                <a:defRPr/>
              </a:pPr>
              <a:t>28</a:t>
            </a:fld>
            <a:endParaRPr lang="el-GR"/>
          </a:p>
        </p:txBody>
      </p:sp>
      <p:sp>
        <p:nvSpPr>
          <p:cNvPr id="11268" name="Rectangle 2"/>
          <p:cNvSpPr>
            <a:spLocks noGrp="1" noChangeArrowheads="1"/>
          </p:cNvSpPr>
          <p:nvPr>
            <p:ph type="title"/>
          </p:nvPr>
        </p:nvSpPr>
        <p:spPr/>
        <p:txBody>
          <a:bodyPr/>
          <a:lstStyle/>
          <a:p>
            <a:pPr eaLnBrk="1" hangingPunct="1"/>
            <a:endParaRPr lang="el-GR" altLang="el-GR" smtClean="0"/>
          </a:p>
        </p:txBody>
      </p:sp>
      <p:sp>
        <p:nvSpPr>
          <p:cNvPr id="11269" name="Rectangle 3"/>
          <p:cNvSpPr>
            <a:spLocks noGrp="1" noChangeArrowheads="1"/>
          </p:cNvSpPr>
          <p:nvPr>
            <p:ph type="body" idx="1"/>
          </p:nvPr>
        </p:nvSpPr>
        <p:spPr/>
        <p:txBody>
          <a:bodyPr/>
          <a:lstStyle/>
          <a:p>
            <a:pPr eaLnBrk="1" hangingPunct="1">
              <a:lnSpc>
                <a:spcPct val="110000"/>
              </a:lnSpc>
            </a:pPr>
            <a:r>
              <a:rPr lang="el-GR" altLang="el-GR" sz="2200" smtClean="0">
                <a:solidFill>
                  <a:srgbClr val="0000FF"/>
                </a:solidFill>
              </a:rPr>
              <a:t>Οι πραγματικοί μηχανικοί δεν είναι θαυματοποιοί.</a:t>
            </a:r>
            <a:r>
              <a:rPr lang="el-GR" altLang="el-GR" sz="2200" smtClean="0"/>
              <a:t> Αν ένας καλός μηχανικός ανακαλύψει έναν εμφανώς καλύτερο τρόπο αντιμετώπισης ενός προβλήματος θα πρέπει να προσπαθήσει να ενημερώσει τους υπόλοιπους για τη μέθοδό του. Οι θαυματοποιοί πρέπει λόγω της φύσης της δουλειάς τους να περιβάλλουν τις τεχνικές τους με μυστήριο. </a:t>
            </a:r>
            <a:endParaRPr lang="en-US" altLang="el-GR" sz="2200" smtClean="0"/>
          </a:p>
          <a:p>
            <a:pPr eaLnBrk="1" hangingPunct="1">
              <a:lnSpc>
                <a:spcPct val="110000"/>
              </a:lnSpc>
            </a:pPr>
            <a:r>
              <a:rPr lang="el-GR" altLang="el-GR" sz="2200" smtClean="0">
                <a:solidFill>
                  <a:srgbClr val="0000FF"/>
                </a:solidFill>
              </a:rPr>
              <a:t>Ένας καλός μηχανικός δεν είναι μάγος ούτε δάσκαλος απόκρυφης σοφίας</a:t>
            </a:r>
            <a:r>
              <a:rPr lang="el-GR" altLang="el-GR" sz="2200" smtClean="0"/>
              <a:t>. Ένας καλός</a:t>
            </a:r>
            <a:r>
              <a:rPr lang="el-GR" altLang="el-GR" sz="2200" smtClean="0">
                <a:solidFill>
                  <a:srgbClr val="0000FF"/>
                </a:solidFill>
              </a:rPr>
              <a:t> </a:t>
            </a:r>
            <a:r>
              <a:rPr lang="el-GR" altLang="el-GR" sz="2200" smtClean="0"/>
              <a:t>μηχανικός ίσως πρέπει να είναι «ταλαντούχος," «γενναιόδωρος," ή «διαισθητικός," </a:t>
            </a:r>
            <a:r>
              <a:rPr lang="el-GR" altLang="el-GR" sz="2200" u="sng" smtClean="0"/>
              <a:t>αλλά σε κάθε περίπτωση, </a:t>
            </a:r>
            <a:r>
              <a:rPr lang="el-GR" altLang="el-GR" sz="2200" u="sng" smtClean="0">
                <a:solidFill>
                  <a:srgbClr val="0000FF"/>
                </a:solidFill>
              </a:rPr>
              <a:t>ένας καλός μηχανικός πρέπει να μπορεί, απλά και αποτελεσματικά να μεταδίδει τις τεχνικές που χρησιμοποιεί για να απολαμβάνει μεγαλύτερο μερίδιο των επιτυχιών</a:t>
            </a:r>
            <a:r>
              <a:rPr lang="el-GR" altLang="el-GR" sz="2200" u="sng"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p:txBody>
          <a:bodyPr/>
          <a:lstStyle/>
          <a:p>
            <a:pPr>
              <a:defRPr/>
            </a:pPr>
            <a:r>
              <a:rPr lang="el-GR"/>
              <a:t>ΔΠΘ-ΤΜΗΜΑ ΜΠΔ: ΑΝΤΙΚΕΙΜΕΝΟΣΤΡΑΦΗΣ ΠΡΟΓΡΑΜΜΑΤΙΣΜΟΣ /0</a:t>
            </a:r>
            <a:r>
              <a:rPr lang="en-US"/>
              <a:t>0</a:t>
            </a:r>
            <a:endParaRPr lang="el-GR"/>
          </a:p>
        </p:txBody>
      </p:sp>
      <p:sp>
        <p:nvSpPr>
          <p:cNvPr id="5" name="4 - Θέση αριθμού διαφάνειας"/>
          <p:cNvSpPr>
            <a:spLocks noGrp="1"/>
          </p:cNvSpPr>
          <p:nvPr>
            <p:ph type="sldNum" sz="quarter" idx="11"/>
          </p:nvPr>
        </p:nvSpPr>
        <p:spPr/>
        <p:txBody>
          <a:bodyPr/>
          <a:lstStyle/>
          <a:p>
            <a:pPr>
              <a:defRPr/>
            </a:pPr>
            <a:fld id="{2568AF25-8844-432D-8252-169225A49E11}" type="slidenum">
              <a:rPr lang="el-GR"/>
              <a:pPr>
                <a:defRPr/>
              </a:pPr>
              <a:t>29</a:t>
            </a:fld>
            <a:endParaRPr lang="el-GR"/>
          </a:p>
        </p:txBody>
      </p:sp>
      <p:sp>
        <p:nvSpPr>
          <p:cNvPr id="12292" name="Rectangle 2"/>
          <p:cNvSpPr>
            <a:spLocks noGrp="1" noChangeArrowheads="1"/>
          </p:cNvSpPr>
          <p:nvPr>
            <p:ph type="title"/>
          </p:nvPr>
        </p:nvSpPr>
        <p:spPr/>
        <p:txBody>
          <a:bodyPr/>
          <a:lstStyle/>
          <a:p>
            <a:pPr eaLnBrk="1" hangingPunct="1"/>
            <a:endParaRPr lang="el-GR" altLang="el-GR" smtClean="0"/>
          </a:p>
        </p:txBody>
      </p:sp>
      <p:sp>
        <p:nvSpPr>
          <p:cNvPr id="12293" name="Rectangle 3"/>
          <p:cNvSpPr>
            <a:spLocks noGrp="1" noChangeArrowheads="1"/>
          </p:cNvSpPr>
          <p:nvPr>
            <p:ph type="body" idx="1"/>
          </p:nvPr>
        </p:nvSpPr>
        <p:spPr/>
        <p:txBody>
          <a:bodyPr/>
          <a:lstStyle/>
          <a:p>
            <a:pPr eaLnBrk="1" hangingPunct="1">
              <a:lnSpc>
                <a:spcPct val="90000"/>
              </a:lnSpc>
            </a:pPr>
            <a:r>
              <a:rPr lang="el-GR" altLang="el-GR" smtClean="0"/>
              <a:t>Οι μηχανικοί διαφέρουν από τους επιστήμονες. Χρησιμοποιούν τη φυσική, τα μαθηματικά και άλλες επιστημονικές περιοχές (ανάλυση σφαλμάτων, διοίκηση, εκτίμηση κινδύνων) καθώς και εξαιρετικές επικοινωνιακές ικανότητες για να αναπτύξουν </a:t>
            </a:r>
            <a:r>
              <a:rPr lang="el-GR" altLang="el-GR" smtClean="0">
                <a:solidFill>
                  <a:srgbClr val="A50021"/>
                </a:solidFill>
              </a:rPr>
              <a:t>εφικτές, αποτελεσματικές και χωρίς υπερβολικό κόστος λύσεις σε συνήθη ή εξειδικευμένα προβλήματα</a:t>
            </a:r>
            <a:r>
              <a:rPr lang="el-GR" altLang="el-GR" smtClean="0"/>
              <a:t>. </a:t>
            </a:r>
          </a:p>
          <a:p>
            <a:pPr eaLnBrk="1" hangingPunct="1">
              <a:lnSpc>
                <a:spcPct val="90000"/>
              </a:lnSpc>
            </a:pPr>
            <a:r>
              <a:rPr lang="el-GR" altLang="el-GR" b="1" smtClean="0">
                <a:solidFill>
                  <a:srgbClr val="0000FF"/>
                </a:solidFill>
              </a:rPr>
              <a:t>Ένας επιστήμονας συχνά δεν είναι μηχανικός, αλλά ένας μηχανικός πρέπει να θεμελιώνει τη γνώση του στην επιστήμη.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0"/>
          </p:nvPr>
        </p:nvSpPr>
        <p:spPr/>
        <p:txBody>
          <a:bodyPr/>
          <a:lstStyle/>
          <a:p>
            <a:pPr>
              <a:defRPr/>
            </a:pPr>
            <a:r>
              <a:rPr lang="el-GR"/>
              <a:t>ΔΠΘ-ΤΜΗΜΑ ΜΠΔ: ΑΝΤΙΚΕΙΜΕΝΟΣΤΡΑΦΗΣ ΠΡΟΓΡΑΜΜΑΤΙΣΜΟΣ /0</a:t>
            </a:r>
            <a:r>
              <a:rPr lang="en-US"/>
              <a:t>0</a:t>
            </a:r>
            <a:endParaRPr lang="el-GR"/>
          </a:p>
        </p:txBody>
      </p:sp>
      <p:sp>
        <p:nvSpPr>
          <p:cNvPr id="5" name="4 - Θέση αριθμού διαφάνειας"/>
          <p:cNvSpPr>
            <a:spLocks noGrp="1"/>
          </p:cNvSpPr>
          <p:nvPr>
            <p:ph type="sldNum" sz="quarter" idx="11"/>
          </p:nvPr>
        </p:nvSpPr>
        <p:spPr/>
        <p:txBody>
          <a:bodyPr/>
          <a:lstStyle/>
          <a:p>
            <a:pPr>
              <a:defRPr/>
            </a:pPr>
            <a:fld id="{4513516E-472E-462E-8F4F-8276C8970E5C}" type="slidenum">
              <a:rPr lang="el-GR"/>
              <a:pPr>
                <a:defRPr/>
              </a:pPr>
              <a:t>3</a:t>
            </a:fld>
            <a:endParaRPr lang="el-GR"/>
          </a:p>
        </p:txBody>
      </p:sp>
      <p:sp>
        <p:nvSpPr>
          <p:cNvPr id="3076" name="Rectangle 2"/>
          <p:cNvSpPr>
            <a:spLocks noGrp="1" noChangeArrowheads="1"/>
          </p:cNvSpPr>
          <p:nvPr>
            <p:ph type="title"/>
          </p:nvPr>
        </p:nvSpPr>
        <p:spPr/>
        <p:txBody>
          <a:bodyPr/>
          <a:lstStyle/>
          <a:p>
            <a:pPr eaLnBrk="1" hangingPunct="1"/>
            <a:r>
              <a:rPr lang="el-GR" altLang="el-GR" sz="2800" smtClean="0">
                <a:solidFill>
                  <a:schemeClr val="tx1"/>
                </a:solidFill>
              </a:rPr>
              <a:t>ΥΠΟΧΡΕΩΣΕΙΣ ΦΟΙΤΗΤΩΝ - ΦΟΙΤΗΤΡΙΩΝ</a:t>
            </a:r>
            <a:endParaRPr lang="en-US" altLang="el-GR" sz="2800" smtClean="0">
              <a:solidFill>
                <a:schemeClr val="tx1"/>
              </a:solidFill>
            </a:endParaRPr>
          </a:p>
        </p:txBody>
      </p:sp>
      <p:sp>
        <p:nvSpPr>
          <p:cNvPr id="3077" name="Rectangle 3"/>
          <p:cNvSpPr>
            <a:spLocks noGrp="1" noChangeArrowheads="1"/>
          </p:cNvSpPr>
          <p:nvPr>
            <p:ph type="body" idx="1"/>
          </p:nvPr>
        </p:nvSpPr>
        <p:spPr/>
        <p:txBody>
          <a:bodyPr/>
          <a:lstStyle/>
          <a:p>
            <a:pPr eaLnBrk="1" hangingPunct="1">
              <a:spcAft>
                <a:spcPts val="2400"/>
              </a:spcAft>
            </a:pPr>
            <a:r>
              <a:rPr lang="el-GR" altLang="el-GR" b="1" dirty="0" smtClean="0">
                <a:solidFill>
                  <a:schemeClr val="accent2"/>
                </a:solidFill>
              </a:rPr>
              <a:t>Παρακολούθηση της θεωρίας</a:t>
            </a:r>
            <a:r>
              <a:rPr lang="en-US" altLang="el-GR" b="1" dirty="0" smtClean="0">
                <a:solidFill>
                  <a:schemeClr val="accent2"/>
                </a:solidFill>
              </a:rPr>
              <a:t> &amp; </a:t>
            </a:r>
            <a:r>
              <a:rPr lang="el-GR" altLang="el-GR" b="1" dirty="0" smtClean="0">
                <a:solidFill>
                  <a:schemeClr val="accent2"/>
                </a:solidFill>
              </a:rPr>
              <a:t>υλοποίηση των ασκήσεων των φυλλαδίων και των εργασιών</a:t>
            </a:r>
          </a:p>
          <a:p>
            <a:pPr eaLnBrk="1" hangingPunct="1">
              <a:lnSpc>
                <a:spcPct val="150000"/>
              </a:lnSpc>
              <a:spcAft>
                <a:spcPts val="2400"/>
              </a:spcAft>
            </a:pPr>
            <a:r>
              <a:rPr lang="el-GR" altLang="el-GR" b="1" dirty="0" smtClean="0">
                <a:solidFill>
                  <a:srgbClr val="A50021"/>
                </a:solidFill>
              </a:rPr>
              <a:t>Ενεργός συμμετοχή στο εργαστηριακό μέρος του μαθήματος</a:t>
            </a:r>
            <a:endParaRPr lang="el-GR" altLang="el-GR" b="1" dirty="0" smtClean="0"/>
          </a:p>
          <a:p>
            <a:pPr eaLnBrk="1" hangingPunct="1">
              <a:spcAft>
                <a:spcPts val="2400"/>
              </a:spcAft>
            </a:pPr>
            <a:r>
              <a:rPr lang="el-GR" altLang="el-GR" b="1" dirty="0" smtClean="0">
                <a:solidFill>
                  <a:schemeClr val="accent2"/>
                </a:solidFill>
              </a:rPr>
              <a:t>Ουσιαστική συμμετοχή στις εξετάσεις – διενεργούνται με ανοιχτές σημειώσεις – βιβλία κλπ.</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l-GR" altLang="el-GR" smtClean="0"/>
          </a:p>
        </p:txBody>
      </p:sp>
      <p:sp>
        <p:nvSpPr>
          <p:cNvPr id="3" name="Content Placeholder 2"/>
          <p:cNvSpPr>
            <a:spLocks noGrp="1"/>
          </p:cNvSpPr>
          <p:nvPr>
            <p:ph idx="1"/>
          </p:nvPr>
        </p:nvSpPr>
        <p:spPr/>
        <p:txBody>
          <a:bodyPr/>
          <a:lstStyle/>
          <a:p>
            <a:pPr>
              <a:defRPr/>
            </a:pPr>
            <a:r>
              <a:rPr lang="el-GR" b="1" dirty="0" smtClean="0">
                <a:solidFill>
                  <a:schemeClr val="accent5">
                    <a:lumMod val="50000"/>
                  </a:schemeClr>
                </a:solidFill>
              </a:rPr>
              <a:t>Η συμβολική εξουσία του μηχανικού πρέπει να εκφράζεται με την επιβολή σημασιών που εδράζονται στην επιστημονική γνώση </a:t>
            </a:r>
            <a:r>
              <a:rPr lang="el-GR" b="1" dirty="0">
                <a:solidFill>
                  <a:schemeClr val="accent5">
                    <a:lumMod val="50000"/>
                  </a:schemeClr>
                </a:solidFill>
              </a:rPr>
              <a:t>ώστε </a:t>
            </a:r>
            <a:r>
              <a:rPr lang="el-GR" b="1" dirty="0">
                <a:solidFill>
                  <a:srgbClr val="C00000"/>
                </a:solidFill>
              </a:rPr>
              <a:t>οι πολίτες να «πιστεύουν» και να «βλέπουν» </a:t>
            </a:r>
            <a:r>
              <a:rPr lang="el-GR" b="1" dirty="0" smtClean="0">
                <a:solidFill>
                  <a:srgbClr val="C00000"/>
                </a:solidFill>
              </a:rPr>
              <a:t>τον κόσμο σύμφωνα με τις θεμελιώδεις φυσικές και μαθηματικές έννοιες και όχι σύμφωνα </a:t>
            </a:r>
            <a:r>
              <a:rPr lang="el-GR" b="1" dirty="0">
                <a:solidFill>
                  <a:srgbClr val="C00000"/>
                </a:solidFill>
              </a:rPr>
              <a:t>με τον τρόπο με τον οποίο η κυρίαρχη εξουσία ερμηνεύει τον </a:t>
            </a:r>
            <a:r>
              <a:rPr lang="el-GR" b="1" dirty="0" smtClean="0">
                <a:solidFill>
                  <a:srgbClr val="C00000"/>
                </a:solidFill>
              </a:rPr>
              <a:t>κόσμο. </a:t>
            </a:r>
          </a:p>
          <a:p>
            <a:pPr marL="0" indent="0">
              <a:buFontTx/>
              <a:buNone/>
              <a:defRPr/>
            </a:pPr>
            <a:endParaRPr lang="el-GR" dirty="0">
              <a:solidFill>
                <a:schemeClr val="accent5">
                  <a:lumMod val="50000"/>
                </a:schemeClr>
              </a:solidFill>
            </a:endParaRPr>
          </a:p>
          <a:p>
            <a:pPr>
              <a:defRPr/>
            </a:pPr>
            <a:endParaRPr lang="el-GR" dirty="0">
              <a:solidFill>
                <a:schemeClr val="accent5">
                  <a:lumMod val="50000"/>
                </a:schemeClr>
              </a:solidFill>
            </a:endParaRPr>
          </a:p>
        </p:txBody>
      </p:sp>
      <p:sp>
        <p:nvSpPr>
          <p:cNvPr id="4" name="Footer Placeholder 3"/>
          <p:cNvSpPr>
            <a:spLocks noGrp="1"/>
          </p:cNvSpPr>
          <p:nvPr>
            <p:ph type="ftr" sz="quarter" idx="10"/>
          </p:nvPr>
        </p:nvSpPr>
        <p:spPr/>
        <p:txBody>
          <a:bodyPr/>
          <a:lstStyle/>
          <a:p>
            <a:pPr>
              <a:defRPr/>
            </a:pPr>
            <a:r>
              <a:rPr lang="el-GR" smtClean="0"/>
              <a:t>ΔΠΘ-ΜΠΔ: ΕΙΣΑΓΩΓΗ ΣΤΗΝ ΕΠΙΣΤΗΜΗ ΤΩΝ ΥΠΟΛΟΓΙΣΤΩΝ /00</a:t>
            </a:r>
            <a:endParaRPr lang="el-GR"/>
          </a:p>
        </p:txBody>
      </p:sp>
      <p:sp>
        <p:nvSpPr>
          <p:cNvPr id="5" name="Slide Number Placeholder 4"/>
          <p:cNvSpPr>
            <a:spLocks noGrp="1"/>
          </p:cNvSpPr>
          <p:nvPr>
            <p:ph type="sldNum" sz="quarter" idx="11"/>
          </p:nvPr>
        </p:nvSpPr>
        <p:spPr/>
        <p:txBody>
          <a:bodyPr/>
          <a:lstStyle/>
          <a:p>
            <a:pPr>
              <a:defRPr/>
            </a:pPr>
            <a:fld id="{1236941B-CCFD-4CE4-8B82-76949F85619F}" type="slidenum">
              <a:rPr lang="el-GR" smtClean="0"/>
              <a:pPr>
                <a:defRPr/>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l-GR" smtClean="0"/>
              <a:t>Σχετικά με τα μαθήματα του προγραμματισμού</a:t>
            </a:r>
            <a:r>
              <a:rPr lang="en-US" altLang="el-GR" smtClean="0"/>
              <a:t> HY</a:t>
            </a:r>
            <a:endParaRPr lang="el-GR" altLang="el-GR" smtClean="0"/>
          </a:p>
        </p:txBody>
      </p:sp>
      <p:sp>
        <p:nvSpPr>
          <p:cNvPr id="14339" name="Content Placeholder 2"/>
          <p:cNvSpPr>
            <a:spLocks noGrp="1"/>
          </p:cNvSpPr>
          <p:nvPr>
            <p:ph idx="1"/>
          </p:nvPr>
        </p:nvSpPr>
        <p:spPr/>
        <p:txBody>
          <a:bodyPr/>
          <a:lstStyle/>
          <a:p>
            <a:pPr>
              <a:lnSpc>
                <a:spcPct val="150000"/>
              </a:lnSpc>
            </a:pPr>
            <a:r>
              <a:rPr lang="el-GR" altLang="el-GR" dirty="0" smtClean="0"/>
              <a:t>Η μηχανή αυτή καθαυτή δεν έχει απαιτήσεις και δεν δίνει υποσχέσεις</a:t>
            </a:r>
          </a:p>
          <a:p>
            <a:pPr>
              <a:lnSpc>
                <a:spcPct val="150000"/>
              </a:lnSpc>
            </a:pPr>
            <a:r>
              <a:rPr lang="el-GR" altLang="el-GR" dirty="0" smtClean="0"/>
              <a:t>Το ανθρώπινο πνεύμα είναι αυτό που δημιουργεί απαιτήσεις και δίνει υποσχέσεις</a:t>
            </a:r>
          </a:p>
          <a:p>
            <a:pPr>
              <a:lnSpc>
                <a:spcPct val="150000"/>
              </a:lnSpc>
            </a:pPr>
            <a:r>
              <a:rPr lang="el-GR" altLang="el-GR" dirty="0" smtClean="0"/>
              <a:t>Για να κατακτήσουμε τη μηχανή πρέπει πρώτα να την κατανοήσουμε και να την αφομοιώσουμε.</a:t>
            </a:r>
          </a:p>
          <a:p>
            <a:pPr>
              <a:lnSpc>
                <a:spcPct val="150000"/>
              </a:lnSpc>
            </a:pPr>
            <a:endParaRPr lang="el-GR" altLang="el-GR" dirty="0" smtClean="0"/>
          </a:p>
        </p:txBody>
      </p:sp>
      <p:sp>
        <p:nvSpPr>
          <p:cNvPr id="4" name="Footer Placeholder 3"/>
          <p:cNvSpPr>
            <a:spLocks noGrp="1"/>
          </p:cNvSpPr>
          <p:nvPr>
            <p:ph type="ftr" sz="quarter" idx="10"/>
          </p:nvPr>
        </p:nvSpPr>
        <p:spPr/>
        <p:txBody>
          <a:bodyPr/>
          <a:lstStyle/>
          <a:p>
            <a:pPr>
              <a:defRPr/>
            </a:pPr>
            <a:r>
              <a:rPr lang="el-GR" dirty="0" smtClean="0"/>
              <a:t>ΔΠΘ-ΤΜΗΜΑ ΜΠΔ: ΑΝΤΙΚΕΙΜΕΝΟΣΤΡΑΦΗΣ ΠΡΟΓΡΑΜΜΑΤΙΣΜΟΣ /0</a:t>
            </a:r>
            <a:r>
              <a:rPr lang="en-US" dirty="0" smtClean="0"/>
              <a:t>0</a:t>
            </a:r>
            <a:endParaRPr lang="el-GR" dirty="0"/>
          </a:p>
        </p:txBody>
      </p:sp>
      <p:sp>
        <p:nvSpPr>
          <p:cNvPr id="5" name="Slide Number Placeholder 4"/>
          <p:cNvSpPr>
            <a:spLocks noGrp="1"/>
          </p:cNvSpPr>
          <p:nvPr>
            <p:ph type="sldNum" sz="quarter" idx="11"/>
          </p:nvPr>
        </p:nvSpPr>
        <p:spPr/>
        <p:txBody>
          <a:bodyPr/>
          <a:lstStyle/>
          <a:p>
            <a:pPr>
              <a:defRPr/>
            </a:pPr>
            <a:fld id="{D86644A0-6AB7-4998-A204-D26F4BB80209}" type="slidenum">
              <a:rPr lang="el-GR" smtClean="0"/>
              <a:pPr>
                <a:defRPr/>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124744"/>
            <a:ext cx="8534400" cy="4971256"/>
          </a:xfrm>
        </p:spPr>
        <p:txBody>
          <a:bodyPr/>
          <a:lstStyle/>
          <a:p>
            <a:r>
              <a:rPr lang="el-GR" altLang="el-GR" b="1" dirty="0">
                <a:solidFill>
                  <a:srgbClr val="FF0000"/>
                </a:solidFill>
              </a:rPr>
              <a:t>Πρέπει να συνυπάρχει η απαισιοδοξία της γνώσης, με την αισιοδοξία της θέλησης </a:t>
            </a:r>
            <a:r>
              <a:rPr lang="el-GR" altLang="el-GR" b="1" dirty="0">
                <a:solidFill>
                  <a:srgbClr val="0000FF"/>
                </a:solidFill>
              </a:rPr>
              <a:t>(</a:t>
            </a:r>
            <a:r>
              <a:rPr lang="el-GR" dirty="0">
                <a:solidFill>
                  <a:srgbClr val="0000FF"/>
                </a:solidFill>
              </a:rPr>
              <a:t>Είμαι απαισιόδοξος λόγω ευφυΐας και αισιόδοξος λόγω θέλησης)</a:t>
            </a:r>
            <a:r>
              <a:rPr lang="el-GR" dirty="0"/>
              <a:t>.</a:t>
            </a:r>
            <a:r>
              <a:rPr lang="el-GR" altLang="el-GR" b="1" dirty="0">
                <a:solidFill>
                  <a:srgbClr val="FF0000"/>
                </a:solidFill>
              </a:rPr>
              <a:t> </a:t>
            </a:r>
            <a:endParaRPr lang="el-GR" altLang="el-GR" b="1" dirty="0" smtClean="0">
              <a:solidFill>
                <a:srgbClr val="FF0000"/>
              </a:solidFill>
            </a:endParaRPr>
          </a:p>
          <a:p>
            <a:pPr marL="0" indent="0" algn="r">
              <a:buNone/>
            </a:pPr>
            <a:r>
              <a:rPr lang="en-US" altLang="el-GR" dirty="0" smtClean="0"/>
              <a:t>Antonio </a:t>
            </a:r>
            <a:r>
              <a:rPr lang="en-US" altLang="el-GR" dirty="0" smtClean="0"/>
              <a:t>Gramsci</a:t>
            </a:r>
            <a:endParaRPr lang="el-GR" altLang="el-GR" dirty="0" smtClean="0"/>
          </a:p>
          <a:p>
            <a:endParaRPr lang="el-GR" b="1" dirty="0" smtClean="0"/>
          </a:p>
          <a:p>
            <a:r>
              <a:rPr lang="el-GR" b="1" dirty="0" smtClean="0">
                <a:solidFill>
                  <a:srgbClr val="0070C0"/>
                </a:solidFill>
              </a:rPr>
              <a:t>Αν </a:t>
            </a:r>
            <a:r>
              <a:rPr lang="el-GR" b="1" dirty="0">
                <a:solidFill>
                  <a:srgbClr val="0070C0"/>
                </a:solidFill>
              </a:rPr>
              <a:t>σε δεχτώ όπως είσαι, θα σε κάνω χειρότερο. Αν όμως σε αντιμετωπίσω σαν να είσαι αυτό που είσαι ικανός να γίνεις, θα σε βοηθήσω να το πετύχεις</a:t>
            </a:r>
            <a:r>
              <a:rPr lang="el-GR" b="1" dirty="0" smtClean="0">
                <a:solidFill>
                  <a:srgbClr val="00B050"/>
                </a:solidFill>
              </a:rPr>
              <a:t>.</a:t>
            </a:r>
          </a:p>
          <a:p>
            <a:pPr marL="0" indent="0" algn="r">
              <a:buNone/>
            </a:pPr>
            <a:r>
              <a:rPr lang="en-US" dirty="0"/>
              <a:t>Johann Wolfgang von Goethe</a:t>
            </a:r>
            <a:endParaRPr lang="el-GR" altLang="el-GR" dirty="0"/>
          </a:p>
          <a:p>
            <a:endParaRPr lang="el-GR" dirty="0"/>
          </a:p>
        </p:txBody>
      </p:sp>
      <p:sp>
        <p:nvSpPr>
          <p:cNvPr id="4" name="Footer Placeholder 3"/>
          <p:cNvSpPr>
            <a:spLocks noGrp="1"/>
          </p:cNvSpPr>
          <p:nvPr>
            <p:ph type="ftr" sz="quarter" idx="10"/>
          </p:nvPr>
        </p:nvSpPr>
        <p:spPr/>
        <p:txBody>
          <a:bodyPr/>
          <a:lstStyle/>
          <a:p>
            <a:pPr>
              <a:defRPr/>
            </a:pPr>
            <a:r>
              <a:rPr lang="el-GR" dirty="0" smtClean="0"/>
              <a:t>ΔΠΘ-ΜΠΔ</a:t>
            </a:r>
            <a:r>
              <a:rPr lang="el-GR" dirty="0"/>
              <a:t>: ΑΝΤΙΚΕΙΜΕΝΟΣΤΡΑΦΗΣ ΠΡΟΓΡΑΜΜΑΤΙΣΜΟΣ /0</a:t>
            </a:r>
            <a:r>
              <a:rPr lang="en-US" dirty="0" smtClean="0"/>
              <a:t>0</a:t>
            </a:r>
            <a:endParaRPr lang="el-GR" dirty="0"/>
          </a:p>
        </p:txBody>
      </p:sp>
      <p:sp>
        <p:nvSpPr>
          <p:cNvPr id="5" name="Slide Number Placeholder 4"/>
          <p:cNvSpPr>
            <a:spLocks noGrp="1"/>
          </p:cNvSpPr>
          <p:nvPr>
            <p:ph type="sldNum" sz="quarter" idx="11"/>
          </p:nvPr>
        </p:nvSpPr>
        <p:spPr/>
        <p:txBody>
          <a:bodyPr/>
          <a:lstStyle/>
          <a:p>
            <a:pPr>
              <a:defRPr/>
            </a:pPr>
            <a:fld id="{286098AD-A67C-4E03-85A9-501A6495CC83}" type="slidenum">
              <a:rPr lang="el-GR" smtClean="0"/>
              <a:pPr>
                <a:defRPr/>
              </a:pPr>
              <a:t>32</a:t>
            </a:fld>
            <a:endParaRPr lang="el-GR"/>
          </a:p>
        </p:txBody>
      </p:sp>
    </p:spTree>
    <p:extLst>
      <p:ext uri="{BB962C8B-B14F-4D97-AF65-F5344CB8AC3E}">
        <p14:creationId xmlns:p14="http://schemas.microsoft.com/office/powerpoint/2010/main" val="274580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33</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320"/>
            <a:ext cx="9144000" cy="6055360"/>
          </a:xfrm>
          <a:prstGeom prst="rect">
            <a:avLst/>
          </a:prstGeom>
        </p:spPr>
      </p:pic>
    </p:spTree>
    <p:extLst>
      <p:ext uri="{BB962C8B-B14F-4D97-AF65-F5344CB8AC3E}">
        <p14:creationId xmlns:p14="http://schemas.microsoft.com/office/powerpoint/2010/main" val="2100008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b="1" dirty="0">
                <a:solidFill>
                  <a:srgbClr val="0070C0"/>
                </a:solidFill>
              </a:rPr>
              <a:t>Αν σε δεχτώ όπως είσαι, θα σε κάνω χειρότερο. Αν όμως σε αντιμετωπίσω σαν να είσαι αυτό που είσαι ικανός να γίνεις, θα σε βοηθήσω να το πετύχεις</a:t>
            </a:r>
            <a:r>
              <a:rPr lang="el-GR" b="1" dirty="0">
                <a:solidFill>
                  <a:srgbClr val="00B050"/>
                </a:solidFill>
              </a:rPr>
              <a:t>.</a:t>
            </a:r>
          </a:p>
          <a:p>
            <a:pPr marL="0" indent="0" algn="r">
              <a:buNone/>
            </a:pPr>
            <a:r>
              <a:rPr lang="en-US" dirty="0"/>
              <a:t>Johann Wolfgang von Goethe</a:t>
            </a:r>
            <a:endParaRPr lang="el-GR" altLang="el-GR" dirty="0"/>
          </a:p>
          <a:p>
            <a:pPr marL="0" indent="0">
              <a:buNone/>
            </a:pPr>
            <a:endParaRPr lang="el-GR" dirty="0"/>
          </a:p>
        </p:txBody>
      </p:sp>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34</a:t>
            </a:fld>
            <a:endParaRPr lang="el-GR"/>
          </a:p>
        </p:txBody>
      </p:sp>
    </p:spTree>
    <p:extLst>
      <p:ext uri="{BB962C8B-B14F-4D97-AF65-F5344CB8AC3E}">
        <p14:creationId xmlns:p14="http://schemas.microsoft.com/office/powerpoint/2010/main" val="1662382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35</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63" y="0"/>
            <a:ext cx="7527073" cy="6858000"/>
          </a:xfrm>
          <a:prstGeom prst="rect">
            <a:avLst/>
          </a:prstGeom>
        </p:spPr>
      </p:pic>
    </p:spTree>
    <p:extLst>
      <p:ext uri="{BB962C8B-B14F-4D97-AF65-F5344CB8AC3E}">
        <p14:creationId xmlns:p14="http://schemas.microsoft.com/office/powerpoint/2010/main" val="1288074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36</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239182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chemeClr val="tx1"/>
                </a:solidFill>
                <a:latin typeface="Comic Sans MS" panose="030F0702030302020204" pitchFamily="66" charset="0"/>
              </a:rPr>
              <a:t>Ερώτημα που τέθηκε στο </a:t>
            </a:r>
            <a:r>
              <a:rPr lang="en-US" sz="2800" dirty="0">
                <a:solidFill>
                  <a:schemeClr val="tx1"/>
                </a:solidFill>
                <a:latin typeface="Comic Sans MS" panose="030F0702030302020204" pitchFamily="66" charset="0"/>
              </a:rPr>
              <a:t>blog </a:t>
            </a:r>
            <a:r>
              <a:rPr lang="el-GR" sz="2800" dirty="0">
                <a:solidFill>
                  <a:schemeClr val="tx1"/>
                </a:solidFill>
                <a:latin typeface="Comic Sans MS" panose="030F0702030302020204" pitchFamily="66" charset="0"/>
              </a:rPr>
              <a:t>του </a:t>
            </a:r>
            <a:r>
              <a:rPr lang="en-US" sz="2800" dirty="0">
                <a:solidFill>
                  <a:schemeClr val="tx1"/>
                </a:solidFill>
                <a:latin typeface="Comic Sans MS" panose="030F0702030302020204" pitchFamily="66" charset="0"/>
              </a:rPr>
              <a:t>Stephen-Hawking</a:t>
            </a:r>
            <a:r>
              <a:rPr lang="el-GR" sz="2800" dirty="0">
                <a:solidFill>
                  <a:schemeClr val="tx1"/>
                </a:solidFill>
                <a:latin typeface="Comic Sans MS" panose="030F0702030302020204" pitchFamily="66" charset="0"/>
              </a:rPr>
              <a:t> το 2015</a:t>
            </a:r>
            <a:endParaRPr lang="el-GR" sz="2800" dirty="0">
              <a:latin typeface="Comic Sans MS" panose="030F0702030302020204" pitchFamily="66" charset="0"/>
            </a:endParaRPr>
          </a:p>
        </p:txBody>
      </p:sp>
      <p:sp>
        <p:nvSpPr>
          <p:cNvPr id="3" name="Θέση περιεχομένου 2"/>
          <p:cNvSpPr>
            <a:spLocks noGrp="1"/>
          </p:cNvSpPr>
          <p:nvPr>
            <p:ph idx="1"/>
          </p:nvPr>
        </p:nvSpPr>
        <p:spPr/>
        <p:txBody>
          <a:bodyPr/>
          <a:lstStyle/>
          <a:p>
            <a:r>
              <a:rPr lang="el-GR" sz="2200" dirty="0">
                <a:solidFill>
                  <a:srgbClr val="C00000"/>
                </a:solidFill>
                <a:latin typeface="Comic Sans MS" panose="030F0702030302020204" pitchFamily="66" charset="0"/>
              </a:rPr>
              <a:t>Έχετε σκεφτεί πάνω στην πιθανότητα τεχνολογικής ανεργίας, όταν αναπτύσσουμε αυτοματοποιημένες διαδικασίες που τελικά μπορούν να προκαλέσουν μεγάλη ανεργία με το να εκτελούνται εργασίες γρηγορότερα ή και φθηνότερα από αυτές που μπορούν να εκτελέσουν οι άνθρωποι;</a:t>
            </a:r>
          </a:p>
          <a:p>
            <a:r>
              <a:rPr lang="el-GR" sz="2200" dirty="0">
                <a:solidFill>
                  <a:schemeClr val="accent6">
                    <a:lumMod val="75000"/>
                  </a:schemeClr>
                </a:solidFill>
                <a:latin typeface="Comic Sans MS" panose="030F0702030302020204" pitchFamily="66" charset="0"/>
              </a:rPr>
              <a:t>Εάν οι μηχανές παράγουν οτιδήποτε χρειαζόμαστε, το αποτέλεσμα θα εξαρτηθεί από το πώς διανέμονται τα αγαθά. Ο καθένας θα μπορούσε να απολαμβάνει μια ζωή πολυτελούς άνεσης αν ο πλούτος που παρήγαγαν οι μηχανές μοιραζόταν, ή περισσότεροι άνθρωποι θα μπορούσαν να καταλήξουν στη δυστυχία, αν οι κάτοχοι των μηχανών συσπειρώνονταν επιτυχώς κατά της αναδιανομής του πλούτου. Μέχρι στιγμής, η τάση φαίνεται να κατευθύνεται στη δεύτερη περίπτωση, με την τεχνολογία να οδηγεί σε συνεχώς αυξανόμενη ανισότητα.</a:t>
            </a:r>
          </a:p>
          <a:p>
            <a:endParaRPr lang="el-GR" sz="2200" dirty="0">
              <a:latin typeface="Comic Sans MS" panose="030F0702030302020204" pitchFamily="66" charset="0"/>
            </a:endParaRPr>
          </a:p>
        </p:txBody>
      </p:sp>
      <p:sp>
        <p:nvSpPr>
          <p:cNvPr id="4" name="Θέση υποσέλιδου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0</a:t>
            </a:r>
            <a:endParaRPr lang="el-GR"/>
          </a:p>
        </p:txBody>
      </p:sp>
      <p:sp>
        <p:nvSpPr>
          <p:cNvPr id="5" name="Θέση αριθμού διαφάνειας 4"/>
          <p:cNvSpPr>
            <a:spLocks noGrp="1"/>
          </p:cNvSpPr>
          <p:nvPr>
            <p:ph type="sldNum" sz="quarter" idx="11"/>
          </p:nvPr>
        </p:nvSpPr>
        <p:spPr/>
        <p:txBody>
          <a:bodyPr/>
          <a:lstStyle/>
          <a:p>
            <a:pPr>
              <a:defRPr/>
            </a:pPr>
            <a:fld id="{CCF16F8C-83EA-4E53-BE8C-F6F1C3DD927D}" type="slidenum">
              <a:rPr lang="el-GR" smtClean="0"/>
              <a:pPr>
                <a:defRPr/>
              </a:pPr>
              <a:t>37</a:t>
            </a:fld>
            <a:endParaRPr lang="el-GR"/>
          </a:p>
        </p:txBody>
      </p:sp>
    </p:spTree>
    <p:extLst>
      <p:ext uri="{BB962C8B-B14F-4D97-AF65-F5344CB8AC3E}">
        <p14:creationId xmlns:p14="http://schemas.microsoft.com/office/powerpoint/2010/main" val="1130938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0</a:t>
            </a:r>
            <a:endParaRPr lang="el-GR"/>
          </a:p>
        </p:txBody>
      </p:sp>
      <p:sp>
        <p:nvSpPr>
          <p:cNvPr id="5" name="Θέση αριθμού διαφάνειας 4"/>
          <p:cNvSpPr>
            <a:spLocks noGrp="1"/>
          </p:cNvSpPr>
          <p:nvPr>
            <p:ph type="sldNum" sz="quarter" idx="11"/>
          </p:nvPr>
        </p:nvSpPr>
        <p:spPr/>
        <p:txBody>
          <a:bodyPr/>
          <a:lstStyle/>
          <a:p>
            <a:pPr>
              <a:defRPr/>
            </a:pPr>
            <a:fld id="{CCF16F8C-83EA-4E53-BE8C-F6F1C3DD927D}" type="slidenum">
              <a:rPr lang="el-GR" smtClean="0"/>
              <a:pPr>
                <a:defRPr/>
              </a:pPr>
              <a:t>38</a:t>
            </a:fld>
            <a:endParaRPr lang="el-GR"/>
          </a:p>
        </p:txBody>
      </p:sp>
      <p:pic>
        <p:nvPicPr>
          <p:cNvPr id="6" name="Εικόνα 5"/>
          <p:cNvPicPr>
            <a:picLocks noChangeAspect="1"/>
          </p:cNvPicPr>
          <p:nvPr/>
        </p:nvPicPr>
        <p:blipFill>
          <a:blip r:embed="rId2"/>
          <a:stretch>
            <a:fillRect/>
          </a:stretch>
        </p:blipFill>
        <p:spPr>
          <a:xfrm>
            <a:off x="2195736" y="67026"/>
            <a:ext cx="4248472" cy="6010802"/>
          </a:xfrm>
          <a:prstGeom prst="rect">
            <a:avLst/>
          </a:prstGeom>
        </p:spPr>
      </p:pic>
    </p:spTree>
    <p:extLst>
      <p:ext uri="{BB962C8B-B14F-4D97-AF65-F5344CB8AC3E}">
        <p14:creationId xmlns:p14="http://schemas.microsoft.com/office/powerpoint/2010/main" val="287697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39</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75155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l-GR" altLang="el-GR" smtClean="0">
                <a:solidFill>
                  <a:srgbClr val="FF0000"/>
                </a:solidFill>
              </a:rPr>
              <a:t>Τι ΔΕΝ είναι Πληροφορική</a:t>
            </a:r>
          </a:p>
        </p:txBody>
      </p:sp>
      <p:sp>
        <p:nvSpPr>
          <p:cNvPr id="3" name="Content Placeholder 2"/>
          <p:cNvSpPr>
            <a:spLocks noGrp="1"/>
          </p:cNvSpPr>
          <p:nvPr>
            <p:ph idx="1"/>
          </p:nvPr>
        </p:nvSpPr>
        <p:spPr/>
        <p:txBody>
          <a:bodyPr/>
          <a:lstStyle/>
          <a:p>
            <a:pPr>
              <a:defRPr/>
            </a:pPr>
            <a:r>
              <a:rPr lang="en-US" sz="2400" dirty="0" smtClean="0"/>
              <a:t>Facebook, Twitter, Instagram</a:t>
            </a:r>
          </a:p>
          <a:p>
            <a:pPr>
              <a:defRPr/>
            </a:pPr>
            <a:r>
              <a:rPr lang="el-GR" sz="2400" dirty="0" smtClean="0"/>
              <a:t>Χρήση </a:t>
            </a:r>
            <a:r>
              <a:rPr lang="en-US" sz="2400" dirty="0" smtClean="0"/>
              <a:t>social media &amp; smartphones</a:t>
            </a:r>
          </a:p>
          <a:p>
            <a:pPr>
              <a:defRPr/>
            </a:pPr>
            <a:endParaRPr lang="el-GR" sz="2400" dirty="0" smtClean="0"/>
          </a:p>
          <a:p>
            <a:pPr marL="0" indent="0" algn="ctr">
              <a:buFontTx/>
              <a:buNone/>
              <a:defRPr/>
            </a:pPr>
            <a:r>
              <a:rPr lang="el-GR" dirty="0" smtClean="0"/>
              <a:t>ΔΗΛΑΔΗ: η απλή χρήση των υπολογιστών (που πιθανόν να έχουν λανθασμένα στο μυαλό τους κάποιοι) ΔΕΝ είναι πληροφορική</a:t>
            </a:r>
            <a:endParaRPr lang="en-US" dirty="0"/>
          </a:p>
          <a:p>
            <a:pPr marL="0" indent="0" algn="ctr">
              <a:buFontTx/>
              <a:buNone/>
              <a:defRPr/>
            </a:pPr>
            <a:r>
              <a:rPr lang="el-GR" dirty="0" smtClean="0">
                <a:solidFill>
                  <a:srgbClr val="FF0000"/>
                </a:solidFill>
              </a:rPr>
              <a:t>Επιβάλλεται η νέα γενιά της χώρας μας να μάθει να σκέφτεται και να ΔΗΜΙΟΥΡΓΕΙ ΤΕΧΝΟΛΟΓΙΑ και όχι απλά να χρησιμοποιεί τ</a:t>
            </a:r>
            <a:r>
              <a:rPr lang="en-US" dirty="0" smtClean="0">
                <a:solidFill>
                  <a:srgbClr val="FF0000"/>
                </a:solidFill>
              </a:rPr>
              <a:t>a </a:t>
            </a:r>
            <a:r>
              <a:rPr lang="el-GR" dirty="0" smtClean="0">
                <a:solidFill>
                  <a:srgbClr val="FF0000"/>
                </a:solidFill>
              </a:rPr>
              <a:t>παραπάνω </a:t>
            </a:r>
            <a:endParaRPr lang="el-GR" dirty="0">
              <a:solidFill>
                <a:srgbClr val="FF0000"/>
              </a:solidFill>
            </a:endParaRPr>
          </a:p>
        </p:txBody>
      </p:sp>
      <p:sp>
        <p:nvSpPr>
          <p:cNvPr id="5" name="Slide Number Placeholder 4"/>
          <p:cNvSpPr>
            <a:spLocks noGrp="1"/>
          </p:cNvSpPr>
          <p:nvPr>
            <p:ph type="sldNum" sz="quarter" idx="11"/>
          </p:nvPr>
        </p:nvSpPr>
        <p:spPr/>
        <p:txBody>
          <a:bodyPr/>
          <a:lstStyle/>
          <a:p>
            <a:pPr>
              <a:defRPr/>
            </a:pPr>
            <a:fld id="{010A2728-E67E-4BBC-90D9-7C3AA30A8F08}" type="slidenum">
              <a:rPr lang="el-GR" smtClean="0"/>
              <a:pPr>
                <a:defRPr/>
              </a:pPr>
              <a:t>4</a:t>
            </a:fld>
            <a:endParaRPr lang="el-GR"/>
          </a:p>
        </p:txBody>
      </p:sp>
      <p:sp>
        <p:nvSpPr>
          <p:cNvPr id="6" name="3 - Θέση υποσέλιδου"/>
          <p:cNvSpPr>
            <a:spLocks noGrp="1"/>
          </p:cNvSpPr>
          <p:nvPr>
            <p:ph type="ftr" sz="quarter" idx="10"/>
          </p:nvPr>
        </p:nvSpPr>
        <p:spPr>
          <a:xfrm>
            <a:off x="304800" y="6248400"/>
            <a:ext cx="7086600" cy="457200"/>
          </a:xfrm>
        </p:spPr>
        <p:txBody>
          <a:bodyPr/>
          <a:lstStyle/>
          <a:p>
            <a:pPr>
              <a:defRPr/>
            </a:pPr>
            <a:r>
              <a:rPr lang="el-GR" dirty="0"/>
              <a:t>ΔΠΘ-ΤΜΗΜΑ ΜΠΔ: ΑΝΤΙΚΕΙΜΕΝΟΣΤΡΑΦΗΣ ΠΡΟΓΡΑΜΜΑΤΙΣΜΟΣ /0</a:t>
            </a:r>
            <a:r>
              <a:rPr lang="en-US" dirty="0"/>
              <a:t>0</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0</a:t>
            </a:r>
            <a:endParaRPr lang="el-GR"/>
          </a:p>
        </p:txBody>
      </p:sp>
      <p:sp>
        <p:nvSpPr>
          <p:cNvPr id="5" name="Θέση αριθμού διαφάνειας 4"/>
          <p:cNvSpPr>
            <a:spLocks noGrp="1"/>
          </p:cNvSpPr>
          <p:nvPr>
            <p:ph type="sldNum" sz="quarter" idx="11"/>
          </p:nvPr>
        </p:nvSpPr>
        <p:spPr/>
        <p:txBody>
          <a:bodyPr/>
          <a:lstStyle/>
          <a:p>
            <a:pPr>
              <a:defRPr/>
            </a:pPr>
            <a:fld id="{CCF16F8C-83EA-4E53-BE8C-F6F1C3DD927D}" type="slidenum">
              <a:rPr lang="el-GR" smtClean="0"/>
              <a:pPr>
                <a:defRPr/>
              </a:pPr>
              <a:t>40</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07" y="0"/>
            <a:ext cx="6873593" cy="6161020"/>
          </a:xfrm>
          <a:prstGeom prst="rect">
            <a:avLst/>
          </a:prstGeom>
        </p:spPr>
      </p:pic>
    </p:spTree>
    <p:extLst>
      <p:ext uri="{BB962C8B-B14F-4D97-AF65-F5344CB8AC3E}">
        <p14:creationId xmlns:p14="http://schemas.microsoft.com/office/powerpoint/2010/main" val="286943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Πληροφορική - ΠΑΡΑΔΕΙΓΜΑΤΑ</a:t>
            </a:r>
            <a:endParaRPr lang="el-GR" dirty="0"/>
          </a:p>
        </p:txBody>
      </p:sp>
      <p:sp>
        <p:nvSpPr>
          <p:cNvPr id="3" name="Θέση περιεχομένου 2"/>
          <p:cNvSpPr>
            <a:spLocks noGrp="1"/>
          </p:cNvSpPr>
          <p:nvPr>
            <p:ph idx="1"/>
          </p:nvPr>
        </p:nvSpPr>
        <p:spPr/>
        <p:txBody>
          <a:bodyPr/>
          <a:lstStyle/>
          <a:p>
            <a:r>
              <a:rPr lang="el-GR" dirty="0" smtClean="0"/>
              <a:t>Η ομαδοποίηση (</a:t>
            </a:r>
            <a:r>
              <a:rPr lang="en-US" dirty="0" smtClean="0"/>
              <a:t>clustering) </a:t>
            </a:r>
            <a:r>
              <a:rPr lang="el-GR" dirty="0" smtClean="0"/>
              <a:t>χρηστών κοινωνικών δικτύων με όρους της θεωρίας γραφημάτων (</a:t>
            </a:r>
            <a:r>
              <a:rPr lang="en-US" dirty="0" smtClean="0"/>
              <a:t>graph theory) </a:t>
            </a:r>
            <a:r>
              <a:rPr lang="el-GR" dirty="0" smtClean="0"/>
              <a:t>για τη βελτιστοποίηση της αναδιανομής δεδομένων.</a:t>
            </a:r>
          </a:p>
          <a:p>
            <a:r>
              <a:rPr lang="el-GR" dirty="0" smtClean="0"/>
              <a:t>Η αριθμητική επίλυση μη συνήθων διαφορικών εξισώσεων για τον προσδιορισμό των </a:t>
            </a:r>
            <a:r>
              <a:rPr lang="el-GR" dirty="0" err="1" smtClean="0"/>
              <a:t>ιδιοσυχνοτήτων</a:t>
            </a:r>
            <a:r>
              <a:rPr lang="el-GR" dirty="0" smtClean="0"/>
              <a:t> σε κιβώτια ταχυτήτων ή των </a:t>
            </a:r>
            <a:r>
              <a:rPr lang="el-GR" dirty="0" err="1" smtClean="0"/>
              <a:t>ιδιοσυχνοτήτων</a:t>
            </a:r>
            <a:r>
              <a:rPr lang="el-GR" dirty="0" smtClean="0"/>
              <a:t> ταλαντώσεων του ανθρώπινου σώματος υπό την επίδραση εξωτερικών δυνάμεων</a:t>
            </a:r>
            <a:r>
              <a:rPr lang="en-US" dirty="0" smtClean="0"/>
              <a:t> (</a:t>
            </a:r>
            <a:r>
              <a:rPr lang="el-GR" dirty="0" smtClean="0"/>
              <a:t>π.χ. από το οδόστρωμα </a:t>
            </a:r>
            <a:r>
              <a:rPr lang="el-GR" smtClean="0"/>
              <a:t>ενός αυτοκινητοδρόμου).</a:t>
            </a:r>
            <a:endParaRPr lang="el-GR" dirty="0" smtClean="0"/>
          </a:p>
          <a:p>
            <a:endParaRPr lang="el-GR" dirty="0" smtClean="0"/>
          </a:p>
          <a:p>
            <a:endParaRPr lang="el-GR" dirty="0"/>
          </a:p>
        </p:txBody>
      </p:sp>
      <p:sp>
        <p:nvSpPr>
          <p:cNvPr id="5" name="Θέση αριθμού διαφάνειας 4"/>
          <p:cNvSpPr>
            <a:spLocks noGrp="1"/>
          </p:cNvSpPr>
          <p:nvPr>
            <p:ph type="sldNum" sz="quarter" idx="11"/>
          </p:nvPr>
        </p:nvSpPr>
        <p:spPr/>
        <p:txBody>
          <a:bodyPr/>
          <a:lstStyle/>
          <a:p>
            <a:pPr>
              <a:defRPr/>
            </a:pPr>
            <a:fld id="{286098AD-A67C-4E03-85A9-501A6495CC83}" type="slidenum">
              <a:rPr lang="el-GR" smtClean="0"/>
              <a:pPr>
                <a:defRPr/>
              </a:pPr>
              <a:t>5</a:t>
            </a:fld>
            <a:endParaRPr lang="el-GR"/>
          </a:p>
        </p:txBody>
      </p:sp>
      <p:sp>
        <p:nvSpPr>
          <p:cNvPr id="6" name="3 - Θέση υποσέλιδου"/>
          <p:cNvSpPr>
            <a:spLocks noGrp="1"/>
          </p:cNvSpPr>
          <p:nvPr>
            <p:ph type="ftr" sz="quarter" idx="10"/>
          </p:nvPr>
        </p:nvSpPr>
        <p:spPr>
          <a:xfrm>
            <a:off x="304800" y="6248400"/>
            <a:ext cx="7086600" cy="457200"/>
          </a:xfrm>
        </p:spPr>
        <p:txBody>
          <a:bodyPr/>
          <a:lstStyle/>
          <a:p>
            <a:pPr>
              <a:defRPr/>
            </a:pPr>
            <a:r>
              <a:rPr lang="el-GR" dirty="0"/>
              <a:t>ΔΠΘ-ΤΜΗΜΑ ΜΠΔ: ΑΝΤΙΚΕΙΜΕΝΟΣΤΡΑΦΗΣ ΠΡΟΓΡΑΜΜΑΤΙΣΜΟΣ /0</a:t>
            </a:r>
            <a:r>
              <a:rPr lang="en-US" dirty="0"/>
              <a:t>0</a:t>
            </a:r>
            <a:endParaRPr lang="el-GR" dirty="0"/>
          </a:p>
        </p:txBody>
      </p:sp>
    </p:spTree>
    <p:extLst>
      <p:ext uri="{BB962C8B-B14F-4D97-AF65-F5344CB8AC3E}">
        <p14:creationId xmlns:p14="http://schemas.microsoft.com/office/powerpoint/2010/main" val="389036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l-GR" altLang="el-GR" smtClean="0"/>
          </a:p>
        </p:txBody>
      </p:sp>
      <p:sp>
        <p:nvSpPr>
          <p:cNvPr id="5123" name="Content Placeholder 2"/>
          <p:cNvSpPr>
            <a:spLocks noGrp="1"/>
          </p:cNvSpPr>
          <p:nvPr>
            <p:ph idx="1"/>
          </p:nvPr>
        </p:nvSpPr>
        <p:spPr>
          <a:xfrm>
            <a:off x="304800" y="1196975"/>
            <a:ext cx="8534400" cy="4899025"/>
          </a:xfrm>
        </p:spPr>
        <p:txBody>
          <a:bodyPr/>
          <a:lstStyle/>
          <a:p>
            <a:r>
              <a:rPr lang="el-GR" altLang="el-GR" sz="2000" smtClean="0"/>
              <a:t>Η αλγοριθμική διαδικασία βρίσκεται στον ΠΥΡΗΝΑ ΤΗΣ ΑΝΘΡΩΠΙΝΗΣ ΣΚΕΨΗΣ και απαιτεί αναλυτική και συνθετική ικανότητα από τον επιλύοντα το πρόβλημα, με άλλα λόγια τον </a:t>
            </a:r>
            <a:r>
              <a:rPr lang="el-GR" altLang="el-GR" sz="2000" smtClean="0">
                <a:solidFill>
                  <a:srgbClr val="C00000"/>
                </a:solidFill>
              </a:rPr>
              <a:t>ΜΑΘΑΙΝΕΙ ΠΩΣ ΝΑ ΣΚΕΦΤΕΤΑΙ</a:t>
            </a:r>
            <a:r>
              <a:rPr lang="el-GR" altLang="el-GR" sz="2000" smtClean="0"/>
              <a:t>!</a:t>
            </a:r>
          </a:p>
          <a:p>
            <a:endParaRPr lang="el-GR" altLang="el-GR" sz="2000" smtClean="0"/>
          </a:p>
          <a:p>
            <a:r>
              <a:rPr lang="el-GR" altLang="el-GR" sz="2000" smtClean="0"/>
              <a:t>Το να ΜΑΘΑΙΝΕΙ ΚΑΠΟΙΟΣ ΝΑ ΛΥΝΕΙ ΠΡΟΒΛΗΜΑΤΑ ΣΚΕΦΤΟΜΕΝΟΣ αναλύοντας ένα πρόβλημα σε υποπροβλήματα και προσπαθώντας να δημιουργήσει μια λογική ακολουθία βημάτων είναι μια διαδικασία που είναι το κατεξοχήν αντικείμενο της πληροφορικής και σίγουρα υπάρχει χιλιάδες χρόνια πριν την ανακάλυψη του ηλεκτρονικού υπολογιστή.</a:t>
            </a:r>
          </a:p>
          <a:p>
            <a:endParaRPr lang="el-GR" altLang="el-GR" sz="2000" smtClean="0"/>
          </a:p>
          <a:p>
            <a:r>
              <a:rPr lang="el-GR" altLang="el-GR" sz="2000" b="1" smtClean="0">
                <a:solidFill>
                  <a:srgbClr val="0000FF"/>
                </a:solidFill>
              </a:rPr>
              <a:t>Η ΕΛΛΗΝΙΚΗ ΔΙΑΣΤΑΣΗ : οι περισσότερες διεθνείς διακρίσεις μας σε διεθνές επιστημονικό επίπεδο προέρχονται από το χώρο της πληροφορικής.</a:t>
            </a:r>
          </a:p>
        </p:txBody>
      </p:sp>
      <p:sp>
        <p:nvSpPr>
          <p:cNvPr id="5" name="Slide Number Placeholder 4"/>
          <p:cNvSpPr>
            <a:spLocks noGrp="1"/>
          </p:cNvSpPr>
          <p:nvPr>
            <p:ph type="sldNum" sz="quarter" idx="11"/>
          </p:nvPr>
        </p:nvSpPr>
        <p:spPr/>
        <p:txBody>
          <a:bodyPr/>
          <a:lstStyle/>
          <a:p>
            <a:pPr>
              <a:defRPr/>
            </a:pPr>
            <a:fld id="{2E4BF641-1A95-43B2-A676-3B1E2E7D0AD1}" type="slidenum">
              <a:rPr lang="el-GR" smtClean="0"/>
              <a:pPr>
                <a:defRPr/>
              </a:pPr>
              <a:t>6</a:t>
            </a:fld>
            <a:endParaRPr lang="el-GR"/>
          </a:p>
        </p:txBody>
      </p:sp>
      <p:sp>
        <p:nvSpPr>
          <p:cNvPr id="6" name="3 - Θέση υποσέλιδου"/>
          <p:cNvSpPr>
            <a:spLocks noGrp="1"/>
          </p:cNvSpPr>
          <p:nvPr>
            <p:ph type="ftr" sz="quarter" idx="10"/>
          </p:nvPr>
        </p:nvSpPr>
        <p:spPr/>
        <p:txBody>
          <a:bodyPr/>
          <a:lstStyle/>
          <a:p>
            <a:pPr>
              <a:defRPr/>
            </a:pPr>
            <a:r>
              <a:rPr lang="el-GR" dirty="0"/>
              <a:t>ΔΠΘ-ΤΜΗΜΑ ΜΠΔ: ΑΝΤΙΚΕΙΜΕΝΟΣΤΡΑΦΗΣ ΠΡΟΓΡΑΜΜΑΤΙΣΜΟΣ /0</a:t>
            </a:r>
            <a:r>
              <a:rPr lang="en-US" dirty="0"/>
              <a:t>0</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altLang="el-GR" sz="2200" b="1" dirty="0" smtClean="0"/>
              <a:t>TIOBE Programming Community Index for September 201</a:t>
            </a:r>
            <a:r>
              <a:rPr lang="el-GR" altLang="el-GR" sz="2200" b="1" dirty="0" smtClean="0"/>
              <a:t>9</a:t>
            </a:r>
            <a:r>
              <a:rPr lang="en-US" altLang="el-GR" sz="2200" b="1" dirty="0" smtClean="0"/>
              <a:t> </a:t>
            </a:r>
            <a:r>
              <a:rPr lang="en-US" sz="1600" dirty="0">
                <a:solidFill>
                  <a:srgbClr val="C00000"/>
                </a:solidFill>
              </a:rPr>
              <a:t>https://www.tiobe.com/tiobe-index/</a:t>
            </a:r>
            <a:endParaRPr lang="el-GR" altLang="el-GR" sz="1600" dirty="0" smtClean="0">
              <a:solidFill>
                <a:srgbClr val="C00000"/>
              </a:solidFill>
            </a:endParaRPr>
          </a:p>
        </p:txBody>
      </p:sp>
      <p:sp>
        <p:nvSpPr>
          <p:cNvPr id="5" name="Slide Number Placeholder 4"/>
          <p:cNvSpPr>
            <a:spLocks noGrp="1"/>
          </p:cNvSpPr>
          <p:nvPr>
            <p:ph type="sldNum" sz="quarter" idx="11"/>
          </p:nvPr>
        </p:nvSpPr>
        <p:spPr/>
        <p:txBody>
          <a:bodyPr/>
          <a:lstStyle/>
          <a:p>
            <a:pPr>
              <a:defRPr/>
            </a:pPr>
            <a:fld id="{03FA55F7-5CD0-46CA-9022-0458FFA3B974}" type="slidenum">
              <a:rPr lang="el-GR" smtClean="0"/>
              <a:pPr>
                <a:defRPr/>
              </a:pPr>
              <a:t>7</a:t>
            </a:fld>
            <a:endParaRPr lang="el-GR"/>
          </a:p>
        </p:txBody>
      </p:sp>
      <p:pic>
        <p:nvPicPr>
          <p:cNvPr id="6" name="Εικόνα 5"/>
          <p:cNvPicPr>
            <a:picLocks noChangeAspect="1"/>
          </p:cNvPicPr>
          <p:nvPr/>
        </p:nvPicPr>
        <p:blipFill>
          <a:blip r:embed="rId2"/>
          <a:stretch>
            <a:fillRect/>
          </a:stretch>
        </p:blipFill>
        <p:spPr>
          <a:xfrm>
            <a:off x="0" y="1430534"/>
            <a:ext cx="9144000" cy="3996931"/>
          </a:xfrm>
          <a:prstGeom prst="rect">
            <a:avLst/>
          </a:prstGeom>
        </p:spPr>
      </p:pic>
    </p:spTree>
    <p:extLst>
      <p:ext uri="{BB962C8B-B14F-4D97-AF65-F5344CB8AC3E}">
        <p14:creationId xmlns:p14="http://schemas.microsoft.com/office/powerpoint/2010/main" val="138693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304800"/>
            <a:ext cx="8713787" cy="762000"/>
          </a:xfrm>
        </p:spPr>
        <p:txBody>
          <a:bodyPr/>
          <a:lstStyle/>
          <a:p>
            <a:r>
              <a:rPr lang="en-US" sz="2000" dirty="0"/>
              <a:t>https://www.tiobe.com/tiobe-index/</a:t>
            </a:r>
            <a:endParaRPr lang="el-GR" altLang="el-GR" sz="2000" b="1" dirty="0" smtClean="0"/>
          </a:p>
        </p:txBody>
      </p:sp>
      <p:sp>
        <p:nvSpPr>
          <p:cNvPr id="5" name="Slide Number Placeholder 4"/>
          <p:cNvSpPr>
            <a:spLocks noGrp="1"/>
          </p:cNvSpPr>
          <p:nvPr>
            <p:ph type="sldNum" sz="quarter" idx="11"/>
          </p:nvPr>
        </p:nvSpPr>
        <p:spPr/>
        <p:txBody>
          <a:bodyPr/>
          <a:lstStyle/>
          <a:p>
            <a:pPr>
              <a:defRPr/>
            </a:pPr>
            <a:fld id="{C2263640-E55B-4E85-98E8-8F7198794CA1}" type="slidenum">
              <a:rPr lang="el-GR" smtClean="0"/>
              <a:pPr>
                <a:defRPr/>
              </a:pPr>
              <a:t>8</a:t>
            </a:fld>
            <a:endParaRPr lang="el-GR"/>
          </a:p>
        </p:txBody>
      </p:sp>
      <p:pic>
        <p:nvPicPr>
          <p:cNvPr id="3" name="Εικόνα 2"/>
          <p:cNvPicPr>
            <a:picLocks noChangeAspect="1"/>
          </p:cNvPicPr>
          <p:nvPr/>
        </p:nvPicPr>
        <p:blipFill>
          <a:blip r:embed="rId2"/>
          <a:stretch>
            <a:fillRect/>
          </a:stretch>
        </p:blipFill>
        <p:spPr>
          <a:xfrm>
            <a:off x="0" y="1165038"/>
            <a:ext cx="9144000" cy="4527923"/>
          </a:xfrm>
          <a:prstGeom prst="rect">
            <a:avLst/>
          </a:prstGeom>
        </p:spPr>
      </p:pic>
    </p:spTree>
    <p:extLst>
      <p:ext uri="{BB962C8B-B14F-4D97-AF65-F5344CB8AC3E}">
        <p14:creationId xmlns:p14="http://schemas.microsoft.com/office/powerpoint/2010/main" val="403078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800" b="1" dirty="0"/>
              <a:t>Very Long Term </a:t>
            </a:r>
            <a:r>
              <a:rPr lang="en-US" sz="2800" b="1" dirty="0" smtClean="0"/>
              <a:t>History</a:t>
            </a:r>
            <a:endParaRPr lang="el-GR" sz="2800" dirty="0"/>
          </a:p>
        </p:txBody>
      </p:sp>
      <p:sp>
        <p:nvSpPr>
          <p:cNvPr id="4" name="Θέση αριθμού διαφάνειας 3"/>
          <p:cNvSpPr>
            <a:spLocks noGrp="1"/>
          </p:cNvSpPr>
          <p:nvPr>
            <p:ph type="sldNum" sz="quarter" idx="11"/>
          </p:nvPr>
        </p:nvSpPr>
        <p:spPr/>
        <p:txBody>
          <a:bodyPr/>
          <a:lstStyle/>
          <a:p>
            <a:pPr>
              <a:defRPr/>
            </a:pPr>
            <a:fld id="{286098AD-A67C-4E03-85A9-501A6495CC83}" type="slidenum">
              <a:rPr lang="el-GR" smtClean="0"/>
              <a:pPr>
                <a:defRPr/>
              </a:pPr>
              <a:t>9</a:t>
            </a:fld>
            <a:endParaRPr lang="el-GR"/>
          </a:p>
        </p:txBody>
      </p:sp>
      <p:pic>
        <p:nvPicPr>
          <p:cNvPr id="6" name="Εικόνα 5"/>
          <p:cNvPicPr>
            <a:picLocks noChangeAspect="1"/>
          </p:cNvPicPr>
          <p:nvPr/>
        </p:nvPicPr>
        <p:blipFill>
          <a:blip r:embed="rId2"/>
          <a:stretch>
            <a:fillRect/>
          </a:stretch>
        </p:blipFill>
        <p:spPr>
          <a:xfrm>
            <a:off x="107504" y="1268760"/>
            <a:ext cx="8795811" cy="4711772"/>
          </a:xfrm>
          <a:prstGeom prst="rect">
            <a:avLst/>
          </a:prstGeom>
        </p:spPr>
      </p:pic>
    </p:spTree>
    <p:extLst>
      <p:ext uri="{BB962C8B-B14F-4D97-AF65-F5344CB8AC3E}">
        <p14:creationId xmlns:p14="http://schemas.microsoft.com/office/powerpoint/2010/main" val="1443962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2264</Words>
  <Application>Microsoft Office PowerPoint</Application>
  <PresentationFormat>Προβολή στην οθόνη (4:3)</PresentationFormat>
  <Paragraphs>197</Paragraphs>
  <Slides>40</Slides>
  <Notes>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40</vt:i4>
      </vt:variant>
    </vt:vector>
  </HeadingPairs>
  <TitlesOfParts>
    <vt:vector size="46" baseType="lpstr">
      <vt:lpstr>MS PGothic</vt:lpstr>
      <vt:lpstr>Comic Sans MS</vt:lpstr>
      <vt:lpstr>Myriad Pro</vt:lpstr>
      <vt:lpstr>Times New Roman</vt:lpstr>
      <vt:lpstr>Προεπιλεγμένη σχεδίαση</vt:lpstr>
      <vt:lpstr>1_Προεπιλεγμένη σχεδίαση</vt:lpstr>
      <vt:lpstr>ΑΝΤΙΚΕΙΜΕΝΟΣΤΡΑΦΗΣ ΠΡΟΓΡΑΜΜΑΤΙΣΜΟΣ (γλώσσα C++)</vt:lpstr>
      <vt:lpstr>Παρουσίαση του PowerPoint</vt:lpstr>
      <vt:lpstr>ΥΠΟΧΡΕΩΣΕΙΣ ΦΟΙΤΗΤΩΝ - ΦΟΙΤΗΤΡΙΩΝ</vt:lpstr>
      <vt:lpstr>Τι ΔΕΝ είναι Πληροφορική</vt:lpstr>
      <vt:lpstr>Τι είναι Πληροφορική - ΠΑΡΑΔΕΙΓΜΑΤΑ</vt:lpstr>
      <vt:lpstr>Παρουσίαση του PowerPoint</vt:lpstr>
      <vt:lpstr>TIOBE Programming Community Index for September 2019 https://www.tiobe.com/tiobe-index/</vt:lpstr>
      <vt:lpstr>https://www.tiobe.com/tiobe-index/</vt:lpstr>
      <vt:lpstr>Very Long Term History</vt:lpstr>
      <vt:lpstr>Η ψηφιακή τεχνολογία</vt:lpstr>
      <vt:lpstr>Παρουσίαση του PowerPoint</vt:lpstr>
      <vt:lpstr>Παρουσίαση του PowerPoint</vt:lpstr>
      <vt:lpstr>ΔΙΔΑΚΤΙΚΟ ΥΛΙΚΟ</vt:lpstr>
      <vt:lpstr>Το περιβάλλον ανάπτυξης προγράμματος</vt:lpstr>
      <vt:lpstr>Οι σπουδές μηχανικών σε ένα κόσμο που αλλάζει</vt:lpstr>
      <vt:lpstr>Παρουσίαση του PowerPoint</vt:lpstr>
      <vt:lpstr>Παρουσίαση του PowerPoint</vt:lpstr>
      <vt:lpstr>Industry 4.0 - Η Τέταρτη Βιομηχανική Επανάσταση</vt:lpstr>
      <vt:lpstr>Παρουσίαση του PowerPoint</vt:lpstr>
      <vt:lpstr>Industry 4.0</vt:lpstr>
      <vt:lpstr>Παρουσίαση του PowerPoint</vt:lpstr>
      <vt:lpstr>Παρουσίαση του PowerPoint</vt:lpstr>
      <vt:lpstr>Παρουσίαση του PowerPoint</vt:lpstr>
      <vt:lpstr>Παρουσίαση του PowerPoint</vt:lpstr>
      <vt:lpstr>Top 10 Skills to be relevant in Industry 4.0</vt:lpstr>
      <vt:lpstr>Γενικές παρατηρήσεις </vt:lpstr>
      <vt:lpstr>Παρουσίαση του PowerPoint</vt:lpstr>
      <vt:lpstr>Παρουσίαση του PowerPoint</vt:lpstr>
      <vt:lpstr>Παρουσίαση του PowerPoint</vt:lpstr>
      <vt:lpstr>Παρουσίαση του PowerPoint</vt:lpstr>
      <vt:lpstr>Σχετικά με τα μαθήματα του προγραμματισμού HY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Ερώτημα που τέθηκε στο blog του Stephen-Hawking το 2015</vt:lpstr>
      <vt:lpstr>Παρουσίαση του PowerPoint</vt:lpstr>
      <vt:lpstr>Παρουσίαση του PowerPoint</vt:lpstr>
      <vt:lpstr>Παρουσίαση του PowerPoint</vt:lpstr>
    </vt:vector>
  </TitlesOfParts>
  <Company>ΒΕΡΕΝΙΚΗ</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ΣΤΕΦΑΝΟΣ</dc:creator>
  <cp:lastModifiedBy>Dell</cp:lastModifiedBy>
  <cp:revision>124</cp:revision>
  <dcterms:created xsi:type="dcterms:W3CDTF">2003-09-21T16:57:34Z</dcterms:created>
  <dcterms:modified xsi:type="dcterms:W3CDTF">2019-09-28T05:05:59Z</dcterms:modified>
</cp:coreProperties>
</file>