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7104063" cy="10234613"/>
  <p:embeddedFontLst>
    <p:embeddedFont>
      <p:font typeface="Book Antiqua" pitchFamily="18" charset="0"/>
      <p:regular r:id="rId35"/>
      <p:bold r:id="rId36"/>
      <p:italic r:id="rId37"/>
      <p:boldItalic r:id="rId38"/>
    </p:embeddedFont>
    <p:embeddedFont>
      <p:font typeface="Garamond" pitchFamily="18" charset="0"/>
      <p:regular r:id="rId39"/>
      <p:bold r:id="rId40"/>
      <p:italic r:id="rId41"/>
    </p:embeddedFont>
    <p:embeddedFont>
      <p:font typeface="Arial Black" pitchFamily="34"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224">
          <p15:clr>
            <a:srgbClr val="000000"/>
          </p15:clr>
        </p15:guide>
        <p15:guide id="2" pos="2238">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QE+769E5ljo7ujOLc3IK+M+ho4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79D1980-3DEE-48E6-9696-5306D216F958}">
  <a:tblStyle styleId="{F79D1980-3DEE-48E6-9696-5306D216F9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51"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2" cy="511175"/>
          </a:xfrm>
          <a:prstGeom prst="rect">
            <a:avLst/>
          </a:prstGeom>
          <a:noFill/>
          <a:ln>
            <a:noFill/>
          </a:ln>
        </p:spPr>
        <p:txBody>
          <a:bodyPr spcFirstLastPara="1" wrap="square" lIns="99075" tIns="49525" rIns="99075" bIns="495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2" y="0"/>
            <a:ext cx="3078162" cy="511175"/>
          </a:xfrm>
          <a:prstGeom prst="rect">
            <a:avLst/>
          </a:prstGeom>
          <a:noFill/>
          <a:ln>
            <a:noFill/>
          </a:ln>
        </p:spPr>
        <p:txBody>
          <a:bodyPr spcFirstLastPara="1" wrap="square" lIns="99075" tIns="49525" rIns="99075" bIns="49525" anchor="t" anchorCtr="0">
            <a:noAutofit/>
          </a:bodyPr>
          <a:lstStyle>
            <a:lvl1pPr marR="0" lvl="0" algn="r" rtl="0">
              <a:lnSpc>
                <a:spcPct val="100000"/>
              </a:lnSpc>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1200" y="4860925"/>
            <a:ext cx="5683250" cy="4605337"/>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8162" cy="511175"/>
          </a:xfrm>
          <a:prstGeom prst="rect">
            <a:avLst/>
          </a:prstGeom>
          <a:noFill/>
          <a:ln>
            <a:noFill/>
          </a:ln>
        </p:spPr>
        <p:txBody>
          <a:bodyPr spcFirstLastPara="1" wrap="square" lIns="99075" tIns="49525" rIns="99075" bIns="495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2" y="9721850"/>
            <a:ext cx="3078162" cy="511175"/>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3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acc330394_0_11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57" name="Google Shape;257;g2bacc330394_0_11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acc330394_0_1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3" name="Google Shape;273;g2bacc330394_0_1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acc330394_0_14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89" name="Google Shape;289;g2bacc330394_0_14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bacc330394_0_16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8" name="Google Shape;308;g2bacc330394_0_16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acc330394_0_18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27" name="Google Shape;327;g2bacc330394_0_18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acc330394_0_20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43" name="Google Shape;343;g2bacc330394_0_20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bacc330394_0_21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59" name="Google Shape;359;g2bacc330394_0_218: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acc330394_0_23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75" name="Google Shape;375;g2bacc330394_0_23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bacc330394_0_24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91" name="Google Shape;391;g2bacc330394_0_248: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bacc330394_0_26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7" name="Google Shape;407;g2bacc330394_0_26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bacc330394_0_27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3" name="Google Shape;423;g2bacc330394_0_278: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bacc330394_0_29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39" name="Google Shape;439;g2bacc330394_0_29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bacc330394_0_30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55" name="Google Shape;455;g2bacc330394_0_30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bacc330394_0_32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71" name="Google Shape;471;g2bacc330394_0_32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bacc330394_0_33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87" name="Google Shape;487;g2bacc330394_0_338: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bacc330394_0_35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04" name="Google Shape;504;g2bacc330394_0_354: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bacc330394_0_37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21" name="Google Shape;521;g2bacc330394_0_37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bacc330394_0_38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38" name="Google Shape;538;g2bacc330394_0_387: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bacc330394_0_40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55" name="Google Shape;555;g2bacc330394_0_404: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bb31f615f3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72" name="Google Shape;572;g2bb31f615f3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acc330394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0" name="Google Shape;140;g2bacc330394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bacc330394_0_42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89" name="Google Shape;589;g2bacc330394_0_42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bacc330394_0_43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605" name="Google Shape;605;g2bacc330394_0_437: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acc330394_0_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6" name="Google Shape;156;g2bacc330394_0_1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acc330394_0_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3" name="Google Shape;173;g2bacc330394_0_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acc330394_0_4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90" name="Google Shape;190;g2bacc330394_0_49: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acc330394_0_6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7" name="Google Shape;207;g2bacc330394_0_6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bacc330394_0_8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4" name="Google Shape;224;g2bacc330394_0_8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acc330394_0_10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41" name="Google Shape;241;g2bacc330394_0_10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9"/>
        <p:cNvGrpSpPr/>
        <p:nvPr/>
      </p:nvGrpSpPr>
      <p:grpSpPr>
        <a:xfrm>
          <a:off x="0" y="0"/>
          <a:ext cx="0" cy="0"/>
          <a:chOff x="0" y="0"/>
          <a:chExt cx="0" cy="0"/>
        </a:xfrm>
      </p:grpSpPr>
      <p:sp>
        <p:nvSpPr>
          <p:cNvPr id="30" name="Google Shape;30;p39"/>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2" name="Google Shape;32;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9"/>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49"/>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11" name="Google Shape;111;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13" name="Google Shape;113;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6" name="Google Shape;56;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a:spLocks noGrp="1"/>
          </p:cNvSpPr>
          <p:nvPr>
            <p:ph type="pic" idx="2"/>
          </p:nvPr>
        </p:nvSpPr>
        <p:spPr>
          <a:xfrm>
            <a:off x="1792288" y="612775"/>
            <a:ext cx="5486400" cy="4114800"/>
          </a:xfrm>
          <a:prstGeom prst="rect">
            <a:avLst/>
          </a:prstGeom>
          <a:noFill/>
          <a:ln>
            <a:noFill/>
          </a:ln>
        </p:spPr>
      </p:sp>
      <p:sp>
        <p:nvSpPr>
          <p:cNvPr id="72" name="Google Shape;72;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9" name="Google Shape;79;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3"/>
        <p:cNvGrpSpPr/>
        <p:nvPr/>
      </p:nvGrpSpPr>
      <p:grpSpPr>
        <a:xfrm>
          <a:off x="0" y="0"/>
          <a:ext cx="0" cy="0"/>
          <a:chOff x="0" y="0"/>
          <a:chExt cx="0" cy="0"/>
        </a:xfrm>
      </p:grpSpPr>
      <p:sp>
        <p:nvSpPr>
          <p:cNvPr id="84" name="Google Shape;84;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1" name="Google Shape;91;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5" name="Google Shape;95;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6" name="Google Shape;96;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7" name="Google Shape;97;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8" name="Google Shape;98;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24" name="Google Shape;24;p3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 name="Google Shape;25;p3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8" name="Google Shape;48;p4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ved=2ahUKEwjA_-HO-rDhAhVEZFAKHWOLBCAQjRx6BAgBEAU&amp;url=http://s4258075.blogspot.com/2012/05/when-i-first-heard-term-news-values.html&amp;psig=AOvVaw3Xcgv74qEtN1UPLQHOSS-g&amp;ust=155427874553036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339975" y="1665275"/>
            <a:ext cx="6651600" cy="237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200"/>
              <a:buFont typeface="Book Antiqua"/>
              <a:buNone/>
            </a:pPr>
            <a:endParaRPr sz="3200" b="1">
              <a:latin typeface="Book Antiqua"/>
              <a:ea typeface="Book Antiqua"/>
              <a:cs typeface="Book Antiqua"/>
              <a:sym typeface="Book Antiqua"/>
            </a:endParaRPr>
          </a:p>
          <a:p>
            <a:pPr marL="0" lvl="0" indent="0" algn="ctr" rtl="0">
              <a:lnSpc>
                <a:spcPct val="100000"/>
              </a:lnSpc>
              <a:spcBef>
                <a:spcPts val="0"/>
              </a:spcBef>
              <a:spcAft>
                <a:spcPts val="0"/>
              </a:spcAft>
              <a:buClr>
                <a:srgbClr val="FFFFFF"/>
              </a:buClr>
              <a:buSzPts val="3200"/>
              <a:buFont typeface="Book Antiqua"/>
              <a:buNone/>
            </a:pPr>
            <a:r>
              <a:rPr lang="en-US" sz="2900" b="1">
                <a:latin typeface="Book Antiqua"/>
                <a:ea typeface="Book Antiqua"/>
                <a:cs typeface="Book Antiqua"/>
                <a:sym typeface="Book Antiqua"/>
              </a:rPr>
              <a:t>2</a:t>
            </a:r>
            <a:r>
              <a:rPr lang="en-US" sz="2900" b="1" i="0" u="none">
                <a:solidFill>
                  <a:srgbClr val="FFFFFF"/>
                </a:solidFill>
                <a:latin typeface="Book Antiqua"/>
                <a:ea typeface="Book Antiqua"/>
                <a:cs typeface="Book Antiqua"/>
                <a:sym typeface="Book Antiqua"/>
              </a:rPr>
              <a:t>ο μάθημα- </a:t>
            </a:r>
            <a:r>
              <a:rPr lang="en-US" sz="2900" b="1">
                <a:latin typeface="Book Antiqua"/>
                <a:ea typeface="Book Antiqua"/>
                <a:cs typeface="Book Antiqua"/>
                <a:sym typeface="Book Antiqua"/>
              </a:rPr>
              <a:t>Πολιτική Επικοινωνία-</a:t>
            </a:r>
            <a:endParaRPr sz="2900" b="1">
              <a:latin typeface="Book Antiqua"/>
              <a:ea typeface="Book Antiqua"/>
              <a:cs typeface="Book Antiqua"/>
              <a:sym typeface="Book Antiqua"/>
            </a:endParaRPr>
          </a:p>
          <a:p>
            <a:pPr marL="0" lvl="0" indent="0" algn="ctr" rtl="0">
              <a:lnSpc>
                <a:spcPct val="100000"/>
              </a:lnSpc>
              <a:spcBef>
                <a:spcPts val="0"/>
              </a:spcBef>
              <a:spcAft>
                <a:spcPts val="0"/>
              </a:spcAft>
              <a:buClr>
                <a:srgbClr val="FFFFFF"/>
              </a:buClr>
              <a:buSzPts val="3200"/>
              <a:buFont typeface="Book Antiqua"/>
              <a:buNone/>
            </a:pPr>
            <a:r>
              <a:rPr lang="en-US" sz="2900" b="1">
                <a:latin typeface="Book Antiqua"/>
                <a:ea typeface="Book Antiqua"/>
                <a:cs typeface="Book Antiqua"/>
                <a:sym typeface="Book Antiqua"/>
              </a:rPr>
              <a:t>gate keeping, agenda setting, framing, priming</a:t>
            </a:r>
            <a:endParaRPr/>
          </a:p>
        </p:txBody>
      </p:sp>
      <p:sp>
        <p:nvSpPr>
          <p:cNvPr id="119" name="Google Shape;119;p1"/>
          <p:cNvSpPr txBox="1">
            <a:spLocks noGrp="1"/>
          </p:cNvSpPr>
          <p:nvPr>
            <p:ph type="subTitle" idx="1"/>
          </p:nvPr>
        </p:nvSpPr>
        <p:spPr>
          <a:xfrm>
            <a:off x="1042987" y="4581525"/>
            <a:ext cx="7812087" cy="208756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500"/>
              <a:buNone/>
            </a:pPr>
            <a:r>
              <a:rPr lang="en-US" sz="2000" b="1" i="0" u="none">
                <a:solidFill>
                  <a:srgbClr val="000000"/>
                </a:solidFill>
                <a:latin typeface="Garamond"/>
                <a:ea typeface="Garamond"/>
                <a:cs typeface="Garamond"/>
                <a:sym typeface="Garamond"/>
              </a:rPr>
              <a:t>Δρ. Παναγιώτης ΠΑΣΧΑΛΙΔΗΣ</a:t>
            </a:r>
            <a:endParaRPr/>
          </a:p>
          <a:p>
            <a:pPr marL="0" lvl="0" indent="0" algn="ctr" rtl="0">
              <a:lnSpc>
                <a:spcPct val="80000"/>
              </a:lnSpc>
              <a:spcBef>
                <a:spcPts val="0"/>
              </a:spcBef>
              <a:spcAft>
                <a:spcPts val="0"/>
              </a:spcAft>
              <a:buSzPts val="1500"/>
              <a:buNone/>
            </a:pPr>
            <a:endParaRPr sz="2000" b="1" i="0" u="none">
              <a:solidFill>
                <a:srgbClr val="000000"/>
              </a:solidFill>
              <a:latin typeface="Garamond"/>
              <a:ea typeface="Garamond"/>
              <a:cs typeface="Garamond"/>
              <a:sym typeface="Garamond"/>
            </a:endParaRPr>
          </a:p>
          <a:p>
            <a:pPr marL="0" lvl="0" indent="0" algn="ctr" rtl="0">
              <a:lnSpc>
                <a:spcPct val="80000"/>
              </a:lnSpc>
              <a:spcBef>
                <a:spcPts val="500"/>
              </a:spcBef>
              <a:spcAft>
                <a:spcPts val="0"/>
              </a:spcAft>
              <a:buSzPts val="1350"/>
              <a:buNone/>
            </a:pPr>
            <a:r>
              <a:rPr lang="en-US" sz="1800" b="1" i="0" u="none">
                <a:solidFill>
                  <a:srgbClr val="000000"/>
                </a:solidFill>
                <a:latin typeface="Garamond"/>
                <a:ea typeface="Garamond"/>
                <a:cs typeface="Garamond"/>
                <a:sym typeface="Garamond"/>
              </a:rPr>
              <a:t>Τμήμα Πολιτικής Επιστήμης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350"/>
              <a:buNone/>
            </a:pPr>
            <a:r>
              <a:rPr lang="en-US" sz="1800" b="1" i="0" u="none">
                <a:solidFill>
                  <a:srgbClr val="000000"/>
                </a:solidFill>
                <a:latin typeface="Garamond"/>
                <a:ea typeface="Garamond"/>
                <a:cs typeface="Garamond"/>
                <a:sym typeface="Garamond"/>
              </a:rPr>
              <a:t>Κομοτηνή, Δημοκρίτειο Πανεπιστήμιο Θράκης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Email: panagiotispaschalidis314@gmail.com</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Τηλέφωνο Επικοινωνίας: 6981005323</a:t>
            </a:r>
            <a:endParaRPr sz="1800" b="1" i="0" u="none">
              <a:solidFill>
                <a:srgbClr val="000000"/>
              </a:solidFill>
              <a:latin typeface="Garamond"/>
              <a:ea typeface="Garamond"/>
              <a:cs typeface="Garamond"/>
              <a:sym typeface="Garamond"/>
            </a:endParaRPr>
          </a:p>
          <a:p>
            <a:pPr marL="0" lvl="0" indent="0" algn="l" rtl="0">
              <a:spcBef>
                <a:spcPts val="360"/>
              </a:spcBef>
              <a:spcAft>
                <a:spcPts val="0"/>
              </a:spcAft>
              <a:buSzPts val="1350"/>
              <a:buFont typeface="Noto Sans Symbols"/>
              <a:buNone/>
            </a:pPr>
            <a:endParaRPr sz="1800" b="1" i="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bacc330394_0_116"/>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r>
              <a:rPr lang="en-US" sz="1800"/>
              <a:t>      </a:t>
            </a: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AutoNum type="arabicPeriod"/>
            </a:pPr>
            <a:r>
              <a:rPr lang="en-US" sz="2000"/>
              <a:t>Gate- Keeping</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Στο πλαίσιο της μαζικής επικοινωνίας, η θεωρία του gatekeeping αναφέρεται στον έλεγχο, την επιλογή και το φιλτράρισμα των πληροφοριών πριν φτάσουν στον τελικό αποδέκτη και καταναλωτή, δηλαδή το κοινό (Shoemaker, 2009).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Υπάρχει η μεταφορά της θύρας και του φύλακα.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Η θεωρία εδράζεται στην υπόθεση πως οι πληροφορίες είναι ανεξάντλητες και πως τα ΜΜΕ κωδικοποιούν, συνοψίζουν, φιλτράρουν και επιλέγουν ένα μικρό τμήμα της για το κοινό. </a:t>
            </a:r>
            <a:endParaRPr sz="2000"/>
          </a:p>
        </p:txBody>
      </p:sp>
      <p:grpSp>
        <p:nvGrpSpPr>
          <p:cNvPr id="260" name="Google Shape;260;g2bacc330394_0_116"/>
          <p:cNvGrpSpPr/>
          <p:nvPr/>
        </p:nvGrpSpPr>
        <p:grpSpPr>
          <a:xfrm>
            <a:off x="0" y="0"/>
            <a:ext cx="8985250" cy="611188"/>
            <a:chOff x="0" y="0"/>
            <a:chExt cx="5660" cy="385"/>
          </a:xfrm>
        </p:grpSpPr>
        <p:sp>
          <p:nvSpPr>
            <p:cNvPr id="261" name="Google Shape;261;g2bacc330394_0_11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bacc330394_0_11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bacc330394_0_11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bacc330394_0_11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bacc330394_0_11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bacc330394_0_11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g2bacc330394_0_11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g2bacc330394_0_11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9" name="Google Shape;269;g2bacc330394_0_11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70" name="Google Shape;270;g2bacc330394_0_11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bacc330394_0_131"/>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r>
              <a:rPr lang="en-US" sz="1800"/>
              <a:t>      </a:t>
            </a:r>
            <a:endParaRPr sz="1800"/>
          </a:p>
          <a:p>
            <a:pPr marL="457200" lvl="0" indent="-355600" algn="just" rtl="0">
              <a:lnSpc>
                <a:spcPct val="115000"/>
              </a:lnSpc>
              <a:spcBef>
                <a:spcPts val="0"/>
              </a:spcBef>
              <a:spcAft>
                <a:spcPts val="0"/>
              </a:spcAft>
              <a:buSzPts val="2000"/>
              <a:buAutoNum type="arabicPeriod"/>
            </a:pPr>
            <a:r>
              <a:rPr lang="en-US" sz="2000"/>
              <a:t>Gate- Keeping</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Στην περίοδο πριν το Διαδίκτυο (και ιδιαίτερα το διαδραστικό Web 2.0) τα παραδοσιακά ΜΜΕ (τηλεόραση, ραδιόφωνο, τύπος) ασκούσαν αυτή την λειτουργία με μεγαλύτερη, σχεδόν απόλυτη, ισχύ.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Ο όρος ‘gate- keeping’ προέρχεται από την ψυχολογία (Lewin, 1947). </a:t>
            </a:r>
            <a:endParaRPr sz="2000"/>
          </a:p>
          <a:p>
            <a:pPr marL="9144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Ήδη, από την περίοδο εμφάνισης του όρου, η προσοχή των ερευνητών στράφηκε στο σημαντικό ρόλο που είχαν οι αρχισυντάκτες και οι διευθυντές σύνταξης σε ότι αφορά την επιλογή των ειδήσεων. </a:t>
            </a:r>
            <a:endParaRPr sz="2000"/>
          </a:p>
          <a:p>
            <a:pPr marL="13716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Το έργο των Galtung και Ruge (1965) διερευνήθηκαν τα κριτήρια της ‘αξίας’ των ειδήσεων, που θα δικαιολογούσαν την επιλογή τους (news values, newsworthiness) </a:t>
            </a:r>
            <a:endParaRPr sz="2000"/>
          </a:p>
          <a:p>
            <a:pPr marL="457200" lvl="0" indent="-355600" algn="just" rtl="0">
              <a:lnSpc>
                <a:spcPct val="115000"/>
              </a:lnSpc>
              <a:spcBef>
                <a:spcPts val="0"/>
              </a:spcBef>
              <a:spcAft>
                <a:spcPts val="0"/>
              </a:spcAft>
              <a:buSzPts val="2000"/>
              <a:buChar char="-"/>
            </a:pPr>
            <a:endParaRPr sz="2000"/>
          </a:p>
        </p:txBody>
      </p:sp>
      <p:grpSp>
        <p:nvGrpSpPr>
          <p:cNvPr id="276" name="Google Shape;276;g2bacc330394_0_131"/>
          <p:cNvGrpSpPr/>
          <p:nvPr/>
        </p:nvGrpSpPr>
        <p:grpSpPr>
          <a:xfrm>
            <a:off x="0" y="0"/>
            <a:ext cx="8985250" cy="611188"/>
            <a:chOff x="0" y="0"/>
            <a:chExt cx="5660" cy="385"/>
          </a:xfrm>
        </p:grpSpPr>
        <p:sp>
          <p:nvSpPr>
            <p:cNvPr id="277" name="Google Shape;277;g2bacc330394_0_1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bacc330394_0_1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bacc330394_0_1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bacc330394_0_1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bacc330394_0_1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bacc330394_0_1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g2bacc330394_0_1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g2bacc330394_0_1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Google Shape;285;g2bacc330394_0_1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6" name="Google Shape;286;g2bacc330394_0_1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bacc330394_0_146"/>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r>
              <a:rPr lang="en-US" sz="1800"/>
              <a:t>      </a:t>
            </a:r>
            <a:endParaRPr sz="1800"/>
          </a:p>
          <a:p>
            <a:pPr marL="457200" lvl="0" indent="-355600" algn="just" rtl="0">
              <a:lnSpc>
                <a:spcPct val="115000"/>
              </a:lnSpc>
              <a:spcBef>
                <a:spcPts val="0"/>
              </a:spcBef>
              <a:spcAft>
                <a:spcPts val="0"/>
              </a:spcAft>
              <a:buSzPts val="2000"/>
              <a:buAutoNum type="arabicPeriod"/>
            </a:pPr>
            <a:r>
              <a:rPr lang="en-US" sz="2000"/>
              <a:t>Gate- Keeping</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292" name="Google Shape;292;g2bacc330394_0_146"/>
          <p:cNvGrpSpPr/>
          <p:nvPr/>
        </p:nvGrpSpPr>
        <p:grpSpPr>
          <a:xfrm>
            <a:off x="0" y="0"/>
            <a:ext cx="8985250" cy="611188"/>
            <a:chOff x="0" y="0"/>
            <a:chExt cx="5660" cy="385"/>
          </a:xfrm>
        </p:grpSpPr>
        <p:sp>
          <p:nvSpPr>
            <p:cNvPr id="293" name="Google Shape;293;g2bacc330394_0_14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4" name="Google Shape;294;g2bacc330394_0_14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g2bacc330394_0_14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bacc330394_0_14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bacc330394_0_14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bacc330394_0_14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g2bacc330394_0_14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g2bacc330394_0_14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Google Shape;301;g2bacc330394_0_14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02" name="Google Shape;302;g2bacc330394_0_14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303" name="Google Shape;303;g2bacc330394_0_146" descr="C:\Users\user\Desktop\Week 10.jpg"/>
          <p:cNvPicPr preferRelativeResize="0"/>
          <p:nvPr/>
        </p:nvPicPr>
        <p:blipFill rotWithShape="1">
          <a:blip r:embed="rId3">
            <a:alphaModFix/>
          </a:blip>
          <a:srcRect/>
          <a:stretch/>
        </p:blipFill>
        <p:spPr>
          <a:xfrm>
            <a:off x="171000" y="1943275"/>
            <a:ext cx="6868550" cy="4635200"/>
          </a:xfrm>
          <a:prstGeom prst="rect">
            <a:avLst/>
          </a:prstGeom>
          <a:noFill/>
          <a:ln>
            <a:noFill/>
          </a:ln>
        </p:spPr>
      </p:pic>
      <p:sp>
        <p:nvSpPr>
          <p:cNvPr id="304" name="Google Shape;304;g2bacc330394_0_146"/>
          <p:cNvSpPr txBox="1"/>
          <p:nvPr/>
        </p:nvSpPr>
        <p:spPr>
          <a:xfrm>
            <a:off x="2156425" y="1324375"/>
            <a:ext cx="6016200" cy="461700"/>
          </a:xfrm>
          <a:prstGeom prst="rect">
            <a:avLst/>
          </a:prstGeom>
          <a:solidFill>
            <a:srgbClr val="B2B2FF"/>
          </a:solidFill>
          <a:ln w="9525" cap="flat" cmpd="sng">
            <a:solidFill>
              <a:schemeClr val="dk1"/>
            </a:solidFill>
            <a:prstDash val="solid"/>
            <a:miter lim="8000"/>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rPr>
              <a:t>Galtung, Ruge- Τα κριτήρια της επιλογής των ειδήσεων</a:t>
            </a:r>
            <a:endParaRPr sz="1800">
              <a:solidFill>
                <a:schemeClr val="dk1"/>
              </a:solidFill>
            </a:endParaRPr>
          </a:p>
        </p:txBody>
      </p:sp>
      <p:sp>
        <p:nvSpPr>
          <p:cNvPr id="305" name="Google Shape;305;g2bacc330394_0_146"/>
          <p:cNvSpPr txBox="1"/>
          <p:nvPr/>
        </p:nvSpPr>
        <p:spPr>
          <a:xfrm>
            <a:off x="7097525" y="2074475"/>
            <a:ext cx="1762200" cy="4503900"/>
          </a:xfrm>
          <a:prstGeom prst="rect">
            <a:avLst/>
          </a:prstGeom>
          <a:solidFill>
            <a:srgbClr val="B2B2FF"/>
          </a:solidFill>
          <a:ln w="9525"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rPr>
              <a:t>Αρνητικός χαρακτήρας</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Εγγύτητα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Πρόσφατος χαρακτήρας</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Επανάληψη</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Συνέχεια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Μοναδικότητα</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bacc330394_0_166"/>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r>
              <a:rPr lang="en-US" sz="1800"/>
              <a:t>      </a:t>
            </a:r>
            <a:endParaRPr sz="1800"/>
          </a:p>
          <a:p>
            <a:pPr marL="457200" lvl="0" indent="-355600" algn="just" rtl="0">
              <a:lnSpc>
                <a:spcPct val="115000"/>
              </a:lnSpc>
              <a:spcBef>
                <a:spcPts val="0"/>
              </a:spcBef>
              <a:spcAft>
                <a:spcPts val="0"/>
              </a:spcAft>
              <a:buSzPts val="2000"/>
              <a:buAutoNum type="arabicPeriod"/>
            </a:pPr>
            <a:r>
              <a:rPr lang="en-US" sz="2000"/>
              <a:t>Gate- Keeping</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11" name="Google Shape;311;g2bacc330394_0_166"/>
          <p:cNvGrpSpPr/>
          <p:nvPr/>
        </p:nvGrpSpPr>
        <p:grpSpPr>
          <a:xfrm>
            <a:off x="0" y="0"/>
            <a:ext cx="8985250" cy="611188"/>
            <a:chOff x="0" y="0"/>
            <a:chExt cx="5660" cy="385"/>
          </a:xfrm>
        </p:grpSpPr>
        <p:sp>
          <p:nvSpPr>
            <p:cNvPr id="312" name="Google Shape;312;g2bacc330394_0_16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bacc330394_0_16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bacc330394_0_16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bacc330394_0_16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g2bacc330394_0_16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Google Shape;317;g2bacc330394_0_16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8" name="Google Shape;318;g2bacc330394_0_16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9" name="Google Shape;319;g2bacc330394_0_16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0" name="Google Shape;320;g2bacc330394_0_16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1" name="Google Shape;321;g2bacc330394_0_16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
        <p:nvSpPr>
          <p:cNvPr id="322" name="Google Shape;322;g2bacc330394_0_166"/>
          <p:cNvSpPr txBox="1"/>
          <p:nvPr/>
        </p:nvSpPr>
        <p:spPr>
          <a:xfrm>
            <a:off x="2156425" y="1324375"/>
            <a:ext cx="6016200" cy="461700"/>
          </a:xfrm>
          <a:prstGeom prst="rect">
            <a:avLst/>
          </a:prstGeom>
          <a:solidFill>
            <a:srgbClr val="B2B2FF"/>
          </a:solidFill>
          <a:ln w="9525" cap="flat" cmpd="sng">
            <a:solidFill>
              <a:schemeClr val="dk1"/>
            </a:solidFill>
            <a:prstDash val="solid"/>
            <a:miter lim="8000"/>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rPr>
              <a:t>Galtung, Ruge- Τα κριτήρια της επιλογής των ειδήσεων</a:t>
            </a:r>
            <a:endParaRPr sz="1800">
              <a:solidFill>
                <a:schemeClr val="dk1"/>
              </a:solidFill>
            </a:endParaRPr>
          </a:p>
        </p:txBody>
      </p:sp>
      <p:sp>
        <p:nvSpPr>
          <p:cNvPr id="323" name="Google Shape;323;g2bacc330394_0_166"/>
          <p:cNvSpPr txBox="1"/>
          <p:nvPr/>
        </p:nvSpPr>
        <p:spPr>
          <a:xfrm>
            <a:off x="6883200" y="2074475"/>
            <a:ext cx="1976400" cy="4503900"/>
          </a:xfrm>
          <a:prstGeom prst="rect">
            <a:avLst/>
          </a:prstGeom>
          <a:solidFill>
            <a:srgbClr val="B2B2FF"/>
          </a:solidFill>
          <a:ln w="9525"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rPr>
              <a:t>Απλότητα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Προσωπικότητα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Προβλεψιμότητα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Ελίτ έθνη</a:t>
            </a:r>
            <a:endParaRPr sz="1800">
              <a:solidFill>
                <a:schemeClr val="dk1"/>
              </a:solidFill>
            </a:endParaRPr>
          </a:p>
          <a:p>
            <a:pPr marL="0" lvl="0" indent="0" algn="l" rtl="0">
              <a:spcBef>
                <a:spcPts val="0"/>
              </a:spcBef>
              <a:spcAft>
                <a:spcPts val="0"/>
              </a:spcAft>
              <a:buNone/>
            </a:pPr>
            <a:r>
              <a:rPr lang="en-US" sz="1800">
                <a:solidFill>
                  <a:schemeClr val="dk1"/>
                </a:solidFill>
              </a:rPr>
              <a:t>/πρόσωπα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Αποκλειστικότητα</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US" sz="1800">
                <a:solidFill>
                  <a:schemeClr val="dk1"/>
                </a:solidFill>
              </a:rPr>
              <a:t>Μέγεθος</a:t>
            </a:r>
            <a:endParaRPr sz="1800">
              <a:solidFill>
                <a:schemeClr val="dk1"/>
              </a:solidFill>
            </a:endParaRPr>
          </a:p>
        </p:txBody>
      </p:sp>
      <p:pic>
        <p:nvPicPr>
          <p:cNvPr id="324" name="Google Shape;324;g2bacc330394_0_166" descr="Αποτέλεσμα εικόνας για galtung ruge 12 factor">
            <a:hlinkClick r:id="rId3"/>
          </p:cNvPr>
          <p:cNvPicPr preferRelativeResize="0"/>
          <p:nvPr/>
        </p:nvPicPr>
        <p:blipFill rotWithShape="1">
          <a:blip r:embed="rId4">
            <a:alphaModFix/>
          </a:blip>
          <a:srcRect/>
          <a:stretch/>
        </p:blipFill>
        <p:spPr>
          <a:xfrm>
            <a:off x="130951" y="1967350"/>
            <a:ext cx="6692726" cy="464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bacc330394_0_185"/>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AutoNum type="arabicPeriod"/>
            </a:pPr>
            <a:r>
              <a:rPr lang="en-US" sz="2000"/>
              <a:t>Gate- Keeping</a:t>
            </a:r>
            <a:endParaRPr sz="2000"/>
          </a:p>
          <a:p>
            <a:pPr marL="9144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Σε πιο πρόσφατες εκδοχές, η θεωρία του gate-keeping πρότεινε μια πιο σύνθετη εκδοχή για τον πως ακριβώς λαμβάνει χώρα αυτός ο έλεγχος και η επιλογή. Για τον Shoemaker (2009), δεν είναι απλά ο έλεγχος αλλά και η επιλογή, η συγγραφή, η διαμόρφωση, η επανάληψη της πληροφορίας ώστε να φτάσει στο κοινό.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Σταδιακά, δηλαδή, το gatekeeping συνδέθηκε με πολλά δομικά χαρακτηριστικά (π.χ. γραμμή μέσου/ ιδιοκτησία, οικονομικά συμφέροντα, πολιτικός και ιδεολογικός προσανατολισμός, θέση κυβέρνησης/ κομμάτων, στάσεις πολιτών)</a:t>
            </a:r>
            <a:endParaRPr sz="2000"/>
          </a:p>
          <a:p>
            <a:pPr marL="457200" lvl="0" indent="-355600" algn="just" rtl="0">
              <a:lnSpc>
                <a:spcPct val="115000"/>
              </a:lnSpc>
              <a:spcBef>
                <a:spcPts val="0"/>
              </a:spcBef>
              <a:spcAft>
                <a:spcPts val="0"/>
              </a:spcAft>
              <a:buSzPts val="2000"/>
              <a:buChar char="-"/>
            </a:pPr>
            <a:r>
              <a:rPr lang="en-US" sz="2000"/>
              <a:t>Δεν είναι τυχαίο πως η μεγάλη κρίση αξιοπιστίας των παραδοσιακών ΜΜΕ συνδέθηκε μάλλον με τη λειτουργία του gate keeping. </a:t>
            </a:r>
            <a:endParaRPr sz="2000"/>
          </a:p>
          <a:p>
            <a:pPr marL="4572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30" name="Google Shape;330;g2bacc330394_0_185"/>
          <p:cNvGrpSpPr/>
          <p:nvPr/>
        </p:nvGrpSpPr>
        <p:grpSpPr>
          <a:xfrm>
            <a:off x="0" y="0"/>
            <a:ext cx="8985250" cy="611188"/>
            <a:chOff x="0" y="0"/>
            <a:chExt cx="5660" cy="385"/>
          </a:xfrm>
        </p:grpSpPr>
        <p:sp>
          <p:nvSpPr>
            <p:cNvPr id="331" name="Google Shape;331;g2bacc330394_0_18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bacc330394_0_18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g2bacc330394_0_18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g2bacc330394_0_18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g2bacc330394_0_18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6" name="Google Shape;336;g2bacc330394_0_18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7" name="Google Shape;337;g2bacc330394_0_18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8" name="Google Shape;338;g2bacc330394_0_18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9" name="Google Shape;339;g2bacc330394_0_18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40" name="Google Shape;340;g2bacc330394_0_18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bacc330394_0_203"/>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2. Agenda setting (ημερήσια διάταξη)</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Πρόκειται για μια θεωρία που αναπτύχθηκε κυρίως από τη δεκαετία του 1970 και μετά με βάση τις μελέτες των McCombs και Shaw (1972). </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solidFill>
                  <a:srgbClr val="351C75"/>
                </a:solidFill>
              </a:rPr>
              <a:t>H βασική θέση είναι ότι τα ΜΜΕ παίζουν έναν πολύ σημαντικό ρόλο σε ότι αφορά την αντίληψη των πολιτών για τη σπουδαιότητα των διαφόρων θεμάτων. Πιο συγκεκριμένα, η υπόθεση είναι ότι όσο περισσότερο τα ΜΜΕ καλύπτουν ένα θέμα, τότε τόσο πιο σημαντικό θα το θεωρεί το κοινό. Και θεωρητικά, ισχύει το αντίστροφο, δηλαδή όσο λιγότερο καλύπτεται ένα θέμα τότε τόσο λιγότερο σημαντικό θα το θεωρεί το κοινό. </a:t>
            </a:r>
            <a:endParaRPr sz="2000">
              <a:solidFill>
                <a:srgbClr val="351C75"/>
              </a:solidFill>
            </a:endParaRPr>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solidFill>
                  <a:schemeClr val="dk2"/>
                </a:solidFill>
              </a:rPr>
              <a:t>Η θεωρία είχε πολύ μεγάλη απήχηση γιατί έστρεψε ξανά την προσοχή στο μεγάλο αντίκτυπο που έχουν τα ΜΜΕ στο κοινό. </a:t>
            </a:r>
            <a:r>
              <a:rPr lang="en-US" sz="2000"/>
              <a:t> </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endParaRPr sz="2000"/>
          </a:p>
          <a:p>
            <a:pPr marL="9144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46" name="Google Shape;346;g2bacc330394_0_203"/>
          <p:cNvGrpSpPr/>
          <p:nvPr/>
        </p:nvGrpSpPr>
        <p:grpSpPr>
          <a:xfrm>
            <a:off x="0" y="0"/>
            <a:ext cx="8985250" cy="611188"/>
            <a:chOff x="0" y="0"/>
            <a:chExt cx="5660" cy="385"/>
          </a:xfrm>
        </p:grpSpPr>
        <p:sp>
          <p:nvSpPr>
            <p:cNvPr id="347" name="Google Shape;347;g2bacc330394_0_20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g2bacc330394_0_20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g2bacc330394_0_20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g2bacc330394_0_20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g2bacc330394_0_20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2" name="Google Shape;352;g2bacc330394_0_20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g2bacc330394_0_20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4" name="Google Shape;354;g2bacc330394_0_20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5" name="Google Shape;355;g2bacc330394_0_20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6" name="Google Shape;356;g2bacc330394_0_20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bacc330394_0_218"/>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2. Agenda setting (ημερήσια διάταξη)</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Υπάρχουν 3 εκδοχές ή τύποι….</a:t>
            </a:r>
            <a:endParaRPr sz="2000"/>
          </a:p>
          <a:p>
            <a:pPr marL="0" lvl="0" indent="0" algn="just" rtl="0">
              <a:lnSpc>
                <a:spcPct val="115000"/>
              </a:lnSpc>
              <a:spcBef>
                <a:spcPts val="0"/>
              </a:spcBef>
              <a:spcAft>
                <a:spcPts val="0"/>
              </a:spcAft>
              <a:buNone/>
            </a:pPr>
            <a:r>
              <a:rPr lang="en-US" sz="2000"/>
              <a:t>     </a:t>
            </a:r>
            <a:r>
              <a:rPr lang="en-US" sz="2000" b="1"/>
              <a:t> Επίπεδο ΜΜΕ</a:t>
            </a:r>
            <a:endParaRPr sz="2000" b="1"/>
          </a:p>
          <a:p>
            <a:pPr marL="0" lvl="0" indent="0" algn="just" rtl="0">
              <a:lnSpc>
                <a:spcPct val="115000"/>
              </a:lnSpc>
              <a:spcBef>
                <a:spcPts val="0"/>
              </a:spcBef>
              <a:spcAft>
                <a:spcPts val="0"/>
              </a:spcAft>
              <a:buNone/>
            </a:pPr>
            <a:r>
              <a:rPr lang="en-US" sz="2000"/>
              <a:t>   Α) η ευθυγράμμιση της αντίληψης του κοινού για τη σπουδαιότητα των θεμάτων με την κάλυψη των ΜΜΕ. Μέ βάση έρευνες κοινής γνώμης,  ήδη από τη δεκαετία του 1970, φάνηκε η αξιολόγηση της σπουδαιότητας των θεμάτων συνέπιπτε με αυτά που τα ΜΜΕ κάλυπταν περισσότερο. </a:t>
            </a:r>
            <a:endParaRPr sz="2000"/>
          </a:p>
          <a:p>
            <a:pPr marL="0" lvl="0" indent="0" algn="just" rtl="0">
              <a:lnSpc>
                <a:spcPct val="115000"/>
              </a:lnSpc>
              <a:spcBef>
                <a:spcPts val="0"/>
              </a:spcBef>
              <a:spcAft>
                <a:spcPts val="0"/>
              </a:spcAft>
              <a:buNone/>
            </a:pPr>
            <a:r>
              <a:rPr lang="en-US" sz="2000"/>
              <a:t>    </a:t>
            </a:r>
            <a:r>
              <a:rPr lang="en-US" sz="2000" b="1"/>
              <a:t> Επίπεδο πολιτικής</a:t>
            </a:r>
            <a:endParaRPr sz="2000" b="1"/>
          </a:p>
          <a:p>
            <a:pPr marL="0" lvl="0" indent="0" algn="just" rtl="0">
              <a:lnSpc>
                <a:spcPct val="115000"/>
              </a:lnSpc>
              <a:spcBef>
                <a:spcPts val="0"/>
              </a:spcBef>
              <a:spcAft>
                <a:spcPts val="0"/>
              </a:spcAft>
              <a:buNone/>
            </a:pPr>
            <a:r>
              <a:rPr lang="en-US" sz="2000"/>
              <a:t>    Β) η μεγάλη επίδραση των αξιωματούχων (κυβέρνηση&gt; θεσμοί διοίκησης&gt; ομάδες συμφερόντων…). Υπάρχουν πολλές μελέτες που έδειξαν ότι συχνά τα ΜΜΕ αναπαράγουν την προτεραιοποίηση και την ιεράρχηση των ζητημάτων όπως τη διαμορφώνει η κυβέρνηση. (π.χ. περίοδοι κρίσης, διαγγέλματα, συζήτηση προϋπολογισμού…) </a:t>
            </a:r>
            <a:endParaRPr sz="2000"/>
          </a:p>
          <a:p>
            <a:pPr marL="457200" lvl="0" indent="0" algn="just" rtl="0">
              <a:lnSpc>
                <a:spcPct val="115000"/>
              </a:lnSpc>
              <a:spcBef>
                <a:spcPts val="0"/>
              </a:spcBef>
              <a:spcAft>
                <a:spcPts val="0"/>
              </a:spcAft>
              <a:buNone/>
            </a:pPr>
            <a:endParaRPr sz="2000"/>
          </a:p>
          <a:p>
            <a:pPr marL="9144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62" name="Google Shape;362;g2bacc330394_0_218"/>
          <p:cNvGrpSpPr/>
          <p:nvPr/>
        </p:nvGrpSpPr>
        <p:grpSpPr>
          <a:xfrm>
            <a:off x="0" y="0"/>
            <a:ext cx="8985250" cy="611188"/>
            <a:chOff x="0" y="0"/>
            <a:chExt cx="5660" cy="385"/>
          </a:xfrm>
        </p:grpSpPr>
        <p:sp>
          <p:nvSpPr>
            <p:cNvPr id="363" name="Google Shape;363;g2bacc330394_0_21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g2bacc330394_0_21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g2bacc330394_0_21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g2bacc330394_0_21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g2bacc330394_0_21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8" name="Google Shape;368;g2bacc330394_0_21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9" name="Google Shape;369;g2bacc330394_0_21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0" name="Google Shape;370;g2bacc330394_0_21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1" name="Google Shape;371;g2bacc330394_0_21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72" name="Google Shape;372;g2bacc330394_0_21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bacc330394_0_233"/>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2. Agenda setting (ημερήσια διάταξη)</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Υπάρχουν 3 εκδοχές ή τύποι….</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r>
              <a:rPr lang="en-US" sz="2000" b="1"/>
              <a:t>Το επίπεδο του κοινού</a:t>
            </a:r>
            <a:endParaRPr sz="2000" b="1"/>
          </a:p>
          <a:p>
            <a:pPr marL="0" lvl="0" indent="0" algn="just" rtl="0">
              <a:lnSpc>
                <a:spcPct val="115000"/>
              </a:lnSpc>
              <a:spcBef>
                <a:spcPts val="0"/>
              </a:spcBef>
              <a:spcAft>
                <a:spcPts val="0"/>
              </a:spcAft>
              <a:buNone/>
            </a:pPr>
            <a:r>
              <a:rPr lang="en-US" sz="2000"/>
              <a:t>   Γ) Ενδεχομένως, αυτό να υπήρξε το λιγότερο επιδραστικό κυρίως στην περίοδο πριν την ανάπτυξη του διαδραστικού Web 2.0. </a:t>
            </a:r>
            <a:endParaRPr sz="2000"/>
          </a:p>
          <a:p>
            <a:pPr marL="0" lvl="0" indent="0" algn="just" rtl="0">
              <a:lnSpc>
                <a:spcPct val="115000"/>
              </a:lnSpc>
              <a:spcBef>
                <a:spcPts val="0"/>
              </a:spcBef>
              <a:spcAft>
                <a:spcPts val="0"/>
              </a:spcAft>
              <a:buNone/>
            </a:pPr>
            <a:r>
              <a:rPr lang="en-US" sz="2000"/>
              <a:t>     Οπωσδήποτε, υπήρξε πάντοτε ένα σχετικό περιθώριο όπου οι στάσεις των πολιτών για τη σπουδαιότητα και τη σημασία κάποιων θεμάτων επηρέασαν τη διαμόρφωση της ημερήσιας διάταξης στα ΜΜΕ. (π.χ. ένα θέμα που παραδοσιακά η κοινή γνώμη του δίνει μεγάλη σημασία αλλά η κυβέρνηση θέλει να το υποβαθμίσει).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78" name="Google Shape;378;g2bacc330394_0_233"/>
          <p:cNvGrpSpPr/>
          <p:nvPr/>
        </p:nvGrpSpPr>
        <p:grpSpPr>
          <a:xfrm>
            <a:off x="0" y="0"/>
            <a:ext cx="8985250" cy="611188"/>
            <a:chOff x="0" y="0"/>
            <a:chExt cx="5660" cy="385"/>
          </a:xfrm>
        </p:grpSpPr>
        <p:sp>
          <p:nvSpPr>
            <p:cNvPr id="379" name="Google Shape;379;g2bacc330394_0_23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g2bacc330394_0_23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g2bacc330394_0_23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g2bacc330394_0_23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g2bacc330394_0_23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g2bacc330394_0_23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5" name="Google Shape;385;g2bacc330394_0_23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6" name="Google Shape;386;g2bacc330394_0_23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7" name="Google Shape;387;g2bacc330394_0_23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88" name="Google Shape;388;g2bacc330394_0_23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bacc330394_0_248"/>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2. Agenda setting (ημερήσια διάταξη)</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r>
              <a:rPr lang="en-US" sz="2000"/>
              <a:t>      Οι προοπτικές της ημερήσιας διάταξης στο μέλλον: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Η θεωρία αναπτυχθηκε σε μια περίοδο όπου το μοντέλο της επικοινωνίας ήταν μάλλον μονόδρομο και ιεραρχικό (top- down) με τους πολίτες και το κοινό να επηρεάζονται περισσότερο από όσο μπορούσαν να επηρεάσουν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Πλέον, στο αμφίδρομο πλαίσιο της ψηφιακής εποχής, οι ρόλοι έχουν αντιστραφεί σημαντικά. Η ισχύς των ΜΜΕ φθίνει. Η δυνατότητα των πολιτών να ενημερώνονται από όποιες πηγές θέλουν και όποτε θέλουν δείχνει ότι ίσως το μοντέλο αυτό να χάνει σταδιακά τη συνάφειά του.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394" name="Google Shape;394;g2bacc330394_0_248"/>
          <p:cNvGrpSpPr/>
          <p:nvPr/>
        </p:nvGrpSpPr>
        <p:grpSpPr>
          <a:xfrm>
            <a:off x="0" y="0"/>
            <a:ext cx="8985250" cy="611188"/>
            <a:chOff x="0" y="0"/>
            <a:chExt cx="5660" cy="385"/>
          </a:xfrm>
        </p:grpSpPr>
        <p:sp>
          <p:nvSpPr>
            <p:cNvPr id="395" name="Google Shape;395;g2bacc330394_0_24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g2bacc330394_0_24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g2bacc330394_0_24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bacc330394_0_24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g2bacc330394_0_24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g2bacc330394_0_24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1" name="Google Shape;401;g2bacc330394_0_24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2" name="Google Shape;402;g2bacc330394_0_24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3" name="Google Shape;403;g2bacc330394_0_24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4" name="Google Shape;404;g2bacc330394_0_24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bacc330394_0_263"/>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Σε αντίθεση με το gatekeeping και το agenda - setting, που αφορούν μάλλον το μακροσκοπικό επίπεδο (δυναμική θεμάτων, συσχέτιση θεμάτων, απουσία/ παρουσία, on/off, κλίμακα σπουδαιότητας και προσοχής), το framing αφορά περισσότερο το επιμέρους θέμα.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Αν το gatekeeping και το agenda setting αφορούν το αν μας απασχολεί ένα θέμα ή καθόλου ή το αν μας απασχολεί λιγότερο ή περισσότερο από κάποιο άλλο, τότε με το framing η προσοχή μας εστιάζει στο πως σκεφτόμαστε αυτό το θέμα.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p:txBody>
      </p:sp>
      <p:grpSp>
        <p:nvGrpSpPr>
          <p:cNvPr id="410" name="Google Shape;410;g2bacc330394_0_263"/>
          <p:cNvGrpSpPr/>
          <p:nvPr/>
        </p:nvGrpSpPr>
        <p:grpSpPr>
          <a:xfrm>
            <a:off x="0" y="0"/>
            <a:ext cx="8985250" cy="611188"/>
            <a:chOff x="0" y="0"/>
            <a:chExt cx="5660" cy="385"/>
          </a:xfrm>
        </p:grpSpPr>
        <p:sp>
          <p:nvSpPr>
            <p:cNvPr id="411" name="Google Shape;411;g2bacc330394_0_26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g2bacc330394_0_26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g2bacc330394_0_26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g2bacc330394_0_26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g2bacc330394_0_26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g2bacc330394_0_26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7" name="Google Shape;417;g2bacc330394_0_26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8" name="Google Shape;418;g2bacc330394_0_26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9" name="Google Shape;419;g2bacc330394_0_26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20" name="Google Shape;420;g2bacc330394_0_26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Char char="-"/>
            </a:pPr>
            <a:r>
              <a:rPr lang="en-US" sz="2000"/>
              <a:t>Ο σκοπός της δεύτερης ενότητας είναι να βοηθήσει στην κατανόηση βασικών εργαλείων και φαινομένων της πολιτικής επικοινωνίας και συγκεκριμένα των εξής: gate- keeping, agenda- setting, framing, priming . </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Πιο συγκεκριμένα θα εξετάσουμε: </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 την εξέλιξη της γνώσης που οδήγησε στην επισήμανση και οριοθέτηση τους</a:t>
            </a:r>
            <a:endParaRPr sz="2000"/>
          </a:p>
          <a:p>
            <a:pPr marL="457200" lvl="0" indent="0" algn="just" rtl="0">
              <a:lnSpc>
                <a:spcPct val="115000"/>
              </a:lnSpc>
              <a:spcBef>
                <a:spcPts val="0"/>
              </a:spcBef>
              <a:spcAft>
                <a:spcPts val="0"/>
              </a:spcAft>
              <a:buNone/>
            </a:pPr>
            <a:r>
              <a:rPr lang="en-US" sz="2000"/>
              <a:t>ii) ορισμούς και παραδείγματα</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Σε ότι αφορά τη διαμόρφωσή τους στο σύγχρονο ψηφιακό πλαίσιο (ψηφιακά μέσα, δημοσιογραφία των πολιτών), θα αφιερώσουμε ξεχωριστή ενότητα. </a:t>
            </a:r>
            <a:endParaRPr sz="1800"/>
          </a:p>
          <a:p>
            <a:pPr marL="0" lvl="0" indent="0" algn="just" rtl="0">
              <a:lnSpc>
                <a:spcPct val="115000"/>
              </a:lnSpc>
              <a:spcBef>
                <a:spcPts val="0"/>
              </a:spcBef>
              <a:spcAft>
                <a:spcPts val="0"/>
              </a:spcAft>
              <a:buNone/>
            </a:pP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7" name="Google Shape;137;p2"/>
          <p:cNvSpPr txBox="1">
            <a:spLocks noGrp="1"/>
          </p:cNvSpPr>
          <p:nvPr>
            <p:ph type="title"/>
          </p:nvPr>
        </p:nvSpPr>
        <p:spPr>
          <a:xfrm>
            <a:off x="755650" y="546100"/>
            <a:ext cx="7416800" cy="5969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bacc330394_0_278"/>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Και η θεωρία των frames εμφανίστηκε τη δεκαετία του 1970. Μπορούμε να την εντάξουμε αρχικά στην προσέγγιση του κοινωνικού κονστρουξιονισμού (social constructivism) που υποστήριξε πως η γνώση και τα νοήματα και εν τέλει η ίδια η πραγματικότητα δομούνται μέσα από την αλληλεπίδραση των ανθρώπων.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το 1974, ο E. Goffman περιέγραψε τα frames ως ορισμούς μιας κατάστασης που δομούνται με βάση τις αρχές της οργάνωσης που καθορίζει τα γεγονότα- τουλάχιστο τα κοινωνικά- και της υποκειμενικής μας ανάμιξης σε αυτά.</a:t>
            </a:r>
            <a:endParaRPr sz="2000"/>
          </a:p>
        </p:txBody>
      </p:sp>
      <p:grpSp>
        <p:nvGrpSpPr>
          <p:cNvPr id="426" name="Google Shape;426;g2bacc330394_0_278"/>
          <p:cNvGrpSpPr/>
          <p:nvPr/>
        </p:nvGrpSpPr>
        <p:grpSpPr>
          <a:xfrm>
            <a:off x="0" y="0"/>
            <a:ext cx="8985250" cy="611188"/>
            <a:chOff x="0" y="0"/>
            <a:chExt cx="5660" cy="385"/>
          </a:xfrm>
        </p:grpSpPr>
        <p:sp>
          <p:nvSpPr>
            <p:cNvPr id="427" name="Google Shape;427;g2bacc330394_0_27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bacc330394_0_27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bacc330394_0_27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bacc330394_0_27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bacc330394_0_27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bacc330394_0_27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3" name="Google Shape;433;g2bacc330394_0_27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4" name="Google Shape;434;g2bacc330394_0_27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5" name="Google Shape;435;g2bacc330394_0_27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6" name="Google Shape;436;g2bacc330394_0_27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bacc330394_0_293"/>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Σταδιακά, η θεωρία των frames επεκτάθηκε σε πολλές κατευθύνσεις και αντικείμενα και γενικότερα σε διαφορετικές εκδοχές της ανάλυσης λόγου (discourse analysis) και περιεχομένου (content analysis). Βεβαίως, υπήρξε και παραμένει πολύ επιδραστική στο πεδίο της επικοινωνίας και των media αλλά και της πολιτικής ή ακόμα και των κοινωνικών κινημάτων.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Ο Entman όρισε το framing με τον ακόλουθο τρόπο: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“η επιλογή και η έμφαση σε ορισμένες πτυχές των γεγονότων ή των ζητημάτων, και η διασύνδεση αυτών των διαστάσεων με τέτοιο τρόπο ώστε να προωθηθεί  μια συγκεκριμένη ερμηνεία, αξιολόγηση και λύση” (2004) </a:t>
            </a:r>
            <a:endParaRPr sz="2000"/>
          </a:p>
        </p:txBody>
      </p:sp>
      <p:grpSp>
        <p:nvGrpSpPr>
          <p:cNvPr id="442" name="Google Shape;442;g2bacc330394_0_293"/>
          <p:cNvGrpSpPr/>
          <p:nvPr/>
        </p:nvGrpSpPr>
        <p:grpSpPr>
          <a:xfrm>
            <a:off x="0" y="0"/>
            <a:ext cx="8985250" cy="611188"/>
            <a:chOff x="0" y="0"/>
            <a:chExt cx="5660" cy="385"/>
          </a:xfrm>
        </p:grpSpPr>
        <p:sp>
          <p:nvSpPr>
            <p:cNvPr id="443" name="Google Shape;443;g2bacc330394_0_29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4" name="Google Shape;444;g2bacc330394_0_29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g2bacc330394_0_29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g2bacc330394_0_29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g2bacc330394_0_29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8" name="Google Shape;448;g2bacc330394_0_29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9" name="Google Shape;449;g2bacc330394_0_29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0" name="Google Shape;450;g2bacc330394_0_29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1" name="Google Shape;451;g2bacc330394_0_29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52" name="Google Shape;452;g2bacc330394_0_29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bacc330394_0_308"/>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dirty="0"/>
              <a:t>3. framing (</a:t>
            </a:r>
            <a:r>
              <a:rPr lang="en-US" sz="2000" dirty="0" err="1"/>
              <a:t>ερμηνευτική</a:t>
            </a:r>
            <a:r>
              <a:rPr lang="en-US" sz="2000" dirty="0"/>
              <a:t> </a:t>
            </a:r>
            <a:r>
              <a:rPr lang="en-US" sz="2000" dirty="0" err="1"/>
              <a:t>πλαισίωση</a:t>
            </a:r>
            <a:r>
              <a:rPr lang="en-US" sz="2000" dirty="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dirty="0"/>
              <a:t>   </a:t>
            </a:r>
            <a:r>
              <a:rPr lang="en-US" sz="2000" dirty="0" err="1"/>
              <a:t>Τα</a:t>
            </a:r>
            <a:r>
              <a:rPr lang="en-US" sz="2000" dirty="0"/>
              <a:t> </a:t>
            </a:r>
            <a:r>
              <a:rPr lang="en-US" sz="2000" dirty="0" err="1"/>
              <a:t>ερμηνευτικά</a:t>
            </a:r>
            <a:r>
              <a:rPr lang="en-US" sz="2000" dirty="0"/>
              <a:t> </a:t>
            </a:r>
            <a:r>
              <a:rPr lang="en-US" sz="2000" dirty="0" err="1"/>
              <a:t>πλαίσια</a:t>
            </a:r>
            <a:r>
              <a:rPr lang="en-US" sz="2000" dirty="0"/>
              <a:t> </a:t>
            </a:r>
            <a:r>
              <a:rPr lang="en-US" sz="2000" dirty="0" err="1"/>
              <a:t>περιλαμβάνουν</a:t>
            </a:r>
            <a:r>
              <a:rPr lang="en-US" sz="2000" dirty="0"/>
              <a:t> </a:t>
            </a:r>
            <a:r>
              <a:rPr lang="en-US" sz="2000" dirty="0" err="1"/>
              <a:t>συνήθως</a:t>
            </a:r>
            <a:r>
              <a:rPr lang="en-US" sz="2000" dirty="0"/>
              <a:t> </a:t>
            </a:r>
            <a:r>
              <a:rPr lang="en-US" sz="2000" dirty="0" err="1"/>
              <a:t>τα</a:t>
            </a:r>
            <a:r>
              <a:rPr lang="en-US" sz="2000" dirty="0"/>
              <a:t> </a:t>
            </a:r>
            <a:r>
              <a:rPr lang="en-US" sz="2000" dirty="0" err="1"/>
              <a:t>ακόλουθα</a:t>
            </a:r>
            <a:r>
              <a:rPr lang="en-US" sz="2000" dirty="0"/>
              <a:t> </a:t>
            </a:r>
            <a:r>
              <a:rPr lang="en-US" sz="2000" dirty="0" err="1"/>
              <a:t>στοιχεία</a:t>
            </a:r>
            <a:r>
              <a:rPr lang="en-US" sz="2000" dirty="0"/>
              <a:t>: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None/>
            </a:pPr>
            <a:r>
              <a:rPr lang="en-US" sz="2000" dirty="0" err="1" smtClean="0"/>
              <a:t>i</a:t>
            </a:r>
            <a:r>
              <a:rPr lang="en-US" sz="2000" dirty="0" smtClean="0"/>
              <a:t>)  </a:t>
            </a:r>
            <a:r>
              <a:rPr lang="en-US" sz="2000" dirty="0" err="1" smtClean="0"/>
              <a:t>Διάγνωση</a:t>
            </a:r>
            <a:r>
              <a:rPr lang="en-US" sz="2000" dirty="0" smtClean="0"/>
              <a:t> </a:t>
            </a:r>
            <a:r>
              <a:rPr lang="en-US" sz="2000" dirty="0"/>
              <a:t>(</a:t>
            </a:r>
            <a:r>
              <a:rPr lang="en-US" sz="2000" dirty="0" err="1"/>
              <a:t>περιγραφή</a:t>
            </a:r>
            <a:r>
              <a:rPr lang="en-US" sz="2000" dirty="0"/>
              <a:t> </a:t>
            </a:r>
            <a:r>
              <a:rPr lang="en-US" sz="2000" dirty="0" err="1"/>
              <a:t>ζητήματος</a:t>
            </a:r>
            <a:r>
              <a:rPr lang="en-US" sz="2000" dirty="0"/>
              <a:t>, </a:t>
            </a:r>
            <a:r>
              <a:rPr lang="en-US" sz="2000" dirty="0" err="1"/>
              <a:t>αίτια</a:t>
            </a:r>
            <a:r>
              <a:rPr lang="en-US" sz="2000" dirty="0"/>
              <a:t>, </a:t>
            </a:r>
            <a:r>
              <a:rPr lang="en-US" sz="2000" dirty="0" err="1"/>
              <a:t>προβληματικές</a:t>
            </a:r>
            <a:r>
              <a:rPr lang="en-US" sz="2000" dirty="0"/>
              <a:t> </a:t>
            </a:r>
            <a:r>
              <a:rPr lang="en-US" sz="2000" dirty="0" err="1"/>
              <a:t>διαστάσεις</a:t>
            </a:r>
            <a:r>
              <a:rPr lang="en-US" sz="2000" dirty="0"/>
              <a:t>)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None/>
            </a:pPr>
            <a:r>
              <a:rPr lang="en-US" sz="2000" dirty="0" smtClean="0"/>
              <a:t>ii) </a:t>
            </a:r>
            <a:r>
              <a:rPr lang="en-US" sz="2000" dirty="0" err="1" smtClean="0"/>
              <a:t>Πρόγνωση</a:t>
            </a:r>
            <a:r>
              <a:rPr lang="en-US" sz="2000" dirty="0" smtClean="0"/>
              <a:t> </a:t>
            </a:r>
            <a:r>
              <a:rPr lang="en-US" sz="2000" dirty="0"/>
              <a:t>(</a:t>
            </a:r>
            <a:r>
              <a:rPr lang="en-US" sz="2000" dirty="0" err="1"/>
              <a:t>πρόταση</a:t>
            </a:r>
            <a:r>
              <a:rPr lang="en-US" sz="2000" dirty="0"/>
              <a:t> </a:t>
            </a:r>
            <a:r>
              <a:rPr lang="en-US" sz="2000" dirty="0" err="1"/>
              <a:t>λύσης</a:t>
            </a:r>
            <a:r>
              <a:rPr lang="en-US" sz="2000" dirty="0"/>
              <a:t>, </a:t>
            </a:r>
            <a:r>
              <a:rPr lang="en-US" sz="2000" dirty="0" err="1"/>
              <a:t>προτροπή</a:t>
            </a:r>
            <a:r>
              <a:rPr lang="en-US" sz="2000" dirty="0"/>
              <a:t> </a:t>
            </a:r>
            <a:r>
              <a:rPr lang="en-US" sz="2000" dirty="0" err="1"/>
              <a:t>για</a:t>
            </a:r>
            <a:r>
              <a:rPr lang="en-US" sz="2000" dirty="0"/>
              <a:t> </a:t>
            </a:r>
            <a:r>
              <a:rPr lang="en-US" sz="2000" dirty="0" err="1"/>
              <a:t>δράση</a:t>
            </a:r>
            <a:r>
              <a:rPr lang="en-US" sz="2000" dirty="0"/>
              <a:t>)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None/>
            </a:pPr>
            <a:r>
              <a:rPr lang="en-US" sz="2000" dirty="0" smtClean="0"/>
              <a:t>iii) </a:t>
            </a:r>
            <a:r>
              <a:rPr lang="en-US" sz="2000" dirty="0" err="1" smtClean="0"/>
              <a:t>Δικαιολόγηση</a:t>
            </a:r>
            <a:r>
              <a:rPr lang="en-US" sz="2000" dirty="0" smtClean="0"/>
              <a:t> </a:t>
            </a:r>
            <a:r>
              <a:rPr lang="en-US" sz="2000" dirty="0"/>
              <a:t>(</a:t>
            </a:r>
            <a:r>
              <a:rPr lang="en-US" sz="2000" dirty="0" err="1"/>
              <a:t>ηθική</a:t>
            </a:r>
            <a:r>
              <a:rPr lang="en-US" sz="2000" dirty="0"/>
              <a:t> </a:t>
            </a:r>
            <a:r>
              <a:rPr lang="en-US" sz="2000" dirty="0" err="1"/>
              <a:t>πλαισίωση</a:t>
            </a:r>
            <a:r>
              <a:rPr lang="en-US" sz="2000" dirty="0"/>
              <a:t> </a:t>
            </a:r>
            <a:r>
              <a:rPr lang="en-US" sz="2000" dirty="0" err="1"/>
              <a:t>και</a:t>
            </a:r>
            <a:r>
              <a:rPr lang="en-US" sz="2000" dirty="0"/>
              <a:t> </a:t>
            </a:r>
            <a:r>
              <a:rPr lang="en-US" sz="2000" dirty="0" err="1"/>
              <a:t>αξιολόγηση</a:t>
            </a:r>
            <a:r>
              <a:rPr lang="en-US" sz="2000" dirty="0"/>
              <a:t> </a:t>
            </a:r>
            <a:r>
              <a:rPr lang="en-US" sz="2000" dirty="0" err="1"/>
              <a:t>της</a:t>
            </a:r>
            <a:r>
              <a:rPr lang="en-US" sz="2000" dirty="0"/>
              <a:t> </a:t>
            </a:r>
            <a:r>
              <a:rPr lang="en-US" sz="2000" dirty="0" err="1"/>
              <a:t>προτεινόμενης</a:t>
            </a:r>
            <a:r>
              <a:rPr lang="en-US" sz="2000" dirty="0"/>
              <a:t> </a:t>
            </a:r>
            <a:r>
              <a:rPr lang="en-US" sz="2000" dirty="0" err="1"/>
              <a:t>δράσης</a:t>
            </a:r>
            <a:r>
              <a:rPr lang="en-US" sz="2000" dirty="0"/>
              <a:t>) </a:t>
            </a:r>
            <a:endParaRPr sz="2000"/>
          </a:p>
        </p:txBody>
      </p:sp>
      <p:grpSp>
        <p:nvGrpSpPr>
          <p:cNvPr id="458" name="Google Shape;458;g2bacc330394_0_308"/>
          <p:cNvGrpSpPr/>
          <p:nvPr/>
        </p:nvGrpSpPr>
        <p:grpSpPr>
          <a:xfrm>
            <a:off x="0" y="0"/>
            <a:ext cx="8985250" cy="611188"/>
            <a:chOff x="0" y="0"/>
            <a:chExt cx="5660" cy="385"/>
          </a:xfrm>
        </p:grpSpPr>
        <p:sp>
          <p:nvSpPr>
            <p:cNvPr id="459" name="Google Shape;459;g2bacc330394_0_30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0" name="Google Shape;460;g2bacc330394_0_30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g2bacc330394_0_30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2" name="Google Shape;462;g2bacc330394_0_30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g2bacc330394_0_30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4" name="Google Shape;464;g2bacc330394_0_30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5" name="Google Shape;465;g2bacc330394_0_30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6" name="Google Shape;466;g2bacc330394_0_30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7" name="Google Shape;467;g2bacc330394_0_30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68" name="Google Shape;468;g2bacc330394_0_30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bacc330394_0_323"/>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H μηχανική του frame από την οπτική των ΜΜΕ και του δημοσιογραφικού λόγου στην περιγραφή ενός θέματος</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η χρήση μιας συγκεκριμένης οπτικής/ έμφαση σε μια ή και περισσότερες θεματικές διαστάσεις του ζητήματος (π.χ. με τον αντίστοιχο τίτλο και γενικά με το αντίστοιχο περιεχόμενο και τη διάρθρωσή του)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η ένταξη του θέματος σε μια ευρύτερη ιστορία και θεματική</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η επιλεκτική χρήση δεδομένων, στοιχείων και ακόμα και πηγών</a:t>
            </a:r>
            <a:endParaRPr sz="2000"/>
          </a:p>
        </p:txBody>
      </p:sp>
      <p:grpSp>
        <p:nvGrpSpPr>
          <p:cNvPr id="474" name="Google Shape;474;g2bacc330394_0_323"/>
          <p:cNvGrpSpPr/>
          <p:nvPr/>
        </p:nvGrpSpPr>
        <p:grpSpPr>
          <a:xfrm>
            <a:off x="0" y="0"/>
            <a:ext cx="8985250" cy="611188"/>
            <a:chOff x="0" y="0"/>
            <a:chExt cx="5660" cy="385"/>
          </a:xfrm>
        </p:grpSpPr>
        <p:sp>
          <p:nvSpPr>
            <p:cNvPr id="475" name="Google Shape;475;g2bacc330394_0_32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6" name="Google Shape;476;g2bacc330394_0_32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7" name="Google Shape;477;g2bacc330394_0_32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8" name="Google Shape;478;g2bacc330394_0_32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9" name="Google Shape;479;g2bacc330394_0_32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0" name="Google Shape;480;g2bacc330394_0_32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1" name="Google Shape;481;g2bacc330394_0_32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2" name="Google Shape;482;g2bacc330394_0_32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3" name="Google Shape;483;g2bacc330394_0_32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84" name="Google Shape;484;g2bacc330394_0_32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bacc330394_0_338"/>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Ένα κρίσιμο σημείο: το frame δεν ταυτίζεται με το θέμα και τη γενικότερη θεματική! Το ερμηνευτικό πλαίσιο είναι μια από τις πολλές δυνατές προσεγγίσεις</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Π.χ στο ζήτημα του μεταναστευτικού μπορεί να έχουμε τα εξής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490" name="Google Shape;490;g2bacc330394_0_338"/>
          <p:cNvGrpSpPr/>
          <p:nvPr/>
        </p:nvGrpSpPr>
        <p:grpSpPr>
          <a:xfrm>
            <a:off x="0" y="0"/>
            <a:ext cx="8985250" cy="611188"/>
            <a:chOff x="0" y="0"/>
            <a:chExt cx="5660" cy="385"/>
          </a:xfrm>
        </p:grpSpPr>
        <p:sp>
          <p:nvSpPr>
            <p:cNvPr id="491" name="Google Shape;491;g2bacc330394_0_33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2" name="Google Shape;492;g2bacc330394_0_33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3" name="Google Shape;493;g2bacc330394_0_33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4" name="Google Shape;494;g2bacc330394_0_33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5" name="Google Shape;495;g2bacc330394_0_33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6" name="Google Shape;496;g2bacc330394_0_33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7" name="Google Shape;497;g2bacc330394_0_33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8" name="Google Shape;498;g2bacc330394_0_33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9" name="Google Shape;499;g2bacc330394_0_33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00" name="Google Shape;500;g2bacc330394_0_33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graphicFrame>
        <p:nvGraphicFramePr>
          <p:cNvPr id="501" name="Google Shape;501;g2bacc330394_0_338"/>
          <p:cNvGraphicFramePr/>
          <p:nvPr/>
        </p:nvGraphicFramePr>
        <p:xfrm>
          <a:off x="269250" y="4131475"/>
          <a:ext cx="7922250" cy="2467425"/>
        </p:xfrm>
        <a:graphic>
          <a:graphicData uri="http://schemas.openxmlformats.org/drawingml/2006/table">
            <a:tbl>
              <a:tblPr>
                <a:noFill/>
                <a:tableStyleId>{F79D1980-3DEE-48E6-9696-5306D216F958}</a:tableStyleId>
              </a:tblPr>
              <a:tblGrid>
                <a:gridCol w="3961125"/>
                <a:gridCol w="3961125"/>
              </a:tblGrid>
              <a:tr h="508625">
                <a:tc>
                  <a:txBody>
                    <a:bodyPr/>
                    <a:lstStyle/>
                    <a:p>
                      <a:pPr marL="0" lvl="0" indent="0" algn="l" rtl="0">
                        <a:spcBef>
                          <a:spcPts val="0"/>
                        </a:spcBef>
                        <a:spcAft>
                          <a:spcPts val="0"/>
                        </a:spcAft>
                        <a:buNone/>
                      </a:pPr>
                      <a:r>
                        <a:rPr lang="en-US"/>
                        <a:t>Γενικό frame: Ασφάλεια</a:t>
                      </a:r>
                      <a:endParaRPr/>
                    </a:p>
                  </a:txBody>
                  <a:tcPr marL="91425" marR="91425" marT="91425" marB="91425"/>
                </a:tc>
                <a:tc>
                  <a:txBody>
                    <a:bodyPr/>
                    <a:lstStyle/>
                    <a:p>
                      <a:pPr marL="0" lvl="0" indent="0" algn="l" rtl="0">
                        <a:spcBef>
                          <a:spcPts val="0"/>
                        </a:spcBef>
                        <a:spcAft>
                          <a:spcPts val="0"/>
                        </a:spcAft>
                        <a:buNone/>
                      </a:pPr>
                      <a:r>
                        <a:rPr lang="en-US"/>
                        <a:t>Γενικό frame: Ανθρωπισμός</a:t>
                      </a:r>
                      <a:endParaRPr/>
                    </a:p>
                  </a:txBody>
                  <a:tcPr marL="91425" marR="91425" marT="91425" marB="91425"/>
                </a:tc>
              </a:tr>
              <a:tr h="1958800">
                <a:tc>
                  <a:txBody>
                    <a:bodyPr/>
                    <a:lstStyle/>
                    <a:p>
                      <a:pPr marL="0" lvl="0" indent="0" algn="l" rtl="0">
                        <a:spcBef>
                          <a:spcPts val="0"/>
                        </a:spcBef>
                        <a:spcAft>
                          <a:spcPts val="0"/>
                        </a:spcAft>
                        <a:buNone/>
                      </a:pPr>
                      <a:r>
                        <a:rPr lang="en-US"/>
                        <a:t>Επιμέρους: </a:t>
                      </a:r>
                      <a:endParaRPr/>
                    </a:p>
                    <a:p>
                      <a:pPr marL="457200" lvl="0" indent="-317500" algn="l" rtl="0">
                        <a:spcBef>
                          <a:spcPts val="0"/>
                        </a:spcBef>
                        <a:spcAft>
                          <a:spcPts val="0"/>
                        </a:spcAft>
                        <a:buSzPts val="1400"/>
                        <a:buChar char="-"/>
                      </a:pPr>
                      <a:r>
                        <a:rPr lang="en-US"/>
                        <a:t>Σύνορα</a:t>
                      </a:r>
                      <a:endParaRPr/>
                    </a:p>
                    <a:p>
                      <a:pPr marL="457200" lvl="0" indent="-317500" algn="l" rtl="0">
                        <a:spcBef>
                          <a:spcPts val="0"/>
                        </a:spcBef>
                        <a:spcAft>
                          <a:spcPts val="0"/>
                        </a:spcAft>
                        <a:buSzPts val="1400"/>
                        <a:buChar char="-"/>
                      </a:pPr>
                      <a:r>
                        <a:rPr lang="en-US"/>
                        <a:t>Εγκληματικότητα</a:t>
                      </a:r>
                      <a:endParaRPr/>
                    </a:p>
                    <a:p>
                      <a:pPr marL="457200" lvl="0" indent="-317500" algn="l" rtl="0">
                        <a:spcBef>
                          <a:spcPts val="0"/>
                        </a:spcBef>
                        <a:spcAft>
                          <a:spcPts val="0"/>
                        </a:spcAft>
                        <a:buSzPts val="1400"/>
                        <a:buChar char="-"/>
                      </a:pPr>
                      <a:r>
                        <a:rPr lang="en-US"/>
                        <a:t>Επιφυλακτική στάση για ενσωμάτωση σε εκπαίδευση και σύστημα υγείας</a:t>
                      </a:r>
                      <a:endParaRPr/>
                    </a:p>
                    <a:p>
                      <a:pPr marL="457200" lvl="0" indent="-317500" algn="l" rtl="0">
                        <a:spcBef>
                          <a:spcPts val="0"/>
                        </a:spcBef>
                        <a:spcAft>
                          <a:spcPts val="0"/>
                        </a:spcAft>
                        <a:buSzPts val="1400"/>
                        <a:buChar char="-"/>
                      </a:pPr>
                      <a:r>
                        <a:rPr lang="en-US"/>
                        <a:t>Κόστος πολιτικών για μετανάστευση</a:t>
                      </a:r>
                      <a:endParaRPr/>
                    </a:p>
                    <a:p>
                      <a:pPr marL="457200" lvl="0" indent="-317500" algn="l" rtl="0">
                        <a:spcBef>
                          <a:spcPts val="0"/>
                        </a:spcBef>
                        <a:spcAft>
                          <a:spcPts val="0"/>
                        </a:spcAft>
                        <a:buSzPts val="1400"/>
                        <a:buChar char="-"/>
                      </a:pPr>
                      <a:r>
                        <a:rPr lang="en-US"/>
                        <a:t>Επιφυλακτική στάση για εργασία</a:t>
                      </a:r>
                      <a:endParaRPr/>
                    </a:p>
                    <a:p>
                      <a:pPr marL="457200" lvl="0" indent="-317500" algn="l" rtl="0">
                        <a:spcBef>
                          <a:spcPts val="0"/>
                        </a:spcBef>
                        <a:spcAft>
                          <a:spcPts val="0"/>
                        </a:spcAft>
                        <a:buSzPts val="1400"/>
                        <a:buChar char="-"/>
                      </a:pPr>
                      <a:r>
                        <a:rPr lang="en-US"/>
                        <a:t>Άρνηση παροχής ασύλου</a:t>
                      </a:r>
                      <a:endParaRPr/>
                    </a:p>
                  </a:txBody>
                  <a:tcPr marL="91425" marR="91425" marT="91425" marB="91425"/>
                </a:tc>
                <a:tc>
                  <a:txBody>
                    <a:bodyPr/>
                    <a:lstStyle/>
                    <a:p>
                      <a:pPr marL="0" lvl="0" indent="0" algn="l" rtl="0">
                        <a:spcBef>
                          <a:spcPts val="0"/>
                        </a:spcBef>
                        <a:spcAft>
                          <a:spcPts val="0"/>
                        </a:spcAft>
                        <a:buNone/>
                      </a:pPr>
                      <a:r>
                        <a:rPr lang="en-US"/>
                        <a:t>Επιμέρους</a:t>
                      </a:r>
                      <a:endParaRPr/>
                    </a:p>
                    <a:p>
                      <a:pPr marL="457200" lvl="0" indent="-317500" algn="l" rtl="0">
                        <a:spcBef>
                          <a:spcPts val="0"/>
                        </a:spcBef>
                        <a:spcAft>
                          <a:spcPts val="0"/>
                        </a:spcAft>
                        <a:buSzPts val="1400"/>
                        <a:buChar char="-"/>
                      </a:pPr>
                      <a:r>
                        <a:rPr lang="en-US"/>
                        <a:t>Υποστήριξη σε πολιτικές ενσωμάτωσης σε διάφορους τομείς</a:t>
                      </a:r>
                      <a:endParaRPr/>
                    </a:p>
                    <a:p>
                      <a:pPr marL="457200" lvl="0" indent="-317500" algn="l" rtl="0">
                        <a:spcBef>
                          <a:spcPts val="0"/>
                        </a:spcBef>
                        <a:spcAft>
                          <a:spcPts val="0"/>
                        </a:spcAft>
                        <a:buSzPts val="1400"/>
                        <a:buChar char="-"/>
                      </a:pPr>
                      <a:r>
                        <a:rPr lang="en-US"/>
                        <a:t>Ανθρώπινα δικαιώματα</a:t>
                      </a:r>
                      <a:endParaRPr/>
                    </a:p>
                    <a:p>
                      <a:pPr marL="457200" lvl="0" indent="-317500" algn="l" rtl="0">
                        <a:spcBef>
                          <a:spcPts val="0"/>
                        </a:spcBef>
                        <a:spcAft>
                          <a:spcPts val="0"/>
                        </a:spcAft>
                        <a:buSzPts val="1400"/>
                        <a:buChar char="-"/>
                      </a:pPr>
                      <a:r>
                        <a:rPr lang="en-US"/>
                        <a:t>Πίεση στην κυβέρνηση να εφαρμόσει διεθνείς συνθήκες για προστασία</a:t>
                      </a:r>
                      <a:endParaRPr/>
                    </a:p>
                    <a:p>
                      <a:pPr marL="457200" lvl="0" indent="-317500" algn="l" rtl="0">
                        <a:spcBef>
                          <a:spcPts val="0"/>
                        </a:spcBef>
                        <a:spcAft>
                          <a:spcPts val="0"/>
                        </a:spcAft>
                        <a:buSzPts val="1400"/>
                        <a:buChar char="-"/>
                      </a:pPr>
                      <a:r>
                        <a:rPr lang="en-US"/>
                        <a:t>Υποστήριξη παροχής ασύλου</a:t>
                      </a:r>
                      <a:endParaRPr/>
                    </a:p>
                  </a:txBody>
                  <a:tcPr marL="91425" marR="91425" marT="91425" marB="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bacc330394_0_354"/>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07" name="Google Shape;507;g2bacc330394_0_354"/>
          <p:cNvGrpSpPr/>
          <p:nvPr/>
        </p:nvGrpSpPr>
        <p:grpSpPr>
          <a:xfrm>
            <a:off x="0" y="0"/>
            <a:ext cx="8985250" cy="611188"/>
            <a:chOff x="0" y="0"/>
            <a:chExt cx="5660" cy="385"/>
          </a:xfrm>
        </p:grpSpPr>
        <p:sp>
          <p:nvSpPr>
            <p:cNvPr id="508" name="Google Shape;508;g2bacc330394_0_354"/>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9" name="Google Shape;509;g2bacc330394_0_354"/>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0" name="Google Shape;510;g2bacc330394_0_354"/>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1" name="Google Shape;511;g2bacc330394_0_354"/>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2" name="Google Shape;512;g2bacc330394_0_354"/>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3" name="Google Shape;513;g2bacc330394_0_354"/>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4" name="Google Shape;514;g2bacc330394_0_354"/>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5" name="Google Shape;515;g2bacc330394_0_354"/>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6" name="Google Shape;516;g2bacc330394_0_354"/>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17" name="Google Shape;517;g2bacc330394_0_354"/>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518" name="Google Shape;518;g2bacc330394_0_354"/>
          <p:cNvPicPr preferRelativeResize="0"/>
          <p:nvPr/>
        </p:nvPicPr>
        <p:blipFill>
          <a:blip r:embed="rId3">
            <a:alphaModFix/>
          </a:blip>
          <a:stretch>
            <a:fillRect/>
          </a:stretch>
        </p:blipFill>
        <p:spPr>
          <a:xfrm>
            <a:off x="191900" y="2848375"/>
            <a:ext cx="6951850" cy="366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2bacc330394_0_370"/>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24" name="Google Shape;524;g2bacc330394_0_370"/>
          <p:cNvGrpSpPr/>
          <p:nvPr/>
        </p:nvGrpSpPr>
        <p:grpSpPr>
          <a:xfrm>
            <a:off x="0" y="0"/>
            <a:ext cx="8985250" cy="611188"/>
            <a:chOff x="0" y="0"/>
            <a:chExt cx="5660" cy="385"/>
          </a:xfrm>
        </p:grpSpPr>
        <p:sp>
          <p:nvSpPr>
            <p:cNvPr id="525" name="Google Shape;525;g2bacc330394_0_37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6" name="Google Shape;526;g2bacc330394_0_37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7" name="Google Shape;527;g2bacc330394_0_37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8" name="Google Shape;528;g2bacc330394_0_37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9" name="Google Shape;529;g2bacc330394_0_37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0" name="Google Shape;530;g2bacc330394_0_37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1" name="Google Shape;531;g2bacc330394_0_37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2" name="Google Shape;532;g2bacc330394_0_37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3" name="Google Shape;533;g2bacc330394_0_37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34" name="Google Shape;534;g2bacc330394_0_37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535" name="Google Shape;535;g2bacc330394_0_370"/>
          <p:cNvPicPr preferRelativeResize="0"/>
          <p:nvPr/>
        </p:nvPicPr>
        <p:blipFill>
          <a:blip r:embed="rId3">
            <a:alphaModFix/>
          </a:blip>
          <a:stretch>
            <a:fillRect/>
          </a:stretch>
        </p:blipFill>
        <p:spPr>
          <a:xfrm>
            <a:off x="180000" y="2825128"/>
            <a:ext cx="6118425" cy="3900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bacc330394_0_387"/>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a:t>
            </a:r>
            <a:endParaRPr sz="2000"/>
          </a:p>
          <a:p>
            <a:pPr marL="0" lvl="0" indent="0" algn="just" rtl="0">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41" name="Google Shape;541;g2bacc330394_0_387"/>
          <p:cNvGrpSpPr/>
          <p:nvPr/>
        </p:nvGrpSpPr>
        <p:grpSpPr>
          <a:xfrm>
            <a:off x="0" y="0"/>
            <a:ext cx="8985250" cy="611188"/>
            <a:chOff x="0" y="0"/>
            <a:chExt cx="5660" cy="385"/>
          </a:xfrm>
        </p:grpSpPr>
        <p:sp>
          <p:nvSpPr>
            <p:cNvPr id="542" name="Google Shape;542;g2bacc330394_0_38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3" name="Google Shape;543;g2bacc330394_0_38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4" name="Google Shape;544;g2bacc330394_0_38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5" name="Google Shape;545;g2bacc330394_0_38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6" name="Google Shape;546;g2bacc330394_0_38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7" name="Google Shape;547;g2bacc330394_0_38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8" name="Google Shape;548;g2bacc330394_0_38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9" name="Google Shape;549;g2bacc330394_0_38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0" name="Google Shape;550;g2bacc330394_0_38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51" name="Google Shape;551;g2bacc330394_0_38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552" name="Google Shape;552;g2bacc330394_0_387"/>
          <p:cNvPicPr preferRelativeResize="0"/>
          <p:nvPr/>
        </p:nvPicPr>
        <p:blipFill>
          <a:blip r:embed="rId3">
            <a:alphaModFix/>
          </a:blip>
          <a:stretch>
            <a:fillRect/>
          </a:stretch>
        </p:blipFill>
        <p:spPr>
          <a:xfrm>
            <a:off x="2382650" y="2343650"/>
            <a:ext cx="6510625" cy="4084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bacc330394_0_404"/>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a:t>
            </a:r>
            <a:endParaRPr sz="2000"/>
          </a:p>
          <a:p>
            <a:pPr marL="0" lvl="0" indent="0" algn="just" rtl="0">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58" name="Google Shape;558;g2bacc330394_0_404"/>
          <p:cNvGrpSpPr/>
          <p:nvPr/>
        </p:nvGrpSpPr>
        <p:grpSpPr>
          <a:xfrm>
            <a:off x="0" y="0"/>
            <a:ext cx="8985250" cy="611188"/>
            <a:chOff x="0" y="0"/>
            <a:chExt cx="5660" cy="385"/>
          </a:xfrm>
        </p:grpSpPr>
        <p:sp>
          <p:nvSpPr>
            <p:cNvPr id="559" name="Google Shape;559;g2bacc330394_0_404"/>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0" name="Google Shape;560;g2bacc330394_0_404"/>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1" name="Google Shape;561;g2bacc330394_0_404"/>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2" name="Google Shape;562;g2bacc330394_0_404"/>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3" name="Google Shape;563;g2bacc330394_0_404"/>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4" name="Google Shape;564;g2bacc330394_0_404"/>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5" name="Google Shape;565;g2bacc330394_0_404"/>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6" name="Google Shape;566;g2bacc330394_0_404"/>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7" name="Google Shape;567;g2bacc330394_0_404"/>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68" name="Google Shape;568;g2bacc330394_0_404"/>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569" name="Google Shape;569;g2bacc330394_0_404"/>
          <p:cNvPicPr preferRelativeResize="0"/>
          <p:nvPr/>
        </p:nvPicPr>
        <p:blipFill>
          <a:blip r:embed="rId3">
            <a:alphaModFix/>
          </a:blip>
          <a:stretch>
            <a:fillRect/>
          </a:stretch>
        </p:blipFill>
        <p:spPr>
          <a:xfrm>
            <a:off x="2561225" y="2574550"/>
            <a:ext cx="6053201" cy="3964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bb31f615f3_0_0"/>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3. framing (ερμηνευτική πλαισίωση)</a:t>
            </a:r>
            <a:endParaRPr sz="2000"/>
          </a:p>
          <a:p>
            <a:pPr marL="0" lvl="0" indent="0" algn="just" rtl="0">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75" name="Google Shape;575;g2bb31f615f3_0_0"/>
          <p:cNvGrpSpPr/>
          <p:nvPr/>
        </p:nvGrpSpPr>
        <p:grpSpPr>
          <a:xfrm>
            <a:off x="0" y="0"/>
            <a:ext cx="8985250" cy="611188"/>
            <a:chOff x="0" y="0"/>
            <a:chExt cx="5660" cy="385"/>
          </a:xfrm>
        </p:grpSpPr>
        <p:sp>
          <p:nvSpPr>
            <p:cNvPr id="576" name="Google Shape;576;g2bb31f615f3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7" name="Google Shape;577;g2bb31f615f3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8" name="Google Shape;578;g2bb31f615f3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9" name="Google Shape;579;g2bb31f615f3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0" name="Google Shape;580;g2bb31f615f3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1" name="Google Shape;581;g2bb31f615f3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2" name="Google Shape;582;g2bb31f615f3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3" name="Google Shape;583;g2bb31f615f3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4" name="Google Shape;584;g2bb31f615f3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85" name="Google Shape;585;g2bb31f615f3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586" name="Google Shape;586;g2bb31f615f3_0_0"/>
          <p:cNvPicPr preferRelativeResize="0"/>
          <p:nvPr/>
        </p:nvPicPr>
        <p:blipFill>
          <a:blip r:embed="rId3">
            <a:alphaModFix/>
          </a:blip>
          <a:stretch>
            <a:fillRect/>
          </a:stretch>
        </p:blipFill>
        <p:spPr>
          <a:xfrm>
            <a:off x="133675" y="2515799"/>
            <a:ext cx="7172224" cy="4028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acc330394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Char char="-"/>
            </a:pPr>
            <a:r>
              <a:rPr lang="en-US" sz="2000"/>
              <a:t>Γενική παρατήρηση: </a:t>
            </a:r>
            <a:endParaRPr sz="2000"/>
          </a:p>
          <a:p>
            <a:pPr marL="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Με ένα σχηματικό τρόπο, σημειώνουμε πως όλα αυτά τα εργαλεία αφορούν τον τρόπο παρουσίασης και ερμηνείας των πληροφοριών και γενικά του περιεχομένου που διαμορφώνουν τα ΜΜΕ με προορισμό τους πολίτες. </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Μια εναλλακτική προσέγγιση θα ήταν να εστιάσουμε στη σημασία τους υπό το πρίσμα του δημοσιογραφικού λόγου ή του λόγου της επικοινωνίας. Το πλαίσιο της πολιτικής επικοινωνίας αφορά την πειθώ, τα μηνύματα, τον ανταγωνισμό και εν τέλει την κυριαρχία ή αποδυνάμωση κάποιων ερμηνειών όπως προωθούνται από ΜΜΕ και πολιτικούς. </a:t>
            </a:r>
            <a:endParaRPr sz="2000"/>
          </a:p>
        </p:txBody>
      </p:sp>
      <p:grpSp>
        <p:nvGrpSpPr>
          <p:cNvPr id="143" name="Google Shape;143;g2bacc330394_0_0"/>
          <p:cNvGrpSpPr/>
          <p:nvPr/>
        </p:nvGrpSpPr>
        <p:grpSpPr>
          <a:xfrm>
            <a:off x="0" y="0"/>
            <a:ext cx="8985250" cy="611188"/>
            <a:chOff x="0" y="0"/>
            <a:chExt cx="5660" cy="385"/>
          </a:xfrm>
        </p:grpSpPr>
        <p:sp>
          <p:nvSpPr>
            <p:cNvPr id="144" name="Google Shape;144;g2bacc330394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g2bacc330394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g2bacc330394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g2bacc330394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g2bacc330394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g2bacc330394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g2bacc330394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g2bacc330394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g2bacc330394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3" name="Google Shape;153;g2bacc330394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bacc330394_0_421"/>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a:t>4.  priming (κριτήρια αξιολόγησης) </a:t>
            </a:r>
            <a:endParaRPr sz="2000"/>
          </a:p>
          <a:p>
            <a:pPr marL="0" lvl="0" indent="0" algn="just" rtl="0">
              <a:lnSpc>
                <a:spcPct val="115000"/>
              </a:lnSpc>
              <a:spcBef>
                <a:spcPts val="0"/>
              </a:spcBef>
              <a:spcAft>
                <a:spcPts val="0"/>
              </a:spcAft>
              <a:buNone/>
            </a:pPr>
            <a:r>
              <a:rPr lang="en-US" sz="2000"/>
              <a:t>   </a:t>
            </a:r>
            <a:endParaRPr sz="2000"/>
          </a:p>
          <a:p>
            <a:pPr marL="0" lvl="0" indent="0" algn="just" rtl="0">
              <a:lnSpc>
                <a:spcPct val="115000"/>
              </a:lnSpc>
              <a:spcBef>
                <a:spcPts val="0"/>
              </a:spcBef>
              <a:spcAft>
                <a:spcPts val="0"/>
              </a:spcAft>
              <a:buNone/>
            </a:pPr>
            <a:r>
              <a:rPr lang="en-US" sz="2000"/>
              <a:t>    Πολλές φορές το priming συνδέεται με το agenda setting ακριβώς επειδή η έκθεση κει η εξοικείωση με μια συγκεκριμένη απεικόνιση της ημερήσιας διάταξης ‘εκπαιδεύει’ το κοινό στο να συνδέσει ορισμένα πρόσωπα με συγκεκριμένα θέματα και πολιτικής και έτσι, έμμεσα και άμεσα, να κατευθύνει την αξιολόγηση. </a:t>
            </a:r>
            <a:endParaRPr sz="2000"/>
          </a:p>
          <a:p>
            <a:pPr marL="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a:t>Ως priming μπορούμε να ορίσουμε τις αλλαγές (συνέχειες και ασυνέχειες) σε ότι αφορά τα κριτήρια με τα οποία οι άνθρωποι κάνουν πολιτικές αξιολογήσεις (Scheufelfe, Tewksbury, 2007) </a:t>
            </a:r>
            <a:endParaRPr sz="2000"/>
          </a:p>
          <a:p>
            <a:pPr marL="457200" lvl="0" indent="-355600" algn="just" rtl="0">
              <a:lnSpc>
                <a:spcPct val="115000"/>
              </a:lnSpc>
              <a:spcBef>
                <a:spcPts val="0"/>
              </a:spcBef>
              <a:spcAft>
                <a:spcPts val="0"/>
              </a:spcAft>
              <a:buSzPts val="2000"/>
              <a:buChar char="-"/>
            </a:pPr>
            <a:r>
              <a:rPr lang="en-US" sz="2000"/>
              <a:t>Συμβαίνει όταν το περιεχόμενο των ΜΜΕ υποδηλώνει στους πολίτες ότι πρέπει να χρησιμοποιούν συγκεκριμένα θέματα ως ορόσημα για να κρίνουν την επίδοση κυβερνήσεων και αξιωματούχων.</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592" name="Google Shape;592;g2bacc330394_0_421"/>
          <p:cNvGrpSpPr/>
          <p:nvPr/>
        </p:nvGrpSpPr>
        <p:grpSpPr>
          <a:xfrm>
            <a:off x="0" y="0"/>
            <a:ext cx="8985250" cy="611188"/>
            <a:chOff x="0" y="0"/>
            <a:chExt cx="5660" cy="385"/>
          </a:xfrm>
        </p:grpSpPr>
        <p:sp>
          <p:nvSpPr>
            <p:cNvPr id="593" name="Google Shape;593;g2bacc330394_0_42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4" name="Google Shape;594;g2bacc330394_0_42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5" name="Google Shape;595;g2bacc330394_0_42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6" name="Google Shape;596;g2bacc330394_0_42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7" name="Google Shape;597;g2bacc330394_0_42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8" name="Google Shape;598;g2bacc330394_0_42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9" name="Google Shape;599;g2bacc330394_0_42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0" name="Google Shape;600;g2bacc330394_0_42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1" name="Google Shape;601;g2bacc330394_0_42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602" name="Google Shape;602;g2bacc330394_0_42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2bacc330394_0_437"/>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r>
              <a:rPr lang="en-US" sz="2000" dirty="0"/>
              <a:t>4.  priming (</a:t>
            </a:r>
            <a:r>
              <a:rPr lang="en-US" sz="2000" dirty="0" err="1"/>
              <a:t>κριτήρια</a:t>
            </a:r>
            <a:r>
              <a:rPr lang="en-US" sz="2000" dirty="0"/>
              <a:t> </a:t>
            </a:r>
            <a:r>
              <a:rPr lang="en-US" sz="2000" dirty="0" err="1"/>
              <a:t>αξιολόγησης</a:t>
            </a:r>
            <a:r>
              <a:rPr lang="en-US" sz="2000" dirty="0"/>
              <a:t>) </a:t>
            </a:r>
            <a:endParaRPr sz="2000"/>
          </a:p>
          <a:p>
            <a:pPr marL="0" lvl="0" indent="0" algn="just" rtl="0">
              <a:lnSpc>
                <a:spcPct val="115000"/>
              </a:lnSpc>
              <a:spcBef>
                <a:spcPts val="0"/>
              </a:spcBef>
              <a:spcAft>
                <a:spcPts val="0"/>
              </a:spcAft>
              <a:buNone/>
            </a:pPr>
            <a:r>
              <a:rPr lang="en-US" sz="2000" dirty="0"/>
              <a:t>   </a:t>
            </a:r>
            <a:endParaRPr sz="2000"/>
          </a:p>
          <a:p>
            <a:pPr marL="457200" lvl="0" indent="-355600" algn="just" rtl="0">
              <a:lnSpc>
                <a:spcPct val="115000"/>
              </a:lnSpc>
              <a:spcBef>
                <a:spcPts val="0"/>
              </a:spcBef>
              <a:spcAft>
                <a:spcPts val="0"/>
              </a:spcAft>
              <a:buSzPts val="2000"/>
              <a:buChar char="-"/>
            </a:pPr>
            <a:r>
              <a:rPr lang="en-US" sz="2000" dirty="0" err="1"/>
              <a:t>Tο</a:t>
            </a:r>
            <a:r>
              <a:rPr lang="en-US" sz="2000" dirty="0"/>
              <a:t> priming </a:t>
            </a:r>
            <a:r>
              <a:rPr lang="en-US" sz="2000" dirty="0" err="1"/>
              <a:t>εφαρμόζει</a:t>
            </a:r>
            <a:r>
              <a:rPr lang="en-US" sz="2000" dirty="0"/>
              <a:t> </a:t>
            </a:r>
            <a:r>
              <a:rPr lang="en-US" sz="2000" dirty="0" err="1"/>
              <a:t>με</a:t>
            </a:r>
            <a:r>
              <a:rPr lang="en-US" sz="2000" dirty="0"/>
              <a:t> </a:t>
            </a:r>
            <a:r>
              <a:rPr lang="en-US" sz="2000" dirty="0" err="1"/>
              <a:t>πολύ</a:t>
            </a:r>
            <a:r>
              <a:rPr lang="en-US" sz="2000" dirty="0"/>
              <a:t> </a:t>
            </a:r>
            <a:r>
              <a:rPr lang="en-US" sz="2000" dirty="0" err="1"/>
              <a:t>εμφαντικό</a:t>
            </a:r>
            <a:r>
              <a:rPr lang="en-US" sz="2000" dirty="0"/>
              <a:t> </a:t>
            </a:r>
            <a:r>
              <a:rPr lang="en-US" sz="2000" dirty="0" err="1"/>
              <a:t>τρόπο</a:t>
            </a:r>
            <a:r>
              <a:rPr lang="en-US" sz="2000" dirty="0"/>
              <a:t> </a:t>
            </a:r>
            <a:r>
              <a:rPr lang="en-US" sz="2000" dirty="0" err="1"/>
              <a:t>στην</a:t>
            </a:r>
            <a:r>
              <a:rPr lang="en-US" sz="2000" dirty="0"/>
              <a:t> </a:t>
            </a:r>
            <a:r>
              <a:rPr lang="en-US" sz="2000" dirty="0" err="1"/>
              <a:t>προεκλογική</a:t>
            </a:r>
            <a:r>
              <a:rPr lang="en-US" sz="2000" dirty="0"/>
              <a:t> </a:t>
            </a:r>
            <a:r>
              <a:rPr lang="en-US" sz="2000" dirty="0" err="1"/>
              <a:t>περίοδο</a:t>
            </a:r>
            <a:r>
              <a:rPr lang="en-US" sz="2000" dirty="0"/>
              <a:t> </a:t>
            </a:r>
            <a:r>
              <a:rPr lang="en-US" sz="2000" dirty="0" err="1"/>
              <a:t>όπου</a:t>
            </a:r>
            <a:r>
              <a:rPr lang="en-US" sz="2000" dirty="0"/>
              <a:t> </a:t>
            </a:r>
            <a:r>
              <a:rPr lang="en-US" sz="2000" dirty="0" err="1"/>
              <a:t>οι</a:t>
            </a:r>
            <a:r>
              <a:rPr lang="en-US" sz="2000" dirty="0"/>
              <a:t> </a:t>
            </a:r>
            <a:r>
              <a:rPr lang="en-US" sz="2000" dirty="0" err="1"/>
              <a:t>πολίτες</a:t>
            </a:r>
            <a:r>
              <a:rPr lang="en-US" sz="2000" dirty="0"/>
              <a:t> </a:t>
            </a:r>
            <a:r>
              <a:rPr lang="en-US" sz="2000" dirty="0" err="1"/>
              <a:t>συνήθως</a:t>
            </a:r>
            <a:r>
              <a:rPr lang="en-US" sz="2000" dirty="0"/>
              <a:t> </a:t>
            </a:r>
            <a:r>
              <a:rPr lang="en-US" sz="2000" dirty="0" err="1"/>
              <a:t>δεν</a:t>
            </a:r>
            <a:r>
              <a:rPr lang="en-US" sz="2000" dirty="0"/>
              <a:t> </a:t>
            </a:r>
            <a:r>
              <a:rPr lang="en-US" sz="2000" dirty="0" err="1"/>
              <a:t>έχουν</a:t>
            </a:r>
            <a:r>
              <a:rPr lang="en-US" sz="2000" dirty="0"/>
              <a:t> </a:t>
            </a:r>
            <a:r>
              <a:rPr lang="en-US" sz="2000" dirty="0" err="1"/>
              <a:t>βαθιά</a:t>
            </a:r>
            <a:r>
              <a:rPr lang="en-US" sz="2000" dirty="0"/>
              <a:t> </a:t>
            </a:r>
            <a:r>
              <a:rPr lang="en-US" sz="2000" dirty="0" err="1"/>
              <a:t>γνώση</a:t>
            </a:r>
            <a:r>
              <a:rPr lang="en-US" sz="2000" dirty="0"/>
              <a:t> </a:t>
            </a:r>
            <a:r>
              <a:rPr lang="en-US" sz="2000" dirty="0" err="1"/>
              <a:t>για</a:t>
            </a:r>
            <a:r>
              <a:rPr lang="en-US" sz="2000" dirty="0"/>
              <a:t> </a:t>
            </a:r>
            <a:r>
              <a:rPr lang="en-US" sz="2000" dirty="0" err="1"/>
              <a:t>πολλά</a:t>
            </a:r>
            <a:r>
              <a:rPr lang="en-US" sz="2000" dirty="0"/>
              <a:t> </a:t>
            </a:r>
            <a:r>
              <a:rPr lang="en-US" sz="2000" dirty="0" err="1"/>
              <a:t>θέματα</a:t>
            </a:r>
            <a:r>
              <a:rPr lang="en-US" sz="2000" dirty="0"/>
              <a:t> </a:t>
            </a:r>
            <a:r>
              <a:rPr lang="en-US" sz="2000" dirty="0" err="1"/>
              <a:t>αλλά</a:t>
            </a:r>
            <a:r>
              <a:rPr lang="en-US" sz="2000" dirty="0"/>
              <a:t> </a:t>
            </a:r>
            <a:r>
              <a:rPr lang="en-US" sz="2000" dirty="0" err="1"/>
              <a:t>και</a:t>
            </a:r>
            <a:r>
              <a:rPr lang="en-US" sz="2000" dirty="0"/>
              <a:t> </a:t>
            </a:r>
            <a:r>
              <a:rPr lang="en-US" sz="2000" dirty="0" err="1"/>
              <a:t>υποψηφίους</a:t>
            </a:r>
            <a:r>
              <a:rPr lang="en-US" sz="2000" dirty="0"/>
              <a:t>. </a:t>
            </a:r>
            <a:r>
              <a:rPr lang="en-US" sz="2000" dirty="0" err="1"/>
              <a:t>Έτσι</a:t>
            </a:r>
            <a:r>
              <a:rPr lang="en-US" sz="2000" dirty="0"/>
              <a:t>, </a:t>
            </a:r>
            <a:r>
              <a:rPr lang="en-US" sz="2000" dirty="0" err="1"/>
              <a:t>εξαρτώνται</a:t>
            </a:r>
            <a:r>
              <a:rPr lang="en-US" sz="2000" dirty="0"/>
              <a:t> </a:t>
            </a:r>
            <a:r>
              <a:rPr lang="en-US" sz="2000" dirty="0" err="1"/>
              <a:t>σε</a:t>
            </a:r>
            <a:r>
              <a:rPr lang="en-US" sz="2000" dirty="0"/>
              <a:t> </a:t>
            </a:r>
            <a:r>
              <a:rPr lang="en-US" sz="2000" dirty="0" smtClean="0"/>
              <a:t>μ</a:t>
            </a:r>
            <a:r>
              <a:rPr lang="el-GR" sz="2000" dirty="0" smtClean="0"/>
              <a:t>ε</a:t>
            </a:r>
            <a:r>
              <a:rPr lang="en-US" sz="2000" dirty="0" err="1" smtClean="0"/>
              <a:t>γάλο</a:t>
            </a:r>
            <a:r>
              <a:rPr lang="en-US" sz="2000" dirty="0" smtClean="0"/>
              <a:t> </a:t>
            </a:r>
            <a:r>
              <a:rPr lang="en-US" sz="2000" dirty="0" err="1" smtClean="0"/>
              <a:t>βαθμό</a:t>
            </a:r>
            <a:r>
              <a:rPr lang="en-US" sz="2000" dirty="0" smtClean="0"/>
              <a:t> </a:t>
            </a:r>
            <a:r>
              <a:rPr lang="en-US" sz="2000" dirty="0" err="1"/>
              <a:t>από</a:t>
            </a:r>
            <a:r>
              <a:rPr lang="en-US" sz="2000" dirty="0"/>
              <a:t> </a:t>
            </a:r>
            <a:r>
              <a:rPr lang="en-US" sz="2000" dirty="0" err="1"/>
              <a:t>τα</a:t>
            </a:r>
            <a:r>
              <a:rPr lang="en-US" sz="2000" dirty="0"/>
              <a:t> ΜΜΕ </a:t>
            </a:r>
            <a:r>
              <a:rPr lang="en-US" sz="2000" dirty="0" err="1"/>
              <a:t>ως</a:t>
            </a:r>
            <a:r>
              <a:rPr lang="en-US" sz="2000" dirty="0"/>
              <a:t> </a:t>
            </a:r>
            <a:r>
              <a:rPr lang="en-US" sz="2000" dirty="0" err="1"/>
              <a:t>προς</a:t>
            </a:r>
            <a:r>
              <a:rPr lang="en-US" sz="2000" dirty="0"/>
              <a:t> </a:t>
            </a:r>
            <a:r>
              <a:rPr lang="en-US" sz="2000" dirty="0" err="1"/>
              <a:t>την</a:t>
            </a:r>
            <a:r>
              <a:rPr lang="en-US" sz="2000" dirty="0"/>
              <a:t> </a:t>
            </a:r>
            <a:r>
              <a:rPr lang="en-US" sz="2000" dirty="0" err="1"/>
              <a:t>επιλογή</a:t>
            </a:r>
            <a:r>
              <a:rPr lang="en-US" sz="2000" dirty="0"/>
              <a:t> </a:t>
            </a:r>
            <a:r>
              <a:rPr lang="en-US" sz="2000" dirty="0" err="1"/>
              <a:t>τους</a:t>
            </a:r>
            <a:r>
              <a:rPr lang="en-US" sz="2000" dirty="0"/>
              <a:t> </a:t>
            </a:r>
            <a:r>
              <a:rPr lang="en-US" sz="2000" dirty="0" err="1"/>
              <a:t>και</a:t>
            </a:r>
            <a:r>
              <a:rPr lang="en-US" sz="2000" dirty="0"/>
              <a:t> </a:t>
            </a:r>
            <a:r>
              <a:rPr lang="en-US" sz="2000" dirty="0" err="1"/>
              <a:t>τα</a:t>
            </a:r>
            <a:r>
              <a:rPr lang="en-US" sz="2000" dirty="0"/>
              <a:t> </a:t>
            </a:r>
            <a:r>
              <a:rPr lang="en-US" sz="2000" dirty="0" err="1"/>
              <a:t>κριτήρια</a:t>
            </a:r>
            <a:r>
              <a:rPr lang="en-US" sz="2000" dirty="0"/>
              <a:t>.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dirty="0" err="1"/>
              <a:t>Και</a:t>
            </a:r>
            <a:r>
              <a:rPr lang="en-US" sz="2000" dirty="0"/>
              <a:t> </a:t>
            </a:r>
            <a:r>
              <a:rPr lang="en-US" sz="2000" dirty="0" err="1"/>
              <a:t>σε</a:t>
            </a:r>
            <a:r>
              <a:rPr lang="en-US" sz="2000" dirty="0"/>
              <a:t> </a:t>
            </a:r>
            <a:r>
              <a:rPr lang="en-US" sz="2000" dirty="0" err="1"/>
              <a:t>γενικότερο</a:t>
            </a:r>
            <a:r>
              <a:rPr lang="en-US" sz="2000" dirty="0"/>
              <a:t> </a:t>
            </a:r>
            <a:r>
              <a:rPr lang="en-US" sz="2000" dirty="0" err="1"/>
              <a:t>επίπεδο</a:t>
            </a:r>
            <a:r>
              <a:rPr lang="en-US" sz="2000" dirty="0"/>
              <a:t>, </a:t>
            </a:r>
            <a:r>
              <a:rPr lang="en-US" sz="2000" dirty="0" err="1"/>
              <a:t>υπάρχει</a:t>
            </a:r>
            <a:r>
              <a:rPr lang="en-US" sz="2000" dirty="0"/>
              <a:t> η </a:t>
            </a:r>
            <a:r>
              <a:rPr lang="en-US" sz="2000" dirty="0" err="1"/>
              <a:t>υπόθεση</a:t>
            </a:r>
            <a:r>
              <a:rPr lang="en-US" sz="2000" dirty="0"/>
              <a:t> </a:t>
            </a:r>
            <a:r>
              <a:rPr lang="en-US" sz="2000" dirty="0" err="1"/>
              <a:t>εργασίας</a:t>
            </a:r>
            <a:r>
              <a:rPr lang="en-US" sz="2000" dirty="0"/>
              <a:t> </a:t>
            </a:r>
            <a:r>
              <a:rPr lang="en-US" sz="2000" dirty="0" err="1"/>
              <a:t>ότι</a:t>
            </a:r>
            <a:r>
              <a:rPr lang="en-US" sz="2000" dirty="0"/>
              <a:t> </a:t>
            </a:r>
            <a:r>
              <a:rPr lang="en-US" sz="2000" dirty="0" err="1"/>
              <a:t>οι</a:t>
            </a:r>
            <a:r>
              <a:rPr lang="en-US" sz="2000" dirty="0"/>
              <a:t> </a:t>
            </a:r>
            <a:r>
              <a:rPr lang="en-US" sz="2000" dirty="0" err="1"/>
              <a:t>πολίτες</a:t>
            </a:r>
            <a:r>
              <a:rPr lang="en-US" sz="2000" dirty="0"/>
              <a:t> </a:t>
            </a:r>
            <a:r>
              <a:rPr lang="en-US" sz="2000" dirty="0" err="1"/>
              <a:t>δεν</a:t>
            </a:r>
            <a:r>
              <a:rPr lang="en-US" sz="2000" dirty="0"/>
              <a:t> </a:t>
            </a:r>
            <a:r>
              <a:rPr lang="en-US" sz="2000" dirty="0" err="1"/>
              <a:t>έχουν</a:t>
            </a:r>
            <a:r>
              <a:rPr lang="en-US" sz="2000" dirty="0"/>
              <a:t> </a:t>
            </a:r>
            <a:r>
              <a:rPr lang="en-US" sz="2000" dirty="0" err="1"/>
              <a:t>μάλλον</a:t>
            </a:r>
            <a:r>
              <a:rPr lang="en-US" sz="2000" dirty="0"/>
              <a:t> </a:t>
            </a:r>
            <a:r>
              <a:rPr lang="en-US" sz="2000" dirty="0" err="1"/>
              <a:t>μια</a:t>
            </a:r>
            <a:r>
              <a:rPr lang="en-US" sz="2000" dirty="0"/>
              <a:t> </a:t>
            </a:r>
            <a:r>
              <a:rPr lang="en-US" sz="2000" dirty="0" err="1"/>
              <a:t>βαθιά</a:t>
            </a:r>
            <a:r>
              <a:rPr lang="en-US" sz="2000" dirty="0"/>
              <a:t> </a:t>
            </a:r>
            <a:r>
              <a:rPr lang="en-US" sz="2000" dirty="0" err="1"/>
              <a:t>γνώση</a:t>
            </a:r>
            <a:r>
              <a:rPr lang="en-US" sz="2000" dirty="0"/>
              <a:t> </a:t>
            </a:r>
            <a:r>
              <a:rPr lang="en-US" sz="2000" dirty="0" err="1"/>
              <a:t>για</a:t>
            </a:r>
            <a:r>
              <a:rPr lang="en-US" sz="2000" dirty="0"/>
              <a:t> </a:t>
            </a:r>
            <a:r>
              <a:rPr lang="en-US" sz="2000" dirty="0" err="1"/>
              <a:t>την</a:t>
            </a:r>
            <a:r>
              <a:rPr lang="en-US" sz="2000" dirty="0"/>
              <a:t> </a:t>
            </a:r>
            <a:r>
              <a:rPr lang="en-US" sz="2000" dirty="0" err="1"/>
              <a:t>πολιτική</a:t>
            </a:r>
            <a:r>
              <a:rPr lang="en-US" sz="2000" dirty="0"/>
              <a:t> </a:t>
            </a:r>
            <a:r>
              <a:rPr lang="en-US" sz="2000" dirty="0" err="1"/>
              <a:t>και</a:t>
            </a:r>
            <a:r>
              <a:rPr lang="en-US" sz="2000" dirty="0"/>
              <a:t> </a:t>
            </a:r>
            <a:r>
              <a:rPr lang="en-US" sz="2000" dirty="0" err="1"/>
              <a:t>τα</a:t>
            </a:r>
            <a:r>
              <a:rPr lang="en-US" sz="2000" dirty="0"/>
              <a:t> </a:t>
            </a:r>
            <a:r>
              <a:rPr lang="en-US" sz="2000" dirty="0" err="1"/>
              <a:t>πρόσωπα</a:t>
            </a:r>
            <a:r>
              <a:rPr lang="en-US" sz="2000" dirty="0"/>
              <a:t>. </a:t>
            </a:r>
            <a:r>
              <a:rPr lang="en-US" sz="2000" dirty="0" err="1"/>
              <a:t>Κατά</a:t>
            </a:r>
            <a:r>
              <a:rPr lang="en-US" sz="2000" dirty="0"/>
              <a:t> </a:t>
            </a:r>
            <a:r>
              <a:rPr lang="en-US" sz="2000" dirty="0" err="1"/>
              <a:t>συνέπεια</a:t>
            </a:r>
            <a:r>
              <a:rPr lang="en-US" sz="2000" dirty="0"/>
              <a:t>, </a:t>
            </a:r>
            <a:r>
              <a:rPr lang="en-US" sz="2000" dirty="0" err="1"/>
              <a:t>όταν</a:t>
            </a:r>
            <a:r>
              <a:rPr lang="en-US" sz="2000" dirty="0"/>
              <a:t> </a:t>
            </a:r>
            <a:r>
              <a:rPr lang="en-US" sz="2000" dirty="0" err="1"/>
              <a:t>λαμβάνουν</a:t>
            </a:r>
            <a:r>
              <a:rPr lang="en-US" sz="2000" dirty="0"/>
              <a:t> </a:t>
            </a:r>
            <a:r>
              <a:rPr lang="en-US" sz="2000" dirty="0" err="1"/>
              <a:t>μια</a:t>
            </a:r>
            <a:r>
              <a:rPr lang="en-US" sz="2000" dirty="0"/>
              <a:t> </a:t>
            </a:r>
            <a:r>
              <a:rPr lang="en-US" sz="2000" dirty="0" err="1"/>
              <a:t>απόφαση</a:t>
            </a:r>
            <a:r>
              <a:rPr lang="en-US" sz="2000" dirty="0"/>
              <a:t> </a:t>
            </a:r>
            <a:r>
              <a:rPr lang="en-US" sz="2000" dirty="0" err="1"/>
              <a:t>χρησιμοποιούν</a:t>
            </a:r>
            <a:r>
              <a:rPr lang="en-US" sz="2000" dirty="0"/>
              <a:t> </a:t>
            </a:r>
            <a:r>
              <a:rPr lang="en-US" sz="2000" dirty="0" err="1"/>
              <a:t>γώνση</a:t>
            </a:r>
            <a:r>
              <a:rPr lang="en-US" sz="2000" dirty="0"/>
              <a:t> </a:t>
            </a:r>
            <a:r>
              <a:rPr lang="en-US" sz="2000" dirty="0" err="1"/>
              <a:t>που</a:t>
            </a:r>
            <a:r>
              <a:rPr lang="en-US" sz="2000" dirty="0"/>
              <a:t> </a:t>
            </a:r>
            <a:r>
              <a:rPr lang="en-US" sz="2000" dirty="0" err="1"/>
              <a:t>την</a:t>
            </a:r>
            <a:r>
              <a:rPr lang="en-US" sz="2000" dirty="0"/>
              <a:t> </a:t>
            </a:r>
            <a:r>
              <a:rPr lang="en-US" sz="2000" dirty="0" err="1"/>
              <a:t>έχουν</a:t>
            </a:r>
            <a:r>
              <a:rPr lang="en-US" sz="2000" dirty="0"/>
              <a:t> </a:t>
            </a:r>
            <a:r>
              <a:rPr lang="en-US" sz="2000" dirty="0" err="1"/>
              <a:t>παποκτήσει</a:t>
            </a:r>
            <a:r>
              <a:rPr lang="en-US" sz="2000" dirty="0"/>
              <a:t> </a:t>
            </a:r>
            <a:r>
              <a:rPr lang="en-US" sz="2000" dirty="0" err="1"/>
              <a:t>πρόσφατσ</a:t>
            </a:r>
            <a:r>
              <a:rPr lang="en-US" sz="2000" dirty="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608" name="Google Shape;608;g2bacc330394_0_437"/>
          <p:cNvGrpSpPr/>
          <p:nvPr/>
        </p:nvGrpSpPr>
        <p:grpSpPr>
          <a:xfrm>
            <a:off x="0" y="0"/>
            <a:ext cx="8985250" cy="611188"/>
            <a:chOff x="0" y="0"/>
            <a:chExt cx="5660" cy="385"/>
          </a:xfrm>
        </p:grpSpPr>
        <p:sp>
          <p:nvSpPr>
            <p:cNvPr id="609" name="Google Shape;609;g2bacc330394_0_43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0" name="Google Shape;610;g2bacc330394_0_43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1" name="Google Shape;611;g2bacc330394_0_43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2" name="Google Shape;612;g2bacc330394_0_43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3" name="Google Shape;613;g2bacc330394_0_43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4" name="Google Shape;614;g2bacc330394_0_43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5" name="Google Shape;615;g2bacc330394_0_43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6" name="Google Shape;616;g2bacc330394_0_43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7" name="Google Shape;617;g2bacc330394_0_43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618" name="Google Shape;618;g2bacc330394_0_43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acc330394_0_1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marL="0" lvl="0" indent="0" algn="just" rtl="0">
              <a:lnSpc>
                <a:spcPct val="115000"/>
              </a:lnSpc>
              <a:spcBef>
                <a:spcPts val="0"/>
              </a:spcBef>
              <a:spcAft>
                <a:spcPts val="0"/>
              </a:spcAft>
              <a:buNone/>
            </a:pPr>
            <a:r>
              <a:rPr lang="en-US" sz="1800"/>
              <a:t>   Gate keeping…</a:t>
            </a:r>
            <a:r>
              <a:rPr lang="en-US" sz="2000"/>
              <a:t> </a:t>
            </a:r>
            <a:endParaRPr sz="2000"/>
          </a:p>
        </p:txBody>
      </p:sp>
      <p:grpSp>
        <p:nvGrpSpPr>
          <p:cNvPr id="159" name="Google Shape;159;g2bacc330394_0_15"/>
          <p:cNvGrpSpPr/>
          <p:nvPr/>
        </p:nvGrpSpPr>
        <p:grpSpPr>
          <a:xfrm>
            <a:off x="0" y="0"/>
            <a:ext cx="8985250" cy="611188"/>
            <a:chOff x="0" y="0"/>
            <a:chExt cx="5660" cy="385"/>
          </a:xfrm>
        </p:grpSpPr>
        <p:sp>
          <p:nvSpPr>
            <p:cNvPr id="160" name="Google Shape;160;g2bacc330394_0_1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1" name="Google Shape;161;g2bacc330394_0_1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g2bacc330394_0_1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Google Shape;163;g2bacc330394_0_1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Google Shape;164;g2bacc330394_0_1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g2bacc330394_0_1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Google Shape;166;g2bacc330394_0_1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g2bacc330394_0_1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g2bacc330394_0_1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9" name="Google Shape;169;g2bacc330394_0_1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170" name="Google Shape;170;g2bacc330394_0_15"/>
          <p:cNvPicPr preferRelativeResize="0"/>
          <p:nvPr/>
        </p:nvPicPr>
        <p:blipFill>
          <a:blip r:embed="rId3">
            <a:alphaModFix/>
          </a:blip>
          <a:stretch>
            <a:fillRect/>
          </a:stretch>
        </p:blipFill>
        <p:spPr>
          <a:xfrm>
            <a:off x="423850" y="2132900"/>
            <a:ext cx="6088975" cy="417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acc330394_0_31"/>
          <p:cNvSpPr txBox="1">
            <a:spLocks noGrp="1"/>
          </p:cNvSpPr>
          <p:nvPr>
            <p:ph type="body" idx="1"/>
          </p:nvPr>
        </p:nvSpPr>
        <p:spPr>
          <a:xfrm>
            <a:off x="-39950" y="1143100"/>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marL="0" lvl="0" indent="0" algn="just" rtl="0">
              <a:lnSpc>
                <a:spcPct val="115000"/>
              </a:lnSpc>
              <a:spcBef>
                <a:spcPts val="0"/>
              </a:spcBef>
              <a:spcAft>
                <a:spcPts val="0"/>
              </a:spcAft>
              <a:buNone/>
            </a:pPr>
            <a:r>
              <a:rPr lang="en-US" sz="1800"/>
              <a:t>   Framing…</a:t>
            </a:r>
            <a:r>
              <a:rPr lang="en-US" sz="2000"/>
              <a:t> </a:t>
            </a:r>
            <a:endParaRPr sz="2000"/>
          </a:p>
        </p:txBody>
      </p:sp>
      <p:grpSp>
        <p:nvGrpSpPr>
          <p:cNvPr id="176" name="Google Shape;176;g2bacc330394_0_31"/>
          <p:cNvGrpSpPr/>
          <p:nvPr/>
        </p:nvGrpSpPr>
        <p:grpSpPr>
          <a:xfrm>
            <a:off x="0" y="0"/>
            <a:ext cx="8985250" cy="611188"/>
            <a:chOff x="0" y="0"/>
            <a:chExt cx="5660" cy="385"/>
          </a:xfrm>
        </p:grpSpPr>
        <p:sp>
          <p:nvSpPr>
            <p:cNvPr id="177" name="Google Shape;177;g2bacc330394_0_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Google Shape;178;g2bacc330394_0_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Google Shape;179;g2bacc330394_0_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g2bacc330394_0_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g2bacc330394_0_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g2bacc330394_0_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g2bacc330394_0_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g2bacc330394_0_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Google Shape;185;g2bacc330394_0_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6" name="Google Shape;186;g2bacc330394_0_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187" name="Google Shape;187;g2bacc330394_0_31"/>
          <p:cNvPicPr preferRelativeResize="0"/>
          <p:nvPr/>
        </p:nvPicPr>
        <p:blipFill>
          <a:blip r:embed="rId3">
            <a:alphaModFix/>
          </a:blip>
          <a:stretch>
            <a:fillRect/>
          </a:stretch>
        </p:blipFill>
        <p:spPr>
          <a:xfrm>
            <a:off x="271050" y="1902100"/>
            <a:ext cx="7416900" cy="441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acc330394_0_49"/>
          <p:cNvSpPr txBox="1">
            <a:spLocks noGrp="1"/>
          </p:cNvSpPr>
          <p:nvPr>
            <p:ph type="body" idx="1"/>
          </p:nvPr>
        </p:nvSpPr>
        <p:spPr>
          <a:xfrm>
            <a:off x="-39950" y="1143100"/>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marL="0" lvl="0" indent="0" algn="just" rtl="0">
              <a:lnSpc>
                <a:spcPct val="115000"/>
              </a:lnSpc>
              <a:spcBef>
                <a:spcPts val="0"/>
              </a:spcBef>
              <a:spcAft>
                <a:spcPts val="0"/>
              </a:spcAft>
              <a:buNone/>
            </a:pPr>
            <a:r>
              <a:rPr lang="en-US" sz="1800"/>
              <a:t>   Priming…</a:t>
            </a:r>
            <a:r>
              <a:rPr lang="en-US" sz="2000"/>
              <a:t> </a:t>
            </a:r>
            <a:endParaRPr sz="2000"/>
          </a:p>
        </p:txBody>
      </p:sp>
      <p:grpSp>
        <p:nvGrpSpPr>
          <p:cNvPr id="193" name="Google Shape;193;g2bacc330394_0_49"/>
          <p:cNvGrpSpPr/>
          <p:nvPr/>
        </p:nvGrpSpPr>
        <p:grpSpPr>
          <a:xfrm>
            <a:off x="0" y="0"/>
            <a:ext cx="8985250" cy="611188"/>
            <a:chOff x="0" y="0"/>
            <a:chExt cx="5660" cy="385"/>
          </a:xfrm>
        </p:grpSpPr>
        <p:sp>
          <p:nvSpPr>
            <p:cNvPr id="194" name="Google Shape;194;g2bacc330394_0_49"/>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g2bacc330394_0_49"/>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g2bacc330394_0_49"/>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Google Shape;197;g2bacc330394_0_49"/>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g2bacc330394_0_49"/>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Google Shape;199;g2bacc330394_0_49"/>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g2bacc330394_0_49"/>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g2bacc330394_0_49"/>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g2bacc330394_0_49"/>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3" name="Google Shape;203;g2bacc330394_0_49"/>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204" name="Google Shape;204;g2bacc330394_0_49"/>
          <p:cNvPicPr preferRelativeResize="0"/>
          <p:nvPr/>
        </p:nvPicPr>
        <p:blipFill>
          <a:blip r:embed="rId3">
            <a:alphaModFix/>
          </a:blip>
          <a:stretch>
            <a:fillRect/>
          </a:stretch>
        </p:blipFill>
        <p:spPr>
          <a:xfrm>
            <a:off x="238825" y="1852600"/>
            <a:ext cx="5894750" cy="449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bacc330394_0_66"/>
          <p:cNvSpPr txBox="1">
            <a:spLocks noGrp="1"/>
          </p:cNvSpPr>
          <p:nvPr>
            <p:ph type="body" idx="1"/>
          </p:nvPr>
        </p:nvSpPr>
        <p:spPr>
          <a:xfrm>
            <a:off x="-39950" y="1143100"/>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marL="0" lvl="0" indent="0" algn="just" rtl="0">
              <a:lnSpc>
                <a:spcPct val="115000"/>
              </a:lnSpc>
              <a:spcBef>
                <a:spcPts val="0"/>
              </a:spcBef>
              <a:spcAft>
                <a:spcPts val="0"/>
              </a:spcAft>
              <a:buNone/>
            </a:pPr>
            <a:r>
              <a:rPr lang="en-US" sz="1800"/>
              <a:t>   Agenda setting…</a:t>
            </a:r>
            <a:r>
              <a:rPr lang="en-US" sz="2000"/>
              <a:t> </a:t>
            </a:r>
            <a:endParaRPr sz="2000"/>
          </a:p>
        </p:txBody>
      </p:sp>
      <p:grpSp>
        <p:nvGrpSpPr>
          <p:cNvPr id="210" name="Google Shape;210;g2bacc330394_0_66"/>
          <p:cNvGrpSpPr/>
          <p:nvPr/>
        </p:nvGrpSpPr>
        <p:grpSpPr>
          <a:xfrm>
            <a:off x="0" y="0"/>
            <a:ext cx="8985250" cy="611188"/>
            <a:chOff x="0" y="0"/>
            <a:chExt cx="5660" cy="385"/>
          </a:xfrm>
        </p:grpSpPr>
        <p:sp>
          <p:nvSpPr>
            <p:cNvPr id="211" name="Google Shape;211;g2bacc330394_0_6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bacc330394_0_6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bacc330394_0_6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bacc330394_0_6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bacc330394_0_6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bacc330394_0_6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bacc330394_0_6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Google Shape;218;g2bacc330394_0_6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9" name="Google Shape;219;g2bacc330394_0_6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20" name="Google Shape;220;g2bacc330394_0_6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221" name="Google Shape;221;g2bacc330394_0_66"/>
          <p:cNvPicPr preferRelativeResize="0"/>
          <p:nvPr/>
        </p:nvPicPr>
        <p:blipFill>
          <a:blip r:embed="rId3">
            <a:alphaModFix/>
          </a:blip>
          <a:stretch>
            <a:fillRect/>
          </a:stretch>
        </p:blipFill>
        <p:spPr>
          <a:xfrm>
            <a:off x="460700" y="2046279"/>
            <a:ext cx="6102350" cy="43097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bacc330394_0_83"/>
          <p:cNvSpPr txBox="1">
            <a:spLocks noGrp="1"/>
          </p:cNvSpPr>
          <p:nvPr>
            <p:ph type="body" idx="1"/>
          </p:nvPr>
        </p:nvSpPr>
        <p:spPr>
          <a:xfrm>
            <a:off x="-39950" y="1143100"/>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r>
              <a:rPr lang="en-US" sz="1800"/>
              <a:t>   Mediatization…</a:t>
            </a:r>
            <a:r>
              <a:rPr lang="en-US" sz="2000"/>
              <a:t> </a:t>
            </a:r>
            <a:endParaRPr sz="2000"/>
          </a:p>
          <a:p>
            <a:pPr marL="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p:txBody>
      </p:sp>
      <p:grpSp>
        <p:nvGrpSpPr>
          <p:cNvPr id="227" name="Google Shape;227;g2bacc330394_0_83"/>
          <p:cNvGrpSpPr/>
          <p:nvPr/>
        </p:nvGrpSpPr>
        <p:grpSpPr>
          <a:xfrm>
            <a:off x="0" y="0"/>
            <a:ext cx="8985250" cy="611188"/>
            <a:chOff x="0" y="0"/>
            <a:chExt cx="5660" cy="385"/>
          </a:xfrm>
        </p:grpSpPr>
        <p:sp>
          <p:nvSpPr>
            <p:cNvPr id="228" name="Google Shape;228;g2bacc330394_0_8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bacc330394_0_8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bacc330394_0_8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bacc330394_0_8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bacc330394_0_8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bacc330394_0_8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bacc330394_0_8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5" name="Google Shape;235;g2bacc330394_0_8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Google Shape;236;g2bacc330394_0_8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7" name="Google Shape;237;g2bacc330394_0_8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pic>
        <p:nvPicPr>
          <p:cNvPr id="238" name="Google Shape;238;g2bacc330394_0_83"/>
          <p:cNvPicPr preferRelativeResize="0"/>
          <p:nvPr/>
        </p:nvPicPr>
        <p:blipFill>
          <a:blip r:embed="rId3">
            <a:alphaModFix/>
          </a:blip>
          <a:stretch>
            <a:fillRect/>
          </a:stretch>
        </p:blipFill>
        <p:spPr>
          <a:xfrm>
            <a:off x="234225" y="2175450"/>
            <a:ext cx="6950349" cy="390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acc330394_0_100"/>
          <p:cNvSpPr txBox="1">
            <a:spLocks noGrp="1"/>
          </p:cNvSpPr>
          <p:nvPr>
            <p:ph type="body" idx="1"/>
          </p:nvPr>
        </p:nvSpPr>
        <p:spPr>
          <a:xfrm>
            <a:off x="-39950" y="1143100"/>
            <a:ext cx="9008100" cy="5583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lt2"/>
              </a:buClr>
              <a:buSzPts val="1350"/>
              <a:buFont typeface="Noto Sans Symbols"/>
              <a:buNone/>
            </a:pPr>
            <a:r>
              <a:rPr lang="en-US" sz="1800"/>
              <a:t>      Βασικές διευκρινίσεις…</a:t>
            </a: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42900" algn="just" rtl="0">
              <a:lnSpc>
                <a:spcPct val="80000"/>
              </a:lnSpc>
              <a:spcBef>
                <a:spcPts val="0"/>
              </a:spcBef>
              <a:spcAft>
                <a:spcPts val="0"/>
              </a:spcAft>
              <a:buSzPts val="1800"/>
              <a:buChar char="-"/>
            </a:pPr>
            <a:r>
              <a:rPr lang="en-US" sz="1800"/>
              <a:t>Όλες οι έννοιες που μας απασχολούν (gate- keeping, agenda- setting, mediatization, priming, framing) είναι σχετικά προσφατες (1950-1960 μέχρι σήμερα). </a:t>
            </a:r>
            <a:endParaRPr sz="1800"/>
          </a:p>
          <a:p>
            <a:pPr marL="457200" lvl="0" indent="0" algn="just" rtl="0">
              <a:lnSpc>
                <a:spcPct val="80000"/>
              </a:lnSpc>
              <a:spcBef>
                <a:spcPts val="0"/>
              </a:spcBef>
              <a:spcAft>
                <a:spcPts val="0"/>
              </a:spcAft>
              <a:buNone/>
            </a:pPr>
            <a:endParaRPr sz="1800"/>
          </a:p>
          <a:p>
            <a:pPr marL="457200" lvl="0" indent="-342900" algn="just" rtl="0">
              <a:lnSpc>
                <a:spcPct val="80000"/>
              </a:lnSpc>
              <a:spcBef>
                <a:spcPts val="0"/>
              </a:spcBef>
              <a:spcAft>
                <a:spcPts val="0"/>
              </a:spcAft>
              <a:buSzPts val="1800"/>
              <a:buChar char="-"/>
            </a:pPr>
            <a:r>
              <a:rPr lang="en-US" sz="1800"/>
              <a:t>Αυτό συνδέεται καθοριστικά με τη συγκρότηση και την ανάπτυξη - από αυτή την περίοδο και μετά- των σπουδών επικοινωνίας και ΜΜΕ καθώς και της πολιτικής επικοινωνίας ως διακριτών επιστημονικών πεδίων. </a:t>
            </a:r>
            <a:endParaRPr sz="1800"/>
          </a:p>
          <a:p>
            <a:pPr marL="914400" lvl="0" indent="0" algn="just" rtl="0">
              <a:lnSpc>
                <a:spcPct val="80000"/>
              </a:lnSpc>
              <a:spcBef>
                <a:spcPts val="0"/>
              </a:spcBef>
              <a:spcAft>
                <a:spcPts val="0"/>
              </a:spcAft>
              <a:buNone/>
            </a:pPr>
            <a:endParaRPr sz="1800"/>
          </a:p>
          <a:p>
            <a:pPr marL="457200" lvl="0" indent="-342900" algn="just" rtl="0">
              <a:lnSpc>
                <a:spcPct val="80000"/>
              </a:lnSpc>
              <a:spcBef>
                <a:spcPts val="0"/>
              </a:spcBef>
              <a:spcAft>
                <a:spcPts val="0"/>
              </a:spcAft>
              <a:buSzPts val="1800"/>
              <a:buChar char="-"/>
            </a:pPr>
            <a:r>
              <a:rPr lang="en-US" sz="1800"/>
              <a:t>Ο σχετικά πρόσφατος χαρακτήρας των εννοιών δε σημαίνει πως δεν υπάρχουν ιστορικά προηγούμενα και αναλογίες…</a:t>
            </a:r>
            <a:endParaRPr sz="1800"/>
          </a:p>
          <a:p>
            <a:pPr marL="0" lvl="0" indent="0" algn="just" rtl="0">
              <a:lnSpc>
                <a:spcPct val="80000"/>
              </a:lnSpc>
              <a:spcBef>
                <a:spcPts val="0"/>
              </a:spcBef>
              <a:spcAft>
                <a:spcPts val="0"/>
              </a:spcAft>
              <a:buNone/>
            </a:pPr>
            <a:endParaRPr sz="1800"/>
          </a:p>
          <a:p>
            <a:pPr marL="457200" lvl="0" indent="-342900" algn="just" rtl="0">
              <a:lnSpc>
                <a:spcPct val="80000"/>
              </a:lnSpc>
              <a:spcBef>
                <a:spcPts val="0"/>
              </a:spcBef>
              <a:spcAft>
                <a:spcPts val="0"/>
              </a:spcAft>
              <a:buSzPts val="1800"/>
              <a:buChar char="-"/>
            </a:pPr>
            <a:r>
              <a:rPr lang="en-US" sz="1800"/>
              <a:t>Ωστόσο, το βασικό πλαίσιο μελέτης και αναφοράς είναι τα σύγχρονα πολιτικά και μηντιακά συστήματα (μέσα- τέλη 20ου αι. μέχρι σήμερα) με τα εξής χαρακτηριστικά: </a:t>
            </a:r>
            <a:endParaRPr sz="1800"/>
          </a:p>
          <a:p>
            <a:pPr marL="457200" lvl="0" indent="0" algn="just" rtl="0">
              <a:lnSpc>
                <a:spcPct val="80000"/>
              </a:lnSpc>
              <a:spcBef>
                <a:spcPts val="0"/>
              </a:spcBef>
              <a:spcAft>
                <a:spcPts val="0"/>
              </a:spcAft>
              <a:buNone/>
            </a:pPr>
            <a:endParaRPr sz="1800"/>
          </a:p>
          <a:p>
            <a:pPr marL="457200" lvl="0" indent="0" algn="just" rtl="0">
              <a:lnSpc>
                <a:spcPct val="80000"/>
              </a:lnSpc>
              <a:spcBef>
                <a:spcPts val="0"/>
              </a:spcBef>
              <a:spcAft>
                <a:spcPts val="0"/>
              </a:spcAft>
              <a:buNone/>
            </a:pPr>
            <a:r>
              <a:rPr lang="en-US" sz="1800"/>
              <a:t>i) δημοκρατία</a:t>
            </a:r>
            <a:endParaRPr sz="1800"/>
          </a:p>
          <a:p>
            <a:pPr marL="457200" lvl="0" indent="0" algn="just" rtl="0">
              <a:lnSpc>
                <a:spcPct val="80000"/>
              </a:lnSpc>
              <a:spcBef>
                <a:spcPts val="0"/>
              </a:spcBef>
              <a:spcAft>
                <a:spcPts val="0"/>
              </a:spcAft>
              <a:buNone/>
            </a:pPr>
            <a:r>
              <a:rPr lang="en-US" sz="1800"/>
              <a:t>ii) μαζική επικοινωνία</a:t>
            </a:r>
            <a:endParaRPr sz="1800"/>
          </a:p>
          <a:p>
            <a:pPr marL="457200" lvl="0" indent="0" algn="just" rtl="0">
              <a:lnSpc>
                <a:spcPct val="80000"/>
              </a:lnSpc>
              <a:spcBef>
                <a:spcPts val="0"/>
              </a:spcBef>
              <a:spcAft>
                <a:spcPts val="0"/>
              </a:spcAft>
              <a:buNone/>
            </a:pPr>
            <a:r>
              <a:rPr lang="en-US" sz="1800"/>
              <a:t>iii) παγκοσμιοποίηση και ψηφιακά μέσα- κοινωνία της πληροφορίας</a:t>
            </a:r>
            <a:endParaRPr sz="1800"/>
          </a:p>
          <a:p>
            <a:pPr marL="457200" lvl="0" indent="0" algn="just" rtl="0">
              <a:lnSpc>
                <a:spcPct val="80000"/>
              </a:lnSpc>
              <a:spcBef>
                <a:spcPts val="0"/>
              </a:spcBef>
              <a:spcAft>
                <a:spcPts val="0"/>
              </a:spcAft>
              <a:buNone/>
            </a:pPr>
            <a:endParaRPr sz="1800"/>
          </a:p>
          <a:p>
            <a:pPr marL="457200" lvl="0" indent="-342900" algn="just" rtl="0">
              <a:lnSpc>
                <a:spcPct val="80000"/>
              </a:lnSpc>
              <a:spcBef>
                <a:spcPts val="0"/>
              </a:spcBef>
              <a:spcAft>
                <a:spcPts val="0"/>
              </a:spcAft>
              <a:buSzPts val="1800"/>
              <a:buChar char="-"/>
            </a:pPr>
            <a:r>
              <a:rPr lang="en-US" sz="1800"/>
              <a:t>Πέρα από τις φιλελεύθερες δημοκρατίες, μπορούμε να τα μελετήσουμε, με διαφορετικά χαρακτηριστικά, και σε σύγχρονα ανελεύθερα κράτη</a:t>
            </a:r>
            <a:endParaRPr sz="1800"/>
          </a:p>
          <a:p>
            <a:pPr marL="0" lvl="0" indent="0" algn="just" rtl="0">
              <a:lnSpc>
                <a:spcPct val="115000"/>
              </a:lnSpc>
              <a:spcBef>
                <a:spcPts val="0"/>
              </a:spcBef>
              <a:spcAft>
                <a:spcPts val="0"/>
              </a:spcAft>
              <a:buNone/>
            </a:pPr>
            <a:endParaRPr sz="2000"/>
          </a:p>
        </p:txBody>
      </p:sp>
      <p:grpSp>
        <p:nvGrpSpPr>
          <p:cNvPr id="244" name="Google Shape;244;g2bacc330394_0_100"/>
          <p:cNvGrpSpPr/>
          <p:nvPr/>
        </p:nvGrpSpPr>
        <p:grpSpPr>
          <a:xfrm>
            <a:off x="0" y="0"/>
            <a:ext cx="8985250" cy="611188"/>
            <a:chOff x="0" y="0"/>
            <a:chExt cx="5660" cy="385"/>
          </a:xfrm>
        </p:grpSpPr>
        <p:sp>
          <p:nvSpPr>
            <p:cNvPr id="245" name="Google Shape;245;g2bacc330394_0_10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bacc330394_0_10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bacc330394_0_10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bacc330394_0_10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bacc330394_0_10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bacc330394_0_10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g2bacc330394_0_10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Google Shape;252;g2bacc330394_0_10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3" name="Google Shape;253;g2bacc330394_0_10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4" name="Google Shape;254;g2bacc330394_0_10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2ο Μάθημα- Πολιτική Επικοινωνία</a:t>
            </a:r>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2168</Words>
  <PresentationFormat>Προβολή στην οθόνη (4:3)</PresentationFormat>
  <Paragraphs>309</Paragraphs>
  <Slides>31</Slides>
  <Notes>31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31</vt:i4>
      </vt:variant>
    </vt:vector>
  </HeadingPairs>
  <TitlesOfParts>
    <vt:vector size="38" baseType="lpstr">
      <vt:lpstr>Arial</vt:lpstr>
      <vt:lpstr>Book Antiqua</vt:lpstr>
      <vt:lpstr>Garamond</vt:lpstr>
      <vt:lpstr>Noto Sans Symbols</vt:lpstr>
      <vt:lpstr>Arial Black</vt:lpstr>
      <vt:lpstr>1_Pixel</vt:lpstr>
      <vt:lpstr>Pixel</vt:lpstr>
      <vt:lpstr> 2ο μάθημα- Πολιτική Επικοινωνία- gate keeping, agenda setting, framing, priming</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lpstr>2ο Μάθημα- Πολιτική Επικοινωνία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2ο μάθημα- Πολιτική Επικοινωνία- gate keeping, agenda setting, framing, priming</dc:title>
  <dc:creator>mmarkouli</dc:creator>
  <cp:lastModifiedBy>User</cp:lastModifiedBy>
  <cp:revision>1</cp:revision>
  <dcterms:created xsi:type="dcterms:W3CDTF">2011-02-18T06:08:25Z</dcterms:created>
  <dcterms:modified xsi:type="dcterms:W3CDTF">2025-02-24T08:59:37Z</dcterms:modified>
</cp:coreProperties>
</file>