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51" r:id="rId2"/>
  </p:sldMasterIdLst>
  <p:notesMasterIdLst>
    <p:notesMasterId r:id="rId49"/>
  </p:notesMasterIdLst>
  <p:sldIdLst>
    <p:sldId id="256" r:id="rId3"/>
    <p:sldId id="257" r:id="rId4"/>
    <p:sldId id="260" r:id="rId5"/>
    <p:sldId id="275" r:id="rId6"/>
    <p:sldId id="259" r:id="rId7"/>
    <p:sldId id="261" r:id="rId8"/>
    <p:sldId id="268" r:id="rId9"/>
    <p:sldId id="269" r:id="rId10"/>
    <p:sldId id="274" r:id="rId11"/>
    <p:sldId id="267" r:id="rId12"/>
    <p:sldId id="258" r:id="rId13"/>
    <p:sldId id="263" r:id="rId14"/>
    <p:sldId id="262" r:id="rId15"/>
    <p:sldId id="264" r:id="rId16"/>
    <p:sldId id="265" r:id="rId17"/>
    <p:sldId id="270" r:id="rId18"/>
    <p:sldId id="273" r:id="rId19"/>
    <p:sldId id="271" r:id="rId20"/>
    <p:sldId id="283" r:id="rId21"/>
    <p:sldId id="272" r:id="rId22"/>
    <p:sldId id="276" r:id="rId23"/>
    <p:sldId id="284" r:id="rId24"/>
    <p:sldId id="285" r:id="rId25"/>
    <p:sldId id="291" r:id="rId26"/>
    <p:sldId id="292" r:id="rId27"/>
    <p:sldId id="290" r:id="rId28"/>
    <p:sldId id="294" r:id="rId29"/>
    <p:sldId id="295" r:id="rId30"/>
    <p:sldId id="299" r:id="rId31"/>
    <p:sldId id="277" r:id="rId32"/>
    <p:sldId id="278" r:id="rId33"/>
    <p:sldId id="286" r:id="rId34"/>
    <p:sldId id="287" r:id="rId35"/>
    <p:sldId id="288" r:id="rId36"/>
    <p:sldId id="289" r:id="rId37"/>
    <p:sldId id="296" r:id="rId38"/>
    <p:sldId id="297" r:id="rId39"/>
    <p:sldId id="298" r:id="rId40"/>
    <p:sldId id="282" r:id="rId41"/>
    <p:sldId id="281" r:id="rId42"/>
    <p:sldId id="300" r:id="rId43"/>
    <p:sldId id="301" r:id="rId44"/>
    <p:sldId id="279" r:id="rId45"/>
    <p:sldId id="280" r:id="rId46"/>
    <p:sldId id="302" r:id="rId47"/>
    <p:sldId id="303" r:id="rId48"/>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6B62"/>
    <a:srgbClr val="EDBC79"/>
    <a:srgbClr val="94A9A2"/>
    <a:srgbClr val="AF90EC"/>
    <a:srgbClr val="55536C"/>
    <a:srgbClr val="84899D"/>
    <a:srgbClr val="0B364F"/>
    <a:srgbClr val="08A7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739" autoAdjust="0"/>
    <p:restoredTop sz="86455" autoAdjust="0"/>
  </p:normalViewPr>
  <p:slideViewPr>
    <p:cSldViewPr snapToGrid="0">
      <p:cViewPr varScale="1">
        <p:scale>
          <a:sx n="68" d="100"/>
          <a:sy n="68" d="100"/>
        </p:scale>
        <p:origin x="835" y="6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89372A-8783-4387-B55E-7F3EF14B1E55}" type="datetimeFigureOut">
              <a:rPr lang="en-GB" smtClean="0"/>
              <a:t>28/01/2024</a:t>
            </a:fld>
            <a:endParaRPr lang="en-GB"/>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GB"/>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4555B0-43F1-4148-8E6E-9C6D1D31D2AE}" type="slidenum">
              <a:rPr lang="en-GB" smtClean="0"/>
              <a:t>‹#›</a:t>
            </a:fld>
            <a:endParaRPr lang="en-GB"/>
          </a:p>
        </p:txBody>
      </p:sp>
    </p:spTree>
    <p:extLst>
      <p:ext uri="{BB962C8B-B14F-4D97-AF65-F5344CB8AC3E}">
        <p14:creationId xmlns:p14="http://schemas.microsoft.com/office/powerpoint/2010/main" val="393606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5"/>
          </p:nvPr>
        </p:nvSpPr>
        <p:spPr/>
        <p:txBody>
          <a:bodyPr/>
          <a:lstStyle/>
          <a:p>
            <a:fld id="{494555B0-43F1-4148-8E6E-9C6D1D31D2AE}" type="slidenum">
              <a:rPr lang="en-GB" smtClean="0"/>
              <a:t>37</a:t>
            </a:fld>
            <a:endParaRPr lang="en-GB"/>
          </a:p>
        </p:txBody>
      </p:sp>
    </p:spTree>
    <p:extLst>
      <p:ext uri="{BB962C8B-B14F-4D97-AF65-F5344CB8AC3E}">
        <p14:creationId xmlns:p14="http://schemas.microsoft.com/office/powerpoint/2010/main" val="2836302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720F0C6-20AC-41EB-97A9-F4D49B814E72}"/>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E32E3D7A-E6B7-4F3B-A3A4-4325517390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5913F9FC-9EB9-4B41-B003-FC4C036B10AF}"/>
              </a:ext>
            </a:extLst>
          </p:cNvPr>
          <p:cNvSpPr>
            <a:spLocks noGrp="1"/>
          </p:cNvSpPr>
          <p:nvPr>
            <p:ph type="dt" sz="half" idx="10"/>
          </p:nvPr>
        </p:nvSpPr>
        <p:spPr/>
        <p:txBody>
          <a:bodyPr/>
          <a:lstStyle/>
          <a:p>
            <a:fld id="{77C47DEE-5753-44EA-A073-053903F4D65C}" type="datetimeFigureOut">
              <a:rPr lang="el-GR" smtClean="0"/>
              <a:t>28/1/2024</a:t>
            </a:fld>
            <a:endParaRPr lang="el-GR"/>
          </a:p>
        </p:txBody>
      </p:sp>
      <p:sp>
        <p:nvSpPr>
          <p:cNvPr id="5" name="Θέση υποσέλιδου 4">
            <a:extLst>
              <a:ext uri="{FF2B5EF4-FFF2-40B4-BE49-F238E27FC236}">
                <a16:creationId xmlns:a16="http://schemas.microsoft.com/office/drawing/2014/main" id="{3FB8E113-6156-4872-81CC-442E8373B36D}"/>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76173B9A-A0EA-47D7-8D18-B6E2BD95D9D4}"/>
              </a:ext>
            </a:extLst>
          </p:cNvPr>
          <p:cNvSpPr>
            <a:spLocks noGrp="1"/>
          </p:cNvSpPr>
          <p:nvPr>
            <p:ph type="sldNum" sz="quarter" idx="12"/>
          </p:nvPr>
        </p:nvSpPr>
        <p:spPr/>
        <p:txBody>
          <a:bodyPr/>
          <a:lstStyle/>
          <a:p>
            <a:fld id="{61C6C20E-1D6A-4E7C-944C-DE305A6F1CA5}" type="slidenum">
              <a:rPr lang="el-GR" smtClean="0"/>
              <a:t>‹#›</a:t>
            </a:fld>
            <a:endParaRPr lang="el-GR"/>
          </a:p>
        </p:txBody>
      </p:sp>
    </p:spTree>
    <p:extLst>
      <p:ext uri="{BB962C8B-B14F-4D97-AF65-F5344CB8AC3E}">
        <p14:creationId xmlns:p14="http://schemas.microsoft.com/office/powerpoint/2010/main" val="299227115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CBF383B-9D9C-4567-A73F-3964FF66D08D}"/>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42568873-5978-4A13-BA12-F77F173EB2AE}"/>
              </a:ext>
            </a:extLst>
          </p:cNvPr>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id="{788EFFCE-A34B-4F95-B3D5-603927E16998}"/>
              </a:ext>
            </a:extLst>
          </p:cNvPr>
          <p:cNvSpPr>
            <a:spLocks noGrp="1"/>
          </p:cNvSpPr>
          <p:nvPr>
            <p:ph type="dt" sz="half" idx="10"/>
          </p:nvPr>
        </p:nvSpPr>
        <p:spPr/>
        <p:txBody>
          <a:bodyPr/>
          <a:lstStyle/>
          <a:p>
            <a:fld id="{77C47DEE-5753-44EA-A073-053903F4D65C}" type="datetimeFigureOut">
              <a:rPr lang="el-GR" smtClean="0"/>
              <a:t>28/1/2024</a:t>
            </a:fld>
            <a:endParaRPr lang="el-GR"/>
          </a:p>
        </p:txBody>
      </p:sp>
      <p:sp>
        <p:nvSpPr>
          <p:cNvPr id="5" name="Θέση υποσέλιδου 4">
            <a:extLst>
              <a:ext uri="{FF2B5EF4-FFF2-40B4-BE49-F238E27FC236}">
                <a16:creationId xmlns:a16="http://schemas.microsoft.com/office/drawing/2014/main" id="{1BE576DF-BE6C-4DE7-BDD8-60E8F026DE82}"/>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74B323CB-AAB1-4C9E-AE28-C6179CB9C315}"/>
              </a:ext>
            </a:extLst>
          </p:cNvPr>
          <p:cNvSpPr>
            <a:spLocks noGrp="1"/>
          </p:cNvSpPr>
          <p:nvPr>
            <p:ph type="sldNum" sz="quarter" idx="12"/>
          </p:nvPr>
        </p:nvSpPr>
        <p:spPr/>
        <p:txBody>
          <a:bodyPr/>
          <a:lstStyle/>
          <a:p>
            <a:fld id="{61C6C20E-1D6A-4E7C-944C-DE305A6F1CA5}" type="slidenum">
              <a:rPr lang="el-GR" smtClean="0"/>
              <a:t>‹#›</a:t>
            </a:fld>
            <a:endParaRPr lang="el-GR"/>
          </a:p>
        </p:txBody>
      </p:sp>
    </p:spTree>
    <p:extLst>
      <p:ext uri="{BB962C8B-B14F-4D97-AF65-F5344CB8AC3E}">
        <p14:creationId xmlns:p14="http://schemas.microsoft.com/office/powerpoint/2010/main" val="996564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E176F3CB-2A60-46CD-8CF9-DD053E08C844}"/>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62F4BEC8-6DEB-41E5-B12D-18B14C6B0A04}"/>
              </a:ext>
            </a:extLst>
          </p:cNvPr>
          <p:cNvSpPr>
            <a:spLocks noGrp="1"/>
          </p:cNvSpPr>
          <p:nvPr>
            <p:ph type="body" orient="vert" idx="1"/>
          </p:nvPr>
        </p:nvSpPr>
        <p:spPr>
          <a:xfrm>
            <a:off x="838200" y="365125"/>
            <a:ext cx="7734300" cy="5811838"/>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id="{CC7DD041-7F64-4984-A13C-EE7907028650}"/>
              </a:ext>
            </a:extLst>
          </p:cNvPr>
          <p:cNvSpPr>
            <a:spLocks noGrp="1"/>
          </p:cNvSpPr>
          <p:nvPr>
            <p:ph type="dt" sz="half" idx="10"/>
          </p:nvPr>
        </p:nvSpPr>
        <p:spPr/>
        <p:txBody>
          <a:bodyPr/>
          <a:lstStyle/>
          <a:p>
            <a:fld id="{77C47DEE-5753-44EA-A073-053903F4D65C}" type="datetimeFigureOut">
              <a:rPr lang="el-GR" smtClean="0"/>
              <a:t>28/1/2024</a:t>
            </a:fld>
            <a:endParaRPr lang="el-GR"/>
          </a:p>
        </p:txBody>
      </p:sp>
      <p:sp>
        <p:nvSpPr>
          <p:cNvPr id="5" name="Θέση υποσέλιδου 4">
            <a:extLst>
              <a:ext uri="{FF2B5EF4-FFF2-40B4-BE49-F238E27FC236}">
                <a16:creationId xmlns:a16="http://schemas.microsoft.com/office/drawing/2014/main" id="{6502BD5F-24B7-4FDD-BD59-39295F5737B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4E0B5687-7B67-47CF-995B-36EF0D417F48}"/>
              </a:ext>
            </a:extLst>
          </p:cNvPr>
          <p:cNvSpPr>
            <a:spLocks noGrp="1"/>
          </p:cNvSpPr>
          <p:nvPr>
            <p:ph type="sldNum" sz="quarter" idx="12"/>
          </p:nvPr>
        </p:nvSpPr>
        <p:spPr/>
        <p:txBody>
          <a:bodyPr/>
          <a:lstStyle/>
          <a:p>
            <a:fld id="{61C6C20E-1D6A-4E7C-944C-DE305A6F1CA5}" type="slidenum">
              <a:rPr lang="el-GR" smtClean="0"/>
              <a:t>‹#›</a:t>
            </a:fld>
            <a:endParaRPr lang="el-GR"/>
          </a:p>
        </p:txBody>
      </p:sp>
    </p:spTree>
    <p:extLst>
      <p:ext uri="{BB962C8B-B14F-4D97-AF65-F5344CB8AC3E}">
        <p14:creationId xmlns:p14="http://schemas.microsoft.com/office/powerpoint/2010/main" val="399713989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A4F669A-4E9E-4B48-9105-818B83EBD57A}"/>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B7F211DD-60AD-487F-A609-32F1AC4F54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EF506ECF-03AD-4CA0-822E-236A87052C24}"/>
              </a:ext>
            </a:extLst>
          </p:cNvPr>
          <p:cNvSpPr>
            <a:spLocks noGrp="1"/>
          </p:cNvSpPr>
          <p:nvPr>
            <p:ph type="dt" sz="half" idx="10"/>
          </p:nvPr>
        </p:nvSpPr>
        <p:spPr/>
        <p:txBody>
          <a:bodyPr/>
          <a:lstStyle/>
          <a:p>
            <a:fld id="{C858F2E9-5724-40D7-A084-8A9A9CED4F62}" type="datetimeFigureOut">
              <a:rPr lang="el-GR" smtClean="0"/>
              <a:t>28/1/2024</a:t>
            </a:fld>
            <a:endParaRPr lang="el-GR"/>
          </a:p>
        </p:txBody>
      </p:sp>
      <p:sp>
        <p:nvSpPr>
          <p:cNvPr id="5" name="Θέση υποσέλιδου 4">
            <a:extLst>
              <a:ext uri="{FF2B5EF4-FFF2-40B4-BE49-F238E27FC236}">
                <a16:creationId xmlns:a16="http://schemas.microsoft.com/office/drawing/2014/main" id="{A52BC4EE-C445-494B-A194-FCB1CEB3050A}"/>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0FF0F5C9-B419-4138-A9D2-2E83FC860F72}"/>
              </a:ext>
            </a:extLst>
          </p:cNvPr>
          <p:cNvSpPr>
            <a:spLocks noGrp="1"/>
          </p:cNvSpPr>
          <p:nvPr>
            <p:ph type="sldNum" sz="quarter" idx="12"/>
          </p:nvPr>
        </p:nvSpPr>
        <p:spPr/>
        <p:txBody>
          <a:bodyPr/>
          <a:lstStyle/>
          <a:p>
            <a:fld id="{16848B04-D0CA-4D92-8779-0291FECC15E7}" type="slidenum">
              <a:rPr lang="el-GR" smtClean="0"/>
              <a:t>‹#›</a:t>
            </a:fld>
            <a:endParaRPr lang="el-GR"/>
          </a:p>
        </p:txBody>
      </p:sp>
    </p:spTree>
    <p:extLst>
      <p:ext uri="{BB962C8B-B14F-4D97-AF65-F5344CB8AC3E}">
        <p14:creationId xmlns:p14="http://schemas.microsoft.com/office/powerpoint/2010/main" val="16341425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C6D2866-D3B0-4A09-9792-F23A10E06E8F}"/>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D3C45AD6-9DBB-4ED3-8250-7A84E6C1C2F9}"/>
              </a:ext>
            </a:extLst>
          </p:cNvPr>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id="{EA923AA5-A764-4EFC-A159-13D3D794AC3D}"/>
              </a:ext>
            </a:extLst>
          </p:cNvPr>
          <p:cNvSpPr>
            <a:spLocks noGrp="1"/>
          </p:cNvSpPr>
          <p:nvPr>
            <p:ph type="dt" sz="half" idx="10"/>
          </p:nvPr>
        </p:nvSpPr>
        <p:spPr/>
        <p:txBody>
          <a:bodyPr/>
          <a:lstStyle/>
          <a:p>
            <a:fld id="{C858F2E9-5724-40D7-A084-8A9A9CED4F62}" type="datetimeFigureOut">
              <a:rPr lang="el-GR" smtClean="0"/>
              <a:t>28/1/2024</a:t>
            </a:fld>
            <a:endParaRPr lang="el-GR"/>
          </a:p>
        </p:txBody>
      </p:sp>
      <p:sp>
        <p:nvSpPr>
          <p:cNvPr id="5" name="Θέση υποσέλιδου 4">
            <a:extLst>
              <a:ext uri="{FF2B5EF4-FFF2-40B4-BE49-F238E27FC236}">
                <a16:creationId xmlns:a16="http://schemas.microsoft.com/office/drawing/2014/main" id="{1011D78B-7A03-4581-8B86-48CA6DE851D3}"/>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DD422A63-094F-45D5-ABD2-7D77CCB2F287}"/>
              </a:ext>
            </a:extLst>
          </p:cNvPr>
          <p:cNvSpPr>
            <a:spLocks noGrp="1"/>
          </p:cNvSpPr>
          <p:nvPr>
            <p:ph type="sldNum" sz="quarter" idx="12"/>
          </p:nvPr>
        </p:nvSpPr>
        <p:spPr/>
        <p:txBody>
          <a:bodyPr/>
          <a:lstStyle/>
          <a:p>
            <a:fld id="{16848B04-D0CA-4D92-8779-0291FECC15E7}" type="slidenum">
              <a:rPr lang="el-GR" smtClean="0"/>
              <a:t>‹#›</a:t>
            </a:fld>
            <a:endParaRPr lang="el-GR"/>
          </a:p>
        </p:txBody>
      </p:sp>
    </p:spTree>
    <p:extLst>
      <p:ext uri="{BB962C8B-B14F-4D97-AF65-F5344CB8AC3E}">
        <p14:creationId xmlns:p14="http://schemas.microsoft.com/office/powerpoint/2010/main" val="13488263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0EC5DFE-EA2B-4DB5-BB7B-827A51095862}"/>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E7D1A63A-664A-48E0-970F-72F4C9CFAB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Επεξεργασία στυλ υποδείγματος κειμένου</a:t>
            </a:r>
          </a:p>
        </p:txBody>
      </p:sp>
      <p:sp>
        <p:nvSpPr>
          <p:cNvPr id="4" name="Θέση ημερομηνίας 3">
            <a:extLst>
              <a:ext uri="{FF2B5EF4-FFF2-40B4-BE49-F238E27FC236}">
                <a16:creationId xmlns:a16="http://schemas.microsoft.com/office/drawing/2014/main" id="{BCE55588-E371-477C-9941-13D0CA42F870}"/>
              </a:ext>
            </a:extLst>
          </p:cNvPr>
          <p:cNvSpPr>
            <a:spLocks noGrp="1"/>
          </p:cNvSpPr>
          <p:nvPr>
            <p:ph type="dt" sz="half" idx="10"/>
          </p:nvPr>
        </p:nvSpPr>
        <p:spPr/>
        <p:txBody>
          <a:bodyPr/>
          <a:lstStyle/>
          <a:p>
            <a:fld id="{C858F2E9-5724-40D7-A084-8A9A9CED4F62}" type="datetimeFigureOut">
              <a:rPr lang="el-GR" smtClean="0"/>
              <a:t>28/1/2024</a:t>
            </a:fld>
            <a:endParaRPr lang="el-GR"/>
          </a:p>
        </p:txBody>
      </p:sp>
      <p:sp>
        <p:nvSpPr>
          <p:cNvPr id="5" name="Θέση υποσέλιδου 4">
            <a:extLst>
              <a:ext uri="{FF2B5EF4-FFF2-40B4-BE49-F238E27FC236}">
                <a16:creationId xmlns:a16="http://schemas.microsoft.com/office/drawing/2014/main" id="{8030F601-8D24-41E0-9410-86155FF8EB2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27E6DF85-A4AA-433F-A14A-93D437B2C035}"/>
              </a:ext>
            </a:extLst>
          </p:cNvPr>
          <p:cNvSpPr>
            <a:spLocks noGrp="1"/>
          </p:cNvSpPr>
          <p:nvPr>
            <p:ph type="sldNum" sz="quarter" idx="12"/>
          </p:nvPr>
        </p:nvSpPr>
        <p:spPr/>
        <p:txBody>
          <a:bodyPr/>
          <a:lstStyle/>
          <a:p>
            <a:fld id="{16848B04-D0CA-4D92-8779-0291FECC15E7}" type="slidenum">
              <a:rPr lang="el-GR" smtClean="0"/>
              <a:t>‹#›</a:t>
            </a:fld>
            <a:endParaRPr lang="el-GR"/>
          </a:p>
        </p:txBody>
      </p:sp>
    </p:spTree>
    <p:extLst>
      <p:ext uri="{BB962C8B-B14F-4D97-AF65-F5344CB8AC3E}">
        <p14:creationId xmlns:p14="http://schemas.microsoft.com/office/powerpoint/2010/main" val="317477609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3FC1448-F78B-438F-9BC5-20F85B4A3FA4}"/>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DF4B0FEA-AF1D-402B-8E11-3123851E5709}"/>
              </a:ext>
            </a:extLst>
          </p:cNvPr>
          <p:cNvSpPr>
            <a:spLocks noGrp="1"/>
          </p:cNvSpPr>
          <p:nvPr>
            <p:ph sz="half" idx="1"/>
          </p:nvPr>
        </p:nvSpPr>
        <p:spPr>
          <a:xfrm>
            <a:off x="838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a:extLst>
              <a:ext uri="{FF2B5EF4-FFF2-40B4-BE49-F238E27FC236}">
                <a16:creationId xmlns:a16="http://schemas.microsoft.com/office/drawing/2014/main" id="{00E498C1-9D5C-488E-A9D8-D5EED4B60F26}"/>
              </a:ext>
            </a:extLst>
          </p:cNvPr>
          <p:cNvSpPr>
            <a:spLocks noGrp="1"/>
          </p:cNvSpPr>
          <p:nvPr>
            <p:ph sz="half" idx="2"/>
          </p:nvPr>
        </p:nvSpPr>
        <p:spPr>
          <a:xfrm>
            <a:off x="6172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a:extLst>
              <a:ext uri="{FF2B5EF4-FFF2-40B4-BE49-F238E27FC236}">
                <a16:creationId xmlns:a16="http://schemas.microsoft.com/office/drawing/2014/main" id="{1601DC17-0383-40AF-B768-F4B3F3D7609A}"/>
              </a:ext>
            </a:extLst>
          </p:cNvPr>
          <p:cNvSpPr>
            <a:spLocks noGrp="1"/>
          </p:cNvSpPr>
          <p:nvPr>
            <p:ph type="dt" sz="half" idx="10"/>
          </p:nvPr>
        </p:nvSpPr>
        <p:spPr/>
        <p:txBody>
          <a:bodyPr/>
          <a:lstStyle/>
          <a:p>
            <a:fld id="{C858F2E9-5724-40D7-A084-8A9A9CED4F62}" type="datetimeFigureOut">
              <a:rPr lang="el-GR" smtClean="0"/>
              <a:t>28/1/2024</a:t>
            </a:fld>
            <a:endParaRPr lang="el-GR"/>
          </a:p>
        </p:txBody>
      </p:sp>
      <p:sp>
        <p:nvSpPr>
          <p:cNvPr id="6" name="Θέση υποσέλιδου 5">
            <a:extLst>
              <a:ext uri="{FF2B5EF4-FFF2-40B4-BE49-F238E27FC236}">
                <a16:creationId xmlns:a16="http://schemas.microsoft.com/office/drawing/2014/main" id="{8CF7CDEB-9864-4F71-93EF-7DDE667BD48E}"/>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0DC853C5-9494-43E5-A503-7279DD218054}"/>
              </a:ext>
            </a:extLst>
          </p:cNvPr>
          <p:cNvSpPr>
            <a:spLocks noGrp="1"/>
          </p:cNvSpPr>
          <p:nvPr>
            <p:ph type="sldNum" sz="quarter" idx="12"/>
          </p:nvPr>
        </p:nvSpPr>
        <p:spPr/>
        <p:txBody>
          <a:bodyPr/>
          <a:lstStyle/>
          <a:p>
            <a:fld id="{16848B04-D0CA-4D92-8779-0291FECC15E7}" type="slidenum">
              <a:rPr lang="el-GR" smtClean="0"/>
              <a:t>‹#›</a:t>
            </a:fld>
            <a:endParaRPr lang="el-GR"/>
          </a:p>
        </p:txBody>
      </p:sp>
    </p:spTree>
    <p:extLst>
      <p:ext uri="{BB962C8B-B14F-4D97-AF65-F5344CB8AC3E}">
        <p14:creationId xmlns:p14="http://schemas.microsoft.com/office/powerpoint/2010/main" val="51373060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F6159D4-4CA2-4F62-BBD2-901BA4F3C37F}"/>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D130E404-392F-4985-A301-40562C24DE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a:extLst>
              <a:ext uri="{FF2B5EF4-FFF2-40B4-BE49-F238E27FC236}">
                <a16:creationId xmlns:a16="http://schemas.microsoft.com/office/drawing/2014/main" id="{7CF66EFD-6855-4FB0-9FF5-A5907FD2B850}"/>
              </a:ext>
            </a:extLst>
          </p:cNvPr>
          <p:cNvSpPr>
            <a:spLocks noGrp="1"/>
          </p:cNvSpPr>
          <p:nvPr>
            <p:ph sz="half" idx="2"/>
          </p:nvPr>
        </p:nvSpPr>
        <p:spPr>
          <a:xfrm>
            <a:off x="839788" y="2505075"/>
            <a:ext cx="515778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a:extLst>
              <a:ext uri="{FF2B5EF4-FFF2-40B4-BE49-F238E27FC236}">
                <a16:creationId xmlns:a16="http://schemas.microsoft.com/office/drawing/2014/main" id="{7DCC2B78-6CE0-4287-8DC5-04791757C0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Θέση περιεχομένου 5">
            <a:extLst>
              <a:ext uri="{FF2B5EF4-FFF2-40B4-BE49-F238E27FC236}">
                <a16:creationId xmlns:a16="http://schemas.microsoft.com/office/drawing/2014/main" id="{AE7B575A-00C4-41C1-94A7-14B9E133B7A8}"/>
              </a:ext>
            </a:extLst>
          </p:cNvPr>
          <p:cNvSpPr>
            <a:spLocks noGrp="1"/>
          </p:cNvSpPr>
          <p:nvPr>
            <p:ph sz="quarter" idx="4"/>
          </p:nvPr>
        </p:nvSpPr>
        <p:spPr>
          <a:xfrm>
            <a:off x="6172200" y="2505075"/>
            <a:ext cx="5183188"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a:extLst>
              <a:ext uri="{FF2B5EF4-FFF2-40B4-BE49-F238E27FC236}">
                <a16:creationId xmlns:a16="http://schemas.microsoft.com/office/drawing/2014/main" id="{27478077-8FD0-489F-B394-464D06C1BEA9}"/>
              </a:ext>
            </a:extLst>
          </p:cNvPr>
          <p:cNvSpPr>
            <a:spLocks noGrp="1"/>
          </p:cNvSpPr>
          <p:nvPr>
            <p:ph type="dt" sz="half" idx="10"/>
          </p:nvPr>
        </p:nvSpPr>
        <p:spPr/>
        <p:txBody>
          <a:bodyPr/>
          <a:lstStyle/>
          <a:p>
            <a:fld id="{C858F2E9-5724-40D7-A084-8A9A9CED4F62}" type="datetimeFigureOut">
              <a:rPr lang="el-GR" smtClean="0"/>
              <a:t>28/1/2024</a:t>
            </a:fld>
            <a:endParaRPr lang="el-GR"/>
          </a:p>
        </p:txBody>
      </p:sp>
      <p:sp>
        <p:nvSpPr>
          <p:cNvPr id="8" name="Θέση υποσέλιδου 7">
            <a:extLst>
              <a:ext uri="{FF2B5EF4-FFF2-40B4-BE49-F238E27FC236}">
                <a16:creationId xmlns:a16="http://schemas.microsoft.com/office/drawing/2014/main" id="{6912829C-1B19-4711-A9AC-41FDF30935AD}"/>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FB83AAB5-932E-4714-9BD4-D3B389E525AA}"/>
              </a:ext>
            </a:extLst>
          </p:cNvPr>
          <p:cNvSpPr>
            <a:spLocks noGrp="1"/>
          </p:cNvSpPr>
          <p:nvPr>
            <p:ph type="sldNum" sz="quarter" idx="12"/>
          </p:nvPr>
        </p:nvSpPr>
        <p:spPr/>
        <p:txBody>
          <a:bodyPr/>
          <a:lstStyle/>
          <a:p>
            <a:fld id="{16848B04-D0CA-4D92-8779-0291FECC15E7}" type="slidenum">
              <a:rPr lang="el-GR" smtClean="0"/>
              <a:t>‹#›</a:t>
            </a:fld>
            <a:endParaRPr lang="el-GR"/>
          </a:p>
        </p:txBody>
      </p:sp>
    </p:spTree>
    <p:extLst>
      <p:ext uri="{BB962C8B-B14F-4D97-AF65-F5344CB8AC3E}">
        <p14:creationId xmlns:p14="http://schemas.microsoft.com/office/powerpoint/2010/main" val="231923568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425FA4A-86C2-4F4B-BCCE-99C08441D56B}"/>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7847DC46-7FD4-4D50-AAF2-10FD792445A1}"/>
              </a:ext>
            </a:extLst>
          </p:cNvPr>
          <p:cNvSpPr>
            <a:spLocks noGrp="1"/>
          </p:cNvSpPr>
          <p:nvPr>
            <p:ph type="dt" sz="half" idx="10"/>
          </p:nvPr>
        </p:nvSpPr>
        <p:spPr/>
        <p:txBody>
          <a:bodyPr/>
          <a:lstStyle/>
          <a:p>
            <a:fld id="{C858F2E9-5724-40D7-A084-8A9A9CED4F62}" type="datetimeFigureOut">
              <a:rPr lang="el-GR" smtClean="0"/>
              <a:t>28/1/2024</a:t>
            </a:fld>
            <a:endParaRPr lang="el-GR"/>
          </a:p>
        </p:txBody>
      </p:sp>
      <p:sp>
        <p:nvSpPr>
          <p:cNvPr id="4" name="Θέση υποσέλιδου 3">
            <a:extLst>
              <a:ext uri="{FF2B5EF4-FFF2-40B4-BE49-F238E27FC236}">
                <a16:creationId xmlns:a16="http://schemas.microsoft.com/office/drawing/2014/main" id="{5FD78E8D-793E-4F85-9B89-C06670299CB7}"/>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20FB9D03-7C8F-49C3-B118-E12DD2AE0D54}"/>
              </a:ext>
            </a:extLst>
          </p:cNvPr>
          <p:cNvSpPr>
            <a:spLocks noGrp="1"/>
          </p:cNvSpPr>
          <p:nvPr>
            <p:ph type="sldNum" sz="quarter" idx="12"/>
          </p:nvPr>
        </p:nvSpPr>
        <p:spPr/>
        <p:txBody>
          <a:bodyPr/>
          <a:lstStyle/>
          <a:p>
            <a:fld id="{16848B04-D0CA-4D92-8779-0291FECC15E7}" type="slidenum">
              <a:rPr lang="el-GR" smtClean="0"/>
              <a:t>‹#›</a:t>
            </a:fld>
            <a:endParaRPr lang="el-GR"/>
          </a:p>
        </p:txBody>
      </p:sp>
    </p:spTree>
    <p:extLst>
      <p:ext uri="{BB962C8B-B14F-4D97-AF65-F5344CB8AC3E}">
        <p14:creationId xmlns:p14="http://schemas.microsoft.com/office/powerpoint/2010/main" val="25698974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2D2F8021-19CB-4030-87E9-B9FDFE9668CD}"/>
              </a:ext>
            </a:extLst>
          </p:cNvPr>
          <p:cNvSpPr>
            <a:spLocks noGrp="1"/>
          </p:cNvSpPr>
          <p:nvPr>
            <p:ph type="dt" sz="half" idx="10"/>
          </p:nvPr>
        </p:nvSpPr>
        <p:spPr/>
        <p:txBody>
          <a:bodyPr/>
          <a:lstStyle/>
          <a:p>
            <a:fld id="{C858F2E9-5724-40D7-A084-8A9A9CED4F62}" type="datetimeFigureOut">
              <a:rPr lang="el-GR" smtClean="0"/>
              <a:t>28/1/2024</a:t>
            </a:fld>
            <a:endParaRPr lang="el-GR"/>
          </a:p>
        </p:txBody>
      </p:sp>
      <p:sp>
        <p:nvSpPr>
          <p:cNvPr id="3" name="Θέση υποσέλιδου 2">
            <a:extLst>
              <a:ext uri="{FF2B5EF4-FFF2-40B4-BE49-F238E27FC236}">
                <a16:creationId xmlns:a16="http://schemas.microsoft.com/office/drawing/2014/main" id="{65AADC4C-D0A4-4ADF-AE11-45283AC3FF15}"/>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B8BAF815-2DA0-4AFF-9C59-DF59A76717FE}"/>
              </a:ext>
            </a:extLst>
          </p:cNvPr>
          <p:cNvSpPr>
            <a:spLocks noGrp="1"/>
          </p:cNvSpPr>
          <p:nvPr>
            <p:ph type="sldNum" sz="quarter" idx="12"/>
          </p:nvPr>
        </p:nvSpPr>
        <p:spPr/>
        <p:txBody>
          <a:bodyPr/>
          <a:lstStyle/>
          <a:p>
            <a:fld id="{16848B04-D0CA-4D92-8779-0291FECC15E7}" type="slidenum">
              <a:rPr lang="el-GR" smtClean="0"/>
              <a:t>‹#›</a:t>
            </a:fld>
            <a:endParaRPr lang="el-GR"/>
          </a:p>
        </p:txBody>
      </p:sp>
    </p:spTree>
    <p:extLst>
      <p:ext uri="{BB962C8B-B14F-4D97-AF65-F5344CB8AC3E}">
        <p14:creationId xmlns:p14="http://schemas.microsoft.com/office/powerpoint/2010/main" val="20732713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69F9261-0C91-4EFD-BC92-2DBF2F22D7C2}"/>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62937F5C-AC5B-4C62-99DF-E2AEFD557E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a:extLst>
              <a:ext uri="{FF2B5EF4-FFF2-40B4-BE49-F238E27FC236}">
                <a16:creationId xmlns:a16="http://schemas.microsoft.com/office/drawing/2014/main" id="{68B023E4-6356-4A2A-BDF2-0B7471D743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a:extLst>
              <a:ext uri="{FF2B5EF4-FFF2-40B4-BE49-F238E27FC236}">
                <a16:creationId xmlns:a16="http://schemas.microsoft.com/office/drawing/2014/main" id="{22B97541-B088-4F77-AC4E-71C30732372D}"/>
              </a:ext>
            </a:extLst>
          </p:cNvPr>
          <p:cNvSpPr>
            <a:spLocks noGrp="1"/>
          </p:cNvSpPr>
          <p:nvPr>
            <p:ph type="dt" sz="half" idx="10"/>
          </p:nvPr>
        </p:nvSpPr>
        <p:spPr/>
        <p:txBody>
          <a:bodyPr/>
          <a:lstStyle/>
          <a:p>
            <a:fld id="{C858F2E9-5724-40D7-A084-8A9A9CED4F62}" type="datetimeFigureOut">
              <a:rPr lang="el-GR" smtClean="0"/>
              <a:t>28/1/2024</a:t>
            </a:fld>
            <a:endParaRPr lang="el-GR"/>
          </a:p>
        </p:txBody>
      </p:sp>
      <p:sp>
        <p:nvSpPr>
          <p:cNvPr id="6" name="Θέση υποσέλιδου 5">
            <a:extLst>
              <a:ext uri="{FF2B5EF4-FFF2-40B4-BE49-F238E27FC236}">
                <a16:creationId xmlns:a16="http://schemas.microsoft.com/office/drawing/2014/main" id="{BFB0CA36-75BC-4682-BFA8-D45C4A46CA6D}"/>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7B21352A-4233-42E3-8268-54FD1F1FAC10}"/>
              </a:ext>
            </a:extLst>
          </p:cNvPr>
          <p:cNvSpPr>
            <a:spLocks noGrp="1"/>
          </p:cNvSpPr>
          <p:nvPr>
            <p:ph type="sldNum" sz="quarter" idx="12"/>
          </p:nvPr>
        </p:nvSpPr>
        <p:spPr/>
        <p:txBody>
          <a:bodyPr/>
          <a:lstStyle/>
          <a:p>
            <a:fld id="{16848B04-D0CA-4D92-8779-0291FECC15E7}" type="slidenum">
              <a:rPr lang="el-GR" smtClean="0"/>
              <a:t>‹#›</a:t>
            </a:fld>
            <a:endParaRPr lang="el-GR"/>
          </a:p>
        </p:txBody>
      </p:sp>
    </p:spTree>
    <p:extLst>
      <p:ext uri="{BB962C8B-B14F-4D97-AF65-F5344CB8AC3E}">
        <p14:creationId xmlns:p14="http://schemas.microsoft.com/office/powerpoint/2010/main" val="786433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FF7B4CC-9312-4102-9C7A-DD5776C36EC4}"/>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59207E59-B014-409F-8E39-F07CF6FA4572}"/>
              </a:ext>
            </a:extLst>
          </p:cNvPr>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id="{D28C698E-FDE3-406F-AEF7-58C354D6FB0E}"/>
              </a:ext>
            </a:extLst>
          </p:cNvPr>
          <p:cNvSpPr>
            <a:spLocks noGrp="1"/>
          </p:cNvSpPr>
          <p:nvPr>
            <p:ph type="dt" sz="half" idx="10"/>
          </p:nvPr>
        </p:nvSpPr>
        <p:spPr/>
        <p:txBody>
          <a:bodyPr/>
          <a:lstStyle/>
          <a:p>
            <a:fld id="{77C47DEE-5753-44EA-A073-053903F4D65C}" type="datetimeFigureOut">
              <a:rPr lang="el-GR" smtClean="0"/>
              <a:t>28/1/2024</a:t>
            </a:fld>
            <a:endParaRPr lang="el-GR"/>
          </a:p>
        </p:txBody>
      </p:sp>
      <p:sp>
        <p:nvSpPr>
          <p:cNvPr id="5" name="Θέση υποσέλιδου 4">
            <a:extLst>
              <a:ext uri="{FF2B5EF4-FFF2-40B4-BE49-F238E27FC236}">
                <a16:creationId xmlns:a16="http://schemas.microsoft.com/office/drawing/2014/main" id="{1DBB6EE0-1F7E-4C3D-8524-627F4FAB7F04}"/>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115A0C17-4537-4F4D-B727-1C89BF11BF95}"/>
              </a:ext>
            </a:extLst>
          </p:cNvPr>
          <p:cNvSpPr>
            <a:spLocks noGrp="1"/>
          </p:cNvSpPr>
          <p:nvPr>
            <p:ph type="sldNum" sz="quarter" idx="12"/>
          </p:nvPr>
        </p:nvSpPr>
        <p:spPr/>
        <p:txBody>
          <a:bodyPr/>
          <a:lstStyle/>
          <a:p>
            <a:fld id="{61C6C20E-1D6A-4E7C-944C-DE305A6F1CA5}" type="slidenum">
              <a:rPr lang="el-GR" smtClean="0"/>
              <a:t>‹#›</a:t>
            </a:fld>
            <a:endParaRPr lang="el-GR"/>
          </a:p>
        </p:txBody>
      </p:sp>
    </p:spTree>
    <p:extLst>
      <p:ext uri="{BB962C8B-B14F-4D97-AF65-F5344CB8AC3E}">
        <p14:creationId xmlns:p14="http://schemas.microsoft.com/office/powerpoint/2010/main" val="220215051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7287227-6EAF-40BB-9501-5DD402765B69}"/>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4073FF6F-8679-4C90-9CE3-8CEFD93DD4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11A52DF8-2826-405E-A8F7-A524BE16ED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a:extLst>
              <a:ext uri="{FF2B5EF4-FFF2-40B4-BE49-F238E27FC236}">
                <a16:creationId xmlns:a16="http://schemas.microsoft.com/office/drawing/2014/main" id="{31A7E9C2-0C54-4A2E-A8CE-F6F3C30C59DE}"/>
              </a:ext>
            </a:extLst>
          </p:cNvPr>
          <p:cNvSpPr>
            <a:spLocks noGrp="1"/>
          </p:cNvSpPr>
          <p:nvPr>
            <p:ph type="dt" sz="half" idx="10"/>
          </p:nvPr>
        </p:nvSpPr>
        <p:spPr/>
        <p:txBody>
          <a:bodyPr/>
          <a:lstStyle/>
          <a:p>
            <a:fld id="{C858F2E9-5724-40D7-A084-8A9A9CED4F62}" type="datetimeFigureOut">
              <a:rPr lang="el-GR" smtClean="0"/>
              <a:t>28/1/2024</a:t>
            </a:fld>
            <a:endParaRPr lang="el-GR"/>
          </a:p>
        </p:txBody>
      </p:sp>
      <p:sp>
        <p:nvSpPr>
          <p:cNvPr id="6" name="Θέση υποσέλιδου 5">
            <a:extLst>
              <a:ext uri="{FF2B5EF4-FFF2-40B4-BE49-F238E27FC236}">
                <a16:creationId xmlns:a16="http://schemas.microsoft.com/office/drawing/2014/main" id="{A0E9A9A3-8724-4FA8-8AA6-7920852FAA81}"/>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1F79014C-2B98-47A5-8504-A4762E221178}"/>
              </a:ext>
            </a:extLst>
          </p:cNvPr>
          <p:cNvSpPr>
            <a:spLocks noGrp="1"/>
          </p:cNvSpPr>
          <p:nvPr>
            <p:ph type="sldNum" sz="quarter" idx="12"/>
          </p:nvPr>
        </p:nvSpPr>
        <p:spPr/>
        <p:txBody>
          <a:bodyPr/>
          <a:lstStyle/>
          <a:p>
            <a:fld id="{16848B04-D0CA-4D92-8779-0291FECC15E7}" type="slidenum">
              <a:rPr lang="el-GR" smtClean="0"/>
              <a:t>‹#›</a:t>
            </a:fld>
            <a:endParaRPr lang="el-GR"/>
          </a:p>
        </p:txBody>
      </p:sp>
    </p:spTree>
    <p:extLst>
      <p:ext uri="{BB962C8B-B14F-4D97-AF65-F5344CB8AC3E}">
        <p14:creationId xmlns:p14="http://schemas.microsoft.com/office/powerpoint/2010/main" val="4078232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EA571E3-9083-41C7-9B67-25ADA6048FA0}"/>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7B1BAA99-EEB9-4221-8614-040A8E5E6103}"/>
              </a:ext>
            </a:extLst>
          </p:cNvPr>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id="{30956C68-8985-4424-B9BF-299A0B6F6286}"/>
              </a:ext>
            </a:extLst>
          </p:cNvPr>
          <p:cNvSpPr>
            <a:spLocks noGrp="1"/>
          </p:cNvSpPr>
          <p:nvPr>
            <p:ph type="dt" sz="half" idx="10"/>
          </p:nvPr>
        </p:nvSpPr>
        <p:spPr/>
        <p:txBody>
          <a:bodyPr/>
          <a:lstStyle/>
          <a:p>
            <a:fld id="{C858F2E9-5724-40D7-A084-8A9A9CED4F62}" type="datetimeFigureOut">
              <a:rPr lang="el-GR" smtClean="0"/>
              <a:t>28/1/2024</a:t>
            </a:fld>
            <a:endParaRPr lang="el-GR"/>
          </a:p>
        </p:txBody>
      </p:sp>
      <p:sp>
        <p:nvSpPr>
          <p:cNvPr id="5" name="Θέση υποσέλιδου 4">
            <a:extLst>
              <a:ext uri="{FF2B5EF4-FFF2-40B4-BE49-F238E27FC236}">
                <a16:creationId xmlns:a16="http://schemas.microsoft.com/office/drawing/2014/main" id="{F5518F5F-D505-41E8-A8F4-43C80859250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834E69B7-0D86-4141-8CF1-9B38484CA8F4}"/>
              </a:ext>
            </a:extLst>
          </p:cNvPr>
          <p:cNvSpPr>
            <a:spLocks noGrp="1"/>
          </p:cNvSpPr>
          <p:nvPr>
            <p:ph type="sldNum" sz="quarter" idx="12"/>
          </p:nvPr>
        </p:nvSpPr>
        <p:spPr/>
        <p:txBody>
          <a:bodyPr/>
          <a:lstStyle/>
          <a:p>
            <a:fld id="{16848B04-D0CA-4D92-8779-0291FECC15E7}" type="slidenum">
              <a:rPr lang="el-GR" smtClean="0"/>
              <a:t>‹#›</a:t>
            </a:fld>
            <a:endParaRPr lang="el-GR"/>
          </a:p>
        </p:txBody>
      </p:sp>
    </p:spTree>
    <p:extLst>
      <p:ext uri="{BB962C8B-B14F-4D97-AF65-F5344CB8AC3E}">
        <p14:creationId xmlns:p14="http://schemas.microsoft.com/office/powerpoint/2010/main" val="172750029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E41AAC1C-17BE-487D-BB33-CAE223E69B03}"/>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3E5D90C3-65DF-4269-838C-1C3802E22023}"/>
              </a:ext>
            </a:extLst>
          </p:cNvPr>
          <p:cNvSpPr>
            <a:spLocks noGrp="1"/>
          </p:cNvSpPr>
          <p:nvPr>
            <p:ph type="body" orient="vert" idx="1"/>
          </p:nvPr>
        </p:nvSpPr>
        <p:spPr>
          <a:xfrm>
            <a:off x="838200" y="365125"/>
            <a:ext cx="7734300" cy="5811838"/>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id="{D2DDD07D-5174-49DA-8C93-45CA8EAE8D40}"/>
              </a:ext>
            </a:extLst>
          </p:cNvPr>
          <p:cNvSpPr>
            <a:spLocks noGrp="1"/>
          </p:cNvSpPr>
          <p:nvPr>
            <p:ph type="dt" sz="half" idx="10"/>
          </p:nvPr>
        </p:nvSpPr>
        <p:spPr/>
        <p:txBody>
          <a:bodyPr/>
          <a:lstStyle/>
          <a:p>
            <a:fld id="{C858F2E9-5724-40D7-A084-8A9A9CED4F62}" type="datetimeFigureOut">
              <a:rPr lang="el-GR" smtClean="0"/>
              <a:t>28/1/2024</a:t>
            </a:fld>
            <a:endParaRPr lang="el-GR"/>
          </a:p>
        </p:txBody>
      </p:sp>
      <p:sp>
        <p:nvSpPr>
          <p:cNvPr id="5" name="Θέση υποσέλιδου 4">
            <a:extLst>
              <a:ext uri="{FF2B5EF4-FFF2-40B4-BE49-F238E27FC236}">
                <a16:creationId xmlns:a16="http://schemas.microsoft.com/office/drawing/2014/main" id="{7B543837-7E31-491D-BACF-47309DD209B1}"/>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CBB4864E-F067-49EB-A3A4-497D2A4C5E02}"/>
              </a:ext>
            </a:extLst>
          </p:cNvPr>
          <p:cNvSpPr>
            <a:spLocks noGrp="1"/>
          </p:cNvSpPr>
          <p:nvPr>
            <p:ph type="sldNum" sz="quarter" idx="12"/>
          </p:nvPr>
        </p:nvSpPr>
        <p:spPr/>
        <p:txBody>
          <a:bodyPr/>
          <a:lstStyle/>
          <a:p>
            <a:fld id="{16848B04-D0CA-4D92-8779-0291FECC15E7}" type="slidenum">
              <a:rPr lang="el-GR" smtClean="0"/>
              <a:t>‹#›</a:t>
            </a:fld>
            <a:endParaRPr lang="el-GR"/>
          </a:p>
        </p:txBody>
      </p:sp>
    </p:spTree>
    <p:extLst>
      <p:ext uri="{BB962C8B-B14F-4D97-AF65-F5344CB8AC3E}">
        <p14:creationId xmlns:p14="http://schemas.microsoft.com/office/powerpoint/2010/main" val="23529128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FAD7298-5AF8-4835-97EB-C16ED6D23C12}"/>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3D2EC4FE-ACD0-4F71-A34B-36ED905061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Επεξεργασία στυλ υποδείγματος κειμένου</a:t>
            </a:r>
          </a:p>
        </p:txBody>
      </p:sp>
      <p:sp>
        <p:nvSpPr>
          <p:cNvPr id="4" name="Θέση ημερομηνίας 3">
            <a:extLst>
              <a:ext uri="{FF2B5EF4-FFF2-40B4-BE49-F238E27FC236}">
                <a16:creationId xmlns:a16="http://schemas.microsoft.com/office/drawing/2014/main" id="{0525369C-E8DA-4A41-A021-C2AFFA6BA4A0}"/>
              </a:ext>
            </a:extLst>
          </p:cNvPr>
          <p:cNvSpPr>
            <a:spLocks noGrp="1"/>
          </p:cNvSpPr>
          <p:nvPr>
            <p:ph type="dt" sz="half" idx="10"/>
          </p:nvPr>
        </p:nvSpPr>
        <p:spPr/>
        <p:txBody>
          <a:bodyPr/>
          <a:lstStyle/>
          <a:p>
            <a:fld id="{77C47DEE-5753-44EA-A073-053903F4D65C}" type="datetimeFigureOut">
              <a:rPr lang="el-GR" smtClean="0"/>
              <a:t>28/1/2024</a:t>
            </a:fld>
            <a:endParaRPr lang="el-GR"/>
          </a:p>
        </p:txBody>
      </p:sp>
      <p:sp>
        <p:nvSpPr>
          <p:cNvPr id="5" name="Θέση υποσέλιδου 4">
            <a:extLst>
              <a:ext uri="{FF2B5EF4-FFF2-40B4-BE49-F238E27FC236}">
                <a16:creationId xmlns:a16="http://schemas.microsoft.com/office/drawing/2014/main" id="{09E6631D-4B2B-42B6-B88C-990FA7605C6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4B4A319-5C9B-46DF-96B8-F30BC39F7913}"/>
              </a:ext>
            </a:extLst>
          </p:cNvPr>
          <p:cNvSpPr>
            <a:spLocks noGrp="1"/>
          </p:cNvSpPr>
          <p:nvPr>
            <p:ph type="sldNum" sz="quarter" idx="12"/>
          </p:nvPr>
        </p:nvSpPr>
        <p:spPr/>
        <p:txBody>
          <a:bodyPr/>
          <a:lstStyle/>
          <a:p>
            <a:fld id="{61C6C20E-1D6A-4E7C-944C-DE305A6F1CA5}" type="slidenum">
              <a:rPr lang="el-GR" smtClean="0"/>
              <a:t>‹#›</a:t>
            </a:fld>
            <a:endParaRPr lang="el-GR"/>
          </a:p>
        </p:txBody>
      </p:sp>
    </p:spTree>
    <p:extLst>
      <p:ext uri="{BB962C8B-B14F-4D97-AF65-F5344CB8AC3E}">
        <p14:creationId xmlns:p14="http://schemas.microsoft.com/office/powerpoint/2010/main" val="394177447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DD86A31-D5EC-46FA-A235-F151422FA948}"/>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052F68FD-8072-4020-B6C4-C8DEF5ACC9D2}"/>
              </a:ext>
            </a:extLst>
          </p:cNvPr>
          <p:cNvSpPr>
            <a:spLocks noGrp="1"/>
          </p:cNvSpPr>
          <p:nvPr>
            <p:ph sz="half" idx="1"/>
          </p:nvPr>
        </p:nvSpPr>
        <p:spPr>
          <a:xfrm>
            <a:off x="838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a:extLst>
              <a:ext uri="{FF2B5EF4-FFF2-40B4-BE49-F238E27FC236}">
                <a16:creationId xmlns:a16="http://schemas.microsoft.com/office/drawing/2014/main" id="{CB43AF00-F0E0-4F57-8814-5AB4B0C031DB}"/>
              </a:ext>
            </a:extLst>
          </p:cNvPr>
          <p:cNvSpPr>
            <a:spLocks noGrp="1"/>
          </p:cNvSpPr>
          <p:nvPr>
            <p:ph sz="half" idx="2"/>
          </p:nvPr>
        </p:nvSpPr>
        <p:spPr>
          <a:xfrm>
            <a:off x="6172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a:extLst>
              <a:ext uri="{FF2B5EF4-FFF2-40B4-BE49-F238E27FC236}">
                <a16:creationId xmlns:a16="http://schemas.microsoft.com/office/drawing/2014/main" id="{89D9695B-1677-4255-A36B-ADA53963E256}"/>
              </a:ext>
            </a:extLst>
          </p:cNvPr>
          <p:cNvSpPr>
            <a:spLocks noGrp="1"/>
          </p:cNvSpPr>
          <p:nvPr>
            <p:ph type="dt" sz="half" idx="10"/>
          </p:nvPr>
        </p:nvSpPr>
        <p:spPr/>
        <p:txBody>
          <a:bodyPr/>
          <a:lstStyle/>
          <a:p>
            <a:fld id="{77C47DEE-5753-44EA-A073-053903F4D65C}" type="datetimeFigureOut">
              <a:rPr lang="el-GR" smtClean="0"/>
              <a:t>28/1/2024</a:t>
            </a:fld>
            <a:endParaRPr lang="el-GR"/>
          </a:p>
        </p:txBody>
      </p:sp>
      <p:sp>
        <p:nvSpPr>
          <p:cNvPr id="6" name="Θέση υποσέλιδου 5">
            <a:extLst>
              <a:ext uri="{FF2B5EF4-FFF2-40B4-BE49-F238E27FC236}">
                <a16:creationId xmlns:a16="http://schemas.microsoft.com/office/drawing/2014/main" id="{32F05351-67C2-46C6-A91C-414650F2CC4A}"/>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7D2959A3-E6A4-4BB0-BE95-F23CF5F56685}"/>
              </a:ext>
            </a:extLst>
          </p:cNvPr>
          <p:cNvSpPr>
            <a:spLocks noGrp="1"/>
          </p:cNvSpPr>
          <p:nvPr>
            <p:ph type="sldNum" sz="quarter" idx="12"/>
          </p:nvPr>
        </p:nvSpPr>
        <p:spPr/>
        <p:txBody>
          <a:bodyPr/>
          <a:lstStyle/>
          <a:p>
            <a:fld id="{61C6C20E-1D6A-4E7C-944C-DE305A6F1CA5}" type="slidenum">
              <a:rPr lang="el-GR" smtClean="0"/>
              <a:t>‹#›</a:t>
            </a:fld>
            <a:endParaRPr lang="el-GR"/>
          </a:p>
        </p:txBody>
      </p:sp>
    </p:spTree>
    <p:extLst>
      <p:ext uri="{BB962C8B-B14F-4D97-AF65-F5344CB8AC3E}">
        <p14:creationId xmlns:p14="http://schemas.microsoft.com/office/powerpoint/2010/main" val="329874069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1550276-9848-4578-8364-691220AD21E6}"/>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11C9CFA5-81EF-4418-9CE2-C9EB8CE5F8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a:extLst>
              <a:ext uri="{FF2B5EF4-FFF2-40B4-BE49-F238E27FC236}">
                <a16:creationId xmlns:a16="http://schemas.microsoft.com/office/drawing/2014/main" id="{8144BA92-B3F1-426D-9721-D505666C5228}"/>
              </a:ext>
            </a:extLst>
          </p:cNvPr>
          <p:cNvSpPr>
            <a:spLocks noGrp="1"/>
          </p:cNvSpPr>
          <p:nvPr>
            <p:ph sz="half" idx="2"/>
          </p:nvPr>
        </p:nvSpPr>
        <p:spPr>
          <a:xfrm>
            <a:off x="839788" y="2505075"/>
            <a:ext cx="515778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a:extLst>
              <a:ext uri="{FF2B5EF4-FFF2-40B4-BE49-F238E27FC236}">
                <a16:creationId xmlns:a16="http://schemas.microsoft.com/office/drawing/2014/main" id="{34964523-2FE6-420B-BF7F-3ED5906588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Θέση περιεχομένου 5">
            <a:extLst>
              <a:ext uri="{FF2B5EF4-FFF2-40B4-BE49-F238E27FC236}">
                <a16:creationId xmlns:a16="http://schemas.microsoft.com/office/drawing/2014/main" id="{4EE8D821-AC0B-4F1C-AC1B-68CAEA6E8CA5}"/>
              </a:ext>
            </a:extLst>
          </p:cNvPr>
          <p:cNvSpPr>
            <a:spLocks noGrp="1"/>
          </p:cNvSpPr>
          <p:nvPr>
            <p:ph sz="quarter" idx="4"/>
          </p:nvPr>
        </p:nvSpPr>
        <p:spPr>
          <a:xfrm>
            <a:off x="6172200" y="2505075"/>
            <a:ext cx="5183188"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a:extLst>
              <a:ext uri="{FF2B5EF4-FFF2-40B4-BE49-F238E27FC236}">
                <a16:creationId xmlns:a16="http://schemas.microsoft.com/office/drawing/2014/main" id="{0836FDB2-AE28-437A-B450-FC5FA0970633}"/>
              </a:ext>
            </a:extLst>
          </p:cNvPr>
          <p:cNvSpPr>
            <a:spLocks noGrp="1"/>
          </p:cNvSpPr>
          <p:nvPr>
            <p:ph type="dt" sz="half" idx="10"/>
          </p:nvPr>
        </p:nvSpPr>
        <p:spPr/>
        <p:txBody>
          <a:bodyPr/>
          <a:lstStyle/>
          <a:p>
            <a:fld id="{77C47DEE-5753-44EA-A073-053903F4D65C}" type="datetimeFigureOut">
              <a:rPr lang="el-GR" smtClean="0"/>
              <a:t>28/1/2024</a:t>
            </a:fld>
            <a:endParaRPr lang="el-GR"/>
          </a:p>
        </p:txBody>
      </p:sp>
      <p:sp>
        <p:nvSpPr>
          <p:cNvPr id="8" name="Θέση υποσέλιδου 7">
            <a:extLst>
              <a:ext uri="{FF2B5EF4-FFF2-40B4-BE49-F238E27FC236}">
                <a16:creationId xmlns:a16="http://schemas.microsoft.com/office/drawing/2014/main" id="{3CC56F37-5360-4ED6-9EFB-B4959D6A052A}"/>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8423FDBB-6E0A-4AD0-AD73-FB22040EE5F5}"/>
              </a:ext>
            </a:extLst>
          </p:cNvPr>
          <p:cNvSpPr>
            <a:spLocks noGrp="1"/>
          </p:cNvSpPr>
          <p:nvPr>
            <p:ph type="sldNum" sz="quarter" idx="12"/>
          </p:nvPr>
        </p:nvSpPr>
        <p:spPr/>
        <p:txBody>
          <a:bodyPr/>
          <a:lstStyle/>
          <a:p>
            <a:fld id="{61C6C20E-1D6A-4E7C-944C-DE305A6F1CA5}" type="slidenum">
              <a:rPr lang="el-GR" smtClean="0"/>
              <a:t>‹#›</a:t>
            </a:fld>
            <a:endParaRPr lang="el-GR"/>
          </a:p>
        </p:txBody>
      </p:sp>
    </p:spTree>
    <p:extLst>
      <p:ext uri="{BB962C8B-B14F-4D97-AF65-F5344CB8AC3E}">
        <p14:creationId xmlns:p14="http://schemas.microsoft.com/office/powerpoint/2010/main" val="188523971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2BE337C-659B-44A0-815E-1CE7F2FDBE91}"/>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59D7B6A3-3626-4AD7-97D4-F6210A23721E}"/>
              </a:ext>
            </a:extLst>
          </p:cNvPr>
          <p:cNvSpPr>
            <a:spLocks noGrp="1"/>
          </p:cNvSpPr>
          <p:nvPr>
            <p:ph type="dt" sz="half" idx="10"/>
          </p:nvPr>
        </p:nvSpPr>
        <p:spPr/>
        <p:txBody>
          <a:bodyPr/>
          <a:lstStyle/>
          <a:p>
            <a:fld id="{77C47DEE-5753-44EA-A073-053903F4D65C}" type="datetimeFigureOut">
              <a:rPr lang="el-GR" smtClean="0"/>
              <a:t>28/1/2024</a:t>
            </a:fld>
            <a:endParaRPr lang="el-GR"/>
          </a:p>
        </p:txBody>
      </p:sp>
      <p:sp>
        <p:nvSpPr>
          <p:cNvPr id="4" name="Θέση υποσέλιδου 3">
            <a:extLst>
              <a:ext uri="{FF2B5EF4-FFF2-40B4-BE49-F238E27FC236}">
                <a16:creationId xmlns:a16="http://schemas.microsoft.com/office/drawing/2014/main" id="{D50B290B-CDC6-4F07-927A-EB7F796E2DA3}"/>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5AD0E512-8E7A-4A77-8496-D36864CFC6EE}"/>
              </a:ext>
            </a:extLst>
          </p:cNvPr>
          <p:cNvSpPr>
            <a:spLocks noGrp="1"/>
          </p:cNvSpPr>
          <p:nvPr>
            <p:ph type="sldNum" sz="quarter" idx="12"/>
          </p:nvPr>
        </p:nvSpPr>
        <p:spPr/>
        <p:txBody>
          <a:bodyPr/>
          <a:lstStyle/>
          <a:p>
            <a:fld id="{61C6C20E-1D6A-4E7C-944C-DE305A6F1CA5}" type="slidenum">
              <a:rPr lang="el-GR" smtClean="0"/>
              <a:t>‹#›</a:t>
            </a:fld>
            <a:endParaRPr lang="el-GR"/>
          </a:p>
        </p:txBody>
      </p:sp>
    </p:spTree>
    <p:extLst>
      <p:ext uri="{BB962C8B-B14F-4D97-AF65-F5344CB8AC3E}">
        <p14:creationId xmlns:p14="http://schemas.microsoft.com/office/powerpoint/2010/main" val="322446073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05F803E6-97F1-4D9B-A18A-566A4A16D1A4}"/>
              </a:ext>
            </a:extLst>
          </p:cNvPr>
          <p:cNvSpPr>
            <a:spLocks noGrp="1"/>
          </p:cNvSpPr>
          <p:nvPr>
            <p:ph type="dt" sz="half" idx="10"/>
          </p:nvPr>
        </p:nvSpPr>
        <p:spPr/>
        <p:txBody>
          <a:bodyPr/>
          <a:lstStyle/>
          <a:p>
            <a:fld id="{77C47DEE-5753-44EA-A073-053903F4D65C}" type="datetimeFigureOut">
              <a:rPr lang="el-GR" smtClean="0"/>
              <a:t>28/1/2024</a:t>
            </a:fld>
            <a:endParaRPr lang="el-GR"/>
          </a:p>
        </p:txBody>
      </p:sp>
      <p:sp>
        <p:nvSpPr>
          <p:cNvPr id="3" name="Θέση υποσέλιδου 2">
            <a:extLst>
              <a:ext uri="{FF2B5EF4-FFF2-40B4-BE49-F238E27FC236}">
                <a16:creationId xmlns:a16="http://schemas.microsoft.com/office/drawing/2014/main" id="{D16003C0-6EB6-4C9B-A531-7B4E3CE4C6EF}"/>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2EA301AA-05AA-466A-BB11-E4CEB6F9F9F8}"/>
              </a:ext>
            </a:extLst>
          </p:cNvPr>
          <p:cNvSpPr>
            <a:spLocks noGrp="1"/>
          </p:cNvSpPr>
          <p:nvPr>
            <p:ph type="sldNum" sz="quarter" idx="12"/>
          </p:nvPr>
        </p:nvSpPr>
        <p:spPr/>
        <p:txBody>
          <a:bodyPr/>
          <a:lstStyle/>
          <a:p>
            <a:fld id="{61C6C20E-1D6A-4E7C-944C-DE305A6F1CA5}" type="slidenum">
              <a:rPr lang="el-GR" smtClean="0"/>
              <a:t>‹#›</a:t>
            </a:fld>
            <a:endParaRPr lang="el-GR"/>
          </a:p>
        </p:txBody>
      </p:sp>
    </p:spTree>
    <p:extLst>
      <p:ext uri="{BB962C8B-B14F-4D97-AF65-F5344CB8AC3E}">
        <p14:creationId xmlns:p14="http://schemas.microsoft.com/office/powerpoint/2010/main" val="70658160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EAAEFBB-DCF4-46CF-9FC6-8D65BCEB99F2}"/>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DFACB05B-E524-44F7-BF66-694B0E3338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a:extLst>
              <a:ext uri="{FF2B5EF4-FFF2-40B4-BE49-F238E27FC236}">
                <a16:creationId xmlns:a16="http://schemas.microsoft.com/office/drawing/2014/main" id="{5473C60C-80C9-4542-852E-B22F6BA607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a:extLst>
              <a:ext uri="{FF2B5EF4-FFF2-40B4-BE49-F238E27FC236}">
                <a16:creationId xmlns:a16="http://schemas.microsoft.com/office/drawing/2014/main" id="{5209058B-2FCA-4D37-A928-B77A09F78313}"/>
              </a:ext>
            </a:extLst>
          </p:cNvPr>
          <p:cNvSpPr>
            <a:spLocks noGrp="1"/>
          </p:cNvSpPr>
          <p:nvPr>
            <p:ph type="dt" sz="half" idx="10"/>
          </p:nvPr>
        </p:nvSpPr>
        <p:spPr/>
        <p:txBody>
          <a:bodyPr/>
          <a:lstStyle/>
          <a:p>
            <a:fld id="{77C47DEE-5753-44EA-A073-053903F4D65C}" type="datetimeFigureOut">
              <a:rPr lang="el-GR" smtClean="0"/>
              <a:t>28/1/2024</a:t>
            </a:fld>
            <a:endParaRPr lang="el-GR"/>
          </a:p>
        </p:txBody>
      </p:sp>
      <p:sp>
        <p:nvSpPr>
          <p:cNvPr id="6" name="Θέση υποσέλιδου 5">
            <a:extLst>
              <a:ext uri="{FF2B5EF4-FFF2-40B4-BE49-F238E27FC236}">
                <a16:creationId xmlns:a16="http://schemas.microsoft.com/office/drawing/2014/main" id="{2F8D9052-7B1B-4DEA-BE59-76E1CA206034}"/>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7F7BFCBB-BB2D-41CB-8EF4-1D6154D0585F}"/>
              </a:ext>
            </a:extLst>
          </p:cNvPr>
          <p:cNvSpPr>
            <a:spLocks noGrp="1"/>
          </p:cNvSpPr>
          <p:nvPr>
            <p:ph type="sldNum" sz="quarter" idx="12"/>
          </p:nvPr>
        </p:nvSpPr>
        <p:spPr/>
        <p:txBody>
          <a:bodyPr/>
          <a:lstStyle/>
          <a:p>
            <a:fld id="{61C6C20E-1D6A-4E7C-944C-DE305A6F1CA5}" type="slidenum">
              <a:rPr lang="el-GR" smtClean="0"/>
              <a:t>‹#›</a:t>
            </a:fld>
            <a:endParaRPr lang="el-GR"/>
          </a:p>
        </p:txBody>
      </p:sp>
    </p:spTree>
    <p:extLst>
      <p:ext uri="{BB962C8B-B14F-4D97-AF65-F5344CB8AC3E}">
        <p14:creationId xmlns:p14="http://schemas.microsoft.com/office/powerpoint/2010/main" val="254644047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AA72A12-B4CE-41C0-824E-4DB22C0C50F5}"/>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4331ABF6-AF41-4DA6-82BC-340BA63822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D4AD854A-F202-4241-AFA5-8F8D5175F3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a:extLst>
              <a:ext uri="{FF2B5EF4-FFF2-40B4-BE49-F238E27FC236}">
                <a16:creationId xmlns:a16="http://schemas.microsoft.com/office/drawing/2014/main" id="{D2D25601-E5C6-4DAA-A438-750D7B0C4393}"/>
              </a:ext>
            </a:extLst>
          </p:cNvPr>
          <p:cNvSpPr>
            <a:spLocks noGrp="1"/>
          </p:cNvSpPr>
          <p:nvPr>
            <p:ph type="dt" sz="half" idx="10"/>
          </p:nvPr>
        </p:nvSpPr>
        <p:spPr/>
        <p:txBody>
          <a:bodyPr/>
          <a:lstStyle/>
          <a:p>
            <a:fld id="{77C47DEE-5753-44EA-A073-053903F4D65C}" type="datetimeFigureOut">
              <a:rPr lang="el-GR" smtClean="0"/>
              <a:t>28/1/2024</a:t>
            </a:fld>
            <a:endParaRPr lang="el-GR"/>
          </a:p>
        </p:txBody>
      </p:sp>
      <p:sp>
        <p:nvSpPr>
          <p:cNvPr id="6" name="Θέση υποσέλιδου 5">
            <a:extLst>
              <a:ext uri="{FF2B5EF4-FFF2-40B4-BE49-F238E27FC236}">
                <a16:creationId xmlns:a16="http://schemas.microsoft.com/office/drawing/2014/main" id="{C1A411BF-7CE1-4136-85D0-CEA759EB38CE}"/>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EBD64BFB-00A3-49A7-B9AF-C93C938A5D40}"/>
              </a:ext>
            </a:extLst>
          </p:cNvPr>
          <p:cNvSpPr>
            <a:spLocks noGrp="1"/>
          </p:cNvSpPr>
          <p:nvPr>
            <p:ph type="sldNum" sz="quarter" idx="12"/>
          </p:nvPr>
        </p:nvSpPr>
        <p:spPr/>
        <p:txBody>
          <a:bodyPr/>
          <a:lstStyle/>
          <a:p>
            <a:fld id="{61C6C20E-1D6A-4E7C-944C-DE305A6F1CA5}" type="slidenum">
              <a:rPr lang="el-GR" smtClean="0"/>
              <a:t>‹#›</a:t>
            </a:fld>
            <a:endParaRPr lang="el-GR"/>
          </a:p>
        </p:txBody>
      </p:sp>
    </p:spTree>
    <p:extLst>
      <p:ext uri="{BB962C8B-B14F-4D97-AF65-F5344CB8AC3E}">
        <p14:creationId xmlns:p14="http://schemas.microsoft.com/office/powerpoint/2010/main" val="30686341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992F1800-E376-4EAC-8DCE-EF767BC9FA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93EDA18A-E08C-433A-8864-CE510E638F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id="{F5AF37D2-402E-4529-9EEC-414BB35C59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C47DEE-5753-44EA-A073-053903F4D65C}" type="datetimeFigureOut">
              <a:rPr lang="el-GR" smtClean="0"/>
              <a:t>28/1/2024</a:t>
            </a:fld>
            <a:endParaRPr lang="el-GR"/>
          </a:p>
        </p:txBody>
      </p:sp>
      <p:sp>
        <p:nvSpPr>
          <p:cNvPr id="5" name="Θέση υποσέλιδου 4">
            <a:extLst>
              <a:ext uri="{FF2B5EF4-FFF2-40B4-BE49-F238E27FC236}">
                <a16:creationId xmlns:a16="http://schemas.microsoft.com/office/drawing/2014/main" id="{3CF16FB6-3B9A-47F7-BC11-0CD0D44781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1A057F2B-A2D8-4FC1-B53F-4487A38756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C6C20E-1D6A-4E7C-944C-DE305A6F1CA5}" type="slidenum">
              <a:rPr lang="el-GR" smtClean="0"/>
              <a:t>‹#›</a:t>
            </a:fld>
            <a:endParaRPr lang="el-GR"/>
          </a:p>
        </p:txBody>
      </p:sp>
    </p:spTree>
    <p:extLst>
      <p:ext uri="{BB962C8B-B14F-4D97-AF65-F5344CB8AC3E}">
        <p14:creationId xmlns:p14="http://schemas.microsoft.com/office/powerpoint/2010/main" val="17776414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090B047C-531C-430F-8F6D-9B460BA6DE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64257425-1B20-436C-B5C5-FBC62A696D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id="{7201C9FB-C3C6-4347-862A-4772F84ED5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C47DEE-5753-44EA-A073-053903F4D65C}" type="datetimeFigureOut">
              <a:rPr lang="el-GR" smtClean="0"/>
              <a:t>28/1/2024</a:t>
            </a:fld>
            <a:endParaRPr lang="el-GR"/>
          </a:p>
        </p:txBody>
      </p:sp>
      <p:sp>
        <p:nvSpPr>
          <p:cNvPr id="5" name="Θέση υποσέλιδου 4">
            <a:extLst>
              <a:ext uri="{FF2B5EF4-FFF2-40B4-BE49-F238E27FC236}">
                <a16:creationId xmlns:a16="http://schemas.microsoft.com/office/drawing/2014/main" id="{C8F6D420-0324-4E65-BB46-9115938DFE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269C83F9-D80A-4FB9-B145-DC33032F36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C6C20E-1D6A-4E7C-944C-DE305A6F1CA5}" type="slidenum">
              <a:rPr lang="el-GR" smtClean="0"/>
              <a:t>‹#›</a:t>
            </a:fld>
            <a:endParaRPr lang="el-GR"/>
          </a:p>
        </p:txBody>
      </p:sp>
    </p:spTree>
    <p:extLst>
      <p:ext uri="{BB962C8B-B14F-4D97-AF65-F5344CB8AC3E}">
        <p14:creationId xmlns:p14="http://schemas.microsoft.com/office/powerpoint/2010/main" val="2635253120"/>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dkomilis@env.duth.gr" TargetMode="External"/><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jpeg"/><Relationship Id="rId1" Type="http://schemas.openxmlformats.org/officeDocument/2006/relationships/slideLayout" Target="../slideLayouts/slideLayout13.xml"/><Relationship Id="rId4" Type="http://schemas.openxmlformats.org/officeDocument/2006/relationships/image" Target="../media/image27.wmf"/></Relationships>
</file>

<file path=ppt/slides/_rels/slide3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emf"/><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el">
            <a:extLst>
              <a:ext uri="{FF2B5EF4-FFF2-40B4-BE49-F238E27FC236}">
                <a16:creationId xmlns:a16="http://schemas.microsoft.com/office/drawing/2014/main" id="{7360F6F6-094F-8A10-BD18-3C1C09D013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9748" y="432684"/>
            <a:ext cx="5429250"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2 - Υπότιτλος">
            <a:extLst>
              <a:ext uri="{FF2B5EF4-FFF2-40B4-BE49-F238E27FC236}">
                <a16:creationId xmlns:a16="http://schemas.microsoft.com/office/drawing/2014/main" id="{A987D8C8-1C91-EFCA-6365-D1B39659F842}"/>
              </a:ext>
            </a:extLst>
          </p:cNvPr>
          <p:cNvSpPr txBox="1">
            <a:spLocks/>
          </p:cNvSpPr>
          <p:nvPr/>
        </p:nvSpPr>
        <p:spPr>
          <a:xfrm>
            <a:off x="1524000" y="2330186"/>
            <a:ext cx="9144000" cy="17033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0000"/>
              </a:lnSpc>
              <a:buFont typeface="Wingdings" panose="05000000000000000000" pitchFamily="2" charset="2"/>
              <a:buNone/>
            </a:pPr>
            <a:r>
              <a:rPr lang="el-GR" altLang="en-US" b="1" dirty="0">
                <a:solidFill>
                  <a:srgbClr val="002060"/>
                </a:solidFill>
              </a:rPr>
              <a:t>Παραγωγή – Σύσταση στερεών αποβλήτων</a:t>
            </a:r>
          </a:p>
          <a:p>
            <a:pPr marL="0" indent="0" algn="ctr">
              <a:lnSpc>
                <a:spcPct val="80000"/>
              </a:lnSpc>
              <a:buFont typeface="Wingdings" panose="05000000000000000000" pitchFamily="2" charset="2"/>
              <a:buNone/>
            </a:pPr>
            <a:endParaRPr lang="el-GR" altLang="en-US" sz="2400" b="1" dirty="0">
              <a:solidFill>
                <a:srgbClr val="002060"/>
              </a:solidFill>
            </a:endParaRPr>
          </a:p>
          <a:p>
            <a:pPr marL="0" indent="0" algn="ctr">
              <a:lnSpc>
                <a:spcPct val="80000"/>
              </a:lnSpc>
              <a:buFont typeface="Wingdings" panose="05000000000000000000" pitchFamily="2" charset="2"/>
              <a:buNone/>
            </a:pPr>
            <a:endParaRPr lang="el-GR" altLang="en-US" sz="2400" b="1" dirty="0">
              <a:solidFill>
                <a:srgbClr val="002060"/>
              </a:solidFill>
            </a:endParaRPr>
          </a:p>
          <a:p>
            <a:pPr marL="0" indent="0" algn="ctr">
              <a:lnSpc>
                <a:spcPct val="80000"/>
              </a:lnSpc>
              <a:buFont typeface="Wingdings" panose="05000000000000000000" pitchFamily="2" charset="2"/>
              <a:buNone/>
            </a:pPr>
            <a:endParaRPr lang="el-GR" altLang="en-US" sz="2400" b="1" dirty="0">
              <a:solidFill>
                <a:srgbClr val="002060"/>
              </a:solidFill>
            </a:endParaRPr>
          </a:p>
          <a:p>
            <a:pPr marL="0" indent="0" algn="ctr">
              <a:lnSpc>
                <a:spcPct val="80000"/>
              </a:lnSpc>
              <a:buFont typeface="Wingdings" panose="05000000000000000000" pitchFamily="2" charset="2"/>
              <a:buNone/>
            </a:pPr>
            <a:r>
              <a:rPr lang="el-GR" altLang="en-US" sz="2400" b="1" dirty="0"/>
              <a:t>Καθηγητής ΔΠΘ Δημήτριος </a:t>
            </a:r>
            <a:r>
              <a:rPr lang="el-GR" altLang="en-US" sz="2400" b="1" dirty="0" err="1"/>
              <a:t>Κομίλης</a:t>
            </a:r>
            <a:endParaRPr lang="el-GR" altLang="en-US" sz="2400" b="1" dirty="0"/>
          </a:p>
          <a:p>
            <a:pPr marL="0" indent="0" algn="ctr">
              <a:lnSpc>
                <a:spcPct val="80000"/>
              </a:lnSpc>
              <a:buFont typeface="Wingdings" panose="05000000000000000000" pitchFamily="2" charset="2"/>
              <a:buNone/>
            </a:pPr>
            <a:endParaRPr lang="el-GR" altLang="en-US" sz="2400" dirty="0">
              <a:sym typeface="Wingdings" panose="05000000000000000000" pitchFamily="2" charset="2"/>
            </a:endParaRPr>
          </a:p>
          <a:p>
            <a:pPr marL="0" indent="0" algn="ctr">
              <a:lnSpc>
                <a:spcPct val="80000"/>
              </a:lnSpc>
              <a:buFont typeface="Wingdings" panose="05000000000000000000" pitchFamily="2" charset="2"/>
              <a:buNone/>
            </a:pPr>
            <a:r>
              <a:rPr lang="el-GR" altLang="en-US" sz="2400" dirty="0">
                <a:sym typeface="Wingdings" panose="05000000000000000000" pitchFamily="2" charset="2"/>
              </a:rPr>
              <a:t>Μέσο επικοινωνίας: Τηλέφωνο 25410</a:t>
            </a:r>
            <a:r>
              <a:rPr lang="en-US" altLang="en-US" sz="2400" dirty="0">
                <a:sym typeface="Wingdings" panose="05000000000000000000" pitchFamily="2" charset="2"/>
              </a:rPr>
              <a:t>-</a:t>
            </a:r>
            <a:r>
              <a:rPr lang="el-GR" altLang="en-US" sz="2400" dirty="0">
                <a:sym typeface="Wingdings" panose="05000000000000000000" pitchFamily="2" charset="2"/>
              </a:rPr>
              <a:t>79391</a:t>
            </a:r>
            <a:r>
              <a:rPr lang="en-US" altLang="en-US" sz="2400" dirty="0">
                <a:sym typeface="Wingdings" panose="05000000000000000000" pitchFamily="2" charset="2"/>
              </a:rPr>
              <a:t> </a:t>
            </a:r>
            <a:r>
              <a:rPr lang="el-GR" altLang="en-US" sz="2400" dirty="0">
                <a:sym typeface="Wingdings" panose="05000000000000000000" pitchFamily="2" charset="2"/>
              </a:rPr>
              <a:t>ή </a:t>
            </a:r>
          </a:p>
          <a:p>
            <a:pPr marL="0" indent="0" algn="ctr">
              <a:lnSpc>
                <a:spcPct val="80000"/>
              </a:lnSpc>
              <a:buFont typeface="Wingdings" panose="05000000000000000000" pitchFamily="2" charset="2"/>
              <a:buNone/>
            </a:pPr>
            <a:r>
              <a:rPr lang="en-US" altLang="en-US" sz="2400" dirty="0">
                <a:sym typeface="Wingdings" panose="05000000000000000000" pitchFamily="2" charset="2"/>
                <a:hlinkClick r:id="rId3">
                  <a:extLst>
                    <a:ext uri="{A12FA001-AC4F-418D-AE19-62706E023703}">
                      <ahyp:hlinkClr xmlns:ahyp="http://schemas.microsoft.com/office/drawing/2018/hyperlinkcolor" val="tx"/>
                    </a:ext>
                  </a:extLst>
                </a:hlinkClick>
              </a:rPr>
              <a:t>dkomilis@env.duth.gr</a:t>
            </a:r>
            <a:r>
              <a:rPr lang="el-GR" altLang="en-US" sz="2400" dirty="0">
                <a:sym typeface="Wingdings" panose="05000000000000000000" pitchFamily="2" charset="2"/>
              </a:rPr>
              <a:t> ή </a:t>
            </a:r>
            <a:r>
              <a:rPr lang="en-US" altLang="en-US" sz="2400" dirty="0">
                <a:sym typeface="Wingdings" panose="05000000000000000000" pitchFamily="2" charset="2"/>
              </a:rPr>
              <a:t>skype: </a:t>
            </a:r>
            <a:r>
              <a:rPr lang="en-US" altLang="en-US" sz="2400" dirty="0" err="1">
                <a:sym typeface="Wingdings" panose="05000000000000000000" pitchFamily="2" charset="2"/>
              </a:rPr>
              <a:t>dkomilis</a:t>
            </a:r>
            <a:endParaRPr lang="el-GR" altLang="en-US" sz="2400" dirty="0">
              <a:sym typeface="Wingdings" panose="05000000000000000000" pitchFamily="2" charset="2"/>
            </a:endParaRPr>
          </a:p>
        </p:txBody>
      </p:sp>
    </p:spTree>
    <p:extLst>
      <p:ext uri="{BB962C8B-B14F-4D97-AF65-F5344CB8AC3E}">
        <p14:creationId xmlns:p14="http://schemas.microsoft.com/office/powerpoint/2010/main" val="7727654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2 </a:t>
            </a:r>
            <a:r>
              <a:rPr lang="el-GR" sz="4000" dirty="0">
                <a:solidFill>
                  <a:schemeClr val="bg1"/>
                </a:solidFill>
              </a:rPr>
              <a:t>: Παραγωγή – Σύνθεση - Δειγματοληψία</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10</a:t>
            </a:fld>
            <a:endParaRPr lang="en-US" sz="1600" b="1" dirty="0">
              <a:latin typeface="Arial" pitchFamily="34" charset="0"/>
              <a:cs typeface="Arial" pitchFamily="34" charset="0"/>
            </a:endParaRPr>
          </a:p>
        </p:txBody>
      </p:sp>
      <p:sp>
        <p:nvSpPr>
          <p:cNvPr id="3" name="TextBox 2">
            <a:extLst>
              <a:ext uri="{FF2B5EF4-FFF2-40B4-BE49-F238E27FC236}">
                <a16:creationId xmlns:a16="http://schemas.microsoft.com/office/drawing/2014/main" id="{0F59ADB9-A15D-4583-823B-079588859D4B}"/>
              </a:ext>
            </a:extLst>
          </p:cNvPr>
          <p:cNvSpPr txBox="1"/>
          <p:nvPr/>
        </p:nvSpPr>
        <p:spPr>
          <a:xfrm>
            <a:off x="296851" y="1516493"/>
            <a:ext cx="11753635" cy="3139321"/>
          </a:xfrm>
          <a:prstGeom prst="rect">
            <a:avLst/>
          </a:prstGeom>
          <a:noFill/>
        </p:spPr>
        <p:txBody>
          <a:bodyPr wrap="square" rtlCol="0">
            <a:spAutoFit/>
          </a:bodyPr>
          <a:lstStyle/>
          <a:p>
            <a:pPr>
              <a:spcBef>
                <a:spcPct val="0"/>
              </a:spcBef>
              <a:buClrTx/>
              <a:buFontTx/>
              <a:buNone/>
            </a:pPr>
            <a:r>
              <a:rPr lang="el-GR" altLang="en-US" sz="2200" dirty="0">
                <a:latin typeface="+mj-lt"/>
              </a:rPr>
              <a:t>Μια πόλη έχει 20.000 νοικοκυριά και κάθε άτομο στο νοικοκυριό παράγει 1 </a:t>
            </a:r>
            <a:r>
              <a:rPr lang="en-US" altLang="en-US" sz="2200" dirty="0">
                <a:latin typeface="+mj-lt"/>
              </a:rPr>
              <a:t>kg/cap</a:t>
            </a:r>
            <a:r>
              <a:rPr lang="el-GR" altLang="en-US" sz="2200" dirty="0">
                <a:latin typeface="+mj-lt"/>
              </a:rPr>
              <a:t>-</a:t>
            </a:r>
            <a:r>
              <a:rPr lang="en-US" altLang="en-US" sz="2200" dirty="0">
                <a:latin typeface="+mj-lt"/>
              </a:rPr>
              <a:t>d. </a:t>
            </a:r>
            <a:r>
              <a:rPr lang="el-GR" altLang="en-US" sz="2200" dirty="0">
                <a:latin typeface="+mj-lt"/>
              </a:rPr>
              <a:t>Το ένα νοικοκυριό κατά μέσο όρο έχει 3 άτομα. Σε ένα έτος, τι όγκος ΧΥΤΑ απαιτείται αν θεωρήσουμε ότι το 20% </a:t>
            </a:r>
            <a:r>
              <a:rPr lang="el-GR" altLang="en-US" sz="2200" dirty="0" err="1">
                <a:latin typeface="+mj-lt"/>
              </a:rPr>
              <a:t>κ.ο.</a:t>
            </a:r>
            <a:r>
              <a:rPr lang="el-GR" altLang="en-US" sz="2200" dirty="0">
                <a:latin typeface="+mj-lt"/>
              </a:rPr>
              <a:t> του όγκου των συμπιεσμένων απορριμμάτων είναι το χώμα και ότι η πυκνότητα των απορριμμάτων στο ΧΥΤΑ είναι 600 </a:t>
            </a:r>
            <a:r>
              <a:rPr lang="en-US" altLang="en-US" sz="2200" dirty="0">
                <a:latin typeface="+mj-lt"/>
              </a:rPr>
              <a:t>kg/m</a:t>
            </a:r>
            <a:r>
              <a:rPr lang="en-US" altLang="en-US" sz="2200" baseline="30000" dirty="0">
                <a:latin typeface="+mj-lt"/>
              </a:rPr>
              <a:t>3</a:t>
            </a:r>
            <a:r>
              <a:rPr lang="en-US" altLang="en-US" sz="2200" dirty="0">
                <a:latin typeface="+mj-lt"/>
              </a:rPr>
              <a:t>;</a:t>
            </a:r>
            <a:r>
              <a:rPr lang="el-GR" altLang="en-US" sz="2200" dirty="0">
                <a:latin typeface="+mj-lt"/>
              </a:rPr>
              <a:t> Με ένα μέσο βάθος ΧΥΤΑ τα 10 </a:t>
            </a:r>
            <a:r>
              <a:rPr lang="en-US" altLang="en-US" sz="2200" dirty="0">
                <a:latin typeface="+mj-lt"/>
              </a:rPr>
              <a:t>m</a:t>
            </a:r>
            <a:r>
              <a:rPr lang="el-GR" altLang="en-US" sz="2200" dirty="0">
                <a:latin typeface="+mj-lt"/>
              </a:rPr>
              <a:t>, ετήσια τι έκταση απαιτείται;</a:t>
            </a:r>
          </a:p>
          <a:p>
            <a:pPr>
              <a:spcBef>
                <a:spcPct val="0"/>
              </a:spcBef>
              <a:buClrTx/>
              <a:buFontTx/>
              <a:buNone/>
            </a:pPr>
            <a:endParaRPr lang="el-GR" altLang="en-US" sz="2200" dirty="0">
              <a:latin typeface="+mj-lt"/>
            </a:endParaRPr>
          </a:p>
          <a:p>
            <a:pPr>
              <a:spcBef>
                <a:spcPct val="0"/>
              </a:spcBef>
              <a:buClrTx/>
              <a:buFontTx/>
              <a:buNone/>
            </a:pPr>
            <a:r>
              <a:rPr lang="el-GR" altLang="en-US" sz="2200" dirty="0">
                <a:solidFill>
                  <a:srgbClr val="B46B62"/>
                </a:solidFill>
                <a:latin typeface="+mj-lt"/>
              </a:rPr>
              <a:t>Σύντομη λύση</a:t>
            </a:r>
          </a:p>
          <a:p>
            <a:pPr>
              <a:spcBef>
                <a:spcPct val="0"/>
              </a:spcBef>
              <a:buClrTx/>
              <a:buFontTx/>
              <a:buNone/>
            </a:pPr>
            <a:endParaRPr lang="el-GR" altLang="en-US" sz="2200" dirty="0">
              <a:latin typeface="+mj-lt"/>
            </a:endParaRPr>
          </a:p>
          <a:p>
            <a:pPr>
              <a:spcBef>
                <a:spcPct val="0"/>
              </a:spcBef>
              <a:buClrTx/>
              <a:buFontTx/>
              <a:buNone/>
            </a:pPr>
            <a:endParaRPr lang="el-GR" altLang="en-US" sz="2200" dirty="0">
              <a:latin typeface="+mj-lt"/>
            </a:endParaRPr>
          </a:p>
        </p:txBody>
      </p:sp>
      <p:sp>
        <p:nvSpPr>
          <p:cNvPr id="4" name="TextBox 3">
            <a:extLst>
              <a:ext uri="{FF2B5EF4-FFF2-40B4-BE49-F238E27FC236}">
                <a16:creationId xmlns:a16="http://schemas.microsoft.com/office/drawing/2014/main" id="{BAA94B1E-419E-4275-861C-3BFC231005DA}"/>
              </a:ext>
            </a:extLst>
          </p:cNvPr>
          <p:cNvSpPr txBox="1"/>
          <p:nvPr/>
        </p:nvSpPr>
        <p:spPr>
          <a:xfrm>
            <a:off x="296851" y="908818"/>
            <a:ext cx="9728315" cy="461665"/>
          </a:xfrm>
          <a:prstGeom prst="rect">
            <a:avLst/>
          </a:prstGeom>
          <a:noFill/>
        </p:spPr>
        <p:txBody>
          <a:bodyPr wrap="square" rtlCol="0">
            <a:spAutoFit/>
          </a:bodyPr>
          <a:lstStyle/>
          <a:p>
            <a:r>
              <a:rPr lang="el-GR" sz="2400" b="1" dirty="0">
                <a:solidFill>
                  <a:srgbClr val="B46B62"/>
                </a:solidFill>
              </a:rPr>
              <a:t>Ασκήσεις ισοζυγίου μάζας (Γ)</a:t>
            </a:r>
            <a:endParaRPr lang="en-GB" sz="2400" b="1" dirty="0">
              <a:solidFill>
                <a:srgbClr val="B46B62"/>
              </a:solidFill>
            </a:endParaRPr>
          </a:p>
        </p:txBody>
      </p:sp>
      <p:graphicFrame>
        <p:nvGraphicFramePr>
          <p:cNvPr id="5" name="Πίνακας 4">
            <a:extLst>
              <a:ext uri="{FF2B5EF4-FFF2-40B4-BE49-F238E27FC236}">
                <a16:creationId xmlns:a16="http://schemas.microsoft.com/office/drawing/2014/main" id="{F06ABC02-53B8-4A0D-AA95-30EE8B835EE7}"/>
              </a:ext>
            </a:extLst>
          </p:cNvPr>
          <p:cNvGraphicFramePr>
            <a:graphicFrameLocks noGrp="1"/>
          </p:cNvGraphicFramePr>
          <p:nvPr>
            <p:extLst>
              <p:ext uri="{D42A27DB-BD31-4B8C-83A1-F6EECF244321}">
                <p14:modId xmlns:p14="http://schemas.microsoft.com/office/powerpoint/2010/main" val="1895569881"/>
              </p:ext>
            </p:extLst>
          </p:nvPr>
        </p:nvGraphicFramePr>
        <p:xfrm>
          <a:off x="2253194" y="3613230"/>
          <a:ext cx="3641419" cy="2493659"/>
        </p:xfrm>
        <a:graphic>
          <a:graphicData uri="http://schemas.openxmlformats.org/drawingml/2006/table">
            <a:tbl>
              <a:tblPr>
                <a:tableStyleId>{5C22544A-7EE6-4342-B048-85BDC9FD1C3A}</a:tableStyleId>
              </a:tblPr>
              <a:tblGrid>
                <a:gridCol w="1839481">
                  <a:extLst>
                    <a:ext uri="{9D8B030D-6E8A-4147-A177-3AD203B41FA5}">
                      <a16:colId xmlns:a16="http://schemas.microsoft.com/office/drawing/2014/main" val="2078704685"/>
                    </a:ext>
                  </a:extLst>
                </a:gridCol>
                <a:gridCol w="900969">
                  <a:extLst>
                    <a:ext uri="{9D8B030D-6E8A-4147-A177-3AD203B41FA5}">
                      <a16:colId xmlns:a16="http://schemas.microsoft.com/office/drawing/2014/main" val="3754549812"/>
                    </a:ext>
                  </a:extLst>
                </a:gridCol>
                <a:gridCol w="900969">
                  <a:extLst>
                    <a:ext uri="{9D8B030D-6E8A-4147-A177-3AD203B41FA5}">
                      <a16:colId xmlns:a16="http://schemas.microsoft.com/office/drawing/2014/main" val="1970329383"/>
                    </a:ext>
                  </a:extLst>
                </a:gridCol>
              </a:tblGrid>
              <a:tr h="356237">
                <a:tc>
                  <a:txBody>
                    <a:bodyPr/>
                    <a:lstStyle/>
                    <a:p>
                      <a:pPr algn="l" fontAlgn="b"/>
                      <a:r>
                        <a:rPr lang="el-GR" sz="1100" u="none" strike="noStrike">
                          <a:effectLst/>
                        </a:rPr>
                        <a:t>ΜΠΑ</a:t>
                      </a:r>
                      <a:endParaRPr lang="el-G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1</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100" u="none" strike="noStrike">
                          <a:effectLst/>
                        </a:rPr>
                        <a:t>kg/cap/d</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13049648"/>
                  </a:ext>
                </a:extLst>
              </a:tr>
              <a:tr h="356237">
                <a:tc>
                  <a:txBody>
                    <a:bodyPr/>
                    <a:lstStyle/>
                    <a:p>
                      <a:pPr algn="l" fontAlgn="b"/>
                      <a:r>
                        <a:rPr lang="el-GR" sz="1100" u="none" strike="noStrike" dirty="0">
                          <a:effectLst/>
                        </a:rPr>
                        <a:t>Παραγωγή </a:t>
                      </a:r>
                      <a:r>
                        <a:rPr lang="el-GR" sz="1100" u="none" strike="noStrike" dirty="0" err="1">
                          <a:effectLst/>
                        </a:rPr>
                        <a:t>απορρ</a:t>
                      </a:r>
                      <a:r>
                        <a:rPr lang="el-GR" sz="1100" u="none" strike="noStrike" dirty="0">
                          <a:effectLst/>
                        </a:rPr>
                        <a:t>.</a:t>
                      </a:r>
                      <a:endParaRPr lang="el-GR"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21900</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100" u="none" strike="noStrike">
                          <a:effectLst/>
                        </a:rPr>
                        <a:t>t/y</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61031777"/>
                  </a:ext>
                </a:extLst>
              </a:tr>
              <a:tr h="356237">
                <a:tc>
                  <a:txBody>
                    <a:bodyPr/>
                    <a:lstStyle/>
                    <a:p>
                      <a:pPr algn="l" fontAlgn="b"/>
                      <a:r>
                        <a:rPr lang="el-GR" sz="1100" u="none" strike="noStrike">
                          <a:effectLst/>
                        </a:rPr>
                        <a:t>Όγκος συμπ. Απορρ.</a:t>
                      </a:r>
                      <a:endParaRPr lang="el-G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36500</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100" u="none" strike="noStrike">
                          <a:effectLst/>
                        </a:rPr>
                        <a:t>m3/y</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51466900"/>
                  </a:ext>
                </a:extLst>
              </a:tr>
              <a:tr h="356237">
                <a:tc>
                  <a:txBody>
                    <a:bodyPr/>
                    <a:lstStyle/>
                    <a:p>
                      <a:pPr algn="l" fontAlgn="b"/>
                      <a:r>
                        <a:rPr lang="el-GR" sz="1100" u="none" strike="noStrike">
                          <a:effectLst/>
                        </a:rPr>
                        <a:t>Όγκος χωμ</a:t>
                      </a:r>
                      <a:endParaRPr lang="el-G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7300</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100" u="none" strike="noStrike">
                          <a:effectLst/>
                        </a:rPr>
                        <a:t>m3/y</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50885661"/>
                  </a:ext>
                </a:extLst>
              </a:tr>
              <a:tr h="356237">
                <a:tc>
                  <a:txBody>
                    <a:bodyPr/>
                    <a:lstStyle/>
                    <a:p>
                      <a:pPr algn="l" fontAlgn="b"/>
                      <a:r>
                        <a:rPr lang="el-GR" sz="1100" u="none" strike="noStrike">
                          <a:effectLst/>
                        </a:rPr>
                        <a:t>Ολικός όγκος ΧΥΤΑ</a:t>
                      </a:r>
                      <a:endParaRPr lang="el-G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43800</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100" u="none" strike="noStrike">
                          <a:effectLst/>
                        </a:rPr>
                        <a:t>m3/y</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24329400"/>
                  </a:ext>
                </a:extLst>
              </a:tr>
              <a:tr h="356237">
                <a:tc>
                  <a:txBody>
                    <a:bodyPr/>
                    <a:lstStyle/>
                    <a:p>
                      <a:pPr algn="l" fontAlgn="b"/>
                      <a:r>
                        <a:rPr lang="el-GR" sz="1100" u="none" strike="noStrike">
                          <a:effectLst/>
                        </a:rPr>
                        <a:t>Βάθος</a:t>
                      </a:r>
                      <a:endParaRPr lang="el-G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10</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100" u="none" strike="noStrike">
                          <a:effectLst/>
                        </a:rPr>
                        <a:t>m</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20173458"/>
                  </a:ext>
                </a:extLst>
              </a:tr>
              <a:tr h="356237">
                <a:tc>
                  <a:txBody>
                    <a:bodyPr/>
                    <a:lstStyle/>
                    <a:p>
                      <a:pPr algn="l" fontAlgn="b"/>
                      <a:r>
                        <a:rPr lang="el-GR" sz="1100" u="none" strike="noStrike">
                          <a:effectLst/>
                        </a:rPr>
                        <a:t>Έκταση</a:t>
                      </a:r>
                      <a:endParaRPr lang="el-G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4380</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100" u="none" strike="noStrike" dirty="0">
                          <a:effectLst/>
                        </a:rPr>
                        <a:t>m2/y</a:t>
                      </a:r>
                      <a:endParaRPr lang="en-GB"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0472243"/>
                  </a:ext>
                </a:extLst>
              </a:tr>
            </a:tbl>
          </a:graphicData>
        </a:graphic>
      </p:graphicFrame>
    </p:spTree>
    <p:extLst>
      <p:ext uri="{BB962C8B-B14F-4D97-AF65-F5344CB8AC3E}">
        <p14:creationId xmlns:p14="http://schemas.microsoft.com/office/powerpoint/2010/main" val="230539379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2 </a:t>
            </a:r>
            <a:r>
              <a:rPr lang="el-GR" sz="4000" dirty="0">
                <a:solidFill>
                  <a:schemeClr val="bg1"/>
                </a:solidFill>
              </a:rPr>
              <a:t>: Παραγωγή – Σύνθεση - Δειγματοληψία</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11</a:t>
            </a:fld>
            <a:endParaRPr lang="en-US" sz="1600" b="1" dirty="0">
              <a:latin typeface="Arial" pitchFamily="34" charset="0"/>
              <a:cs typeface="Arial" pitchFamily="34" charset="0"/>
            </a:endParaRPr>
          </a:p>
        </p:txBody>
      </p:sp>
      <p:pic>
        <p:nvPicPr>
          <p:cNvPr id="15" name="Εικόνα 14" descr="Εικόνα που περιέχει μολύβι&#10;&#10;Περιγραφή που δημιουργήθηκε αυτόματα">
            <a:extLst>
              <a:ext uri="{FF2B5EF4-FFF2-40B4-BE49-F238E27FC236}">
                <a16:creationId xmlns:a16="http://schemas.microsoft.com/office/drawing/2014/main" id="{5DE20F73-CC6B-45DB-8D3D-B5B7465A34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2167" y="832737"/>
            <a:ext cx="3933662" cy="5368778"/>
          </a:xfrm>
          <a:prstGeom prst="rect">
            <a:avLst/>
          </a:prstGeom>
        </p:spPr>
      </p:pic>
    </p:spTree>
    <p:extLst>
      <p:ext uri="{BB962C8B-B14F-4D97-AF65-F5344CB8AC3E}">
        <p14:creationId xmlns:p14="http://schemas.microsoft.com/office/powerpoint/2010/main" val="330916238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2 </a:t>
            </a:r>
            <a:r>
              <a:rPr lang="el-GR" sz="4000" dirty="0">
                <a:solidFill>
                  <a:schemeClr val="bg1"/>
                </a:solidFill>
              </a:rPr>
              <a:t>: Παραγωγή – Σύνθεση - Δειγματοληψία</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12</a:t>
            </a:fld>
            <a:endParaRPr lang="en-US" sz="1600" b="1" dirty="0">
              <a:latin typeface="Arial" pitchFamily="34" charset="0"/>
              <a:cs typeface="Arial" pitchFamily="34" charset="0"/>
            </a:endParaRPr>
          </a:p>
        </p:txBody>
      </p:sp>
      <p:pic>
        <p:nvPicPr>
          <p:cNvPr id="5" name="Εικόνα 4" descr="Εικόνα που περιέχει ρολόι&#10;&#10;Περιγραφή που δημιουργήθηκε αυτόματα">
            <a:extLst>
              <a:ext uri="{FF2B5EF4-FFF2-40B4-BE49-F238E27FC236}">
                <a16:creationId xmlns:a16="http://schemas.microsoft.com/office/drawing/2014/main" id="{BAF04350-B7DB-479B-86EA-1B500D42DB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297427" y="-921101"/>
            <a:ext cx="5335080" cy="8807352"/>
          </a:xfrm>
          <a:prstGeom prst="rect">
            <a:avLst/>
          </a:prstGeom>
        </p:spPr>
      </p:pic>
    </p:spTree>
    <p:extLst>
      <p:ext uri="{BB962C8B-B14F-4D97-AF65-F5344CB8AC3E}">
        <p14:creationId xmlns:p14="http://schemas.microsoft.com/office/powerpoint/2010/main" val="317191520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2 </a:t>
            </a:r>
            <a:r>
              <a:rPr lang="el-GR" sz="4000" dirty="0">
                <a:solidFill>
                  <a:schemeClr val="bg1"/>
                </a:solidFill>
              </a:rPr>
              <a:t>: Παραγωγή – Σύνθεση - Δειγματοληψία</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13</a:t>
            </a:fld>
            <a:endParaRPr lang="en-US" sz="1600" b="1" dirty="0">
              <a:latin typeface="Arial" pitchFamily="34" charset="0"/>
              <a:cs typeface="Arial" pitchFamily="34" charset="0"/>
            </a:endParaRPr>
          </a:p>
        </p:txBody>
      </p:sp>
      <p:pic>
        <p:nvPicPr>
          <p:cNvPr id="4" name="Εικόνα 3">
            <a:extLst>
              <a:ext uri="{FF2B5EF4-FFF2-40B4-BE49-F238E27FC236}">
                <a16:creationId xmlns:a16="http://schemas.microsoft.com/office/drawing/2014/main" id="{C671EA6C-6085-450D-AD6B-A223FA181E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227437" y="-823088"/>
            <a:ext cx="5065823" cy="8529635"/>
          </a:xfrm>
          <a:prstGeom prst="rect">
            <a:avLst/>
          </a:prstGeom>
        </p:spPr>
      </p:pic>
    </p:spTree>
    <p:extLst>
      <p:ext uri="{BB962C8B-B14F-4D97-AF65-F5344CB8AC3E}">
        <p14:creationId xmlns:p14="http://schemas.microsoft.com/office/powerpoint/2010/main" val="109388382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2 </a:t>
            </a:r>
            <a:r>
              <a:rPr lang="el-GR" sz="4000" dirty="0">
                <a:solidFill>
                  <a:schemeClr val="bg1"/>
                </a:solidFill>
              </a:rPr>
              <a:t>: Παραγωγή – Σύνθεση - Δειγματοληψία</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14</a:t>
            </a:fld>
            <a:endParaRPr lang="en-US" sz="1600" b="1" dirty="0">
              <a:latin typeface="Arial" pitchFamily="34" charset="0"/>
              <a:cs typeface="Arial" pitchFamily="34" charset="0"/>
            </a:endParaRPr>
          </a:p>
        </p:txBody>
      </p:sp>
      <p:pic>
        <p:nvPicPr>
          <p:cNvPr id="5" name="Εικόνα 4" descr="Εικόνα που περιέχει στιγμιότυπο οθόνης&#10;&#10;Περιγραφή που δημιουργήθηκε αυτόματα">
            <a:extLst>
              <a:ext uri="{FF2B5EF4-FFF2-40B4-BE49-F238E27FC236}">
                <a16:creationId xmlns:a16="http://schemas.microsoft.com/office/drawing/2014/main" id="{4566E1A2-DACC-4F54-9A0A-AD60FBD01F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6933" y="908817"/>
            <a:ext cx="9003173" cy="4838839"/>
          </a:xfrm>
          <a:prstGeom prst="rect">
            <a:avLst/>
          </a:prstGeom>
        </p:spPr>
      </p:pic>
    </p:spTree>
    <p:extLst>
      <p:ext uri="{BB962C8B-B14F-4D97-AF65-F5344CB8AC3E}">
        <p14:creationId xmlns:p14="http://schemas.microsoft.com/office/powerpoint/2010/main" val="285785074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2 </a:t>
            </a:r>
            <a:r>
              <a:rPr lang="el-GR" sz="4000" dirty="0">
                <a:solidFill>
                  <a:schemeClr val="bg1"/>
                </a:solidFill>
              </a:rPr>
              <a:t>: Παραγωγή – Σύνθεση - Δειγματοληψία</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15</a:t>
            </a:fld>
            <a:endParaRPr lang="en-US" sz="1600" b="1" dirty="0">
              <a:latin typeface="Arial" pitchFamily="34" charset="0"/>
              <a:cs typeface="Arial" pitchFamily="34" charset="0"/>
            </a:endParaRPr>
          </a:p>
        </p:txBody>
      </p:sp>
      <p:pic>
        <p:nvPicPr>
          <p:cNvPr id="4" name="Εικόνα 3" descr="Εικόνα που περιέχει στιγμιότυπο οθόνης&#10;&#10;Περιγραφή που δημιουργήθηκε αυτόματα">
            <a:extLst>
              <a:ext uri="{FF2B5EF4-FFF2-40B4-BE49-F238E27FC236}">
                <a16:creationId xmlns:a16="http://schemas.microsoft.com/office/drawing/2014/main" id="{19C30735-E687-4F3F-907A-BCACFA5D29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7683" y="700674"/>
            <a:ext cx="7302695" cy="5523407"/>
          </a:xfrm>
          <a:prstGeom prst="rect">
            <a:avLst/>
          </a:prstGeom>
        </p:spPr>
      </p:pic>
      <p:sp>
        <p:nvSpPr>
          <p:cNvPr id="12" name="TextBox 11">
            <a:extLst>
              <a:ext uri="{FF2B5EF4-FFF2-40B4-BE49-F238E27FC236}">
                <a16:creationId xmlns:a16="http://schemas.microsoft.com/office/drawing/2014/main" id="{68E6FBCA-B8C3-4B73-B1C5-A322ED2244B9}"/>
              </a:ext>
            </a:extLst>
          </p:cNvPr>
          <p:cNvSpPr txBox="1"/>
          <p:nvPr/>
        </p:nvSpPr>
        <p:spPr>
          <a:xfrm>
            <a:off x="328040" y="908818"/>
            <a:ext cx="2926411" cy="1569660"/>
          </a:xfrm>
          <a:prstGeom prst="rect">
            <a:avLst/>
          </a:prstGeom>
          <a:noFill/>
        </p:spPr>
        <p:txBody>
          <a:bodyPr wrap="square" rtlCol="0">
            <a:spAutoFit/>
          </a:bodyPr>
          <a:lstStyle/>
          <a:p>
            <a:r>
              <a:rPr lang="el-GR" sz="2400" b="1" dirty="0">
                <a:solidFill>
                  <a:srgbClr val="B46B62"/>
                </a:solidFill>
              </a:rPr>
              <a:t>Μία αποδεκτή κατηγοριοποίηση σύνθεσης (φυσική σύστασης) ΑΣΑ</a:t>
            </a:r>
            <a:endParaRPr lang="en-GB" sz="2400" b="1" dirty="0">
              <a:solidFill>
                <a:srgbClr val="B46B62"/>
              </a:solidFill>
            </a:endParaRPr>
          </a:p>
        </p:txBody>
      </p:sp>
    </p:spTree>
    <p:extLst>
      <p:ext uri="{BB962C8B-B14F-4D97-AF65-F5344CB8AC3E}">
        <p14:creationId xmlns:p14="http://schemas.microsoft.com/office/powerpoint/2010/main" val="26345187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2 </a:t>
            </a:r>
            <a:r>
              <a:rPr lang="el-GR" sz="4000" dirty="0">
                <a:solidFill>
                  <a:schemeClr val="bg1"/>
                </a:solidFill>
              </a:rPr>
              <a:t>: Παραγωγή – Σύνθεση - Δειγματοληψία</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16</a:t>
            </a:fld>
            <a:endParaRPr lang="en-US" sz="1600" b="1" dirty="0">
              <a:latin typeface="Arial" pitchFamily="34" charset="0"/>
              <a:cs typeface="Arial" pitchFamily="34" charset="0"/>
            </a:endParaRPr>
          </a:p>
        </p:txBody>
      </p:sp>
      <p:sp>
        <p:nvSpPr>
          <p:cNvPr id="12" name="TextBox 11">
            <a:extLst>
              <a:ext uri="{FF2B5EF4-FFF2-40B4-BE49-F238E27FC236}">
                <a16:creationId xmlns:a16="http://schemas.microsoft.com/office/drawing/2014/main" id="{68E6FBCA-B8C3-4B73-B1C5-A322ED2244B9}"/>
              </a:ext>
            </a:extLst>
          </p:cNvPr>
          <p:cNvSpPr txBox="1"/>
          <p:nvPr/>
        </p:nvSpPr>
        <p:spPr>
          <a:xfrm>
            <a:off x="328040" y="908818"/>
            <a:ext cx="2926411" cy="1200329"/>
          </a:xfrm>
          <a:prstGeom prst="rect">
            <a:avLst/>
          </a:prstGeom>
          <a:noFill/>
        </p:spPr>
        <p:txBody>
          <a:bodyPr wrap="square" rtlCol="0">
            <a:spAutoFit/>
          </a:bodyPr>
          <a:lstStyle/>
          <a:p>
            <a:r>
              <a:rPr lang="el-GR" sz="2400" b="1" dirty="0">
                <a:solidFill>
                  <a:srgbClr val="B46B62"/>
                </a:solidFill>
              </a:rPr>
              <a:t>Σύνθεση ΑΣΑ σε Θάσο (Φεβρουάριος 2010)</a:t>
            </a:r>
            <a:endParaRPr lang="en-GB" sz="2400" b="1" dirty="0">
              <a:solidFill>
                <a:srgbClr val="B46B62"/>
              </a:solidFill>
            </a:endParaRPr>
          </a:p>
        </p:txBody>
      </p:sp>
      <p:pic>
        <p:nvPicPr>
          <p:cNvPr id="5" name="Εικόνα 4" descr="Εικόνα που περιέχει φαγητό&#10;&#10;Περιγραφή που δημιουργήθηκε αυτόματα">
            <a:extLst>
              <a:ext uri="{FF2B5EF4-FFF2-40B4-BE49-F238E27FC236}">
                <a16:creationId xmlns:a16="http://schemas.microsoft.com/office/drawing/2014/main" id="{AE0146E4-4F2C-4923-9128-7FD8624C40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1468" y="942681"/>
            <a:ext cx="7134560" cy="5163495"/>
          </a:xfrm>
          <a:prstGeom prst="rect">
            <a:avLst/>
          </a:prstGeom>
        </p:spPr>
      </p:pic>
    </p:spTree>
    <p:extLst>
      <p:ext uri="{BB962C8B-B14F-4D97-AF65-F5344CB8AC3E}">
        <p14:creationId xmlns:p14="http://schemas.microsoft.com/office/powerpoint/2010/main" val="235456198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2 </a:t>
            </a:r>
            <a:r>
              <a:rPr lang="el-GR" sz="4000" dirty="0">
                <a:solidFill>
                  <a:schemeClr val="bg1"/>
                </a:solidFill>
              </a:rPr>
              <a:t>: Παραγωγή – Σύνθεση - Δειγματοληψία</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17</a:t>
            </a:fld>
            <a:endParaRPr lang="en-US" sz="1600" b="1" dirty="0">
              <a:latin typeface="Arial" pitchFamily="34" charset="0"/>
              <a:cs typeface="Arial" pitchFamily="34" charset="0"/>
            </a:endParaRPr>
          </a:p>
        </p:txBody>
      </p:sp>
      <p:sp>
        <p:nvSpPr>
          <p:cNvPr id="12" name="TextBox 11">
            <a:extLst>
              <a:ext uri="{FF2B5EF4-FFF2-40B4-BE49-F238E27FC236}">
                <a16:creationId xmlns:a16="http://schemas.microsoft.com/office/drawing/2014/main" id="{68E6FBCA-B8C3-4B73-B1C5-A322ED2244B9}"/>
              </a:ext>
            </a:extLst>
          </p:cNvPr>
          <p:cNvSpPr txBox="1"/>
          <p:nvPr/>
        </p:nvSpPr>
        <p:spPr>
          <a:xfrm>
            <a:off x="2677886" y="992401"/>
            <a:ext cx="8152714" cy="492443"/>
          </a:xfrm>
          <a:prstGeom prst="rect">
            <a:avLst/>
          </a:prstGeom>
          <a:noFill/>
        </p:spPr>
        <p:txBody>
          <a:bodyPr wrap="square" rtlCol="0">
            <a:spAutoFit/>
          </a:bodyPr>
          <a:lstStyle/>
          <a:p>
            <a:r>
              <a:rPr lang="el-GR" sz="2600" b="1" dirty="0">
                <a:solidFill>
                  <a:srgbClr val="B46B62"/>
                </a:solidFill>
              </a:rPr>
              <a:t>Σύνθεση ΣΑ σε Ελλάδα (2011)</a:t>
            </a:r>
            <a:r>
              <a:rPr lang="en-US" sz="2600" b="1" dirty="0">
                <a:solidFill>
                  <a:srgbClr val="B46B62"/>
                </a:solidFill>
              </a:rPr>
              <a:t> – </a:t>
            </a:r>
            <a:r>
              <a:rPr lang="el-GR" sz="2600" b="1" dirty="0">
                <a:solidFill>
                  <a:srgbClr val="B46B62"/>
                </a:solidFill>
              </a:rPr>
              <a:t>Ευρύτερες κατηγορίες</a:t>
            </a:r>
            <a:endParaRPr lang="en-GB" sz="2600" b="1" dirty="0">
              <a:solidFill>
                <a:srgbClr val="B46B62"/>
              </a:solidFill>
            </a:endParaRPr>
          </a:p>
        </p:txBody>
      </p:sp>
      <p:sp>
        <p:nvSpPr>
          <p:cNvPr id="15" name="Ορθογώνιο 14">
            <a:extLst>
              <a:ext uri="{FF2B5EF4-FFF2-40B4-BE49-F238E27FC236}">
                <a16:creationId xmlns:a16="http://schemas.microsoft.com/office/drawing/2014/main" id="{C4330337-5995-4F98-8333-C1EBD32D9F06}"/>
              </a:ext>
            </a:extLst>
          </p:cNvPr>
          <p:cNvSpPr/>
          <p:nvPr/>
        </p:nvSpPr>
        <p:spPr>
          <a:xfrm>
            <a:off x="1361397" y="1555789"/>
            <a:ext cx="9469203" cy="3682226"/>
          </a:xfrm>
          <a:prstGeom prst="rect">
            <a:avLst/>
          </a:prstGeom>
        </p:spPr>
        <p:txBody>
          <a:bodyPr wrap="square">
            <a:spAutoFit/>
          </a:bodyPr>
          <a:lstStyle/>
          <a:p>
            <a:pPr algn="r">
              <a:lnSpc>
                <a:spcPct val="200000"/>
              </a:lnSpc>
            </a:pPr>
            <a:r>
              <a:rPr lang="el-GR" sz="2400" dirty="0"/>
              <a:t>Αστικού τύπου στερεά απόβλητα (με ιλύ) </a:t>
            </a:r>
            <a:r>
              <a:rPr lang="el-GR" sz="2400" dirty="0">
                <a:solidFill>
                  <a:srgbClr val="B46B62"/>
                </a:solidFill>
              </a:rPr>
              <a:t>6,3% (5,7×106 t/y) </a:t>
            </a:r>
          </a:p>
          <a:p>
            <a:pPr algn="r">
              <a:lnSpc>
                <a:spcPct val="200000"/>
              </a:lnSpc>
            </a:pPr>
            <a:r>
              <a:rPr lang="el-GR" sz="2400" dirty="0"/>
              <a:t>Απόβλητα βιομηχανικά και λοιπών δραστηριοτήτων </a:t>
            </a:r>
            <a:r>
              <a:rPr lang="el-GR" sz="2400" dirty="0">
                <a:solidFill>
                  <a:srgbClr val="B46B62"/>
                </a:solidFill>
              </a:rPr>
              <a:t>49,5% (17,5×106 t/y)</a:t>
            </a:r>
            <a:r>
              <a:rPr lang="el-GR" sz="2400" dirty="0"/>
              <a:t> </a:t>
            </a:r>
          </a:p>
          <a:p>
            <a:pPr algn="r">
              <a:lnSpc>
                <a:spcPct val="200000"/>
              </a:lnSpc>
            </a:pPr>
            <a:r>
              <a:rPr lang="el-GR" sz="2400" dirty="0"/>
              <a:t>Απόβλητα εκσκαφών, κατασκευών και κατεδαφίσεων </a:t>
            </a:r>
            <a:r>
              <a:rPr lang="el-GR" sz="2400" dirty="0">
                <a:solidFill>
                  <a:srgbClr val="B46B62"/>
                </a:solidFill>
              </a:rPr>
              <a:t>3,7% (1,3 ×106 t/y)</a:t>
            </a:r>
            <a:r>
              <a:rPr lang="el-GR" sz="2400" dirty="0"/>
              <a:t> </a:t>
            </a:r>
          </a:p>
          <a:p>
            <a:pPr algn="r">
              <a:lnSpc>
                <a:spcPct val="200000"/>
              </a:lnSpc>
            </a:pPr>
            <a:r>
              <a:rPr lang="el-GR" sz="2400" dirty="0"/>
              <a:t>Γεωργοκτηνοτροφικά απόβλητα </a:t>
            </a:r>
            <a:r>
              <a:rPr lang="el-GR" sz="2400" dirty="0">
                <a:solidFill>
                  <a:srgbClr val="B46B62"/>
                </a:solidFill>
              </a:rPr>
              <a:t>30,5% (10,8×106 t/y) </a:t>
            </a:r>
          </a:p>
          <a:p>
            <a:pPr algn="r">
              <a:lnSpc>
                <a:spcPct val="200000"/>
              </a:lnSpc>
            </a:pPr>
            <a:r>
              <a:rPr lang="el-GR" sz="2400" dirty="0"/>
              <a:t>Σύνολο στερεών αποβλήτων </a:t>
            </a:r>
            <a:r>
              <a:rPr lang="el-GR" sz="2400" b="1" dirty="0">
                <a:solidFill>
                  <a:srgbClr val="B46B62"/>
                </a:solidFill>
              </a:rPr>
              <a:t>100% (35,3×106 t/y) </a:t>
            </a:r>
            <a:endParaRPr lang="en-GB" sz="2400" b="1" dirty="0">
              <a:solidFill>
                <a:srgbClr val="B46B62"/>
              </a:solidFill>
              <a:latin typeface="+mj-lt"/>
            </a:endParaRPr>
          </a:p>
        </p:txBody>
      </p:sp>
    </p:spTree>
    <p:extLst>
      <p:ext uri="{BB962C8B-B14F-4D97-AF65-F5344CB8AC3E}">
        <p14:creationId xmlns:p14="http://schemas.microsoft.com/office/powerpoint/2010/main" val="40507973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2 </a:t>
            </a:r>
            <a:r>
              <a:rPr lang="el-GR" sz="4000" dirty="0">
                <a:solidFill>
                  <a:schemeClr val="bg1"/>
                </a:solidFill>
              </a:rPr>
              <a:t>: Παραγωγή – Σύνθεση - Δειγματοληψία</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18</a:t>
            </a:fld>
            <a:endParaRPr lang="en-US" sz="1600" b="1" dirty="0">
              <a:latin typeface="Arial" pitchFamily="34" charset="0"/>
              <a:cs typeface="Arial" pitchFamily="34" charset="0"/>
            </a:endParaRPr>
          </a:p>
        </p:txBody>
      </p:sp>
      <p:sp>
        <p:nvSpPr>
          <p:cNvPr id="12" name="TextBox 11">
            <a:extLst>
              <a:ext uri="{FF2B5EF4-FFF2-40B4-BE49-F238E27FC236}">
                <a16:creationId xmlns:a16="http://schemas.microsoft.com/office/drawing/2014/main" id="{68E6FBCA-B8C3-4B73-B1C5-A322ED2244B9}"/>
              </a:ext>
            </a:extLst>
          </p:cNvPr>
          <p:cNvSpPr txBox="1"/>
          <p:nvPr/>
        </p:nvSpPr>
        <p:spPr>
          <a:xfrm>
            <a:off x="4959910" y="852882"/>
            <a:ext cx="5065256" cy="492443"/>
          </a:xfrm>
          <a:prstGeom prst="rect">
            <a:avLst/>
          </a:prstGeom>
          <a:noFill/>
        </p:spPr>
        <p:txBody>
          <a:bodyPr wrap="square" rtlCol="0">
            <a:spAutoFit/>
          </a:bodyPr>
          <a:lstStyle/>
          <a:p>
            <a:r>
              <a:rPr lang="el-GR" sz="2600" b="1" dirty="0">
                <a:solidFill>
                  <a:srgbClr val="B46B62"/>
                </a:solidFill>
              </a:rPr>
              <a:t>Σύνθεση ΑΣΑ σε Ελλάδα (2011)</a:t>
            </a:r>
            <a:endParaRPr lang="en-GB" sz="2600" b="1" dirty="0">
              <a:solidFill>
                <a:srgbClr val="B46B62"/>
              </a:solidFill>
            </a:endParaRPr>
          </a:p>
        </p:txBody>
      </p:sp>
      <p:pic>
        <p:nvPicPr>
          <p:cNvPr id="14" name="Εικόνα 13" descr="Εικόνα που περιέχει στιγμιότυπο οθόνης&#10;&#10;Περιγραφή που δημιουργήθηκε αυτόματα">
            <a:extLst>
              <a:ext uri="{FF2B5EF4-FFF2-40B4-BE49-F238E27FC236}">
                <a16:creationId xmlns:a16="http://schemas.microsoft.com/office/drawing/2014/main" id="{ADEDF70E-C303-48CD-8CD7-D5775047A9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5898" y="1460557"/>
            <a:ext cx="9402815" cy="4459446"/>
          </a:xfrm>
          <a:prstGeom prst="rect">
            <a:avLst/>
          </a:prstGeom>
        </p:spPr>
      </p:pic>
      <p:sp>
        <p:nvSpPr>
          <p:cNvPr id="15" name="Ορθογώνιο 14">
            <a:extLst>
              <a:ext uri="{FF2B5EF4-FFF2-40B4-BE49-F238E27FC236}">
                <a16:creationId xmlns:a16="http://schemas.microsoft.com/office/drawing/2014/main" id="{C4330337-5995-4F98-8333-C1EBD32D9F06}"/>
              </a:ext>
            </a:extLst>
          </p:cNvPr>
          <p:cNvSpPr/>
          <p:nvPr/>
        </p:nvSpPr>
        <p:spPr>
          <a:xfrm>
            <a:off x="131997" y="1460557"/>
            <a:ext cx="2286000" cy="2031325"/>
          </a:xfrm>
          <a:prstGeom prst="rect">
            <a:avLst/>
          </a:prstGeom>
        </p:spPr>
        <p:txBody>
          <a:bodyPr wrap="square">
            <a:spAutoFit/>
          </a:bodyPr>
          <a:lstStyle/>
          <a:p>
            <a:pPr algn="ctr"/>
            <a:r>
              <a:rPr lang="el-GR" dirty="0">
                <a:solidFill>
                  <a:srgbClr val="B46B62"/>
                </a:solidFill>
                <a:latin typeface="+mj-lt"/>
              </a:rPr>
              <a:t>Σύνθεση 2003</a:t>
            </a:r>
          </a:p>
          <a:p>
            <a:pPr algn="r"/>
            <a:r>
              <a:rPr lang="el-GR" dirty="0">
                <a:solidFill>
                  <a:srgbClr val="000000"/>
                </a:solidFill>
                <a:latin typeface="+mj-lt"/>
              </a:rPr>
              <a:t>Ζυμώσιμα- ΒΑ 47% </a:t>
            </a:r>
          </a:p>
          <a:p>
            <a:pPr algn="r"/>
            <a:r>
              <a:rPr lang="el-GR" dirty="0">
                <a:solidFill>
                  <a:srgbClr val="000000"/>
                </a:solidFill>
                <a:latin typeface="+mj-lt"/>
              </a:rPr>
              <a:t>Χαρτί 20% </a:t>
            </a:r>
          </a:p>
          <a:p>
            <a:pPr algn="r"/>
            <a:r>
              <a:rPr lang="el-GR" dirty="0">
                <a:solidFill>
                  <a:srgbClr val="000000"/>
                </a:solidFill>
                <a:latin typeface="+mj-lt"/>
              </a:rPr>
              <a:t>Πλαστικά 8,5% </a:t>
            </a:r>
          </a:p>
          <a:p>
            <a:pPr algn="r"/>
            <a:r>
              <a:rPr lang="el-GR" dirty="0">
                <a:solidFill>
                  <a:srgbClr val="000000"/>
                </a:solidFill>
                <a:latin typeface="+mj-lt"/>
              </a:rPr>
              <a:t>Μέταλλα 4,5% </a:t>
            </a:r>
          </a:p>
          <a:p>
            <a:pPr algn="r"/>
            <a:r>
              <a:rPr lang="el-GR" dirty="0">
                <a:solidFill>
                  <a:srgbClr val="000000"/>
                </a:solidFill>
                <a:latin typeface="+mj-lt"/>
              </a:rPr>
              <a:t>Γυαλί 4,5% </a:t>
            </a:r>
          </a:p>
          <a:p>
            <a:pPr algn="r"/>
            <a:r>
              <a:rPr lang="el-GR" dirty="0">
                <a:solidFill>
                  <a:srgbClr val="000000"/>
                </a:solidFill>
                <a:latin typeface="+mj-lt"/>
              </a:rPr>
              <a:t>Υπόλοιπα 15,5% </a:t>
            </a:r>
            <a:endParaRPr lang="en-GB" dirty="0">
              <a:latin typeface="+mj-lt"/>
            </a:endParaRPr>
          </a:p>
        </p:txBody>
      </p:sp>
    </p:spTree>
    <p:extLst>
      <p:ext uri="{BB962C8B-B14F-4D97-AF65-F5344CB8AC3E}">
        <p14:creationId xmlns:p14="http://schemas.microsoft.com/office/powerpoint/2010/main" val="32787226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2 </a:t>
            </a:r>
            <a:r>
              <a:rPr lang="el-GR" sz="4000" dirty="0">
                <a:solidFill>
                  <a:schemeClr val="bg1"/>
                </a:solidFill>
              </a:rPr>
              <a:t>: Παραγωγή – Σύνθεση - Δειγματοληψία</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19</a:t>
            </a:fld>
            <a:endParaRPr lang="en-US" sz="1600" b="1" dirty="0">
              <a:latin typeface="Arial" pitchFamily="34" charset="0"/>
              <a:cs typeface="Arial" pitchFamily="34" charset="0"/>
            </a:endParaRPr>
          </a:p>
        </p:txBody>
      </p:sp>
      <p:sp>
        <p:nvSpPr>
          <p:cNvPr id="12" name="TextBox 11">
            <a:extLst>
              <a:ext uri="{FF2B5EF4-FFF2-40B4-BE49-F238E27FC236}">
                <a16:creationId xmlns:a16="http://schemas.microsoft.com/office/drawing/2014/main" id="{68E6FBCA-B8C3-4B73-B1C5-A322ED2244B9}"/>
              </a:ext>
            </a:extLst>
          </p:cNvPr>
          <p:cNvSpPr txBox="1"/>
          <p:nvPr/>
        </p:nvSpPr>
        <p:spPr>
          <a:xfrm>
            <a:off x="1208314" y="852882"/>
            <a:ext cx="8816852" cy="492443"/>
          </a:xfrm>
          <a:prstGeom prst="rect">
            <a:avLst/>
          </a:prstGeom>
          <a:noFill/>
        </p:spPr>
        <p:txBody>
          <a:bodyPr wrap="square" rtlCol="0">
            <a:spAutoFit/>
          </a:bodyPr>
          <a:lstStyle/>
          <a:p>
            <a:pPr algn="ctr"/>
            <a:r>
              <a:rPr lang="el-GR" sz="2600" b="1" dirty="0">
                <a:solidFill>
                  <a:srgbClr val="B46B62"/>
                </a:solidFill>
              </a:rPr>
              <a:t>Βιοαποδομήσιμα απόβλητα - Βιοαπόβλητα</a:t>
            </a:r>
            <a:endParaRPr lang="en-GB" sz="2600" b="1" dirty="0">
              <a:solidFill>
                <a:srgbClr val="B46B62"/>
              </a:solidFill>
            </a:endParaRPr>
          </a:p>
        </p:txBody>
      </p:sp>
      <p:sp>
        <p:nvSpPr>
          <p:cNvPr id="3" name="Ορθογώνιο 2">
            <a:extLst>
              <a:ext uri="{FF2B5EF4-FFF2-40B4-BE49-F238E27FC236}">
                <a16:creationId xmlns:a16="http://schemas.microsoft.com/office/drawing/2014/main" id="{BD5777A6-4181-473A-AB6F-CB47C3D2A10F}"/>
              </a:ext>
            </a:extLst>
          </p:cNvPr>
          <p:cNvSpPr/>
          <p:nvPr/>
        </p:nvSpPr>
        <p:spPr>
          <a:xfrm>
            <a:off x="244929" y="1305342"/>
            <a:ext cx="11152414" cy="4893647"/>
          </a:xfrm>
          <a:prstGeom prst="rect">
            <a:avLst/>
          </a:prstGeom>
        </p:spPr>
        <p:txBody>
          <a:bodyPr wrap="square">
            <a:spAutoFit/>
          </a:bodyPr>
          <a:lstStyle/>
          <a:p>
            <a:pPr marL="285750" indent="-285750" algn="just">
              <a:buFont typeface="Arial" panose="020B0604020202020204" pitchFamily="34" charset="0"/>
              <a:buChar char="•"/>
            </a:pPr>
            <a:r>
              <a:rPr lang="el-GR" sz="2400" b="1" dirty="0">
                <a:solidFill>
                  <a:srgbClr val="000000"/>
                </a:solidFill>
                <a:latin typeface="+mj-lt"/>
              </a:rPr>
              <a:t>Βιοαποδομήσιμα απόβλητα</a:t>
            </a:r>
            <a:r>
              <a:rPr lang="el-GR" sz="2400" dirty="0">
                <a:solidFill>
                  <a:srgbClr val="000000"/>
                </a:solidFill>
                <a:latin typeface="+mj-lt"/>
              </a:rPr>
              <a:t>: </a:t>
            </a:r>
          </a:p>
          <a:p>
            <a:pPr marL="742950" lvl="1" indent="-285750" algn="just">
              <a:buFont typeface="Arial" panose="020B0604020202020204" pitchFamily="34" charset="0"/>
              <a:buChar char="•"/>
            </a:pPr>
            <a:r>
              <a:rPr lang="el-GR" sz="2400" dirty="0">
                <a:solidFill>
                  <a:srgbClr val="000000"/>
                </a:solidFill>
                <a:latin typeface="+mj-lt"/>
              </a:rPr>
              <a:t>το 67% </a:t>
            </a:r>
            <a:r>
              <a:rPr lang="el-GR" sz="2400" dirty="0" err="1">
                <a:solidFill>
                  <a:srgbClr val="000000"/>
                </a:solidFill>
                <a:latin typeface="+mj-lt"/>
              </a:rPr>
              <a:t>κβ</a:t>
            </a:r>
            <a:r>
              <a:rPr lang="el-GR" sz="2400" dirty="0">
                <a:solidFill>
                  <a:srgbClr val="000000"/>
                </a:solidFill>
                <a:latin typeface="+mj-lt"/>
              </a:rPr>
              <a:t> των ΑΣΑ στη χώρα μας, </a:t>
            </a:r>
          </a:p>
          <a:p>
            <a:pPr marL="742950" lvl="1" indent="-285750" algn="just">
              <a:buFont typeface="Arial" panose="020B0604020202020204" pitchFamily="34" charset="0"/>
              <a:buChar char="•"/>
            </a:pPr>
            <a:r>
              <a:rPr lang="el-GR" sz="2400" dirty="0">
                <a:solidFill>
                  <a:srgbClr val="000000"/>
                </a:solidFill>
                <a:latin typeface="+mj-lt"/>
              </a:rPr>
              <a:t>το 65% αυτών είναι βιοαπόβλητα (άρα το 43% των ΑΣΑ συνολικά είναι βιοαπόβλητα). </a:t>
            </a:r>
          </a:p>
          <a:p>
            <a:pPr lvl="1" algn="just"/>
            <a:endParaRPr lang="el-GR" sz="2400" dirty="0">
              <a:solidFill>
                <a:srgbClr val="000000"/>
              </a:solidFill>
              <a:latin typeface="+mj-lt"/>
            </a:endParaRPr>
          </a:p>
          <a:p>
            <a:pPr marL="285750" indent="-285750" algn="just">
              <a:buFont typeface="Arial" panose="020B0604020202020204" pitchFamily="34" charset="0"/>
              <a:buChar char="•"/>
            </a:pPr>
            <a:r>
              <a:rPr lang="el-GR" sz="2400" dirty="0">
                <a:solidFill>
                  <a:srgbClr val="000000"/>
                </a:solidFill>
                <a:latin typeface="+mj-lt"/>
              </a:rPr>
              <a:t>Προέλευση βιοαποβλήτων στην Ελλάδα </a:t>
            </a:r>
          </a:p>
          <a:p>
            <a:pPr marL="742950" lvl="1" indent="-285750" algn="just">
              <a:buFont typeface="Arial" panose="020B0604020202020204" pitchFamily="34" charset="0"/>
              <a:buChar char="•"/>
            </a:pPr>
            <a:r>
              <a:rPr lang="el-GR" sz="2400" b="1" dirty="0">
                <a:solidFill>
                  <a:srgbClr val="000000"/>
                </a:solidFill>
                <a:latin typeface="+mj-lt"/>
              </a:rPr>
              <a:t>Βιοαπόβλητα οικιών</a:t>
            </a:r>
            <a:r>
              <a:rPr lang="el-GR" sz="2400" dirty="0">
                <a:solidFill>
                  <a:srgbClr val="000000"/>
                </a:solidFill>
                <a:latin typeface="+mj-lt"/>
              </a:rPr>
              <a:t>: 86% από τα οποία το 76% απόβλητα τροφών και τροφίμων και το 24% απόβλητα κήπων/πάρκων. </a:t>
            </a:r>
          </a:p>
          <a:p>
            <a:pPr marL="742950" lvl="1" indent="-285750">
              <a:buFont typeface="Arial" panose="020B0604020202020204" pitchFamily="34" charset="0"/>
              <a:buChar char="•"/>
            </a:pPr>
            <a:r>
              <a:rPr lang="el-GR" sz="2400" b="1" dirty="0">
                <a:solidFill>
                  <a:srgbClr val="000000"/>
                </a:solidFill>
                <a:latin typeface="+mj-lt"/>
              </a:rPr>
              <a:t>Βιοαπόβλητα εμπορικών δραστηριοτήτων &amp; υπηρεσιών</a:t>
            </a:r>
            <a:r>
              <a:rPr lang="el-GR" sz="2400" dirty="0">
                <a:solidFill>
                  <a:srgbClr val="000000"/>
                </a:solidFill>
                <a:latin typeface="+mj-lt"/>
              </a:rPr>
              <a:t>: 13%, από τα οποία το 26% προέρχεται από χώρους εστίασης/διασκέδασης και το 23% από επιχειρήσεις λιανικής/χονδρικής, </a:t>
            </a:r>
          </a:p>
          <a:p>
            <a:pPr marL="742950" lvl="1" indent="-285750">
              <a:buFont typeface="Arial" panose="020B0604020202020204" pitchFamily="34" charset="0"/>
              <a:buChar char="•"/>
            </a:pPr>
            <a:r>
              <a:rPr lang="el-GR" sz="2400" b="1" dirty="0">
                <a:solidFill>
                  <a:srgbClr val="000000"/>
                </a:solidFill>
                <a:latin typeface="+mj-lt"/>
              </a:rPr>
              <a:t>Βιοαπόβλητα βιομηχανιών και τροφίμων</a:t>
            </a:r>
            <a:r>
              <a:rPr lang="el-GR" sz="2400" dirty="0">
                <a:solidFill>
                  <a:srgbClr val="000000"/>
                </a:solidFill>
                <a:latin typeface="+mj-lt"/>
              </a:rPr>
              <a:t>: 1% από τα οποία το 43% είναι οικιακού τύπου και το 39% απόβλητα παραγωγικής διαδικασίας τροφίμων. </a:t>
            </a:r>
          </a:p>
        </p:txBody>
      </p:sp>
    </p:spTree>
    <p:extLst>
      <p:ext uri="{BB962C8B-B14F-4D97-AF65-F5344CB8AC3E}">
        <p14:creationId xmlns:p14="http://schemas.microsoft.com/office/powerpoint/2010/main" val="1846250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2 </a:t>
            </a:r>
            <a:r>
              <a:rPr lang="el-GR" sz="4000" dirty="0">
                <a:solidFill>
                  <a:schemeClr val="bg1"/>
                </a:solidFill>
              </a:rPr>
              <a:t>: Παραγωγή – Σύνθεση - Δειγματοληψία</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2</a:t>
            </a:fld>
            <a:endParaRPr lang="en-US" sz="1600" b="1" dirty="0">
              <a:latin typeface="Arial" pitchFamily="34" charset="0"/>
              <a:cs typeface="Arial" pitchFamily="34" charset="0"/>
            </a:endParaRPr>
          </a:p>
        </p:txBody>
      </p:sp>
      <p:sp>
        <p:nvSpPr>
          <p:cNvPr id="3" name="TextBox 2">
            <a:extLst>
              <a:ext uri="{FF2B5EF4-FFF2-40B4-BE49-F238E27FC236}">
                <a16:creationId xmlns:a16="http://schemas.microsoft.com/office/drawing/2014/main" id="{0F59ADB9-A15D-4583-823B-079588859D4B}"/>
              </a:ext>
            </a:extLst>
          </p:cNvPr>
          <p:cNvSpPr txBox="1"/>
          <p:nvPr/>
        </p:nvSpPr>
        <p:spPr>
          <a:xfrm>
            <a:off x="328040" y="1051907"/>
            <a:ext cx="11552397" cy="5509200"/>
          </a:xfrm>
          <a:prstGeom prst="rect">
            <a:avLst/>
          </a:prstGeom>
          <a:noFill/>
        </p:spPr>
        <p:txBody>
          <a:bodyPr wrap="square" rtlCol="0">
            <a:spAutoFit/>
          </a:bodyPr>
          <a:lstStyle/>
          <a:p>
            <a:pPr marL="285750" indent="-285750">
              <a:buFont typeface="Arial" panose="020B0604020202020204" pitchFamily="34" charset="0"/>
              <a:buChar char="•"/>
            </a:pPr>
            <a:r>
              <a:rPr lang="el-GR" sz="2200" dirty="0"/>
              <a:t>Πληθυσμός </a:t>
            </a:r>
            <a:r>
              <a:rPr lang="en-US" sz="2200" dirty="0"/>
              <a:t>							</a:t>
            </a:r>
            <a:endParaRPr lang="el-GR" sz="2200" dirty="0"/>
          </a:p>
          <a:p>
            <a:pPr marL="285750" indent="-285750">
              <a:buFont typeface="Arial" panose="020B0604020202020204" pitchFamily="34" charset="0"/>
              <a:buChar char="•"/>
            </a:pPr>
            <a:r>
              <a:rPr lang="el-GR" sz="2200" dirty="0"/>
              <a:t>Βιοτικό επίπεδο (π.χ. ΑΕΠ) </a:t>
            </a:r>
          </a:p>
          <a:p>
            <a:pPr marL="285750" indent="-285750">
              <a:buFont typeface="Arial" panose="020B0604020202020204" pitchFamily="34" charset="0"/>
              <a:buChar char="•"/>
            </a:pPr>
            <a:r>
              <a:rPr lang="el-GR" sz="2200" dirty="0"/>
              <a:t>Οικονομικό επίπεδο χώρας (π.χ. βιομηχανική, αγροτική, κτηνοτροφική </a:t>
            </a:r>
            <a:r>
              <a:rPr lang="el-GR" sz="2200" dirty="0" err="1"/>
              <a:t>κ.λ.π</a:t>
            </a:r>
            <a:r>
              <a:rPr lang="el-GR" sz="2200" dirty="0"/>
              <a:t>.) </a:t>
            </a:r>
          </a:p>
          <a:p>
            <a:pPr marL="285750" indent="-285750">
              <a:buFont typeface="Arial" panose="020B0604020202020204" pitchFamily="34" charset="0"/>
              <a:buChar char="•"/>
            </a:pPr>
            <a:r>
              <a:rPr lang="el-GR" sz="2200" dirty="0"/>
              <a:t>Αριθμός ατόμων σε νοικοκυριό και κατοικία </a:t>
            </a:r>
          </a:p>
          <a:p>
            <a:pPr marL="285750" indent="-285750">
              <a:buFont typeface="Arial" panose="020B0604020202020204" pitchFamily="34" charset="0"/>
              <a:buChar char="•"/>
            </a:pPr>
            <a:r>
              <a:rPr lang="el-GR" sz="2200" dirty="0"/>
              <a:t>Καταναλωτικές και πολιτιστικές συνήθειες </a:t>
            </a:r>
          </a:p>
          <a:p>
            <a:pPr marL="285750" indent="-285750">
              <a:buFont typeface="Arial" panose="020B0604020202020204" pitchFamily="34" charset="0"/>
              <a:buChar char="•"/>
            </a:pPr>
            <a:r>
              <a:rPr lang="el-GR" sz="2200" dirty="0"/>
              <a:t>Τουρισμός (εποχικές μεταβολές) </a:t>
            </a:r>
          </a:p>
          <a:p>
            <a:pPr marL="285750" indent="-285750">
              <a:buFont typeface="Arial" panose="020B0604020202020204" pitchFamily="34" charset="0"/>
              <a:buChar char="•"/>
            </a:pPr>
            <a:r>
              <a:rPr lang="el-GR" sz="2200" dirty="0"/>
              <a:t>Πληθυσμιακή πυκνότητα </a:t>
            </a:r>
          </a:p>
          <a:p>
            <a:pPr marL="285750" indent="-285750">
              <a:buFont typeface="Arial" panose="020B0604020202020204" pitchFamily="34" charset="0"/>
              <a:buChar char="•"/>
            </a:pPr>
            <a:r>
              <a:rPr lang="el-GR" sz="2200" dirty="0"/>
              <a:t>Διαθεσιμότητα και τιμές πρωτογενών ορυκτών πόρων </a:t>
            </a:r>
          </a:p>
          <a:p>
            <a:pPr marL="285750" indent="-285750">
              <a:buFont typeface="Arial" panose="020B0604020202020204" pitchFamily="34" charset="0"/>
              <a:buChar char="•"/>
            </a:pPr>
            <a:r>
              <a:rPr lang="el-GR" sz="2200" dirty="0"/>
              <a:t>Οικονομική ευημερία ή κρίση </a:t>
            </a:r>
          </a:p>
          <a:p>
            <a:pPr marL="285750" indent="-285750">
              <a:buFont typeface="Arial" panose="020B0604020202020204" pitchFamily="34" charset="0"/>
              <a:buChar char="•"/>
            </a:pPr>
            <a:r>
              <a:rPr lang="el-GR" sz="2200" dirty="0"/>
              <a:t>Γεωγραφικά δεδομένα (π.χ. αστική, επαρχιακή περιοχή) </a:t>
            </a:r>
          </a:p>
          <a:p>
            <a:pPr marL="285750" indent="-285750">
              <a:buFont typeface="Arial" panose="020B0604020202020204" pitchFamily="34" charset="0"/>
              <a:buChar char="•"/>
            </a:pPr>
            <a:r>
              <a:rPr lang="el-GR" sz="2200" dirty="0"/>
              <a:t>Συχνότητα συλλογής απορριμμάτων </a:t>
            </a:r>
          </a:p>
          <a:p>
            <a:pPr marL="285750" indent="-285750">
              <a:buFont typeface="Arial" panose="020B0604020202020204" pitchFamily="34" charset="0"/>
              <a:buChar char="•"/>
            </a:pPr>
            <a:r>
              <a:rPr lang="el-GR" sz="2200" dirty="0"/>
              <a:t>Μέγεθος κάδου και αριθμός κάδων προσωρινής αποθήκευσης απορριμμάτων  </a:t>
            </a:r>
          </a:p>
          <a:p>
            <a:pPr marL="285750" indent="-285750">
              <a:buFont typeface="Arial" panose="020B0604020202020204" pitchFamily="34" charset="0"/>
              <a:buChar char="•"/>
            </a:pPr>
            <a:r>
              <a:rPr lang="el-GR" sz="2200" dirty="0"/>
              <a:t>Νομοθετικό πλαίσιο χώρας αναφορικά με ΣΑ</a:t>
            </a:r>
          </a:p>
          <a:p>
            <a:pPr marL="285750" indent="-285750">
              <a:buFont typeface="Arial" panose="020B0604020202020204" pitchFamily="34" charset="0"/>
              <a:buChar char="•"/>
            </a:pPr>
            <a:r>
              <a:rPr lang="el-GR" sz="2200" dirty="0"/>
              <a:t>Παροχή κινήτρων σε τοπικό ή κρατικό επίπεδο (</a:t>
            </a:r>
            <a:r>
              <a:rPr lang="en-US" sz="2200" dirty="0"/>
              <a:t>PAYT, </a:t>
            </a:r>
            <a:r>
              <a:rPr lang="el-GR" sz="2200" dirty="0"/>
              <a:t>φόρος ταφής) </a:t>
            </a:r>
          </a:p>
          <a:p>
            <a:pPr marL="285750" indent="-285750">
              <a:buFont typeface="Arial" panose="020B0604020202020204" pitchFamily="34" charset="0"/>
              <a:buChar char="•"/>
            </a:pPr>
            <a:r>
              <a:rPr lang="el-GR" sz="2200" dirty="0"/>
              <a:t>Πολεμικές συρράξεις, μετανάστευση</a:t>
            </a:r>
          </a:p>
          <a:p>
            <a:pPr marL="285750" indent="-285750">
              <a:buFont typeface="Arial" panose="020B0604020202020204" pitchFamily="34" charset="0"/>
              <a:buChar char="•"/>
            </a:pPr>
            <a:endParaRPr lang="en-GB" sz="2200" dirty="0"/>
          </a:p>
        </p:txBody>
      </p:sp>
      <p:sp>
        <p:nvSpPr>
          <p:cNvPr id="4" name="TextBox 3">
            <a:extLst>
              <a:ext uri="{FF2B5EF4-FFF2-40B4-BE49-F238E27FC236}">
                <a16:creationId xmlns:a16="http://schemas.microsoft.com/office/drawing/2014/main" id="{BAA94B1E-419E-4275-861C-3BFC231005DA}"/>
              </a:ext>
            </a:extLst>
          </p:cNvPr>
          <p:cNvSpPr txBox="1"/>
          <p:nvPr/>
        </p:nvSpPr>
        <p:spPr>
          <a:xfrm>
            <a:off x="296851" y="677985"/>
            <a:ext cx="5715000" cy="461665"/>
          </a:xfrm>
          <a:prstGeom prst="rect">
            <a:avLst/>
          </a:prstGeom>
          <a:noFill/>
        </p:spPr>
        <p:txBody>
          <a:bodyPr wrap="square" rtlCol="0">
            <a:spAutoFit/>
          </a:bodyPr>
          <a:lstStyle/>
          <a:p>
            <a:r>
              <a:rPr lang="el-GR" sz="2400" b="1" dirty="0">
                <a:solidFill>
                  <a:srgbClr val="B46B62"/>
                </a:solidFill>
              </a:rPr>
              <a:t>Παράγοντες που επηρεάζουν παραγωγή</a:t>
            </a:r>
            <a:endParaRPr lang="en-GB" sz="2400" b="1" dirty="0">
              <a:solidFill>
                <a:srgbClr val="B46B62"/>
              </a:solidFill>
            </a:endParaRPr>
          </a:p>
        </p:txBody>
      </p:sp>
    </p:spTree>
    <p:extLst>
      <p:ext uri="{BB962C8B-B14F-4D97-AF65-F5344CB8AC3E}">
        <p14:creationId xmlns:p14="http://schemas.microsoft.com/office/powerpoint/2010/main" val="48494460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2 </a:t>
            </a:r>
            <a:r>
              <a:rPr lang="el-GR" sz="4000" dirty="0">
                <a:solidFill>
                  <a:schemeClr val="bg1"/>
                </a:solidFill>
              </a:rPr>
              <a:t>: Παραγωγή – Σύνθεση - Δειγματοληψία</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20</a:t>
            </a:fld>
            <a:endParaRPr lang="en-US" sz="1600" b="1" dirty="0">
              <a:latin typeface="Arial" pitchFamily="34" charset="0"/>
              <a:cs typeface="Arial" pitchFamily="34" charset="0"/>
            </a:endParaRPr>
          </a:p>
        </p:txBody>
      </p:sp>
      <p:pic>
        <p:nvPicPr>
          <p:cNvPr id="6" name="Εικόνα 5" descr="Εικόνα που περιέχει στιγμιότυπο οθόνης&#10;&#10;Περιγραφή που δημιουργήθηκε αυτόματα">
            <a:extLst>
              <a:ext uri="{FF2B5EF4-FFF2-40B4-BE49-F238E27FC236}">
                <a16:creationId xmlns:a16="http://schemas.microsoft.com/office/drawing/2014/main" id="{18E10ACC-38BC-48F9-9B43-D8DF042192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1824" y="762809"/>
            <a:ext cx="5784226" cy="5490304"/>
          </a:xfrm>
          <a:prstGeom prst="rect">
            <a:avLst/>
          </a:prstGeom>
        </p:spPr>
      </p:pic>
      <p:sp>
        <p:nvSpPr>
          <p:cNvPr id="16" name="Ορθογώνιο 15">
            <a:extLst>
              <a:ext uri="{FF2B5EF4-FFF2-40B4-BE49-F238E27FC236}">
                <a16:creationId xmlns:a16="http://schemas.microsoft.com/office/drawing/2014/main" id="{90A01175-FF0E-4F30-AF7D-83E9A4706A6E}"/>
              </a:ext>
            </a:extLst>
          </p:cNvPr>
          <p:cNvSpPr/>
          <p:nvPr/>
        </p:nvSpPr>
        <p:spPr>
          <a:xfrm>
            <a:off x="656080" y="908818"/>
            <a:ext cx="2887219" cy="1446550"/>
          </a:xfrm>
          <a:prstGeom prst="rect">
            <a:avLst/>
          </a:prstGeom>
        </p:spPr>
        <p:txBody>
          <a:bodyPr wrap="square">
            <a:spAutoFit/>
          </a:bodyPr>
          <a:lstStyle/>
          <a:p>
            <a:pPr algn="ctr"/>
            <a:r>
              <a:rPr lang="el-GR" sz="2200" b="1" dirty="0">
                <a:solidFill>
                  <a:srgbClr val="B46B62"/>
                </a:solidFill>
                <a:latin typeface="+mj-lt"/>
              </a:rPr>
              <a:t>Η έννοια της φαινομενικής πυκνότητας (</a:t>
            </a:r>
            <a:r>
              <a:rPr lang="en-US" sz="2200" b="1" dirty="0">
                <a:solidFill>
                  <a:srgbClr val="B46B62"/>
                </a:solidFill>
                <a:latin typeface="+mj-lt"/>
              </a:rPr>
              <a:t>bulk density)</a:t>
            </a:r>
            <a:endParaRPr lang="en-GB" sz="2200" b="1" dirty="0">
              <a:latin typeface="+mj-lt"/>
            </a:endParaRPr>
          </a:p>
        </p:txBody>
      </p:sp>
    </p:spTree>
    <p:extLst>
      <p:ext uri="{BB962C8B-B14F-4D97-AF65-F5344CB8AC3E}">
        <p14:creationId xmlns:p14="http://schemas.microsoft.com/office/powerpoint/2010/main" val="342482461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2 </a:t>
            </a:r>
            <a:r>
              <a:rPr lang="el-GR" sz="4000" dirty="0">
                <a:solidFill>
                  <a:schemeClr val="bg1"/>
                </a:solidFill>
              </a:rPr>
              <a:t>: Παραγωγή – Σύνθεση - Δειγματοληψία</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21</a:t>
            </a:fld>
            <a:endParaRPr lang="en-US" sz="1600" b="1" dirty="0">
              <a:latin typeface="Arial" pitchFamily="34" charset="0"/>
              <a:cs typeface="Arial" pitchFamily="34" charset="0"/>
            </a:endParaRPr>
          </a:p>
        </p:txBody>
      </p:sp>
      <p:sp>
        <p:nvSpPr>
          <p:cNvPr id="16" name="Ορθογώνιο 15">
            <a:extLst>
              <a:ext uri="{FF2B5EF4-FFF2-40B4-BE49-F238E27FC236}">
                <a16:creationId xmlns:a16="http://schemas.microsoft.com/office/drawing/2014/main" id="{90A01175-FF0E-4F30-AF7D-83E9A4706A6E}"/>
              </a:ext>
            </a:extLst>
          </p:cNvPr>
          <p:cNvSpPr/>
          <p:nvPr/>
        </p:nvSpPr>
        <p:spPr>
          <a:xfrm>
            <a:off x="328040" y="1023118"/>
            <a:ext cx="2578446" cy="1107996"/>
          </a:xfrm>
          <a:prstGeom prst="rect">
            <a:avLst/>
          </a:prstGeom>
        </p:spPr>
        <p:txBody>
          <a:bodyPr wrap="square">
            <a:spAutoFit/>
          </a:bodyPr>
          <a:lstStyle/>
          <a:p>
            <a:pPr algn="ctr"/>
            <a:r>
              <a:rPr lang="el-GR" sz="2200" b="1" dirty="0">
                <a:solidFill>
                  <a:srgbClr val="B46B62"/>
                </a:solidFill>
                <a:latin typeface="+mj-lt"/>
              </a:rPr>
              <a:t>Κατηγορίες απορριμματικών πλαστικών</a:t>
            </a:r>
            <a:endParaRPr lang="en-GB" sz="2200" b="1" dirty="0">
              <a:latin typeface="+mj-lt"/>
            </a:endParaRPr>
          </a:p>
        </p:txBody>
      </p:sp>
      <p:pic>
        <p:nvPicPr>
          <p:cNvPr id="4" name="Εικόνα 3" descr="Εικόνα που περιέχει στιγμιότυπο οθόνης&#10;&#10;Περιγραφή που δημιουργήθηκε αυτόματα">
            <a:extLst>
              <a:ext uri="{FF2B5EF4-FFF2-40B4-BE49-F238E27FC236}">
                <a16:creationId xmlns:a16="http://schemas.microsoft.com/office/drawing/2014/main" id="{1497C45C-FCCE-40A9-B0DF-150522B8DE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3296" y="762809"/>
            <a:ext cx="5617518" cy="5386510"/>
          </a:xfrm>
          <a:prstGeom prst="rect">
            <a:avLst/>
          </a:prstGeom>
        </p:spPr>
      </p:pic>
    </p:spTree>
    <p:extLst>
      <p:ext uri="{BB962C8B-B14F-4D97-AF65-F5344CB8AC3E}">
        <p14:creationId xmlns:p14="http://schemas.microsoft.com/office/powerpoint/2010/main" val="131768927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2 </a:t>
            </a:r>
            <a:r>
              <a:rPr lang="el-GR" sz="4000" dirty="0">
                <a:solidFill>
                  <a:schemeClr val="bg1"/>
                </a:solidFill>
              </a:rPr>
              <a:t>: Παραγωγή – Σύνθεση - Δειγματοληψία</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22</a:t>
            </a:fld>
            <a:endParaRPr lang="en-US" sz="1600" b="1" dirty="0">
              <a:latin typeface="Arial" pitchFamily="34" charset="0"/>
              <a:cs typeface="Arial" pitchFamily="34" charset="0"/>
            </a:endParaRPr>
          </a:p>
        </p:txBody>
      </p:sp>
      <p:sp>
        <p:nvSpPr>
          <p:cNvPr id="16" name="Ορθογώνιο 15">
            <a:extLst>
              <a:ext uri="{FF2B5EF4-FFF2-40B4-BE49-F238E27FC236}">
                <a16:creationId xmlns:a16="http://schemas.microsoft.com/office/drawing/2014/main" id="{90A01175-FF0E-4F30-AF7D-83E9A4706A6E}"/>
              </a:ext>
            </a:extLst>
          </p:cNvPr>
          <p:cNvSpPr/>
          <p:nvPr/>
        </p:nvSpPr>
        <p:spPr>
          <a:xfrm>
            <a:off x="328039" y="1023118"/>
            <a:ext cx="10726403" cy="492443"/>
          </a:xfrm>
          <a:prstGeom prst="rect">
            <a:avLst/>
          </a:prstGeom>
        </p:spPr>
        <p:txBody>
          <a:bodyPr wrap="square">
            <a:spAutoFit/>
          </a:bodyPr>
          <a:lstStyle/>
          <a:p>
            <a:pPr algn="ctr"/>
            <a:r>
              <a:rPr lang="el-GR" sz="2600" b="1" dirty="0">
                <a:solidFill>
                  <a:srgbClr val="B46B62"/>
                </a:solidFill>
                <a:latin typeface="+mj-lt"/>
              </a:rPr>
              <a:t>Περί ανακύκλωσης απορριμματικών πλαστικών</a:t>
            </a:r>
            <a:endParaRPr lang="en-GB" sz="2600" b="1" dirty="0">
              <a:latin typeface="+mj-lt"/>
            </a:endParaRPr>
          </a:p>
        </p:txBody>
      </p:sp>
      <p:sp>
        <p:nvSpPr>
          <p:cNvPr id="3" name="Ορθογώνιο 2">
            <a:extLst>
              <a:ext uri="{FF2B5EF4-FFF2-40B4-BE49-F238E27FC236}">
                <a16:creationId xmlns:a16="http://schemas.microsoft.com/office/drawing/2014/main" id="{517ADD1B-FFCC-41C4-843C-5B600433B8B3}"/>
              </a:ext>
            </a:extLst>
          </p:cNvPr>
          <p:cNvSpPr/>
          <p:nvPr/>
        </p:nvSpPr>
        <p:spPr>
          <a:xfrm>
            <a:off x="656081" y="1582341"/>
            <a:ext cx="10986190" cy="3785652"/>
          </a:xfrm>
          <a:prstGeom prst="rect">
            <a:avLst/>
          </a:prstGeom>
        </p:spPr>
        <p:txBody>
          <a:bodyPr wrap="square">
            <a:spAutoFit/>
          </a:bodyPr>
          <a:lstStyle/>
          <a:p>
            <a:pPr marL="285750" indent="-285750">
              <a:buFont typeface="Arial" panose="020B0604020202020204" pitchFamily="34" charset="0"/>
              <a:buChar char="•"/>
            </a:pPr>
            <a:r>
              <a:rPr lang="el-GR" sz="2400" dirty="0">
                <a:solidFill>
                  <a:srgbClr val="000000"/>
                </a:solidFill>
                <a:latin typeface="+mj-lt"/>
              </a:rPr>
              <a:t>Στην Ευρώπη, το ποσοστό ανακύκλωσης των απορριμματικών πλαστικών συσκευασίας (</a:t>
            </a:r>
            <a:r>
              <a:rPr lang="el-GR" sz="2400" dirty="0" err="1">
                <a:solidFill>
                  <a:srgbClr val="000000"/>
                </a:solidFill>
                <a:latin typeface="+mj-lt"/>
              </a:rPr>
              <a:t>wasted</a:t>
            </a:r>
            <a:r>
              <a:rPr lang="el-GR" sz="2400" dirty="0">
                <a:solidFill>
                  <a:srgbClr val="000000"/>
                </a:solidFill>
                <a:latin typeface="+mj-lt"/>
              </a:rPr>
              <a:t> </a:t>
            </a:r>
            <a:r>
              <a:rPr lang="el-GR" sz="2400" dirty="0" err="1">
                <a:solidFill>
                  <a:srgbClr val="000000"/>
                </a:solidFill>
                <a:latin typeface="+mj-lt"/>
              </a:rPr>
              <a:t>packaging</a:t>
            </a:r>
            <a:r>
              <a:rPr lang="el-GR" sz="2400" dirty="0">
                <a:solidFill>
                  <a:srgbClr val="000000"/>
                </a:solidFill>
                <a:latin typeface="+mj-lt"/>
              </a:rPr>
              <a:t> </a:t>
            </a:r>
            <a:r>
              <a:rPr lang="el-GR" sz="2400" dirty="0" err="1">
                <a:solidFill>
                  <a:srgbClr val="000000"/>
                </a:solidFill>
                <a:latin typeface="+mj-lt"/>
              </a:rPr>
              <a:t>plastic</a:t>
            </a:r>
            <a:r>
              <a:rPr lang="el-GR" sz="2400" dirty="0">
                <a:solidFill>
                  <a:srgbClr val="000000"/>
                </a:solidFill>
                <a:latin typeface="+mj-lt"/>
              </a:rPr>
              <a:t>) είναι περίπου </a:t>
            </a:r>
            <a:r>
              <a:rPr lang="el-GR" sz="2400" b="1" dirty="0">
                <a:solidFill>
                  <a:srgbClr val="000000"/>
                </a:solidFill>
                <a:latin typeface="+mj-lt"/>
              </a:rPr>
              <a:t>40%</a:t>
            </a:r>
            <a:r>
              <a:rPr lang="el-GR" sz="2400" dirty="0">
                <a:solidFill>
                  <a:srgbClr val="000000"/>
                </a:solidFill>
                <a:latin typeface="+mj-lt"/>
              </a:rPr>
              <a:t>.</a:t>
            </a:r>
          </a:p>
          <a:p>
            <a:pPr marL="285750" indent="-285750">
              <a:buFont typeface="Arial" panose="020B0604020202020204" pitchFamily="34" charset="0"/>
              <a:buChar char="•"/>
            </a:pPr>
            <a:r>
              <a:rPr lang="el-GR" sz="2400" dirty="0">
                <a:solidFill>
                  <a:srgbClr val="000000"/>
                </a:solidFill>
                <a:latin typeface="+mj-lt"/>
              </a:rPr>
              <a:t>Παράγονται 31 </a:t>
            </a:r>
            <a:r>
              <a:rPr lang="el-GR" sz="2400" dirty="0" err="1">
                <a:solidFill>
                  <a:srgbClr val="000000"/>
                </a:solidFill>
                <a:latin typeface="+mj-lt"/>
              </a:rPr>
              <a:t>kg</a:t>
            </a:r>
            <a:r>
              <a:rPr lang="el-GR" sz="2400" dirty="0">
                <a:solidFill>
                  <a:srgbClr val="000000"/>
                </a:solidFill>
                <a:latin typeface="+mj-lt"/>
              </a:rPr>
              <a:t> πλαστικής απορριμματικής συσκευασίας ανά άτομο και έτος (που αποτελεί το 60% του συνόλου των πλαστικών απορριμμάτων) στην Ευρώπη, </a:t>
            </a:r>
          </a:p>
          <a:p>
            <a:pPr marL="742950" lvl="1" indent="-285750">
              <a:buFont typeface="Arial" panose="020B0604020202020204" pitchFamily="34" charset="0"/>
              <a:buChar char="•"/>
            </a:pPr>
            <a:r>
              <a:rPr lang="el-GR" sz="2400" dirty="0">
                <a:solidFill>
                  <a:srgbClr val="000000"/>
                </a:solidFill>
                <a:latin typeface="+mj-lt"/>
              </a:rPr>
              <a:t>από τα παραπάνω το 42% ανακυκλώνεται (έτος 2018). </a:t>
            </a:r>
          </a:p>
          <a:p>
            <a:pPr marL="285750" indent="-285750">
              <a:buFont typeface="Arial" panose="020B0604020202020204" pitchFamily="34" charset="0"/>
              <a:buChar char="•"/>
            </a:pPr>
            <a:r>
              <a:rPr lang="el-GR" sz="2400" dirty="0">
                <a:solidFill>
                  <a:srgbClr val="000000"/>
                </a:solidFill>
                <a:latin typeface="+mj-lt"/>
              </a:rPr>
              <a:t>Από το σύνολο όλων των πλαστικών απορριμμάτων (όχι μόνο αυτών που προέρχονται από συσκευασία) στην ΕΕ-28, </a:t>
            </a:r>
          </a:p>
          <a:p>
            <a:pPr marL="742950" lvl="1" indent="-285750">
              <a:buFont typeface="Arial" panose="020B0604020202020204" pitchFamily="34" charset="0"/>
              <a:buChar char="•"/>
            </a:pPr>
            <a:r>
              <a:rPr lang="el-GR" sz="2400" b="1" dirty="0">
                <a:solidFill>
                  <a:srgbClr val="B46B62"/>
                </a:solidFill>
                <a:latin typeface="+mj-lt"/>
              </a:rPr>
              <a:t>το 30%</a:t>
            </a:r>
            <a:r>
              <a:rPr lang="el-GR" sz="2400" dirty="0">
                <a:solidFill>
                  <a:srgbClr val="000000"/>
                </a:solidFill>
                <a:latin typeface="+mj-lt"/>
              </a:rPr>
              <a:t> ανακυκλώνεται, </a:t>
            </a:r>
          </a:p>
          <a:p>
            <a:pPr marL="719138" lvl="1" indent="-261938">
              <a:buFont typeface="Arial" panose="020B0604020202020204" pitchFamily="34" charset="0"/>
              <a:buChar char="•"/>
            </a:pPr>
            <a:r>
              <a:rPr lang="el-GR" sz="2400" b="1" dirty="0">
                <a:solidFill>
                  <a:srgbClr val="B46B62"/>
                </a:solidFill>
                <a:latin typeface="+mj-lt"/>
              </a:rPr>
              <a:t>το 39% </a:t>
            </a:r>
            <a:r>
              <a:rPr lang="el-GR" sz="2400" dirty="0">
                <a:solidFill>
                  <a:srgbClr val="000000"/>
                </a:solidFill>
                <a:latin typeface="+mj-lt"/>
              </a:rPr>
              <a:t>αποτεφρώνεται και </a:t>
            </a:r>
          </a:p>
          <a:p>
            <a:pPr marL="719138" lvl="1" indent="-261938">
              <a:buFont typeface="Arial" panose="020B0604020202020204" pitchFamily="34" charset="0"/>
              <a:buChar char="•"/>
            </a:pPr>
            <a:r>
              <a:rPr lang="el-GR" sz="2400" b="1" dirty="0">
                <a:solidFill>
                  <a:srgbClr val="B46B62"/>
                </a:solidFill>
                <a:latin typeface="+mj-lt"/>
              </a:rPr>
              <a:t>το 31% </a:t>
            </a:r>
            <a:r>
              <a:rPr lang="el-GR" sz="2400" dirty="0">
                <a:solidFill>
                  <a:srgbClr val="000000"/>
                </a:solidFill>
                <a:latin typeface="+mj-lt"/>
              </a:rPr>
              <a:t>καταλήγει σε ταφή</a:t>
            </a:r>
            <a:endParaRPr lang="en-GB" sz="2400" dirty="0">
              <a:latin typeface="+mj-lt"/>
            </a:endParaRPr>
          </a:p>
        </p:txBody>
      </p:sp>
    </p:spTree>
    <p:extLst>
      <p:ext uri="{BB962C8B-B14F-4D97-AF65-F5344CB8AC3E}">
        <p14:creationId xmlns:p14="http://schemas.microsoft.com/office/powerpoint/2010/main" val="5434382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2 </a:t>
            </a:r>
            <a:r>
              <a:rPr lang="el-GR" sz="4000" dirty="0">
                <a:solidFill>
                  <a:schemeClr val="bg1"/>
                </a:solidFill>
              </a:rPr>
              <a:t>: Παραγωγή – Σύνθεση - Δειγματοληψία</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23</a:t>
            </a:fld>
            <a:endParaRPr lang="en-US" sz="1600" b="1" dirty="0">
              <a:latin typeface="Arial" pitchFamily="34" charset="0"/>
              <a:cs typeface="Arial" pitchFamily="34" charset="0"/>
            </a:endParaRPr>
          </a:p>
        </p:txBody>
      </p:sp>
      <p:sp>
        <p:nvSpPr>
          <p:cNvPr id="16" name="Ορθογώνιο 15">
            <a:extLst>
              <a:ext uri="{FF2B5EF4-FFF2-40B4-BE49-F238E27FC236}">
                <a16:creationId xmlns:a16="http://schemas.microsoft.com/office/drawing/2014/main" id="{90A01175-FF0E-4F30-AF7D-83E9A4706A6E}"/>
              </a:ext>
            </a:extLst>
          </p:cNvPr>
          <p:cNvSpPr/>
          <p:nvPr/>
        </p:nvSpPr>
        <p:spPr>
          <a:xfrm>
            <a:off x="328039" y="1023118"/>
            <a:ext cx="10726403" cy="492443"/>
          </a:xfrm>
          <a:prstGeom prst="rect">
            <a:avLst/>
          </a:prstGeom>
        </p:spPr>
        <p:txBody>
          <a:bodyPr wrap="square">
            <a:spAutoFit/>
          </a:bodyPr>
          <a:lstStyle/>
          <a:p>
            <a:pPr algn="ctr"/>
            <a:r>
              <a:rPr lang="el-GR" sz="2600" b="1" dirty="0">
                <a:solidFill>
                  <a:srgbClr val="B46B62"/>
                </a:solidFill>
                <a:latin typeface="+mj-lt"/>
              </a:rPr>
              <a:t>Μέθοδοι ανακύκλωσης πλαστικών</a:t>
            </a:r>
            <a:endParaRPr lang="en-GB" sz="2600" b="1" dirty="0">
              <a:latin typeface="+mj-lt"/>
            </a:endParaRPr>
          </a:p>
        </p:txBody>
      </p:sp>
      <p:sp>
        <p:nvSpPr>
          <p:cNvPr id="3" name="Ορθογώνιο 2">
            <a:extLst>
              <a:ext uri="{FF2B5EF4-FFF2-40B4-BE49-F238E27FC236}">
                <a16:creationId xmlns:a16="http://schemas.microsoft.com/office/drawing/2014/main" id="{517ADD1B-FFCC-41C4-843C-5B600433B8B3}"/>
              </a:ext>
            </a:extLst>
          </p:cNvPr>
          <p:cNvSpPr/>
          <p:nvPr/>
        </p:nvSpPr>
        <p:spPr>
          <a:xfrm>
            <a:off x="656081" y="1694716"/>
            <a:ext cx="10986190" cy="3785652"/>
          </a:xfrm>
          <a:prstGeom prst="rect">
            <a:avLst/>
          </a:prstGeom>
        </p:spPr>
        <p:txBody>
          <a:bodyPr wrap="square">
            <a:spAutoFit/>
          </a:bodyPr>
          <a:lstStyle/>
          <a:p>
            <a:r>
              <a:rPr lang="el-GR" sz="2400" b="1" dirty="0" err="1">
                <a:latin typeface="+mj-lt"/>
              </a:rPr>
              <a:t>Αποπολυμερισμός</a:t>
            </a:r>
            <a:r>
              <a:rPr lang="el-GR" sz="2400" b="1" dirty="0">
                <a:latin typeface="+mj-lt"/>
              </a:rPr>
              <a:t>: </a:t>
            </a:r>
            <a:r>
              <a:rPr lang="el-GR" sz="2400" dirty="0">
                <a:latin typeface="+mj-lt"/>
              </a:rPr>
              <a:t>Εφαρμόζεται σε διαχωρισμένα πλαστικά ανά είδος (</a:t>
            </a:r>
            <a:r>
              <a:rPr lang="el-GR" sz="2400" dirty="0" err="1">
                <a:latin typeface="+mj-lt"/>
              </a:rPr>
              <a:t>μονοπλαστικά</a:t>
            </a:r>
            <a:r>
              <a:rPr lang="el-GR" sz="2400" dirty="0">
                <a:latin typeface="+mj-lt"/>
              </a:rPr>
              <a:t> όπως PET) τα οποία μετατρέπονται σε μονομερή, τα οποία στη συνέχεια </a:t>
            </a:r>
            <a:r>
              <a:rPr lang="el-GR" sz="2400" dirty="0" err="1">
                <a:latin typeface="+mj-lt"/>
              </a:rPr>
              <a:t>επαναπολυμερίζονται</a:t>
            </a:r>
            <a:r>
              <a:rPr lang="el-GR" sz="2400" dirty="0">
                <a:latin typeface="+mj-lt"/>
              </a:rPr>
              <a:t> για δημιουργία νέων προϊόντων. </a:t>
            </a:r>
          </a:p>
          <a:p>
            <a:r>
              <a:rPr lang="el-GR" sz="2400" b="1" dirty="0" err="1">
                <a:latin typeface="+mj-lt"/>
              </a:rPr>
              <a:t>Σολβόλυση</a:t>
            </a:r>
            <a:r>
              <a:rPr lang="el-GR" sz="2400" b="1" dirty="0">
                <a:latin typeface="+mj-lt"/>
              </a:rPr>
              <a:t> (διάλυση): </a:t>
            </a:r>
            <a:r>
              <a:rPr lang="el-GR" sz="2400" dirty="0">
                <a:latin typeface="+mj-lt"/>
              </a:rPr>
              <a:t>Με χρήση διαλυτών διασπώνται ορισμένα πλαστικά (π.χ. διογκωμένο </a:t>
            </a:r>
            <a:r>
              <a:rPr lang="el-GR" sz="2400" dirty="0" err="1">
                <a:latin typeface="+mj-lt"/>
              </a:rPr>
              <a:t>πολυστυρένιο</a:t>
            </a:r>
            <a:r>
              <a:rPr lang="el-GR" sz="2400" dirty="0">
                <a:latin typeface="+mj-lt"/>
              </a:rPr>
              <a:t>-EPS) προς μονομερή με τη βοήθεια διαλυτών. </a:t>
            </a:r>
          </a:p>
          <a:p>
            <a:r>
              <a:rPr lang="el-GR" sz="2400" b="1" dirty="0">
                <a:latin typeface="+mj-lt"/>
              </a:rPr>
              <a:t>Πυρόλυση: </a:t>
            </a:r>
            <a:r>
              <a:rPr lang="el-GR" sz="2400" dirty="0">
                <a:latin typeface="+mj-lt"/>
              </a:rPr>
              <a:t>Μετατρέπει μικτά πλαστικά σε πίσσα πετρελαίου το οποίο μπορεί να εξευγενιστεί για παραγωγή νέων πολυμερών. </a:t>
            </a:r>
          </a:p>
          <a:p>
            <a:r>
              <a:rPr lang="el-GR" sz="2400" b="1" dirty="0">
                <a:latin typeface="+mj-lt"/>
              </a:rPr>
              <a:t>Αεριοποίηση: </a:t>
            </a:r>
            <a:r>
              <a:rPr lang="el-GR" sz="2400" dirty="0">
                <a:latin typeface="+mj-lt"/>
              </a:rPr>
              <a:t>Εφαρμόζεται σε μικτά πλαστικά, τα οποία μετατρέπονται σε καύσιμο αέριο (</a:t>
            </a:r>
            <a:r>
              <a:rPr lang="el-GR" sz="2400" dirty="0" err="1">
                <a:latin typeface="+mj-lt"/>
              </a:rPr>
              <a:t>syngas</a:t>
            </a:r>
            <a:r>
              <a:rPr lang="el-GR" sz="2400" dirty="0">
                <a:latin typeface="+mj-lt"/>
              </a:rPr>
              <a:t>) που μπορεί να χρησιμοποιηθεί για παραγωγή μεγαλύτερων δομικών στοιχείων για δημιουργία νέων πολυμερών. </a:t>
            </a:r>
          </a:p>
        </p:txBody>
      </p:sp>
    </p:spTree>
    <p:extLst>
      <p:ext uri="{BB962C8B-B14F-4D97-AF65-F5344CB8AC3E}">
        <p14:creationId xmlns:p14="http://schemas.microsoft.com/office/powerpoint/2010/main" val="820739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2 </a:t>
            </a:r>
            <a:r>
              <a:rPr lang="el-GR" sz="4000" dirty="0">
                <a:solidFill>
                  <a:schemeClr val="bg1"/>
                </a:solidFill>
              </a:rPr>
              <a:t>: Παραγωγή – Σύνθεση - Δειγματοληψία</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24</a:t>
            </a:fld>
            <a:endParaRPr lang="en-US" sz="1600" b="1" dirty="0">
              <a:latin typeface="Arial" pitchFamily="34" charset="0"/>
              <a:cs typeface="Arial" pitchFamily="34" charset="0"/>
            </a:endParaRPr>
          </a:p>
        </p:txBody>
      </p:sp>
      <p:sp>
        <p:nvSpPr>
          <p:cNvPr id="16" name="Ορθογώνιο 15">
            <a:extLst>
              <a:ext uri="{FF2B5EF4-FFF2-40B4-BE49-F238E27FC236}">
                <a16:creationId xmlns:a16="http://schemas.microsoft.com/office/drawing/2014/main" id="{90A01175-FF0E-4F30-AF7D-83E9A4706A6E}"/>
              </a:ext>
            </a:extLst>
          </p:cNvPr>
          <p:cNvSpPr/>
          <p:nvPr/>
        </p:nvSpPr>
        <p:spPr>
          <a:xfrm>
            <a:off x="328039" y="1023118"/>
            <a:ext cx="10726403" cy="492443"/>
          </a:xfrm>
          <a:prstGeom prst="rect">
            <a:avLst/>
          </a:prstGeom>
        </p:spPr>
        <p:txBody>
          <a:bodyPr wrap="square">
            <a:spAutoFit/>
          </a:bodyPr>
          <a:lstStyle/>
          <a:p>
            <a:pPr algn="ctr"/>
            <a:r>
              <a:rPr lang="el-GR" sz="2600" b="1" dirty="0">
                <a:solidFill>
                  <a:srgbClr val="B46B62"/>
                </a:solidFill>
                <a:latin typeface="+mj-lt"/>
              </a:rPr>
              <a:t>Μικροπλαστικά</a:t>
            </a:r>
            <a:endParaRPr lang="en-GB" sz="2600" b="1" dirty="0">
              <a:latin typeface="+mj-lt"/>
            </a:endParaRPr>
          </a:p>
        </p:txBody>
      </p:sp>
      <p:sp>
        <p:nvSpPr>
          <p:cNvPr id="3" name="Ορθογώνιο 2">
            <a:extLst>
              <a:ext uri="{FF2B5EF4-FFF2-40B4-BE49-F238E27FC236}">
                <a16:creationId xmlns:a16="http://schemas.microsoft.com/office/drawing/2014/main" id="{517ADD1B-FFCC-41C4-843C-5B600433B8B3}"/>
              </a:ext>
            </a:extLst>
          </p:cNvPr>
          <p:cNvSpPr/>
          <p:nvPr/>
        </p:nvSpPr>
        <p:spPr>
          <a:xfrm>
            <a:off x="656081" y="1694716"/>
            <a:ext cx="10986190" cy="4493538"/>
          </a:xfrm>
          <a:prstGeom prst="rect">
            <a:avLst/>
          </a:prstGeom>
        </p:spPr>
        <p:txBody>
          <a:bodyPr wrap="square">
            <a:spAutoFit/>
          </a:bodyPr>
          <a:lstStyle/>
          <a:p>
            <a:r>
              <a:rPr lang="el-GR" sz="2200" dirty="0"/>
              <a:t>Πλαστικά μεγέθους &lt; 5 </a:t>
            </a:r>
            <a:r>
              <a:rPr lang="el-GR" sz="2200" dirty="0" err="1"/>
              <a:t>mm</a:t>
            </a:r>
            <a:r>
              <a:rPr lang="el-GR" sz="2200" dirty="0"/>
              <a:t>, που μπορούν να φτάσουν και μέχρι μερικά </a:t>
            </a:r>
            <a:r>
              <a:rPr lang="el-GR" sz="2200" dirty="0" err="1"/>
              <a:t>nm</a:t>
            </a:r>
            <a:r>
              <a:rPr lang="el-GR" sz="2200" dirty="0"/>
              <a:t> (οπότε ορίζονται ως </a:t>
            </a:r>
            <a:r>
              <a:rPr lang="el-GR" sz="2200" dirty="0" err="1"/>
              <a:t>νανοπλαστικά</a:t>
            </a:r>
            <a:r>
              <a:rPr lang="el-GR" sz="2200" dirty="0"/>
              <a:t> με μεγέθη 1-100 </a:t>
            </a:r>
            <a:r>
              <a:rPr lang="el-GR" sz="2200" dirty="0" err="1"/>
              <a:t>nm</a:t>
            </a:r>
            <a:r>
              <a:rPr lang="el-GR" sz="2200" dirty="0"/>
              <a:t>). </a:t>
            </a:r>
          </a:p>
          <a:p>
            <a:endParaRPr lang="el-GR" sz="2200" dirty="0"/>
          </a:p>
          <a:p>
            <a:r>
              <a:rPr lang="el-GR" sz="2200" b="1" dirty="0"/>
              <a:t>Πρωτογενή ΜΠ: </a:t>
            </a:r>
            <a:r>
              <a:rPr lang="el-GR" sz="2200" dirty="0"/>
              <a:t>Πρώτη ύλη για τη βιομηχανία παραγωγής </a:t>
            </a:r>
            <a:r>
              <a:rPr lang="el-GR" sz="2200" dirty="0" err="1"/>
              <a:t>μακροπλαστικών</a:t>
            </a:r>
            <a:r>
              <a:rPr lang="el-GR" sz="2200" dirty="0"/>
              <a:t>. Λόγω διαρροών (π.χ. κατά τη μεταφορά) μπορούν να διαρρεύσουν στο περιβάλλον. Επίσης, εδώ περιλαμβάνονται και τα καταναλωτικά μικροπλαστικά, που έχουν παρασκευαστεί εξαρχής ως μικροπλαστικά και μπορούν να αποτελούν συστατικά πολλών προϊόντων (παιχνίδια, καλλυντικά </a:t>
            </a:r>
            <a:r>
              <a:rPr lang="el-GR" sz="2200" dirty="0" err="1"/>
              <a:t>κ.λ.π</a:t>
            </a:r>
            <a:r>
              <a:rPr lang="el-GR" sz="2200" dirty="0"/>
              <a:t>). </a:t>
            </a:r>
          </a:p>
          <a:p>
            <a:endParaRPr lang="el-GR" sz="2200" b="1" dirty="0"/>
          </a:p>
          <a:p>
            <a:r>
              <a:rPr lang="el-GR" sz="2200" b="1" dirty="0"/>
              <a:t>Δευτερογενή ΜΠ: </a:t>
            </a:r>
            <a:r>
              <a:rPr lang="el-GR" sz="2200" dirty="0"/>
              <a:t>Προέρχονται από θρυμματισμό </a:t>
            </a:r>
            <a:r>
              <a:rPr lang="el-GR" sz="2200" dirty="0" err="1"/>
              <a:t>μακροπλαστικών</a:t>
            </a:r>
            <a:r>
              <a:rPr lang="el-GR" sz="2200" dirty="0"/>
              <a:t> (π.χ. απορριμματικά πλαστικά συσκευασιών, πλαστικά θερμοκηπίων) λόγω φυσικής φθοράς τους από τον ήλιο, άνεμο </a:t>
            </a:r>
            <a:r>
              <a:rPr lang="el-GR" sz="2200" dirty="0" err="1"/>
              <a:t>κ.λ.π</a:t>
            </a:r>
            <a:r>
              <a:rPr lang="el-GR" sz="2200" dirty="0"/>
              <a:t>. (</a:t>
            </a:r>
            <a:r>
              <a:rPr lang="el-GR" sz="2200" dirty="0" err="1"/>
              <a:t>weathering</a:t>
            </a:r>
            <a:r>
              <a:rPr lang="el-GR" sz="2200" dirty="0"/>
              <a:t>). </a:t>
            </a:r>
          </a:p>
          <a:p>
            <a:endParaRPr lang="el-GR" sz="2200" dirty="0"/>
          </a:p>
        </p:txBody>
      </p:sp>
    </p:spTree>
    <p:extLst>
      <p:ext uri="{BB962C8B-B14F-4D97-AF65-F5344CB8AC3E}">
        <p14:creationId xmlns:p14="http://schemas.microsoft.com/office/powerpoint/2010/main" val="262062685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2 </a:t>
            </a:r>
            <a:r>
              <a:rPr lang="el-GR" sz="4000" dirty="0">
                <a:solidFill>
                  <a:schemeClr val="bg1"/>
                </a:solidFill>
              </a:rPr>
              <a:t>: Παραγωγή – Σύνθεση - Δειγματοληψία</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25</a:t>
            </a:fld>
            <a:endParaRPr lang="en-US" sz="1600" b="1" dirty="0">
              <a:latin typeface="Arial" pitchFamily="34" charset="0"/>
              <a:cs typeface="Arial" pitchFamily="34" charset="0"/>
            </a:endParaRPr>
          </a:p>
        </p:txBody>
      </p:sp>
      <p:sp>
        <p:nvSpPr>
          <p:cNvPr id="16" name="Ορθογώνιο 15">
            <a:extLst>
              <a:ext uri="{FF2B5EF4-FFF2-40B4-BE49-F238E27FC236}">
                <a16:creationId xmlns:a16="http://schemas.microsoft.com/office/drawing/2014/main" id="{90A01175-FF0E-4F30-AF7D-83E9A4706A6E}"/>
              </a:ext>
            </a:extLst>
          </p:cNvPr>
          <p:cNvSpPr/>
          <p:nvPr/>
        </p:nvSpPr>
        <p:spPr>
          <a:xfrm>
            <a:off x="328039" y="908818"/>
            <a:ext cx="10726403" cy="492443"/>
          </a:xfrm>
          <a:prstGeom prst="rect">
            <a:avLst/>
          </a:prstGeom>
        </p:spPr>
        <p:txBody>
          <a:bodyPr wrap="square">
            <a:spAutoFit/>
          </a:bodyPr>
          <a:lstStyle/>
          <a:p>
            <a:pPr algn="ctr"/>
            <a:r>
              <a:rPr lang="el-GR" sz="2600" b="1" dirty="0" err="1">
                <a:solidFill>
                  <a:srgbClr val="B46B62"/>
                </a:solidFill>
                <a:latin typeface="+mj-lt"/>
              </a:rPr>
              <a:t>Βιοπλαστικά</a:t>
            </a:r>
            <a:endParaRPr lang="en-GB" sz="2600" b="1" dirty="0">
              <a:latin typeface="+mj-lt"/>
            </a:endParaRPr>
          </a:p>
        </p:txBody>
      </p:sp>
      <p:sp>
        <p:nvSpPr>
          <p:cNvPr id="3" name="Ορθογώνιο 2">
            <a:extLst>
              <a:ext uri="{FF2B5EF4-FFF2-40B4-BE49-F238E27FC236}">
                <a16:creationId xmlns:a16="http://schemas.microsoft.com/office/drawing/2014/main" id="{517ADD1B-FFCC-41C4-843C-5B600433B8B3}"/>
              </a:ext>
            </a:extLst>
          </p:cNvPr>
          <p:cNvSpPr/>
          <p:nvPr/>
        </p:nvSpPr>
        <p:spPr>
          <a:xfrm>
            <a:off x="328039" y="1410646"/>
            <a:ext cx="11535922" cy="4832092"/>
          </a:xfrm>
          <a:prstGeom prst="rect">
            <a:avLst/>
          </a:prstGeom>
        </p:spPr>
        <p:txBody>
          <a:bodyPr wrap="square">
            <a:spAutoFit/>
          </a:bodyPr>
          <a:lstStyle/>
          <a:p>
            <a:r>
              <a:rPr lang="el-GR" sz="2200" dirty="0"/>
              <a:t>Ο όρος </a:t>
            </a:r>
            <a:r>
              <a:rPr lang="el-GR" sz="2200" b="1" dirty="0" err="1">
                <a:solidFill>
                  <a:srgbClr val="B46B62"/>
                </a:solidFill>
              </a:rPr>
              <a:t>βιοπλαστικά</a:t>
            </a:r>
            <a:r>
              <a:rPr lang="el-GR" sz="2200" dirty="0"/>
              <a:t> χρησιμοποιείται για να περιγράψει φιλικά προς το περιβάλλον πλαστικά που είτε βασίζονται σε βιολογικά υλικά (</a:t>
            </a:r>
            <a:r>
              <a:rPr lang="el-GR" sz="2200" i="1" dirty="0" err="1"/>
              <a:t>βιοβασιζόμενα</a:t>
            </a:r>
            <a:r>
              <a:rPr lang="el-GR" sz="2200" i="1" dirty="0"/>
              <a:t> - </a:t>
            </a:r>
            <a:r>
              <a:rPr lang="el-GR" sz="2200" i="1" dirty="0" err="1"/>
              <a:t>biobased</a:t>
            </a:r>
            <a:r>
              <a:rPr lang="el-GR" sz="2200" dirty="0"/>
              <a:t>), είτε είναι </a:t>
            </a:r>
            <a:r>
              <a:rPr lang="el-GR" sz="2200" i="1" dirty="0"/>
              <a:t>βιοαποδομήσιμα </a:t>
            </a:r>
            <a:r>
              <a:rPr lang="el-GR" sz="2200" dirty="0"/>
              <a:t>(</a:t>
            </a:r>
            <a:r>
              <a:rPr lang="el-GR" sz="2200" i="1" dirty="0" err="1"/>
              <a:t>biodegradable</a:t>
            </a:r>
            <a:r>
              <a:rPr lang="el-GR" sz="2200" dirty="0"/>
              <a:t>) ή διαθέτουν και τις δύο αυτές ιδιότητες. </a:t>
            </a:r>
          </a:p>
          <a:p>
            <a:pPr marL="342900" indent="-342900">
              <a:buFont typeface="Arial" panose="020B0604020202020204" pitchFamily="34" charset="0"/>
              <a:buChar char="•"/>
            </a:pPr>
            <a:endParaRPr lang="el-GR" sz="2200" dirty="0"/>
          </a:p>
          <a:p>
            <a:pPr marL="285750" indent="-285750">
              <a:buFont typeface="Arial" panose="020B0604020202020204" pitchFamily="34" charset="0"/>
              <a:buChar char="•"/>
            </a:pPr>
            <a:r>
              <a:rPr lang="el-GR" sz="2200" dirty="0" err="1">
                <a:solidFill>
                  <a:srgbClr val="B46B62"/>
                </a:solidFill>
              </a:rPr>
              <a:t>Βιοβασιζόμενα</a:t>
            </a:r>
            <a:r>
              <a:rPr lang="el-GR" sz="2200" dirty="0">
                <a:solidFill>
                  <a:srgbClr val="B46B62"/>
                </a:solidFill>
              </a:rPr>
              <a:t> πλαστικά (</a:t>
            </a:r>
            <a:r>
              <a:rPr lang="el-GR" sz="2200" dirty="0" err="1">
                <a:solidFill>
                  <a:srgbClr val="B46B62"/>
                </a:solidFill>
              </a:rPr>
              <a:t>biobased</a:t>
            </a:r>
            <a:r>
              <a:rPr lang="el-GR" sz="2200" dirty="0">
                <a:solidFill>
                  <a:srgbClr val="B46B62"/>
                </a:solidFill>
              </a:rPr>
              <a:t>) </a:t>
            </a:r>
            <a:r>
              <a:rPr lang="el-GR" sz="2200" dirty="0"/>
              <a:t>ονομάζονται τα πολυμερή που ο άνθρακάς τους παράγεται μερικώς ή πλήρως από ανανεώσιμους πόρους, όπως πρωτεΐνες και λιπίδια.</a:t>
            </a:r>
          </a:p>
          <a:p>
            <a:pPr marL="285750" indent="-285750">
              <a:buFont typeface="Arial" panose="020B0604020202020204" pitchFamily="34" charset="0"/>
              <a:buChar char="•"/>
            </a:pPr>
            <a:r>
              <a:rPr lang="el-GR" sz="2200" dirty="0">
                <a:solidFill>
                  <a:srgbClr val="B46B62"/>
                </a:solidFill>
              </a:rPr>
              <a:t>Βιοαποδομήσιμα πλαστικά </a:t>
            </a:r>
            <a:r>
              <a:rPr lang="el-GR" sz="2200" dirty="0"/>
              <a:t>είναι τα πολυμερή που είναι ικανά να </a:t>
            </a:r>
            <a:r>
              <a:rPr lang="el-GR" sz="2200" dirty="0" err="1"/>
              <a:t>ανοργανοποιούνται</a:t>
            </a:r>
            <a:r>
              <a:rPr lang="el-GR" sz="2200" dirty="0"/>
              <a:t> προς διοξείδιο του άνθρακα, μεθάνιο, νερό, ανόργανες ενώσεις ή βιομάζα μέσω της </a:t>
            </a:r>
            <a:r>
              <a:rPr lang="el-GR" sz="2200" dirty="0" err="1"/>
              <a:t>ενζυματικής</a:t>
            </a:r>
            <a:r>
              <a:rPr lang="el-GR" sz="2200" dirty="0"/>
              <a:t> δράσης βακτηρίων, αλγών και μυκήτων, υπό φυσικές (περιβαλλοντικές) συνθήκες και σε συγκεκριμένο χρονικό διάστημα. </a:t>
            </a:r>
          </a:p>
          <a:p>
            <a:pPr marL="285750" indent="-285750">
              <a:buFont typeface="Arial" panose="020B0604020202020204" pitchFamily="34" charset="0"/>
              <a:buChar char="•"/>
            </a:pPr>
            <a:r>
              <a:rPr lang="el-GR" sz="2200" dirty="0"/>
              <a:t>Βιοαποδομήσιμα πλαστικά διαφοροποιούνται από τα </a:t>
            </a:r>
            <a:r>
              <a:rPr lang="el-GR" sz="2200" dirty="0" err="1">
                <a:solidFill>
                  <a:srgbClr val="B46B62"/>
                </a:solidFill>
              </a:rPr>
              <a:t>λιπασματοποιήσιμα</a:t>
            </a:r>
            <a:r>
              <a:rPr lang="el-GR" sz="2200" dirty="0"/>
              <a:t> πλαστικά (</a:t>
            </a:r>
            <a:r>
              <a:rPr lang="el-GR" sz="2200" dirty="0" err="1"/>
              <a:t>compostable</a:t>
            </a:r>
            <a:r>
              <a:rPr lang="el-GR" sz="2200" dirty="0"/>
              <a:t>) με την έννοια ότι είναι μόνο βιοαποδομήσιμα σε περιβάλλον κομποστοποίησης (αερόβιο περιβάλλον) και συγκρίνονται πάντα σε σχέση με ένα μάρτυρα (κυτταρίνη) στο ίδιο αερόβιο περιβάλλον. </a:t>
            </a:r>
          </a:p>
        </p:txBody>
      </p:sp>
    </p:spTree>
    <p:extLst>
      <p:ext uri="{BB962C8B-B14F-4D97-AF65-F5344CB8AC3E}">
        <p14:creationId xmlns:p14="http://schemas.microsoft.com/office/powerpoint/2010/main" val="1398962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2 </a:t>
            </a:r>
            <a:r>
              <a:rPr lang="el-GR" sz="4000" dirty="0">
                <a:solidFill>
                  <a:schemeClr val="bg1"/>
                </a:solidFill>
              </a:rPr>
              <a:t>: Παραγωγή – Σύνθεση - Δειγματοληψία</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26</a:t>
            </a:fld>
            <a:endParaRPr lang="en-US" sz="1600" b="1" dirty="0">
              <a:latin typeface="Arial" pitchFamily="34" charset="0"/>
              <a:cs typeface="Arial" pitchFamily="34" charset="0"/>
            </a:endParaRPr>
          </a:p>
        </p:txBody>
      </p:sp>
      <p:pic>
        <p:nvPicPr>
          <p:cNvPr id="7" name="Εικόνα 6" descr="Εικόνα που περιέχει στιγμιότυπο οθόνης&#10;&#10;Περιγραφή που δημιουργήθηκε αυτόματα">
            <a:extLst>
              <a:ext uri="{FF2B5EF4-FFF2-40B4-BE49-F238E27FC236}">
                <a16:creationId xmlns:a16="http://schemas.microsoft.com/office/drawing/2014/main" id="{6BD093CB-6553-4F0F-BE35-43E3A7F19D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1699" y="859204"/>
            <a:ext cx="7445829" cy="5364877"/>
          </a:xfrm>
          <a:prstGeom prst="rect">
            <a:avLst/>
          </a:prstGeom>
        </p:spPr>
      </p:pic>
    </p:spTree>
    <p:extLst>
      <p:ext uri="{BB962C8B-B14F-4D97-AF65-F5344CB8AC3E}">
        <p14:creationId xmlns:p14="http://schemas.microsoft.com/office/powerpoint/2010/main" val="235146134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2 </a:t>
            </a:r>
            <a:r>
              <a:rPr lang="el-GR" sz="4000" dirty="0">
                <a:solidFill>
                  <a:schemeClr val="bg1"/>
                </a:solidFill>
              </a:rPr>
              <a:t>: Παραγωγή – Σύνθεση - Δειγματοληψία</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27</a:t>
            </a:fld>
            <a:endParaRPr lang="en-US" sz="1600" b="1" dirty="0">
              <a:latin typeface="Arial" pitchFamily="34" charset="0"/>
              <a:cs typeface="Arial" pitchFamily="34" charset="0"/>
            </a:endParaRPr>
          </a:p>
        </p:txBody>
      </p:sp>
      <p:sp>
        <p:nvSpPr>
          <p:cNvPr id="16" name="Ορθογώνιο 15">
            <a:extLst>
              <a:ext uri="{FF2B5EF4-FFF2-40B4-BE49-F238E27FC236}">
                <a16:creationId xmlns:a16="http://schemas.microsoft.com/office/drawing/2014/main" id="{90A01175-FF0E-4F30-AF7D-83E9A4706A6E}"/>
              </a:ext>
            </a:extLst>
          </p:cNvPr>
          <p:cNvSpPr/>
          <p:nvPr/>
        </p:nvSpPr>
        <p:spPr>
          <a:xfrm>
            <a:off x="656081" y="786868"/>
            <a:ext cx="10726403" cy="492443"/>
          </a:xfrm>
          <a:prstGeom prst="rect">
            <a:avLst/>
          </a:prstGeom>
        </p:spPr>
        <p:txBody>
          <a:bodyPr wrap="square">
            <a:spAutoFit/>
          </a:bodyPr>
          <a:lstStyle/>
          <a:p>
            <a:pPr algn="ctr"/>
            <a:r>
              <a:rPr lang="el-GR" sz="2600" b="1" dirty="0" err="1">
                <a:solidFill>
                  <a:srgbClr val="B46B62"/>
                </a:solidFill>
                <a:latin typeface="+mj-lt"/>
              </a:rPr>
              <a:t>Λιπασματοποίησιμα</a:t>
            </a:r>
            <a:r>
              <a:rPr lang="el-GR" sz="2600" b="1" dirty="0">
                <a:solidFill>
                  <a:srgbClr val="B46B62"/>
                </a:solidFill>
                <a:latin typeface="+mj-lt"/>
              </a:rPr>
              <a:t> </a:t>
            </a:r>
            <a:r>
              <a:rPr lang="el-GR" sz="2600" b="1" dirty="0" err="1">
                <a:solidFill>
                  <a:srgbClr val="B46B62"/>
                </a:solidFill>
                <a:latin typeface="+mj-lt"/>
              </a:rPr>
              <a:t>βιοπλαστικά</a:t>
            </a:r>
            <a:endParaRPr lang="en-GB" sz="2600" b="1" dirty="0">
              <a:latin typeface="+mj-lt"/>
            </a:endParaRPr>
          </a:p>
        </p:txBody>
      </p:sp>
      <p:sp>
        <p:nvSpPr>
          <p:cNvPr id="3" name="Ορθογώνιο 2">
            <a:extLst>
              <a:ext uri="{FF2B5EF4-FFF2-40B4-BE49-F238E27FC236}">
                <a16:creationId xmlns:a16="http://schemas.microsoft.com/office/drawing/2014/main" id="{517ADD1B-FFCC-41C4-843C-5B600433B8B3}"/>
              </a:ext>
            </a:extLst>
          </p:cNvPr>
          <p:cNvSpPr/>
          <p:nvPr/>
        </p:nvSpPr>
        <p:spPr>
          <a:xfrm>
            <a:off x="280374" y="1320563"/>
            <a:ext cx="11631252" cy="4893647"/>
          </a:xfrm>
          <a:prstGeom prst="rect">
            <a:avLst/>
          </a:prstGeom>
        </p:spPr>
        <p:txBody>
          <a:bodyPr wrap="square">
            <a:spAutoFit/>
          </a:bodyPr>
          <a:lstStyle/>
          <a:p>
            <a:pPr marL="342900" indent="-342900">
              <a:buFont typeface="Arial" panose="020B0604020202020204" pitchFamily="34" charset="0"/>
              <a:buChar char="•"/>
            </a:pPr>
            <a:r>
              <a:rPr lang="el-GR" sz="2400" dirty="0"/>
              <a:t>Η χημική σύσταση του </a:t>
            </a:r>
            <a:r>
              <a:rPr lang="el-GR" sz="2400" dirty="0" err="1"/>
              <a:t>βιοπλαστικού</a:t>
            </a:r>
            <a:r>
              <a:rPr lang="el-GR" sz="2400" dirty="0"/>
              <a:t> πρέπει να είναι τουλάχιστον 50% οργανική ύλη. </a:t>
            </a:r>
          </a:p>
          <a:p>
            <a:pPr marL="342900" indent="-342900">
              <a:buFont typeface="Arial" panose="020B0604020202020204" pitchFamily="34" charset="0"/>
              <a:buChar char="•"/>
            </a:pPr>
            <a:r>
              <a:rPr lang="el-GR" sz="2400" dirty="0"/>
              <a:t>Το υλικό πρέπει να είναι βιοαποδομήσιμο</a:t>
            </a:r>
            <a:r>
              <a:rPr lang="en-US" sz="2400" dirty="0"/>
              <a:t> (</a:t>
            </a:r>
            <a:r>
              <a:rPr lang="el-GR" sz="2400" dirty="0"/>
              <a:t>όχι </a:t>
            </a:r>
            <a:r>
              <a:rPr lang="el-GR" sz="2400" dirty="0" err="1"/>
              <a:t>οξο</a:t>
            </a:r>
            <a:r>
              <a:rPr lang="el-GR" sz="2400" dirty="0"/>
              <a:t>-διασπώμενο) κατά τουλάχιστον 90% </a:t>
            </a:r>
            <a:r>
              <a:rPr lang="el-GR" sz="2400" dirty="0" err="1"/>
              <a:t>ξ.β</a:t>
            </a:r>
            <a:r>
              <a:rPr lang="el-GR" sz="2400" dirty="0"/>
              <a:t>. σε 6 μήνες σε ελεγχόμενο περιβάλλον κομποστοποίησης, μέσω παραγωγής CO</a:t>
            </a:r>
            <a:r>
              <a:rPr lang="el-GR" sz="2400" baseline="-25000" dirty="0"/>
              <a:t>2</a:t>
            </a:r>
            <a:r>
              <a:rPr lang="el-GR" sz="2400" dirty="0"/>
              <a:t>. </a:t>
            </a:r>
          </a:p>
          <a:p>
            <a:pPr marL="342900" indent="-342900">
              <a:buFont typeface="Arial" panose="020B0604020202020204" pitchFamily="34" charset="0"/>
              <a:buChar char="•"/>
            </a:pPr>
            <a:r>
              <a:rPr lang="el-GR" sz="2400" dirty="0"/>
              <a:t>Ο ρυθμός βιοαποδόμησης του </a:t>
            </a:r>
            <a:r>
              <a:rPr lang="el-GR" sz="2400" dirty="0" err="1"/>
              <a:t>βιοπλαστικού</a:t>
            </a:r>
            <a:r>
              <a:rPr lang="el-GR" sz="2400" dirty="0"/>
              <a:t> πρέπει να είναι παρόμοιος με εκείνον των φυσικών υλικών, όπως φύλλα, γρασίδι, χαρτί και υπολείμματα φαγητών. </a:t>
            </a:r>
          </a:p>
          <a:p>
            <a:pPr marL="342900" indent="-342900">
              <a:buFont typeface="Arial" panose="020B0604020202020204" pitchFamily="34" charset="0"/>
              <a:buChar char="•"/>
            </a:pPr>
            <a:r>
              <a:rPr lang="el-GR" sz="2400" dirty="0"/>
              <a:t>Το </a:t>
            </a:r>
            <a:r>
              <a:rPr lang="el-GR" sz="2400" dirty="0" err="1"/>
              <a:t>βιοπλαστικό</a:t>
            </a:r>
            <a:r>
              <a:rPr lang="el-GR" sz="2400" dirty="0"/>
              <a:t> πρέπει να μετατραπεί κατά τουλάχιστον 90% </a:t>
            </a:r>
            <a:r>
              <a:rPr lang="el-GR" sz="2400" dirty="0" err="1"/>
              <a:t>κ.β</a:t>
            </a:r>
            <a:r>
              <a:rPr lang="el-GR" sz="2400" dirty="0"/>
              <a:t>. σε θραύσματα μικρότερα των 2 </a:t>
            </a:r>
            <a:r>
              <a:rPr lang="el-GR" sz="2400" dirty="0" err="1"/>
              <a:t>mm</a:t>
            </a:r>
            <a:r>
              <a:rPr lang="el-GR" sz="2400" dirty="0"/>
              <a:t>, όταν έλθει σε επαφή με οργανικά υλικά μετά από περίοδο 3 μηνών. </a:t>
            </a:r>
          </a:p>
          <a:p>
            <a:pPr marL="342900" indent="-342900">
              <a:buFont typeface="Arial" panose="020B0604020202020204" pitchFamily="34" charset="0"/>
              <a:buChar char="•"/>
            </a:pPr>
            <a:r>
              <a:rPr lang="el-GR" sz="2400" dirty="0"/>
              <a:t>Η συγκέντρωση βαρέων μετάλλων που θα υπάρχουν στο τελικό </a:t>
            </a:r>
            <a:r>
              <a:rPr lang="el-GR" sz="2400" dirty="0" err="1"/>
              <a:t>κομποστοποιημένο</a:t>
            </a:r>
            <a:r>
              <a:rPr lang="el-GR" sz="2400" dirty="0"/>
              <a:t> υλικό (στο οποίο περιέχεται το </a:t>
            </a:r>
            <a:r>
              <a:rPr lang="el-GR" sz="2400" dirty="0" err="1"/>
              <a:t>βιοπλαστικό</a:t>
            </a:r>
            <a:r>
              <a:rPr lang="el-GR" sz="2400" dirty="0"/>
              <a:t>) δεν πρέπει να υπερβαίνει τα κατά περίπτωση καθορισμένα όρια. </a:t>
            </a:r>
          </a:p>
          <a:p>
            <a:pPr marL="342900" indent="-342900">
              <a:buFont typeface="Arial" panose="020B0604020202020204" pitchFamily="34" charset="0"/>
              <a:buChar char="•"/>
            </a:pPr>
            <a:r>
              <a:rPr lang="el-GR" sz="2400" dirty="0"/>
              <a:t>Η παρουσία του </a:t>
            </a:r>
            <a:r>
              <a:rPr lang="el-GR" sz="2400" dirty="0" err="1"/>
              <a:t>βιοπλαστικού</a:t>
            </a:r>
            <a:r>
              <a:rPr lang="el-GR" sz="2400" dirty="0"/>
              <a:t> δεν πρέπει να δημιουργεί αρνητικές επιπτώσεις στη διεργασία της κομποστοποίησης ή στους εμπλεκόμενους οργανισμούς. </a:t>
            </a:r>
          </a:p>
        </p:txBody>
      </p:sp>
    </p:spTree>
    <p:extLst>
      <p:ext uri="{BB962C8B-B14F-4D97-AF65-F5344CB8AC3E}">
        <p14:creationId xmlns:p14="http://schemas.microsoft.com/office/powerpoint/2010/main" val="414522760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2 </a:t>
            </a:r>
            <a:r>
              <a:rPr lang="el-GR" sz="4000" dirty="0">
                <a:solidFill>
                  <a:schemeClr val="bg1"/>
                </a:solidFill>
              </a:rPr>
              <a:t>: Παραγωγή – Σύνθεση - Δειγματοληψία</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28</a:t>
            </a:fld>
            <a:endParaRPr lang="en-US" sz="1600" b="1" dirty="0">
              <a:latin typeface="Arial" pitchFamily="34" charset="0"/>
              <a:cs typeface="Arial" pitchFamily="34" charset="0"/>
            </a:endParaRPr>
          </a:p>
        </p:txBody>
      </p:sp>
      <p:sp>
        <p:nvSpPr>
          <p:cNvPr id="16" name="Ορθογώνιο 15">
            <a:extLst>
              <a:ext uri="{FF2B5EF4-FFF2-40B4-BE49-F238E27FC236}">
                <a16:creationId xmlns:a16="http://schemas.microsoft.com/office/drawing/2014/main" id="{90A01175-FF0E-4F30-AF7D-83E9A4706A6E}"/>
              </a:ext>
            </a:extLst>
          </p:cNvPr>
          <p:cNvSpPr/>
          <p:nvPr/>
        </p:nvSpPr>
        <p:spPr>
          <a:xfrm>
            <a:off x="656081" y="786868"/>
            <a:ext cx="10726403" cy="492443"/>
          </a:xfrm>
          <a:prstGeom prst="rect">
            <a:avLst/>
          </a:prstGeom>
        </p:spPr>
        <p:txBody>
          <a:bodyPr wrap="square">
            <a:spAutoFit/>
          </a:bodyPr>
          <a:lstStyle/>
          <a:p>
            <a:pPr algn="ctr"/>
            <a:r>
              <a:rPr lang="el-GR" sz="2600" b="1" dirty="0">
                <a:solidFill>
                  <a:srgbClr val="B46B62"/>
                </a:solidFill>
                <a:latin typeface="+mj-lt"/>
              </a:rPr>
              <a:t>Νομοθεσίες για πλαστικά</a:t>
            </a:r>
            <a:endParaRPr lang="en-GB" sz="2600" b="1" dirty="0">
              <a:latin typeface="+mj-lt"/>
            </a:endParaRPr>
          </a:p>
        </p:txBody>
      </p:sp>
      <p:sp>
        <p:nvSpPr>
          <p:cNvPr id="3" name="Ορθογώνιο 2">
            <a:extLst>
              <a:ext uri="{FF2B5EF4-FFF2-40B4-BE49-F238E27FC236}">
                <a16:creationId xmlns:a16="http://schemas.microsoft.com/office/drawing/2014/main" id="{517ADD1B-FFCC-41C4-843C-5B600433B8B3}"/>
              </a:ext>
            </a:extLst>
          </p:cNvPr>
          <p:cNvSpPr/>
          <p:nvPr/>
        </p:nvSpPr>
        <p:spPr>
          <a:xfrm>
            <a:off x="280374" y="1320563"/>
            <a:ext cx="11631252" cy="5262979"/>
          </a:xfrm>
          <a:prstGeom prst="rect">
            <a:avLst/>
          </a:prstGeom>
        </p:spPr>
        <p:txBody>
          <a:bodyPr wrap="square">
            <a:spAutoFit/>
          </a:bodyPr>
          <a:lstStyle/>
          <a:p>
            <a:endParaRPr lang="en-GB" sz="2400" dirty="0"/>
          </a:p>
          <a:p>
            <a:r>
              <a:rPr lang="el-GR" sz="2400" b="1" dirty="0"/>
              <a:t>Οδηγία 2015/720</a:t>
            </a:r>
            <a:r>
              <a:rPr lang="el-GR" sz="2400" dirty="0"/>
              <a:t>, που τροποποιεί άρθρα της οδηγίες 94/62/ΕΚ. Ο στόχος της είναι να ληφθούν μέτρα για τη μείωση της κατανάλωσης των πλαστικών σακούλων μεταφοράς. Είναι ενδιαφέρον να σημειωθεί ότι στην οδηγία αυτή γίνεται διαχωρισμός των όρων «</a:t>
            </a:r>
            <a:r>
              <a:rPr lang="el-GR" sz="2400" dirty="0" err="1"/>
              <a:t>λιπασματοποιήσιμο</a:t>
            </a:r>
            <a:r>
              <a:rPr lang="el-GR" sz="2400" dirty="0"/>
              <a:t>/βιοαποδομήσιμο» πλαστικό και «</a:t>
            </a:r>
            <a:r>
              <a:rPr lang="el-GR" sz="2400" dirty="0" err="1"/>
              <a:t>οξο</a:t>
            </a:r>
            <a:r>
              <a:rPr lang="el-GR" sz="2400" dirty="0"/>
              <a:t>-διασπώμενο» πλαστικό. </a:t>
            </a:r>
          </a:p>
          <a:p>
            <a:endParaRPr lang="en-GB" sz="2400" dirty="0"/>
          </a:p>
          <a:p>
            <a:r>
              <a:rPr lang="el-GR" sz="2400" b="1" dirty="0"/>
              <a:t>Οδηγία 2019/904</a:t>
            </a:r>
            <a:r>
              <a:rPr lang="el-GR" sz="2400" dirty="0"/>
              <a:t>, η οποία έχει ως στόχο τη μείωση των επιπτώσεων που επιφέρουν ορισμένα πλαστικά προϊόντα στο περιβάλλον. </a:t>
            </a:r>
          </a:p>
          <a:p>
            <a:pPr marL="800100" lvl="1" indent="-342900">
              <a:buFont typeface="Arial" panose="020B0604020202020204" pitchFamily="34" charset="0"/>
              <a:buChar char="•"/>
            </a:pPr>
            <a:r>
              <a:rPr lang="el-GR" sz="2400" dirty="0"/>
              <a:t>φιάλες PET να περιέχουν τουλάχιστον 25% ανακυκλωμένο πλαστικό από το 2025 και 30% από το 2030 και μετά. </a:t>
            </a:r>
          </a:p>
          <a:p>
            <a:pPr marL="800100" lvl="1" indent="-342900">
              <a:buFont typeface="Arial" panose="020B0604020202020204" pitchFamily="34" charset="0"/>
              <a:buChar char="•"/>
            </a:pPr>
            <a:r>
              <a:rPr lang="el-GR" sz="2400" dirty="0"/>
              <a:t>Απαγόρευση πλαστικών μίας χρήσης έως 2021</a:t>
            </a:r>
          </a:p>
          <a:p>
            <a:pPr marL="800100" lvl="1" indent="-342900">
              <a:buFont typeface="Arial" panose="020B0604020202020204" pitchFamily="34" charset="0"/>
              <a:buChar char="•"/>
            </a:pPr>
            <a:r>
              <a:rPr lang="el-GR" sz="2400" dirty="0"/>
              <a:t>Συλλογή 90% πλαστικών μπουκαλιών έως 2029</a:t>
            </a:r>
          </a:p>
          <a:p>
            <a:endParaRPr lang="en-US" sz="2400" dirty="0"/>
          </a:p>
          <a:p>
            <a:endParaRPr lang="el-GR" sz="2400" dirty="0"/>
          </a:p>
        </p:txBody>
      </p:sp>
    </p:spTree>
    <p:extLst>
      <p:ext uri="{BB962C8B-B14F-4D97-AF65-F5344CB8AC3E}">
        <p14:creationId xmlns:p14="http://schemas.microsoft.com/office/powerpoint/2010/main" val="13918029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2 </a:t>
            </a:r>
            <a:r>
              <a:rPr lang="el-GR" sz="4000" dirty="0">
                <a:solidFill>
                  <a:schemeClr val="bg1"/>
                </a:solidFill>
              </a:rPr>
              <a:t>: Παραγωγή – Σύνθεση - Δειγματοληψία</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29</a:t>
            </a:fld>
            <a:endParaRPr lang="en-US" sz="1600" b="1" dirty="0">
              <a:latin typeface="Arial" pitchFamily="34" charset="0"/>
              <a:cs typeface="Arial" pitchFamily="34" charset="0"/>
            </a:endParaRPr>
          </a:p>
        </p:txBody>
      </p:sp>
      <p:sp>
        <p:nvSpPr>
          <p:cNvPr id="16" name="Ορθογώνιο 15">
            <a:extLst>
              <a:ext uri="{FF2B5EF4-FFF2-40B4-BE49-F238E27FC236}">
                <a16:creationId xmlns:a16="http://schemas.microsoft.com/office/drawing/2014/main" id="{90A01175-FF0E-4F30-AF7D-83E9A4706A6E}"/>
              </a:ext>
            </a:extLst>
          </p:cNvPr>
          <p:cNvSpPr/>
          <p:nvPr/>
        </p:nvSpPr>
        <p:spPr>
          <a:xfrm>
            <a:off x="656081" y="786868"/>
            <a:ext cx="10726403" cy="492443"/>
          </a:xfrm>
          <a:prstGeom prst="rect">
            <a:avLst/>
          </a:prstGeom>
        </p:spPr>
        <p:txBody>
          <a:bodyPr wrap="square">
            <a:spAutoFit/>
          </a:bodyPr>
          <a:lstStyle/>
          <a:p>
            <a:pPr algn="ctr"/>
            <a:r>
              <a:rPr lang="el-GR" sz="2600" b="1" dirty="0">
                <a:solidFill>
                  <a:srgbClr val="B46B62"/>
                </a:solidFill>
                <a:latin typeface="+mj-lt"/>
              </a:rPr>
              <a:t>Χημική σύσταση</a:t>
            </a:r>
            <a:endParaRPr lang="en-GB" sz="2600" b="1" dirty="0">
              <a:latin typeface="+mj-lt"/>
            </a:endParaRPr>
          </a:p>
        </p:txBody>
      </p:sp>
      <p:sp>
        <p:nvSpPr>
          <p:cNvPr id="4" name="Ορθογώνιο 3">
            <a:extLst>
              <a:ext uri="{FF2B5EF4-FFF2-40B4-BE49-F238E27FC236}">
                <a16:creationId xmlns:a16="http://schemas.microsoft.com/office/drawing/2014/main" id="{779CA213-D73B-4D5B-B776-1F81411B499C}"/>
              </a:ext>
            </a:extLst>
          </p:cNvPr>
          <p:cNvSpPr/>
          <p:nvPr/>
        </p:nvSpPr>
        <p:spPr>
          <a:xfrm>
            <a:off x="280374" y="1322788"/>
            <a:ext cx="11631251" cy="5109091"/>
          </a:xfrm>
          <a:prstGeom prst="rect">
            <a:avLst/>
          </a:prstGeom>
        </p:spPr>
        <p:txBody>
          <a:bodyPr wrap="square">
            <a:spAutoFit/>
          </a:bodyPr>
          <a:lstStyle/>
          <a:p>
            <a:r>
              <a:rPr lang="el-GR" sz="2200" b="1" dirty="0" err="1">
                <a:solidFill>
                  <a:srgbClr val="000000"/>
                </a:solidFill>
                <a:latin typeface="+mj-lt"/>
              </a:rPr>
              <a:t>Proximate</a:t>
            </a:r>
            <a:r>
              <a:rPr lang="el-GR" sz="2200" b="1" dirty="0">
                <a:solidFill>
                  <a:srgbClr val="000000"/>
                </a:solidFill>
                <a:latin typeface="+mj-lt"/>
              </a:rPr>
              <a:t> </a:t>
            </a:r>
            <a:r>
              <a:rPr lang="el-GR" sz="2200" b="1" dirty="0" err="1">
                <a:solidFill>
                  <a:srgbClr val="000000"/>
                </a:solidFill>
                <a:latin typeface="+mj-lt"/>
              </a:rPr>
              <a:t>analysis</a:t>
            </a:r>
            <a:r>
              <a:rPr lang="el-GR" sz="2200" b="1" dirty="0">
                <a:solidFill>
                  <a:srgbClr val="000000"/>
                </a:solidFill>
                <a:latin typeface="+mj-lt"/>
              </a:rPr>
              <a:t> (βασική ανάλυση): </a:t>
            </a:r>
            <a:r>
              <a:rPr lang="el-GR" sz="2200" dirty="0">
                <a:solidFill>
                  <a:srgbClr val="000000"/>
                </a:solidFill>
                <a:latin typeface="+mj-lt"/>
              </a:rPr>
              <a:t>Υγρασία, Οργανική ύλη, Σταθεροποιημένος άνθρακας, Τέφρα, Θερμογόνος δύναμη </a:t>
            </a:r>
          </a:p>
          <a:p>
            <a:r>
              <a:rPr lang="el-GR" sz="2200" b="1" dirty="0" err="1">
                <a:latin typeface="+mj-lt"/>
              </a:rPr>
              <a:t>Ultimate</a:t>
            </a:r>
            <a:r>
              <a:rPr lang="el-GR" sz="2200" b="1" dirty="0">
                <a:latin typeface="+mj-lt"/>
              </a:rPr>
              <a:t> </a:t>
            </a:r>
            <a:r>
              <a:rPr lang="el-GR" sz="2200" b="1" dirty="0" err="1">
                <a:latin typeface="+mj-lt"/>
              </a:rPr>
              <a:t>analysis</a:t>
            </a:r>
            <a:r>
              <a:rPr lang="el-GR" sz="2200" b="1" dirty="0">
                <a:latin typeface="+mj-lt"/>
              </a:rPr>
              <a:t> (στοιχειακή ανάλυση): </a:t>
            </a:r>
            <a:r>
              <a:rPr lang="el-GR" sz="2200" dirty="0">
                <a:latin typeface="+mj-lt"/>
              </a:rPr>
              <a:t>Ποσοστά επί ξηρού βάρους των C,H,O,N,S. Αυτό ονομάζεται επίσης στοιχειακή ανάλυση (</a:t>
            </a:r>
            <a:r>
              <a:rPr lang="el-GR" sz="2200" dirty="0" err="1">
                <a:latin typeface="+mj-lt"/>
              </a:rPr>
              <a:t>elemental</a:t>
            </a:r>
            <a:r>
              <a:rPr lang="el-GR" sz="2200" dirty="0">
                <a:latin typeface="+mj-lt"/>
              </a:rPr>
              <a:t> </a:t>
            </a:r>
            <a:r>
              <a:rPr lang="el-GR" sz="2200" dirty="0" err="1">
                <a:latin typeface="+mj-lt"/>
              </a:rPr>
              <a:t>composition</a:t>
            </a:r>
            <a:r>
              <a:rPr lang="el-GR" sz="2200" dirty="0">
                <a:latin typeface="+mj-lt"/>
              </a:rPr>
              <a:t>). </a:t>
            </a:r>
          </a:p>
          <a:p>
            <a:r>
              <a:rPr lang="el-GR" sz="2200" b="1" dirty="0" err="1">
                <a:latin typeface="+mj-lt"/>
              </a:rPr>
              <a:t>pH</a:t>
            </a:r>
            <a:r>
              <a:rPr lang="en-US" sz="2200" b="1" dirty="0">
                <a:latin typeface="+mj-lt"/>
              </a:rPr>
              <a:t>:</a:t>
            </a:r>
            <a:r>
              <a:rPr lang="el-GR" sz="2200" b="1" dirty="0">
                <a:latin typeface="+mj-lt"/>
              </a:rPr>
              <a:t> </a:t>
            </a:r>
            <a:r>
              <a:rPr lang="el-GR" sz="2200" dirty="0">
                <a:latin typeface="+mj-lt"/>
              </a:rPr>
              <a:t>Από την αρχική ποσότητα, απαιτούνται περίπου 30-50 g για μέτρηση </a:t>
            </a:r>
            <a:r>
              <a:rPr lang="el-GR" sz="2200" dirty="0" err="1">
                <a:latin typeface="+mj-lt"/>
              </a:rPr>
              <a:t>pH</a:t>
            </a:r>
            <a:r>
              <a:rPr lang="el-GR" sz="2200" dirty="0">
                <a:latin typeface="+mj-lt"/>
              </a:rPr>
              <a:t> σε λόγο L/S (</a:t>
            </a:r>
            <a:r>
              <a:rPr lang="el-GR" sz="2200" dirty="0" err="1">
                <a:latin typeface="+mj-lt"/>
              </a:rPr>
              <a:t>mL</a:t>
            </a:r>
            <a:r>
              <a:rPr lang="el-GR" sz="2200" dirty="0">
                <a:latin typeface="+mj-lt"/>
              </a:rPr>
              <a:t>/</a:t>
            </a:r>
            <a:r>
              <a:rPr lang="el-GR" sz="2200" dirty="0" err="1">
                <a:latin typeface="+mj-lt"/>
              </a:rPr>
              <a:t>dry</a:t>
            </a:r>
            <a:r>
              <a:rPr lang="el-GR" sz="2200" dirty="0">
                <a:latin typeface="+mj-lt"/>
              </a:rPr>
              <a:t> g) ίσο με 5. </a:t>
            </a:r>
          </a:p>
          <a:p>
            <a:r>
              <a:rPr lang="el-GR" sz="2200" b="1" dirty="0">
                <a:latin typeface="+mj-lt"/>
              </a:rPr>
              <a:t>Υγρασία</a:t>
            </a:r>
            <a:r>
              <a:rPr lang="en-US" sz="2200" b="1" dirty="0">
                <a:latin typeface="+mj-lt"/>
              </a:rPr>
              <a:t>:</a:t>
            </a:r>
            <a:r>
              <a:rPr lang="el-GR" sz="2200" b="1" dirty="0">
                <a:latin typeface="+mj-lt"/>
              </a:rPr>
              <a:t> </a:t>
            </a:r>
            <a:r>
              <a:rPr lang="el-GR" sz="2200" dirty="0">
                <a:latin typeface="+mj-lt"/>
              </a:rPr>
              <a:t>Διαχωρισμός αρχικής ποσότητας σε 2-3 δείγματα, μεγέθους 200-300 g το καθένα, και τοποθέτηση σε φούρνο 75°C έως σταθερού βάρους. Η ποσοτικοποίηση γίνεται τελικά με διαφορά βάρους. </a:t>
            </a:r>
          </a:p>
          <a:p>
            <a:r>
              <a:rPr lang="el-GR" sz="2200" b="1" dirty="0">
                <a:latin typeface="+mj-lt"/>
              </a:rPr>
              <a:t>Οργανική ύλη – πτητικά στερεά – </a:t>
            </a:r>
            <a:r>
              <a:rPr lang="el-GR" sz="2200" b="1" dirty="0" err="1">
                <a:latin typeface="+mj-lt"/>
              </a:rPr>
              <a:t>εξαερώσιμα</a:t>
            </a:r>
            <a:r>
              <a:rPr lang="el-GR" sz="2200" b="1" dirty="0">
                <a:latin typeface="+mj-lt"/>
              </a:rPr>
              <a:t> στερεά</a:t>
            </a:r>
            <a:r>
              <a:rPr lang="en-US" sz="2200" b="1" dirty="0">
                <a:latin typeface="+mj-lt"/>
              </a:rPr>
              <a:t>:</a:t>
            </a:r>
            <a:r>
              <a:rPr lang="el-GR" sz="2200" b="1" dirty="0">
                <a:latin typeface="+mj-lt"/>
              </a:rPr>
              <a:t> </a:t>
            </a:r>
            <a:r>
              <a:rPr lang="el-GR" sz="2200" dirty="0">
                <a:latin typeface="+mj-lt"/>
              </a:rPr>
              <a:t>Μετά την ξήρανση και τον υπολογισμό της υγρασίας, το κάθε δείγμα κοκκοποιείται (σε </a:t>
            </a:r>
            <a:r>
              <a:rPr lang="el-GR" sz="2200" dirty="0" err="1">
                <a:latin typeface="+mj-lt"/>
              </a:rPr>
              <a:t>κοκκοποιητή</a:t>
            </a:r>
            <a:r>
              <a:rPr lang="el-GR" sz="2200" dirty="0">
                <a:latin typeface="+mj-lt"/>
              </a:rPr>
              <a:t> μεγέθους 0,5-1,5 </a:t>
            </a:r>
            <a:r>
              <a:rPr lang="el-GR" sz="2200" dirty="0" err="1">
                <a:latin typeface="+mj-lt"/>
              </a:rPr>
              <a:t>mm</a:t>
            </a:r>
            <a:r>
              <a:rPr lang="el-GR" sz="2200" dirty="0">
                <a:latin typeface="+mj-lt"/>
              </a:rPr>
              <a:t>). Περίπου 10-20 g από το κάθε δείγμα αρκούν για τη μέτρηση οργανικής ύλης μετά από καύση για 2 ώρες στους 550°C με σταδιακή άνοδο της θερμοκρασίας στους 550°C. Η ποσοτικοποίηση γίνεται τελικά με διαφορά βάρους. </a:t>
            </a:r>
          </a:p>
          <a:p>
            <a:endParaRPr lang="el-GR"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28417955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2 </a:t>
            </a:r>
            <a:r>
              <a:rPr lang="el-GR" sz="4000" dirty="0">
                <a:solidFill>
                  <a:schemeClr val="bg1"/>
                </a:solidFill>
              </a:rPr>
              <a:t>: Παραγωγή – Σύνθεση - Δειγματοληψία</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3</a:t>
            </a:fld>
            <a:endParaRPr lang="en-US" sz="1600" b="1" dirty="0">
              <a:latin typeface="Arial" pitchFamily="34" charset="0"/>
              <a:cs typeface="Arial" pitchFamily="34" charset="0"/>
            </a:endParaRPr>
          </a:p>
        </p:txBody>
      </p:sp>
      <p:pic>
        <p:nvPicPr>
          <p:cNvPr id="6" name="Εικόνα 5" descr="Εικόνα που περιέχει χάρτης, κείμενο&#10;&#10;Περιγραφή που δημιουργήθηκε αυτόματα">
            <a:extLst>
              <a:ext uri="{FF2B5EF4-FFF2-40B4-BE49-F238E27FC236}">
                <a16:creationId xmlns:a16="http://schemas.microsoft.com/office/drawing/2014/main" id="{74A96021-90CA-45F7-8AC1-7AC74D137B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6366" y="762808"/>
            <a:ext cx="4035392" cy="5338569"/>
          </a:xfrm>
          <a:prstGeom prst="rect">
            <a:avLst/>
          </a:prstGeom>
        </p:spPr>
      </p:pic>
      <p:sp>
        <p:nvSpPr>
          <p:cNvPr id="7" name="TextBox 6">
            <a:extLst>
              <a:ext uri="{FF2B5EF4-FFF2-40B4-BE49-F238E27FC236}">
                <a16:creationId xmlns:a16="http://schemas.microsoft.com/office/drawing/2014/main" id="{86028AD6-70F2-43DF-98AB-4A2C34798FF0}"/>
              </a:ext>
            </a:extLst>
          </p:cNvPr>
          <p:cNvSpPr txBox="1"/>
          <p:nvPr/>
        </p:nvSpPr>
        <p:spPr>
          <a:xfrm>
            <a:off x="1078480" y="2528048"/>
            <a:ext cx="2677886" cy="646331"/>
          </a:xfrm>
          <a:prstGeom prst="rect">
            <a:avLst/>
          </a:prstGeom>
          <a:noFill/>
        </p:spPr>
        <p:txBody>
          <a:bodyPr wrap="square" rtlCol="0">
            <a:spAutoFit/>
          </a:bodyPr>
          <a:lstStyle/>
          <a:p>
            <a:r>
              <a:rPr lang="el-GR" dirty="0">
                <a:solidFill>
                  <a:srgbClr val="B46B62"/>
                </a:solidFill>
              </a:rPr>
              <a:t>παραγωγή αποβλήτων ελαίων</a:t>
            </a:r>
            <a:endParaRPr lang="en-GB" dirty="0">
              <a:solidFill>
                <a:srgbClr val="B46B62"/>
              </a:solidFill>
            </a:endParaRPr>
          </a:p>
        </p:txBody>
      </p:sp>
      <p:sp>
        <p:nvSpPr>
          <p:cNvPr id="12" name="TextBox 11">
            <a:extLst>
              <a:ext uri="{FF2B5EF4-FFF2-40B4-BE49-F238E27FC236}">
                <a16:creationId xmlns:a16="http://schemas.microsoft.com/office/drawing/2014/main" id="{87603579-A823-45AD-92FD-613A43AA33A6}"/>
              </a:ext>
            </a:extLst>
          </p:cNvPr>
          <p:cNvSpPr txBox="1"/>
          <p:nvPr/>
        </p:nvSpPr>
        <p:spPr>
          <a:xfrm>
            <a:off x="1078480" y="5578173"/>
            <a:ext cx="2677886" cy="369332"/>
          </a:xfrm>
          <a:prstGeom prst="rect">
            <a:avLst/>
          </a:prstGeom>
          <a:noFill/>
        </p:spPr>
        <p:txBody>
          <a:bodyPr wrap="square" rtlCol="0">
            <a:spAutoFit/>
          </a:bodyPr>
          <a:lstStyle/>
          <a:p>
            <a:r>
              <a:rPr lang="el-GR" dirty="0">
                <a:solidFill>
                  <a:srgbClr val="B46B62"/>
                </a:solidFill>
              </a:rPr>
              <a:t>παραγωγή ΑΗΗΕ</a:t>
            </a:r>
            <a:endParaRPr lang="en-GB" dirty="0">
              <a:solidFill>
                <a:srgbClr val="B46B62"/>
              </a:solidFill>
            </a:endParaRPr>
          </a:p>
        </p:txBody>
      </p:sp>
      <p:sp>
        <p:nvSpPr>
          <p:cNvPr id="13" name="Ορθογώνιο 12">
            <a:extLst>
              <a:ext uri="{FF2B5EF4-FFF2-40B4-BE49-F238E27FC236}">
                <a16:creationId xmlns:a16="http://schemas.microsoft.com/office/drawing/2014/main" id="{D41CA067-072D-4610-859B-AF7D01801153}"/>
              </a:ext>
            </a:extLst>
          </p:cNvPr>
          <p:cNvSpPr/>
          <p:nvPr/>
        </p:nvSpPr>
        <p:spPr>
          <a:xfrm>
            <a:off x="146956" y="892011"/>
            <a:ext cx="3396343" cy="1107996"/>
          </a:xfrm>
          <a:prstGeom prst="rect">
            <a:avLst/>
          </a:prstGeom>
        </p:spPr>
        <p:txBody>
          <a:bodyPr wrap="square">
            <a:spAutoFit/>
          </a:bodyPr>
          <a:lstStyle/>
          <a:p>
            <a:r>
              <a:rPr lang="el-GR" sz="2200" b="1" dirty="0">
                <a:solidFill>
                  <a:srgbClr val="B46B62"/>
                </a:solidFill>
              </a:rPr>
              <a:t>Επίδραση οικονομικών και περιβαλλοντικών δεικτών σε:</a:t>
            </a:r>
            <a:endParaRPr lang="en-GB" sz="2200" b="1" dirty="0"/>
          </a:p>
        </p:txBody>
      </p:sp>
    </p:spTree>
    <p:extLst>
      <p:ext uri="{BB962C8B-B14F-4D97-AF65-F5344CB8AC3E}">
        <p14:creationId xmlns:p14="http://schemas.microsoft.com/office/powerpoint/2010/main" val="185135813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2 </a:t>
            </a:r>
            <a:r>
              <a:rPr lang="el-GR" sz="4000" dirty="0">
                <a:solidFill>
                  <a:schemeClr val="bg1"/>
                </a:solidFill>
              </a:rPr>
              <a:t>: Παραγωγή – Σύνθεση - Δειγματοληψία</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30</a:t>
            </a:fld>
            <a:endParaRPr lang="en-US" sz="1600" b="1" dirty="0">
              <a:latin typeface="Arial" pitchFamily="34" charset="0"/>
              <a:cs typeface="Arial" pitchFamily="34" charset="0"/>
            </a:endParaRPr>
          </a:p>
        </p:txBody>
      </p:sp>
      <p:pic>
        <p:nvPicPr>
          <p:cNvPr id="7" name="Εικόνα 6" descr="Εικόνα που περιέχει κουρτίνα&#10;&#10;Περιγραφή που δημιουργήθηκε αυτόματα">
            <a:extLst>
              <a:ext uri="{FF2B5EF4-FFF2-40B4-BE49-F238E27FC236}">
                <a16:creationId xmlns:a16="http://schemas.microsoft.com/office/drawing/2014/main" id="{6096FFC7-0876-459E-B68C-78AF05599B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175716" y="-1469622"/>
            <a:ext cx="5516551" cy="9914333"/>
          </a:xfrm>
          <a:prstGeom prst="rect">
            <a:avLst/>
          </a:prstGeom>
        </p:spPr>
      </p:pic>
    </p:spTree>
    <p:extLst>
      <p:ext uri="{BB962C8B-B14F-4D97-AF65-F5344CB8AC3E}">
        <p14:creationId xmlns:p14="http://schemas.microsoft.com/office/powerpoint/2010/main" val="27813619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2 </a:t>
            </a:r>
            <a:r>
              <a:rPr lang="el-GR" sz="4000" dirty="0">
                <a:solidFill>
                  <a:schemeClr val="bg1"/>
                </a:solidFill>
              </a:rPr>
              <a:t>: Παραγωγή – Σύνθεση - Δειγματοληψία</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31</a:t>
            </a:fld>
            <a:endParaRPr lang="en-US" sz="1600" b="1" dirty="0">
              <a:latin typeface="Arial" pitchFamily="34" charset="0"/>
              <a:cs typeface="Arial" pitchFamily="34" charset="0"/>
            </a:endParaRPr>
          </a:p>
        </p:txBody>
      </p:sp>
      <p:pic>
        <p:nvPicPr>
          <p:cNvPr id="4" name="Εικόνα 3">
            <a:extLst>
              <a:ext uri="{FF2B5EF4-FFF2-40B4-BE49-F238E27FC236}">
                <a16:creationId xmlns:a16="http://schemas.microsoft.com/office/drawing/2014/main" id="{65DDE49A-FA71-414C-BA47-3B46EE87D2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459756" y="-865919"/>
            <a:ext cx="5436453" cy="8693907"/>
          </a:xfrm>
          <a:prstGeom prst="rect">
            <a:avLst/>
          </a:prstGeom>
        </p:spPr>
      </p:pic>
    </p:spTree>
    <p:extLst>
      <p:ext uri="{BB962C8B-B14F-4D97-AF65-F5344CB8AC3E}">
        <p14:creationId xmlns:p14="http://schemas.microsoft.com/office/powerpoint/2010/main" val="266761389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2 </a:t>
            </a:r>
            <a:r>
              <a:rPr lang="el-GR" sz="4000" dirty="0">
                <a:solidFill>
                  <a:schemeClr val="bg1"/>
                </a:solidFill>
              </a:rPr>
              <a:t>: Παραγωγή – Σύνθεση - Δειγματοληψία</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32</a:t>
            </a:fld>
            <a:endParaRPr lang="en-US" sz="1600" b="1" dirty="0">
              <a:latin typeface="Arial" pitchFamily="34" charset="0"/>
              <a:cs typeface="Arial" pitchFamily="34" charset="0"/>
            </a:endParaRPr>
          </a:p>
        </p:txBody>
      </p:sp>
      <p:sp>
        <p:nvSpPr>
          <p:cNvPr id="12" name="Ορθογώνιο 11">
            <a:extLst>
              <a:ext uri="{FF2B5EF4-FFF2-40B4-BE49-F238E27FC236}">
                <a16:creationId xmlns:a16="http://schemas.microsoft.com/office/drawing/2014/main" id="{E1E38418-0950-471B-AA10-60A8ADAA538C}"/>
              </a:ext>
            </a:extLst>
          </p:cNvPr>
          <p:cNvSpPr/>
          <p:nvPr/>
        </p:nvSpPr>
        <p:spPr>
          <a:xfrm>
            <a:off x="2023489" y="908818"/>
            <a:ext cx="8145020" cy="492443"/>
          </a:xfrm>
          <a:prstGeom prst="rect">
            <a:avLst/>
          </a:prstGeom>
        </p:spPr>
        <p:txBody>
          <a:bodyPr wrap="square">
            <a:spAutoFit/>
          </a:bodyPr>
          <a:lstStyle/>
          <a:p>
            <a:pPr algn="ctr"/>
            <a:r>
              <a:rPr lang="el-GR" sz="2600" b="1" dirty="0">
                <a:solidFill>
                  <a:srgbClr val="B46B62"/>
                </a:solidFill>
                <a:latin typeface="+mj-lt"/>
              </a:rPr>
              <a:t>Δειγματοληψία ΣΑ</a:t>
            </a:r>
            <a:endParaRPr lang="en-GB" sz="2600" b="1" dirty="0">
              <a:latin typeface="+mj-lt"/>
            </a:endParaRPr>
          </a:p>
        </p:txBody>
      </p:sp>
      <p:pic>
        <p:nvPicPr>
          <p:cNvPr id="4" name="Εικόνα 3">
            <a:extLst>
              <a:ext uri="{FF2B5EF4-FFF2-40B4-BE49-F238E27FC236}">
                <a16:creationId xmlns:a16="http://schemas.microsoft.com/office/drawing/2014/main" id="{F51DDD06-477C-4DD8-A405-0C02EFDCF0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0069" y="1590748"/>
            <a:ext cx="7698440" cy="4358434"/>
          </a:xfrm>
          <a:prstGeom prst="rect">
            <a:avLst/>
          </a:prstGeom>
        </p:spPr>
      </p:pic>
    </p:spTree>
    <p:extLst>
      <p:ext uri="{BB962C8B-B14F-4D97-AF65-F5344CB8AC3E}">
        <p14:creationId xmlns:p14="http://schemas.microsoft.com/office/powerpoint/2010/main" val="263359285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2 </a:t>
            </a:r>
            <a:r>
              <a:rPr lang="el-GR" sz="4000" dirty="0">
                <a:solidFill>
                  <a:schemeClr val="bg1"/>
                </a:solidFill>
              </a:rPr>
              <a:t>: Παραγωγή – Σύνθεση - Δειγματοληψία</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33</a:t>
            </a:fld>
            <a:endParaRPr lang="en-US" sz="1600" b="1" dirty="0">
              <a:latin typeface="Arial" pitchFamily="34" charset="0"/>
              <a:cs typeface="Arial" pitchFamily="34" charset="0"/>
            </a:endParaRPr>
          </a:p>
        </p:txBody>
      </p:sp>
      <p:sp>
        <p:nvSpPr>
          <p:cNvPr id="12" name="Ορθογώνιο 11">
            <a:extLst>
              <a:ext uri="{FF2B5EF4-FFF2-40B4-BE49-F238E27FC236}">
                <a16:creationId xmlns:a16="http://schemas.microsoft.com/office/drawing/2014/main" id="{E1E38418-0950-471B-AA10-60A8ADAA538C}"/>
              </a:ext>
            </a:extLst>
          </p:cNvPr>
          <p:cNvSpPr/>
          <p:nvPr/>
        </p:nvSpPr>
        <p:spPr>
          <a:xfrm>
            <a:off x="2023489" y="908818"/>
            <a:ext cx="8145020" cy="492443"/>
          </a:xfrm>
          <a:prstGeom prst="rect">
            <a:avLst/>
          </a:prstGeom>
        </p:spPr>
        <p:txBody>
          <a:bodyPr wrap="square">
            <a:spAutoFit/>
          </a:bodyPr>
          <a:lstStyle/>
          <a:p>
            <a:pPr algn="ctr"/>
            <a:r>
              <a:rPr lang="el-GR" sz="2600" b="1" dirty="0">
                <a:solidFill>
                  <a:srgbClr val="B46B62"/>
                </a:solidFill>
                <a:latin typeface="+mj-lt"/>
              </a:rPr>
              <a:t>Μέθοδος τεταρτημορίων</a:t>
            </a:r>
            <a:endParaRPr lang="en-GB" sz="2600" b="1" dirty="0">
              <a:latin typeface="+mj-lt"/>
            </a:endParaRPr>
          </a:p>
        </p:txBody>
      </p:sp>
      <p:pic>
        <p:nvPicPr>
          <p:cNvPr id="5" name="Εικόνα 4">
            <a:extLst>
              <a:ext uri="{FF2B5EF4-FFF2-40B4-BE49-F238E27FC236}">
                <a16:creationId xmlns:a16="http://schemas.microsoft.com/office/drawing/2014/main" id="{E7213C92-3912-4349-A0CB-57863BAE46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2359" y="1444738"/>
            <a:ext cx="7347280" cy="4567644"/>
          </a:xfrm>
          <a:prstGeom prst="rect">
            <a:avLst/>
          </a:prstGeom>
        </p:spPr>
      </p:pic>
    </p:spTree>
    <p:extLst>
      <p:ext uri="{BB962C8B-B14F-4D97-AF65-F5344CB8AC3E}">
        <p14:creationId xmlns:p14="http://schemas.microsoft.com/office/powerpoint/2010/main" val="99099461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2 </a:t>
            </a:r>
            <a:r>
              <a:rPr lang="el-GR" sz="4000" dirty="0">
                <a:solidFill>
                  <a:schemeClr val="bg1"/>
                </a:solidFill>
              </a:rPr>
              <a:t>: Παραγωγή – Σύνθεση - Δειγματοληψία</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34</a:t>
            </a:fld>
            <a:endParaRPr lang="en-US" sz="1600" b="1" dirty="0">
              <a:latin typeface="Arial" pitchFamily="34" charset="0"/>
              <a:cs typeface="Arial" pitchFamily="34" charset="0"/>
            </a:endParaRPr>
          </a:p>
        </p:txBody>
      </p:sp>
      <p:pic>
        <p:nvPicPr>
          <p:cNvPr id="4" name="Εικόνα 3" descr="Εικόνα που περιέχει στιγμιότυπο οθόνης&#10;&#10;Περιγραφή που δημιουργήθηκε αυτόματα">
            <a:extLst>
              <a:ext uri="{FF2B5EF4-FFF2-40B4-BE49-F238E27FC236}">
                <a16:creationId xmlns:a16="http://schemas.microsoft.com/office/drawing/2014/main" id="{94228B97-FAB6-4642-8291-AFF34BFBCD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5495" y="908818"/>
            <a:ext cx="5361010" cy="5296316"/>
          </a:xfrm>
          <a:prstGeom prst="rect">
            <a:avLst/>
          </a:prstGeom>
        </p:spPr>
      </p:pic>
    </p:spTree>
    <p:extLst>
      <p:ext uri="{BB962C8B-B14F-4D97-AF65-F5344CB8AC3E}">
        <p14:creationId xmlns:p14="http://schemas.microsoft.com/office/powerpoint/2010/main" val="388791981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2 </a:t>
            </a:r>
            <a:r>
              <a:rPr lang="el-GR" sz="4000" dirty="0">
                <a:solidFill>
                  <a:schemeClr val="bg1"/>
                </a:solidFill>
              </a:rPr>
              <a:t>: Παραγωγή – Σύνθεση - Δειγματοληψία</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35</a:t>
            </a:fld>
            <a:endParaRPr lang="en-US" sz="1600" b="1" dirty="0">
              <a:latin typeface="Arial" pitchFamily="34" charset="0"/>
              <a:cs typeface="Arial" pitchFamily="34" charset="0"/>
            </a:endParaRPr>
          </a:p>
        </p:txBody>
      </p:sp>
      <p:pic>
        <p:nvPicPr>
          <p:cNvPr id="12" name="Picture 4">
            <a:extLst>
              <a:ext uri="{FF2B5EF4-FFF2-40B4-BE49-F238E27FC236}">
                <a16:creationId xmlns:a16="http://schemas.microsoft.com/office/drawing/2014/main" id="{DB450731-8D2A-4F4D-A13D-A8FC1028A3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252" t="25854" r="46303" b="36000"/>
          <a:stretch>
            <a:fillRect/>
          </a:stretch>
        </p:blipFill>
        <p:spPr bwMode="auto">
          <a:xfrm>
            <a:off x="2675480" y="826248"/>
            <a:ext cx="6690703" cy="5072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a:extLst>
              <a:ext uri="{FF2B5EF4-FFF2-40B4-BE49-F238E27FC236}">
                <a16:creationId xmlns:a16="http://schemas.microsoft.com/office/drawing/2014/main" id="{EF7546B7-5B39-4CA8-ADDB-C45E7FD278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369" t="20895" r="55991" b="5376"/>
          <a:stretch>
            <a:fillRect/>
          </a:stretch>
        </p:blipFill>
        <p:spPr bwMode="auto">
          <a:xfrm>
            <a:off x="9366183" y="719331"/>
            <a:ext cx="2545443" cy="5419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7">
            <a:extLst>
              <a:ext uri="{FF2B5EF4-FFF2-40B4-BE49-F238E27FC236}">
                <a16:creationId xmlns:a16="http://schemas.microsoft.com/office/drawing/2014/main" id="{1F4C3164-88FE-4C69-AC8D-0869A4E49902}"/>
              </a:ext>
            </a:extLst>
          </p:cNvPr>
          <p:cNvSpPr txBox="1">
            <a:spLocks noChangeArrowheads="1"/>
          </p:cNvSpPr>
          <p:nvPr/>
        </p:nvSpPr>
        <p:spPr bwMode="auto">
          <a:xfrm>
            <a:off x="0" y="5855812"/>
            <a:ext cx="25225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spcBef>
                <a:spcPct val="50000"/>
              </a:spcBef>
              <a:buClrTx/>
              <a:buFontTx/>
              <a:buNone/>
            </a:pPr>
            <a:r>
              <a:rPr lang="el-GR" altLang="en-US" sz="1600">
                <a:solidFill>
                  <a:schemeClr val="tx1"/>
                </a:solidFill>
                <a:latin typeface="Calibri Light" panose="020F0302020204030204" pitchFamily="34" charset="0"/>
                <a:cs typeface="Calibri Light" panose="020F0302020204030204" pitchFamily="34" charset="0"/>
              </a:rPr>
              <a:t>Πηγή: </a:t>
            </a:r>
            <a:r>
              <a:rPr lang="en-US" altLang="en-US" sz="1600">
                <a:solidFill>
                  <a:schemeClr val="tx1"/>
                </a:solidFill>
                <a:latin typeface="Calibri Light" panose="020F0302020204030204" pitchFamily="34" charset="0"/>
                <a:cs typeface="Calibri Light" panose="020F0302020204030204" pitchFamily="34" charset="0"/>
              </a:rPr>
              <a:t>Christensen, 2011</a:t>
            </a:r>
            <a:endParaRPr lang="el-GR" altLang="en-US" sz="1600">
              <a:solidFill>
                <a:schemeClr val="tx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9479026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2 </a:t>
            </a:r>
            <a:r>
              <a:rPr lang="el-GR" sz="4000" dirty="0">
                <a:solidFill>
                  <a:schemeClr val="bg1"/>
                </a:solidFill>
              </a:rPr>
              <a:t>: Παραγωγή – Σύνθεση - Δειγματοληψία</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36</a:t>
            </a:fld>
            <a:endParaRPr lang="en-US" sz="1600" b="1" dirty="0">
              <a:latin typeface="Arial" pitchFamily="34" charset="0"/>
              <a:cs typeface="Arial" pitchFamily="34" charset="0"/>
            </a:endParaRPr>
          </a:p>
        </p:txBody>
      </p:sp>
      <p:pic>
        <p:nvPicPr>
          <p:cNvPr id="15" name="Picture 3">
            <a:extLst>
              <a:ext uri="{FF2B5EF4-FFF2-40B4-BE49-F238E27FC236}">
                <a16:creationId xmlns:a16="http://schemas.microsoft.com/office/drawing/2014/main" id="{167281AB-4856-47D6-B84D-519C1932FA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7066" y="884872"/>
            <a:ext cx="3524250"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a:extLst>
              <a:ext uri="{FF2B5EF4-FFF2-40B4-BE49-F238E27FC236}">
                <a16:creationId xmlns:a16="http://schemas.microsoft.com/office/drawing/2014/main" id="{25269827-A314-4ABE-86CD-847D4DA5C1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103" t="2173" r="9802" b="13922"/>
          <a:stretch>
            <a:fillRect/>
          </a:stretch>
        </p:blipFill>
        <p:spPr bwMode="auto">
          <a:xfrm>
            <a:off x="7456903" y="843597"/>
            <a:ext cx="3159125" cy="398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a:extLst>
              <a:ext uri="{FF2B5EF4-FFF2-40B4-BE49-F238E27FC236}">
                <a16:creationId xmlns:a16="http://schemas.microsoft.com/office/drawing/2014/main" id="{EC120089-51BF-4AFC-B7B1-393FD38340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0103" y="3640772"/>
            <a:ext cx="3098800" cy="245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Ορθογώνιο 17">
            <a:extLst>
              <a:ext uri="{FF2B5EF4-FFF2-40B4-BE49-F238E27FC236}">
                <a16:creationId xmlns:a16="http://schemas.microsoft.com/office/drawing/2014/main" id="{3A188999-78A5-446C-BCCA-993F540AC13E}"/>
              </a:ext>
            </a:extLst>
          </p:cNvPr>
          <p:cNvSpPr/>
          <p:nvPr/>
        </p:nvSpPr>
        <p:spPr>
          <a:xfrm>
            <a:off x="328040" y="1023117"/>
            <a:ext cx="2522538" cy="1107996"/>
          </a:xfrm>
          <a:prstGeom prst="rect">
            <a:avLst/>
          </a:prstGeom>
        </p:spPr>
        <p:txBody>
          <a:bodyPr wrap="square">
            <a:spAutoFit/>
          </a:bodyPr>
          <a:lstStyle/>
          <a:p>
            <a:pPr algn="ctr"/>
            <a:r>
              <a:rPr lang="el-GR" sz="2200" b="1" dirty="0">
                <a:solidFill>
                  <a:srgbClr val="B46B62"/>
                </a:solidFill>
                <a:latin typeface="+mj-lt"/>
              </a:rPr>
              <a:t>Χειρωνακτική δειγματοληψία στη Θάσο</a:t>
            </a:r>
            <a:endParaRPr lang="en-GB" sz="2200" b="1" dirty="0">
              <a:latin typeface="+mj-lt"/>
            </a:endParaRPr>
          </a:p>
        </p:txBody>
      </p:sp>
    </p:spTree>
    <p:extLst>
      <p:ext uri="{BB962C8B-B14F-4D97-AF65-F5344CB8AC3E}">
        <p14:creationId xmlns:p14="http://schemas.microsoft.com/office/powerpoint/2010/main" val="7084890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2 </a:t>
            </a:r>
            <a:r>
              <a:rPr lang="el-GR" sz="4000" dirty="0">
                <a:solidFill>
                  <a:schemeClr val="bg1"/>
                </a:solidFill>
              </a:rPr>
              <a:t>: Παραγωγή – Σύνθεση - Δειγματοληψία</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37</a:t>
            </a:fld>
            <a:endParaRPr lang="en-US" sz="1600" b="1" dirty="0">
              <a:latin typeface="Arial" pitchFamily="34" charset="0"/>
              <a:cs typeface="Arial" pitchFamily="34" charset="0"/>
            </a:endParaRPr>
          </a:p>
        </p:txBody>
      </p:sp>
      <p:pic>
        <p:nvPicPr>
          <p:cNvPr id="3" name="Εικόνα 2">
            <a:extLst>
              <a:ext uri="{FF2B5EF4-FFF2-40B4-BE49-F238E27FC236}">
                <a16:creationId xmlns:a16="http://schemas.microsoft.com/office/drawing/2014/main" id="{6859F394-10FD-45C0-A1DC-093A8C4E0192}"/>
              </a:ext>
            </a:extLst>
          </p:cNvPr>
          <p:cNvPicPr>
            <a:picLocks noChangeAspect="1"/>
          </p:cNvPicPr>
          <p:nvPr/>
        </p:nvPicPr>
        <p:blipFill>
          <a:blip r:embed="rId3"/>
          <a:stretch>
            <a:fillRect/>
          </a:stretch>
        </p:blipFill>
        <p:spPr>
          <a:xfrm>
            <a:off x="458668" y="2138159"/>
            <a:ext cx="3621386" cy="1711105"/>
          </a:xfrm>
          <a:prstGeom prst="rect">
            <a:avLst/>
          </a:prstGeom>
        </p:spPr>
      </p:pic>
      <p:sp>
        <p:nvSpPr>
          <p:cNvPr id="4" name="Ορθογώνιο 3">
            <a:extLst>
              <a:ext uri="{FF2B5EF4-FFF2-40B4-BE49-F238E27FC236}">
                <a16:creationId xmlns:a16="http://schemas.microsoft.com/office/drawing/2014/main" id="{D5AE2CB2-DDC6-434A-9D87-962DCC2EBC83}"/>
              </a:ext>
            </a:extLst>
          </p:cNvPr>
          <p:cNvSpPr/>
          <p:nvPr/>
        </p:nvSpPr>
        <p:spPr>
          <a:xfrm>
            <a:off x="4425042" y="1351508"/>
            <a:ext cx="6963505" cy="4154984"/>
          </a:xfrm>
          <a:prstGeom prst="rect">
            <a:avLst/>
          </a:prstGeom>
        </p:spPr>
        <p:txBody>
          <a:bodyPr wrap="square">
            <a:spAutoFit/>
          </a:bodyPr>
          <a:lstStyle/>
          <a:p>
            <a:pPr algn="just"/>
            <a:r>
              <a:rPr lang="el-GR" sz="2200" dirty="0">
                <a:solidFill>
                  <a:srgbClr val="000000"/>
                </a:solidFill>
                <a:latin typeface="+mj-lt"/>
              </a:rPr>
              <a:t>n: αριθμός μικρών δειγμάτων που απαιτούνται, </a:t>
            </a:r>
          </a:p>
          <a:p>
            <a:pPr algn="just"/>
            <a:r>
              <a:rPr lang="el-GR" sz="2200" dirty="0">
                <a:solidFill>
                  <a:srgbClr val="000000"/>
                </a:solidFill>
                <a:latin typeface="+mj-lt"/>
              </a:rPr>
              <a:t>s: τυπική απόκλιση, όπως αυτή έχει προκύψει από παλαιότερα πειράματα (ή μια λογική εκτίμηση αυτού), </a:t>
            </a:r>
          </a:p>
          <a:p>
            <a:pPr algn="just"/>
            <a:r>
              <a:rPr lang="el-GR" sz="2200" dirty="0">
                <a:solidFill>
                  <a:srgbClr val="000000"/>
                </a:solidFill>
                <a:latin typeface="+mj-lt"/>
              </a:rPr>
              <a:t>t: τιμή t για α/2 επίπεδο σημαντικότητας και n-1 βαθμούς ελευθερίας (προκύπτει από πίνακες), </a:t>
            </a:r>
          </a:p>
          <a:p>
            <a:pPr algn="just"/>
            <a:r>
              <a:rPr lang="el-GR" sz="2200" dirty="0">
                <a:solidFill>
                  <a:srgbClr val="000000"/>
                </a:solidFill>
                <a:latin typeface="+mj-lt"/>
              </a:rPr>
              <a:t>e: επιθυμητό επίπεδο ακρίβειας σε % ± γύρω από τον πραγματικό μέσο όρο του πληθυσμού. Επίσης ονομάζεται και εύρος σφάλματος (</a:t>
            </a:r>
            <a:r>
              <a:rPr lang="el-GR" sz="2200" dirty="0" err="1">
                <a:solidFill>
                  <a:srgbClr val="000000"/>
                </a:solidFill>
                <a:latin typeface="+mj-lt"/>
              </a:rPr>
              <a:t>margin</a:t>
            </a:r>
            <a:r>
              <a:rPr lang="el-GR" sz="2200" dirty="0">
                <a:solidFill>
                  <a:srgbClr val="000000"/>
                </a:solidFill>
                <a:latin typeface="+mj-lt"/>
              </a:rPr>
              <a:t> of </a:t>
            </a:r>
            <a:r>
              <a:rPr lang="el-GR" sz="2200" dirty="0" err="1">
                <a:solidFill>
                  <a:srgbClr val="000000"/>
                </a:solidFill>
                <a:latin typeface="+mj-lt"/>
              </a:rPr>
              <a:t>error</a:t>
            </a:r>
            <a:r>
              <a:rPr lang="el-GR" sz="2200" dirty="0">
                <a:solidFill>
                  <a:srgbClr val="000000"/>
                </a:solidFill>
                <a:latin typeface="+mj-lt"/>
              </a:rPr>
              <a:t>) και δεν είναι το ίδιο με το επίπεδο σημαντικότητας α, </a:t>
            </a:r>
          </a:p>
          <a:p>
            <a:pPr algn="just"/>
            <a:r>
              <a:rPr lang="el-GR" sz="2200" dirty="0">
                <a:solidFill>
                  <a:srgbClr val="000000"/>
                </a:solidFill>
                <a:latin typeface="+mj-lt"/>
              </a:rPr>
              <a:t>x: μέση τιμή της φυσικής σύστασης του συγκεκριμένου συστατικού των ΑΣΑ (σε %), όπως αυτή έχει προκύψει από πρωτύτερα πειράματα (ή μία λογική εκτίμηση αυτής). </a:t>
            </a:r>
            <a:endParaRPr lang="en-GB" sz="2200" dirty="0">
              <a:latin typeface="+mj-lt"/>
            </a:endParaRPr>
          </a:p>
        </p:txBody>
      </p:sp>
    </p:spTree>
    <p:extLst>
      <p:ext uri="{BB962C8B-B14F-4D97-AF65-F5344CB8AC3E}">
        <p14:creationId xmlns:p14="http://schemas.microsoft.com/office/powerpoint/2010/main" val="326635508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2 </a:t>
            </a:r>
            <a:r>
              <a:rPr lang="el-GR" sz="4000" dirty="0">
                <a:solidFill>
                  <a:schemeClr val="bg1"/>
                </a:solidFill>
              </a:rPr>
              <a:t>: Παραγωγή – Σύνθεση - Δειγματοληψία</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38</a:t>
            </a:fld>
            <a:endParaRPr lang="en-US" sz="1600" b="1" dirty="0">
              <a:latin typeface="Arial" pitchFamily="34" charset="0"/>
              <a:cs typeface="Arial" pitchFamily="34" charset="0"/>
            </a:endParaRPr>
          </a:p>
        </p:txBody>
      </p:sp>
      <p:sp>
        <p:nvSpPr>
          <p:cNvPr id="16" name="Ορθογώνιο 15">
            <a:extLst>
              <a:ext uri="{FF2B5EF4-FFF2-40B4-BE49-F238E27FC236}">
                <a16:creationId xmlns:a16="http://schemas.microsoft.com/office/drawing/2014/main" id="{90A01175-FF0E-4F30-AF7D-83E9A4706A6E}"/>
              </a:ext>
            </a:extLst>
          </p:cNvPr>
          <p:cNvSpPr/>
          <p:nvPr/>
        </p:nvSpPr>
        <p:spPr>
          <a:xfrm>
            <a:off x="1358653" y="788013"/>
            <a:ext cx="8830818" cy="492443"/>
          </a:xfrm>
          <a:prstGeom prst="rect">
            <a:avLst/>
          </a:prstGeom>
        </p:spPr>
        <p:txBody>
          <a:bodyPr wrap="square">
            <a:spAutoFit/>
          </a:bodyPr>
          <a:lstStyle/>
          <a:p>
            <a:pPr algn="ctr"/>
            <a:r>
              <a:rPr lang="el-GR" sz="2600" b="1" dirty="0">
                <a:solidFill>
                  <a:srgbClr val="B46B62"/>
                </a:solidFill>
                <a:latin typeface="+mj-lt"/>
              </a:rPr>
              <a:t>Μεθοδολογία δειγματοληψίας</a:t>
            </a:r>
            <a:endParaRPr lang="en-GB" sz="2600" b="1" dirty="0">
              <a:latin typeface="+mj-lt"/>
            </a:endParaRPr>
          </a:p>
        </p:txBody>
      </p:sp>
      <p:sp>
        <p:nvSpPr>
          <p:cNvPr id="4" name="Ορθογώνιο 3">
            <a:extLst>
              <a:ext uri="{FF2B5EF4-FFF2-40B4-BE49-F238E27FC236}">
                <a16:creationId xmlns:a16="http://schemas.microsoft.com/office/drawing/2014/main" id="{37707853-E453-4E89-BB9A-73037DC4BF24}"/>
              </a:ext>
            </a:extLst>
          </p:cNvPr>
          <p:cNvSpPr/>
          <p:nvPr/>
        </p:nvSpPr>
        <p:spPr>
          <a:xfrm>
            <a:off x="1" y="1280456"/>
            <a:ext cx="11911626" cy="5170646"/>
          </a:xfrm>
          <a:prstGeom prst="rect">
            <a:avLst/>
          </a:prstGeom>
        </p:spPr>
        <p:txBody>
          <a:bodyPr wrap="square">
            <a:spAutoFit/>
          </a:bodyPr>
          <a:lstStyle/>
          <a:p>
            <a:pPr marL="457200" indent="-457200">
              <a:buFont typeface="+mj-lt"/>
              <a:buAutoNum type="arabicPeriod"/>
            </a:pPr>
            <a:r>
              <a:rPr lang="el-GR" sz="2200" dirty="0">
                <a:solidFill>
                  <a:srgbClr val="000000"/>
                </a:solidFill>
                <a:latin typeface="+mj-lt"/>
              </a:rPr>
              <a:t>Επιλογή περιοχής μελέτης, εκτίμηση πληθυσμού και εκτίμηση της ποσότητας των ΑΣΑ κάνοντας χρήση μιας τυπικής ΜΠΑ (π.χ. η ΜΠΑ 1,4 </a:t>
            </a:r>
            <a:r>
              <a:rPr lang="el-GR" sz="2200" dirty="0" err="1">
                <a:solidFill>
                  <a:srgbClr val="000000"/>
                </a:solidFill>
                <a:latin typeface="+mj-lt"/>
              </a:rPr>
              <a:t>kg</a:t>
            </a:r>
            <a:r>
              <a:rPr lang="el-GR" sz="2200" dirty="0">
                <a:solidFill>
                  <a:srgbClr val="000000"/>
                </a:solidFill>
                <a:latin typeface="+mj-lt"/>
              </a:rPr>
              <a:t>/</a:t>
            </a:r>
            <a:r>
              <a:rPr lang="el-GR" sz="2200" dirty="0" err="1">
                <a:solidFill>
                  <a:srgbClr val="000000"/>
                </a:solidFill>
                <a:latin typeface="+mj-lt"/>
              </a:rPr>
              <a:t>cap</a:t>
            </a:r>
            <a:r>
              <a:rPr lang="el-GR" sz="2200" dirty="0">
                <a:solidFill>
                  <a:srgbClr val="000000"/>
                </a:solidFill>
                <a:latin typeface="+mj-lt"/>
              </a:rPr>
              <a:t>-d είναι αντιπροσωπευτική για Ελλάδα). </a:t>
            </a:r>
          </a:p>
          <a:p>
            <a:pPr marL="457200" indent="-457200">
              <a:buFont typeface="+mj-lt"/>
              <a:buAutoNum type="arabicPeriod"/>
            </a:pPr>
            <a:r>
              <a:rPr lang="el-GR" sz="2200" dirty="0">
                <a:solidFill>
                  <a:srgbClr val="000000"/>
                </a:solidFill>
                <a:latin typeface="+mj-lt"/>
              </a:rPr>
              <a:t>Τυχαία επιλογή μιας εβδομάδας εντός του έτους </a:t>
            </a:r>
          </a:p>
          <a:p>
            <a:pPr marL="457200" indent="-457200">
              <a:buFont typeface="+mj-lt"/>
              <a:buAutoNum type="arabicPeriod"/>
            </a:pPr>
            <a:r>
              <a:rPr lang="el-GR" sz="2200" dirty="0">
                <a:solidFill>
                  <a:srgbClr val="000000"/>
                </a:solidFill>
                <a:latin typeface="+mj-lt"/>
              </a:rPr>
              <a:t>Εκτίμηση του συνολικού αριθμού απαιτούμενων δειγμάτων (δηλαδή οχημάτων 16 m</a:t>
            </a:r>
            <a:r>
              <a:rPr lang="el-GR" sz="2200" baseline="30000" dirty="0">
                <a:solidFill>
                  <a:srgbClr val="000000"/>
                </a:solidFill>
                <a:latin typeface="+mj-lt"/>
              </a:rPr>
              <a:t>3</a:t>
            </a:r>
            <a:r>
              <a:rPr lang="el-GR" sz="2200" dirty="0">
                <a:solidFill>
                  <a:srgbClr val="000000"/>
                </a:solidFill>
                <a:latin typeface="+mj-lt"/>
              </a:rPr>
              <a:t>), κάνοντας χρήση της παραπάνω διαδικασίας και του πίνακα 2.12 για το κάθε συστατικό ξεχωριστά και για μία επιθυμητή ακρίβεια (π.χ. e = 10-20%). </a:t>
            </a:r>
          </a:p>
          <a:p>
            <a:pPr marL="457200" indent="-457200">
              <a:buFont typeface="+mj-lt"/>
              <a:buAutoNum type="arabicPeriod"/>
            </a:pPr>
            <a:r>
              <a:rPr lang="el-GR" sz="2200" dirty="0">
                <a:latin typeface="+mj-lt"/>
              </a:rPr>
              <a:t>Επιλογή του μεγαλύτερου n από τα 9 n που θα προκύψουν (αφού τα συστατικά του πίνακα είναι 9). </a:t>
            </a:r>
          </a:p>
          <a:p>
            <a:pPr marL="457200" indent="-457200">
              <a:buFont typeface="+mj-lt"/>
              <a:buAutoNum type="arabicPeriod"/>
            </a:pPr>
            <a:r>
              <a:rPr lang="el-GR" sz="2200" dirty="0">
                <a:latin typeface="+mj-lt"/>
              </a:rPr>
              <a:t>Διαμοιρασμός του αριθμού των δειγμάτων ισόποσα, ιδανικά, εντός μιας εβδομάδας (π.χ. αν απαιτούνται 20 οχήματα/δείγματα συνολικά, τότε επιλογή 5 οχημάτων ανά ημέρα). </a:t>
            </a:r>
          </a:p>
          <a:p>
            <a:pPr marL="457200" indent="-457200">
              <a:buFont typeface="+mj-lt"/>
              <a:buAutoNum type="arabicPeriod"/>
            </a:pPr>
            <a:r>
              <a:rPr lang="el-GR" sz="2200" dirty="0">
                <a:latin typeface="+mj-lt"/>
              </a:rPr>
              <a:t>Άδειασμα απορριμμάτων ανά όχημα σε πλατεία σε επιφάνεια πάχους 20-30 </a:t>
            </a:r>
            <a:r>
              <a:rPr lang="el-GR" sz="2200" dirty="0" err="1">
                <a:latin typeface="+mj-lt"/>
              </a:rPr>
              <a:t>cm</a:t>
            </a:r>
            <a:r>
              <a:rPr lang="el-GR" sz="2200" dirty="0">
                <a:latin typeface="+mj-lt"/>
              </a:rPr>
              <a:t>. </a:t>
            </a:r>
          </a:p>
          <a:p>
            <a:pPr marL="457200" indent="-457200">
              <a:buFont typeface="+mj-lt"/>
              <a:buAutoNum type="arabicPeriod"/>
            </a:pPr>
            <a:r>
              <a:rPr lang="el-GR" sz="2200" dirty="0">
                <a:latin typeface="+mj-lt"/>
              </a:rPr>
              <a:t>Επιλογή με τη μέθοδο των τεταρτημορίων τυχαίου δείγματος, από κάθε όχημα, μάζας περίπου 100 ± 20 </a:t>
            </a:r>
            <a:r>
              <a:rPr lang="el-GR" sz="2200" dirty="0" err="1">
                <a:latin typeface="+mj-lt"/>
              </a:rPr>
              <a:t>kg</a:t>
            </a:r>
            <a:r>
              <a:rPr lang="el-GR" sz="2200" dirty="0">
                <a:latin typeface="+mj-lt"/>
              </a:rPr>
              <a:t>. </a:t>
            </a:r>
          </a:p>
          <a:p>
            <a:pPr marL="457200" indent="-457200">
              <a:buFont typeface="+mj-lt"/>
              <a:buAutoNum type="arabicPeriod"/>
            </a:pPr>
            <a:r>
              <a:rPr lang="el-GR" sz="2200" dirty="0">
                <a:latin typeface="+mj-lt"/>
              </a:rPr>
              <a:t>Χειρωνακτικός διαχωρισμός των 9 συστατικών των απορριμμάτων στο κάθε ένα δείγμα των 100 </a:t>
            </a:r>
            <a:r>
              <a:rPr lang="el-GR" sz="2200" dirty="0" err="1">
                <a:latin typeface="+mj-lt"/>
              </a:rPr>
              <a:t>kg</a:t>
            </a:r>
            <a:r>
              <a:rPr lang="el-GR" sz="2200" dirty="0">
                <a:latin typeface="+mj-lt"/>
              </a:rPr>
              <a:t>. </a:t>
            </a:r>
          </a:p>
          <a:p>
            <a:endParaRPr lang="el-GR" sz="22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58402012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2 </a:t>
            </a:r>
            <a:r>
              <a:rPr lang="el-GR" sz="4000" dirty="0">
                <a:solidFill>
                  <a:schemeClr val="bg1"/>
                </a:solidFill>
              </a:rPr>
              <a:t>: Παραγωγή – Σύνθεση - Δειγματοληψία</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39</a:t>
            </a:fld>
            <a:endParaRPr lang="en-US" sz="1600" b="1" dirty="0">
              <a:latin typeface="Arial" pitchFamily="34" charset="0"/>
              <a:cs typeface="Arial" pitchFamily="34" charset="0"/>
            </a:endParaRPr>
          </a:p>
        </p:txBody>
      </p:sp>
      <p:sp>
        <p:nvSpPr>
          <p:cNvPr id="12" name="Ορθογώνιο 11">
            <a:extLst>
              <a:ext uri="{FF2B5EF4-FFF2-40B4-BE49-F238E27FC236}">
                <a16:creationId xmlns:a16="http://schemas.microsoft.com/office/drawing/2014/main" id="{E1E38418-0950-471B-AA10-60A8ADAA538C}"/>
              </a:ext>
            </a:extLst>
          </p:cNvPr>
          <p:cNvSpPr/>
          <p:nvPr/>
        </p:nvSpPr>
        <p:spPr>
          <a:xfrm>
            <a:off x="2023489" y="908818"/>
            <a:ext cx="8145020" cy="769441"/>
          </a:xfrm>
          <a:prstGeom prst="rect">
            <a:avLst/>
          </a:prstGeom>
        </p:spPr>
        <p:txBody>
          <a:bodyPr wrap="square">
            <a:spAutoFit/>
          </a:bodyPr>
          <a:lstStyle/>
          <a:p>
            <a:pPr algn="ctr"/>
            <a:r>
              <a:rPr lang="el-GR" sz="2200" b="1" dirty="0">
                <a:solidFill>
                  <a:srgbClr val="B46B62"/>
                </a:solidFill>
                <a:latin typeface="+mj-lt"/>
              </a:rPr>
              <a:t>Μέσοι όροι και τυπικές αποκλίσεις για χρήση σε σχέσεις υπολογισμού δειγμάτων (Ελλάδα-Κρήτη)</a:t>
            </a:r>
            <a:endParaRPr lang="en-GB" sz="2200" b="1" dirty="0">
              <a:latin typeface="+mj-lt"/>
            </a:endParaRPr>
          </a:p>
        </p:txBody>
      </p:sp>
      <p:pic>
        <p:nvPicPr>
          <p:cNvPr id="4" name="Εικόνα 3" descr="Εικόνα που περιέχει στιγμιότυπο οθόνης&#10;&#10;Περιγραφή που δημιουργήθηκε αυτόματα">
            <a:extLst>
              <a:ext uri="{FF2B5EF4-FFF2-40B4-BE49-F238E27FC236}">
                <a16:creationId xmlns:a16="http://schemas.microsoft.com/office/drawing/2014/main" id="{4754BAB8-4FDF-4AD5-A2DC-9850A4D922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5678" y="1797822"/>
            <a:ext cx="9832525" cy="4374993"/>
          </a:xfrm>
          <a:prstGeom prst="rect">
            <a:avLst/>
          </a:prstGeom>
        </p:spPr>
      </p:pic>
    </p:spTree>
    <p:extLst>
      <p:ext uri="{BB962C8B-B14F-4D97-AF65-F5344CB8AC3E}">
        <p14:creationId xmlns:p14="http://schemas.microsoft.com/office/powerpoint/2010/main" val="180548326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2 </a:t>
            </a:r>
            <a:r>
              <a:rPr lang="el-GR" sz="4000" dirty="0">
                <a:solidFill>
                  <a:schemeClr val="bg1"/>
                </a:solidFill>
              </a:rPr>
              <a:t>: Παραγωγή – Σύνθεση - Δειγματοληψία</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4</a:t>
            </a:fld>
            <a:endParaRPr lang="en-US" sz="1600" b="1" dirty="0">
              <a:latin typeface="Arial" pitchFamily="34" charset="0"/>
              <a:cs typeface="Arial" pitchFamily="34" charset="0"/>
            </a:endParaRPr>
          </a:p>
        </p:txBody>
      </p:sp>
      <p:sp>
        <p:nvSpPr>
          <p:cNvPr id="13" name="Ορθογώνιο 12">
            <a:extLst>
              <a:ext uri="{FF2B5EF4-FFF2-40B4-BE49-F238E27FC236}">
                <a16:creationId xmlns:a16="http://schemas.microsoft.com/office/drawing/2014/main" id="{D41CA067-072D-4610-859B-AF7D01801153}"/>
              </a:ext>
            </a:extLst>
          </p:cNvPr>
          <p:cNvSpPr/>
          <p:nvPr/>
        </p:nvSpPr>
        <p:spPr>
          <a:xfrm>
            <a:off x="146956" y="892011"/>
            <a:ext cx="2715921" cy="1107996"/>
          </a:xfrm>
          <a:prstGeom prst="rect">
            <a:avLst/>
          </a:prstGeom>
        </p:spPr>
        <p:txBody>
          <a:bodyPr wrap="square">
            <a:spAutoFit/>
          </a:bodyPr>
          <a:lstStyle/>
          <a:p>
            <a:r>
              <a:rPr lang="el-GR" sz="2200" b="1" dirty="0">
                <a:solidFill>
                  <a:srgbClr val="B46B62"/>
                </a:solidFill>
              </a:rPr>
              <a:t>Επίδραση άλλων δεικτών σε παραγωγή ΑΣΑ</a:t>
            </a:r>
            <a:endParaRPr lang="en-GB" sz="2200" b="1" dirty="0"/>
          </a:p>
        </p:txBody>
      </p:sp>
      <p:pic>
        <p:nvPicPr>
          <p:cNvPr id="14" name="Picture 4">
            <a:extLst>
              <a:ext uri="{FF2B5EF4-FFF2-40B4-BE49-F238E27FC236}">
                <a16:creationId xmlns:a16="http://schemas.microsoft.com/office/drawing/2014/main" id="{45C2DDBB-E484-4A96-A28B-3C21DC66AE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4887" y="819578"/>
            <a:ext cx="5055148" cy="295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a:extLst>
              <a:ext uri="{FF2B5EF4-FFF2-40B4-BE49-F238E27FC236}">
                <a16:creationId xmlns:a16="http://schemas.microsoft.com/office/drawing/2014/main" id="{D3BDDF49-4306-4DD9-AD06-1F6484070A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2337" y="3496337"/>
            <a:ext cx="4919662" cy="272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7">
            <a:extLst>
              <a:ext uri="{FF2B5EF4-FFF2-40B4-BE49-F238E27FC236}">
                <a16:creationId xmlns:a16="http://schemas.microsoft.com/office/drawing/2014/main" id="{1CDC9102-D4E8-49C4-AC86-1B87F9CC7E11}"/>
              </a:ext>
            </a:extLst>
          </p:cNvPr>
          <p:cNvSpPr txBox="1">
            <a:spLocks noChangeArrowheads="1"/>
          </p:cNvSpPr>
          <p:nvPr/>
        </p:nvSpPr>
        <p:spPr bwMode="auto">
          <a:xfrm>
            <a:off x="57414" y="5739932"/>
            <a:ext cx="25225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9071E"/>
              </a:buClr>
              <a:buFont typeface="Wingdings" panose="05000000000000000000" pitchFamily="2" charset="2"/>
              <a:buChar char="§"/>
              <a:defRPr kumimoji="1" sz="2800">
                <a:solidFill>
                  <a:srgbClr val="6600CC"/>
                </a:solidFill>
                <a:latin typeface="Arial" panose="020B0604020202020204" pitchFamily="34" charset="0"/>
              </a:defRPr>
            </a:lvl1pPr>
            <a:lvl2pPr marL="742950" indent="-285750">
              <a:spcBef>
                <a:spcPct val="20000"/>
              </a:spcBef>
              <a:buClr>
                <a:srgbClr val="66FF99"/>
              </a:buClr>
              <a:buFont typeface="Wingdings" panose="05000000000000000000" pitchFamily="2" charset="2"/>
              <a:buChar char="§"/>
              <a:defRPr kumimoji="1" sz="26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kumimoji="1" sz="2400">
                <a:solidFill>
                  <a:schemeClr val="hlink"/>
                </a:solidFill>
                <a:latin typeface="Arial" panose="020B0604020202020204" pitchFamily="34" charset="0"/>
              </a:defRPr>
            </a:lvl3pPr>
            <a:lvl4pPr marL="1600200" indent="-228600">
              <a:spcBef>
                <a:spcPct val="20000"/>
              </a:spcBef>
              <a:buClr>
                <a:schemeClr val="tx2"/>
              </a:buClr>
              <a:buFont typeface="Wingdings" panose="05000000000000000000" pitchFamily="2" charset="2"/>
              <a:buChar char="§"/>
              <a:defRPr kumimoji="1"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kumimoji="1"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kumimoji="1" sz="2000">
                <a:solidFill>
                  <a:schemeClr val="tx1"/>
                </a:solidFill>
                <a:latin typeface="Arial" panose="020B0604020202020204" pitchFamily="34" charset="0"/>
              </a:defRPr>
            </a:lvl9pPr>
          </a:lstStyle>
          <a:p>
            <a:pPr>
              <a:spcBef>
                <a:spcPct val="50000"/>
              </a:spcBef>
              <a:buClrTx/>
              <a:buFontTx/>
              <a:buNone/>
            </a:pPr>
            <a:r>
              <a:rPr lang="el-GR" altLang="en-US" sz="1600">
                <a:solidFill>
                  <a:schemeClr val="tx1"/>
                </a:solidFill>
                <a:latin typeface="Calibri Light" panose="020F0302020204030204" pitchFamily="34" charset="0"/>
                <a:cs typeface="Calibri Light" panose="020F0302020204030204" pitchFamily="34" charset="0"/>
              </a:rPr>
              <a:t>Πηγή: </a:t>
            </a:r>
            <a:r>
              <a:rPr lang="en-US" altLang="en-US" sz="1600">
                <a:solidFill>
                  <a:schemeClr val="tx1"/>
                </a:solidFill>
                <a:latin typeface="Calibri Light" panose="020F0302020204030204" pitchFamily="34" charset="0"/>
                <a:cs typeface="Calibri Light" panose="020F0302020204030204" pitchFamily="34" charset="0"/>
              </a:rPr>
              <a:t>Christensen, 2011</a:t>
            </a:r>
            <a:endParaRPr lang="el-GR" altLang="en-US" sz="1600">
              <a:solidFill>
                <a:schemeClr val="tx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85040751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2 </a:t>
            </a:r>
            <a:r>
              <a:rPr lang="el-GR" sz="4000" dirty="0">
                <a:solidFill>
                  <a:schemeClr val="bg1"/>
                </a:solidFill>
              </a:rPr>
              <a:t>: Παραγωγή – Σύνθεση - Δειγματοληψία</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40</a:t>
            </a:fld>
            <a:endParaRPr lang="en-US" sz="1600" b="1" dirty="0">
              <a:latin typeface="Arial" pitchFamily="34" charset="0"/>
              <a:cs typeface="Arial" pitchFamily="34" charset="0"/>
            </a:endParaRPr>
          </a:p>
        </p:txBody>
      </p:sp>
      <p:sp>
        <p:nvSpPr>
          <p:cNvPr id="12" name="Ορθογώνιο 11">
            <a:extLst>
              <a:ext uri="{FF2B5EF4-FFF2-40B4-BE49-F238E27FC236}">
                <a16:creationId xmlns:a16="http://schemas.microsoft.com/office/drawing/2014/main" id="{E1E38418-0950-471B-AA10-60A8ADAA538C}"/>
              </a:ext>
            </a:extLst>
          </p:cNvPr>
          <p:cNvSpPr/>
          <p:nvPr/>
        </p:nvSpPr>
        <p:spPr>
          <a:xfrm>
            <a:off x="2023489" y="908818"/>
            <a:ext cx="8145020" cy="769441"/>
          </a:xfrm>
          <a:prstGeom prst="rect">
            <a:avLst/>
          </a:prstGeom>
        </p:spPr>
        <p:txBody>
          <a:bodyPr wrap="square">
            <a:spAutoFit/>
          </a:bodyPr>
          <a:lstStyle/>
          <a:p>
            <a:pPr algn="ctr"/>
            <a:r>
              <a:rPr lang="el-GR" sz="2200" b="1" dirty="0">
                <a:solidFill>
                  <a:srgbClr val="B46B62"/>
                </a:solidFill>
                <a:latin typeface="+mj-lt"/>
              </a:rPr>
              <a:t>Μέσοι όροι και τυπικές αποκλίσεις για χρήση σε σχέσεις υπολογισμού δειγμάτων (ΗΠΑ)</a:t>
            </a:r>
            <a:endParaRPr lang="en-GB" sz="2200" b="1" dirty="0">
              <a:latin typeface="+mj-lt"/>
            </a:endParaRPr>
          </a:p>
        </p:txBody>
      </p:sp>
      <p:pic>
        <p:nvPicPr>
          <p:cNvPr id="5" name="Εικόνα 4" descr="Εικόνα που περιέχει στιγμιότυπο οθόνης&#10;&#10;Περιγραφή που δημιουργήθηκε αυτόματα">
            <a:extLst>
              <a:ext uri="{FF2B5EF4-FFF2-40B4-BE49-F238E27FC236}">
                <a16:creationId xmlns:a16="http://schemas.microsoft.com/office/drawing/2014/main" id="{6860709C-EBE1-4E91-BCFD-064277C757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7377" y="1674700"/>
            <a:ext cx="8788651" cy="4574679"/>
          </a:xfrm>
          <a:prstGeom prst="rect">
            <a:avLst/>
          </a:prstGeom>
        </p:spPr>
      </p:pic>
    </p:spTree>
    <p:extLst>
      <p:ext uri="{BB962C8B-B14F-4D97-AF65-F5344CB8AC3E}">
        <p14:creationId xmlns:p14="http://schemas.microsoft.com/office/powerpoint/2010/main" val="344716081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2 </a:t>
            </a:r>
            <a:r>
              <a:rPr lang="el-GR" sz="4000" dirty="0">
                <a:solidFill>
                  <a:schemeClr val="bg1"/>
                </a:solidFill>
              </a:rPr>
              <a:t>: Παραγωγή – Σύνθεση - Δειγματοληψία</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41</a:t>
            </a:fld>
            <a:endParaRPr lang="en-US" sz="1600" b="1" dirty="0">
              <a:latin typeface="Arial" pitchFamily="34" charset="0"/>
              <a:cs typeface="Arial" pitchFamily="34" charset="0"/>
            </a:endParaRPr>
          </a:p>
        </p:txBody>
      </p:sp>
      <p:sp>
        <p:nvSpPr>
          <p:cNvPr id="12" name="Ορθογώνιο 11">
            <a:extLst>
              <a:ext uri="{FF2B5EF4-FFF2-40B4-BE49-F238E27FC236}">
                <a16:creationId xmlns:a16="http://schemas.microsoft.com/office/drawing/2014/main" id="{E1E38418-0950-471B-AA10-60A8ADAA538C}"/>
              </a:ext>
            </a:extLst>
          </p:cNvPr>
          <p:cNvSpPr/>
          <p:nvPr/>
        </p:nvSpPr>
        <p:spPr>
          <a:xfrm>
            <a:off x="2023489" y="908818"/>
            <a:ext cx="8145020" cy="492443"/>
          </a:xfrm>
          <a:prstGeom prst="rect">
            <a:avLst/>
          </a:prstGeom>
        </p:spPr>
        <p:txBody>
          <a:bodyPr wrap="square">
            <a:spAutoFit/>
          </a:bodyPr>
          <a:lstStyle/>
          <a:p>
            <a:pPr algn="ctr"/>
            <a:r>
              <a:rPr lang="el-GR" sz="2600" b="1" dirty="0">
                <a:solidFill>
                  <a:srgbClr val="B46B62"/>
                </a:solidFill>
                <a:latin typeface="+mj-lt"/>
              </a:rPr>
              <a:t>Σχέση </a:t>
            </a:r>
            <a:r>
              <a:rPr lang="en-US" sz="2600" b="1" dirty="0">
                <a:solidFill>
                  <a:srgbClr val="B46B62"/>
                </a:solidFill>
                <a:latin typeface="+mj-lt"/>
              </a:rPr>
              <a:t>Cochran</a:t>
            </a:r>
            <a:r>
              <a:rPr lang="el-GR" sz="2600" b="1" dirty="0">
                <a:solidFill>
                  <a:srgbClr val="B46B62"/>
                </a:solidFill>
                <a:latin typeface="+mj-lt"/>
              </a:rPr>
              <a:t> (1977)</a:t>
            </a:r>
            <a:endParaRPr lang="en-GB" sz="2600" b="1" dirty="0">
              <a:latin typeface="+mj-lt"/>
            </a:endParaRPr>
          </a:p>
        </p:txBody>
      </p:sp>
      <p:sp>
        <p:nvSpPr>
          <p:cNvPr id="4" name="Ορθογώνιο 3">
            <a:extLst>
              <a:ext uri="{FF2B5EF4-FFF2-40B4-BE49-F238E27FC236}">
                <a16:creationId xmlns:a16="http://schemas.microsoft.com/office/drawing/2014/main" id="{9F7D32BA-0424-4E46-8F66-179F8DD022A5}"/>
              </a:ext>
            </a:extLst>
          </p:cNvPr>
          <p:cNvSpPr/>
          <p:nvPr/>
        </p:nvSpPr>
        <p:spPr>
          <a:xfrm>
            <a:off x="342900" y="3361875"/>
            <a:ext cx="11450301" cy="2800767"/>
          </a:xfrm>
          <a:prstGeom prst="rect">
            <a:avLst/>
          </a:prstGeom>
        </p:spPr>
        <p:txBody>
          <a:bodyPr wrap="square">
            <a:spAutoFit/>
          </a:bodyPr>
          <a:lstStyle/>
          <a:p>
            <a:pPr algn="just"/>
            <a:r>
              <a:rPr lang="en-GB" sz="2200" dirty="0">
                <a:solidFill>
                  <a:srgbClr val="000000"/>
                </a:solidFill>
                <a:latin typeface="+mj-lt"/>
              </a:rPr>
              <a:t>n = </a:t>
            </a:r>
            <a:r>
              <a:rPr lang="el-GR" sz="2200" dirty="0">
                <a:solidFill>
                  <a:srgbClr val="000000"/>
                </a:solidFill>
                <a:latin typeface="+mj-lt"/>
              </a:rPr>
              <a:t>μέγεθος δείγματος κατοικιών </a:t>
            </a:r>
          </a:p>
          <a:p>
            <a:pPr algn="just"/>
            <a:r>
              <a:rPr lang="el-GR" sz="2200" dirty="0">
                <a:solidFill>
                  <a:srgbClr val="000000"/>
                </a:solidFill>
                <a:latin typeface="+mj-lt"/>
              </a:rPr>
              <a:t>Ν = ολικός αριθμός κατοικιών (κτισμάτων) στην πόλη που εξετάζουμε </a:t>
            </a:r>
          </a:p>
          <a:p>
            <a:pPr algn="just"/>
            <a:r>
              <a:rPr lang="el-GR" sz="2200" dirty="0">
                <a:solidFill>
                  <a:srgbClr val="000000"/>
                </a:solidFill>
                <a:latin typeface="+mj-lt"/>
              </a:rPr>
              <a:t>P = ποσοστών κατοικιών που είναι νοικοκυριά (% του Ν) </a:t>
            </a:r>
          </a:p>
          <a:p>
            <a:pPr algn="just"/>
            <a:r>
              <a:rPr lang="el-GR" sz="2200" dirty="0">
                <a:solidFill>
                  <a:srgbClr val="000000"/>
                </a:solidFill>
                <a:latin typeface="+mj-lt"/>
              </a:rPr>
              <a:t>Q = 1 – P (κατοικίες που δεν είναι νοικοκυριά, % του Ν) </a:t>
            </a:r>
          </a:p>
          <a:p>
            <a:pPr algn="just"/>
            <a:r>
              <a:rPr lang="el-GR" sz="2200" dirty="0">
                <a:solidFill>
                  <a:srgbClr val="000000"/>
                </a:solidFill>
                <a:latin typeface="+mj-lt"/>
              </a:rPr>
              <a:t>Z = Τιμή </a:t>
            </a:r>
            <a:r>
              <a:rPr lang="el-GR" sz="2200" dirty="0" err="1">
                <a:solidFill>
                  <a:srgbClr val="000000"/>
                </a:solidFill>
                <a:latin typeface="+mj-lt"/>
              </a:rPr>
              <a:t>Ζα</a:t>
            </a:r>
            <a:r>
              <a:rPr lang="el-GR" sz="2200" dirty="0">
                <a:solidFill>
                  <a:srgbClr val="000000"/>
                </a:solidFill>
                <a:latin typeface="+mj-lt"/>
              </a:rPr>
              <a:t>/2 από την τυποποιημένη κανονική κατανομή που αντιστοιχεί σε επίπεδο εμπιστοσύνης 95% (άρα α = 5%) και έχει τιμή 1,96 </a:t>
            </a:r>
          </a:p>
          <a:p>
            <a:pPr algn="just"/>
            <a:r>
              <a:rPr lang="el-GR" sz="2200" dirty="0">
                <a:solidFill>
                  <a:srgbClr val="000000"/>
                </a:solidFill>
                <a:latin typeface="+mj-lt"/>
              </a:rPr>
              <a:t>e = επιτρεπόμενο επίπεδο ακρίβειας (π.χ. 5%) ή εύρος σφάλματος (δεν πρέπει να συγχέεται το α με το e). </a:t>
            </a:r>
            <a:endParaRPr lang="en-GB" sz="2200" dirty="0">
              <a:latin typeface="+mj-lt"/>
            </a:endParaRPr>
          </a:p>
        </p:txBody>
      </p:sp>
      <p:pic>
        <p:nvPicPr>
          <p:cNvPr id="6" name="Εικόνα 5">
            <a:extLst>
              <a:ext uri="{FF2B5EF4-FFF2-40B4-BE49-F238E27FC236}">
                <a16:creationId xmlns:a16="http://schemas.microsoft.com/office/drawing/2014/main" id="{EF2F1AB9-0A93-46C9-B97E-7E826C057650}"/>
              </a:ext>
            </a:extLst>
          </p:cNvPr>
          <p:cNvPicPr>
            <a:picLocks noChangeAspect="1"/>
          </p:cNvPicPr>
          <p:nvPr/>
        </p:nvPicPr>
        <p:blipFill>
          <a:blip r:embed="rId2"/>
          <a:stretch>
            <a:fillRect/>
          </a:stretch>
        </p:blipFill>
        <p:spPr>
          <a:xfrm>
            <a:off x="3379958" y="1565097"/>
            <a:ext cx="5432079" cy="1539089"/>
          </a:xfrm>
          <a:prstGeom prst="rect">
            <a:avLst/>
          </a:prstGeom>
        </p:spPr>
      </p:pic>
    </p:spTree>
    <p:extLst>
      <p:ext uri="{BB962C8B-B14F-4D97-AF65-F5344CB8AC3E}">
        <p14:creationId xmlns:p14="http://schemas.microsoft.com/office/powerpoint/2010/main" val="407274213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2 </a:t>
            </a:r>
            <a:r>
              <a:rPr lang="el-GR" sz="4000" dirty="0">
                <a:solidFill>
                  <a:schemeClr val="bg1"/>
                </a:solidFill>
              </a:rPr>
              <a:t>: Παραγωγή – Σύνθεση - Δειγματοληψία</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42</a:t>
            </a:fld>
            <a:endParaRPr lang="en-US" sz="1600" b="1" dirty="0">
              <a:latin typeface="Arial" pitchFamily="34" charset="0"/>
              <a:cs typeface="Arial" pitchFamily="34" charset="0"/>
            </a:endParaRPr>
          </a:p>
        </p:txBody>
      </p:sp>
      <p:sp>
        <p:nvSpPr>
          <p:cNvPr id="12" name="Ορθογώνιο 11">
            <a:extLst>
              <a:ext uri="{FF2B5EF4-FFF2-40B4-BE49-F238E27FC236}">
                <a16:creationId xmlns:a16="http://schemas.microsoft.com/office/drawing/2014/main" id="{E1E38418-0950-471B-AA10-60A8ADAA538C}"/>
              </a:ext>
            </a:extLst>
          </p:cNvPr>
          <p:cNvSpPr/>
          <p:nvPr/>
        </p:nvSpPr>
        <p:spPr>
          <a:xfrm>
            <a:off x="2023489" y="908818"/>
            <a:ext cx="8145020" cy="492443"/>
          </a:xfrm>
          <a:prstGeom prst="rect">
            <a:avLst/>
          </a:prstGeom>
        </p:spPr>
        <p:txBody>
          <a:bodyPr wrap="square">
            <a:spAutoFit/>
          </a:bodyPr>
          <a:lstStyle/>
          <a:p>
            <a:pPr algn="ctr"/>
            <a:r>
              <a:rPr lang="el-GR" sz="2600" b="1" dirty="0">
                <a:solidFill>
                  <a:srgbClr val="B46B62"/>
                </a:solidFill>
                <a:latin typeface="+mj-lt"/>
              </a:rPr>
              <a:t>Παράδειγμα σχέσης </a:t>
            </a:r>
            <a:r>
              <a:rPr lang="en-US" sz="2600" b="1" dirty="0">
                <a:solidFill>
                  <a:srgbClr val="B46B62"/>
                </a:solidFill>
                <a:latin typeface="+mj-lt"/>
              </a:rPr>
              <a:t>Cochran</a:t>
            </a:r>
            <a:r>
              <a:rPr lang="el-GR" sz="2600" b="1" dirty="0">
                <a:solidFill>
                  <a:srgbClr val="B46B62"/>
                </a:solidFill>
                <a:latin typeface="+mj-lt"/>
              </a:rPr>
              <a:t> (1977)</a:t>
            </a:r>
            <a:endParaRPr lang="en-GB" sz="2600" b="1" dirty="0">
              <a:latin typeface="+mj-lt"/>
            </a:endParaRPr>
          </a:p>
        </p:txBody>
      </p:sp>
      <p:sp>
        <p:nvSpPr>
          <p:cNvPr id="3" name="Ορθογώνιο 2">
            <a:extLst>
              <a:ext uri="{FF2B5EF4-FFF2-40B4-BE49-F238E27FC236}">
                <a16:creationId xmlns:a16="http://schemas.microsoft.com/office/drawing/2014/main" id="{B8DCC81F-FF8A-4FE6-B9CF-096B99B2714F}"/>
              </a:ext>
            </a:extLst>
          </p:cNvPr>
          <p:cNvSpPr/>
          <p:nvPr/>
        </p:nvSpPr>
        <p:spPr>
          <a:xfrm>
            <a:off x="391885" y="1372835"/>
            <a:ext cx="11519741" cy="4154984"/>
          </a:xfrm>
          <a:prstGeom prst="rect">
            <a:avLst/>
          </a:prstGeom>
        </p:spPr>
        <p:txBody>
          <a:bodyPr wrap="square">
            <a:spAutoFit/>
          </a:bodyPr>
          <a:lstStyle/>
          <a:p>
            <a:pPr algn="just"/>
            <a:r>
              <a:rPr lang="el-GR" sz="2400" dirty="0">
                <a:solidFill>
                  <a:srgbClr val="000000"/>
                </a:solidFill>
                <a:latin typeface="+mj-lt"/>
              </a:rPr>
              <a:t>Σε μια πόλη, τα συνολικά κτίσματα είναι 5.000 από τα οποία τα 4.000 είναι νοικοκυριά, ενώ τα υπόλοιπα 1.000 είναι εμπορικά κτίρια. Ποιο είναι το συνολικό δείγμα κατοικιών που πρέπει να ληφθούν για επιτρεπόμενο σφάλμα 5% και επίπεδο εμπιστοσύνης 95%; Το P είναι 4.000/5.000 = 80% και προφανώς το Q = 20%. Χρησιμοποιήστε 1 – α = 95% και e = 5% (το α είναι ανεξάρτητο του e και τυχαίνει εδώ να ταυτίζονται). </a:t>
            </a:r>
          </a:p>
          <a:p>
            <a:pPr algn="just"/>
            <a:endParaRPr lang="el-GR" sz="2400" dirty="0">
              <a:solidFill>
                <a:srgbClr val="B46B62"/>
              </a:solidFill>
              <a:latin typeface="+mj-lt"/>
            </a:endParaRPr>
          </a:p>
          <a:p>
            <a:pPr algn="just"/>
            <a:r>
              <a:rPr lang="el-GR" sz="2400" dirty="0">
                <a:solidFill>
                  <a:srgbClr val="B46B62"/>
                </a:solidFill>
                <a:latin typeface="+mj-lt"/>
              </a:rPr>
              <a:t>Λύση</a:t>
            </a:r>
          </a:p>
          <a:p>
            <a:pPr algn="just"/>
            <a:r>
              <a:rPr lang="el-GR" sz="2400" dirty="0">
                <a:solidFill>
                  <a:srgbClr val="000000"/>
                </a:solidFill>
                <a:latin typeface="+mj-lt"/>
              </a:rPr>
              <a:t>Λύνοντας την παραπάνω σχέση εξάγω ότι n = 234. </a:t>
            </a:r>
          </a:p>
          <a:p>
            <a:pPr algn="just"/>
            <a:r>
              <a:rPr lang="el-GR" sz="2400" dirty="0">
                <a:solidFill>
                  <a:srgbClr val="000000"/>
                </a:solidFill>
                <a:latin typeface="+mj-lt"/>
              </a:rPr>
              <a:t>Δηλαδή, πρέπει να γίνει δειγματοληψία από 234 κατοικίες συνολικά (από τις οποίες το 80% να είναι νοικοκυριά), ώστε να έχουμε αντιπροσωπευτικό δείγμα για τα επιλεγμένο α (δηλαδή για βεβαιότητα 95% στα αποτελέσματά μας).</a:t>
            </a:r>
            <a:endParaRPr lang="en-GB" sz="2400" dirty="0">
              <a:latin typeface="+mj-lt"/>
            </a:endParaRPr>
          </a:p>
        </p:txBody>
      </p:sp>
    </p:spTree>
    <p:extLst>
      <p:ext uri="{BB962C8B-B14F-4D97-AF65-F5344CB8AC3E}">
        <p14:creationId xmlns:p14="http://schemas.microsoft.com/office/powerpoint/2010/main" val="18393153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2 </a:t>
            </a:r>
            <a:r>
              <a:rPr lang="el-GR" sz="4000" dirty="0">
                <a:solidFill>
                  <a:schemeClr val="bg1"/>
                </a:solidFill>
              </a:rPr>
              <a:t>: Παραγωγή – Σύνθεση - Δειγματοληψία</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43</a:t>
            </a:fld>
            <a:endParaRPr lang="en-US" sz="1600" b="1" dirty="0">
              <a:latin typeface="Arial" pitchFamily="34" charset="0"/>
              <a:cs typeface="Arial" pitchFamily="34" charset="0"/>
            </a:endParaRPr>
          </a:p>
        </p:txBody>
      </p:sp>
      <p:pic>
        <p:nvPicPr>
          <p:cNvPr id="5" name="Εικόνα 4" descr="Εικόνα που περιέχει στιγμιότυπο οθόνης&#10;&#10;Περιγραφή που δημιουργήθηκε αυτόματα">
            <a:extLst>
              <a:ext uri="{FF2B5EF4-FFF2-40B4-BE49-F238E27FC236}">
                <a16:creationId xmlns:a16="http://schemas.microsoft.com/office/drawing/2014/main" id="{4B9C4337-35C8-4D2E-8AA4-614BBB5008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9204" y="1567358"/>
            <a:ext cx="9133592" cy="4141355"/>
          </a:xfrm>
          <a:prstGeom prst="rect">
            <a:avLst/>
          </a:prstGeom>
        </p:spPr>
      </p:pic>
      <p:sp>
        <p:nvSpPr>
          <p:cNvPr id="12" name="Ορθογώνιο 11">
            <a:extLst>
              <a:ext uri="{FF2B5EF4-FFF2-40B4-BE49-F238E27FC236}">
                <a16:creationId xmlns:a16="http://schemas.microsoft.com/office/drawing/2014/main" id="{E1E38418-0950-471B-AA10-60A8ADAA538C}"/>
              </a:ext>
            </a:extLst>
          </p:cNvPr>
          <p:cNvSpPr/>
          <p:nvPr/>
        </p:nvSpPr>
        <p:spPr>
          <a:xfrm>
            <a:off x="2023489" y="908818"/>
            <a:ext cx="8145020" cy="492443"/>
          </a:xfrm>
          <a:prstGeom prst="rect">
            <a:avLst/>
          </a:prstGeom>
        </p:spPr>
        <p:txBody>
          <a:bodyPr wrap="square">
            <a:spAutoFit/>
          </a:bodyPr>
          <a:lstStyle/>
          <a:p>
            <a:pPr algn="ctr"/>
            <a:r>
              <a:rPr lang="el-GR" sz="2600" b="1" dirty="0">
                <a:solidFill>
                  <a:srgbClr val="B46B62"/>
                </a:solidFill>
                <a:latin typeface="+mj-lt"/>
              </a:rPr>
              <a:t>Βασικές πράξεις σε μίγματα (βάσει ποσοστιαίας σύσταση)</a:t>
            </a:r>
            <a:endParaRPr lang="en-GB" sz="2600" b="1" dirty="0">
              <a:latin typeface="+mj-lt"/>
            </a:endParaRPr>
          </a:p>
        </p:txBody>
      </p:sp>
    </p:spTree>
    <p:extLst>
      <p:ext uri="{BB962C8B-B14F-4D97-AF65-F5344CB8AC3E}">
        <p14:creationId xmlns:p14="http://schemas.microsoft.com/office/powerpoint/2010/main" val="132198683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2 </a:t>
            </a:r>
            <a:r>
              <a:rPr lang="el-GR" sz="4000" dirty="0">
                <a:solidFill>
                  <a:schemeClr val="bg1"/>
                </a:solidFill>
              </a:rPr>
              <a:t>: Παραγωγή – Σύνθεση - Δειγματοληψία</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44</a:t>
            </a:fld>
            <a:endParaRPr lang="en-US" sz="1600" b="1" dirty="0">
              <a:latin typeface="Arial" pitchFamily="34" charset="0"/>
              <a:cs typeface="Arial" pitchFamily="34" charset="0"/>
            </a:endParaRPr>
          </a:p>
        </p:txBody>
      </p:sp>
      <p:sp>
        <p:nvSpPr>
          <p:cNvPr id="12" name="Ορθογώνιο 11">
            <a:extLst>
              <a:ext uri="{FF2B5EF4-FFF2-40B4-BE49-F238E27FC236}">
                <a16:creationId xmlns:a16="http://schemas.microsoft.com/office/drawing/2014/main" id="{E1E38418-0950-471B-AA10-60A8ADAA538C}"/>
              </a:ext>
            </a:extLst>
          </p:cNvPr>
          <p:cNvSpPr/>
          <p:nvPr/>
        </p:nvSpPr>
        <p:spPr>
          <a:xfrm>
            <a:off x="1324409" y="779741"/>
            <a:ext cx="9481676" cy="492443"/>
          </a:xfrm>
          <a:prstGeom prst="rect">
            <a:avLst/>
          </a:prstGeom>
        </p:spPr>
        <p:txBody>
          <a:bodyPr wrap="square">
            <a:spAutoFit/>
          </a:bodyPr>
          <a:lstStyle/>
          <a:p>
            <a:pPr algn="ctr"/>
            <a:r>
              <a:rPr lang="el-GR" sz="2600" b="1" dirty="0">
                <a:solidFill>
                  <a:srgbClr val="B46B62"/>
                </a:solidFill>
                <a:latin typeface="+mj-lt"/>
              </a:rPr>
              <a:t>Βασικές πράξεις σε μίγματα (βάσει υγρών βαρών των συστατικών ΑΣΑ)</a:t>
            </a:r>
            <a:endParaRPr lang="en-GB" sz="2600" b="1" dirty="0">
              <a:latin typeface="+mj-lt"/>
            </a:endParaRPr>
          </a:p>
        </p:txBody>
      </p:sp>
      <p:pic>
        <p:nvPicPr>
          <p:cNvPr id="4" name="Εικόνα 3" descr="Εικόνα που περιέχει στιγμιότυπο οθόνης&#10;&#10;Περιγραφή που δημιουργήθηκε αυτόματα">
            <a:extLst>
              <a:ext uri="{FF2B5EF4-FFF2-40B4-BE49-F238E27FC236}">
                <a16:creationId xmlns:a16="http://schemas.microsoft.com/office/drawing/2014/main" id="{3AD86140-75E9-4777-868D-41EE64C737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8490" y="1339706"/>
            <a:ext cx="8833515" cy="4903032"/>
          </a:xfrm>
          <a:prstGeom prst="rect">
            <a:avLst/>
          </a:prstGeom>
        </p:spPr>
      </p:pic>
    </p:spTree>
    <p:extLst>
      <p:ext uri="{BB962C8B-B14F-4D97-AF65-F5344CB8AC3E}">
        <p14:creationId xmlns:p14="http://schemas.microsoft.com/office/powerpoint/2010/main" val="30430587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2 </a:t>
            </a:r>
            <a:r>
              <a:rPr lang="el-GR" sz="4000" dirty="0">
                <a:solidFill>
                  <a:schemeClr val="bg1"/>
                </a:solidFill>
              </a:rPr>
              <a:t>: Παραγωγή – Σύνθεση - Δειγματοληψία</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45</a:t>
            </a:fld>
            <a:endParaRPr lang="en-US" sz="1600" b="1" dirty="0">
              <a:latin typeface="Arial" pitchFamily="34" charset="0"/>
              <a:cs typeface="Arial" pitchFamily="34" charset="0"/>
            </a:endParaRPr>
          </a:p>
        </p:txBody>
      </p:sp>
      <p:sp>
        <p:nvSpPr>
          <p:cNvPr id="12" name="Ορθογώνιο 11">
            <a:extLst>
              <a:ext uri="{FF2B5EF4-FFF2-40B4-BE49-F238E27FC236}">
                <a16:creationId xmlns:a16="http://schemas.microsoft.com/office/drawing/2014/main" id="{E1E38418-0950-471B-AA10-60A8ADAA538C}"/>
              </a:ext>
            </a:extLst>
          </p:cNvPr>
          <p:cNvSpPr/>
          <p:nvPr/>
        </p:nvSpPr>
        <p:spPr>
          <a:xfrm>
            <a:off x="2023489" y="804449"/>
            <a:ext cx="8145020" cy="492443"/>
          </a:xfrm>
          <a:prstGeom prst="rect">
            <a:avLst/>
          </a:prstGeom>
        </p:spPr>
        <p:txBody>
          <a:bodyPr wrap="square">
            <a:spAutoFit/>
          </a:bodyPr>
          <a:lstStyle/>
          <a:p>
            <a:pPr algn="ctr"/>
            <a:r>
              <a:rPr lang="el-GR" sz="2600" b="1" dirty="0">
                <a:solidFill>
                  <a:srgbClr val="B46B62"/>
                </a:solidFill>
                <a:latin typeface="+mj-lt"/>
              </a:rPr>
              <a:t>Εξαγωγή εμπειρικού τύπου</a:t>
            </a:r>
            <a:endParaRPr lang="en-GB" sz="2600" b="1" dirty="0">
              <a:latin typeface="+mj-lt"/>
            </a:endParaRPr>
          </a:p>
        </p:txBody>
      </p:sp>
      <p:sp>
        <p:nvSpPr>
          <p:cNvPr id="3" name="Ορθογώνιο 2">
            <a:extLst>
              <a:ext uri="{FF2B5EF4-FFF2-40B4-BE49-F238E27FC236}">
                <a16:creationId xmlns:a16="http://schemas.microsoft.com/office/drawing/2014/main" id="{B8DCC81F-FF8A-4FE6-B9CF-096B99B2714F}"/>
              </a:ext>
            </a:extLst>
          </p:cNvPr>
          <p:cNvSpPr/>
          <p:nvPr/>
        </p:nvSpPr>
        <p:spPr>
          <a:xfrm>
            <a:off x="391885" y="1291190"/>
            <a:ext cx="11519741" cy="4714111"/>
          </a:xfrm>
          <a:prstGeom prst="rect">
            <a:avLst/>
          </a:prstGeom>
        </p:spPr>
        <p:txBody>
          <a:bodyPr wrap="square">
            <a:spAutoFit/>
          </a:bodyPr>
          <a:lstStyle/>
          <a:p>
            <a:pPr>
              <a:spcAft>
                <a:spcPts val="1000"/>
              </a:spcAft>
            </a:pPr>
            <a:r>
              <a:rPr lang="el-GR" sz="2200" dirty="0">
                <a:latin typeface="Calibri" panose="020F0502020204030204" pitchFamily="34" charset="0"/>
                <a:ea typeface="Calibri" panose="020F0502020204030204" pitchFamily="34" charset="0"/>
                <a:cs typeface="Times New Roman" panose="02020603050405020304" pitchFamily="18" charset="0"/>
              </a:rPr>
              <a:t>Ας θεωρήσουμε ότι η σύσταση μιας ένωσης είναι 40% </a:t>
            </a:r>
            <a:r>
              <a:rPr lang="en-US" sz="2200" dirty="0">
                <a:latin typeface="Calibri" panose="020F0502020204030204" pitchFamily="34" charset="0"/>
                <a:ea typeface="Calibri" panose="020F0502020204030204" pitchFamily="34" charset="0"/>
                <a:cs typeface="Times New Roman" panose="02020603050405020304" pitchFamily="18" charset="0"/>
              </a:rPr>
              <a:t>C</a:t>
            </a:r>
            <a:r>
              <a:rPr lang="el-GR" sz="2200" dirty="0">
                <a:latin typeface="Calibri" panose="020F0502020204030204" pitchFamily="34" charset="0"/>
                <a:ea typeface="Calibri" panose="020F0502020204030204" pitchFamily="34" charset="0"/>
                <a:cs typeface="Times New Roman" panose="02020603050405020304" pitchFamily="18" charset="0"/>
              </a:rPr>
              <a:t>, 30% </a:t>
            </a:r>
            <a:r>
              <a:rPr lang="en-US" sz="2200" dirty="0">
                <a:latin typeface="Calibri" panose="020F0502020204030204" pitchFamily="34" charset="0"/>
                <a:ea typeface="Calibri" panose="020F0502020204030204" pitchFamily="34" charset="0"/>
                <a:cs typeface="Times New Roman" panose="02020603050405020304" pitchFamily="18" charset="0"/>
              </a:rPr>
              <a:t>O</a:t>
            </a:r>
            <a:r>
              <a:rPr lang="el-GR" sz="2200" dirty="0">
                <a:latin typeface="Calibri" panose="020F0502020204030204" pitchFamily="34" charset="0"/>
                <a:ea typeface="Calibri" panose="020F0502020204030204" pitchFamily="34" charset="0"/>
                <a:cs typeface="Times New Roman" panose="02020603050405020304" pitchFamily="18" charset="0"/>
              </a:rPr>
              <a:t>, 20% </a:t>
            </a:r>
            <a:r>
              <a:rPr lang="en-US" sz="2200" dirty="0">
                <a:latin typeface="Calibri" panose="020F0502020204030204" pitchFamily="34" charset="0"/>
                <a:ea typeface="Calibri" panose="020F0502020204030204" pitchFamily="34" charset="0"/>
                <a:cs typeface="Times New Roman" panose="02020603050405020304" pitchFamily="18" charset="0"/>
              </a:rPr>
              <a:t>N</a:t>
            </a:r>
            <a:r>
              <a:rPr lang="el-GR" sz="2200" dirty="0">
                <a:latin typeface="Calibri" panose="020F0502020204030204" pitchFamily="34" charset="0"/>
                <a:ea typeface="Calibri" panose="020F0502020204030204" pitchFamily="34" charset="0"/>
                <a:cs typeface="Times New Roman" panose="02020603050405020304" pitchFamily="18" charset="0"/>
              </a:rPr>
              <a:t>, 10% </a:t>
            </a:r>
            <a:r>
              <a:rPr lang="en-US" sz="2200" dirty="0">
                <a:latin typeface="Calibri" panose="020F0502020204030204" pitchFamily="34" charset="0"/>
                <a:ea typeface="Calibri" panose="020F0502020204030204" pitchFamily="34" charset="0"/>
                <a:cs typeface="Times New Roman" panose="02020603050405020304" pitchFamily="18" charset="0"/>
              </a:rPr>
              <a:t>H</a:t>
            </a:r>
            <a:r>
              <a:rPr lang="el-GR" sz="2200" dirty="0">
                <a:latin typeface="Calibri" panose="020F0502020204030204" pitchFamily="34" charset="0"/>
                <a:ea typeface="Calibri" panose="020F0502020204030204" pitchFamily="34" charset="0"/>
                <a:cs typeface="Times New Roman" panose="02020603050405020304" pitchFamily="18" charset="0"/>
              </a:rPr>
              <a:t>. Για να εξάγω τον εμπειρικό τύπο της ένωσης κάνω τα κάτωθι:</a:t>
            </a:r>
            <a:endParaRPr lang="en-GB" sz="2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1000"/>
              </a:spcAft>
              <a:buFont typeface="+mj-lt"/>
              <a:buAutoNum type="arabicPeriod"/>
            </a:pPr>
            <a:r>
              <a:rPr lang="el-GR" sz="2200" dirty="0">
                <a:latin typeface="Calibri" panose="020F0502020204030204" pitchFamily="34" charset="0"/>
                <a:ea typeface="Calibri" panose="020F0502020204030204" pitchFamily="34" charset="0"/>
                <a:cs typeface="Times New Roman" panose="02020603050405020304" pitchFamily="18" charset="0"/>
              </a:rPr>
              <a:t>Διαιρώ το ποσοστό του κάθε στοιχείου με το ατομικό βάρος του αντίστοιχου στοιχείου. Δηλαδή:</a:t>
            </a:r>
            <a:endParaRPr lang="en-GB" sz="2200" dirty="0">
              <a:latin typeface="Calibri" panose="020F0502020204030204" pitchFamily="34" charset="0"/>
              <a:ea typeface="Calibri" panose="020F0502020204030204" pitchFamily="34" charset="0"/>
              <a:cs typeface="Times New Roman" panose="02020603050405020304" pitchFamily="18" charset="0"/>
            </a:endParaRPr>
          </a:p>
          <a:p>
            <a:pPr marL="457200">
              <a:spcAft>
                <a:spcPts val="1000"/>
              </a:spcAft>
            </a:pPr>
            <a:r>
              <a:rPr lang="en-US" sz="2200" dirty="0">
                <a:latin typeface="Calibri" panose="020F0502020204030204" pitchFamily="34" charset="0"/>
                <a:ea typeface="Calibri" panose="020F0502020204030204" pitchFamily="34" charset="0"/>
                <a:cs typeface="Times New Roman" panose="02020603050405020304" pitchFamily="18" charset="0"/>
              </a:rPr>
              <a:t>C</a:t>
            </a:r>
            <a:r>
              <a:rPr lang="el-GR" sz="2200" dirty="0">
                <a:latin typeface="Calibri" panose="020F0502020204030204" pitchFamily="34" charset="0"/>
                <a:ea typeface="Calibri" panose="020F0502020204030204" pitchFamily="34" charset="0"/>
                <a:cs typeface="Times New Roman" panose="02020603050405020304" pitchFamily="18" charset="0"/>
              </a:rPr>
              <a:t>: 40% / 12 = 0</a:t>
            </a:r>
            <a:r>
              <a:rPr lang="en-US" sz="2200" dirty="0">
                <a:latin typeface="Calibri" panose="020F0502020204030204" pitchFamily="34" charset="0"/>
                <a:ea typeface="Calibri" panose="020F0502020204030204" pitchFamily="34" charset="0"/>
                <a:cs typeface="Times New Roman" panose="02020603050405020304" pitchFamily="18" charset="0"/>
              </a:rPr>
              <a:t>,</a:t>
            </a:r>
            <a:r>
              <a:rPr lang="el-GR" sz="2200" dirty="0">
                <a:latin typeface="Calibri" panose="020F0502020204030204" pitchFamily="34" charset="0"/>
                <a:ea typeface="Calibri" panose="020F0502020204030204" pitchFamily="34" charset="0"/>
                <a:cs typeface="Times New Roman" panose="02020603050405020304" pitchFamily="18" charset="0"/>
              </a:rPr>
              <a:t>033</a:t>
            </a:r>
            <a:endParaRPr lang="en-GB" sz="2200" dirty="0">
              <a:latin typeface="Calibri" panose="020F0502020204030204" pitchFamily="34" charset="0"/>
              <a:ea typeface="Calibri" panose="020F0502020204030204" pitchFamily="34" charset="0"/>
              <a:cs typeface="Times New Roman" panose="02020603050405020304" pitchFamily="18" charset="0"/>
            </a:endParaRPr>
          </a:p>
          <a:p>
            <a:pPr marL="457200">
              <a:spcAft>
                <a:spcPts val="1000"/>
              </a:spcAft>
            </a:pPr>
            <a:r>
              <a:rPr lang="en-US" sz="2200" dirty="0">
                <a:latin typeface="Calibri" panose="020F0502020204030204" pitchFamily="34" charset="0"/>
                <a:ea typeface="Calibri" panose="020F0502020204030204" pitchFamily="34" charset="0"/>
                <a:cs typeface="Times New Roman" panose="02020603050405020304" pitchFamily="18" charset="0"/>
              </a:rPr>
              <a:t>O</a:t>
            </a:r>
            <a:r>
              <a:rPr lang="el-GR" sz="2200" dirty="0">
                <a:latin typeface="Calibri" panose="020F0502020204030204" pitchFamily="34" charset="0"/>
                <a:ea typeface="Calibri" panose="020F0502020204030204" pitchFamily="34" charset="0"/>
                <a:cs typeface="Times New Roman" panose="02020603050405020304" pitchFamily="18" charset="0"/>
              </a:rPr>
              <a:t>: 30% / 16 = 0</a:t>
            </a:r>
            <a:r>
              <a:rPr lang="en-US" sz="2200" dirty="0">
                <a:latin typeface="Calibri" panose="020F0502020204030204" pitchFamily="34" charset="0"/>
                <a:ea typeface="Calibri" panose="020F0502020204030204" pitchFamily="34" charset="0"/>
                <a:cs typeface="Times New Roman" panose="02020603050405020304" pitchFamily="18" charset="0"/>
              </a:rPr>
              <a:t>,</a:t>
            </a:r>
            <a:r>
              <a:rPr lang="el-GR" sz="2200" dirty="0">
                <a:latin typeface="Calibri" panose="020F0502020204030204" pitchFamily="34" charset="0"/>
                <a:ea typeface="Calibri" panose="020F0502020204030204" pitchFamily="34" charset="0"/>
                <a:cs typeface="Times New Roman" panose="02020603050405020304" pitchFamily="18" charset="0"/>
              </a:rPr>
              <a:t>01875</a:t>
            </a:r>
            <a:endParaRPr lang="en-GB" sz="2200" dirty="0">
              <a:latin typeface="Calibri" panose="020F0502020204030204" pitchFamily="34" charset="0"/>
              <a:ea typeface="Calibri" panose="020F0502020204030204" pitchFamily="34" charset="0"/>
              <a:cs typeface="Times New Roman" panose="02020603050405020304" pitchFamily="18" charset="0"/>
            </a:endParaRPr>
          </a:p>
          <a:p>
            <a:pPr marL="457200">
              <a:spcAft>
                <a:spcPts val="1000"/>
              </a:spcAft>
            </a:pPr>
            <a:r>
              <a:rPr lang="en-US" sz="2200" dirty="0">
                <a:latin typeface="Calibri" panose="020F0502020204030204" pitchFamily="34" charset="0"/>
                <a:ea typeface="Calibri" panose="020F0502020204030204" pitchFamily="34" charset="0"/>
                <a:cs typeface="Times New Roman" panose="02020603050405020304" pitchFamily="18" charset="0"/>
              </a:rPr>
              <a:t>N</a:t>
            </a:r>
            <a:r>
              <a:rPr lang="el-GR" sz="2200" dirty="0">
                <a:latin typeface="Calibri" panose="020F0502020204030204" pitchFamily="34" charset="0"/>
                <a:ea typeface="Calibri" panose="020F0502020204030204" pitchFamily="34" charset="0"/>
                <a:cs typeface="Times New Roman" panose="02020603050405020304" pitchFamily="18" charset="0"/>
              </a:rPr>
              <a:t>: 20% / 14 = 0</a:t>
            </a:r>
            <a:r>
              <a:rPr lang="en-US" sz="2200" dirty="0">
                <a:latin typeface="Calibri" panose="020F0502020204030204" pitchFamily="34" charset="0"/>
                <a:ea typeface="Calibri" panose="020F0502020204030204" pitchFamily="34" charset="0"/>
                <a:cs typeface="Times New Roman" panose="02020603050405020304" pitchFamily="18" charset="0"/>
              </a:rPr>
              <a:t>,</a:t>
            </a:r>
            <a:r>
              <a:rPr lang="el-GR" sz="2200" dirty="0">
                <a:latin typeface="Calibri" panose="020F0502020204030204" pitchFamily="34" charset="0"/>
                <a:ea typeface="Calibri" panose="020F0502020204030204" pitchFamily="34" charset="0"/>
                <a:cs typeface="Times New Roman" panose="02020603050405020304" pitchFamily="18" charset="0"/>
              </a:rPr>
              <a:t>01429</a:t>
            </a:r>
            <a:endParaRPr lang="en-GB" sz="2200" dirty="0">
              <a:latin typeface="Calibri" panose="020F0502020204030204" pitchFamily="34" charset="0"/>
              <a:ea typeface="Calibri" panose="020F0502020204030204" pitchFamily="34" charset="0"/>
              <a:cs typeface="Times New Roman" panose="02020603050405020304" pitchFamily="18" charset="0"/>
            </a:endParaRPr>
          </a:p>
          <a:p>
            <a:pPr marL="457200">
              <a:spcAft>
                <a:spcPts val="1000"/>
              </a:spcAft>
            </a:pPr>
            <a:r>
              <a:rPr lang="en-US" sz="2200" dirty="0">
                <a:latin typeface="Calibri" panose="020F0502020204030204" pitchFamily="34" charset="0"/>
                <a:ea typeface="Calibri" panose="020F0502020204030204" pitchFamily="34" charset="0"/>
                <a:cs typeface="Times New Roman" panose="02020603050405020304" pitchFamily="18" charset="0"/>
              </a:rPr>
              <a:t>H</a:t>
            </a:r>
            <a:r>
              <a:rPr lang="el-GR" sz="2200" dirty="0">
                <a:latin typeface="Calibri" panose="020F0502020204030204" pitchFamily="34" charset="0"/>
                <a:ea typeface="Calibri" panose="020F0502020204030204" pitchFamily="34" charset="0"/>
                <a:cs typeface="Times New Roman" panose="02020603050405020304" pitchFamily="18" charset="0"/>
              </a:rPr>
              <a:t>: 10% / 1 = 0</a:t>
            </a:r>
            <a:r>
              <a:rPr lang="en-US" sz="2200" dirty="0">
                <a:latin typeface="Calibri" panose="020F0502020204030204" pitchFamily="34" charset="0"/>
                <a:ea typeface="Calibri" panose="020F0502020204030204" pitchFamily="34" charset="0"/>
                <a:cs typeface="Times New Roman" panose="02020603050405020304" pitchFamily="18" charset="0"/>
              </a:rPr>
              <a:t>,</a:t>
            </a:r>
            <a:r>
              <a:rPr lang="el-GR" sz="2200" dirty="0">
                <a:latin typeface="Calibri" panose="020F0502020204030204" pitchFamily="34" charset="0"/>
                <a:ea typeface="Calibri" panose="020F0502020204030204" pitchFamily="34" charset="0"/>
                <a:cs typeface="Times New Roman" panose="02020603050405020304" pitchFamily="18" charset="0"/>
              </a:rPr>
              <a:t>10</a:t>
            </a:r>
            <a:endParaRPr lang="en-GB" sz="2200" dirty="0">
              <a:latin typeface="Calibri" panose="020F0502020204030204" pitchFamily="34" charset="0"/>
              <a:ea typeface="Calibri" panose="020F0502020204030204" pitchFamily="34" charset="0"/>
              <a:cs typeface="Times New Roman" panose="02020603050405020304" pitchFamily="18" charset="0"/>
            </a:endParaRPr>
          </a:p>
          <a:p>
            <a:pPr marL="457200">
              <a:spcAft>
                <a:spcPts val="1000"/>
              </a:spcAft>
            </a:pPr>
            <a:r>
              <a:rPr lang="en-US" sz="2200" dirty="0">
                <a:latin typeface="Calibri" panose="020F0502020204030204" pitchFamily="34" charset="0"/>
                <a:ea typeface="Calibri" panose="020F0502020204030204" pitchFamily="34" charset="0"/>
                <a:cs typeface="Times New Roman" panose="02020603050405020304" pitchFamily="18" charset="0"/>
              </a:rPr>
              <a:t>O </a:t>
            </a:r>
            <a:r>
              <a:rPr lang="el-GR" sz="2200" dirty="0">
                <a:latin typeface="Calibri" panose="020F0502020204030204" pitchFamily="34" charset="0"/>
                <a:ea typeface="Calibri" panose="020F0502020204030204" pitchFamily="34" charset="0"/>
                <a:cs typeface="Times New Roman" panose="02020603050405020304" pitchFamily="18" charset="0"/>
              </a:rPr>
              <a:t>εμπειρικός τύπος λοιπόν θα μπορούσε να γραφεί ως:  </a:t>
            </a:r>
            <a:r>
              <a:rPr lang="en-US" sz="2200" b="1" dirty="0">
                <a:solidFill>
                  <a:srgbClr val="B46B62"/>
                </a:solidFill>
                <a:latin typeface="Calibri" panose="020F0502020204030204" pitchFamily="34" charset="0"/>
                <a:ea typeface="Calibri" panose="020F0502020204030204" pitchFamily="34" charset="0"/>
                <a:cs typeface="Times New Roman" panose="02020603050405020304" pitchFamily="18" charset="0"/>
              </a:rPr>
              <a:t>C</a:t>
            </a:r>
            <a:r>
              <a:rPr lang="el-GR" sz="2200" b="1" baseline="-25000" dirty="0">
                <a:solidFill>
                  <a:srgbClr val="B46B62"/>
                </a:solidFill>
                <a:latin typeface="Calibri" panose="020F0502020204030204" pitchFamily="34" charset="0"/>
                <a:ea typeface="Calibri" panose="020F0502020204030204" pitchFamily="34" charset="0"/>
                <a:cs typeface="Times New Roman" panose="02020603050405020304" pitchFamily="18" charset="0"/>
              </a:rPr>
              <a:t>0.033</a:t>
            </a:r>
            <a:r>
              <a:rPr lang="en-US" sz="2200" b="1" dirty="0">
                <a:solidFill>
                  <a:srgbClr val="B46B62"/>
                </a:solidFill>
                <a:latin typeface="Calibri" panose="020F0502020204030204" pitchFamily="34" charset="0"/>
                <a:ea typeface="Calibri" panose="020F0502020204030204" pitchFamily="34" charset="0"/>
                <a:cs typeface="Times New Roman" panose="02020603050405020304" pitchFamily="18" charset="0"/>
              </a:rPr>
              <a:t>O</a:t>
            </a:r>
            <a:r>
              <a:rPr lang="el-GR" sz="2200" b="1" baseline="-25000" dirty="0">
                <a:solidFill>
                  <a:srgbClr val="B46B62"/>
                </a:solidFill>
                <a:latin typeface="Calibri" panose="020F0502020204030204" pitchFamily="34" charset="0"/>
                <a:ea typeface="Calibri" panose="020F0502020204030204" pitchFamily="34" charset="0"/>
                <a:cs typeface="Times New Roman" panose="02020603050405020304" pitchFamily="18" charset="0"/>
              </a:rPr>
              <a:t>0.01875</a:t>
            </a:r>
            <a:r>
              <a:rPr lang="en-US" sz="2200" b="1" dirty="0">
                <a:solidFill>
                  <a:srgbClr val="B46B62"/>
                </a:solidFill>
                <a:latin typeface="Calibri" panose="020F0502020204030204" pitchFamily="34" charset="0"/>
                <a:ea typeface="Calibri" panose="020F0502020204030204" pitchFamily="34" charset="0"/>
                <a:cs typeface="Times New Roman" panose="02020603050405020304" pitchFamily="18" charset="0"/>
              </a:rPr>
              <a:t>N</a:t>
            </a:r>
            <a:r>
              <a:rPr lang="el-GR" sz="2200" b="1" baseline="-25000" dirty="0">
                <a:solidFill>
                  <a:srgbClr val="B46B62"/>
                </a:solidFill>
                <a:latin typeface="Calibri" panose="020F0502020204030204" pitchFamily="34" charset="0"/>
                <a:ea typeface="Calibri" panose="020F0502020204030204" pitchFamily="34" charset="0"/>
                <a:cs typeface="Times New Roman" panose="02020603050405020304" pitchFamily="18" charset="0"/>
              </a:rPr>
              <a:t>0.01429</a:t>
            </a:r>
            <a:r>
              <a:rPr lang="en-US" sz="2200" b="1" dirty="0">
                <a:solidFill>
                  <a:srgbClr val="B46B62"/>
                </a:solidFill>
                <a:latin typeface="Calibri" panose="020F0502020204030204" pitchFamily="34" charset="0"/>
                <a:ea typeface="Calibri" panose="020F0502020204030204" pitchFamily="34" charset="0"/>
                <a:cs typeface="Times New Roman" panose="02020603050405020304" pitchFamily="18" charset="0"/>
              </a:rPr>
              <a:t>H</a:t>
            </a:r>
            <a:r>
              <a:rPr lang="el-GR" sz="2200" b="1" baseline="-25000" dirty="0">
                <a:solidFill>
                  <a:srgbClr val="B46B62"/>
                </a:solidFill>
                <a:latin typeface="Calibri" panose="020F0502020204030204" pitchFamily="34" charset="0"/>
                <a:ea typeface="Calibri" panose="020F0502020204030204" pitchFamily="34" charset="0"/>
                <a:cs typeface="Times New Roman" panose="02020603050405020304" pitchFamily="18" charset="0"/>
              </a:rPr>
              <a:t>0.10</a:t>
            </a:r>
            <a:endParaRPr lang="en-GB" sz="2200" b="1" dirty="0">
              <a:solidFill>
                <a:srgbClr val="B46B62"/>
              </a:solidFill>
              <a:latin typeface="Calibri" panose="020F0502020204030204" pitchFamily="34" charset="0"/>
              <a:ea typeface="Calibri" panose="020F0502020204030204" pitchFamily="34" charset="0"/>
              <a:cs typeface="Times New Roman" panose="02020603050405020304" pitchFamily="18" charset="0"/>
            </a:endParaRPr>
          </a:p>
          <a:p>
            <a:pPr marL="457200">
              <a:spcAft>
                <a:spcPts val="1000"/>
              </a:spcAft>
            </a:pPr>
            <a:r>
              <a:rPr lang="en-US" sz="2200" dirty="0">
                <a:latin typeface="Calibri" panose="020F0502020204030204" pitchFamily="34" charset="0"/>
                <a:ea typeface="Calibri" panose="020F0502020204030204" pitchFamily="34" charset="0"/>
                <a:cs typeface="Times New Roman" panose="02020603050405020304" pitchFamily="18" charset="0"/>
              </a:rPr>
              <a:t>E</a:t>
            </a:r>
            <a:r>
              <a:rPr lang="el-GR" sz="2200" dirty="0" err="1">
                <a:latin typeface="Calibri" panose="020F0502020204030204" pitchFamily="34" charset="0"/>
                <a:ea typeface="Calibri" panose="020F0502020204030204" pitchFamily="34" charset="0"/>
                <a:cs typeface="Times New Roman" panose="02020603050405020304" pitchFamily="18" charset="0"/>
              </a:rPr>
              <a:t>πιλέγω</a:t>
            </a:r>
            <a:r>
              <a:rPr lang="el-GR" sz="2200" dirty="0">
                <a:latin typeface="Calibri" panose="020F0502020204030204" pitchFamily="34" charset="0"/>
                <a:ea typeface="Calibri" panose="020F0502020204030204" pitchFamily="34" charset="0"/>
                <a:cs typeface="Times New Roman" panose="02020603050405020304" pitchFamily="18" charset="0"/>
              </a:rPr>
              <a:t> το </a:t>
            </a:r>
            <a:r>
              <a:rPr lang="el-GR" sz="2200" b="1" dirty="0">
                <a:latin typeface="Calibri" panose="020F0502020204030204" pitchFamily="34" charset="0"/>
                <a:ea typeface="Calibri" panose="020F0502020204030204" pitchFamily="34" charset="0"/>
                <a:cs typeface="Times New Roman" panose="02020603050405020304" pitchFamily="18" charset="0"/>
              </a:rPr>
              <a:t>μικρότερο</a:t>
            </a:r>
            <a:r>
              <a:rPr lang="el-GR" sz="2200" dirty="0">
                <a:latin typeface="Calibri" panose="020F0502020204030204" pitchFamily="34" charset="0"/>
                <a:ea typeface="Calibri" panose="020F0502020204030204" pitchFamily="34" charset="0"/>
                <a:cs typeface="Times New Roman" panose="02020603050405020304" pitchFamily="18" charset="0"/>
              </a:rPr>
              <a:t> δείκτη και τον διαιρώ με όλους τους αριθμούς στην παραπάνω σχέση. Ο μικρότερος δείκτης στην περίπτωση αυτή είναι ο 0</a:t>
            </a:r>
            <a:r>
              <a:rPr lang="en-US" sz="2200" dirty="0">
                <a:latin typeface="Calibri" panose="020F0502020204030204" pitchFamily="34" charset="0"/>
                <a:ea typeface="Calibri" panose="020F0502020204030204" pitchFamily="34" charset="0"/>
                <a:cs typeface="Times New Roman" panose="02020603050405020304" pitchFamily="18" charset="0"/>
              </a:rPr>
              <a:t>,</a:t>
            </a:r>
            <a:r>
              <a:rPr lang="el-GR" sz="2200" dirty="0">
                <a:latin typeface="Calibri" panose="020F0502020204030204" pitchFamily="34" charset="0"/>
                <a:ea typeface="Calibri" panose="020F0502020204030204" pitchFamily="34" charset="0"/>
                <a:cs typeface="Times New Roman" panose="02020603050405020304" pitchFamily="18" charset="0"/>
              </a:rPr>
              <a:t>01429. Άρα τελικά έχω: </a:t>
            </a:r>
            <a:r>
              <a:rPr lang="en-US" sz="2200" b="1" dirty="0">
                <a:solidFill>
                  <a:srgbClr val="B46B62"/>
                </a:solidFill>
                <a:latin typeface="Calibri" panose="020F0502020204030204" pitchFamily="34" charset="0"/>
                <a:ea typeface="Calibri" panose="020F0502020204030204" pitchFamily="34" charset="0"/>
                <a:cs typeface="Times New Roman" panose="02020603050405020304" pitchFamily="18" charset="0"/>
              </a:rPr>
              <a:t>C</a:t>
            </a:r>
            <a:r>
              <a:rPr lang="el-GR" sz="2200" b="1" baseline="-25000" dirty="0">
                <a:solidFill>
                  <a:srgbClr val="B46B62"/>
                </a:solidFill>
                <a:latin typeface="Calibri" panose="020F0502020204030204" pitchFamily="34" charset="0"/>
                <a:ea typeface="Calibri" panose="020F0502020204030204" pitchFamily="34" charset="0"/>
                <a:cs typeface="Times New Roman" panose="02020603050405020304" pitchFamily="18" charset="0"/>
              </a:rPr>
              <a:t>2.3</a:t>
            </a:r>
            <a:r>
              <a:rPr lang="en-US" sz="2200" b="1" dirty="0">
                <a:solidFill>
                  <a:srgbClr val="B46B62"/>
                </a:solidFill>
                <a:latin typeface="Calibri" panose="020F0502020204030204" pitchFamily="34" charset="0"/>
                <a:ea typeface="Calibri" panose="020F0502020204030204" pitchFamily="34" charset="0"/>
                <a:cs typeface="Times New Roman" panose="02020603050405020304" pitchFamily="18" charset="0"/>
              </a:rPr>
              <a:t>O</a:t>
            </a:r>
            <a:r>
              <a:rPr lang="el-GR" sz="2200" b="1" baseline="-25000" dirty="0">
                <a:solidFill>
                  <a:srgbClr val="B46B62"/>
                </a:solidFill>
                <a:latin typeface="Calibri" panose="020F0502020204030204" pitchFamily="34" charset="0"/>
                <a:ea typeface="Calibri" panose="020F0502020204030204" pitchFamily="34" charset="0"/>
                <a:cs typeface="Times New Roman" panose="02020603050405020304" pitchFamily="18" charset="0"/>
              </a:rPr>
              <a:t>1.3</a:t>
            </a:r>
            <a:r>
              <a:rPr lang="en-US" sz="2200" b="1" dirty="0">
                <a:solidFill>
                  <a:srgbClr val="B46B62"/>
                </a:solidFill>
                <a:latin typeface="Calibri" panose="020F0502020204030204" pitchFamily="34" charset="0"/>
                <a:ea typeface="Calibri" panose="020F0502020204030204" pitchFamily="34" charset="0"/>
                <a:cs typeface="Times New Roman" panose="02020603050405020304" pitchFamily="18" charset="0"/>
              </a:rPr>
              <a:t>H</a:t>
            </a:r>
            <a:r>
              <a:rPr lang="el-GR" sz="2200" b="1" baseline="-25000" dirty="0">
                <a:solidFill>
                  <a:srgbClr val="B46B62"/>
                </a:solidFill>
                <a:latin typeface="Calibri" panose="020F0502020204030204" pitchFamily="34" charset="0"/>
                <a:ea typeface="Calibri" panose="020F0502020204030204" pitchFamily="34" charset="0"/>
                <a:cs typeface="Times New Roman" panose="02020603050405020304" pitchFamily="18" charset="0"/>
              </a:rPr>
              <a:t>7</a:t>
            </a:r>
            <a:r>
              <a:rPr lang="en-US" sz="2200" b="1" dirty="0">
                <a:solidFill>
                  <a:srgbClr val="B46B62"/>
                </a:solidFill>
                <a:latin typeface="Calibri" panose="020F0502020204030204" pitchFamily="34" charset="0"/>
                <a:ea typeface="Calibri" panose="020F0502020204030204" pitchFamily="34" charset="0"/>
                <a:cs typeface="Times New Roman" panose="02020603050405020304" pitchFamily="18" charset="0"/>
              </a:rPr>
              <a:t>N</a:t>
            </a:r>
            <a:endParaRPr lang="en-GB" sz="2200" b="1" dirty="0">
              <a:solidFill>
                <a:srgbClr val="B46B62"/>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154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2 </a:t>
            </a:r>
            <a:r>
              <a:rPr lang="el-GR" sz="4000" dirty="0">
                <a:solidFill>
                  <a:schemeClr val="bg1"/>
                </a:solidFill>
              </a:rPr>
              <a:t>: Παραγωγή – Σύνθεση - Δειγματοληψία</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46</a:t>
            </a:fld>
            <a:endParaRPr lang="en-US" sz="1600" b="1" dirty="0">
              <a:latin typeface="Arial" pitchFamily="34" charset="0"/>
              <a:cs typeface="Arial" pitchFamily="34" charset="0"/>
            </a:endParaRPr>
          </a:p>
        </p:txBody>
      </p:sp>
      <p:pic>
        <p:nvPicPr>
          <p:cNvPr id="5" name="Εικόνα 4">
            <a:extLst>
              <a:ext uri="{FF2B5EF4-FFF2-40B4-BE49-F238E27FC236}">
                <a16:creationId xmlns:a16="http://schemas.microsoft.com/office/drawing/2014/main" id="{61DB24DC-3499-4162-92B9-BDCAE752F9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814" y="940691"/>
            <a:ext cx="6669974" cy="5083768"/>
          </a:xfrm>
          <a:prstGeom prst="rect">
            <a:avLst/>
          </a:prstGeom>
        </p:spPr>
      </p:pic>
      <p:pic>
        <p:nvPicPr>
          <p:cNvPr id="13" name="Εικόνα 12" descr="Εικόνα που περιέχει στιγμιότυπο οθόνης&#10;&#10;Περιγραφή που δημιουργήθηκε αυτόματα">
            <a:extLst>
              <a:ext uri="{FF2B5EF4-FFF2-40B4-BE49-F238E27FC236}">
                <a16:creationId xmlns:a16="http://schemas.microsoft.com/office/drawing/2014/main" id="{3D7D6633-0558-4274-8508-6E09AC9855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9502" y="3651788"/>
            <a:ext cx="3942607" cy="1680685"/>
          </a:xfrm>
          <a:prstGeom prst="rect">
            <a:avLst/>
          </a:prstGeom>
        </p:spPr>
      </p:pic>
    </p:spTree>
    <p:extLst>
      <p:ext uri="{BB962C8B-B14F-4D97-AF65-F5344CB8AC3E}">
        <p14:creationId xmlns:p14="http://schemas.microsoft.com/office/powerpoint/2010/main" val="51977835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2 </a:t>
            </a:r>
            <a:r>
              <a:rPr lang="el-GR" sz="4000" dirty="0">
                <a:solidFill>
                  <a:schemeClr val="bg1"/>
                </a:solidFill>
              </a:rPr>
              <a:t>: Παραγωγή – Σύνθεση - Δειγματοληψία</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5</a:t>
            </a:fld>
            <a:endParaRPr lang="en-US" sz="1600" b="1" dirty="0">
              <a:latin typeface="Arial" pitchFamily="34" charset="0"/>
              <a:cs typeface="Arial" pitchFamily="34" charset="0"/>
            </a:endParaRPr>
          </a:p>
        </p:txBody>
      </p:sp>
      <p:sp>
        <p:nvSpPr>
          <p:cNvPr id="13" name="Ορθογώνιο 12">
            <a:extLst>
              <a:ext uri="{FF2B5EF4-FFF2-40B4-BE49-F238E27FC236}">
                <a16:creationId xmlns:a16="http://schemas.microsoft.com/office/drawing/2014/main" id="{D41CA067-072D-4610-859B-AF7D01801153}"/>
              </a:ext>
            </a:extLst>
          </p:cNvPr>
          <p:cNvSpPr/>
          <p:nvPr/>
        </p:nvSpPr>
        <p:spPr>
          <a:xfrm>
            <a:off x="3804556" y="824110"/>
            <a:ext cx="3380015" cy="461665"/>
          </a:xfrm>
          <a:prstGeom prst="rect">
            <a:avLst/>
          </a:prstGeom>
        </p:spPr>
        <p:txBody>
          <a:bodyPr wrap="square">
            <a:spAutoFit/>
          </a:bodyPr>
          <a:lstStyle/>
          <a:p>
            <a:r>
              <a:rPr lang="el-GR" sz="2400" b="1" dirty="0">
                <a:solidFill>
                  <a:srgbClr val="B46B62"/>
                </a:solidFill>
              </a:rPr>
              <a:t>Εποχικές διακυμάνσεις</a:t>
            </a:r>
            <a:endParaRPr lang="en-GB" sz="2400" b="1" dirty="0"/>
          </a:p>
        </p:txBody>
      </p:sp>
      <p:pic>
        <p:nvPicPr>
          <p:cNvPr id="15" name="Picture 6">
            <a:extLst>
              <a:ext uri="{FF2B5EF4-FFF2-40B4-BE49-F238E27FC236}">
                <a16:creationId xmlns:a16="http://schemas.microsoft.com/office/drawing/2014/main" id="{3D4E4086-5B08-4116-8945-4F235CEAF9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70" y="1285775"/>
            <a:ext cx="5532216" cy="3899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Ορθογώνιο 15">
            <a:extLst>
              <a:ext uri="{FF2B5EF4-FFF2-40B4-BE49-F238E27FC236}">
                <a16:creationId xmlns:a16="http://schemas.microsoft.com/office/drawing/2014/main" id="{FED1F77D-1B73-43B2-BE5B-CFFFC6D81F9F}"/>
              </a:ext>
            </a:extLst>
          </p:cNvPr>
          <p:cNvSpPr/>
          <p:nvPr/>
        </p:nvSpPr>
        <p:spPr>
          <a:xfrm>
            <a:off x="945685" y="5120346"/>
            <a:ext cx="3634694" cy="430887"/>
          </a:xfrm>
          <a:prstGeom prst="rect">
            <a:avLst/>
          </a:prstGeom>
        </p:spPr>
        <p:txBody>
          <a:bodyPr wrap="square">
            <a:spAutoFit/>
          </a:bodyPr>
          <a:lstStyle/>
          <a:p>
            <a:pPr algn="ctr"/>
            <a:r>
              <a:rPr lang="el-GR" sz="2200" dirty="0">
                <a:solidFill>
                  <a:srgbClr val="B46B62"/>
                </a:solidFill>
              </a:rPr>
              <a:t>Λέσβος (μηνιαίες μεταβολές)</a:t>
            </a:r>
            <a:endParaRPr lang="en-GB" sz="2200" dirty="0"/>
          </a:p>
        </p:txBody>
      </p:sp>
      <p:pic>
        <p:nvPicPr>
          <p:cNvPr id="18" name="Picture 2">
            <a:extLst>
              <a:ext uri="{FF2B5EF4-FFF2-40B4-BE49-F238E27FC236}">
                <a16:creationId xmlns:a16="http://schemas.microsoft.com/office/drawing/2014/main" id="{6D232D06-5343-445C-9DF0-3458AE5204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3786" y="845401"/>
            <a:ext cx="6558213" cy="4632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Ορθογώνιο 18">
            <a:extLst>
              <a:ext uri="{FF2B5EF4-FFF2-40B4-BE49-F238E27FC236}">
                <a16:creationId xmlns:a16="http://schemas.microsoft.com/office/drawing/2014/main" id="{4B650E64-6E14-4B77-BC5B-666ADBBE9911}"/>
              </a:ext>
            </a:extLst>
          </p:cNvPr>
          <p:cNvSpPr/>
          <p:nvPr/>
        </p:nvSpPr>
        <p:spPr>
          <a:xfrm>
            <a:off x="6985932" y="5120346"/>
            <a:ext cx="4418845" cy="430887"/>
          </a:xfrm>
          <a:prstGeom prst="rect">
            <a:avLst/>
          </a:prstGeom>
        </p:spPr>
        <p:txBody>
          <a:bodyPr wrap="square">
            <a:spAutoFit/>
          </a:bodyPr>
          <a:lstStyle/>
          <a:p>
            <a:pPr algn="ctr"/>
            <a:r>
              <a:rPr lang="el-GR" sz="2200" dirty="0">
                <a:solidFill>
                  <a:srgbClr val="B46B62"/>
                </a:solidFill>
              </a:rPr>
              <a:t>Δ. Αθηναίων (ημερήσιες μεταβολές)</a:t>
            </a:r>
            <a:endParaRPr lang="en-GB" sz="2200" dirty="0"/>
          </a:p>
        </p:txBody>
      </p:sp>
    </p:spTree>
    <p:extLst>
      <p:ext uri="{BB962C8B-B14F-4D97-AF65-F5344CB8AC3E}">
        <p14:creationId xmlns:p14="http://schemas.microsoft.com/office/powerpoint/2010/main" val="187615542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2 </a:t>
            </a:r>
            <a:r>
              <a:rPr lang="el-GR" sz="4000" dirty="0">
                <a:solidFill>
                  <a:schemeClr val="bg1"/>
                </a:solidFill>
              </a:rPr>
              <a:t>: Παραγωγή – Σύνθεση - Δειγματοληψία</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6</a:t>
            </a:fld>
            <a:endParaRPr lang="en-US" sz="1600" b="1" dirty="0">
              <a:latin typeface="Arial" pitchFamily="34" charset="0"/>
              <a:cs typeface="Arial" pitchFamily="34" charset="0"/>
            </a:endParaRPr>
          </a:p>
        </p:txBody>
      </p:sp>
      <p:sp>
        <p:nvSpPr>
          <p:cNvPr id="3" name="TextBox 2">
            <a:extLst>
              <a:ext uri="{FF2B5EF4-FFF2-40B4-BE49-F238E27FC236}">
                <a16:creationId xmlns:a16="http://schemas.microsoft.com/office/drawing/2014/main" id="{0F59ADB9-A15D-4583-823B-079588859D4B}"/>
              </a:ext>
            </a:extLst>
          </p:cNvPr>
          <p:cNvSpPr txBox="1"/>
          <p:nvPr/>
        </p:nvSpPr>
        <p:spPr>
          <a:xfrm>
            <a:off x="328040" y="1224473"/>
            <a:ext cx="11552397" cy="5170646"/>
          </a:xfrm>
          <a:prstGeom prst="rect">
            <a:avLst/>
          </a:prstGeom>
          <a:noFill/>
        </p:spPr>
        <p:txBody>
          <a:bodyPr wrap="square" rtlCol="0">
            <a:spAutoFit/>
          </a:bodyPr>
          <a:lstStyle/>
          <a:p>
            <a:r>
              <a:rPr lang="el-GR" sz="2200" b="1" dirty="0"/>
              <a:t>Οικιακά στερεά απόβλητα </a:t>
            </a:r>
            <a:endParaRPr lang="el-GR" sz="2200" dirty="0"/>
          </a:p>
          <a:p>
            <a:pPr marL="342900" indent="-342900">
              <a:buFont typeface="Courier New" panose="02070309020205020404" pitchFamily="49" charset="0"/>
              <a:buChar char="o"/>
            </a:pPr>
            <a:r>
              <a:rPr lang="en-GB" sz="2200" dirty="0"/>
              <a:t>kg/</a:t>
            </a:r>
            <a:r>
              <a:rPr lang="el-GR" sz="2200" dirty="0"/>
              <a:t>άτομο-</a:t>
            </a:r>
            <a:r>
              <a:rPr lang="en-GB" sz="2200" dirty="0"/>
              <a:t>y </a:t>
            </a:r>
            <a:r>
              <a:rPr lang="el-GR" sz="2200" dirty="0"/>
              <a:t>(</a:t>
            </a:r>
            <a:r>
              <a:rPr lang="en-US" sz="2200" dirty="0"/>
              <a:t>kg/cap-y), </a:t>
            </a:r>
            <a:r>
              <a:rPr lang="en-GB" sz="2200" dirty="0"/>
              <a:t>t/</a:t>
            </a:r>
            <a:r>
              <a:rPr lang="el-GR" sz="2200" dirty="0"/>
              <a:t>άτομο-</a:t>
            </a:r>
            <a:r>
              <a:rPr lang="en-GB" sz="2200" dirty="0"/>
              <a:t>y </a:t>
            </a:r>
          </a:p>
          <a:p>
            <a:pPr marL="342900" indent="-342900">
              <a:buFont typeface="Courier New" panose="02070309020205020404" pitchFamily="49" charset="0"/>
              <a:buChar char="o"/>
            </a:pPr>
            <a:r>
              <a:rPr lang="en-GB" sz="2200" dirty="0"/>
              <a:t>kg/</a:t>
            </a:r>
            <a:r>
              <a:rPr lang="el-GR" sz="2200" dirty="0"/>
              <a:t>εβδομάδα-νοικοκυριό </a:t>
            </a:r>
          </a:p>
          <a:p>
            <a:pPr marL="342900" indent="-342900">
              <a:buFont typeface="Courier New" panose="02070309020205020404" pitchFamily="49" charset="0"/>
              <a:buChar char="o"/>
            </a:pPr>
            <a:r>
              <a:rPr lang="en-GB" sz="2200" dirty="0"/>
              <a:t>kg/</a:t>
            </a:r>
            <a:r>
              <a:rPr lang="el-GR" sz="2200" dirty="0"/>
              <a:t>άτομο-</a:t>
            </a:r>
            <a:r>
              <a:rPr lang="en-GB" sz="2200" dirty="0"/>
              <a:t>d </a:t>
            </a:r>
            <a:r>
              <a:rPr lang="el-GR" sz="2200" dirty="0"/>
              <a:t>(</a:t>
            </a:r>
            <a:r>
              <a:rPr lang="en-US" sz="2200" dirty="0"/>
              <a:t>kg/cap-d)</a:t>
            </a:r>
            <a:endParaRPr lang="en-GB" sz="2200" dirty="0"/>
          </a:p>
          <a:p>
            <a:endParaRPr lang="en-GB" sz="2200" dirty="0"/>
          </a:p>
          <a:p>
            <a:r>
              <a:rPr lang="el-GR" sz="2200" b="1" dirty="0"/>
              <a:t>Ιδρυματικά/εμπορικά στερεά απόβλητα </a:t>
            </a:r>
            <a:endParaRPr lang="el-GR" sz="2200" dirty="0"/>
          </a:p>
          <a:p>
            <a:pPr marL="342900" indent="-342900">
              <a:buFont typeface="Courier New" panose="02070309020205020404" pitchFamily="49" charset="0"/>
              <a:buChar char="o"/>
            </a:pPr>
            <a:r>
              <a:rPr lang="en-GB" sz="2200" dirty="0"/>
              <a:t>kg/</a:t>
            </a:r>
            <a:r>
              <a:rPr lang="el-GR" sz="2200" dirty="0"/>
              <a:t>εργαζόμενο-</a:t>
            </a:r>
            <a:r>
              <a:rPr lang="en-GB" sz="2200" dirty="0"/>
              <a:t>y </a:t>
            </a:r>
          </a:p>
          <a:p>
            <a:pPr marL="342900" indent="-342900">
              <a:buFont typeface="Courier New" panose="02070309020205020404" pitchFamily="49" charset="0"/>
              <a:buChar char="o"/>
            </a:pPr>
            <a:r>
              <a:rPr lang="en-GB" sz="2200" dirty="0"/>
              <a:t>kg/</a:t>
            </a:r>
            <a:r>
              <a:rPr lang="el-GR" sz="2200" dirty="0"/>
              <a:t>έτος-</a:t>
            </a:r>
            <a:r>
              <a:rPr lang="en-GB" sz="2200" dirty="0"/>
              <a:t>m</a:t>
            </a:r>
            <a:r>
              <a:rPr lang="en-GB" sz="2200" baseline="30000" dirty="0"/>
              <a:t>2</a:t>
            </a:r>
            <a:r>
              <a:rPr lang="en-GB" sz="2200" dirty="0"/>
              <a:t> </a:t>
            </a:r>
          </a:p>
          <a:p>
            <a:pPr marL="342900" indent="-342900">
              <a:buFont typeface="Courier New" panose="02070309020205020404" pitchFamily="49" charset="0"/>
              <a:buChar char="o"/>
            </a:pPr>
            <a:r>
              <a:rPr lang="en-GB" sz="2200" dirty="0"/>
              <a:t>kg/€1000 </a:t>
            </a:r>
            <a:r>
              <a:rPr lang="el-GR" sz="2200" dirty="0"/>
              <a:t>πωλήσεων </a:t>
            </a:r>
          </a:p>
          <a:p>
            <a:endParaRPr lang="en-GB" sz="2200" dirty="0"/>
          </a:p>
          <a:p>
            <a:r>
              <a:rPr lang="el-GR" sz="2200" b="1" dirty="0"/>
              <a:t>Ιατρικά απόβλητα, απόβλητα κατεδαφίσεων κ.α. ειδικά ρεύματα </a:t>
            </a:r>
            <a:endParaRPr lang="el-GR" sz="2200" dirty="0"/>
          </a:p>
          <a:p>
            <a:pPr marL="342900" indent="-342900">
              <a:buFont typeface="Courier New" panose="02070309020205020404" pitchFamily="49" charset="0"/>
              <a:buChar char="o"/>
            </a:pPr>
            <a:r>
              <a:rPr lang="el-GR" sz="2200" dirty="0" err="1"/>
              <a:t>kg</a:t>
            </a:r>
            <a:r>
              <a:rPr lang="el-GR" sz="2200" dirty="0"/>
              <a:t>/κατειλημμένη κλίνη-d (νοσοκομεία) </a:t>
            </a:r>
          </a:p>
          <a:p>
            <a:pPr marL="342900" indent="-342900">
              <a:buFont typeface="Courier New" panose="02070309020205020404" pitchFamily="49" charset="0"/>
              <a:buChar char="o"/>
            </a:pPr>
            <a:r>
              <a:rPr lang="en-GB" sz="2200" dirty="0"/>
              <a:t>kg/</a:t>
            </a:r>
            <a:r>
              <a:rPr lang="el-GR" sz="2200" dirty="0"/>
              <a:t>οικία-</a:t>
            </a:r>
            <a:r>
              <a:rPr lang="en-GB" sz="2200" dirty="0"/>
              <a:t>y </a:t>
            </a:r>
          </a:p>
          <a:p>
            <a:pPr marL="342900" indent="-342900">
              <a:buFont typeface="Courier New" panose="02070309020205020404" pitchFamily="49" charset="0"/>
              <a:buChar char="o"/>
            </a:pPr>
            <a:r>
              <a:rPr lang="el-GR" sz="2200" dirty="0" err="1"/>
              <a:t>kg</a:t>
            </a:r>
            <a:r>
              <a:rPr lang="el-GR" sz="2200" dirty="0"/>
              <a:t> ανά χαρακτηριστικό μέγεθος (π.χ. </a:t>
            </a:r>
            <a:r>
              <a:rPr lang="el-GR" sz="2200" dirty="0" err="1"/>
              <a:t>kg</a:t>
            </a:r>
            <a:r>
              <a:rPr lang="el-GR" sz="2200" dirty="0"/>
              <a:t> ορυκτελαίων ανά όχημα). </a:t>
            </a:r>
          </a:p>
          <a:p>
            <a:pPr marL="285750" indent="-285750">
              <a:buFont typeface="Arial" panose="020B0604020202020204" pitchFamily="34" charset="0"/>
              <a:buChar char="•"/>
            </a:pPr>
            <a:endParaRPr lang="en-GB" sz="2200" dirty="0"/>
          </a:p>
        </p:txBody>
      </p:sp>
      <p:sp>
        <p:nvSpPr>
          <p:cNvPr id="4" name="TextBox 3">
            <a:extLst>
              <a:ext uri="{FF2B5EF4-FFF2-40B4-BE49-F238E27FC236}">
                <a16:creationId xmlns:a16="http://schemas.microsoft.com/office/drawing/2014/main" id="{BAA94B1E-419E-4275-861C-3BFC231005DA}"/>
              </a:ext>
            </a:extLst>
          </p:cNvPr>
          <p:cNvSpPr txBox="1"/>
          <p:nvPr/>
        </p:nvSpPr>
        <p:spPr>
          <a:xfrm>
            <a:off x="296851" y="762808"/>
            <a:ext cx="9728315" cy="461665"/>
          </a:xfrm>
          <a:prstGeom prst="rect">
            <a:avLst/>
          </a:prstGeom>
          <a:noFill/>
        </p:spPr>
        <p:txBody>
          <a:bodyPr wrap="square" rtlCol="0">
            <a:spAutoFit/>
          </a:bodyPr>
          <a:lstStyle/>
          <a:p>
            <a:r>
              <a:rPr lang="el-GR" sz="2400" b="1" dirty="0">
                <a:solidFill>
                  <a:srgbClr val="B46B62"/>
                </a:solidFill>
              </a:rPr>
              <a:t>Η έννοια της Μοναδιαίας Παραγωγής Αποβλήτων (ΜΠΑ)</a:t>
            </a:r>
            <a:endParaRPr lang="en-GB" sz="2400" b="1" dirty="0">
              <a:solidFill>
                <a:srgbClr val="B46B62"/>
              </a:solidFill>
            </a:endParaRPr>
          </a:p>
        </p:txBody>
      </p:sp>
    </p:spTree>
    <p:extLst>
      <p:ext uri="{BB962C8B-B14F-4D97-AF65-F5344CB8AC3E}">
        <p14:creationId xmlns:p14="http://schemas.microsoft.com/office/powerpoint/2010/main" val="377374082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2 </a:t>
            </a:r>
            <a:r>
              <a:rPr lang="el-GR" sz="4000" dirty="0">
                <a:solidFill>
                  <a:schemeClr val="bg1"/>
                </a:solidFill>
              </a:rPr>
              <a:t>: Παραγωγή – Σύνθεση - Δειγματοληψία</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7</a:t>
            </a:fld>
            <a:endParaRPr lang="en-US" sz="1600" b="1" dirty="0">
              <a:latin typeface="Arial" pitchFamily="34" charset="0"/>
              <a:cs typeface="Arial" pitchFamily="34" charset="0"/>
            </a:endParaRPr>
          </a:p>
        </p:txBody>
      </p:sp>
      <p:sp>
        <p:nvSpPr>
          <p:cNvPr id="3" name="TextBox 2">
            <a:extLst>
              <a:ext uri="{FF2B5EF4-FFF2-40B4-BE49-F238E27FC236}">
                <a16:creationId xmlns:a16="http://schemas.microsoft.com/office/drawing/2014/main" id="{0F59ADB9-A15D-4583-823B-079588859D4B}"/>
              </a:ext>
            </a:extLst>
          </p:cNvPr>
          <p:cNvSpPr txBox="1"/>
          <p:nvPr/>
        </p:nvSpPr>
        <p:spPr>
          <a:xfrm>
            <a:off x="296851" y="1117279"/>
            <a:ext cx="11895148" cy="4493538"/>
          </a:xfrm>
          <a:prstGeom prst="rect">
            <a:avLst/>
          </a:prstGeom>
          <a:noFill/>
        </p:spPr>
        <p:txBody>
          <a:bodyPr wrap="square" rtlCol="0">
            <a:spAutoFit/>
          </a:bodyPr>
          <a:lstStyle/>
          <a:p>
            <a:pPr>
              <a:spcBef>
                <a:spcPct val="0"/>
              </a:spcBef>
            </a:pPr>
            <a:r>
              <a:rPr lang="el-GR" altLang="en-US" sz="2200" dirty="0">
                <a:latin typeface="+mj-lt"/>
              </a:rPr>
              <a:t>Μια πόλη έχει 50.000 μόνιμους κατοίκους. Τα ζυγολόγια του ΧΥΤΑ δείχνουν ότι τους μήνες Ιανουάριο έως και</a:t>
            </a:r>
            <a:r>
              <a:rPr lang="es-ES" altLang="en-US" sz="2200" dirty="0">
                <a:latin typeface="+mj-lt"/>
              </a:rPr>
              <a:t> </a:t>
            </a:r>
            <a:r>
              <a:rPr lang="el-GR" altLang="en-US" sz="2200" dirty="0">
                <a:latin typeface="+mj-lt"/>
              </a:rPr>
              <a:t>Ιούνη και Σεπτέμβριο έως και Δεκέμβρη καταλήγουν μηνιαίως στο Χώρο Υγειονομικής Ταφής των απορριμμάτων 2.000 τόνοι. Το καλοκαίρι, για 2 μήνες, τα ζυγολόγια του ΧΥΤΑ καταγράφουν ότι μηνιαίως περίπου 1.000 τόνοι απορριμμάτων εισέρχονται στον εν λόγω ΧΥΤΑ. Στο ΚΔΑΥ καταλήγουν ετησίως 3.000 μικτών απορριμματικών συσκευασιών (χαρτί/χαρτόνι, πλαστικά, γυαλί, μέταλλα) που έχουν διαχωριστεί στην πηγή. Υπολογίστε τη ΜΠΑ και υπολογίστε το δείκτη χωριστής συλλογής (συμμετοχής στην ανακύκλωση) και το δείκτη (πραγματικής) ανακύκλωσης (ανάκτηση) στο δήμο αυτό. Αν τα υπολείμματα του ΚΔΑΥ είναι το 30% </a:t>
            </a:r>
            <a:r>
              <a:rPr lang="el-GR" altLang="en-US" sz="2200" dirty="0" err="1">
                <a:latin typeface="+mj-lt"/>
              </a:rPr>
              <a:t>κβ</a:t>
            </a:r>
            <a:r>
              <a:rPr lang="el-GR" altLang="en-US" sz="2200" dirty="0">
                <a:latin typeface="+mj-lt"/>
              </a:rPr>
              <a:t> της εισροής (που οδηγούνται στο ΧΥΤΑ), τι ποσότητες οδηγούνται συνολικά στο ΧΥΤΑ;</a:t>
            </a:r>
            <a:endParaRPr lang="en-US" altLang="en-US" sz="2200" dirty="0">
              <a:latin typeface="+mj-lt"/>
            </a:endParaRPr>
          </a:p>
          <a:p>
            <a:pPr>
              <a:spcBef>
                <a:spcPct val="0"/>
              </a:spcBef>
              <a:buClrTx/>
              <a:buFontTx/>
              <a:buNone/>
            </a:pPr>
            <a:endParaRPr lang="el-GR" altLang="en-US" sz="2200" dirty="0">
              <a:solidFill>
                <a:srgbClr val="B46B62"/>
              </a:solidFill>
              <a:latin typeface="+mj-lt"/>
            </a:endParaRPr>
          </a:p>
          <a:p>
            <a:pPr>
              <a:spcBef>
                <a:spcPct val="0"/>
              </a:spcBef>
              <a:buClrTx/>
              <a:buFontTx/>
              <a:buNone/>
            </a:pPr>
            <a:r>
              <a:rPr lang="el-GR" altLang="en-US" sz="2200" dirty="0">
                <a:solidFill>
                  <a:srgbClr val="B46B62"/>
                </a:solidFill>
                <a:latin typeface="+mj-lt"/>
              </a:rPr>
              <a:t>Σύντομη λύση</a:t>
            </a:r>
          </a:p>
          <a:p>
            <a:pPr>
              <a:spcBef>
                <a:spcPct val="0"/>
              </a:spcBef>
              <a:buClrTx/>
              <a:buFontTx/>
              <a:buNone/>
            </a:pPr>
            <a:endParaRPr lang="el-GR" altLang="en-US" sz="2200" dirty="0">
              <a:latin typeface="+mj-lt"/>
            </a:endParaRPr>
          </a:p>
          <a:p>
            <a:pPr>
              <a:spcBef>
                <a:spcPct val="0"/>
              </a:spcBef>
              <a:buClrTx/>
              <a:buFontTx/>
              <a:buNone/>
            </a:pPr>
            <a:endParaRPr lang="el-GR" altLang="en-US" sz="2200" dirty="0">
              <a:latin typeface="+mj-lt"/>
            </a:endParaRPr>
          </a:p>
        </p:txBody>
      </p:sp>
      <p:sp>
        <p:nvSpPr>
          <p:cNvPr id="4" name="TextBox 3">
            <a:extLst>
              <a:ext uri="{FF2B5EF4-FFF2-40B4-BE49-F238E27FC236}">
                <a16:creationId xmlns:a16="http://schemas.microsoft.com/office/drawing/2014/main" id="{BAA94B1E-419E-4275-861C-3BFC231005DA}"/>
              </a:ext>
            </a:extLst>
          </p:cNvPr>
          <p:cNvSpPr txBox="1"/>
          <p:nvPr/>
        </p:nvSpPr>
        <p:spPr>
          <a:xfrm>
            <a:off x="296851" y="719331"/>
            <a:ext cx="9728315" cy="461665"/>
          </a:xfrm>
          <a:prstGeom prst="rect">
            <a:avLst/>
          </a:prstGeom>
          <a:noFill/>
        </p:spPr>
        <p:txBody>
          <a:bodyPr wrap="square" rtlCol="0">
            <a:spAutoFit/>
          </a:bodyPr>
          <a:lstStyle/>
          <a:p>
            <a:r>
              <a:rPr lang="el-GR" sz="2400" b="1" dirty="0">
                <a:solidFill>
                  <a:srgbClr val="B46B62"/>
                </a:solidFill>
              </a:rPr>
              <a:t>Ασκήσεις ισοζυγίου μάζας (Α)</a:t>
            </a:r>
            <a:endParaRPr lang="en-GB" sz="2400" b="1" dirty="0">
              <a:solidFill>
                <a:srgbClr val="B46B62"/>
              </a:solidFill>
            </a:endParaRPr>
          </a:p>
        </p:txBody>
      </p:sp>
      <p:grpSp>
        <p:nvGrpSpPr>
          <p:cNvPr id="21" name="Ομάδα 20">
            <a:extLst>
              <a:ext uri="{FF2B5EF4-FFF2-40B4-BE49-F238E27FC236}">
                <a16:creationId xmlns:a16="http://schemas.microsoft.com/office/drawing/2014/main" id="{DB61CCEB-4F58-49C5-BFF5-24F1E990FD8D}"/>
              </a:ext>
            </a:extLst>
          </p:cNvPr>
          <p:cNvGrpSpPr/>
          <p:nvPr/>
        </p:nvGrpSpPr>
        <p:grpSpPr>
          <a:xfrm>
            <a:off x="5970005" y="4232727"/>
            <a:ext cx="5117095" cy="1905942"/>
            <a:chOff x="0" y="0"/>
            <a:chExt cx="4666013" cy="1398286"/>
          </a:xfrm>
        </p:grpSpPr>
        <p:sp>
          <p:nvSpPr>
            <p:cNvPr id="22" name="Πλαίσιο κειμένου 2">
              <a:extLst>
                <a:ext uri="{FF2B5EF4-FFF2-40B4-BE49-F238E27FC236}">
                  <a16:creationId xmlns:a16="http://schemas.microsoft.com/office/drawing/2014/main" id="{B64D27AB-752A-4AA1-B0CD-955EF48FDA1B}"/>
                </a:ext>
              </a:extLst>
            </p:cNvPr>
            <p:cNvSpPr txBox="1">
              <a:spLocks noChangeArrowheads="1"/>
            </p:cNvSpPr>
            <p:nvPr/>
          </p:nvSpPr>
          <p:spPr bwMode="auto">
            <a:xfrm>
              <a:off x="0" y="961901"/>
              <a:ext cx="745490" cy="27559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gn="ctr">
                <a:spcAft>
                  <a:spcPts val="0"/>
                </a:spcAft>
              </a:pPr>
              <a:r>
                <a:rPr lang="el-GR" sz="1200">
                  <a:effectLst/>
                  <a:latin typeface="Times New Roman" panose="02020603050405020304" pitchFamily="18" charset="0"/>
                  <a:ea typeface="Times New Roman" panose="02020603050405020304" pitchFamily="18" charset="0"/>
                </a:rPr>
                <a:t>ΠΟΛΗ</a:t>
              </a:r>
              <a:endParaRPr lang="en-GB" sz="1200">
                <a:effectLst/>
                <a:latin typeface="Times New Roman" panose="02020603050405020304" pitchFamily="18" charset="0"/>
                <a:ea typeface="Times New Roman" panose="02020603050405020304" pitchFamily="18" charset="0"/>
              </a:endParaRPr>
            </a:p>
          </p:txBody>
        </p:sp>
        <p:sp>
          <p:nvSpPr>
            <p:cNvPr id="23" name="Πλαίσιο κειμένου 2">
              <a:extLst>
                <a:ext uri="{FF2B5EF4-FFF2-40B4-BE49-F238E27FC236}">
                  <a16:creationId xmlns:a16="http://schemas.microsoft.com/office/drawing/2014/main" id="{084AC5DA-00E4-4FB0-BC88-320CCFBB8FEF}"/>
                </a:ext>
              </a:extLst>
            </p:cNvPr>
            <p:cNvSpPr txBox="1">
              <a:spLocks noChangeArrowheads="1"/>
            </p:cNvSpPr>
            <p:nvPr/>
          </p:nvSpPr>
          <p:spPr bwMode="auto">
            <a:xfrm>
              <a:off x="1721923" y="142504"/>
              <a:ext cx="942975" cy="27559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spcAft>
                  <a:spcPts val="0"/>
                </a:spcAft>
              </a:pPr>
              <a:r>
                <a:rPr lang="el-GR" sz="1200">
                  <a:effectLst/>
                  <a:latin typeface="Times New Roman" panose="02020603050405020304" pitchFamily="18" charset="0"/>
                  <a:ea typeface="Times New Roman" panose="02020603050405020304" pitchFamily="18" charset="0"/>
                </a:rPr>
                <a:t>ΚΔΑΥ</a:t>
              </a:r>
              <a:endParaRPr lang="en-GB" sz="1200">
                <a:effectLst/>
                <a:latin typeface="Times New Roman" panose="02020603050405020304" pitchFamily="18" charset="0"/>
                <a:ea typeface="Times New Roman" panose="02020603050405020304" pitchFamily="18" charset="0"/>
              </a:endParaRPr>
            </a:p>
          </p:txBody>
        </p:sp>
        <p:sp>
          <p:nvSpPr>
            <p:cNvPr id="24" name="Πλαίσιο κειμένου 2">
              <a:extLst>
                <a:ext uri="{FF2B5EF4-FFF2-40B4-BE49-F238E27FC236}">
                  <a16:creationId xmlns:a16="http://schemas.microsoft.com/office/drawing/2014/main" id="{A1ECD553-C52A-4C35-8ABE-557E8A5E8FA4}"/>
                </a:ext>
              </a:extLst>
            </p:cNvPr>
            <p:cNvSpPr txBox="1">
              <a:spLocks noChangeArrowheads="1"/>
            </p:cNvSpPr>
            <p:nvPr/>
          </p:nvSpPr>
          <p:spPr bwMode="auto">
            <a:xfrm>
              <a:off x="1721923" y="961901"/>
              <a:ext cx="723900" cy="27559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spcAft>
                  <a:spcPts val="0"/>
                </a:spcAft>
              </a:pPr>
              <a:r>
                <a:rPr lang="el-GR" sz="1200">
                  <a:effectLst/>
                  <a:latin typeface="Times New Roman" panose="02020603050405020304" pitchFamily="18" charset="0"/>
                  <a:ea typeface="Times New Roman" panose="02020603050405020304" pitchFamily="18" charset="0"/>
                </a:rPr>
                <a:t>ΧΥΤΑ</a:t>
              </a:r>
              <a:endParaRPr lang="en-GB" sz="1200">
                <a:effectLst/>
                <a:latin typeface="Times New Roman" panose="02020603050405020304" pitchFamily="18" charset="0"/>
                <a:ea typeface="Times New Roman" panose="02020603050405020304" pitchFamily="18" charset="0"/>
              </a:endParaRPr>
            </a:p>
          </p:txBody>
        </p:sp>
        <p:cxnSp>
          <p:nvCxnSpPr>
            <p:cNvPr id="25" name="Γραμμή σύνδεσης: Γωνιώδης 24">
              <a:extLst>
                <a:ext uri="{FF2B5EF4-FFF2-40B4-BE49-F238E27FC236}">
                  <a16:creationId xmlns:a16="http://schemas.microsoft.com/office/drawing/2014/main" id="{270BC433-CDA6-4BCD-B9A3-2339C411FA77}"/>
                </a:ext>
              </a:extLst>
            </p:cNvPr>
            <p:cNvCxnSpPr/>
            <p:nvPr/>
          </p:nvCxnSpPr>
          <p:spPr>
            <a:xfrm>
              <a:off x="748146" y="1085603"/>
              <a:ext cx="981075" cy="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Γραμμή σύνδεσης: Γωνιώδης 25">
              <a:extLst>
                <a:ext uri="{FF2B5EF4-FFF2-40B4-BE49-F238E27FC236}">
                  <a16:creationId xmlns:a16="http://schemas.microsoft.com/office/drawing/2014/main" id="{A84DE245-3EAC-401A-9A11-6663CABF1F2C}"/>
                </a:ext>
              </a:extLst>
            </p:cNvPr>
            <p:cNvCxnSpPr/>
            <p:nvPr/>
          </p:nvCxnSpPr>
          <p:spPr>
            <a:xfrm flipV="1">
              <a:off x="736271" y="313706"/>
              <a:ext cx="981075" cy="638175"/>
            </a:xfrm>
            <a:prstGeom prst="bentConnector3">
              <a:avLst>
                <a:gd name="adj1" fmla="val 49029"/>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Πλαίσιο κειμένου 9">
              <a:extLst>
                <a:ext uri="{FF2B5EF4-FFF2-40B4-BE49-F238E27FC236}">
                  <a16:creationId xmlns:a16="http://schemas.microsoft.com/office/drawing/2014/main" id="{192B162E-D628-487E-9558-ABA5A352FD3F}"/>
                </a:ext>
              </a:extLst>
            </p:cNvPr>
            <p:cNvSpPr txBox="1">
              <a:spLocks noChangeArrowheads="1"/>
            </p:cNvSpPr>
            <p:nvPr/>
          </p:nvSpPr>
          <p:spPr bwMode="auto">
            <a:xfrm>
              <a:off x="866899" y="1151906"/>
              <a:ext cx="733425" cy="24638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spcAft>
                  <a:spcPts val="0"/>
                </a:spcAft>
              </a:pPr>
              <a:r>
                <a:rPr lang="en-US" sz="1000">
                  <a:effectLst/>
                  <a:latin typeface="Times New Roman" panose="02020603050405020304" pitchFamily="18" charset="0"/>
                  <a:ea typeface="Times New Roman" panose="02020603050405020304" pitchFamily="18" charset="0"/>
                </a:rPr>
                <a:t>22.000 t/y</a:t>
              </a:r>
              <a:endParaRPr lang="en-GB" sz="1200">
                <a:effectLst/>
                <a:latin typeface="Times New Roman" panose="02020603050405020304" pitchFamily="18" charset="0"/>
                <a:ea typeface="Times New Roman" panose="02020603050405020304" pitchFamily="18" charset="0"/>
              </a:endParaRPr>
            </a:p>
          </p:txBody>
        </p:sp>
        <p:sp>
          <p:nvSpPr>
            <p:cNvPr id="28" name="Πλαίσιο κειμένου 10">
              <a:extLst>
                <a:ext uri="{FF2B5EF4-FFF2-40B4-BE49-F238E27FC236}">
                  <a16:creationId xmlns:a16="http://schemas.microsoft.com/office/drawing/2014/main" id="{1EA3607B-EFDF-4AB3-997F-632E3A419E8B}"/>
                </a:ext>
              </a:extLst>
            </p:cNvPr>
            <p:cNvSpPr txBox="1">
              <a:spLocks noChangeArrowheads="1"/>
            </p:cNvSpPr>
            <p:nvPr/>
          </p:nvSpPr>
          <p:spPr bwMode="auto">
            <a:xfrm>
              <a:off x="926276" y="0"/>
              <a:ext cx="733425" cy="24638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spcAft>
                  <a:spcPts val="0"/>
                </a:spcAft>
              </a:pPr>
              <a:r>
                <a:rPr lang="en-US" sz="1000" dirty="0">
                  <a:effectLst/>
                  <a:latin typeface="Times New Roman" panose="02020603050405020304" pitchFamily="18" charset="0"/>
                  <a:ea typeface="Times New Roman" panose="02020603050405020304" pitchFamily="18" charset="0"/>
                </a:rPr>
                <a:t>3.000 t/y</a:t>
              </a:r>
              <a:endParaRPr lang="en-GB" sz="1200" dirty="0">
                <a:effectLst/>
                <a:latin typeface="Times New Roman" panose="02020603050405020304" pitchFamily="18" charset="0"/>
                <a:ea typeface="Times New Roman" panose="02020603050405020304" pitchFamily="18" charset="0"/>
              </a:endParaRPr>
            </a:p>
          </p:txBody>
        </p:sp>
        <p:cxnSp>
          <p:nvCxnSpPr>
            <p:cNvPr id="29" name="Ευθύγραμμο βέλος σύνδεσης 28">
              <a:extLst>
                <a:ext uri="{FF2B5EF4-FFF2-40B4-BE49-F238E27FC236}">
                  <a16:creationId xmlns:a16="http://schemas.microsoft.com/office/drawing/2014/main" id="{EE39DC1E-19F0-4CB8-9230-AF1E94F184DD}"/>
                </a:ext>
              </a:extLst>
            </p:cNvPr>
            <p:cNvCxnSpPr/>
            <p:nvPr/>
          </p:nvCxnSpPr>
          <p:spPr>
            <a:xfrm>
              <a:off x="2154382" y="427512"/>
              <a:ext cx="0" cy="5340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Πλαίσιο κειμένου 14">
              <a:extLst>
                <a:ext uri="{FF2B5EF4-FFF2-40B4-BE49-F238E27FC236}">
                  <a16:creationId xmlns:a16="http://schemas.microsoft.com/office/drawing/2014/main" id="{BE168F57-F42B-40E3-A88A-A9C7C9D4ED92}"/>
                </a:ext>
              </a:extLst>
            </p:cNvPr>
            <p:cNvSpPr txBox="1">
              <a:spLocks noChangeArrowheads="1"/>
            </p:cNvSpPr>
            <p:nvPr/>
          </p:nvSpPr>
          <p:spPr bwMode="auto">
            <a:xfrm>
              <a:off x="3218213" y="71252"/>
              <a:ext cx="1447800" cy="24638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spcAft>
                  <a:spcPts val="0"/>
                </a:spcAft>
              </a:pPr>
              <a:r>
                <a:rPr lang="el-GR" sz="1000" dirty="0">
                  <a:effectLst/>
                  <a:latin typeface="Times New Roman" panose="02020603050405020304" pitchFamily="18" charset="0"/>
                  <a:ea typeface="Times New Roman" panose="02020603050405020304" pitchFamily="18" charset="0"/>
                </a:rPr>
                <a:t>Ανακτήσιμα = 2</a:t>
              </a:r>
              <a:r>
                <a:rPr lang="en-US" sz="1000" dirty="0">
                  <a:effectLst/>
                  <a:latin typeface="Times New Roman" panose="02020603050405020304" pitchFamily="18" charset="0"/>
                  <a:ea typeface="Times New Roman" panose="02020603050405020304" pitchFamily="18" charset="0"/>
                </a:rPr>
                <a:t>.</a:t>
              </a:r>
              <a:r>
                <a:rPr lang="el-GR" sz="1000" dirty="0">
                  <a:effectLst/>
                  <a:latin typeface="Times New Roman" panose="02020603050405020304" pitchFamily="18" charset="0"/>
                  <a:ea typeface="Times New Roman" panose="02020603050405020304" pitchFamily="18" charset="0"/>
                </a:rPr>
                <a:t>1</a:t>
              </a:r>
              <a:r>
                <a:rPr lang="en-US" sz="1000" dirty="0">
                  <a:effectLst/>
                  <a:latin typeface="Times New Roman" panose="02020603050405020304" pitchFamily="18" charset="0"/>
                  <a:ea typeface="Times New Roman" panose="02020603050405020304" pitchFamily="18" charset="0"/>
                </a:rPr>
                <a:t>00 t/y</a:t>
              </a:r>
              <a:endParaRPr lang="en-GB" sz="1200" dirty="0">
                <a:effectLst/>
                <a:latin typeface="Times New Roman" panose="02020603050405020304" pitchFamily="18" charset="0"/>
                <a:ea typeface="Times New Roman" panose="02020603050405020304" pitchFamily="18" charset="0"/>
              </a:endParaRPr>
            </a:p>
          </p:txBody>
        </p:sp>
        <p:sp>
          <p:nvSpPr>
            <p:cNvPr id="31" name="Πλαίσιο κειμένου 15">
              <a:extLst>
                <a:ext uri="{FF2B5EF4-FFF2-40B4-BE49-F238E27FC236}">
                  <a16:creationId xmlns:a16="http://schemas.microsoft.com/office/drawing/2014/main" id="{000FF344-E67D-4CD2-9E1F-DB7295D8FA38}"/>
                </a:ext>
              </a:extLst>
            </p:cNvPr>
            <p:cNvSpPr txBox="1">
              <a:spLocks noChangeArrowheads="1"/>
            </p:cNvSpPr>
            <p:nvPr/>
          </p:nvSpPr>
          <p:spPr bwMode="auto">
            <a:xfrm>
              <a:off x="2244437" y="558140"/>
              <a:ext cx="1533525" cy="24638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spcAft>
                  <a:spcPts val="0"/>
                </a:spcAft>
              </a:pPr>
              <a:r>
                <a:rPr lang="el-GR" sz="1000">
                  <a:effectLst/>
                  <a:latin typeface="Times New Roman" panose="02020603050405020304" pitchFamily="18" charset="0"/>
                  <a:ea typeface="Times New Roman" panose="02020603050405020304" pitchFamily="18" charset="0"/>
                </a:rPr>
                <a:t>Υπολείμματα = 900</a:t>
              </a:r>
              <a:r>
                <a:rPr lang="en-US" sz="1000">
                  <a:effectLst/>
                  <a:latin typeface="Times New Roman" panose="02020603050405020304" pitchFamily="18" charset="0"/>
                  <a:ea typeface="Times New Roman" panose="02020603050405020304" pitchFamily="18" charset="0"/>
                </a:rPr>
                <a:t> t/y</a:t>
              </a:r>
              <a:endParaRPr lang="en-GB" sz="1200">
                <a:effectLst/>
                <a:latin typeface="Times New Roman" panose="02020603050405020304" pitchFamily="18" charset="0"/>
                <a:ea typeface="Times New Roman" panose="02020603050405020304" pitchFamily="18" charset="0"/>
              </a:endParaRPr>
            </a:p>
          </p:txBody>
        </p:sp>
        <p:cxnSp>
          <p:nvCxnSpPr>
            <p:cNvPr id="32" name="Ευθύγραμμο βέλος σύνδεσης 31">
              <a:extLst>
                <a:ext uri="{FF2B5EF4-FFF2-40B4-BE49-F238E27FC236}">
                  <a16:creationId xmlns:a16="http://schemas.microsoft.com/office/drawing/2014/main" id="{6BE291DB-8990-48AB-8591-74DAC1E015A9}"/>
                </a:ext>
              </a:extLst>
            </p:cNvPr>
            <p:cNvCxnSpPr/>
            <p:nvPr/>
          </p:nvCxnSpPr>
          <p:spPr>
            <a:xfrm>
              <a:off x="2660073" y="230579"/>
              <a:ext cx="5619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33" name="Πίνακας 32">
            <a:extLst>
              <a:ext uri="{FF2B5EF4-FFF2-40B4-BE49-F238E27FC236}">
                <a16:creationId xmlns:a16="http://schemas.microsoft.com/office/drawing/2014/main" id="{54FD7324-554F-4347-A03B-A8C45958C254}"/>
              </a:ext>
            </a:extLst>
          </p:cNvPr>
          <p:cNvGraphicFramePr>
            <a:graphicFrameLocks noGrp="1"/>
          </p:cNvGraphicFramePr>
          <p:nvPr>
            <p:extLst>
              <p:ext uri="{D42A27DB-BD31-4B8C-83A1-F6EECF244321}">
                <p14:modId xmlns:p14="http://schemas.microsoft.com/office/powerpoint/2010/main" val="1762943925"/>
              </p:ext>
            </p:extLst>
          </p:nvPr>
        </p:nvGraphicFramePr>
        <p:xfrm>
          <a:off x="2202747" y="4147457"/>
          <a:ext cx="3134269" cy="2095280"/>
        </p:xfrm>
        <a:graphic>
          <a:graphicData uri="http://schemas.openxmlformats.org/drawingml/2006/table">
            <a:tbl>
              <a:tblPr>
                <a:tableStyleId>{5C22544A-7EE6-4342-B048-85BDC9FD1C3A}</a:tableStyleId>
              </a:tblPr>
              <a:tblGrid>
                <a:gridCol w="1802897">
                  <a:extLst>
                    <a:ext uri="{9D8B030D-6E8A-4147-A177-3AD203B41FA5}">
                      <a16:colId xmlns:a16="http://schemas.microsoft.com/office/drawing/2014/main" val="1115056995"/>
                    </a:ext>
                  </a:extLst>
                </a:gridCol>
                <a:gridCol w="665686">
                  <a:extLst>
                    <a:ext uri="{9D8B030D-6E8A-4147-A177-3AD203B41FA5}">
                      <a16:colId xmlns:a16="http://schemas.microsoft.com/office/drawing/2014/main" val="2316740851"/>
                    </a:ext>
                  </a:extLst>
                </a:gridCol>
                <a:gridCol w="665686">
                  <a:extLst>
                    <a:ext uri="{9D8B030D-6E8A-4147-A177-3AD203B41FA5}">
                      <a16:colId xmlns:a16="http://schemas.microsoft.com/office/drawing/2014/main" val="377827971"/>
                    </a:ext>
                  </a:extLst>
                </a:gridCol>
              </a:tblGrid>
              <a:tr h="209528">
                <a:tc>
                  <a:txBody>
                    <a:bodyPr/>
                    <a:lstStyle/>
                    <a:p>
                      <a:pPr algn="l" fontAlgn="b"/>
                      <a:r>
                        <a:rPr lang="el-GR" sz="1100" u="none" strike="noStrike">
                          <a:effectLst/>
                        </a:rPr>
                        <a:t>Πληθυσμός</a:t>
                      </a:r>
                      <a:endParaRPr lang="el-G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50000</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03900279"/>
                  </a:ext>
                </a:extLst>
              </a:tr>
              <a:tr h="209528">
                <a:tc>
                  <a:txBody>
                    <a:bodyPr/>
                    <a:lstStyle/>
                    <a:p>
                      <a:pPr algn="l" fontAlgn="b"/>
                      <a:r>
                        <a:rPr lang="el-GR" sz="1100" u="none" strike="noStrike">
                          <a:effectLst/>
                        </a:rPr>
                        <a:t>Παραγωγή μη τουρ. ΣΥΜ</a:t>
                      </a:r>
                      <a:endParaRPr lang="el-G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20000</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100" u="none" strike="noStrike">
                          <a:effectLst/>
                        </a:rPr>
                        <a:t>t/y</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54153279"/>
                  </a:ext>
                </a:extLst>
              </a:tr>
              <a:tr h="209528">
                <a:tc>
                  <a:txBody>
                    <a:bodyPr/>
                    <a:lstStyle/>
                    <a:p>
                      <a:pPr algn="l" fontAlgn="b"/>
                      <a:r>
                        <a:rPr lang="el-GR" sz="1100" u="none" strike="noStrike">
                          <a:effectLst/>
                        </a:rPr>
                        <a:t>Παραγωγή τουρ. ΣΥΜ</a:t>
                      </a:r>
                      <a:endParaRPr lang="el-G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2000</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100" u="none" strike="noStrike">
                          <a:effectLst/>
                        </a:rPr>
                        <a:t>t/y</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93446645"/>
                  </a:ext>
                </a:extLst>
              </a:tr>
              <a:tr h="209528">
                <a:tc>
                  <a:txBody>
                    <a:bodyPr/>
                    <a:lstStyle/>
                    <a:p>
                      <a:pPr algn="l" fontAlgn="b"/>
                      <a:r>
                        <a:rPr lang="el-GR" sz="1100" u="none" strike="noStrike">
                          <a:effectLst/>
                        </a:rPr>
                        <a:t>Παραγωγή ΧΣ</a:t>
                      </a:r>
                      <a:endParaRPr lang="el-G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3000</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100" u="none" strike="noStrike">
                          <a:effectLst/>
                        </a:rPr>
                        <a:t>t/y</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29567321"/>
                  </a:ext>
                </a:extLst>
              </a:tr>
              <a:tr h="209528">
                <a:tc>
                  <a:txBody>
                    <a:bodyPr/>
                    <a:lstStyle/>
                    <a:p>
                      <a:pPr algn="l" fontAlgn="b"/>
                      <a:r>
                        <a:rPr lang="el-GR" sz="1100" u="none" strike="noStrike">
                          <a:effectLst/>
                        </a:rPr>
                        <a:t>Υπολείμματα ΚΔΑΥ</a:t>
                      </a:r>
                      <a:endParaRPr lang="el-G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900</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100" u="none" strike="noStrike">
                          <a:effectLst/>
                        </a:rPr>
                        <a:t>t/y</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58686459"/>
                  </a:ext>
                </a:extLst>
              </a:tr>
              <a:tr h="209528">
                <a:tc>
                  <a:txBody>
                    <a:bodyPr/>
                    <a:lstStyle/>
                    <a:p>
                      <a:pPr algn="l" fontAlgn="b"/>
                      <a:r>
                        <a:rPr lang="el-GR" sz="1100" u="none" strike="noStrike">
                          <a:effectLst/>
                        </a:rPr>
                        <a:t>Ανακτήσιμα υλικά ΚΔΑΥ</a:t>
                      </a:r>
                      <a:endParaRPr lang="el-G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2100</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100" u="none" strike="noStrike">
                          <a:effectLst/>
                        </a:rPr>
                        <a:t>t/y</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2366520"/>
                  </a:ext>
                </a:extLst>
              </a:tr>
              <a:tr h="209528">
                <a:tc>
                  <a:txBody>
                    <a:bodyPr/>
                    <a:lstStyle/>
                    <a:p>
                      <a:pPr algn="l" fontAlgn="b"/>
                      <a:r>
                        <a:rPr lang="el-GR" sz="1100" u="none" strike="noStrike">
                          <a:effectLst/>
                        </a:rPr>
                        <a:t>Εισροή σε ΧΥΤΑ</a:t>
                      </a:r>
                      <a:endParaRPr lang="el-G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22900</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100" u="none" strike="noStrike">
                          <a:effectLst/>
                        </a:rPr>
                        <a:t>t/y</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13479486"/>
                  </a:ext>
                </a:extLst>
              </a:tr>
              <a:tr h="209528">
                <a:tc>
                  <a:txBody>
                    <a:bodyPr/>
                    <a:lstStyle/>
                    <a:p>
                      <a:pPr algn="l" fontAlgn="b"/>
                      <a:r>
                        <a:rPr lang="el-GR" sz="1100" u="none" strike="noStrike">
                          <a:effectLst/>
                        </a:rPr>
                        <a:t>ΜΠΑ</a:t>
                      </a:r>
                      <a:endParaRPr lang="el-G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1.37</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100" u="none" strike="noStrike">
                          <a:effectLst/>
                        </a:rPr>
                        <a:t>kg/cap-d</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67119942"/>
                  </a:ext>
                </a:extLst>
              </a:tr>
              <a:tr h="209528">
                <a:tc>
                  <a:txBody>
                    <a:bodyPr/>
                    <a:lstStyle/>
                    <a:p>
                      <a:pPr algn="l" fontAlgn="b"/>
                      <a:r>
                        <a:rPr lang="el-GR" sz="1100" u="none" strike="noStrike">
                          <a:effectLst/>
                        </a:rPr>
                        <a:t>ΔΧΣ</a:t>
                      </a:r>
                      <a:endParaRPr lang="el-G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12.0%</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29405885"/>
                  </a:ext>
                </a:extLst>
              </a:tr>
              <a:tr h="209528">
                <a:tc>
                  <a:txBody>
                    <a:bodyPr/>
                    <a:lstStyle/>
                    <a:p>
                      <a:pPr algn="l" fontAlgn="b"/>
                      <a:r>
                        <a:rPr lang="el-GR" sz="1100" u="none" strike="noStrike">
                          <a:effectLst/>
                        </a:rPr>
                        <a:t>Δανακ</a:t>
                      </a:r>
                      <a:endParaRPr lang="el-G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8.4%</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GB"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19355001"/>
                  </a:ext>
                </a:extLst>
              </a:tr>
            </a:tbl>
          </a:graphicData>
        </a:graphic>
      </p:graphicFrame>
    </p:spTree>
    <p:extLst>
      <p:ext uri="{BB962C8B-B14F-4D97-AF65-F5344CB8AC3E}">
        <p14:creationId xmlns:p14="http://schemas.microsoft.com/office/powerpoint/2010/main" val="366620553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2 </a:t>
            </a:r>
            <a:r>
              <a:rPr lang="el-GR" sz="4000" dirty="0">
                <a:solidFill>
                  <a:schemeClr val="bg1"/>
                </a:solidFill>
              </a:rPr>
              <a:t>: Παραγωγή – Σύνθεση - Δειγματοληψία</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8</a:t>
            </a:fld>
            <a:endParaRPr lang="en-US" sz="1600" b="1" dirty="0">
              <a:latin typeface="Arial" pitchFamily="34" charset="0"/>
              <a:cs typeface="Arial" pitchFamily="34" charset="0"/>
            </a:endParaRPr>
          </a:p>
        </p:txBody>
      </p:sp>
      <p:sp>
        <p:nvSpPr>
          <p:cNvPr id="3" name="TextBox 2">
            <a:extLst>
              <a:ext uri="{FF2B5EF4-FFF2-40B4-BE49-F238E27FC236}">
                <a16:creationId xmlns:a16="http://schemas.microsoft.com/office/drawing/2014/main" id="{0F59ADB9-A15D-4583-823B-079588859D4B}"/>
              </a:ext>
            </a:extLst>
          </p:cNvPr>
          <p:cNvSpPr txBox="1"/>
          <p:nvPr/>
        </p:nvSpPr>
        <p:spPr>
          <a:xfrm>
            <a:off x="359229" y="1370483"/>
            <a:ext cx="11552397" cy="5847755"/>
          </a:xfrm>
          <a:prstGeom prst="rect">
            <a:avLst/>
          </a:prstGeom>
          <a:noFill/>
        </p:spPr>
        <p:txBody>
          <a:bodyPr wrap="square" rtlCol="0">
            <a:spAutoFit/>
          </a:bodyPr>
          <a:lstStyle/>
          <a:p>
            <a:pPr>
              <a:spcBef>
                <a:spcPct val="0"/>
              </a:spcBef>
              <a:buClrTx/>
              <a:buFontTx/>
              <a:buNone/>
            </a:pPr>
            <a:r>
              <a:rPr lang="el-GR" altLang="en-US" sz="2200" dirty="0">
                <a:latin typeface="+mj-lt"/>
              </a:rPr>
              <a:t>Ένας ΧΥΤΑ δέχεται ανά μήνα (πλην των 3 μηνών του καλοκαιριού) 10.000 τόνους απορριμμάτων που προέρχονται από οικιακή, εμπορική και ιδρυματική χρήση. </a:t>
            </a:r>
            <a:r>
              <a:rPr lang="en-US" altLang="en-US" sz="2200" dirty="0">
                <a:latin typeface="+mj-lt"/>
              </a:rPr>
              <a:t>B</a:t>
            </a:r>
            <a:r>
              <a:rPr lang="el-GR" altLang="en-US" sz="2200" dirty="0" err="1">
                <a:latin typeface="+mj-lt"/>
              </a:rPr>
              <a:t>ιομηχανίες</a:t>
            </a:r>
            <a:r>
              <a:rPr lang="el-GR" altLang="en-US" sz="2200" dirty="0">
                <a:latin typeface="+mj-lt"/>
              </a:rPr>
              <a:t> της περιοχής οδηγούν 1.000 τόνους βιομηχανικών μη επικινδύνων αποβλήτων ανά μήνα (12 μήνες) στο ΧΥΤΑ. Το τρίμηνο του καλοκαιριού, η εισροή στο ΧΥΤΑ αυξάνεται κατά 50% (από δραστηριότητα αστική, εμπορική, </a:t>
            </a:r>
            <a:r>
              <a:rPr lang="el-GR" altLang="en-US" sz="2200" dirty="0" err="1">
                <a:latin typeface="+mj-lt"/>
              </a:rPr>
              <a:t>κ.λ.π</a:t>
            </a:r>
            <a:r>
              <a:rPr lang="el-GR" altLang="en-US" sz="2200" dirty="0">
                <a:latin typeface="+mj-lt"/>
              </a:rPr>
              <a:t>.).Το γειτονικό ΚΔΑΥ δέχεται 2.000 τόνους ανά μήνα Μικτών Απορριμματικών Συσκευασιών κατά τη διάρκεια των μη τουρ. μηνών και 3 000 </a:t>
            </a:r>
            <a:r>
              <a:rPr lang="en-US" altLang="en-US" sz="2200" dirty="0">
                <a:latin typeface="+mj-lt"/>
              </a:rPr>
              <a:t>t/m </a:t>
            </a:r>
            <a:r>
              <a:rPr lang="el-GR" altLang="en-US" sz="2200" dirty="0">
                <a:latin typeface="+mj-lt"/>
              </a:rPr>
              <a:t>τους 3 τουριστικούς μήνες. Η πόλη έχει μόνιμο πληθυσμό </a:t>
            </a:r>
            <a:r>
              <a:rPr lang="en-US" altLang="en-US" sz="2200" dirty="0">
                <a:latin typeface="+mj-lt"/>
              </a:rPr>
              <a:t>3</a:t>
            </a:r>
            <a:r>
              <a:rPr lang="el-GR" altLang="en-US" sz="2200" dirty="0">
                <a:latin typeface="+mj-lt"/>
              </a:rPr>
              <a:t>0</a:t>
            </a:r>
            <a:r>
              <a:rPr lang="en-US" altLang="en-US" sz="2200" dirty="0">
                <a:latin typeface="+mj-lt"/>
              </a:rPr>
              <a:t>0.</a:t>
            </a:r>
            <a:r>
              <a:rPr lang="el-GR" altLang="en-US" sz="2200" dirty="0">
                <a:latin typeface="+mj-lt"/>
              </a:rPr>
              <a:t>000 κατοίκους ενώ τους 3 </a:t>
            </a:r>
            <a:r>
              <a:rPr lang="el-GR" altLang="en-US" sz="2200" dirty="0" err="1">
                <a:latin typeface="+mj-lt"/>
              </a:rPr>
              <a:t>καλοκ.μήνες</a:t>
            </a:r>
            <a:r>
              <a:rPr lang="el-GR" altLang="en-US" sz="2200" dirty="0">
                <a:latin typeface="+mj-lt"/>
              </a:rPr>
              <a:t> εισρέουν και διαμένουν στην πόλη </a:t>
            </a:r>
            <a:r>
              <a:rPr lang="en-US" altLang="en-US" sz="2200" dirty="0">
                <a:latin typeface="+mj-lt"/>
              </a:rPr>
              <a:t>50.</a:t>
            </a:r>
            <a:r>
              <a:rPr lang="el-GR" altLang="en-US" sz="2200" dirty="0">
                <a:latin typeface="+mj-lt"/>
              </a:rPr>
              <a:t>000 τουρίστες (ο πληθυσμός γίνεται </a:t>
            </a:r>
            <a:r>
              <a:rPr lang="en-US" altLang="en-US" sz="2200" dirty="0">
                <a:latin typeface="+mj-lt"/>
              </a:rPr>
              <a:t>350.0</a:t>
            </a:r>
            <a:r>
              <a:rPr lang="el-GR" altLang="en-US" sz="2200" dirty="0">
                <a:latin typeface="+mj-lt"/>
              </a:rPr>
              <a:t>00 για 3 μήνες). Τα υπολείμματα του ΚΔΑΥ είναι 30% </a:t>
            </a:r>
            <a:r>
              <a:rPr lang="el-GR" altLang="en-US" sz="2200" dirty="0" err="1">
                <a:latin typeface="+mj-lt"/>
              </a:rPr>
              <a:t>κβ</a:t>
            </a:r>
            <a:r>
              <a:rPr lang="el-GR" altLang="en-US" sz="2200" dirty="0">
                <a:latin typeface="+mj-lt"/>
              </a:rPr>
              <a:t> επί της εισροής.</a:t>
            </a:r>
          </a:p>
          <a:p>
            <a:pPr>
              <a:spcBef>
                <a:spcPct val="0"/>
              </a:spcBef>
              <a:buClrTx/>
              <a:buFont typeface="Arial" panose="020B0604020202020204" pitchFamily="34" charset="0"/>
              <a:buChar char="•"/>
            </a:pPr>
            <a:r>
              <a:rPr lang="el-GR" altLang="en-US" sz="2200" dirty="0">
                <a:latin typeface="+mj-lt"/>
              </a:rPr>
              <a:t>Υπολογίστε την ποσότητα των αστικών και βιομηχανικών αποβλήτων στην πόλη (ανά έτος)	</a:t>
            </a:r>
          </a:p>
          <a:p>
            <a:pPr>
              <a:spcBef>
                <a:spcPct val="0"/>
              </a:spcBef>
              <a:buClrTx/>
              <a:buFont typeface="Arial" panose="020B0604020202020204" pitchFamily="34" charset="0"/>
              <a:buChar char="•"/>
            </a:pPr>
            <a:r>
              <a:rPr lang="el-GR" altLang="en-US" sz="2200" dirty="0">
                <a:latin typeface="+mj-lt"/>
              </a:rPr>
              <a:t>Υπολογίστε το ποσοστό χωριστής συλλογής επί των ΑΣΑ,</a:t>
            </a:r>
          </a:p>
          <a:p>
            <a:pPr>
              <a:spcBef>
                <a:spcPct val="0"/>
              </a:spcBef>
              <a:buClrTx/>
              <a:buFont typeface="Arial" panose="020B0604020202020204" pitchFamily="34" charset="0"/>
              <a:buChar char="•"/>
            </a:pPr>
            <a:r>
              <a:rPr lang="el-GR" altLang="en-US" sz="2200" dirty="0">
                <a:latin typeface="+mj-lt"/>
              </a:rPr>
              <a:t>Υπολογίστε την ΜΠΑ ανά μόνιμο και ανά ισοδύναμο κάτοικο για το σύνολο των ΑΣΑ από όλες τις πηγές</a:t>
            </a:r>
            <a:r>
              <a:rPr lang="en-US" altLang="en-US" sz="2200" dirty="0">
                <a:latin typeface="+mj-lt"/>
              </a:rPr>
              <a:t>.</a:t>
            </a:r>
            <a:endParaRPr lang="el-GR" altLang="en-US" sz="2200" dirty="0">
              <a:latin typeface="+mj-lt"/>
            </a:endParaRPr>
          </a:p>
          <a:p>
            <a:pPr>
              <a:spcBef>
                <a:spcPct val="0"/>
              </a:spcBef>
              <a:buClrTx/>
              <a:buFont typeface="Arial" panose="020B0604020202020204" pitchFamily="34" charset="0"/>
              <a:buChar char="•"/>
            </a:pPr>
            <a:r>
              <a:rPr lang="el-GR" altLang="en-US" sz="2200" dirty="0">
                <a:latin typeface="+mj-lt"/>
              </a:rPr>
              <a:t>Υπολογίστε την ΜΠΑ ανακτώμενων ανακυκλώσιμων ανά μόνιμο και ισοδύναμο κάτοικο.</a:t>
            </a:r>
          </a:p>
          <a:p>
            <a:pPr>
              <a:spcBef>
                <a:spcPct val="0"/>
              </a:spcBef>
              <a:buClrTx/>
              <a:buFontTx/>
              <a:buNone/>
            </a:pPr>
            <a:endParaRPr lang="el-GR" altLang="en-US" sz="2200" dirty="0">
              <a:latin typeface="+mj-lt"/>
            </a:endParaRPr>
          </a:p>
          <a:p>
            <a:pPr>
              <a:spcBef>
                <a:spcPct val="0"/>
              </a:spcBef>
              <a:buClrTx/>
              <a:buFontTx/>
              <a:buNone/>
            </a:pPr>
            <a:endParaRPr lang="el-GR" altLang="en-US" sz="2200" dirty="0">
              <a:latin typeface="+mj-lt"/>
            </a:endParaRPr>
          </a:p>
          <a:p>
            <a:pPr>
              <a:spcBef>
                <a:spcPct val="0"/>
              </a:spcBef>
              <a:buClrTx/>
              <a:buFontTx/>
              <a:buNone/>
            </a:pPr>
            <a:endParaRPr lang="el-GR" altLang="en-US" sz="2200" dirty="0">
              <a:latin typeface="+mj-lt"/>
            </a:endParaRPr>
          </a:p>
        </p:txBody>
      </p:sp>
      <p:sp>
        <p:nvSpPr>
          <p:cNvPr id="4" name="TextBox 3">
            <a:extLst>
              <a:ext uri="{FF2B5EF4-FFF2-40B4-BE49-F238E27FC236}">
                <a16:creationId xmlns:a16="http://schemas.microsoft.com/office/drawing/2014/main" id="{BAA94B1E-419E-4275-861C-3BFC231005DA}"/>
              </a:ext>
            </a:extLst>
          </p:cNvPr>
          <p:cNvSpPr txBox="1"/>
          <p:nvPr/>
        </p:nvSpPr>
        <p:spPr>
          <a:xfrm>
            <a:off x="296851" y="908818"/>
            <a:ext cx="9728315" cy="461665"/>
          </a:xfrm>
          <a:prstGeom prst="rect">
            <a:avLst/>
          </a:prstGeom>
          <a:noFill/>
        </p:spPr>
        <p:txBody>
          <a:bodyPr wrap="square" rtlCol="0">
            <a:spAutoFit/>
          </a:bodyPr>
          <a:lstStyle/>
          <a:p>
            <a:r>
              <a:rPr lang="el-GR" sz="2400" b="1" dirty="0">
                <a:solidFill>
                  <a:srgbClr val="B46B62"/>
                </a:solidFill>
              </a:rPr>
              <a:t>Ασκήσεις ισοζυγίου μάζας (Β)</a:t>
            </a:r>
            <a:endParaRPr lang="en-GB" sz="2400" b="1" dirty="0">
              <a:solidFill>
                <a:srgbClr val="B46B62"/>
              </a:solidFill>
            </a:endParaRPr>
          </a:p>
        </p:txBody>
      </p:sp>
    </p:spTree>
    <p:extLst>
      <p:ext uri="{BB962C8B-B14F-4D97-AF65-F5344CB8AC3E}">
        <p14:creationId xmlns:p14="http://schemas.microsoft.com/office/powerpoint/2010/main" val="24042690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a:extLst>
              <a:ext uri="{FF2B5EF4-FFF2-40B4-BE49-F238E27FC236}">
                <a16:creationId xmlns:a16="http://schemas.microsoft.com/office/drawing/2014/main" id="{A45E527C-C30C-4C32-A47C-EDC76909002F}"/>
              </a:ext>
            </a:extLst>
          </p:cNvPr>
          <p:cNvSpPr/>
          <p:nvPr/>
        </p:nvSpPr>
        <p:spPr>
          <a:xfrm>
            <a:off x="0" y="6245820"/>
            <a:ext cx="12192000" cy="630574"/>
          </a:xfrm>
          <a:prstGeom prst="rect">
            <a:avLst/>
          </a:prstGeom>
          <a:solidFill>
            <a:srgbClr val="ED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E6FB2A3F-83E4-4F68-966B-02624B0122D5}"/>
              </a:ext>
            </a:extLst>
          </p:cNvPr>
          <p:cNvSpPr>
            <a:spLocks noGrp="1"/>
          </p:cNvSpPr>
          <p:nvPr>
            <p:ph type="title"/>
          </p:nvPr>
        </p:nvSpPr>
        <p:spPr>
          <a:xfrm>
            <a:off x="0" y="0"/>
            <a:ext cx="12191999" cy="719331"/>
          </a:xfrm>
          <a:solidFill>
            <a:srgbClr val="B46B62"/>
          </a:solidFill>
        </p:spPr>
        <p:txBody>
          <a:bodyPr>
            <a:normAutofit/>
          </a:bodyPr>
          <a:lstStyle/>
          <a:p>
            <a:r>
              <a:rPr lang="el-GR" sz="4000" b="1" dirty="0">
                <a:solidFill>
                  <a:schemeClr val="bg1"/>
                </a:solidFill>
              </a:rPr>
              <a:t>Κεφάλαιο 2 </a:t>
            </a:r>
            <a:r>
              <a:rPr lang="el-GR" sz="4000" dirty="0">
                <a:solidFill>
                  <a:schemeClr val="bg1"/>
                </a:solidFill>
              </a:rPr>
              <a:t>: Παραγωγή – Σύνθεση - Δειγματοληψία</a:t>
            </a:r>
          </a:p>
        </p:txBody>
      </p:sp>
      <p:sp>
        <p:nvSpPr>
          <p:cNvPr id="8" name="Θέση υποσέλιδου 4">
            <a:extLst>
              <a:ext uri="{FF2B5EF4-FFF2-40B4-BE49-F238E27FC236}">
                <a16:creationId xmlns:a16="http://schemas.microsoft.com/office/drawing/2014/main" id="{BC5C4412-4F59-4F5B-A82C-6DD039241071}"/>
              </a:ext>
            </a:extLst>
          </p:cNvPr>
          <p:cNvSpPr txBox="1">
            <a:spLocks/>
          </p:cNvSpPr>
          <p:nvPr/>
        </p:nvSpPr>
        <p:spPr>
          <a:xfrm>
            <a:off x="932096" y="6435307"/>
            <a:ext cx="9683932" cy="44313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400" dirty="0">
                <a:solidFill>
                  <a:schemeClr val="tx1"/>
                </a:solidFill>
              </a:rPr>
              <a:t>ΔΙΑΧΕΙΡΙΣΗ ΚΑΙ ΜΗΧΑΝΙΚΗ ΣΤΕΡΕΩΝ ΑΠΟΒΛΗΤΩΝ</a:t>
            </a:r>
          </a:p>
          <a:p>
            <a:r>
              <a:rPr lang="el-GR" sz="1400" dirty="0">
                <a:solidFill>
                  <a:schemeClr val="tx1"/>
                </a:solidFill>
              </a:rPr>
              <a:t>Δημήτριος </a:t>
            </a:r>
            <a:r>
              <a:rPr lang="el-GR" sz="1400" dirty="0" err="1">
                <a:solidFill>
                  <a:schemeClr val="tx1"/>
                </a:solidFill>
              </a:rPr>
              <a:t>Κομίλης</a:t>
            </a:r>
            <a:endParaRPr lang="el-GR" sz="1400" dirty="0">
              <a:solidFill>
                <a:schemeClr val="tx1"/>
              </a:solidFill>
            </a:endParaRPr>
          </a:p>
          <a:p>
            <a:endParaRPr lang="el-GR" sz="1400" dirty="0">
              <a:solidFill>
                <a:schemeClr val="tx1"/>
              </a:solidFill>
            </a:endParaRPr>
          </a:p>
        </p:txBody>
      </p:sp>
      <p:sp>
        <p:nvSpPr>
          <p:cNvPr id="11" name="TextBox 10">
            <a:extLst>
              <a:ext uri="{FF2B5EF4-FFF2-40B4-BE49-F238E27FC236}">
                <a16:creationId xmlns:a16="http://schemas.microsoft.com/office/drawing/2014/main" id="{8ED9D6B0-083E-4C0C-B00B-05582EC2259E}"/>
              </a:ext>
            </a:extLst>
          </p:cNvPr>
          <p:cNvSpPr txBox="1"/>
          <p:nvPr/>
        </p:nvSpPr>
        <p:spPr>
          <a:xfrm>
            <a:off x="10025166" y="6391830"/>
            <a:ext cx="1886460" cy="338554"/>
          </a:xfrm>
          <a:prstGeom prst="rect">
            <a:avLst/>
          </a:prstGeom>
          <a:noFill/>
        </p:spPr>
        <p:txBody>
          <a:bodyPr wrap="square" rtlCol="0">
            <a:spAutoFit/>
          </a:bodyPr>
          <a:lstStyle/>
          <a:p>
            <a:pPr algn="r"/>
            <a:r>
              <a:rPr lang="el-GR" sz="1600" b="1" dirty="0">
                <a:latin typeface="Arial" pitchFamily="34" charset="0"/>
                <a:cs typeface="Arial" pitchFamily="34" charset="0"/>
              </a:rPr>
              <a:t>Διαφάνεια </a:t>
            </a:r>
            <a:fld id="{7C15C5B5-03C6-48D8-B20F-65D93A6CF09E}" type="slidenum">
              <a:rPr lang="en-US" sz="1600" b="1" smtClean="0">
                <a:latin typeface="Arial" pitchFamily="34" charset="0"/>
                <a:cs typeface="Arial" pitchFamily="34" charset="0"/>
              </a:rPr>
              <a:pPr algn="r"/>
              <a:t>9</a:t>
            </a:fld>
            <a:endParaRPr lang="en-US" sz="1600" b="1" dirty="0">
              <a:latin typeface="Arial" pitchFamily="34" charset="0"/>
              <a:cs typeface="Arial" pitchFamily="34" charset="0"/>
            </a:endParaRPr>
          </a:p>
        </p:txBody>
      </p:sp>
      <p:sp>
        <p:nvSpPr>
          <p:cNvPr id="3" name="TextBox 2">
            <a:extLst>
              <a:ext uri="{FF2B5EF4-FFF2-40B4-BE49-F238E27FC236}">
                <a16:creationId xmlns:a16="http://schemas.microsoft.com/office/drawing/2014/main" id="{0F59ADB9-A15D-4583-823B-079588859D4B}"/>
              </a:ext>
            </a:extLst>
          </p:cNvPr>
          <p:cNvSpPr txBox="1"/>
          <p:nvPr/>
        </p:nvSpPr>
        <p:spPr>
          <a:xfrm>
            <a:off x="359229" y="1370483"/>
            <a:ext cx="11552397" cy="1107996"/>
          </a:xfrm>
          <a:prstGeom prst="rect">
            <a:avLst/>
          </a:prstGeom>
          <a:noFill/>
        </p:spPr>
        <p:txBody>
          <a:bodyPr wrap="square" rtlCol="0">
            <a:spAutoFit/>
          </a:bodyPr>
          <a:lstStyle/>
          <a:p>
            <a:pPr>
              <a:spcBef>
                <a:spcPct val="0"/>
              </a:spcBef>
              <a:buClrTx/>
              <a:buFontTx/>
              <a:buNone/>
            </a:pPr>
            <a:r>
              <a:rPr lang="el-GR" altLang="en-US" sz="2200" dirty="0">
                <a:solidFill>
                  <a:srgbClr val="B46B62"/>
                </a:solidFill>
                <a:latin typeface="+mj-lt"/>
              </a:rPr>
              <a:t>Σύντομη λύση</a:t>
            </a:r>
          </a:p>
          <a:p>
            <a:pPr>
              <a:spcBef>
                <a:spcPct val="0"/>
              </a:spcBef>
              <a:buClrTx/>
              <a:buFontTx/>
              <a:buNone/>
            </a:pPr>
            <a:endParaRPr lang="el-GR" altLang="en-US" sz="2200" dirty="0">
              <a:latin typeface="+mj-lt"/>
            </a:endParaRPr>
          </a:p>
          <a:p>
            <a:pPr>
              <a:spcBef>
                <a:spcPct val="0"/>
              </a:spcBef>
              <a:buClrTx/>
              <a:buFontTx/>
              <a:buNone/>
            </a:pPr>
            <a:endParaRPr lang="el-GR" altLang="en-US" sz="2200" dirty="0">
              <a:latin typeface="+mj-lt"/>
            </a:endParaRPr>
          </a:p>
        </p:txBody>
      </p:sp>
      <p:sp>
        <p:nvSpPr>
          <p:cNvPr id="4" name="TextBox 3">
            <a:extLst>
              <a:ext uri="{FF2B5EF4-FFF2-40B4-BE49-F238E27FC236}">
                <a16:creationId xmlns:a16="http://schemas.microsoft.com/office/drawing/2014/main" id="{BAA94B1E-419E-4275-861C-3BFC231005DA}"/>
              </a:ext>
            </a:extLst>
          </p:cNvPr>
          <p:cNvSpPr txBox="1"/>
          <p:nvPr/>
        </p:nvSpPr>
        <p:spPr>
          <a:xfrm>
            <a:off x="296851" y="908818"/>
            <a:ext cx="9728315" cy="461665"/>
          </a:xfrm>
          <a:prstGeom prst="rect">
            <a:avLst/>
          </a:prstGeom>
          <a:noFill/>
        </p:spPr>
        <p:txBody>
          <a:bodyPr wrap="square" rtlCol="0">
            <a:spAutoFit/>
          </a:bodyPr>
          <a:lstStyle/>
          <a:p>
            <a:r>
              <a:rPr lang="el-GR" sz="2400" b="1" dirty="0">
                <a:solidFill>
                  <a:srgbClr val="B46B62"/>
                </a:solidFill>
              </a:rPr>
              <a:t>Ασκήσεις ισοζυγίου μάζας (Β)</a:t>
            </a:r>
            <a:endParaRPr lang="en-GB" sz="2400" b="1" dirty="0">
              <a:solidFill>
                <a:srgbClr val="B46B62"/>
              </a:solidFill>
            </a:endParaRPr>
          </a:p>
        </p:txBody>
      </p:sp>
      <p:graphicFrame>
        <p:nvGraphicFramePr>
          <p:cNvPr id="5" name="Πίνακας 4">
            <a:extLst>
              <a:ext uri="{FF2B5EF4-FFF2-40B4-BE49-F238E27FC236}">
                <a16:creationId xmlns:a16="http://schemas.microsoft.com/office/drawing/2014/main" id="{AB2CF7CD-7954-4D72-A0E5-3EB9279FC243}"/>
              </a:ext>
            </a:extLst>
          </p:cNvPr>
          <p:cNvGraphicFramePr>
            <a:graphicFrameLocks noGrp="1"/>
          </p:cNvGraphicFramePr>
          <p:nvPr>
            <p:extLst>
              <p:ext uri="{D42A27DB-BD31-4B8C-83A1-F6EECF244321}">
                <p14:modId xmlns:p14="http://schemas.microsoft.com/office/powerpoint/2010/main" val="3959686276"/>
              </p:ext>
            </p:extLst>
          </p:nvPr>
        </p:nvGraphicFramePr>
        <p:xfrm>
          <a:off x="359229" y="2095500"/>
          <a:ext cx="5900894" cy="2284023"/>
        </p:xfrm>
        <a:graphic>
          <a:graphicData uri="http://schemas.openxmlformats.org/drawingml/2006/table">
            <a:tbl>
              <a:tblPr>
                <a:tableStyleId>{5C22544A-7EE6-4342-B048-85BDC9FD1C3A}</a:tableStyleId>
              </a:tblPr>
              <a:tblGrid>
                <a:gridCol w="1975832">
                  <a:extLst>
                    <a:ext uri="{9D8B030D-6E8A-4147-A177-3AD203B41FA5}">
                      <a16:colId xmlns:a16="http://schemas.microsoft.com/office/drawing/2014/main" val="2520045306"/>
                    </a:ext>
                  </a:extLst>
                </a:gridCol>
                <a:gridCol w="729537">
                  <a:extLst>
                    <a:ext uri="{9D8B030D-6E8A-4147-A177-3AD203B41FA5}">
                      <a16:colId xmlns:a16="http://schemas.microsoft.com/office/drawing/2014/main" val="4291489853"/>
                    </a:ext>
                  </a:extLst>
                </a:gridCol>
                <a:gridCol w="729537">
                  <a:extLst>
                    <a:ext uri="{9D8B030D-6E8A-4147-A177-3AD203B41FA5}">
                      <a16:colId xmlns:a16="http://schemas.microsoft.com/office/drawing/2014/main" val="2021278028"/>
                    </a:ext>
                  </a:extLst>
                </a:gridCol>
                <a:gridCol w="1174099">
                  <a:extLst>
                    <a:ext uri="{9D8B030D-6E8A-4147-A177-3AD203B41FA5}">
                      <a16:colId xmlns:a16="http://schemas.microsoft.com/office/drawing/2014/main" val="3390156767"/>
                    </a:ext>
                  </a:extLst>
                </a:gridCol>
                <a:gridCol w="562352">
                  <a:extLst>
                    <a:ext uri="{9D8B030D-6E8A-4147-A177-3AD203B41FA5}">
                      <a16:colId xmlns:a16="http://schemas.microsoft.com/office/drawing/2014/main" val="600305239"/>
                    </a:ext>
                  </a:extLst>
                </a:gridCol>
                <a:gridCol w="729537">
                  <a:extLst>
                    <a:ext uri="{9D8B030D-6E8A-4147-A177-3AD203B41FA5}">
                      <a16:colId xmlns:a16="http://schemas.microsoft.com/office/drawing/2014/main" val="4199874483"/>
                    </a:ext>
                  </a:extLst>
                </a:gridCol>
              </a:tblGrid>
              <a:tr h="326289">
                <a:tc>
                  <a:txBody>
                    <a:bodyPr/>
                    <a:lstStyle/>
                    <a:p>
                      <a:pPr algn="l" fontAlgn="b"/>
                      <a:r>
                        <a:rPr lang="el-GR" sz="1100" u="none" strike="noStrike">
                          <a:effectLst/>
                        </a:rPr>
                        <a:t>Παραγωγή μη τουρ. ΣΥΜ</a:t>
                      </a:r>
                      <a:endParaRPr lang="el-G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90000</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100" u="none" strike="noStrike">
                          <a:effectLst/>
                        </a:rPr>
                        <a:t>t/y</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l-GR" sz="1100" u="none" strike="noStrike">
                          <a:effectLst/>
                        </a:rPr>
                        <a:t>ΜΠΑ</a:t>
                      </a:r>
                      <a:endParaRPr lang="el-G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1.59</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100" u="none" strike="noStrike">
                          <a:effectLst/>
                        </a:rPr>
                        <a:t>kg/cap/d</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84306451"/>
                  </a:ext>
                </a:extLst>
              </a:tr>
              <a:tr h="326289">
                <a:tc>
                  <a:txBody>
                    <a:bodyPr/>
                    <a:lstStyle/>
                    <a:p>
                      <a:pPr algn="l" fontAlgn="b"/>
                      <a:r>
                        <a:rPr lang="el-GR" sz="1100" u="none" strike="noStrike">
                          <a:effectLst/>
                        </a:rPr>
                        <a:t>Παραγωγή τουρ. ΣΥΜ</a:t>
                      </a:r>
                      <a:endParaRPr lang="el-G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45000</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100" u="none" strike="noStrike">
                          <a:effectLst/>
                        </a:rPr>
                        <a:t>t/y</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l-GR" sz="1100" u="none" strike="noStrike">
                          <a:effectLst/>
                        </a:rPr>
                        <a:t>ΜΠΑισοδ</a:t>
                      </a:r>
                      <a:endParaRPr lang="el-G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1.53</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100" u="none" strike="noStrike">
                          <a:effectLst/>
                        </a:rPr>
                        <a:t>kg/cap/d</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59046549"/>
                  </a:ext>
                </a:extLst>
              </a:tr>
              <a:tr h="326289">
                <a:tc>
                  <a:txBody>
                    <a:bodyPr/>
                    <a:lstStyle/>
                    <a:p>
                      <a:pPr algn="l" fontAlgn="b"/>
                      <a:r>
                        <a:rPr lang="el-GR" sz="1100" u="none" strike="noStrike">
                          <a:effectLst/>
                        </a:rPr>
                        <a:t>Παραγωγή Βιομ. Αποβ.</a:t>
                      </a:r>
                      <a:endParaRPr lang="el-G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12000</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100" u="none" strike="noStrike">
                          <a:effectLst/>
                        </a:rPr>
                        <a:t>t/y</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l-GR" sz="1100" u="none" strike="noStrike">
                          <a:effectLst/>
                        </a:rPr>
                        <a:t>ΔΧΣ</a:t>
                      </a:r>
                      <a:endParaRPr lang="el-G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16.7%</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l-GR" sz="1100" u="none" strike="noStrike">
                          <a:effectLst/>
                        </a:rPr>
                        <a:t>% ΑΣΑ</a:t>
                      </a:r>
                      <a:endParaRPr lang="el-GR"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1924375"/>
                  </a:ext>
                </a:extLst>
              </a:tr>
              <a:tr h="326289">
                <a:tc>
                  <a:txBody>
                    <a:bodyPr/>
                    <a:lstStyle/>
                    <a:p>
                      <a:pPr algn="l" fontAlgn="b"/>
                      <a:r>
                        <a:rPr lang="el-GR" sz="1100" u="none" strike="noStrike">
                          <a:effectLst/>
                        </a:rPr>
                        <a:t>Ροή σε ΚΔΑΥ</a:t>
                      </a:r>
                      <a:endParaRPr lang="el-G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27000</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100" u="none" strike="noStrike">
                          <a:effectLst/>
                        </a:rPr>
                        <a:t>t/y</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l-GR" sz="1100" u="none" strike="noStrike">
                          <a:effectLst/>
                        </a:rPr>
                        <a:t>ΜΠΑανακ</a:t>
                      </a:r>
                      <a:endParaRPr lang="el-G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0.17</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100" u="none" strike="noStrike">
                          <a:effectLst/>
                        </a:rPr>
                        <a:t>kg/cap/d</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35289355"/>
                  </a:ext>
                </a:extLst>
              </a:tr>
              <a:tr h="326289">
                <a:tc>
                  <a:txBody>
                    <a:bodyPr/>
                    <a:lstStyle/>
                    <a:p>
                      <a:pPr algn="l" fontAlgn="b"/>
                      <a:r>
                        <a:rPr lang="el-GR" sz="1100" u="none" strike="noStrike">
                          <a:effectLst/>
                        </a:rPr>
                        <a:t>Μονιμος πληθ</a:t>
                      </a:r>
                      <a:endParaRPr lang="el-G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300000</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l-GR" sz="1100" u="none" strike="noStrike">
                          <a:effectLst/>
                        </a:rPr>
                        <a:t>ΜΠΑανακ-ισοδ</a:t>
                      </a:r>
                      <a:endParaRPr lang="el-G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0.17</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1100" u="none" strike="noStrike">
                          <a:effectLst/>
                        </a:rPr>
                        <a:t>kg/cap/d</a:t>
                      </a:r>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46408398"/>
                  </a:ext>
                </a:extLst>
              </a:tr>
              <a:tr h="326289">
                <a:tc>
                  <a:txBody>
                    <a:bodyPr/>
                    <a:lstStyle/>
                    <a:p>
                      <a:pPr algn="l" fontAlgn="b"/>
                      <a:r>
                        <a:rPr lang="el-GR" sz="1100" u="none" strike="noStrike">
                          <a:effectLst/>
                        </a:rPr>
                        <a:t>Τουρ. Πληθ</a:t>
                      </a:r>
                      <a:endParaRPr lang="el-G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50000</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83985120"/>
                  </a:ext>
                </a:extLst>
              </a:tr>
              <a:tr h="326289">
                <a:tc>
                  <a:txBody>
                    <a:bodyPr/>
                    <a:lstStyle/>
                    <a:p>
                      <a:pPr algn="l" fontAlgn="b"/>
                      <a:r>
                        <a:rPr lang="el-GR" sz="1100" u="none" strike="noStrike">
                          <a:effectLst/>
                        </a:rPr>
                        <a:t>Ισοδ. Πληθ.</a:t>
                      </a:r>
                      <a:endParaRPr lang="el-GR"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100" u="none" strike="noStrike">
                          <a:effectLst/>
                        </a:rPr>
                        <a:t>312500</a:t>
                      </a:r>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GB"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23142935"/>
                  </a:ext>
                </a:extLst>
              </a:tr>
            </a:tbl>
          </a:graphicData>
        </a:graphic>
      </p:graphicFrame>
      <p:grpSp>
        <p:nvGrpSpPr>
          <p:cNvPr id="12" name="Ομάδα 11">
            <a:extLst>
              <a:ext uri="{FF2B5EF4-FFF2-40B4-BE49-F238E27FC236}">
                <a16:creationId xmlns:a16="http://schemas.microsoft.com/office/drawing/2014/main" id="{54A31179-83B7-45BD-98BB-573229C96F49}"/>
              </a:ext>
            </a:extLst>
          </p:cNvPr>
          <p:cNvGrpSpPr/>
          <p:nvPr/>
        </p:nvGrpSpPr>
        <p:grpSpPr>
          <a:xfrm>
            <a:off x="6457419" y="1861937"/>
            <a:ext cx="5516585" cy="2749685"/>
            <a:chOff x="0" y="0"/>
            <a:chExt cx="4821382" cy="2383938"/>
          </a:xfrm>
        </p:grpSpPr>
        <p:sp>
          <p:nvSpPr>
            <p:cNvPr id="13" name="Πλαίσιο κειμένου 2">
              <a:extLst>
                <a:ext uri="{FF2B5EF4-FFF2-40B4-BE49-F238E27FC236}">
                  <a16:creationId xmlns:a16="http://schemas.microsoft.com/office/drawing/2014/main" id="{0EA0B11C-B077-4046-816E-1470C4AC9F9E}"/>
                </a:ext>
              </a:extLst>
            </p:cNvPr>
            <p:cNvSpPr txBox="1">
              <a:spLocks noChangeArrowheads="1"/>
            </p:cNvSpPr>
            <p:nvPr/>
          </p:nvSpPr>
          <p:spPr bwMode="auto">
            <a:xfrm>
              <a:off x="0" y="1900052"/>
              <a:ext cx="1197610" cy="27559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spcAft>
                  <a:spcPts val="0"/>
                </a:spcAft>
              </a:pPr>
              <a:r>
                <a:rPr lang="el-GR" sz="1200">
                  <a:effectLst/>
                  <a:latin typeface="Times New Roman" panose="02020603050405020304" pitchFamily="18" charset="0"/>
                  <a:ea typeface="Times New Roman" panose="02020603050405020304" pitchFamily="18" charset="0"/>
                </a:rPr>
                <a:t>ΒΙΟΜΗΧΑΝΙΑ</a:t>
              </a:r>
              <a:endParaRPr lang="en-GB" sz="1200">
                <a:effectLst/>
                <a:latin typeface="Times New Roman" panose="02020603050405020304" pitchFamily="18" charset="0"/>
                <a:ea typeface="Times New Roman" panose="02020603050405020304" pitchFamily="18" charset="0"/>
              </a:endParaRPr>
            </a:p>
          </p:txBody>
        </p:sp>
        <p:sp>
          <p:nvSpPr>
            <p:cNvPr id="14" name="Πλαίσιο κειμένου 2">
              <a:extLst>
                <a:ext uri="{FF2B5EF4-FFF2-40B4-BE49-F238E27FC236}">
                  <a16:creationId xmlns:a16="http://schemas.microsoft.com/office/drawing/2014/main" id="{9ED7E462-F28A-4955-8A5F-37415CF24897}"/>
                </a:ext>
              </a:extLst>
            </p:cNvPr>
            <p:cNvSpPr txBox="1">
              <a:spLocks noChangeArrowheads="1"/>
            </p:cNvSpPr>
            <p:nvPr/>
          </p:nvSpPr>
          <p:spPr bwMode="auto">
            <a:xfrm>
              <a:off x="0" y="961901"/>
              <a:ext cx="745490" cy="27559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gn="ctr">
                <a:spcAft>
                  <a:spcPts val="0"/>
                </a:spcAft>
              </a:pPr>
              <a:r>
                <a:rPr lang="el-GR" sz="1200">
                  <a:effectLst/>
                  <a:latin typeface="Times New Roman" panose="02020603050405020304" pitchFamily="18" charset="0"/>
                  <a:ea typeface="Times New Roman" panose="02020603050405020304" pitchFamily="18" charset="0"/>
                </a:rPr>
                <a:t>ΠΟΛΗ</a:t>
              </a:r>
              <a:endParaRPr lang="en-GB" sz="1200">
                <a:effectLst/>
                <a:latin typeface="Times New Roman" panose="02020603050405020304" pitchFamily="18" charset="0"/>
                <a:ea typeface="Times New Roman" panose="02020603050405020304" pitchFamily="18" charset="0"/>
              </a:endParaRPr>
            </a:p>
          </p:txBody>
        </p:sp>
        <p:sp>
          <p:nvSpPr>
            <p:cNvPr id="15" name="Πλαίσιο κειμένου 2">
              <a:extLst>
                <a:ext uri="{FF2B5EF4-FFF2-40B4-BE49-F238E27FC236}">
                  <a16:creationId xmlns:a16="http://schemas.microsoft.com/office/drawing/2014/main" id="{8708446C-658A-4D99-B3D3-73A26E187BB2}"/>
                </a:ext>
              </a:extLst>
            </p:cNvPr>
            <p:cNvSpPr txBox="1">
              <a:spLocks noChangeArrowheads="1"/>
            </p:cNvSpPr>
            <p:nvPr/>
          </p:nvSpPr>
          <p:spPr bwMode="auto">
            <a:xfrm>
              <a:off x="1721923" y="142504"/>
              <a:ext cx="942975" cy="27559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spcAft>
                  <a:spcPts val="0"/>
                </a:spcAft>
              </a:pPr>
              <a:r>
                <a:rPr lang="el-GR" sz="1200">
                  <a:effectLst/>
                  <a:latin typeface="Times New Roman" panose="02020603050405020304" pitchFamily="18" charset="0"/>
                  <a:ea typeface="Times New Roman" panose="02020603050405020304" pitchFamily="18" charset="0"/>
                </a:rPr>
                <a:t>ΚΔΑΥ</a:t>
              </a:r>
              <a:endParaRPr lang="en-GB" sz="1200">
                <a:effectLst/>
                <a:latin typeface="Times New Roman" panose="02020603050405020304" pitchFamily="18" charset="0"/>
                <a:ea typeface="Times New Roman" panose="02020603050405020304" pitchFamily="18" charset="0"/>
              </a:endParaRPr>
            </a:p>
          </p:txBody>
        </p:sp>
        <p:sp>
          <p:nvSpPr>
            <p:cNvPr id="16" name="Πλαίσιο κειμένου 2">
              <a:extLst>
                <a:ext uri="{FF2B5EF4-FFF2-40B4-BE49-F238E27FC236}">
                  <a16:creationId xmlns:a16="http://schemas.microsoft.com/office/drawing/2014/main" id="{DD7850A6-C107-4C9E-B1FB-EFBE94ED3AA9}"/>
                </a:ext>
              </a:extLst>
            </p:cNvPr>
            <p:cNvSpPr txBox="1">
              <a:spLocks noChangeArrowheads="1"/>
            </p:cNvSpPr>
            <p:nvPr/>
          </p:nvSpPr>
          <p:spPr bwMode="auto">
            <a:xfrm>
              <a:off x="1721923" y="961901"/>
              <a:ext cx="723900" cy="27559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spcAft>
                  <a:spcPts val="0"/>
                </a:spcAft>
              </a:pPr>
              <a:r>
                <a:rPr lang="el-GR" sz="1200">
                  <a:effectLst/>
                  <a:latin typeface="Times New Roman" panose="02020603050405020304" pitchFamily="18" charset="0"/>
                  <a:ea typeface="Times New Roman" panose="02020603050405020304" pitchFamily="18" charset="0"/>
                </a:rPr>
                <a:t>ΧΥΤΑ</a:t>
              </a:r>
              <a:endParaRPr lang="en-GB" sz="1200">
                <a:effectLst/>
                <a:latin typeface="Times New Roman" panose="02020603050405020304" pitchFamily="18" charset="0"/>
                <a:ea typeface="Times New Roman" panose="02020603050405020304" pitchFamily="18" charset="0"/>
              </a:endParaRPr>
            </a:p>
          </p:txBody>
        </p:sp>
        <p:cxnSp>
          <p:nvCxnSpPr>
            <p:cNvPr id="17" name="Γραμμή σύνδεσης: Γωνιώδης 16">
              <a:extLst>
                <a:ext uri="{FF2B5EF4-FFF2-40B4-BE49-F238E27FC236}">
                  <a16:creationId xmlns:a16="http://schemas.microsoft.com/office/drawing/2014/main" id="{F6B22511-D249-4DC2-A0B1-D40B6B9AD62D}"/>
                </a:ext>
              </a:extLst>
            </p:cNvPr>
            <p:cNvCxnSpPr/>
            <p:nvPr/>
          </p:nvCxnSpPr>
          <p:spPr>
            <a:xfrm>
              <a:off x="748146" y="1085603"/>
              <a:ext cx="981075" cy="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Γραμμή σύνδεσης: Γωνιώδης 17">
              <a:extLst>
                <a:ext uri="{FF2B5EF4-FFF2-40B4-BE49-F238E27FC236}">
                  <a16:creationId xmlns:a16="http://schemas.microsoft.com/office/drawing/2014/main" id="{81D5D2FD-DBC1-4B7F-A57D-C40C197C03CB}"/>
                </a:ext>
              </a:extLst>
            </p:cNvPr>
            <p:cNvCxnSpPr/>
            <p:nvPr/>
          </p:nvCxnSpPr>
          <p:spPr>
            <a:xfrm flipV="1">
              <a:off x="736271" y="313706"/>
              <a:ext cx="981075" cy="638175"/>
            </a:xfrm>
            <a:prstGeom prst="bentConnector3">
              <a:avLst>
                <a:gd name="adj1" fmla="val 49029"/>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Πλαίσιο κειμένου 9">
              <a:extLst>
                <a:ext uri="{FF2B5EF4-FFF2-40B4-BE49-F238E27FC236}">
                  <a16:creationId xmlns:a16="http://schemas.microsoft.com/office/drawing/2014/main" id="{207DE65A-AE83-4A88-B717-C04489D6890E}"/>
                </a:ext>
              </a:extLst>
            </p:cNvPr>
            <p:cNvSpPr txBox="1">
              <a:spLocks noChangeArrowheads="1"/>
            </p:cNvSpPr>
            <p:nvPr/>
          </p:nvSpPr>
          <p:spPr bwMode="auto">
            <a:xfrm>
              <a:off x="866899" y="1151906"/>
              <a:ext cx="850447" cy="24638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spcAft>
                  <a:spcPts val="0"/>
                </a:spcAft>
              </a:pPr>
              <a:r>
                <a:rPr lang="el-GR" sz="1000">
                  <a:effectLst/>
                  <a:latin typeface="Times New Roman" panose="02020603050405020304" pitchFamily="18" charset="0"/>
                  <a:ea typeface="Times New Roman" panose="02020603050405020304" pitchFamily="18" charset="0"/>
                </a:rPr>
                <a:t>135</a:t>
              </a:r>
              <a:r>
                <a:rPr lang="en-US" sz="1000">
                  <a:effectLst/>
                  <a:latin typeface="Times New Roman" panose="02020603050405020304" pitchFamily="18" charset="0"/>
                  <a:ea typeface="Times New Roman" panose="02020603050405020304" pitchFamily="18" charset="0"/>
                </a:rPr>
                <a:t>.000 t/y</a:t>
              </a:r>
              <a:endParaRPr lang="en-GB" sz="1200">
                <a:effectLst/>
                <a:latin typeface="Times New Roman" panose="02020603050405020304" pitchFamily="18" charset="0"/>
                <a:ea typeface="Times New Roman" panose="02020603050405020304" pitchFamily="18" charset="0"/>
              </a:endParaRPr>
            </a:p>
          </p:txBody>
        </p:sp>
        <p:sp>
          <p:nvSpPr>
            <p:cNvPr id="20" name="Πλαίσιο κειμένου 10">
              <a:extLst>
                <a:ext uri="{FF2B5EF4-FFF2-40B4-BE49-F238E27FC236}">
                  <a16:creationId xmlns:a16="http://schemas.microsoft.com/office/drawing/2014/main" id="{27E8E740-AC31-405D-8EBF-6D60FF289C6D}"/>
                </a:ext>
              </a:extLst>
            </p:cNvPr>
            <p:cNvSpPr txBox="1">
              <a:spLocks noChangeArrowheads="1"/>
            </p:cNvSpPr>
            <p:nvPr/>
          </p:nvSpPr>
          <p:spPr bwMode="auto">
            <a:xfrm>
              <a:off x="926276" y="0"/>
              <a:ext cx="733425" cy="24638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spcAft>
                  <a:spcPts val="0"/>
                </a:spcAft>
              </a:pPr>
              <a:r>
                <a:rPr lang="el-GR" sz="1000">
                  <a:effectLst/>
                  <a:latin typeface="Times New Roman" panose="02020603050405020304" pitchFamily="18" charset="0"/>
                  <a:ea typeface="Times New Roman" panose="02020603050405020304" pitchFamily="18" charset="0"/>
                </a:rPr>
                <a:t>27</a:t>
              </a:r>
              <a:r>
                <a:rPr lang="en-US" sz="1000">
                  <a:effectLst/>
                  <a:latin typeface="Times New Roman" panose="02020603050405020304" pitchFamily="18" charset="0"/>
                  <a:ea typeface="Times New Roman" panose="02020603050405020304" pitchFamily="18" charset="0"/>
                </a:rPr>
                <a:t>.000 t/y</a:t>
              </a:r>
              <a:endParaRPr lang="en-GB" sz="1200">
                <a:effectLst/>
                <a:latin typeface="Times New Roman" panose="02020603050405020304" pitchFamily="18" charset="0"/>
                <a:ea typeface="Times New Roman" panose="02020603050405020304" pitchFamily="18" charset="0"/>
              </a:endParaRPr>
            </a:p>
          </p:txBody>
        </p:sp>
        <p:cxnSp>
          <p:nvCxnSpPr>
            <p:cNvPr id="21" name="Ευθύγραμμο βέλος σύνδεσης 20">
              <a:extLst>
                <a:ext uri="{FF2B5EF4-FFF2-40B4-BE49-F238E27FC236}">
                  <a16:creationId xmlns:a16="http://schemas.microsoft.com/office/drawing/2014/main" id="{5478BC8F-DAD3-43AF-A32B-A898B4F656AA}"/>
                </a:ext>
              </a:extLst>
            </p:cNvPr>
            <p:cNvCxnSpPr/>
            <p:nvPr/>
          </p:nvCxnSpPr>
          <p:spPr>
            <a:xfrm>
              <a:off x="2154382" y="427512"/>
              <a:ext cx="0" cy="5340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Πλαίσιο κειμένου 14">
              <a:extLst>
                <a:ext uri="{FF2B5EF4-FFF2-40B4-BE49-F238E27FC236}">
                  <a16:creationId xmlns:a16="http://schemas.microsoft.com/office/drawing/2014/main" id="{834CE2F1-07CE-48D9-BC53-1AEED6718272}"/>
                </a:ext>
              </a:extLst>
            </p:cNvPr>
            <p:cNvSpPr txBox="1">
              <a:spLocks noChangeArrowheads="1"/>
            </p:cNvSpPr>
            <p:nvPr/>
          </p:nvSpPr>
          <p:spPr bwMode="auto">
            <a:xfrm>
              <a:off x="3218213" y="71252"/>
              <a:ext cx="1603169" cy="24638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spcAft>
                  <a:spcPts val="0"/>
                </a:spcAft>
              </a:pPr>
              <a:r>
                <a:rPr lang="el-GR" sz="1000">
                  <a:effectLst/>
                  <a:latin typeface="Times New Roman" panose="02020603050405020304" pitchFamily="18" charset="0"/>
                  <a:ea typeface="Times New Roman" panose="02020603050405020304" pitchFamily="18" charset="0"/>
                </a:rPr>
                <a:t>Ανακτήσιμα = 18</a:t>
              </a:r>
              <a:r>
                <a:rPr lang="en-US" sz="1000">
                  <a:effectLst/>
                  <a:latin typeface="Times New Roman" panose="02020603050405020304" pitchFamily="18" charset="0"/>
                  <a:ea typeface="Times New Roman" panose="02020603050405020304" pitchFamily="18" charset="0"/>
                </a:rPr>
                <a:t>.</a:t>
              </a:r>
              <a:r>
                <a:rPr lang="el-GR" sz="1000">
                  <a:effectLst/>
                  <a:latin typeface="Times New Roman" panose="02020603050405020304" pitchFamily="18" charset="0"/>
                  <a:ea typeface="Times New Roman" panose="02020603050405020304" pitchFamily="18" charset="0"/>
                </a:rPr>
                <a:t>9</a:t>
              </a:r>
              <a:r>
                <a:rPr lang="en-US" sz="1000">
                  <a:effectLst/>
                  <a:latin typeface="Times New Roman" panose="02020603050405020304" pitchFamily="18" charset="0"/>
                  <a:ea typeface="Times New Roman" panose="02020603050405020304" pitchFamily="18" charset="0"/>
                </a:rPr>
                <a:t>00 t/y</a:t>
              </a:r>
              <a:endParaRPr lang="en-GB" sz="1200">
                <a:effectLst/>
                <a:latin typeface="Times New Roman" panose="02020603050405020304" pitchFamily="18" charset="0"/>
                <a:ea typeface="Times New Roman" panose="02020603050405020304" pitchFamily="18" charset="0"/>
              </a:endParaRPr>
            </a:p>
          </p:txBody>
        </p:sp>
        <p:sp>
          <p:nvSpPr>
            <p:cNvPr id="23" name="Πλαίσιο κειμένου 15">
              <a:extLst>
                <a:ext uri="{FF2B5EF4-FFF2-40B4-BE49-F238E27FC236}">
                  <a16:creationId xmlns:a16="http://schemas.microsoft.com/office/drawing/2014/main" id="{6274CCEE-3E4D-4663-A7A3-5A1EA2786391}"/>
                </a:ext>
              </a:extLst>
            </p:cNvPr>
            <p:cNvSpPr txBox="1">
              <a:spLocks noChangeArrowheads="1"/>
            </p:cNvSpPr>
            <p:nvPr/>
          </p:nvSpPr>
          <p:spPr bwMode="auto">
            <a:xfrm>
              <a:off x="2244437" y="558140"/>
              <a:ext cx="1533525" cy="24638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spcAft>
                  <a:spcPts val="0"/>
                </a:spcAft>
              </a:pPr>
              <a:r>
                <a:rPr lang="el-GR" sz="1000">
                  <a:effectLst/>
                  <a:latin typeface="Times New Roman" panose="02020603050405020304" pitchFamily="18" charset="0"/>
                  <a:ea typeface="Times New Roman" panose="02020603050405020304" pitchFamily="18" charset="0"/>
                </a:rPr>
                <a:t>Υπολείμματα = 8.100</a:t>
              </a:r>
              <a:r>
                <a:rPr lang="en-US" sz="1000">
                  <a:effectLst/>
                  <a:latin typeface="Times New Roman" panose="02020603050405020304" pitchFamily="18" charset="0"/>
                  <a:ea typeface="Times New Roman" panose="02020603050405020304" pitchFamily="18" charset="0"/>
                </a:rPr>
                <a:t> t/y</a:t>
              </a:r>
              <a:endParaRPr lang="en-GB" sz="1200">
                <a:effectLst/>
                <a:latin typeface="Times New Roman" panose="02020603050405020304" pitchFamily="18" charset="0"/>
                <a:ea typeface="Times New Roman" panose="02020603050405020304" pitchFamily="18" charset="0"/>
              </a:endParaRPr>
            </a:p>
          </p:txBody>
        </p:sp>
        <p:cxnSp>
          <p:nvCxnSpPr>
            <p:cNvPr id="24" name="Ευθύγραμμο βέλος σύνδεσης 23">
              <a:extLst>
                <a:ext uri="{FF2B5EF4-FFF2-40B4-BE49-F238E27FC236}">
                  <a16:creationId xmlns:a16="http://schemas.microsoft.com/office/drawing/2014/main" id="{FD4B0709-E2FB-4336-92E6-8182824D273D}"/>
                </a:ext>
              </a:extLst>
            </p:cNvPr>
            <p:cNvCxnSpPr/>
            <p:nvPr/>
          </p:nvCxnSpPr>
          <p:spPr>
            <a:xfrm>
              <a:off x="2660073" y="230579"/>
              <a:ext cx="5619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Γραμμή σύνδεσης: Γωνιώδης 24">
              <a:extLst>
                <a:ext uri="{FF2B5EF4-FFF2-40B4-BE49-F238E27FC236}">
                  <a16:creationId xmlns:a16="http://schemas.microsoft.com/office/drawing/2014/main" id="{D64A5519-4A96-4E99-AA8B-E77D7B7FAE00}"/>
                </a:ext>
              </a:extLst>
            </p:cNvPr>
            <p:cNvCxnSpPr/>
            <p:nvPr/>
          </p:nvCxnSpPr>
          <p:spPr>
            <a:xfrm flipV="1">
              <a:off x="1199408" y="1237508"/>
              <a:ext cx="954974" cy="798096"/>
            </a:xfrm>
            <a:prstGeom prst="bentConnector3">
              <a:avLst>
                <a:gd name="adj1" fmla="val 101228"/>
              </a:avLst>
            </a:prstGeom>
            <a:noFill/>
            <a:ln w="6350" cap="flat" cmpd="sng" algn="ctr">
              <a:solidFill>
                <a:srgbClr val="4472C4"/>
              </a:solidFill>
              <a:prstDash val="solid"/>
              <a:miter lim="800000"/>
              <a:tailEnd type="triangle"/>
            </a:ln>
            <a:effectLst/>
          </p:spPr>
        </p:cxnSp>
        <p:sp>
          <p:nvSpPr>
            <p:cNvPr id="26" name="Πλαίσιο κειμένου 20">
              <a:extLst>
                <a:ext uri="{FF2B5EF4-FFF2-40B4-BE49-F238E27FC236}">
                  <a16:creationId xmlns:a16="http://schemas.microsoft.com/office/drawing/2014/main" id="{4E916ABE-A2F5-412F-9260-555704C3A325}"/>
                </a:ext>
              </a:extLst>
            </p:cNvPr>
            <p:cNvSpPr txBox="1">
              <a:spLocks noChangeArrowheads="1"/>
            </p:cNvSpPr>
            <p:nvPr/>
          </p:nvSpPr>
          <p:spPr bwMode="auto">
            <a:xfrm>
              <a:off x="1425039" y="2137558"/>
              <a:ext cx="733425" cy="24638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spcAft>
                  <a:spcPts val="0"/>
                </a:spcAft>
              </a:pPr>
              <a:r>
                <a:rPr lang="el-GR" sz="1000">
                  <a:effectLst/>
                  <a:latin typeface="Times New Roman" panose="02020603050405020304" pitchFamily="18" charset="0"/>
                  <a:ea typeface="Times New Roman" panose="02020603050405020304" pitchFamily="18" charset="0"/>
                </a:rPr>
                <a:t>1</a:t>
              </a:r>
              <a:r>
                <a:rPr lang="en-US" sz="1000">
                  <a:effectLst/>
                  <a:latin typeface="Times New Roman" panose="02020603050405020304" pitchFamily="18" charset="0"/>
                  <a:ea typeface="Times New Roman" panose="02020603050405020304" pitchFamily="18" charset="0"/>
                </a:rPr>
                <a:t>2.000 t/y</a:t>
              </a:r>
              <a:endParaRPr lang="en-GB" sz="1200">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12457472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theme/theme1.xml><?xml version="1.0" encoding="utf-8"?>
<a:theme xmlns:a="http://schemas.openxmlformats.org/drawingml/2006/main" name="Προσαρμοσμένη σχεδίαση">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Προσαρμοσμένο 2">
      <a:dk1>
        <a:sysClr val="windowText" lastClr="000000"/>
      </a:dk1>
      <a:lt1>
        <a:sysClr val="window" lastClr="FFFFFF"/>
      </a:lt1>
      <a:dk2>
        <a:srgbClr val="44546A"/>
      </a:dk2>
      <a:lt2>
        <a:srgbClr val="E7E6E6"/>
      </a:lt2>
      <a:accent1>
        <a:srgbClr val="4472C4"/>
      </a:accent1>
      <a:accent2>
        <a:srgbClr val="EDBC79"/>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2064</TotalTime>
  <Words>3639</Words>
  <Application>Microsoft Office PowerPoint</Application>
  <PresentationFormat>Widescreen</PresentationFormat>
  <Paragraphs>459</Paragraphs>
  <Slides>46</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46</vt:i4>
      </vt:variant>
    </vt:vector>
  </HeadingPairs>
  <TitlesOfParts>
    <vt:vector size="54" baseType="lpstr">
      <vt:lpstr>Arial</vt:lpstr>
      <vt:lpstr>Calibri</vt:lpstr>
      <vt:lpstr>Calibri Light</vt:lpstr>
      <vt:lpstr>Courier New</vt:lpstr>
      <vt:lpstr>Times New Roman</vt:lpstr>
      <vt:lpstr>Wingdings</vt:lpstr>
      <vt:lpstr>Προσαρμοσμένη σχεδίαση</vt:lpstr>
      <vt:lpstr>Θέμα του Office</vt:lpstr>
      <vt:lpstr>PowerPoint Presentation</vt:lpstr>
      <vt:lpstr>Κεφάλαιο 2 : Παραγωγή – Σύνθεση - Δειγματοληψία</vt:lpstr>
      <vt:lpstr>Κεφάλαιο 2 : Παραγωγή – Σύνθεση - Δειγματοληψία</vt:lpstr>
      <vt:lpstr>Κεφάλαιο 2 : Παραγωγή – Σύνθεση - Δειγματοληψία</vt:lpstr>
      <vt:lpstr>Κεφάλαιο 2 : Παραγωγή – Σύνθεση - Δειγματοληψία</vt:lpstr>
      <vt:lpstr>Κεφάλαιο 2 : Παραγωγή – Σύνθεση - Δειγματοληψία</vt:lpstr>
      <vt:lpstr>Κεφάλαιο 2 : Παραγωγή – Σύνθεση - Δειγματοληψία</vt:lpstr>
      <vt:lpstr>Κεφάλαιο 2 : Παραγωγή – Σύνθεση - Δειγματοληψία</vt:lpstr>
      <vt:lpstr>Κεφάλαιο 2 : Παραγωγή – Σύνθεση - Δειγματοληψία</vt:lpstr>
      <vt:lpstr>Κεφάλαιο 2 : Παραγωγή – Σύνθεση - Δειγματοληψία</vt:lpstr>
      <vt:lpstr>Κεφάλαιο 2 : Παραγωγή – Σύνθεση - Δειγματοληψία</vt:lpstr>
      <vt:lpstr>Κεφάλαιο 2 : Παραγωγή – Σύνθεση - Δειγματοληψία</vt:lpstr>
      <vt:lpstr>Κεφάλαιο 2 : Παραγωγή – Σύνθεση - Δειγματοληψία</vt:lpstr>
      <vt:lpstr>Κεφάλαιο 2 : Παραγωγή – Σύνθεση - Δειγματοληψία</vt:lpstr>
      <vt:lpstr>Κεφάλαιο 2 : Παραγωγή – Σύνθεση - Δειγματοληψία</vt:lpstr>
      <vt:lpstr>Κεφάλαιο 2 : Παραγωγή – Σύνθεση - Δειγματοληψία</vt:lpstr>
      <vt:lpstr>Κεφάλαιο 2 : Παραγωγή – Σύνθεση - Δειγματοληψία</vt:lpstr>
      <vt:lpstr>Κεφάλαιο 2 : Παραγωγή – Σύνθεση - Δειγματοληψία</vt:lpstr>
      <vt:lpstr>Κεφάλαιο 2 : Παραγωγή – Σύνθεση - Δειγματοληψία</vt:lpstr>
      <vt:lpstr>Κεφάλαιο 2 : Παραγωγή – Σύνθεση - Δειγματοληψία</vt:lpstr>
      <vt:lpstr>Κεφάλαιο 2 : Παραγωγή – Σύνθεση - Δειγματοληψία</vt:lpstr>
      <vt:lpstr>Κεφάλαιο 2 : Παραγωγή – Σύνθεση - Δειγματοληψία</vt:lpstr>
      <vt:lpstr>Κεφάλαιο 2 : Παραγωγή – Σύνθεση - Δειγματοληψία</vt:lpstr>
      <vt:lpstr>Κεφάλαιο 2 : Παραγωγή – Σύνθεση - Δειγματοληψία</vt:lpstr>
      <vt:lpstr>Κεφάλαιο 2 : Παραγωγή – Σύνθεση - Δειγματοληψία</vt:lpstr>
      <vt:lpstr>Κεφάλαιο 2 : Παραγωγή – Σύνθεση - Δειγματοληψία</vt:lpstr>
      <vt:lpstr>Κεφάλαιο 2 : Παραγωγή – Σύνθεση - Δειγματοληψία</vt:lpstr>
      <vt:lpstr>Κεφάλαιο 2 : Παραγωγή – Σύνθεση - Δειγματοληψία</vt:lpstr>
      <vt:lpstr>Κεφάλαιο 2 : Παραγωγή – Σύνθεση - Δειγματοληψία</vt:lpstr>
      <vt:lpstr>Κεφάλαιο 2 : Παραγωγή – Σύνθεση - Δειγματοληψία</vt:lpstr>
      <vt:lpstr>Κεφάλαιο 2 : Παραγωγή – Σύνθεση - Δειγματοληψία</vt:lpstr>
      <vt:lpstr>Κεφάλαιο 2 : Παραγωγή – Σύνθεση - Δειγματοληψία</vt:lpstr>
      <vt:lpstr>Κεφάλαιο 2 : Παραγωγή – Σύνθεση - Δειγματοληψία</vt:lpstr>
      <vt:lpstr>Κεφάλαιο 2 : Παραγωγή – Σύνθεση - Δειγματοληψία</vt:lpstr>
      <vt:lpstr>Κεφάλαιο 2 : Παραγωγή – Σύνθεση - Δειγματοληψία</vt:lpstr>
      <vt:lpstr>Κεφάλαιο 2 : Παραγωγή – Σύνθεση - Δειγματοληψία</vt:lpstr>
      <vt:lpstr>Κεφάλαιο 2 : Παραγωγή – Σύνθεση - Δειγματοληψία</vt:lpstr>
      <vt:lpstr>Κεφάλαιο 2 : Παραγωγή – Σύνθεση - Δειγματοληψία</vt:lpstr>
      <vt:lpstr>Κεφάλαιο 2 : Παραγωγή – Σύνθεση - Δειγματοληψία</vt:lpstr>
      <vt:lpstr>Κεφάλαιο 2 : Παραγωγή – Σύνθεση - Δειγματοληψία</vt:lpstr>
      <vt:lpstr>Κεφάλαιο 2 : Παραγωγή – Σύνθεση - Δειγματοληψία</vt:lpstr>
      <vt:lpstr>Κεφάλαιο 2 : Παραγωγή – Σύνθεση - Δειγματοληψία</vt:lpstr>
      <vt:lpstr>Κεφάλαιο 2 : Παραγωγή – Σύνθεση - Δειγματοληψία</vt:lpstr>
      <vt:lpstr>Κεφάλαιο 2 : Παραγωγή – Σύνθεση - Δειγματοληψία</vt:lpstr>
      <vt:lpstr>Κεφάλαιο 2 : Παραγωγή – Σύνθεση - Δειγματοληψία</vt:lpstr>
      <vt:lpstr>Κεφάλαιο 2 : Παραγωγή – Σύνθεση - Δειγματοληψία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PCUser</dc:creator>
  <cp:lastModifiedBy>Dimitrios Komilis</cp:lastModifiedBy>
  <cp:revision>129</cp:revision>
  <dcterms:created xsi:type="dcterms:W3CDTF">2020-03-13T12:21:17Z</dcterms:created>
  <dcterms:modified xsi:type="dcterms:W3CDTF">2024-01-28T18:17:16Z</dcterms:modified>
</cp:coreProperties>
</file>