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424" r:id="rId2"/>
    <p:sldId id="404" r:id="rId3"/>
    <p:sldId id="409" r:id="rId4"/>
    <p:sldId id="408" r:id="rId5"/>
    <p:sldId id="425" r:id="rId6"/>
    <p:sldId id="426" r:id="rId7"/>
    <p:sldId id="420" r:id="rId8"/>
    <p:sldId id="427" r:id="rId9"/>
    <p:sldId id="429" r:id="rId10"/>
    <p:sldId id="430" r:id="rId11"/>
    <p:sldId id="428" r:id="rId12"/>
    <p:sldId id="431" r:id="rId13"/>
    <p:sldId id="43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CC00CC"/>
    <a:srgbClr val="B2B2B2"/>
    <a:srgbClr val="006600"/>
    <a:srgbClr val="33CC33"/>
    <a:srgbClr val="008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1" autoAdjust="0"/>
    <p:restoredTop sz="94660"/>
  </p:normalViewPr>
  <p:slideViewPr>
    <p:cSldViewPr>
      <p:cViewPr varScale="1">
        <p:scale>
          <a:sx n="67" d="100"/>
          <a:sy n="67" d="100"/>
        </p:scale>
        <p:origin x="14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DE60C9-E9AA-44F9-93AA-6C6D2A341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5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DB85-B967-4BA6-B610-E17E29449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B1C3F-C97E-46DE-A5A0-45C418439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2919F-3423-4617-8D9F-C5034CA1D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621A-FDC2-41B6-878F-568FEE298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B89F7-529C-4755-B736-2F1823EAF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38E52-5EFC-4473-AAE3-8A7F47E7D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77D29-9487-4BC5-BC90-61B6DBD91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522E-487E-4530-B22B-3F916708B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8FE48-5B8B-4C43-AF40-90425147E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1E719-B04F-4BDE-98A8-86242DCF7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1102-34C4-4EAA-B78D-99E92F5CC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41E287-FED0-40ED-B826-7BA0BCB23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Wingdings" pitchFamily="2" charset="2"/>
        <a:buChar char="ü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2438400"/>
            <a:ext cx="9144001" cy="2057400"/>
          </a:xfrm>
        </p:spPr>
        <p:txBody>
          <a:bodyPr/>
          <a:lstStyle/>
          <a:p>
            <a:pPr algn="ctr" eaLnBrk="1" hangingPunct="1"/>
            <a:r>
              <a:rPr lang="el-GR" sz="2800" dirty="0" smtClean="0">
                <a:solidFill>
                  <a:srgbClr val="C00000"/>
                </a:solidFill>
              </a:rPr>
              <a:t>Κεφάλαιο 10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l-GR" dirty="0" smtClean="0">
                <a:solidFill>
                  <a:srgbClr val="0000FF"/>
                </a:solidFill>
              </a:rPr>
              <a:t>Κύκλοι παραγωγής ισχύος με ατμό </a:t>
            </a:r>
            <a:br>
              <a:rPr lang="el-GR" dirty="0" smtClean="0">
                <a:solidFill>
                  <a:srgbClr val="0000FF"/>
                </a:solidFill>
              </a:rPr>
            </a:br>
            <a:r>
              <a:rPr lang="el-GR" dirty="0" smtClean="0">
                <a:solidFill>
                  <a:srgbClr val="0000FF"/>
                </a:solidFill>
              </a:rPr>
              <a:t>&amp; Συνδυασμένοι Κύκλοι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257800"/>
            <a:ext cx="4495800" cy="762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dirty="0" smtClean="0">
                <a:solidFill>
                  <a:srgbClr val="996633"/>
                </a:solidFill>
                <a:latin typeface="Arial" charset="0"/>
              </a:rPr>
              <a:t>Επιμέλεια διαφάνειας</a:t>
            </a:r>
            <a:endParaRPr lang="en-US" sz="180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996633"/>
                </a:solidFill>
                <a:latin typeface="Arial" charset="0"/>
              </a:rPr>
              <a:t>Mehmet </a:t>
            </a:r>
            <a:r>
              <a:rPr lang="en-US" sz="2000" b="1" dirty="0" err="1" smtClean="0">
                <a:solidFill>
                  <a:srgbClr val="996633"/>
                </a:solidFill>
                <a:latin typeface="Arial" charset="0"/>
              </a:rPr>
              <a:t>Kanoglu</a:t>
            </a:r>
            <a:endParaRPr lang="en-US" sz="1800" b="1" dirty="0" smtClean="0">
              <a:solidFill>
                <a:srgbClr val="996633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96235" y="6353175"/>
            <a:ext cx="60451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cs typeface="Times New Roman" pitchFamily="18" charset="0"/>
              </a:rPr>
              <a:t>Copyright </a:t>
            </a:r>
            <a:r>
              <a:rPr lang="en-US" sz="1200" dirty="0" smtClean="0">
                <a:cs typeface="Times New Roman" pitchFamily="18" charset="0"/>
              </a:rPr>
              <a:t>© 2015 </a:t>
            </a:r>
            <a:r>
              <a:rPr lang="en-US" sz="1200" dirty="0">
                <a:cs typeface="Times New Roman" pitchFamily="18" charset="0"/>
              </a:rPr>
              <a:t>The McGraw-Hill Education. </a:t>
            </a:r>
            <a:r>
              <a:rPr lang="el-GR" sz="1200" dirty="0" smtClean="0">
                <a:cs typeface="Times New Roman" pitchFamily="18" charset="0"/>
              </a:rPr>
              <a:t>Με την επιφύλαξη παντός δικαιώματος</a:t>
            </a:r>
            <a:r>
              <a:rPr lang="en-US" sz="1200" dirty="0" smtClean="0">
                <a:cs typeface="Times New Roman" pitchFamily="18" charset="0"/>
              </a:rPr>
              <a:t>.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" y="685800"/>
            <a:ext cx="7048919" cy="12926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el-GR" sz="2200" b="1" dirty="0" smtClean="0">
                <a:solidFill>
                  <a:schemeClr val="bg2"/>
                </a:solidFill>
              </a:rPr>
              <a:t>Θερμοδυναμική για Μηχανικούς</a:t>
            </a:r>
            <a:endParaRPr lang="tr-TR" sz="2200" b="1" dirty="0" smtClean="0">
              <a:solidFill>
                <a:schemeClr val="bg2"/>
              </a:solidFill>
            </a:endParaRPr>
          </a:p>
          <a:p>
            <a:pPr algn="r"/>
            <a:r>
              <a:rPr lang="tr-TR" sz="2000" b="1" dirty="0" smtClean="0">
                <a:solidFill>
                  <a:schemeClr val="bg2"/>
                </a:solidFill>
              </a:rPr>
              <a:t>8</a:t>
            </a:r>
            <a:r>
              <a:rPr lang="el-GR" sz="2000" b="1" baseline="30000" dirty="0" smtClean="0">
                <a:solidFill>
                  <a:schemeClr val="bg2"/>
                </a:solidFill>
              </a:rPr>
              <a:t>η</a:t>
            </a:r>
            <a:r>
              <a:rPr lang="el-GR" sz="2000" b="1" dirty="0" smtClean="0">
                <a:solidFill>
                  <a:schemeClr val="bg2"/>
                </a:solidFill>
              </a:rPr>
              <a:t> έκδοση</a:t>
            </a:r>
            <a:r>
              <a:rPr lang="en-US" sz="2400" b="1" dirty="0" smtClean="0">
                <a:solidFill>
                  <a:schemeClr val="bg2"/>
                </a:solidFill>
              </a:rPr>
              <a:t/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1800" b="1" dirty="0" err="1" smtClean="0">
                <a:solidFill>
                  <a:schemeClr val="bg2"/>
                </a:solidFill>
              </a:rPr>
              <a:t>Yunus</a:t>
            </a:r>
            <a:r>
              <a:rPr lang="en-US" sz="1800" b="1" dirty="0" smtClean="0">
                <a:solidFill>
                  <a:schemeClr val="bg2"/>
                </a:solidFill>
              </a:rPr>
              <a:t> A. </a:t>
            </a:r>
            <a:r>
              <a:rPr lang="tr-TR" sz="1800" b="1" dirty="0" smtClean="0">
                <a:solidFill>
                  <a:schemeClr val="bg2"/>
                </a:solidFill>
              </a:rPr>
              <a:t>Ç</a:t>
            </a:r>
            <a:r>
              <a:rPr lang="en-US" sz="1800" b="1" dirty="0" err="1" smtClean="0">
                <a:solidFill>
                  <a:schemeClr val="bg2"/>
                </a:solidFill>
              </a:rPr>
              <a:t>engel</a:t>
            </a:r>
            <a:r>
              <a:rPr lang="en-US" sz="1800" b="1" dirty="0" smtClean="0">
                <a:solidFill>
                  <a:schemeClr val="bg2"/>
                </a:solidFill>
              </a:rPr>
              <a:t>, Michael A. Boles</a:t>
            </a:r>
          </a:p>
          <a:p>
            <a:pPr algn="r"/>
            <a:r>
              <a:rPr lang="el-GR" sz="1800" b="1" dirty="0" smtClean="0">
                <a:solidFill>
                  <a:schemeClr val="bg2"/>
                </a:solidFill>
              </a:rPr>
              <a:t>Εκδόσεις </a:t>
            </a:r>
            <a:r>
              <a:rPr lang="el-GR" sz="1800" b="1" dirty="0" err="1" smtClean="0">
                <a:solidFill>
                  <a:schemeClr val="bg2"/>
                </a:solidFill>
              </a:rPr>
              <a:t>Τζιόλα</a:t>
            </a:r>
            <a:r>
              <a:rPr lang="en-US" sz="1800" b="1" dirty="0" smtClean="0">
                <a:solidFill>
                  <a:schemeClr val="bg2"/>
                </a:solidFill>
              </a:rPr>
              <a:t>, </a:t>
            </a:r>
            <a:r>
              <a:rPr lang="en-US" sz="1800" b="1" dirty="0">
                <a:solidFill>
                  <a:schemeClr val="bg2"/>
                </a:solidFill>
              </a:rPr>
              <a:t>20</a:t>
            </a:r>
            <a:r>
              <a:rPr lang="tr-TR" sz="1800" b="1" dirty="0">
                <a:solidFill>
                  <a:schemeClr val="bg2"/>
                </a:solidFill>
              </a:rPr>
              <a:t>15</a:t>
            </a:r>
            <a:endParaRPr lang="en-US" sz="1800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t="15719" r="9422" b="11545"/>
          <a:stretch/>
        </p:blipFill>
        <p:spPr>
          <a:xfrm>
            <a:off x="7162800" y="152400"/>
            <a:ext cx="1828800" cy="232410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48200" y="5257800"/>
            <a:ext cx="44958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2000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800" kern="0" dirty="0" smtClean="0">
                <a:solidFill>
                  <a:srgbClr val="996633"/>
                </a:solidFill>
                <a:latin typeface="Arial" charset="0"/>
              </a:rPr>
              <a:t>Επιμέλεια ελληνικής έκδοσης </a:t>
            </a:r>
            <a:endParaRPr lang="en-US" sz="1800" kern="0" dirty="0" smtClean="0">
              <a:solidFill>
                <a:srgbClr val="996633"/>
              </a:solidFill>
              <a:latin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2000" b="1" kern="0" dirty="0" smtClean="0">
                <a:solidFill>
                  <a:srgbClr val="996633"/>
                </a:solidFill>
                <a:latin typeface="Arial" charset="0"/>
              </a:rPr>
              <a:t>Δημήτρης </a:t>
            </a:r>
            <a:r>
              <a:rPr lang="el-GR" sz="2000" b="1" kern="0" dirty="0" err="1" smtClean="0">
                <a:solidFill>
                  <a:srgbClr val="996633"/>
                </a:solidFill>
                <a:latin typeface="Arial" charset="0"/>
              </a:rPr>
              <a:t>Τερτίπης</a:t>
            </a:r>
            <a:endParaRPr lang="en-US" sz="1800" b="1" kern="0" dirty="0" smtClean="0">
              <a:solidFill>
                <a:srgbClr val="99663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9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86" y="47625"/>
            <a:ext cx="4100305" cy="6048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625"/>
            <a:ext cx="883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τον πραγματικό (μη-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στρόβιλο το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παραγόμενο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πραγματικό έργο βρίσκεται από την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ισεντροπική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απόδοση: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wout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606,60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515,6 kJ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                                               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πραγματική ενθαλπία στην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(για πραγματικό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στρόβιλο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είναι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h8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h7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1395,97-515,6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880,37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kJ/kg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 και από τον Πίνακα Αέρα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h9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451,80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αέρα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Συνολικά για τον αεριοστρόβιλο: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wnet,gt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wout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win =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515,6-305,03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210,57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kJ/kg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qin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h7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h6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1395,97-605,22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790,75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kJ/kg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7348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86" y="47625"/>
            <a:ext cx="4100305" cy="6048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625"/>
            <a:ext cx="6858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 algn="just">
              <a:spcAft>
                <a:spcPts val="0"/>
              </a:spcAft>
            </a:pP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Ατμοστρόβιλος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Κορεσμένο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υγρό στην πίεση του συμπυκνωτή,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οπότε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πίνακα κορεσμένου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νερού: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h1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137,75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v1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0,0010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ισεντροπική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αντλία το καταναλισκόμενο ελάχιστο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έργο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win,s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v1*(P2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P1)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0,001005*(7000-5)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7,030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kJ/kg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πραγματική αντλία το πραγματικό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καταναλισκόμενο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έργο βρίσκεται από την </a:t>
            </a:r>
            <a:r>
              <a:rPr 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πική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απόδοση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αντλία είναι </a:t>
            </a:r>
            <a:r>
              <a:rPr 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ισεντροπική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λέει η </a:t>
            </a:r>
          </a:p>
          <a:p>
            <a:pPr marL="457200" indent="-457200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εκφώνηση, άρα η </a:t>
            </a:r>
            <a:r>
              <a:rPr 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ισεντροπική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της απόδοση είναι 1):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6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win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7,030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</a:t>
            </a:r>
            <a:endParaRPr lang="el-G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l-GR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137,75+7,03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144,8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</a:t>
            </a:r>
            <a:endParaRPr lang="el-G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Υπέρθερμος ατμός στις συνθήκες της εκφώνησης,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τον αντίστοιχο Πίνακα Υπέρθερμου Ατμού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endParaRPr lang="en-US" sz="10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3411,4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endParaRPr lang="en-US" sz="105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8000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001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7" y="47625"/>
            <a:ext cx="3532074" cy="5210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625"/>
            <a:ext cx="693420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9: 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Σύμφωνα με την εκφώνηση ο στρόβιλος είναι </a:t>
            </a:r>
            <a:r>
              <a:rPr 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ισεντροπικός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(ιδανικός),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οπότε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6,8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ατμού Κ.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πίεση </a:t>
            </a:r>
          </a:p>
          <a:p>
            <a:pPr marL="457200" indent="-457200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των 5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kPa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που επικρατεί μετά τον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στρόβιλο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(η πίεση στον </a:t>
            </a:r>
            <a:endParaRPr lang="el-G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συμπυκνωτή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βλέπουμε ότι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αυτή η τιμή εντροπίας βρίσκεται </a:t>
            </a:r>
            <a:endParaRPr lang="el-G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μεταξύ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της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εντροπίας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κορεσμένου υγρού και κορεσμένου ατμού.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Οπότε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έξοδο του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ισεντροπικού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στροβίλου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έχουμε </a:t>
            </a:r>
          </a:p>
          <a:p>
            <a:pPr marL="457200" indent="-457200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κορεσμένο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μίγμα και χρησιμοποιούμε την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τιμή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=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της </a:t>
            </a:r>
            <a:endParaRPr lang="el-G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εντροπίας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υπολογίσουμε την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ποιότητα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</a:pP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(1 –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)*s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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)/(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</a:p>
          <a:p>
            <a:pPr marL="142875" indent="314325" algn="just">
              <a:spcAft>
                <a:spcPts val="0"/>
              </a:spcAft>
            </a:pPr>
            <a:endParaRPr lang="en-US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6,8-0,4762)/(8,3938-0,4762)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0,7987</a:t>
            </a:r>
            <a:endParaRPr lang="el-G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en-US" sz="8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ποιότητα στην έξοδο του στροβίλου αν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στρόβιλος ήταν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ισεντροπικός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υπολογίζουμε την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ενθαλπία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έξοδο του στροβίλου αν ο στρόβιλος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ήταν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ισεντροπικός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0,7987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*2560,7+(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1-0,7987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)*137,75 = 2072,96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έργο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αφού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στρόβιλος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ισεντροπικός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wout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–h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3411,4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2072,96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1338,44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kJ/kg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</a:t>
            </a:r>
            <a:endParaRPr lang="el-GR" sz="16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endParaRPr lang="el-GR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Οπότε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wnet,st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1338,44 – 7,03 =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1331,41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kJ/kg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</a:t>
            </a:r>
            <a:endParaRPr lang="el-G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1" y="47625"/>
            <a:ext cx="3829690" cy="5292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625"/>
            <a:ext cx="9144000" cy="677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 algn="just">
              <a:spcAft>
                <a:spcPts val="0"/>
              </a:spcAft>
            </a:pP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Συνδυασμένος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κύκλος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τον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εναλλάκτη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συνδέει τον κύκλο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αεριοστροβίλου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πάνω κύκλος) με τον κύκλο ατμοστροβίλου (κάτω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κύκλος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υπολογίζουμε το λόγο παροχής ατμού προς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παροχή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αέρα: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mair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*(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*(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>
              <a:spcAft>
                <a:spcPts val="0"/>
              </a:spcAft>
            </a:pP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285750" algn="just">
              <a:spcAft>
                <a:spcPts val="0"/>
              </a:spcAft>
              <a:buFont typeface="Wingdings" panose="05000000000000000000" pitchFamily="2" charset="2"/>
              <a:buChar char="ó"/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	[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mair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kgair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/s, mH2O=kgH2O/s)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285750" algn="just">
              <a:spcAft>
                <a:spcPts val="0"/>
              </a:spcAft>
              <a:buFont typeface="Wingdings" panose="05000000000000000000" pitchFamily="2" charset="2"/>
              <a:buChar char="ó"/>
            </a:pPr>
            <a:endParaRPr lang="en-US" sz="11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(880,37-451,8)/(3411,4-144,8)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endParaRPr lang="en-US" sz="11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0,1312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νερού/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	</a:t>
            </a:r>
            <a:r>
              <a:rPr lang="el-G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kgair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kgst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l-GR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-142875" algn="just">
              <a:spcAft>
                <a:spcPts val="0"/>
              </a:spcAft>
            </a:pP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να αθροίσουμε το καθαρό έργο που παράγει ο κύκλος </a:t>
            </a:r>
            <a:endParaRPr lang="el-G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αεριοστροβίλου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με το καθαρό έργο που παράγει ο </a:t>
            </a:r>
            <a:endParaRPr lang="el-G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κύκλος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ατμοστροβίλου, θα πρέπει τα δύο αυτά έργα </a:t>
            </a:r>
            <a:endParaRPr lang="el-G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έχουν τις ίδιες μονάδες. Έτσι, με το λ μετατρέπουμε </a:t>
            </a:r>
            <a:endParaRPr lang="el-G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έργο του ατμοστροβίλου σε μονάδες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-142875" algn="just">
              <a:spcAft>
                <a:spcPts val="0"/>
              </a:spcAft>
            </a:pP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wnet,cc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wnet,gt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wnet,st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l-G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210,57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kJ/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kgair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+</a:t>
            </a:r>
          </a:p>
          <a:p>
            <a:pPr marL="142875" algn="just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+ 0,</a:t>
            </a:r>
            <a:r>
              <a:rPr lang="el-G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1312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kgst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kgair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)*</a:t>
            </a:r>
            <a:r>
              <a:rPr lang="el-G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133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,4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(kJ/</a:t>
            </a:r>
            <a:r>
              <a:rPr lang="en-US" sz="16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kgst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</a:t>
            </a:r>
          </a:p>
          <a:p>
            <a:pPr marL="142875" algn="just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= </a:t>
            </a:r>
            <a:r>
              <a:rPr lang="el-G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kJ/kg 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</a:t>
            </a:r>
            <a:endParaRPr lang="el-GR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42875" algn="just"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μόνη θερμότητα που τροφοδοτείται στον συνδυασμένο κύκλο είναι αυτή που τροφοδοτείται στον αεριοστρόβιλο, οπότε το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συνδυασμένου κύκλου (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combined cycle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έχει υπολογιστεί και έχει μονάδες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αέρα.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Έτσι η θερμική απόδοση του συνδυασμένου κύκλου είναι: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algn="just">
              <a:spcAft>
                <a:spcPts val="0"/>
              </a:spcAft>
            </a:pP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42875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wnet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qin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/790,75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0,48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 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48,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73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        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 = combined cycle (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συνδυασμένος κύκλος)]                                                        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l-GR" sz="105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8000" b="3251"/>
          <a:stretch/>
        </p:blipFill>
        <p:spPr>
          <a:xfrm>
            <a:off x="5638800" y="457200"/>
            <a:ext cx="3276600" cy="5715000"/>
          </a:xfrm>
          <a:prstGeom prst="rect">
            <a:avLst/>
          </a:prstGeom>
        </p:spPr>
      </p:pic>
      <p:sp>
        <p:nvSpPr>
          <p:cNvPr id="5122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AF752-598D-4CE9-AF73-F617F238C5B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52400" y="152400"/>
            <a:ext cx="5257800" cy="95410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Κύκλος </a:t>
            </a:r>
            <a:r>
              <a:rPr lang="en-US" sz="2800" b="1" dirty="0" smtClean="0">
                <a:solidFill>
                  <a:srgbClr val="C00000"/>
                </a:solidFill>
              </a:rPr>
              <a:t>Rankine</a:t>
            </a:r>
            <a:r>
              <a:rPr lang="el-GR" sz="2800" b="1" dirty="0" smtClean="0">
                <a:solidFill>
                  <a:srgbClr val="C00000"/>
                </a:solidFill>
              </a:rPr>
              <a:t>:</a:t>
            </a:r>
            <a:r>
              <a:rPr lang="en-US" sz="2800" b="1" dirty="0" smtClean="0">
                <a:solidFill>
                  <a:srgbClr val="C00000"/>
                </a:solidFill>
              </a:rPr>
              <a:t> o</a:t>
            </a:r>
            <a:r>
              <a:rPr lang="el-GR" sz="2800" b="1" dirty="0" smtClean="0">
                <a:solidFill>
                  <a:srgbClr val="C00000"/>
                </a:solidFill>
              </a:rPr>
              <a:t> ιδανικός κύκλος ατμού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159488" y="3530931"/>
            <a:ext cx="8991600" cy="27238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dirty="0" smtClean="0">
                <a:solidFill>
                  <a:srgbClr val="3333FF"/>
                </a:solidFill>
              </a:rPr>
              <a:t>Ο κύκλος που προκύπτει είναι ο </a:t>
            </a:r>
            <a:r>
              <a:rPr lang="el-GR" b="1" dirty="0" smtClean="0">
                <a:solidFill>
                  <a:srgbClr val="3333FF"/>
                </a:solidFill>
              </a:rPr>
              <a:t>κύκλος </a:t>
            </a:r>
            <a:r>
              <a:rPr lang="en-US" b="1" dirty="0" smtClean="0">
                <a:solidFill>
                  <a:srgbClr val="3333FF"/>
                </a:solidFill>
              </a:rPr>
              <a:t>Rankine</a:t>
            </a:r>
            <a:r>
              <a:rPr lang="en-US" dirty="0" smtClean="0">
                <a:solidFill>
                  <a:srgbClr val="3333FF"/>
                </a:solidFill>
              </a:rPr>
              <a:t>, </a:t>
            </a:r>
            <a:r>
              <a:rPr lang="el-GR" dirty="0" smtClean="0">
                <a:solidFill>
                  <a:srgbClr val="3333FF"/>
                </a:solidFill>
              </a:rPr>
              <a:t>που είναι ο ιδανικός κύκλος για μονάδες ηλεκτροπαραγωγής. Ο ιδανικός κύκλος </a:t>
            </a:r>
            <a:r>
              <a:rPr lang="en-US" dirty="0" smtClean="0">
                <a:solidFill>
                  <a:srgbClr val="3333FF"/>
                </a:solidFill>
              </a:rPr>
              <a:t>Rankine</a:t>
            </a:r>
            <a:r>
              <a:rPr lang="el-GR" dirty="0" smtClean="0">
                <a:solidFill>
                  <a:srgbClr val="3333FF"/>
                </a:solidFill>
              </a:rPr>
              <a:t> δεν εμπεριέχει εσωτερικές </a:t>
            </a:r>
            <a:r>
              <a:rPr lang="el-GR" dirty="0" err="1" smtClean="0">
                <a:solidFill>
                  <a:srgbClr val="3333FF"/>
                </a:solidFill>
              </a:rPr>
              <a:t>αναντιστρεπτότητες</a:t>
            </a:r>
            <a:r>
              <a:rPr lang="el-GR" dirty="0" smtClean="0">
                <a:solidFill>
                  <a:srgbClr val="3333FF"/>
                </a:solidFill>
              </a:rPr>
              <a:t> κι αποτελείται από 4 διεργασίες: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endParaRPr lang="el-GR" dirty="0" smtClean="0">
              <a:solidFill>
                <a:srgbClr val="3333FF"/>
              </a:solidFill>
            </a:endParaRP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3333FF"/>
                </a:solidFill>
              </a:rPr>
              <a:t>1 – 2: ισεντροπική συμπίεση του νερού σε αντλία</a:t>
            </a: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3333FF"/>
                </a:solidFill>
              </a:rPr>
              <a:t>2 – 3: ισόβαρής θέρμανση του νερού και του ατμού σε λέβητα</a:t>
            </a: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3333FF"/>
                </a:solidFill>
              </a:rPr>
              <a:t>3 – 4: ισεντροπική εκτόνωση του ατμού σε ατμοστρόβιλο</a:t>
            </a:r>
          </a:p>
          <a:p>
            <a:pPr marL="285750" indent="-285750">
              <a:spcBef>
                <a:spcPct val="1500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3333FF"/>
                </a:solidFill>
              </a:rPr>
              <a:t>4 – 1: ισοβαρής ψύξη του ατμού σε συμπυκνωτή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" y="1176868"/>
            <a:ext cx="5257800" cy="22837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1600" dirty="0" smtClean="0">
                <a:solidFill>
                  <a:srgbClr val="3333FF"/>
                </a:solidFill>
              </a:rPr>
              <a:t>Κατάσταση 1:	κορεσμένο υγρό στην χαμηλή πίεση 		</a:t>
            </a:r>
            <a:r>
              <a:rPr lang="en-US" sz="1600" dirty="0" smtClean="0">
                <a:solidFill>
                  <a:srgbClr val="3333FF"/>
                </a:solidFill>
              </a:rPr>
              <a:t>P1 = P4</a:t>
            </a:r>
            <a:endParaRPr lang="el-GR" sz="1600" dirty="0" smtClean="0">
              <a:solidFill>
                <a:srgbClr val="3333FF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1600" dirty="0" smtClean="0">
                <a:solidFill>
                  <a:srgbClr val="3333FF"/>
                </a:solidFill>
              </a:rPr>
              <a:t>Κατάσταση 2:	συμπιεσμένο υγρό στην υψηλή 		πίεση Ρ2 = Ρ3</a:t>
            </a: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1600" dirty="0" smtClean="0">
                <a:solidFill>
                  <a:srgbClr val="3333FF"/>
                </a:solidFill>
              </a:rPr>
              <a:t>Κατάσταση 3:	</a:t>
            </a:r>
            <a:r>
              <a:rPr lang="el-GR" sz="1600" dirty="0">
                <a:solidFill>
                  <a:srgbClr val="3333FF"/>
                </a:solidFill>
              </a:rPr>
              <a:t>υπέρθερμος </a:t>
            </a:r>
            <a:r>
              <a:rPr lang="el-GR" sz="1600" dirty="0" smtClean="0">
                <a:solidFill>
                  <a:srgbClr val="3333FF"/>
                </a:solidFill>
              </a:rPr>
              <a:t>ατμός στην </a:t>
            </a:r>
            <a:r>
              <a:rPr lang="el-GR" sz="1600" dirty="0">
                <a:solidFill>
                  <a:srgbClr val="3333FF"/>
                </a:solidFill>
              </a:rPr>
              <a:t>υψηλή 		πίεση </a:t>
            </a:r>
            <a:r>
              <a:rPr lang="el-GR" sz="1600" dirty="0" smtClean="0">
                <a:solidFill>
                  <a:srgbClr val="3333FF"/>
                </a:solidFill>
              </a:rPr>
              <a:t>Ρ3 </a:t>
            </a:r>
            <a:r>
              <a:rPr lang="el-GR" sz="1600" dirty="0">
                <a:solidFill>
                  <a:srgbClr val="3333FF"/>
                </a:solidFill>
              </a:rPr>
              <a:t>= </a:t>
            </a:r>
            <a:r>
              <a:rPr lang="el-GR" sz="1600" dirty="0" smtClean="0">
                <a:solidFill>
                  <a:srgbClr val="3333FF"/>
                </a:solidFill>
              </a:rPr>
              <a:t>Ρ2</a:t>
            </a:r>
            <a:endParaRPr lang="el-GR" sz="1600" dirty="0">
              <a:solidFill>
                <a:srgbClr val="3333FF"/>
              </a:solidFill>
            </a:endParaRPr>
          </a:p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lang="el-GR" sz="1600" dirty="0">
                <a:solidFill>
                  <a:srgbClr val="3333FF"/>
                </a:solidFill>
              </a:rPr>
              <a:t>Κατάσταση </a:t>
            </a:r>
            <a:r>
              <a:rPr lang="el-GR" sz="1600" dirty="0" smtClean="0">
                <a:solidFill>
                  <a:srgbClr val="3333FF"/>
                </a:solidFill>
              </a:rPr>
              <a:t>4:</a:t>
            </a:r>
            <a:r>
              <a:rPr lang="el-GR" sz="1600" dirty="0">
                <a:solidFill>
                  <a:srgbClr val="3333FF"/>
                </a:solidFill>
              </a:rPr>
              <a:t>	κορεσμένο </a:t>
            </a:r>
            <a:r>
              <a:rPr lang="el-GR" sz="1600" dirty="0" smtClean="0">
                <a:solidFill>
                  <a:srgbClr val="3333FF"/>
                </a:solidFill>
              </a:rPr>
              <a:t>μίγμα </a:t>
            </a:r>
            <a:r>
              <a:rPr lang="el-GR" sz="1600" dirty="0">
                <a:solidFill>
                  <a:srgbClr val="3333FF"/>
                </a:solidFill>
              </a:rPr>
              <a:t>στην χαμηλή </a:t>
            </a:r>
            <a:r>
              <a:rPr lang="el-GR" sz="1600" dirty="0" smtClean="0">
                <a:solidFill>
                  <a:srgbClr val="3333FF"/>
                </a:solidFill>
              </a:rPr>
              <a:t>		πίεση </a:t>
            </a:r>
            <a:r>
              <a:rPr lang="en-US" sz="1600" dirty="0" smtClean="0">
                <a:solidFill>
                  <a:srgbClr val="3333FF"/>
                </a:solidFill>
              </a:rPr>
              <a:t>P1 </a:t>
            </a:r>
            <a:r>
              <a:rPr lang="en-US" sz="1600" dirty="0">
                <a:solidFill>
                  <a:srgbClr val="3333FF"/>
                </a:solidFill>
              </a:rPr>
              <a:t>= </a:t>
            </a:r>
            <a:r>
              <a:rPr lang="en-US" sz="1600" dirty="0" smtClean="0">
                <a:solidFill>
                  <a:srgbClr val="3333FF"/>
                </a:solidFill>
              </a:rPr>
              <a:t>P4</a:t>
            </a:r>
            <a:endParaRPr lang="en-US" sz="16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69589" y="5354086"/>
            <a:ext cx="5774411" cy="948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Εικόνα 2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8000" b="3251"/>
          <a:stretch/>
        </p:blipFill>
        <p:spPr>
          <a:xfrm>
            <a:off x="92989" y="891630"/>
            <a:ext cx="3276600" cy="57150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12725" y="3819313"/>
            <a:ext cx="3276600" cy="281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2823398" y="3124200"/>
            <a:ext cx="6320602" cy="948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2635879" y="4267200"/>
            <a:ext cx="6506129" cy="948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2823398" y="747711"/>
            <a:ext cx="6318611" cy="131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46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404772" cy="621915"/>
          </a:xfrm>
          <a:noFill/>
        </p:spPr>
        <p:txBody>
          <a:bodyPr/>
          <a:lstStyle/>
          <a:p>
            <a:fld id="{EAED47E6-D6AD-45FB-8260-C8E5187974C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76200" y="1524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3300"/>
                </a:solidFill>
              </a:rPr>
              <a:t>Ενεργειακή ανάλυση του ιδανικού κύκλου </a:t>
            </a:r>
            <a:r>
              <a:rPr lang="en-US" sz="2400" b="1" dirty="0" smtClean="0">
                <a:solidFill>
                  <a:srgbClr val="FF3300"/>
                </a:solidFill>
              </a:rPr>
              <a:t>Rankine</a:t>
            </a:r>
            <a:endParaRPr lang="en-US" sz="2400" b="1" dirty="0">
              <a:solidFill>
                <a:srgbClr val="FF3300"/>
              </a:solidFill>
            </a:endParaRP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426968"/>
            <a:ext cx="6170209" cy="60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6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37"/>
          <a:stretch/>
        </p:blipFill>
        <p:spPr bwMode="auto">
          <a:xfrm>
            <a:off x="5471626" y="3371171"/>
            <a:ext cx="3552921" cy="26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5334" y="1403372"/>
            <a:ext cx="4153288" cy="65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0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69"/>
          <a:stretch/>
        </p:blipFill>
        <p:spPr bwMode="auto">
          <a:xfrm>
            <a:off x="4855334" y="618003"/>
            <a:ext cx="3457481" cy="72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823398" y="821824"/>
            <a:ext cx="1941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 smtClean="0"/>
              <a:t>Αντλία (</a:t>
            </a:r>
            <a:r>
              <a:rPr lang="en-US" sz="2400" dirty="0" smtClean="0"/>
              <a:t>q=0)</a:t>
            </a:r>
            <a:endParaRPr lang="en-US" sz="240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710295" y="3474167"/>
            <a:ext cx="2109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/>
              <a:t>Λέβητας (</a:t>
            </a:r>
            <a:r>
              <a:rPr lang="en-US" sz="2000" dirty="0" smtClean="0"/>
              <a:t>w=0)</a:t>
            </a:r>
            <a:endParaRPr lang="en-US" sz="2000" dirty="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646275" y="5714242"/>
            <a:ext cx="32856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 smtClean="0"/>
              <a:t>Συμπυκνωτής (</a:t>
            </a:r>
            <a:r>
              <a:rPr lang="en-US" sz="1600" dirty="0" smtClean="0"/>
              <a:t>w=0)</a:t>
            </a:r>
            <a:endParaRPr lang="en-US" sz="1600" dirty="0"/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70" y="5311826"/>
            <a:ext cx="2911475" cy="78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7976" y="6301830"/>
            <a:ext cx="69765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635879" y="4525236"/>
            <a:ext cx="27432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 smtClean="0"/>
              <a:t>Ατμοστρόβιλος (</a:t>
            </a:r>
            <a:r>
              <a:rPr lang="en-US" sz="2000" dirty="0" smtClean="0"/>
              <a:t>q=0)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785826" y="1441732"/>
            <a:ext cx="4172146" cy="61186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566CFB-04FE-4C55-948E-19587F6F318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95410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Απόκλιση των πραγματικών κύκλων ατμού από τους ιδανικούς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152400" y="1143000"/>
            <a:ext cx="88392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Ο πραγματικός κύκλος ατμού διαφέρει από τον ιδανικό κύκλο</a:t>
            </a:r>
            <a:r>
              <a:rPr lang="en-US" dirty="0" smtClean="0"/>
              <a:t> Rankine</a:t>
            </a:r>
            <a:r>
              <a:rPr lang="el-GR" dirty="0" smtClean="0"/>
              <a:t>, λόγω των </a:t>
            </a:r>
            <a:r>
              <a:rPr lang="el-GR" dirty="0" err="1" smtClean="0"/>
              <a:t>αναντιστρεπτοτήτων</a:t>
            </a:r>
            <a:r>
              <a:rPr lang="el-GR" dirty="0" smtClean="0"/>
              <a:t> των διαφόρων στοιχείων που το αποτελούν</a:t>
            </a:r>
            <a:r>
              <a:rPr lang="en-US" dirty="0" smtClean="0"/>
              <a:t>. </a:t>
            </a: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l-GR" dirty="0" smtClean="0"/>
              <a:t>Η </a:t>
            </a:r>
            <a:r>
              <a:rPr lang="el-GR" dirty="0" smtClean="0">
                <a:solidFill>
                  <a:srgbClr val="CC00CC"/>
                </a:solidFill>
              </a:rPr>
              <a:t>τριβή των ρευστών </a:t>
            </a:r>
            <a:r>
              <a:rPr lang="el-GR" dirty="0" smtClean="0"/>
              <a:t>και οι</a:t>
            </a:r>
            <a:r>
              <a:rPr lang="en-US" dirty="0" smtClean="0"/>
              <a:t> </a:t>
            </a:r>
            <a:r>
              <a:rPr lang="el-GR" dirty="0" smtClean="0">
                <a:solidFill>
                  <a:srgbClr val="CC00CC"/>
                </a:solidFill>
              </a:rPr>
              <a:t>απώλειες θερμότητας προς το περιβάλλον</a:t>
            </a:r>
            <a:r>
              <a:rPr lang="en-US" dirty="0" smtClean="0"/>
              <a:t> </a:t>
            </a:r>
            <a:r>
              <a:rPr lang="el-GR" dirty="0" smtClean="0"/>
              <a:t>αποτελούν δύο συνήθεις πηγές </a:t>
            </a:r>
            <a:r>
              <a:rPr lang="el-GR" dirty="0" err="1" smtClean="0"/>
              <a:t>αναντιστρεπτοτήτων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514601"/>
            <a:ext cx="3630337" cy="109579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720715"/>
            <a:ext cx="3621602" cy="107988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457200" y="345072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 err="1" smtClean="0"/>
              <a:t>Ισεντροπικές</a:t>
            </a:r>
            <a:r>
              <a:rPr lang="el-GR" dirty="0" smtClean="0"/>
              <a:t> αποδόσεις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" y="845999"/>
            <a:ext cx="9890356" cy="6012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7626"/>
            <a:ext cx="5604824" cy="1323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76200"/>
            <a:ext cx="4104972" cy="38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7626"/>
            <a:ext cx="5604824" cy="1323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24" y="47626"/>
            <a:ext cx="3315176" cy="3133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52800"/>
            <a:ext cx="8383170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r="1724"/>
          <a:stretch/>
        </p:blipFill>
        <p:spPr>
          <a:xfrm>
            <a:off x="2057400" y="919513"/>
            <a:ext cx="7736100" cy="5641624"/>
          </a:xfrm>
          <a:prstGeom prst="rect">
            <a:avLst/>
          </a:prstGeom>
        </p:spPr>
      </p:pic>
      <p:sp>
        <p:nvSpPr>
          <p:cNvPr id="2150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392728-8530-41F8-BACC-F911421794F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Συνδυασμένοι κύκλοι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6324600" y="1295400"/>
            <a:ext cx="3886200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86" y="47625"/>
            <a:ext cx="4100305" cy="6048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76200"/>
            <a:ext cx="5165387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247126"/>
            <a:ext cx="8839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 algn="just">
              <a:spcAft>
                <a:spcPts val="0"/>
              </a:spcAf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Αεριοστρόβιλος 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-142875" algn="just">
              <a:spcAft>
                <a:spcPts val="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300 Κ και από τον Πίνακα Αέρα:	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-142875" algn="just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h5</a:t>
            </a:r>
            <a:r>
              <a:rPr lang="el-GR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300,19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lang="el-G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αέρα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Pr5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1,386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-142875" algn="just">
              <a:spcAft>
                <a:spcPts val="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-142875" algn="just">
              <a:spcAft>
                <a:spcPts val="0"/>
              </a:spcAft>
            </a:pP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Αρχικά ο συμπιεστής θεωρείται </a:t>
            </a:r>
            <a:r>
              <a:rPr lang="el-GR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ισεντροπί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142875" indent="-14287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κος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οπότε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42875" indent="-142875" algn="just">
              <a:spcAft>
                <a:spcPts val="0"/>
              </a:spcAft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Pr6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Pr5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P6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P5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Pr6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Pr5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*(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P6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P5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314325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1,386*8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11,09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τιμή αυτή του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Pr6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γραμμική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παρεμβολή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τον Πίνακα Αέρα 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βρίσκε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45720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ται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ενθαλπία στην 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ο συμπιεστής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ήταν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2580" indent="134620"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322580" indent="134620" algn="just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h6s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533,98+(544,35-533,98)*(11,09-10,37)/(11,10-10,37)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544,21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2580" indent="134620" algn="ju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58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473" y="47625"/>
            <a:ext cx="3842018" cy="5667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7625"/>
            <a:ext cx="8839200" cy="705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συμπιεστής ήταν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ισεντροπικός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το </a:t>
            </a:r>
            <a:r>
              <a:rPr 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καταναλισκό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μενο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έργο θα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ήταν:</a:t>
            </a:r>
            <a:endParaRPr lang="el-G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n-US" sz="11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win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h6s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544,21-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300,19 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244,02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</a:t>
            </a:r>
            <a:endParaRPr lang="el-G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n-US" sz="11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τον πραγματικό (μη-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συμπιεστή το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καταναλισκόμενο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πραγματικό έργο βρίσκεται από την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ισεντροπική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απόδοση: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win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win,s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/0,</a:t>
            </a:r>
            <a:r>
              <a:rPr lang="el-GR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305,03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kJ/kg </a:t>
            </a:r>
            <a:r>
              <a:rPr lang="el-G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				                      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n-US" sz="11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πραγματική ενθαλπία στην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(για πραγματικό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συμπιεστή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είναι:	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h6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h5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300,19+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305,03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605,22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                                        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 και από τον Πίνακα Αέρα:	</a:t>
            </a:r>
            <a:endParaRPr lang="el-GR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n-US" sz="11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h7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1395,97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αέρα,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Pr7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330,9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l-GR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Αρχικά ο στρόβιλος θεωρείται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ισεντροπίκος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οπότε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47675" indent="-447675" algn="just">
              <a:spcAft>
                <a:spcPts val="0"/>
              </a:spcAft>
            </a:pPr>
            <a:endParaRPr lang="el-GR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Pr8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Pr7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P8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Pr8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Pr7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*(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P8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P7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330,9/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41,36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την τιμή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Pr8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τον Πίνακα Αέρα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βρίσκεται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ενθαλπία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ο στρόβιλος ήταν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ισεντροπικός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	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h8s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778,18+(800,03-778,18)*(41,36-39,27)/(43,35-39,27) =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789,37 kJ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kg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n-US" sz="11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 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στρόβιλος ήταν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ισεντροπικός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το παραγόμενο </a:t>
            </a:r>
            <a:r>
              <a:rPr lang="el-GR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ισεντροπικό</a:t>
            </a:r>
            <a:r>
              <a:rPr lang="el-GR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έργο θα ήταν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endParaRPr lang="el-G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447675" algn="just"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wout,s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h7–h8s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1395,97-789,37 = 606,60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kJ/kg </a:t>
            </a:r>
            <a:r>
              <a:rPr lang="el-GR" sz="1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αέρα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7005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243</Words>
  <Application>Microsoft Office PowerPoint</Application>
  <PresentationFormat>On-screen Show (4:3)</PresentationFormat>
  <Paragraphs>187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Default Design</vt:lpstr>
      <vt:lpstr>Κεφάλαιο 10 Κύκλοι παραγωγής ισχύος με ατμό  &amp; Συνδυασμένοι Κύκλοι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DC-UOIT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INTRODUCTION AND BASIC CONCEPTS</dc:title>
  <dc:creator>WinXP Tablet</dc:creator>
  <cp:lastModifiedBy>Κωνσταντίνος Αθανασίου</cp:lastModifiedBy>
  <cp:revision>836</cp:revision>
  <dcterms:created xsi:type="dcterms:W3CDTF">2007-03-22T19:44:56Z</dcterms:created>
  <dcterms:modified xsi:type="dcterms:W3CDTF">2021-12-14T17:02:07Z</dcterms:modified>
</cp:coreProperties>
</file>