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1"/>
  </p:notesMasterIdLst>
  <p:sldIdLst>
    <p:sldId id="256" r:id="rId2"/>
    <p:sldId id="257" r:id="rId3"/>
    <p:sldId id="258" r:id="rId4"/>
    <p:sldId id="259" r:id="rId5"/>
    <p:sldId id="260" r:id="rId6"/>
    <p:sldId id="261" r:id="rId7"/>
    <p:sldId id="271" r:id="rId8"/>
    <p:sldId id="272" r:id="rId9"/>
    <p:sldId id="273" r:id="rId10"/>
    <p:sldId id="274" r:id="rId11"/>
    <p:sldId id="275" r:id="rId12"/>
    <p:sldId id="276"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292" r:id="rId29"/>
    <p:sldId id="293" r:id="rId30"/>
    <p:sldId id="294" r:id="rId31"/>
    <p:sldId id="262" r:id="rId32"/>
    <p:sldId id="263" r:id="rId33"/>
    <p:sldId id="264" r:id="rId34"/>
    <p:sldId id="265" r:id="rId35"/>
    <p:sldId id="266" r:id="rId36"/>
    <p:sldId id="267" r:id="rId37"/>
    <p:sldId id="268" r:id="rId38"/>
    <p:sldId id="269" r:id="rId39"/>
    <p:sldId id="270" r:id="rId40"/>
    <p:sldId id="295" r:id="rId41"/>
    <p:sldId id="296" r:id="rId42"/>
    <p:sldId id="297" r:id="rId43"/>
    <p:sldId id="298" r:id="rId44"/>
    <p:sldId id="299" r:id="rId45"/>
    <p:sldId id="300" r:id="rId46"/>
    <p:sldId id="301" r:id="rId47"/>
    <p:sldId id="302" r:id="rId48"/>
    <p:sldId id="303" r:id="rId49"/>
    <p:sldId id="304" r:id="rId5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4" d="100"/>
          <a:sy n="54" d="100"/>
        </p:scale>
        <p:origin x="-64" y="-2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9CB800-52BA-4218-AFB3-33B1DF57E0D5}" type="datetimeFigureOut">
              <a:rPr lang="el-GR" smtClean="0"/>
              <a:t>27/3/2020</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0BD97D-71BD-4B1E-B1E5-B433EFC7F592}" type="slidenum">
              <a:rPr lang="el-GR" smtClean="0"/>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B10BD97D-71BD-4B1E-B1E5-B433EFC7F592}" type="slidenum">
              <a:rPr lang="el-GR" smtClean="0"/>
              <a:t>2</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400800" y="6355080"/>
            <a:ext cx="2286000" cy="365760"/>
          </a:xfrm>
        </p:spPr>
        <p:txBody>
          <a:bodyPr/>
          <a:lstStyle>
            <a:lvl1pPr>
              <a:defRPr sz="1400"/>
            </a:lvl1pPr>
          </a:lstStyle>
          <a:p>
            <a:fld id="{CBB01A2C-2C16-4314-A465-B1C957B37EBC}" type="datetime1">
              <a:rPr lang="el-GR" smtClean="0"/>
              <a:t>27/3/2020</a:t>
            </a:fld>
            <a:endParaRPr lang="el-GR"/>
          </a:p>
        </p:txBody>
      </p:sp>
      <p:sp>
        <p:nvSpPr>
          <p:cNvPr id="17" name="16 - Θέση υποσέλιδου"/>
          <p:cNvSpPr>
            <a:spLocks noGrp="1"/>
          </p:cNvSpPr>
          <p:nvPr>
            <p:ph type="ftr" sz="quarter" idx="11"/>
          </p:nvPr>
        </p:nvSpPr>
        <p:spPr>
          <a:xfrm>
            <a:off x="2898648" y="6355080"/>
            <a:ext cx="3474720" cy="365760"/>
          </a:xfrm>
        </p:spPr>
        <p:txBody>
          <a:bodyPr/>
          <a:lstStyle/>
          <a:p>
            <a:endParaRPr lang="el-GR"/>
          </a:p>
        </p:txBody>
      </p:sp>
      <p:sp>
        <p:nvSpPr>
          <p:cNvPr id="29" name="28 - Θέση αριθμού διαφάνειας"/>
          <p:cNvSpPr>
            <a:spLocks noGrp="1"/>
          </p:cNvSpPr>
          <p:nvPr>
            <p:ph type="sldNum" sz="quarter" idx="12"/>
          </p:nvPr>
        </p:nvSpPr>
        <p:spPr>
          <a:xfrm>
            <a:off x="1216152" y="6355080"/>
            <a:ext cx="1219200" cy="365760"/>
          </a:xfrm>
        </p:spPr>
        <p:txBody>
          <a:bodyPr/>
          <a:lstStyle/>
          <a:p>
            <a:fld id="{D3F1D1C4-C2D9-4231-9FB2-B2D9D97AA41D}" type="slidenum">
              <a:rPr lang="el-GR" smtClean="0"/>
              <a:pPr/>
              <a:t>‹#›</a:t>
            </a:fld>
            <a:endParaRPr lang="el-GR"/>
          </a:p>
        </p:txBody>
      </p:sp>
      <p:sp>
        <p:nvSpPr>
          <p:cNvPr id="21" name="20 - Ορθογώνιο"/>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 Ορθογώνιο"/>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 Ορθογώνιο"/>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4366942-A980-45A7-94C2-CAB0B31D1974}" type="datetime1">
              <a:rPr lang="el-GR" smtClean="0"/>
              <a:t>27/3/2020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CBD0834-77E0-4B68-8968-66AA6D091C8B}" type="datetime1">
              <a:rPr lang="el-GR" smtClean="0"/>
              <a:t>27/3/2020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7" name="6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Ευθεία γραμμή σύνδεσης"/>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4CF22DB3-40DC-4F73-9665-1B012D9AE79B}" type="datetime1">
              <a:rPr lang="el-GR" smtClean="0"/>
              <a:t>27/3/2020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Θέση περιεχομένου"/>
          <p:cNvSpPr>
            <a:spLocks noGrp="1"/>
          </p:cNvSpPr>
          <p:nvPr>
            <p:ph sz="quarter" idx="1"/>
          </p:nvPr>
        </p:nvSpPr>
        <p:spPr>
          <a:xfrm>
            <a:off x="457200" y="1219200"/>
            <a:ext cx="8229600" cy="493776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6400800" y="6355080"/>
            <a:ext cx="2286000" cy="365760"/>
          </a:xfrm>
        </p:spPr>
        <p:txBody>
          <a:bodyPr/>
          <a:lstStyle/>
          <a:p>
            <a:fld id="{2E4931EA-84F0-4DB5-A5E2-E7D386861DA8}" type="datetime1">
              <a:rPr lang="el-GR" smtClean="0"/>
              <a:t>27/3/2020</a:t>
            </a:fld>
            <a:endParaRPr lang="el-GR"/>
          </a:p>
        </p:txBody>
      </p:sp>
      <p:sp>
        <p:nvSpPr>
          <p:cNvPr id="5" name="4 - Θέση υποσέλιδου"/>
          <p:cNvSpPr>
            <a:spLocks noGrp="1"/>
          </p:cNvSpPr>
          <p:nvPr>
            <p:ph type="ftr" sz="quarter" idx="11"/>
          </p:nvPr>
        </p:nvSpPr>
        <p:spPr>
          <a:xfrm>
            <a:off x="2898648" y="6355080"/>
            <a:ext cx="3474720" cy="365760"/>
          </a:xfrm>
        </p:spPr>
        <p:txBody>
          <a:bodyPr/>
          <a:lstStyle/>
          <a:p>
            <a:endParaRPr lang="el-GR"/>
          </a:p>
        </p:txBody>
      </p:sp>
      <p:sp>
        <p:nvSpPr>
          <p:cNvPr id="6" name="5 - Θέση αριθμού διαφάνειας"/>
          <p:cNvSpPr>
            <a:spLocks noGrp="1"/>
          </p:cNvSpPr>
          <p:nvPr>
            <p:ph type="sldNum" sz="quarter" idx="12"/>
          </p:nvPr>
        </p:nvSpPr>
        <p:spPr>
          <a:xfrm>
            <a:off x="1069848" y="6355080"/>
            <a:ext cx="1520952" cy="365760"/>
          </a:xfrm>
        </p:spPr>
        <p:txBody>
          <a:bodyPr/>
          <a:lstStyle/>
          <a:p>
            <a:fld id="{D3F1D1C4-C2D9-4231-9FB2-B2D9D97AA41D}" type="slidenum">
              <a:rPr lang="el-GR" smtClean="0"/>
              <a:pPr/>
              <a:t>‹#›</a:t>
            </a:fld>
            <a:endParaRPr lang="el-GR"/>
          </a:p>
        </p:txBody>
      </p:sp>
      <p:sp>
        <p:nvSpPr>
          <p:cNvPr id="7" name="6 - Ορθογώνιο"/>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B7FB95F7-F994-430A-9815-F82E929C6C90}" type="datetime1">
              <a:rPr lang="el-GR" smtClean="0"/>
              <a:t>27/3/2020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9" name="8 - Θέση περιεχομένου"/>
          <p:cNvSpPr>
            <a:spLocks noGrp="1"/>
          </p:cNvSpPr>
          <p:nvPr>
            <p:ph sz="quarter" idx="1"/>
          </p:nvPr>
        </p:nvSpPr>
        <p:spPr>
          <a:xfrm>
            <a:off x="457200" y="1219200"/>
            <a:ext cx="4041648" cy="493776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632198" y="1216152"/>
            <a:ext cx="4041648" cy="493776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8022B715-2D78-43B8-BC92-FB934389600E}" type="datetime1">
              <a:rPr lang="el-GR" smtClean="0"/>
              <a:t>27/3/2020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11" name="10 - Θέση περιεχομένου"/>
          <p:cNvSpPr>
            <a:spLocks noGrp="1"/>
          </p:cNvSpPr>
          <p:nvPr>
            <p:ph sz="quarter" idx="2"/>
          </p:nvPr>
        </p:nvSpPr>
        <p:spPr>
          <a:xfrm>
            <a:off x="457200" y="2133600"/>
            <a:ext cx="4038600" cy="4038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648200" y="2133600"/>
            <a:ext cx="4038600" cy="4038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5A297F6F-4125-45B6-9E29-8087869B7A27}" type="datetime1">
              <a:rPr lang="el-GR" smtClean="0"/>
              <a:t>27/3/2020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6" name="5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9D712905-772F-4633-9444-F565922EBDD9}" type="datetime1">
              <a:rPr lang="el-GR" smtClean="0"/>
              <a:t>27/3/2020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5" name="4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061021E-22B7-47C3-8EC5-4969A7D916E5}" type="datetime1">
              <a:rPr lang="el-GR" smtClean="0"/>
              <a:t>27/3/2020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 Ευθεία γραμμή σύνδεσης"/>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περιεχομένου"/>
          <p:cNvSpPr>
            <a:spLocks noGrp="1"/>
          </p:cNvSpPr>
          <p:nvPr>
            <p:ph sz="quarter" idx="1"/>
          </p:nvPr>
        </p:nvSpPr>
        <p:spPr>
          <a:xfrm>
            <a:off x="304800" y="304800"/>
            <a:ext cx="5715000" cy="5715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2FF5E8D-AE4F-4A90-B84C-C54A1047C628}" type="datetime1">
              <a:rPr lang="el-GR" smtClean="0"/>
              <a:t>27/3/2020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152400"/>
            <a:ext cx="8229600" cy="990600"/>
          </a:xfrm>
          <a:prstGeom prst="rect">
            <a:avLst/>
          </a:prstGeom>
        </p:spPr>
        <p:txBody>
          <a:bodyPr vert="horz"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B0E49BB-15E4-4978-9E74-2F82C4912B7C}" type="datetime1">
              <a:rPr lang="el-GR" smtClean="0"/>
              <a:t>27/3/2020</a:t>
            </a:fld>
            <a:endParaRPr lang="el-GR"/>
          </a:p>
        </p:txBody>
      </p:sp>
      <p:sp>
        <p:nvSpPr>
          <p:cNvPr id="3" name="2 - Θέση υποσέλιδου"/>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3F1D1C4-C2D9-4231-9FB2-B2D9D97AA41D}" type="slidenum">
              <a:rPr lang="el-GR" smtClean="0"/>
              <a:pPr/>
              <a:t>‹#›</a:t>
            </a:fld>
            <a:endParaRPr lang="el-GR"/>
          </a:p>
        </p:txBody>
      </p:sp>
      <p:sp>
        <p:nvSpPr>
          <p:cNvPr id="28" name="2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 Ευθεία γραμμή σύνδεσης"/>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dirty="0" smtClean="0"/>
              <a:t>ΜΑΘΗΜΑ ΕΕΓΛΩ361 </a:t>
            </a:r>
            <a:br>
              <a:rPr lang="el-GR" dirty="0" smtClean="0"/>
            </a:br>
            <a:r>
              <a:rPr lang="el-GR" dirty="0" smtClean="0"/>
              <a:t>ΕΙΔΙΚΑ ΘΕΜΑΤΑ ΓΛΩΣΣΟΛΟΓΙΑΣ</a:t>
            </a:r>
            <a:endParaRPr lang="el-GR" dirty="0"/>
          </a:p>
        </p:txBody>
      </p:sp>
      <p:sp>
        <p:nvSpPr>
          <p:cNvPr id="3" name="2 - Υπότιτλος"/>
          <p:cNvSpPr>
            <a:spLocks noGrp="1"/>
          </p:cNvSpPr>
          <p:nvPr>
            <p:ph type="subTitle" idx="1"/>
          </p:nvPr>
        </p:nvSpPr>
        <p:spPr>
          <a:xfrm>
            <a:off x="1219200" y="5124450"/>
            <a:ext cx="6858000" cy="608806"/>
          </a:xfrm>
        </p:spPr>
        <p:txBody>
          <a:bodyPr>
            <a:normAutofit fontScale="62500" lnSpcReduction="20000"/>
          </a:bodyPr>
          <a:lstStyle/>
          <a:p>
            <a:r>
              <a:rPr lang="el-GR" sz="2900" dirty="0" smtClean="0"/>
              <a:t>ΧΡΥΣΑ ΔΟΥΡΟΥ</a:t>
            </a:r>
          </a:p>
          <a:p>
            <a:r>
              <a:rPr lang="el-GR" sz="2900" dirty="0" smtClean="0"/>
              <a:t>ΔΙΔΑΣΚΟΥΣΑ Π.Δ 407/80</a:t>
            </a:r>
            <a:endParaRPr lang="el-GR" sz="2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Σχολική ηλικία (Δημοτικό)</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10</a:t>
            </a:fld>
            <a:endParaRPr lang="el-GR"/>
          </a:p>
        </p:txBody>
      </p:sp>
      <p:sp>
        <p:nvSpPr>
          <p:cNvPr id="4" name="3 - Θέση περιεχομένου"/>
          <p:cNvSpPr>
            <a:spLocks noGrp="1"/>
          </p:cNvSpPr>
          <p:nvPr>
            <p:ph sz="quarter" idx="1"/>
          </p:nvPr>
        </p:nvSpPr>
        <p:spPr>
          <a:xfrm>
            <a:off x="457200" y="1219200"/>
            <a:ext cx="8229600" cy="5378152"/>
          </a:xfrm>
        </p:spPr>
        <p:txBody>
          <a:bodyPr>
            <a:normAutofit fontScale="85000" lnSpcReduction="20000"/>
          </a:bodyPr>
          <a:lstStyle/>
          <a:p>
            <a:pPr algn="just">
              <a:buNone/>
            </a:pPr>
            <a:r>
              <a:rPr lang="el-GR" dirty="0" smtClean="0"/>
              <a:t>     Σύμφωνα </a:t>
            </a:r>
            <a:r>
              <a:rPr lang="el-GR" dirty="0" smtClean="0"/>
              <a:t>με τον </a:t>
            </a:r>
            <a:r>
              <a:rPr lang="el-GR" dirty="0" err="1" smtClean="0"/>
              <a:t>Piaget</a:t>
            </a:r>
            <a:r>
              <a:rPr lang="el-GR" dirty="0" smtClean="0"/>
              <a:t> (1945) και τους </a:t>
            </a:r>
            <a:r>
              <a:rPr lang="el-GR" dirty="0" err="1" smtClean="0"/>
              <a:t>Inhelder</a:t>
            </a:r>
            <a:r>
              <a:rPr lang="el-GR" dirty="0" smtClean="0"/>
              <a:t> &amp; </a:t>
            </a:r>
            <a:r>
              <a:rPr lang="el-GR" dirty="0" err="1" smtClean="0"/>
              <a:t>Piaget</a:t>
            </a:r>
            <a:r>
              <a:rPr lang="el-GR" dirty="0" smtClean="0"/>
              <a:t> (1964), ο συλλογισμός των παιδιών ηλικίας </a:t>
            </a:r>
            <a:r>
              <a:rPr lang="el-GR" dirty="0" smtClean="0"/>
              <a:t>7 - 11 </a:t>
            </a:r>
            <a:r>
              <a:rPr lang="el-GR" dirty="0" smtClean="0"/>
              <a:t>ετών, γίνεται πιο εστιασμένος και λογικός. Μια από τις σημαντικότερες εξελίξεις σε αυτό στάδιο είναι η έννοια της </a:t>
            </a:r>
            <a:r>
              <a:rPr lang="el-GR" i="1" dirty="0" smtClean="0"/>
              <a:t>αντιστρεψιμότητας</a:t>
            </a:r>
            <a:r>
              <a:rPr lang="el-GR" dirty="0" smtClean="0"/>
              <a:t> (</a:t>
            </a:r>
            <a:r>
              <a:rPr lang="el-GR" dirty="0" err="1" smtClean="0"/>
              <a:t>reversibility</a:t>
            </a:r>
            <a:r>
              <a:rPr lang="el-GR" dirty="0" smtClean="0"/>
              <a:t>), δηλαδή η συνειδητοποίηση ότι οι ενέργειες μπορούν να αντιστραφούν. </a:t>
            </a:r>
            <a:endParaRPr lang="el-GR" dirty="0" smtClean="0"/>
          </a:p>
          <a:p>
            <a:pPr algn="just">
              <a:buNone/>
            </a:pPr>
            <a:r>
              <a:rPr lang="el-GR" dirty="0" smtClean="0"/>
              <a:t> </a:t>
            </a:r>
            <a:r>
              <a:rPr lang="el-GR" dirty="0" smtClean="0"/>
              <a:t>    </a:t>
            </a:r>
          </a:p>
          <a:p>
            <a:pPr algn="just">
              <a:buNone/>
            </a:pPr>
            <a:r>
              <a:rPr lang="el-GR" dirty="0" smtClean="0"/>
              <a:t> </a:t>
            </a:r>
            <a:r>
              <a:rPr lang="el-GR" dirty="0" smtClean="0"/>
              <a:t>    Αυτή </a:t>
            </a:r>
            <a:r>
              <a:rPr lang="el-GR" dirty="0" smtClean="0"/>
              <a:t>η λογική αρχή επιτρέπει στα παιδιά να «αντιστρέψουν» τη σειρά των εννοιών σε ιεραρχικά διαφορετικές οργανώσεις ταυτόχρονα, δηλαδή ένα παιδί μπορεί να αναγνωρίσει ότι η γάτα του είναι σιαμαία, αλλά μπορεί να αναγνωρίσει επίσης ότι η σιαμαία είναι γάτα. Βέβαια, δεν αρκεί μόνο η κατάκτηση της ικανότητας αντιστρεψιμότητας αλλά και η κατάκτηση του </a:t>
            </a:r>
            <a:r>
              <a:rPr lang="el-GR" i="1" dirty="0" smtClean="0"/>
              <a:t>κανόνα ταξινομικής ένταξης</a:t>
            </a:r>
            <a:r>
              <a:rPr lang="el-GR" dirty="0" smtClean="0"/>
              <a:t> (</a:t>
            </a:r>
            <a:r>
              <a:rPr lang="el-GR" dirty="0" err="1" smtClean="0"/>
              <a:t>category</a:t>
            </a:r>
            <a:r>
              <a:rPr lang="el-GR" dirty="0" smtClean="0"/>
              <a:t> </a:t>
            </a:r>
            <a:r>
              <a:rPr lang="el-GR" dirty="0" err="1" smtClean="0"/>
              <a:t>inclusion</a:t>
            </a:r>
            <a:r>
              <a:rPr lang="el-GR" dirty="0" smtClean="0"/>
              <a:t> </a:t>
            </a:r>
            <a:r>
              <a:rPr lang="el-GR" dirty="0" err="1" smtClean="0"/>
              <a:t>rule</a:t>
            </a:r>
            <a:r>
              <a:rPr lang="el-GR" dirty="0" smtClean="0"/>
              <a:t>) για να φτάσει στη γνωστική και λογική ωρίμανση και να μπορεί να παράγει σωστούς ορισμούς. Δηλαδή, αν ένα παιδί καταλάβει, για παράδειγμα, ότι κάθε </a:t>
            </a:r>
            <a:r>
              <a:rPr lang="el-GR" dirty="0" err="1" smtClean="0"/>
              <a:t>λαμπραντόρ</a:t>
            </a:r>
            <a:r>
              <a:rPr lang="el-GR" dirty="0" smtClean="0"/>
              <a:t> είναι σκύλος αλλά δεν είναι κάθε σκύλος </a:t>
            </a:r>
            <a:r>
              <a:rPr lang="el-GR" dirty="0" err="1" smtClean="0"/>
              <a:t>λαμπραντόρ</a:t>
            </a:r>
            <a:r>
              <a:rPr lang="el-GR" dirty="0" smtClean="0"/>
              <a:t>, αυτό σημαίνει ότι έχει διαμορφώσει με επιτυχία τον κανόνα.</a:t>
            </a:r>
          </a:p>
          <a:p>
            <a:pPr>
              <a:buNone/>
            </a:pP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Σχολική ηλικία (Δημοτικό)</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11</a:t>
            </a:fld>
            <a:endParaRPr lang="el-GR"/>
          </a:p>
        </p:txBody>
      </p:sp>
      <p:sp>
        <p:nvSpPr>
          <p:cNvPr id="4" name="3 - Θέση περιεχομένου"/>
          <p:cNvSpPr>
            <a:spLocks noGrp="1"/>
          </p:cNvSpPr>
          <p:nvPr>
            <p:ph sz="quarter" idx="1"/>
          </p:nvPr>
        </p:nvSpPr>
        <p:spPr>
          <a:xfrm>
            <a:off x="457200" y="1412776"/>
            <a:ext cx="8229600" cy="5184576"/>
          </a:xfrm>
        </p:spPr>
        <p:txBody>
          <a:bodyPr>
            <a:normAutofit/>
          </a:bodyPr>
          <a:lstStyle/>
          <a:p>
            <a:pPr marL="274320" lvl="2" indent="-274320" algn="just">
              <a:spcBef>
                <a:spcPts val="600"/>
              </a:spcBef>
              <a:buClr>
                <a:schemeClr val="accent1"/>
              </a:buClr>
              <a:buNone/>
            </a:pPr>
            <a:r>
              <a:rPr lang="el-GR" dirty="0" smtClean="0"/>
              <a:t> Μόνο μετά την ηλικία των 7-8 ετών μπορούν τα παιδιά να δίνουν ορισμούς που περιλαμβάνουν πιο αφηρημένα και τυπικά στοιχεία. </a:t>
            </a:r>
            <a:r>
              <a:rPr lang="el-GR" dirty="0" smtClean="0"/>
              <a:t>O </a:t>
            </a:r>
            <a:r>
              <a:rPr lang="el-GR" dirty="0" err="1" smtClean="0"/>
              <a:t>Snow</a:t>
            </a:r>
            <a:r>
              <a:rPr lang="el-GR" dirty="0" smtClean="0"/>
              <a:t> (1990) διαπιστώνει ότι οι ορισμοί που δίνουν μαθητές ηλικίας </a:t>
            </a:r>
            <a:r>
              <a:rPr lang="el-GR" dirty="0" smtClean="0"/>
              <a:t>10 ετών </a:t>
            </a:r>
            <a:r>
              <a:rPr lang="el-GR" dirty="0" smtClean="0"/>
              <a:t>χαρακτηρίζονται από </a:t>
            </a:r>
            <a:r>
              <a:rPr lang="el-GR" dirty="0" err="1" smtClean="0"/>
              <a:t>αυτοαναφορικότητα</a:t>
            </a:r>
            <a:r>
              <a:rPr lang="el-GR" dirty="0" smtClean="0"/>
              <a:t> (π.χ. έξυπνος: εγώ είμαι έξυπνος), κάτι το οποίο δείχνει ότι σε αυτή την ηλικία η γνώση των παιδιών είναι ακόμη πολύ γενική. Τα εντεκάχρονα παιδιά είναι περισσότερο ικανά να ορίζουν έννοιες επειδή αναφέρονται σε κατηγοριοποιήσεις ακόμη κι αν οι ορισμοί τους επιλέγουν την ταυτολογία, που δεν είναι κατάλληλη στρατηγική ορισμού των λέξεων. </a:t>
            </a:r>
          </a:p>
          <a:p>
            <a:pPr marL="274320" lvl="2" indent="-274320" algn="just">
              <a:spcBef>
                <a:spcPts val="600"/>
              </a:spcBef>
              <a:buClr>
                <a:schemeClr val="accent1"/>
              </a:buClr>
              <a:buNone/>
            </a:pPr>
            <a:r>
              <a:rPr lang="el-GR" dirty="0" smtClean="0"/>
              <a:t>     Κατά τη </a:t>
            </a:r>
            <a:r>
              <a:rPr lang="el-GR" dirty="0" smtClean="0"/>
              <a:t>διάρκεια της σχολικής φοίτησης, τα παιδιά αναπτύσσουν την ικανότητα να σκέπτονται τις δικές τους γλωσσικές παραγωγές και να αξιολογούν την ικανότητά τους. Έτσι, μαθαίνουν να παράγουν επίσημους ορισμούς βασιζόμενοι είτε σε συγκεκριμένο τύπο ένταξης στην κατηγορία (π.χ. αυτοκίνητο : είναι όχημα) είτε γενικό (αυτοκίνητο : είναι κάτι που επιτρέπει τη γρήγορη μετάβαση στο σχολείο).</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Σχολική ηλικία (Δημοτικό)</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12</a:t>
            </a:fld>
            <a:endParaRPr lang="el-GR"/>
          </a:p>
        </p:txBody>
      </p:sp>
      <p:sp>
        <p:nvSpPr>
          <p:cNvPr id="4" name="3 - Θέση περιεχομένου"/>
          <p:cNvSpPr>
            <a:spLocks noGrp="1"/>
          </p:cNvSpPr>
          <p:nvPr>
            <p:ph sz="quarter" idx="1"/>
          </p:nvPr>
        </p:nvSpPr>
        <p:spPr>
          <a:xfrm>
            <a:off x="457200" y="1219200"/>
            <a:ext cx="8229600" cy="5638800"/>
          </a:xfrm>
        </p:spPr>
        <p:txBody>
          <a:bodyPr>
            <a:normAutofit fontScale="62500" lnSpcReduction="20000"/>
          </a:bodyPr>
          <a:lstStyle/>
          <a:p>
            <a:r>
              <a:rPr lang="el-GR" sz="3100" dirty="0" smtClean="0">
                <a:latin typeface="Bookman Old Style" pitchFamily="18" charset="0"/>
              </a:rPr>
              <a:t>Όσον αφορά στη μορφή των ορισμών, διάφορες μελέτες (</a:t>
            </a:r>
            <a:r>
              <a:rPr lang="el-GR" sz="3100" dirty="0" err="1" smtClean="0">
                <a:latin typeface="Bookman Old Style" pitchFamily="18" charset="0"/>
              </a:rPr>
              <a:t>Benelli</a:t>
            </a:r>
            <a:r>
              <a:rPr lang="el-GR" sz="3100" dirty="0" smtClean="0">
                <a:latin typeface="Bookman Old Style" pitchFamily="18" charset="0"/>
              </a:rPr>
              <a:t>, </a:t>
            </a:r>
            <a:r>
              <a:rPr lang="el-GR" sz="3100" dirty="0" err="1" smtClean="0">
                <a:latin typeface="Bookman Old Style" pitchFamily="18" charset="0"/>
              </a:rPr>
              <a:t>Arcuri</a:t>
            </a:r>
            <a:r>
              <a:rPr lang="el-GR" sz="3100" dirty="0" smtClean="0">
                <a:latin typeface="Bookman Old Style" pitchFamily="18" charset="0"/>
              </a:rPr>
              <a:t> &amp; </a:t>
            </a:r>
            <a:r>
              <a:rPr lang="el-GR" sz="3100" dirty="0" err="1" smtClean="0">
                <a:latin typeface="Bookman Old Style" pitchFamily="18" charset="0"/>
              </a:rPr>
              <a:t>Marchesini</a:t>
            </a:r>
            <a:r>
              <a:rPr lang="el-GR" sz="3100" dirty="0" smtClean="0">
                <a:latin typeface="Bookman Old Style" pitchFamily="18" charset="0"/>
              </a:rPr>
              <a:t> 1988, </a:t>
            </a:r>
            <a:r>
              <a:rPr lang="el-GR" sz="3100" dirty="0" err="1" smtClean="0">
                <a:latin typeface="Bookman Old Style" pitchFamily="18" charset="0"/>
              </a:rPr>
              <a:t>Davidson</a:t>
            </a:r>
            <a:r>
              <a:rPr lang="el-GR" sz="3100" dirty="0" smtClean="0">
                <a:latin typeface="Bookman Old Style" pitchFamily="18" charset="0"/>
              </a:rPr>
              <a:t>, </a:t>
            </a:r>
            <a:r>
              <a:rPr lang="el-GR" sz="3100" dirty="0" err="1" smtClean="0">
                <a:latin typeface="Bookman Old Style" pitchFamily="18" charset="0"/>
              </a:rPr>
              <a:t>Kline</a:t>
            </a:r>
            <a:r>
              <a:rPr lang="el-GR" sz="3100" dirty="0" smtClean="0">
                <a:latin typeface="Bookman Old Style" pitchFamily="18" charset="0"/>
              </a:rPr>
              <a:t> &amp; </a:t>
            </a:r>
            <a:r>
              <a:rPr lang="el-GR" sz="3100" dirty="0" err="1" smtClean="0">
                <a:latin typeface="Bookman Old Style" pitchFamily="18" charset="0"/>
              </a:rPr>
              <a:t>Snow</a:t>
            </a:r>
            <a:r>
              <a:rPr lang="el-GR" sz="3100" dirty="0" smtClean="0">
                <a:latin typeface="Bookman Old Style" pitchFamily="18" charset="0"/>
              </a:rPr>
              <a:t> 1986, </a:t>
            </a:r>
            <a:r>
              <a:rPr lang="el-GR" sz="3100" dirty="0" err="1" smtClean="0">
                <a:latin typeface="Bookman Old Style" pitchFamily="18" charset="0"/>
              </a:rPr>
              <a:t>Johnson</a:t>
            </a:r>
            <a:r>
              <a:rPr lang="el-GR" sz="3100" dirty="0" smtClean="0">
                <a:latin typeface="Bookman Old Style" pitchFamily="18" charset="0"/>
              </a:rPr>
              <a:t> &amp; </a:t>
            </a:r>
            <a:r>
              <a:rPr lang="el-GR" sz="3100" dirty="0" err="1" smtClean="0">
                <a:latin typeface="Bookman Old Style" pitchFamily="18" charset="0"/>
              </a:rPr>
              <a:t>Anglin</a:t>
            </a:r>
            <a:r>
              <a:rPr lang="el-GR" sz="3100" dirty="0" smtClean="0">
                <a:latin typeface="Bookman Old Style" pitchFamily="18" charset="0"/>
              </a:rPr>
              <a:t> 1995, </a:t>
            </a:r>
            <a:r>
              <a:rPr lang="el-GR" sz="3100" dirty="0" err="1" smtClean="0">
                <a:latin typeface="Bookman Old Style" pitchFamily="18" charset="0"/>
              </a:rPr>
              <a:t>Snow</a:t>
            </a:r>
            <a:r>
              <a:rPr lang="el-GR" sz="3100" dirty="0" smtClean="0">
                <a:latin typeface="Bookman Old Style" pitchFamily="18" charset="0"/>
              </a:rPr>
              <a:t> 1990) έχουν καταλήξει στο συμπέρασμα πως τα παιδιά, από την ηλικία των </a:t>
            </a:r>
            <a:r>
              <a:rPr lang="el-GR" sz="3100" dirty="0" smtClean="0">
                <a:latin typeface="Bookman Old Style" pitchFamily="18" charset="0"/>
              </a:rPr>
              <a:t>7 </a:t>
            </a:r>
            <a:r>
              <a:rPr lang="el-GR" sz="3100" dirty="0" smtClean="0">
                <a:latin typeface="Bookman Old Style" pitchFamily="18" charset="0"/>
              </a:rPr>
              <a:t>ετών, τείνουν να προσθέτουν μια </a:t>
            </a:r>
            <a:r>
              <a:rPr lang="el-GR" sz="3100" dirty="0" err="1" smtClean="0">
                <a:latin typeface="Bookman Old Style" pitchFamily="18" charset="0"/>
              </a:rPr>
              <a:t>υπερωνυμική</a:t>
            </a:r>
            <a:r>
              <a:rPr lang="el-GR" sz="3100" dirty="0" smtClean="0">
                <a:latin typeface="Bookman Old Style" pitchFamily="18" charset="0"/>
              </a:rPr>
              <a:t> έννοια, που δείχνει τη λεγόμενη ISA δομή (</a:t>
            </a:r>
            <a:r>
              <a:rPr lang="el-GR" sz="3100" dirty="0" err="1" smtClean="0">
                <a:latin typeface="Bookman Old Style" pitchFamily="18" charset="0"/>
              </a:rPr>
              <a:t>π.χ</a:t>
            </a:r>
            <a:r>
              <a:rPr lang="el-GR" sz="3100" dirty="0" smtClean="0">
                <a:latin typeface="Bookman Old Style" pitchFamily="18" charset="0"/>
              </a:rPr>
              <a:t> ένας καναπές είναι ένα μεγάλο και άνετο έπιπλο).</a:t>
            </a:r>
          </a:p>
          <a:p>
            <a:pPr>
              <a:buNone/>
            </a:pPr>
            <a:endParaRPr lang="el-GR" sz="3100" dirty="0" smtClean="0">
              <a:latin typeface="Bookman Old Style" pitchFamily="18" charset="0"/>
            </a:endParaRPr>
          </a:p>
          <a:p>
            <a:pPr>
              <a:buNone/>
            </a:pPr>
            <a:endParaRPr lang="el-GR" sz="3100" dirty="0" smtClean="0">
              <a:latin typeface="Bookman Old Style" pitchFamily="18" charset="0"/>
            </a:endParaRPr>
          </a:p>
          <a:p>
            <a:r>
              <a:rPr lang="el-GR" sz="3100" dirty="0" smtClean="0">
                <a:latin typeface="Bookman Old Style" pitchFamily="18" charset="0"/>
              </a:rPr>
              <a:t>Αυτή η αναπτυξιακή διαδικασία οδηγεί τα παιδιά στο τέλος του δημοτικού σχολείου να έχουν πετύχει τη δομή μεταγλωσσικών ορισμών, στις οποίες πρέπει να συνδυάζουν το σωστό και ενημερωτικό περιεχόμενο με τις κατάλληλες κανονιστικές μορφές. Ο συνδυασμός μορφής (αναφέρεται στη σύνταξη, τη δομή και τα είδη των όρων, που χρησιμοποιούνται στους ορισμούς) και περιεχομένου (αναφέρεται στις σημασίες των λέξεων) δεν είναι μια απλή διαδικασία, η οποία πιθανώς εξηγεί γιατί χρειάζεται χρόνος για τα παιδιά να προσχωρήσουν στις πιο εξελιγμένες μορφές ορισμού, όπως έχουν δείξει αρκετές μελέτες (</a:t>
            </a:r>
            <a:r>
              <a:rPr lang="el-GR" sz="3100" dirty="0" err="1" smtClean="0">
                <a:latin typeface="Bookman Old Style" pitchFamily="18" charset="0"/>
              </a:rPr>
              <a:t>Watson</a:t>
            </a:r>
            <a:r>
              <a:rPr lang="el-GR" sz="3100" dirty="0" smtClean="0">
                <a:latin typeface="Bookman Old Style" pitchFamily="18" charset="0"/>
              </a:rPr>
              <a:t> 1985, </a:t>
            </a:r>
            <a:r>
              <a:rPr lang="el-GR" sz="3100" dirty="0" err="1" smtClean="0">
                <a:latin typeface="Bookman Old Style" pitchFamily="18" charset="0"/>
              </a:rPr>
              <a:t>Kurland</a:t>
            </a:r>
            <a:r>
              <a:rPr lang="el-GR" sz="3100" dirty="0" smtClean="0">
                <a:latin typeface="Bookman Old Style" pitchFamily="18" charset="0"/>
              </a:rPr>
              <a:t> &amp; </a:t>
            </a:r>
            <a:r>
              <a:rPr lang="el-GR" sz="3100" dirty="0" err="1" smtClean="0">
                <a:latin typeface="Bookman Old Style" pitchFamily="18" charset="0"/>
              </a:rPr>
              <a:t>Snow</a:t>
            </a:r>
            <a:r>
              <a:rPr lang="el-GR" sz="3100" dirty="0" smtClean="0">
                <a:latin typeface="Bookman Old Style" pitchFamily="18" charset="0"/>
              </a:rPr>
              <a:t> 1997).</a:t>
            </a:r>
          </a:p>
          <a:p>
            <a:pPr>
              <a:buNone/>
            </a:pP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Σχολική ηλικία </a:t>
            </a:r>
            <a:r>
              <a:rPr lang="el-GR" dirty="0" smtClean="0"/>
              <a:t>(Γυμνάσιο)</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13</a:t>
            </a:fld>
            <a:endParaRPr lang="el-GR"/>
          </a:p>
        </p:txBody>
      </p:sp>
      <p:sp>
        <p:nvSpPr>
          <p:cNvPr id="4" name="3 - Θέση περιεχομένου"/>
          <p:cNvSpPr>
            <a:spLocks noGrp="1"/>
          </p:cNvSpPr>
          <p:nvPr>
            <p:ph sz="quarter" idx="1"/>
          </p:nvPr>
        </p:nvSpPr>
        <p:spPr>
          <a:xfrm>
            <a:off x="457200" y="1219200"/>
            <a:ext cx="8229600" cy="5638800"/>
          </a:xfrm>
        </p:spPr>
        <p:txBody>
          <a:bodyPr>
            <a:normAutofit/>
          </a:bodyPr>
          <a:lstStyle/>
          <a:p>
            <a:pPr>
              <a:buNone/>
            </a:pPr>
            <a:r>
              <a:rPr lang="el-GR" dirty="0" smtClean="0"/>
              <a:t>    Σύμφωνα </a:t>
            </a:r>
            <a:r>
              <a:rPr lang="el-GR" dirty="0" smtClean="0"/>
              <a:t>με την έρευνα των </a:t>
            </a:r>
            <a:r>
              <a:rPr lang="el-GR" dirty="0" err="1" smtClean="0"/>
              <a:t>Caramelli</a:t>
            </a:r>
            <a:r>
              <a:rPr lang="el-GR" dirty="0" smtClean="0"/>
              <a:t>, </a:t>
            </a:r>
            <a:r>
              <a:rPr lang="el-GR" dirty="0" err="1" smtClean="0"/>
              <a:t>Borghi</a:t>
            </a:r>
            <a:r>
              <a:rPr lang="el-GR" dirty="0" smtClean="0"/>
              <a:t> &amp; </a:t>
            </a:r>
            <a:r>
              <a:rPr lang="el-GR" dirty="0" err="1" smtClean="0"/>
              <a:t>Setti</a:t>
            </a:r>
            <a:r>
              <a:rPr lang="el-GR" dirty="0" smtClean="0"/>
              <a:t> (2006) οι μαθητές δεκατριών (13) ετών, όταν ορίζουν τις λέξεις αναφέρονται κυρίως στις αιτίες, τις σχέσεις, τα αποτελέσματα και τις δράσεις της </a:t>
            </a:r>
            <a:r>
              <a:rPr lang="el-GR" dirty="0" err="1" smtClean="0"/>
              <a:t>οριστέας</a:t>
            </a:r>
            <a:r>
              <a:rPr lang="el-GR" dirty="0" smtClean="0"/>
              <a:t> έννοιας και, σε πολλές περιπτώσεις, οι ορισμοί τους είναι σύμφωνοι με το επίσημο Αριστοτελικό μοντέλο. Οι ορισμοί των συγκεκριμένων ουσιαστικών, γι’ αυτήν την ηλικιακή ομάδα, παρουσιάζουν μεγαλύτερη ποικιλία στρατηγικών από εκείνες των αφηρημένων ουσιαστικών. Στην ηλικία των δεκαπέντε (15) ετών, στο μεταίχμιο δηλαδή μεταξύ Γυμνασίου και Λυκείου, ορισμένοι έφηβοι εμφανίζονται σε επίπεδο ενηλίκων στον ορισμό των </a:t>
            </a:r>
            <a:r>
              <a:rPr lang="el-GR" dirty="0" smtClean="0"/>
              <a:t>λέξεων. </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Σχολική ηλικία </a:t>
            </a:r>
            <a:r>
              <a:rPr lang="el-GR" dirty="0" smtClean="0"/>
              <a:t>(Λύκειο)</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14</a:t>
            </a:fld>
            <a:endParaRPr lang="el-GR"/>
          </a:p>
        </p:txBody>
      </p:sp>
      <p:sp>
        <p:nvSpPr>
          <p:cNvPr id="4" name="3 - Θέση περιεχομένου"/>
          <p:cNvSpPr>
            <a:spLocks noGrp="1"/>
          </p:cNvSpPr>
          <p:nvPr>
            <p:ph sz="quarter" idx="1"/>
          </p:nvPr>
        </p:nvSpPr>
        <p:spPr>
          <a:xfrm>
            <a:off x="457200" y="1772816"/>
            <a:ext cx="8229600" cy="5085184"/>
          </a:xfrm>
        </p:spPr>
        <p:txBody>
          <a:bodyPr>
            <a:normAutofit/>
          </a:bodyPr>
          <a:lstStyle/>
          <a:p>
            <a:pPr>
              <a:buNone/>
            </a:pPr>
            <a:r>
              <a:rPr lang="el-GR" dirty="0" smtClean="0"/>
              <a:t>Σύμφωνα με την έρευνα της </a:t>
            </a:r>
            <a:r>
              <a:rPr lang="el-GR" dirty="0" err="1" smtClean="0"/>
              <a:t>Δούρου</a:t>
            </a:r>
            <a:r>
              <a:rPr lang="el-GR" dirty="0" smtClean="0"/>
              <a:t> (2018, 2019), οι μαθητές Λυκείου επιλέγουν </a:t>
            </a:r>
            <a:r>
              <a:rPr lang="el-GR" dirty="0" smtClean="0"/>
              <a:t>να ορίζουν μία έννοια σε οποιαδήποτε γραμματική κατηγορία κι αν ανήκει, συσχετίζοντάς την με ένα πρόσωπο, πράγμα, </a:t>
            </a:r>
            <a:r>
              <a:rPr lang="el-GR" dirty="0" smtClean="0"/>
              <a:t>γεγονός. </a:t>
            </a:r>
            <a:r>
              <a:rPr lang="el-GR" dirty="0" smtClean="0"/>
              <a:t>Αυτό, ίσως, να οφείλεται στην εφηβεία την οποία βιώνουν και κατά τη διάρκεια της οποίας εξερευνούν τη δική τους ταυτότητα αλλάζουν την προφορά τους και χρησιμοποιούν τη γλώσσα ως μέρος της ταυτότητάς τους.</a:t>
            </a:r>
          </a:p>
          <a:p>
            <a:pPr>
              <a:buNone/>
            </a:pP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Ενήλικες</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15</a:t>
            </a:fld>
            <a:endParaRPr lang="el-GR"/>
          </a:p>
        </p:txBody>
      </p:sp>
      <p:sp>
        <p:nvSpPr>
          <p:cNvPr id="4" name="3 - Θέση περιεχομένου"/>
          <p:cNvSpPr>
            <a:spLocks noGrp="1"/>
          </p:cNvSpPr>
          <p:nvPr>
            <p:ph sz="quarter" idx="1"/>
          </p:nvPr>
        </p:nvSpPr>
        <p:spPr/>
        <p:txBody>
          <a:bodyPr>
            <a:normAutofit fontScale="92500" lnSpcReduction="10000"/>
          </a:bodyPr>
          <a:lstStyle/>
          <a:p>
            <a:pPr algn="just">
              <a:buNone/>
            </a:pPr>
            <a:r>
              <a:rPr lang="el-GR" dirty="0" smtClean="0"/>
              <a:t>Οι έρευνες των </a:t>
            </a:r>
            <a:r>
              <a:rPr lang="el-GR" dirty="0" err="1" smtClean="0"/>
              <a:t>Storck</a:t>
            </a:r>
            <a:r>
              <a:rPr lang="el-GR" dirty="0" smtClean="0"/>
              <a:t> &amp; </a:t>
            </a:r>
            <a:r>
              <a:rPr lang="el-GR" dirty="0" err="1" smtClean="0"/>
              <a:t>Looft</a:t>
            </a:r>
            <a:r>
              <a:rPr lang="el-GR" dirty="0" smtClean="0"/>
              <a:t> (1973), </a:t>
            </a:r>
            <a:r>
              <a:rPr lang="el-GR" dirty="0" err="1" smtClean="0"/>
              <a:t>Wehren</a:t>
            </a:r>
            <a:r>
              <a:rPr lang="el-GR" dirty="0" smtClean="0"/>
              <a:t> </a:t>
            </a:r>
            <a:r>
              <a:rPr lang="el-GR" dirty="0" err="1" smtClean="0"/>
              <a:t>et</a:t>
            </a:r>
            <a:r>
              <a:rPr lang="el-GR" dirty="0" smtClean="0"/>
              <a:t> </a:t>
            </a:r>
            <a:r>
              <a:rPr lang="el-GR" dirty="0" err="1" smtClean="0"/>
              <a:t>al</a:t>
            </a:r>
            <a:r>
              <a:rPr lang="el-GR" dirty="0" smtClean="0"/>
              <a:t>. (1981), </a:t>
            </a:r>
            <a:r>
              <a:rPr lang="el-GR" dirty="0" err="1" smtClean="0"/>
              <a:t>McGhee</a:t>
            </a:r>
            <a:r>
              <a:rPr lang="el-GR" dirty="0" smtClean="0"/>
              <a:t>-</a:t>
            </a:r>
            <a:r>
              <a:rPr lang="el-GR" dirty="0" err="1" smtClean="0"/>
              <a:t>Bidlack</a:t>
            </a:r>
            <a:r>
              <a:rPr lang="el-GR" dirty="0" smtClean="0"/>
              <a:t> (1991), που μελέτησαν τον τρόπο με τον οποίο οι ενήλικες ορίζουν τα ουσιαστικά ανέφεραν -σε αντίθεση με τα ευρήματα άλλων ερευνών που αφορούν στους ορισμούς των παιδιών- ότι η πλειοψηφία των ενηλίκων χρησιμοποίησε </a:t>
            </a:r>
            <a:r>
              <a:rPr lang="el-GR" dirty="0" err="1" smtClean="0"/>
              <a:t>υπερωνυμικές</a:t>
            </a:r>
            <a:r>
              <a:rPr lang="el-GR" dirty="0" smtClean="0"/>
              <a:t> έννοιες (σε ποσοστό μεγαλύτερο από το 80%) για τον ορισμό των ουσιαστικών. Επιπλέον, οι περισσότεροι ορισμοί των ενήλικων για τα ουσιαστικά συμφωνούν με τη συμβατική γλωσσική μορφή (ένα Χ είναι ένα Υ ότι Ζ). Αυτό το συμπέρασμα συνήθως ερμηνεύεται υπό την επιρροή και άλλων παραγόντων, όπως για παράδειγμα του επαγγέλματος, του μορφωτικού επιπέδου ή του </a:t>
            </a:r>
            <a:r>
              <a:rPr lang="el-GR" dirty="0" err="1" smtClean="0"/>
              <a:t>κοινωνικο</a:t>
            </a:r>
            <a:r>
              <a:rPr lang="el-GR" dirty="0" smtClean="0"/>
              <a:t>-οικονομικού επιπέδου, στις δεξιότητες ορισμού των ενηλίκων.</a:t>
            </a:r>
          </a:p>
          <a:p>
            <a:pPr>
              <a:buNone/>
            </a:pP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Ενήλικες</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16</a:t>
            </a:fld>
            <a:endParaRPr lang="el-GR"/>
          </a:p>
        </p:txBody>
      </p:sp>
      <p:sp>
        <p:nvSpPr>
          <p:cNvPr id="4" name="3 - Θέση περιεχομένου"/>
          <p:cNvSpPr>
            <a:spLocks noGrp="1"/>
          </p:cNvSpPr>
          <p:nvPr>
            <p:ph sz="quarter" idx="1"/>
          </p:nvPr>
        </p:nvSpPr>
        <p:spPr/>
        <p:txBody>
          <a:bodyPr>
            <a:normAutofit fontScale="92500" lnSpcReduction="20000"/>
          </a:bodyPr>
          <a:lstStyle/>
          <a:p>
            <a:pPr algn="just"/>
            <a:r>
              <a:rPr lang="el-GR" dirty="0" smtClean="0"/>
              <a:t>Οι διαφορές των δυνατοτήτων ορισμού που παρατηρήθηκαν μεταξύ παιδιών και ενηλίκων θα μπορούσαν να εξηγηθούν, όπως υποστήριξαν κάποιοι ερευνητές (</a:t>
            </a:r>
            <a:r>
              <a:rPr lang="el-GR" dirty="0" err="1" smtClean="0"/>
              <a:t>Snow</a:t>
            </a:r>
            <a:r>
              <a:rPr lang="el-GR" dirty="0" smtClean="0"/>
              <a:t> 1990, </a:t>
            </a:r>
            <a:r>
              <a:rPr lang="el-GR" dirty="0" err="1" smtClean="0"/>
              <a:t>Watson</a:t>
            </a:r>
            <a:r>
              <a:rPr lang="el-GR" dirty="0" smtClean="0"/>
              <a:t> 1985) μέσω της έκθεσης των διαφόρων ηλικιακών ομάδων στους ορισμούς, αλλά και μέσω της πρακτικής τους άσκησης με αυτούς. Η έκθεση στους ορισμούς που έχουν οι ενήλικες τόσο κατά στον προφορικό όσο και στο γραπτό </a:t>
            </a:r>
            <a:r>
              <a:rPr lang="el-GR" dirty="0" smtClean="0"/>
              <a:t>λόγο υπερβαίνει </a:t>
            </a:r>
            <a:r>
              <a:rPr lang="el-GR" dirty="0" smtClean="0"/>
              <a:t>την έκθεση που έχουν τα παιδιά στη διατύπωση ορισμών. Κατά συνέπεια, όπως υποστηρίζει ο </a:t>
            </a:r>
            <a:r>
              <a:rPr lang="el-GR" dirty="0" err="1" smtClean="0"/>
              <a:t>Gandia</a:t>
            </a:r>
            <a:r>
              <a:rPr lang="el-GR" dirty="0" smtClean="0"/>
              <a:t> (2016) ο ορισμός είναι μια δεξιότητα, που όπως και οποιαδήποτε άλλη δεξιότητα χρειάζεται χρόνο και πρακτική άσκηση για να αναπτυχθεί. Η έκθεση των παιδιών σε ορισμούς λέξεων ξεκινά από το σχολικό περιβάλλον, κυρίως μέσα από την αλληλεπίδραση με τους εκπαιδευτικούς και τους ορισμούς που καλούνται να δώσουν σε λέξεις, που συναντούν σε κείμενα ή εντοπίζουν στα σχολικά εγχειρίδια.</a:t>
            </a:r>
          </a:p>
          <a:p>
            <a:pPr>
              <a:buNone/>
            </a:pP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Ενήλικες </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17</a:t>
            </a:fld>
            <a:endParaRPr lang="el-GR"/>
          </a:p>
        </p:txBody>
      </p:sp>
      <p:sp>
        <p:nvSpPr>
          <p:cNvPr id="4" name="3 - Θέση περιεχομένου"/>
          <p:cNvSpPr>
            <a:spLocks noGrp="1"/>
          </p:cNvSpPr>
          <p:nvPr>
            <p:ph sz="quarter" idx="1"/>
          </p:nvPr>
        </p:nvSpPr>
        <p:spPr/>
        <p:txBody>
          <a:bodyPr>
            <a:normAutofit fontScale="92500" lnSpcReduction="10000"/>
          </a:bodyPr>
          <a:lstStyle/>
          <a:p>
            <a:pPr marL="274320" lvl="1" algn="just">
              <a:spcBef>
                <a:spcPts val="600"/>
              </a:spcBef>
              <a:buClr>
                <a:schemeClr val="accent1"/>
              </a:buClr>
              <a:buNone/>
            </a:pPr>
            <a:r>
              <a:rPr lang="el-GR" sz="2400" dirty="0" smtClean="0"/>
              <a:t>Ο </a:t>
            </a:r>
            <a:r>
              <a:rPr lang="el-GR" sz="2400" dirty="0" err="1" smtClean="0"/>
              <a:t>Gandia</a:t>
            </a:r>
            <a:r>
              <a:rPr lang="el-GR" sz="2400" dirty="0" smtClean="0"/>
              <a:t> </a:t>
            </a:r>
            <a:r>
              <a:rPr lang="el-GR" sz="2400" dirty="0" smtClean="0"/>
              <a:t>(2016), μελετώντας την ικανότητα ορισμού λέξεων σε μια ομάδα τριάντα (30) ενηλίκων (15 άνδρες και 15 γυναίκες, ηλικιακό εύρος 22-38 ετών) με υψηλό μορφωτικό επίπεδο, αλλά από διαφορετικές κοινότητες της Ισπανίας διαπίστωσε ότι οι δεξιότητες ορισμού που αποκτά κανείς στο σχολείο δεν μπορεί να συγκριθούν με την έκθεση στους ορισμούς που έχουν οι ενήλικες κατά τη διάρκεια της ακαδημαϊκής τους ζωής, στην οποία όχι μόνο εκτίθενται σε προφορικούς ορισμούς που ακούν κατά τη διάρκεια των προφορικών διαλέξεων των καθηγητών τους, αλλά και σε γραπτούς ορισμούς μέσω επιστημονικών άρθρων ή εγχειριδίων. Εξάλλου, η εξάσκηση στη διατύπωση ορισμού είναι μια συνηθισμένη δραστηριότητα στον επιστημονικό λόγο, εφόσον οι φοιτητές παράγουν και διατυπώνουν ορισμούς κατά τη συγγραφή κειμένων, πανεπιστημιακών εγγράφων ή κατά τη διάρκεια των εξετάσεων σε διάφορα πανεπιστημιακά μαθήματα.</a:t>
            </a:r>
            <a:endParaRPr lang="el-GR" sz="1600" dirty="0" smtClean="0"/>
          </a:p>
          <a:p>
            <a:pPr>
              <a:buNone/>
            </a:pP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μορφωτικό επίπεδο</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18</a:t>
            </a:fld>
            <a:endParaRPr lang="el-GR"/>
          </a:p>
        </p:txBody>
      </p:sp>
      <p:sp>
        <p:nvSpPr>
          <p:cNvPr id="4" name="3 - Θέση περιεχομένου"/>
          <p:cNvSpPr>
            <a:spLocks noGrp="1"/>
          </p:cNvSpPr>
          <p:nvPr>
            <p:ph sz="quarter" idx="1"/>
          </p:nvPr>
        </p:nvSpPr>
        <p:spPr>
          <a:xfrm>
            <a:off x="457200" y="1628800"/>
            <a:ext cx="8229600" cy="4528160"/>
          </a:xfrm>
        </p:spPr>
        <p:txBody>
          <a:bodyPr/>
          <a:lstStyle/>
          <a:p>
            <a:pPr algn="just">
              <a:buNone/>
            </a:pPr>
            <a:r>
              <a:rPr lang="el-GR" dirty="0" smtClean="0"/>
              <a:t> </a:t>
            </a:r>
            <a:r>
              <a:rPr lang="el-GR" dirty="0" smtClean="0"/>
              <a:t>   Ο </a:t>
            </a:r>
            <a:r>
              <a:rPr lang="el-GR" dirty="0" err="1" smtClean="0"/>
              <a:t>Luria</a:t>
            </a:r>
            <a:r>
              <a:rPr lang="el-GR" dirty="0" smtClean="0"/>
              <a:t> </a:t>
            </a:r>
            <a:r>
              <a:rPr lang="el-GR" dirty="0" smtClean="0"/>
              <a:t>(</a:t>
            </a:r>
            <a:r>
              <a:rPr lang="el-GR" dirty="0" smtClean="0"/>
              <a:t>1976)διαπίστωσε </a:t>
            </a:r>
            <a:r>
              <a:rPr lang="el-GR" dirty="0" smtClean="0"/>
              <a:t>ότι οι ενήλικες που δεν έχουν σπουδάσει όρισαν τα ουσιαστικά με βάση τα αντιληπτικά ή λειτουργικά χαρακτηριστικά τους, ενώ ορισμένοι δεν κατάφεραν καθόλου να ορίσουν λέξεις, αντίθετα «</a:t>
            </a:r>
            <a:r>
              <a:rPr lang="el-GR" dirty="0" err="1" smtClean="0"/>
              <a:t>πλαισίασαν</a:t>
            </a:r>
            <a:r>
              <a:rPr lang="el-GR" dirty="0" smtClean="0"/>
              <a:t>» τον ορισμό σε μια «μικρή ιστορία» στην οποία εμπλέκονταν η </a:t>
            </a:r>
            <a:r>
              <a:rPr lang="el-GR" dirty="0" err="1" smtClean="0"/>
              <a:t>οριστέα</a:t>
            </a:r>
            <a:r>
              <a:rPr lang="el-GR" dirty="0" smtClean="0"/>
              <a:t> έννοια (ουσιαστικό). Το επίπεδο ορισμού των λέξεων των ενηλίκων με χαμηλό μορφωτικό επίπεδο ισοδυναμούσε με αυτό που είχε ένα παιδί ηλικίας 6 ετών.</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μορφωτικό επίπεδο</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19</a:t>
            </a:fld>
            <a:endParaRPr lang="el-GR"/>
          </a:p>
        </p:txBody>
      </p:sp>
      <p:sp>
        <p:nvSpPr>
          <p:cNvPr id="4" name="3 - Θέση περιεχομένου"/>
          <p:cNvSpPr>
            <a:spLocks noGrp="1"/>
          </p:cNvSpPr>
          <p:nvPr>
            <p:ph sz="quarter" idx="1"/>
          </p:nvPr>
        </p:nvSpPr>
        <p:spPr>
          <a:xfrm>
            <a:off x="457200" y="1628800"/>
            <a:ext cx="8229600" cy="4752528"/>
          </a:xfrm>
        </p:spPr>
        <p:txBody>
          <a:bodyPr>
            <a:normAutofit fontScale="85000" lnSpcReduction="10000"/>
          </a:bodyPr>
          <a:lstStyle/>
          <a:p>
            <a:pPr algn="just">
              <a:buNone/>
            </a:pPr>
            <a:r>
              <a:rPr lang="el-GR" dirty="0" smtClean="0"/>
              <a:t>    Όσο </a:t>
            </a:r>
            <a:r>
              <a:rPr lang="el-GR" dirty="0" smtClean="0"/>
              <a:t>αφορά στον τύπο ορισμού που επιλέγεται, η μελέτη που διενεργήθηκε από τους </a:t>
            </a:r>
            <a:r>
              <a:rPr lang="el-GR" dirty="0" err="1" smtClean="0"/>
              <a:t>Benelli</a:t>
            </a:r>
            <a:r>
              <a:rPr lang="el-GR" dirty="0" smtClean="0"/>
              <a:t>, </a:t>
            </a:r>
            <a:r>
              <a:rPr lang="el-GR" dirty="0" err="1" smtClean="0"/>
              <a:t>Belacchi</a:t>
            </a:r>
            <a:r>
              <a:rPr lang="el-GR" dirty="0" smtClean="0"/>
              <a:t>, </a:t>
            </a:r>
            <a:r>
              <a:rPr lang="el-GR" dirty="0" err="1" smtClean="0"/>
              <a:t>Gini</a:t>
            </a:r>
            <a:r>
              <a:rPr lang="el-GR" dirty="0" smtClean="0"/>
              <a:t> &amp; </a:t>
            </a:r>
            <a:r>
              <a:rPr lang="el-GR" dirty="0" err="1" smtClean="0"/>
              <a:t>Lucangeli</a:t>
            </a:r>
            <a:r>
              <a:rPr lang="el-GR" dirty="0" smtClean="0"/>
              <a:t> (2006) κατέδειξε καλύτερη απόδοση των ενηλίκων με υψηλή μόρφωση (HE: </a:t>
            </a:r>
            <a:r>
              <a:rPr lang="el-GR" dirty="0" err="1" smtClean="0"/>
              <a:t>Highly</a:t>
            </a:r>
            <a:r>
              <a:rPr lang="el-GR" dirty="0" smtClean="0"/>
              <a:t> </a:t>
            </a:r>
            <a:r>
              <a:rPr lang="el-GR" dirty="0" err="1" smtClean="0"/>
              <a:t>Educated</a:t>
            </a:r>
            <a:r>
              <a:rPr lang="el-GR" dirty="0" smtClean="0"/>
              <a:t>) έναντι των ενηλίκων με χαμηλό μορφωτικό επίπεδο (LE: </a:t>
            </a:r>
            <a:r>
              <a:rPr lang="el-GR" dirty="0" err="1" smtClean="0"/>
              <a:t>Low</a:t>
            </a:r>
            <a:r>
              <a:rPr lang="el-GR" dirty="0" smtClean="0"/>
              <a:t> </a:t>
            </a:r>
            <a:r>
              <a:rPr lang="el-GR" dirty="0" err="1" smtClean="0"/>
              <a:t>Educated</a:t>
            </a:r>
            <a:r>
              <a:rPr lang="el-GR" dirty="0" smtClean="0"/>
              <a:t>). Τα αποτελέσματα έδειξαν ότι μόνο το 8% των ορισμών των ενήλικων με χαμηλό μορφωτικό επίπεδο ήταν μεταγλωσσικοί (δηλ. </a:t>
            </a:r>
            <a:r>
              <a:rPr lang="el-GR" dirty="0" err="1" smtClean="0"/>
              <a:t>οριστέα</a:t>
            </a:r>
            <a:r>
              <a:rPr lang="el-GR" dirty="0" smtClean="0"/>
              <a:t> </a:t>
            </a:r>
            <a:r>
              <a:rPr lang="el-GR" dirty="0" smtClean="0"/>
              <a:t>έννοια + </a:t>
            </a:r>
            <a:r>
              <a:rPr lang="el-GR" dirty="0" err="1" smtClean="0"/>
              <a:t>υπερώνυμο</a:t>
            </a:r>
            <a:r>
              <a:rPr lang="el-GR" dirty="0" smtClean="0"/>
              <a:t> + διακριτά χαρακτηριστικά), ενώ το ποσοστό των μεταγλωσσικών ορισμών για ενήλικες με υψηλό μορφωτικό επίπεδο άνω των 30%. Οι συγγραφείς καταλήγουν στο συμπέρασμα ότι οι τυπικοί / επίσημοι ορισμοί (</a:t>
            </a:r>
            <a:r>
              <a:rPr lang="el-GR" dirty="0" err="1" smtClean="0"/>
              <a:t>formal</a:t>
            </a:r>
            <a:r>
              <a:rPr lang="el-GR" dirty="0" smtClean="0"/>
              <a:t> </a:t>
            </a:r>
            <a:r>
              <a:rPr lang="el-GR" dirty="0" err="1" smtClean="0"/>
              <a:t>definitions</a:t>
            </a:r>
            <a:r>
              <a:rPr lang="el-GR" dirty="0" smtClean="0"/>
              <a:t>) συνδέονται με το μορφωτικό επίπεδο, καθώς συνολικά, οι ενήλικες με χαμηλό μορφωτικό επίπεδο χρησιμοποίησαν λιγότερους αριστοτελικούς ορισμούς («μεταγλωσσικούς») από τους μορφωμένους ενήλικες.</a:t>
            </a:r>
          </a:p>
          <a:p>
            <a:pPr>
              <a:buNone/>
            </a:pP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Γενικά περί ορισμού των λέξεων</a:t>
            </a:r>
            <a:endParaRPr lang="el-GR" dirty="0"/>
          </a:p>
        </p:txBody>
      </p:sp>
      <p:sp>
        <p:nvSpPr>
          <p:cNvPr id="3" name="2 - Θέση περιεχομένου"/>
          <p:cNvSpPr>
            <a:spLocks noGrp="1"/>
          </p:cNvSpPr>
          <p:nvPr>
            <p:ph sz="quarter" idx="1"/>
          </p:nvPr>
        </p:nvSpPr>
        <p:spPr/>
        <p:txBody>
          <a:bodyPr>
            <a:normAutofit fontScale="92500" lnSpcReduction="10000"/>
          </a:bodyPr>
          <a:lstStyle/>
          <a:p>
            <a:pPr algn="just"/>
            <a:r>
              <a:rPr lang="el-GR" sz="2800" dirty="0" smtClean="0">
                <a:latin typeface="Bookman Old Style" pitchFamily="18" charset="0"/>
              </a:rPr>
              <a:t>Οι </a:t>
            </a:r>
            <a:r>
              <a:rPr lang="el-GR" sz="2800" dirty="0" smtClean="0">
                <a:latin typeface="Bookman Old Style" pitchFamily="18" charset="0"/>
              </a:rPr>
              <a:t>ορισμοί </a:t>
            </a:r>
            <a:r>
              <a:rPr lang="el-GR" sz="2800" dirty="0" smtClean="0">
                <a:latin typeface="Bookman Old Style" pitchFamily="18" charset="0"/>
              </a:rPr>
              <a:t>εννοιών διαδραματίζουν σημαντικό ρόλο σε κάθε τομέα </a:t>
            </a:r>
            <a:r>
              <a:rPr lang="el-GR" sz="2800" dirty="0" smtClean="0">
                <a:latin typeface="Bookman Old Style" pitchFamily="18" charset="0"/>
              </a:rPr>
              <a:t>της επιστήμης </a:t>
            </a:r>
            <a:r>
              <a:rPr lang="el-GR" sz="2800" dirty="0" smtClean="0">
                <a:latin typeface="Bookman Old Style" pitchFamily="18" charset="0"/>
              </a:rPr>
              <a:t>αλλά και της έρευνας. Το τι σημαίνουν οι λέξεις και πώς </a:t>
            </a:r>
            <a:r>
              <a:rPr lang="el-GR" sz="2800" dirty="0" smtClean="0">
                <a:latin typeface="Bookman Old Style" pitchFamily="18" charset="0"/>
              </a:rPr>
              <a:t>ορίζονται έχει </a:t>
            </a:r>
            <a:r>
              <a:rPr lang="el-GR" sz="2800" dirty="0" smtClean="0">
                <a:latin typeface="Bookman Old Style" pitchFamily="18" charset="0"/>
              </a:rPr>
              <a:t>αποτελέσει αντικείμενο πολλών εργασιών από την πλευρά της λογικής, </a:t>
            </a:r>
            <a:r>
              <a:rPr lang="el-GR" sz="2800" dirty="0" smtClean="0">
                <a:latin typeface="Bookman Old Style" pitchFamily="18" charset="0"/>
              </a:rPr>
              <a:t>της φιλοσοφίας</a:t>
            </a:r>
            <a:r>
              <a:rPr lang="el-GR" sz="2800" dirty="0" smtClean="0">
                <a:latin typeface="Bookman Old Style" pitchFamily="18" charset="0"/>
              </a:rPr>
              <a:t>, της ανάπτυξης λόγου και της </a:t>
            </a:r>
            <a:r>
              <a:rPr lang="el-GR" sz="2800" dirty="0" smtClean="0">
                <a:latin typeface="Bookman Old Style" pitchFamily="18" charset="0"/>
              </a:rPr>
              <a:t>σημασιολογίας</a:t>
            </a:r>
            <a:r>
              <a:rPr lang="el-GR" sz="2800" dirty="0" smtClean="0">
                <a:latin typeface="Bookman Old Style" pitchFamily="18" charset="0"/>
              </a:rPr>
              <a:t>. </a:t>
            </a:r>
            <a:r>
              <a:rPr lang="el-GR" sz="2800" dirty="0" smtClean="0">
                <a:latin typeface="Bookman Old Style" pitchFamily="18" charset="0"/>
              </a:rPr>
              <a:t>Κατά τη </a:t>
            </a:r>
            <a:r>
              <a:rPr lang="el-GR" sz="2800" dirty="0" smtClean="0">
                <a:latin typeface="Bookman Old Style" pitchFamily="18" charset="0"/>
              </a:rPr>
              <a:t>διάρκεια των τελευταίων δεκαετιών παρατηρείται αυξανόμενο </a:t>
            </a:r>
            <a:r>
              <a:rPr lang="el-GR" sz="2800" dirty="0" smtClean="0">
                <a:latin typeface="Bookman Old Style" pitchFamily="18" charset="0"/>
              </a:rPr>
              <a:t>ενδιαφέρον για </a:t>
            </a:r>
            <a:r>
              <a:rPr lang="el-GR" sz="2800" dirty="0" smtClean="0">
                <a:latin typeface="Bookman Old Style" pitchFamily="18" charset="0"/>
              </a:rPr>
              <a:t>τον τρόπο με τον οποίο τα παιδιά ορίζουν τις λέξεις (</a:t>
            </a:r>
            <a:r>
              <a:rPr lang="en-US" sz="2800" dirty="0" err="1" smtClean="0">
                <a:latin typeface="Bookman Old Style" pitchFamily="18" charset="0"/>
              </a:rPr>
              <a:t>Anglin</a:t>
            </a:r>
            <a:r>
              <a:rPr lang="en-US" sz="2800" dirty="0" smtClean="0">
                <a:latin typeface="Bookman Old Style" pitchFamily="18" charset="0"/>
              </a:rPr>
              <a:t> 1977・ </a:t>
            </a:r>
            <a:r>
              <a:rPr lang="en-US" sz="2800" dirty="0" smtClean="0">
                <a:latin typeface="Bookman Old Style" pitchFamily="18" charset="0"/>
              </a:rPr>
              <a:t>Watson</a:t>
            </a:r>
            <a:r>
              <a:rPr lang="el-GR" sz="2800" dirty="0" smtClean="0">
                <a:latin typeface="Bookman Old Style" pitchFamily="18" charset="0"/>
              </a:rPr>
              <a:t> </a:t>
            </a:r>
            <a:r>
              <a:rPr lang="en-US" sz="2800" dirty="0" smtClean="0">
                <a:latin typeface="Bookman Old Style" pitchFamily="18" charset="0"/>
              </a:rPr>
              <a:t>1985</a:t>
            </a:r>
            <a:r>
              <a:rPr lang="en-US" sz="2800" dirty="0" smtClean="0">
                <a:latin typeface="Bookman Old Style" pitchFamily="18" charset="0"/>
              </a:rPr>
              <a:t>・ </a:t>
            </a:r>
            <a:r>
              <a:rPr lang="en-US" sz="2800" dirty="0" err="1" smtClean="0">
                <a:latin typeface="Bookman Old Style" pitchFamily="18" charset="0"/>
              </a:rPr>
              <a:t>Benelli</a:t>
            </a:r>
            <a:r>
              <a:rPr lang="en-US" sz="2800" dirty="0" smtClean="0">
                <a:latin typeface="Bookman Old Style" pitchFamily="18" charset="0"/>
              </a:rPr>
              <a:t> 1988・ Snow </a:t>
            </a:r>
            <a:r>
              <a:rPr lang="el-GR" sz="2800" dirty="0" smtClean="0">
                <a:latin typeface="Bookman Old Style" pitchFamily="18" charset="0"/>
              </a:rPr>
              <a:t>κ.ά. 1989・ </a:t>
            </a:r>
            <a:r>
              <a:rPr lang="en-US" sz="2800" dirty="0" err="1" smtClean="0">
                <a:latin typeface="Bookman Old Style" pitchFamily="18" charset="0"/>
              </a:rPr>
              <a:t>Nippold</a:t>
            </a:r>
            <a:r>
              <a:rPr lang="en-US" sz="2800" dirty="0" smtClean="0">
                <a:latin typeface="Bookman Old Style" pitchFamily="18" charset="0"/>
              </a:rPr>
              <a:t> 2007・ </a:t>
            </a:r>
            <a:r>
              <a:rPr lang="en-US" sz="2800" dirty="0" err="1" smtClean="0">
                <a:latin typeface="Bookman Old Style" pitchFamily="18" charset="0"/>
              </a:rPr>
              <a:t>Nippold</a:t>
            </a:r>
            <a:r>
              <a:rPr lang="en-US" sz="2800" dirty="0" smtClean="0">
                <a:latin typeface="Bookman Old Style" pitchFamily="18" charset="0"/>
              </a:rPr>
              <a:t> </a:t>
            </a:r>
            <a:r>
              <a:rPr lang="el-GR" sz="2800" dirty="0" smtClean="0">
                <a:latin typeface="Bookman Old Style" pitchFamily="18" charset="0"/>
              </a:rPr>
              <a:t>κ.ά. 1999・ </a:t>
            </a:r>
            <a:r>
              <a:rPr lang="en-US" sz="2800" dirty="0" err="1" smtClean="0">
                <a:latin typeface="Bookman Old Style" pitchFamily="18" charset="0"/>
              </a:rPr>
              <a:t>Benelli</a:t>
            </a:r>
            <a:r>
              <a:rPr lang="en-US" sz="2800" dirty="0" smtClean="0">
                <a:latin typeface="Bookman Old Style" pitchFamily="18" charset="0"/>
              </a:rPr>
              <a:t> </a:t>
            </a:r>
            <a:r>
              <a:rPr lang="el-GR" sz="2800" dirty="0" smtClean="0">
                <a:latin typeface="Bookman Old Style" pitchFamily="18" charset="0"/>
              </a:rPr>
              <a:t>κ.ά. </a:t>
            </a:r>
            <a:r>
              <a:rPr lang="en-US" sz="2800" dirty="0" smtClean="0">
                <a:latin typeface="Bookman Old Style" pitchFamily="18" charset="0"/>
              </a:rPr>
              <a:t>2006</a:t>
            </a:r>
            <a:r>
              <a:rPr lang="en-US" sz="2800" dirty="0" smtClean="0">
                <a:latin typeface="Bookman Old Style" pitchFamily="18" charset="0"/>
              </a:rPr>
              <a:t>・ </a:t>
            </a:r>
            <a:r>
              <a:rPr lang="en-US" sz="2800" dirty="0" err="1" smtClean="0">
                <a:latin typeface="Bookman Old Style" pitchFamily="18" charset="0"/>
              </a:rPr>
              <a:t>Marinellie</a:t>
            </a:r>
            <a:r>
              <a:rPr lang="en-US" sz="2800" dirty="0" smtClean="0">
                <a:latin typeface="Bookman Old Style" pitchFamily="18" charset="0"/>
              </a:rPr>
              <a:t> 2009・ </a:t>
            </a:r>
            <a:r>
              <a:rPr lang="en-US" sz="2800" dirty="0" err="1" smtClean="0">
                <a:latin typeface="Bookman Old Style" pitchFamily="18" charset="0"/>
              </a:rPr>
              <a:t>Gavriilidou</a:t>
            </a:r>
            <a:r>
              <a:rPr lang="en-US" sz="2800" dirty="0" smtClean="0">
                <a:latin typeface="Bookman Old Style" pitchFamily="18" charset="0"/>
              </a:rPr>
              <a:t> 2015).</a:t>
            </a:r>
            <a:endParaRPr lang="el-GR" dirty="0">
              <a:latin typeface="Bookman Old Style" pitchFamily="18" charset="0"/>
            </a:endParaRP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2</a:t>
            </a:fld>
            <a:endParaRPr lang="el-G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Τα γραμματικά χαρακτηριστικά των λέξεων</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20</a:t>
            </a:fld>
            <a:endParaRPr lang="el-GR"/>
          </a:p>
        </p:txBody>
      </p:sp>
      <p:sp>
        <p:nvSpPr>
          <p:cNvPr id="4" name="3 - Θέση περιεχομένου"/>
          <p:cNvSpPr>
            <a:spLocks noGrp="1"/>
          </p:cNvSpPr>
          <p:nvPr>
            <p:ph sz="quarter" idx="1"/>
          </p:nvPr>
        </p:nvSpPr>
        <p:spPr/>
        <p:txBody>
          <a:bodyPr>
            <a:normAutofit fontScale="85000" lnSpcReduction="20000"/>
          </a:bodyPr>
          <a:lstStyle/>
          <a:p>
            <a:pPr algn="just"/>
            <a:r>
              <a:rPr lang="el-GR" dirty="0" smtClean="0"/>
              <a:t>Ο </a:t>
            </a:r>
            <a:r>
              <a:rPr lang="el-GR" dirty="0" err="1" smtClean="0"/>
              <a:t>Rodgers</a:t>
            </a:r>
            <a:r>
              <a:rPr lang="el-GR" dirty="0" smtClean="0"/>
              <a:t> </a:t>
            </a:r>
            <a:r>
              <a:rPr lang="el-GR" dirty="0" smtClean="0"/>
              <a:t>(1969) σε έρευνά του υποστηρίζει ότι πιο εύκολο είναι να προσδιοριστούν τα ουσιαστικά, ενώ ακολουθούν τα επίθετα, έπειτα, τα επιρρήματα και τέλος, ως δυσκολότερο μέρος του λόγου, τα ρήματα. </a:t>
            </a:r>
            <a:endParaRPr lang="el-GR" dirty="0" smtClean="0"/>
          </a:p>
          <a:p>
            <a:pPr lvl="0" algn="just"/>
            <a:r>
              <a:rPr lang="el-GR" dirty="0" smtClean="0"/>
              <a:t>Οι </a:t>
            </a:r>
            <a:r>
              <a:rPr lang="el-GR" dirty="0" err="1" smtClean="0"/>
              <a:t>Clarke</a:t>
            </a:r>
            <a:r>
              <a:rPr lang="el-GR" dirty="0" smtClean="0"/>
              <a:t> &amp; </a:t>
            </a:r>
            <a:r>
              <a:rPr lang="el-GR" dirty="0" err="1" smtClean="0"/>
              <a:t>Nation</a:t>
            </a:r>
            <a:r>
              <a:rPr lang="el-GR" dirty="0" smtClean="0"/>
              <a:t> (1980) επισημαίνουν ότι ορισμένα μέρη του λόγου είναι πιο εύκολο να τα μαντέψει το υποκείμενο σε σχέση με άλλα, χωρίς όμως να σημειώνουν μια αξιολογική κλίμακα. Οι </a:t>
            </a:r>
            <a:r>
              <a:rPr lang="el-GR" dirty="0" err="1" smtClean="0"/>
              <a:t>Na</a:t>
            </a:r>
            <a:r>
              <a:rPr lang="el-GR" dirty="0" smtClean="0"/>
              <a:t> &amp; </a:t>
            </a:r>
            <a:r>
              <a:rPr lang="el-GR" dirty="0" err="1" smtClean="0"/>
              <a:t>Nation</a:t>
            </a:r>
            <a:r>
              <a:rPr lang="el-GR" dirty="0" smtClean="0"/>
              <a:t> (1985) ισχυρίζονται σε μελέτη τους ότι τα υποκείμενα στη γλωσσική δοκιμασία μάντεψαν πιο εύκολα τα ρήματα, μετά, τα ουσιαστικά, έπειτα, τα επίθετα και τελευταία, τα επιρρήματα</a:t>
            </a:r>
            <a:r>
              <a:rPr lang="el-GR" dirty="0" smtClean="0"/>
              <a:t>.</a:t>
            </a:r>
          </a:p>
          <a:p>
            <a:pPr algn="just"/>
            <a:r>
              <a:rPr lang="el-GR" dirty="0" smtClean="0"/>
              <a:t>Η </a:t>
            </a:r>
            <a:r>
              <a:rPr lang="el-GR" dirty="0" err="1" smtClean="0"/>
              <a:t>Kambaki</a:t>
            </a:r>
            <a:r>
              <a:rPr lang="el-GR" dirty="0" smtClean="0"/>
              <a:t>-</a:t>
            </a:r>
            <a:r>
              <a:rPr lang="el-GR" dirty="0" err="1" smtClean="0"/>
              <a:t>Vougioukli</a:t>
            </a:r>
            <a:r>
              <a:rPr lang="el-GR" dirty="0" smtClean="0"/>
              <a:t> (1990a,b, 1992a,b, 1995) διερευνά την επίδραση των μερών του λόγου στις εσωτερικές και τις εξωτερικές ενδείξεις συγκειμένου και μορφολογίας της λέξης. Τα αποτελέσματα της δείχνουν ότι κατά τη διαδικασία του μαντέματος (</a:t>
            </a:r>
            <a:r>
              <a:rPr lang="el-GR" dirty="0" err="1" smtClean="0"/>
              <a:t>lexical</a:t>
            </a:r>
            <a:r>
              <a:rPr lang="el-GR" dirty="0" smtClean="0"/>
              <a:t> </a:t>
            </a:r>
            <a:r>
              <a:rPr lang="el-GR" dirty="0" err="1" smtClean="0"/>
              <a:t>guessing</a:t>
            </a:r>
            <a:r>
              <a:rPr lang="el-GR" dirty="0" smtClean="0"/>
              <a:t>) μικρό βαθμό δυσκολίας έχουν τα ουσιαστικά, ακολουθούν τα επίθετα και μετά, τα ρήματα.</a:t>
            </a:r>
          </a:p>
          <a:p>
            <a:pPr lvl="0"/>
            <a:endParaRPr lang="el-GR" dirty="0" smtClean="0"/>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Ουσιαστικά </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21</a:t>
            </a:fld>
            <a:endParaRPr lang="el-GR"/>
          </a:p>
        </p:txBody>
      </p:sp>
      <p:sp>
        <p:nvSpPr>
          <p:cNvPr id="4" name="3 - Θέση περιεχομένου"/>
          <p:cNvSpPr>
            <a:spLocks noGrp="1"/>
          </p:cNvSpPr>
          <p:nvPr>
            <p:ph sz="quarter" idx="1"/>
          </p:nvPr>
        </p:nvSpPr>
        <p:spPr/>
        <p:txBody>
          <a:bodyPr>
            <a:normAutofit fontScale="85000" lnSpcReduction="20000"/>
          </a:bodyPr>
          <a:lstStyle/>
          <a:p>
            <a:pPr algn="just"/>
            <a:r>
              <a:rPr lang="el-GR" dirty="0" smtClean="0"/>
              <a:t>Σύμφωνα με τον </a:t>
            </a:r>
            <a:r>
              <a:rPr lang="el-GR" dirty="0" err="1" smtClean="0"/>
              <a:t>Markman</a:t>
            </a:r>
            <a:r>
              <a:rPr lang="el-GR" dirty="0" smtClean="0"/>
              <a:t> (1989), τα ουσιαστικά είναι δομημένες κατηγορίες, που είναι αποθηκευμένα σε πλούσια διασυνδεδεμένα δίκτυα. Η πλούσια, ιεραρχική φύση της εσωτερικής οργάνωσης των ουσιαστικών μπορεί να οδηγήσει </a:t>
            </a:r>
            <a:r>
              <a:rPr lang="el-GR" dirty="0" smtClean="0"/>
              <a:t>σε πιο </a:t>
            </a:r>
            <a:r>
              <a:rPr lang="el-GR" dirty="0" smtClean="0"/>
              <a:t>απλές και προβλέψιμες σημασιολογικές σχέσεις απ’ </a:t>
            </a:r>
            <a:r>
              <a:rPr lang="el-GR" dirty="0" err="1" smtClean="0"/>
              <a:t>ό,τι</a:t>
            </a:r>
            <a:r>
              <a:rPr lang="el-GR" dirty="0" smtClean="0"/>
              <a:t> άλλα μέρη του λόγου, όπως τα ρήματα και τα επίθετα</a:t>
            </a:r>
            <a:r>
              <a:rPr lang="el-GR" dirty="0" smtClean="0"/>
              <a:t>.</a:t>
            </a:r>
          </a:p>
          <a:p>
            <a:pPr algn="just">
              <a:buNone/>
            </a:pPr>
            <a:endParaRPr lang="el-GR" dirty="0" smtClean="0"/>
          </a:p>
          <a:p>
            <a:pPr algn="just"/>
            <a:r>
              <a:rPr lang="el-GR" dirty="0" smtClean="0"/>
              <a:t>Η  </a:t>
            </a:r>
            <a:r>
              <a:rPr lang="el-GR" dirty="0" smtClean="0"/>
              <a:t>προτίμηση απέναντι στα ουσιαστικά αντικατοπτρίζει το γεγονός ότι τα ουσιαστικά (i) είναι εννοιολογικά απλούστερα από τα ρήματα και συχνά αναφέρονται σε φυσικές κατηγορίες, (ii) εξαρτώνται λιγότερο από το πλαίσιο ερμηνείας, (iii) είναι συχνά στην ομιλία που ακούνε τα παιδιά και (iv) ως επί το πλείστον αναφέρονται σε σταθερές οντότητες («καρέκλα», «κούκλα») στο επικοινωνιακό πλαίσιο, σε αντίθεση με τα ρήματα, που αναφέρονται σε γεγονότα ή σε σχέσεις μεταξύ αντικειμένων και δρώντων προσώπων (</a:t>
            </a:r>
            <a:r>
              <a:rPr lang="el-GR" dirty="0" err="1" smtClean="0"/>
              <a:t>Colombo</a:t>
            </a:r>
            <a:r>
              <a:rPr lang="el-GR" dirty="0" smtClean="0"/>
              <a:t> </a:t>
            </a:r>
            <a:r>
              <a:rPr lang="el-GR" dirty="0" err="1" smtClean="0"/>
              <a:t>et</a:t>
            </a:r>
            <a:r>
              <a:rPr lang="el-GR" dirty="0" smtClean="0"/>
              <a:t> </a:t>
            </a:r>
            <a:r>
              <a:rPr lang="el-GR" dirty="0" err="1" smtClean="0"/>
              <a:t>al</a:t>
            </a:r>
            <a:r>
              <a:rPr lang="el-GR" dirty="0" smtClean="0"/>
              <a:t>. 2016). Επίσης, τα ουσιαστικά είναι ποσοτικά περισσότερα.</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Ουσιαστικά </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22</a:t>
            </a:fld>
            <a:endParaRPr lang="el-GR"/>
          </a:p>
        </p:txBody>
      </p:sp>
      <p:sp>
        <p:nvSpPr>
          <p:cNvPr id="4" name="3 - Θέση περιεχομένου"/>
          <p:cNvSpPr>
            <a:spLocks noGrp="1"/>
          </p:cNvSpPr>
          <p:nvPr>
            <p:ph sz="quarter" idx="1"/>
          </p:nvPr>
        </p:nvSpPr>
        <p:spPr/>
        <p:txBody>
          <a:bodyPr>
            <a:normAutofit/>
          </a:bodyPr>
          <a:lstStyle/>
          <a:p>
            <a:pPr algn="just"/>
            <a:r>
              <a:rPr lang="el-GR" dirty="0" smtClean="0"/>
              <a:t>Οι </a:t>
            </a:r>
            <a:r>
              <a:rPr lang="el-GR" dirty="0" err="1" smtClean="0"/>
              <a:t>Markowitz</a:t>
            </a:r>
            <a:r>
              <a:rPr lang="el-GR" dirty="0" smtClean="0"/>
              <a:t> &amp; </a:t>
            </a:r>
            <a:r>
              <a:rPr lang="el-GR" dirty="0" err="1" smtClean="0"/>
              <a:t>Franz</a:t>
            </a:r>
            <a:r>
              <a:rPr lang="el-GR" dirty="0" smtClean="0"/>
              <a:t> (1988), διαπίστωσαν ότι, σε σύγκριση με τους ορισμούς ουσιαστικών, οι ορισμοί των ρημάτων και των επίθετων είναι πιο μεταβλητοί στη μορφή. Όσον αφορά τη μορφή, οι προσπάθειες ορισμού των ουσιαστικών από παιδιά μικρής ηλικίας περιλαμβάνουν σπάνια έναν </a:t>
            </a:r>
            <a:r>
              <a:rPr lang="el-GR" dirty="0" err="1" smtClean="0"/>
              <a:t>υπερωνυμικό</a:t>
            </a:r>
            <a:r>
              <a:rPr lang="el-GR" dirty="0" smtClean="0"/>
              <a:t> όρο, αλλά αυτές εμφανίζονται σταδιακά με την ανάπτυξη. Οι πρώτοι ορισμοί που περιλαμβάνουν </a:t>
            </a:r>
            <a:r>
              <a:rPr lang="el-GR" dirty="0" err="1" smtClean="0"/>
              <a:t>υπερωνυμικό</a:t>
            </a:r>
            <a:r>
              <a:rPr lang="el-GR" dirty="0" smtClean="0"/>
              <a:t> όρο είναι συχνά γενικοί (π.χ. κάτι ή πράγμα), ενώ καθώς το </a:t>
            </a:r>
            <a:r>
              <a:rPr lang="el-GR" dirty="0" smtClean="0"/>
              <a:t>παιδί μεγαλώνει</a:t>
            </a:r>
            <a:r>
              <a:rPr lang="el-GR" dirty="0" smtClean="0"/>
              <a:t>, οι ορισμοί με </a:t>
            </a:r>
            <a:r>
              <a:rPr lang="el-GR" dirty="0" err="1" smtClean="0"/>
              <a:t>υπερωνυμικό</a:t>
            </a:r>
            <a:r>
              <a:rPr lang="el-GR" dirty="0" smtClean="0"/>
              <a:t> όρο γίνονται ακριβέστεροι και πιο ενημερωτικοί (π.χ., έπιπλο, θηλαστικό ή συναίσθημα) (</a:t>
            </a:r>
            <a:r>
              <a:rPr lang="el-GR" dirty="0" err="1" smtClean="0"/>
              <a:t>Litowitz</a:t>
            </a:r>
            <a:r>
              <a:rPr lang="el-GR" dirty="0" smtClean="0"/>
              <a:t>, 1977, </a:t>
            </a:r>
            <a:r>
              <a:rPr lang="el-GR" dirty="0" err="1" smtClean="0"/>
              <a:t>Snow</a:t>
            </a:r>
            <a:r>
              <a:rPr lang="el-GR" dirty="0" smtClean="0"/>
              <a:t>, 1990).</a:t>
            </a:r>
          </a:p>
          <a:p>
            <a:pPr>
              <a:buNone/>
            </a:pP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Ρήματα </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23</a:t>
            </a:fld>
            <a:endParaRPr lang="el-GR"/>
          </a:p>
        </p:txBody>
      </p:sp>
      <p:sp>
        <p:nvSpPr>
          <p:cNvPr id="4" name="3 - Θέση περιεχομένου"/>
          <p:cNvSpPr>
            <a:spLocks noGrp="1"/>
          </p:cNvSpPr>
          <p:nvPr>
            <p:ph sz="quarter" idx="1"/>
          </p:nvPr>
        </p:nvSpPr>
        <p:spPr/>
        <p:txBody>
          <a:bodyPr>
            <a:normAutofit fontScale="92500" lnSpcReduction="10000"/>
          </a:bodyPr>
          <a:lstStyle/>
          <a:p>
            <a:pPr lvl="0" algn="just"/>
            <a:r>
              <a:rPr lang="el-GR" dirty="0" smtClean="0"/>
              <a:t>Έρευνες</a:t>
            </a:r>
            <a:r>
              <a:rPr lang="el-GR" dirty="0" smtClean="0"/>
              <a:t>, που σχετίζονται με τη γλωσσική ανάπτυξη, έδειξαν ότι κανονικά αναπτυσσόμενα παιδιά μπορούν να μάθουν τα ρήματα με βραδύτερο ρυθμό από </a:t>
            </a:r>
            <a:r>
              <a:rPr lang="el-GR" dirty="0" err="1" smtClean="0"/>
              <a:t>ό,τι</a:t>
            </a:r>
            <a:r>
              <a:rPr lang="el-GR" dirty="0" smtClean="0"/>
              <a:t> τα ουσιαστικά, γεγονός που υποδηλώνει ότι τα ρήματα μπορεί να είναι πιο δύσκολα τόσο στην εκμάθηση όσο και στην κατανόηση (</a:t>
            </a:r>
            <a:r>
              <a:rPr lang="el-GR" dirty="0" err="1" smtClean="0"/>
              <a:t>Gentner</a:t>
            </a:r>
            <a:r>
              <a:rPr lang="el-GR" dirty="0" smtClean="0"/>
              <a:t> 1978, </a:t>
            </a:r>
            <a:r>
              <a:rPr lang="el-GR" dirty="0" err="1" smtClean="0"/>
              <a:t>Gentner</a:t>
            </a:r>
            <a:r>
              <a:rPr lang="el-GR" dirty="0" smtClean="0"/>
              <a:t> 1982, </a:t>
            </a:r>
            <a:r>
              <a:rPr lang="el-GR" dirty="0" err="1" smtClean="0"/>
              <a:t>Greenfield</a:t>
            </a:r>
            <a:r>
              <a:rPr lang="el-GR" dirty="0" smtClean="0"/>
              <a:t> &amp; </a:t>
            </a:r>
            <a:r>
              <a:rPr lang="el-GR" dirty="0" err="1" smtClean="0"/>
              <a:t>Smith</a:t>
            </a:r>
            <a:r>
              <a:rPr lang="el-GR" dirty="0" smtClean="0"/>
              <a:t> 1976, </a:t>
            </a:r>
            <a:r>
              <a:rPr lang="el-GR" dirty="0" err="1" smtClean="0"/>
              <a:t>Huttenlocher</a:t>
            </a:r>
            <a:r>
              <a:rPr lang="el-GR" dirty="0" smtClean="0"/>
              <a:t> 1974). </a:t>
            </a:r>
            <a:r>
              <a:rPr lang="el-GR" dirty="0" smtClean="0"/>
              <a:t>Αντίθετα, η επικράτηση </a:t>
            </a:r>
            <a:r>
              <a:rPr lang="el-GR" dirty="0" smtClean="0"/>
              <a:t>των ουσιαστικών στη γλώσσα των πολύ μικρών παιδιών εντοπίζεται εύκολα στο λεξιλόγιό τους (</a:t>
            </a:r>
            <a:r>
              <a:rPr lang="el-GR" dirty="0" err="1" smtClean="0"/>
              <a:t>Bates</a:t>
            </a:r>
            <a:r>
              <a:rPr lang="el-GR" dirty="0" smtClean="0"/>
              <a:t> </a:t>
            </a:r>
            <a:r>
              <a:rPr lang="el-GR" dirty="0" err="1" smtClean="0"/>
              <a:t>et</a:t>
            </a:r>
            <a:r>
              <a:rPr lang="el-GR" dirty="0" smtClean="0"/>
              <a:t> </a:t>
            </a:r>
            <a:r>
              <a:rPr lang="el-GR" dirty="0" err="1" smtClean="0"/>
              <a:t>al</a:t>
            </a:r>
            <a:r>
              <a:rPr lang="el-GR" dirty="0" smtClean="0"/>
              <a:t>. 1994, </a:t>
            </a:r>
            <a:r>
              <a:rPr lang="el-GR" dirty="0" err="1" smtClean="0"/>
              <a:t>Benedict</a:t>
            </a:r>
            <a:r>
              <a:rPr lang="el-GR" dirty="0" smtClean="0"/>
              <a:t> 1979, </a:t>
            </a:r>
            <a:r>
              <a:rPr lang="el-GR" dirty="0" err="1" smtClean="0"/>
              <a:t>Nelson</a:t>
            </a:r>
            <a:r>
              <a:rPr lang="el-GR" dirty="0" smtClean="0"/>
              <a:t> 1973</a:t>
            </a:r>
            <a:r>
              <a:rPr lang="el-GR" dirty="0" smtClean="0"/>
              <a:t>). Αυτό μπορεί </a:t>
            </a:r>
            <a:r>
              <a:rPr lang="el-GR" dirty="0" smtClean="0"/>
              <a:t>να οφείλεται εν μέρει στην κοινωνική αλληλεπίδραση και στην εξερεύνηση με αντικείμενα κατά τη διάρκεια του πρώτου έτους της ζωής τους, καθώς και στη συχνότητα χρήσης των ουσιαστικών από τους ενήλικες όταν μιλούν στα παιδιά.</a:t>
            </a:r>
          </a:p>
          <a:p>
            <a:pPr algn="just"/>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Ρήματα </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24</a:t>
            </a:fld>
            <a:endParaRPr lang="el-GR"/>
          </a:p>
        </p:txBody>
      </p:sp>
      <p:sp>
        <p:nvSpPr>
          <p:cNvPr id="4" name="3 - Θέση περιεχομένου"/>
          <p:cNvSpPr>
            <a:spLocks noGrp="1"/>
          </p:cNvSpPr>
          <p:nvPr>
            <p:ph sz="quarter" idx="1"/>
          </p:nvPr>
        </p:nvSpPr>
        <p:spPr>
          <a:xfrm>
            <a:off x="251520" y="1219200"/>
            <a:ext cx="8712968" cy="5882208"/>
          </a:xfrm>
        </p:spPr>
        <p:txBody>
          <a:bodyPr>
            <a:normAutofit fontScale="85000" lnSpcReduction="20000"/>
          </a:bodyPr>
          <a:lstStyle/>
          <a:p>
            <a:r>
              <a:rPr lang="el-GR" dirty="0" err="1" smtClean="0"/>
              <a:t>Oι</a:t>
            </a:r>
            <a:r>
              <a:rPr lang="el-GR" dirty="0" smtClean="0"/>
              <a:t> </a:t>
            </a:r>
            <a:r>
              <a:rPr lang="el-GR" dirty="0" err="1" smtClean="0"/>
              <a:t>Marinellie</a:t>
            </a:r>
            <a:r>
              <a:rPr lang="el-GR" dirty="0" smtClean="0"/>
              <a:t> και </a:t>
            </a:r>
            <a:r>
              <a:rPr lang="el-GR" dirty="0" err="1" smtClean="0"/>
              <a:t>Chan</a:t>
            </a:r>
            <a:r>
              <a:rPr lang="el-GR" dirty="0" smtClean="0"/>
              <a:t> (2006) βρήκαν ότι οι ορισμοί των ρημάτων που παράγονται από τα παιδιά στην ηλικία των τεσσάρων (4) περίπου ετών συχνά περιλαμβάνουν σχέσεις και συσχετίσεις (</a:t>
            </a:r>
            <a:r>
              <a:rPr lang="el-GR" dirty="0" err="1" smtClean="0"/>
              <a:t>π.χ</a:t>
            </a:r>
            <a:r>
              <a:rPr lang="el-GR" dirty="0" smtClean="0"/>
              <a:t> βρίσκω: είσαι χαρούμενος όταν βρίσκεις κάτι), συνώνυμα (</a:t>
            </a:r>
            <a:r>
              <a:rPr lang="el-GR" dirty="0" err="1" smtClean="0"/>
              <a:t>π.χ</a:t>
            </a:r>
            <a:r>
              <a:rPr lang="el-GR" dirty="0" smtClean="0"/>
              <a:t> φεύγω: πηγαίνω) και ρήματα με ευρεία σημασία σε απαρεμφατικές φράσεις (</a:t>
            </a:r>
            <a:r>
              <a:rPr lang="el-GR" dirty="0" err="1" smtClean="0"/>
              <a:t>π.χ</a:t>
            </a:r>
            <a:r>
              <a:rPr lang="el-GR" dirty="0" smtClean="0"/>
              <a:t> κυκλοφορώ: να μετακινούμαι).</a:t>
            </a:r>
          </a:p>
          <a:p>
            <a:endParaRPr lang="el-GR" dirty="0" smtClean="0"/>
          </a:p>
          <a:p>
            <a:r>
              <a:rPr lang="el-GR" dirty="0" smtClean="0"/>
              <a:t>Τα ρήματα, σε σύγκριση με τα ουσιαστικά, είναι δύσκολο να οριστούν από τους ομιλητές μιας γλώσσας αν χρησιμοποιούν </a:t>
            </a:r>
            <a:r>
              <a:rPr lang="el-GR" dirty="0" err="1" smtClean="0"/>
              <a:t>υπερωνυμικούς</a:t>
            </a:r>
            <a:r>
              <a:rPr lang="el-GR" dirty="0" smtClean="0"/>
              <a:t> όρους, πιθανόν λόγω της μη ιεραρχικής φύσης του νοητικού τους λεξικού (</a:t>
            </a:r>
            <a:r>
              <a:rPr lang="el-GR" dirty="0" err="1" smtClean="0"/>
              <a:t>Johnson</a:t>
            </a:r>
            <a:r>
              <a:rPr lang="el-GR" dirty="0" smtClean="0"/>
              <a:t> &amp; </a:t>
            </a:r>
            <a:r>
              <a:rPr lang="el-GR" dirty="0" err="1" smtClean="0"/>
              <a:t>Anglin</a:t>
            </a:r>
            <a:r>
              <a:rPr lang="el-GR" dirty="0" smtClean="0"/>
              <a:t> 1995). </a:t>
            </a:r>
            <a:r>
              <a:rPr lang="el-GR" dirty="0" smtClean="0"/>
              <a:t>Η </a:t>
            </a:r>
            <a:r>
              <a:rPr lang="el-GR" dirty="0" smtClean="0"/>
              <a:t>χρήση </a:t>
            </a:r>
            <a:r>
              <a:rPr lang="el-GR" dirty="0" err="1" smtClean="0"/>
              <a:t>υπερωνυμικών</a:t>
            </a:r>
            <a:r>
              <a:rPr lang="el-GR" dirty="0" smtClean="0"/>
              <a:t> όρων είναι λιγότερο σαφής στα ρήματα απ’ </a:t>
            </a:r>
            <a:r>
              <a:rPr lang="el-GR" dirty="0" err="1" smtClean="0"/>
              <a:t>ό,τι</a:t>
            </a:r>
            <a:r>
              <a:rPr lang="el-GR" dirty="0" smtClean="0"/>
              <a:t> στα ουσιαστικά. Για παράδειγμα, είναι σαφές ότι το </a:t>
            </a:r>
            <a:r>
              <a:rPr lang="el-GR" dirty="0" err="1" smtClean="0"/>
              <a:t>υπερώνυμο</a:t>
            </a:r>
            <a:r>
              <a:rPr lang="el-GR" dirty="0" smtClean="0"/>
              <a:t> για το </a:t>
            </a:r>
            <a:r>
              <a:rPr lang="el-GR" i="1" dirty="0" smtClean="0"/>
              <a:t>μήλο</a:t>
            </a:r>
            <a:r>
              <a:rPr lang="el-GR" dirty="0" smtClean="0"/>
              <a:t> είναι το </a:t>
            </a:r>
            <a:r>
              <a:rPr lang="el-GR" i="1" dirty="0" smtClean="0"/>
              <a:t>φρούτο</a:t>
            </a:r>
            <a:r>
              <a:rPr lang="el-GR" dirty="0" smtClean="0"/>
              <a:t> και για την </a:t>
            </a:r>
            <a:r>
              <a:rPr lang="el-GR" i="1" dirty="0" smtClean="0"/>
              <a:t>καρέκλα</a:t>
            </a:r>
            <a:r>
              <a:rPr lang="el-GR" dirty="0" smtClean="0"/>
              <a:t> είναι το </a:t>
            </a:r>
            <a:r>
              <a:rPr lang="el-GR" i="1" dirty="0" smtClean="0"/>
              <a:t>έπιπλο</a:t>
            </a:r>
            <a:r>
              <a:rPr lang="el-GR" dirty="0" smtClean="0"/>
              <a:t>, αλλά τα </a:t>
            </a:r>
            <a:r>
              <a:rPr lang="el-GR" dirty="0" err="1" smtClean="0"/>
              <a:t>υπερώνυμα</a:t>
            </a:r>
            <a:r>
              <a:rPr lang="el-GR" dirty="0" smtClean="0"/>
              <a:t> για τα ρήματα </a:t>
            </a:r>
            <a:r>
              <a:rPr lang="el-GR" i="1" dirty="0" smtClean="0"/>
              <a:t>πηδώ</a:t>
            </a:r>
            <a:r>
              <a:rPr lang="el-GR" dirty="0" smtClean="0"/>
              <a:t> και </a:t>
            </a:r>
            <a:r>
              <a:rPr lang="el-GR" i="1" dirty="0" smtClean="0"/>
              <a:t>τραγουδώ </a:t>
            </a:r>
            <a:r>
              <a:rPr lang="el-GR" dirty="0" smtClean="0"/>
              <a:t>είναι λιγότερο ευδιάκριτα. Αν και θεωρείται ότι τα ρήματα είναι διαφορετικά</a:t>
            </a:r>
            <a:r>
              <a:rPr lang="el-GR" i="1" dirty="0" smtClean="0"/>
              <a:t> </a:t>
            </a:r>
            <a:r>
              <a:rPr lang="el-GR" dirty="0" smtClean="0"/>
              <a:t>οργανωμένα από τα ουσιαστικά, κάθε ρήμα είναι μια ανεξάρτητη λεξιλογική κατηγορία : ένα ρήμα δεν συνδέεται μόνο με άλλα ρήματα, αλλά σχετίζεται και με τα ουσιαστικά (</a:t>
            </a:r>
            <a:r>
              <a:rPr lang="el-GR" dirty="0" err="1" smtClean="0"/>
              <a:t>Gentner</a:t>
            </a:r>
            <a:r>
              <a:rPr lang="el-GR" dirty="0" smtClean="0"/>
              <a:t> 1982, </a:t>
            </a:r>
            <a:r>
              <a:rPr lang="el-GR" dirty="0" err="1" smtClean="0"/>
              <a:t>Markman</a:t>
            </a:r>
            <a:r>
              <a:rPr lang="el-GR" dirty="0" smtClean="0"/>
              <a:t> 1989).</a:t>
            </a:r>
          </a:p>
          <a:p>
            <a:pPr>
              <a:buNone/>
            </a:pP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Ρήματα </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25</a:t>
            </a:fld>
            <a:endParaRPr lang="el-GR"/>
          </a:p>
        </p:txBody>
      </p:sp>
      <p:sp>
        <p:nvSpPr>
          <p:cNvPr id="4" name="3 - Θέση περιεχομένου"/>
          <p:cNvSpPr>
            <a:spLocks noGrp="1"/>
          </p:cNvSpPr>
          <p:nvPr>
            <p:ph sz="quarter" idx="1"/>
          </p:nvPr>
        </p:nvSpPr>
        <p:spPr>
          <a:xfrm>
            <a:off x="457200" y="1219200"/>
            <a:ext cx="8229600" cy="5378152"/>
          </a:xfrm>
        </p:spPr>
        <p:txBody>
          <a:bodyPr>
            <a:normAutofit fontScale="85000" lnSpcReduction="20000"/>
          </a:bodyPr>
          <a:lstStyle/>
          <a:p>
            <a:pPr algn="just"/>
            <a:r>
              <a:rPr lang="el-GR" dirty="0" smtClean="0"/>
              <a:t>Οι </a:t>
            </a:r>
            <a:r>
              <a:rPr lang="el-GR" dirty="0" err="1" smtClean="0"/>
              <a:t>Markowitz</a:t>
            </a:r>
            <a:r>
              <a:rPr lang="el-GR" dirty="0" smtClean="0"/>
              <a:t> &amp; </a:t>
            </a:r>
            <a:r>
              <a:rPr lang="el-GR" dirty="0" err="1" smtClean="0"/>
              <a:t>Franz</a:t>
            </a:r>
            <a:r>
              <a:rPr lang="el-GR" dirty="0" smtClean="0"/>
              <a:t> (1988) θεωρούν ότι οι ορισμοί των ρημάτων έχουν μία τυπική δομή, την οποία επιβεβαίωσαν και οι </a:t>
            </a:r>
            <a:r>
              <a:rPr lang="el-GR" dirty="0" err="1" smtClean="0"/>
              <a:t>Marinellie</a:t>
            </a:r>
            <a:r>
              <a:rPr lang="el-GR" dirty="0" smtClean="0"/>
              <a:t> &amp; </a:t>
            </a:r>
            <a:r>
              <a:rPr lang="el-GR" dirty="0" err="1" smtClean="0"/>
              <a:t>Johnson</a:t>
            </a:r>
            <a:r>
              <a:rPr lang="el-GR" dirty="0" smtClean="0"/>
              <a:t> (2004). Αν και οι ορισμοί των ουσιαστικών είναι πιο αξιόπιστοι, οι </a:t>
            </a:r>
            <a:r>
              <a:rPr lang="el-GR" dirty="0" err="1" smtClean="0"/>
              <a:t>Markowitz</a:t>
            </a:r>
            <a:r>
              <a:rPr lang="el-GR" dirty="0" smtClean="0"/>
              <a:t> &amp; </a:t>
            </a:r>
            <a:r>
              <a:rPr lang="el-GR" dirty="0" err="1" smtClean="0"/>
              <a:t>Franz</a:t>
            </a:r>
            <a:r>
              <a:rPr lang="el-GR" dirty="0" smtClean="0"/>
              <a:t> βρήκαν ότι τα ρήματα έχουν μία τυπική μορφή που μοιάζει με τα ουσιαστικά, όσο αφορά τον αριστοτελικό ορισμό τους. Στα ρήματα, το Χ είναι η </a:t>
            </a:r>
            <a:r>
              <a:rPr lang="el-GR" dirty="0" err="1" smtClean="0"/>
              <a:t>οριστέα</a:t>
            </a:r>
            <a:r>
              <a:rPr lang="el-GR" dirty="0" smtClean="0"/>
              <a:t> έννοια, το Υ είναι </a:t>
            </a:r>
            <a:r>
              <a:rPr lang="el-GR" dirty="0" smtClean="0"/>
              <a:t>η κατηγορία </a:t>
            </a:r>
            <a:r>
              <a:rPr lang="el-GR" dirty="0" smtClean="0"/>
              <a:t>στην οποία ανήκει και Ζ είναι μία ή περισσότερες προσδιοριστικές λέξεις στο είδος των προθετικών φράσεων ή προτάσεων (</a:t>
            </a:r>
            <a:r>
              <a:rPr lang="el-GR" dirty="0" err="1" smtClean="0"/>
              <a:t>π.χ</a:t>
            </a:r>
            <a:r>
              <a:rPr lang="el-GR" dirty="0" smtClean="0"/>
              <a:t> μεταναστεύω [Χ], σημαίνει να μετακινούμαι [Υ] από το ένα μέρος στο άλλο [Ζ] ανάλογα με τις εποχές [Ζ]).</a:t>
            </a:r>
          </a:p>
          <a:p>
            <a:pPr>
              <a:buNone/>
            </a:pPr>
            <a:r>
              <a:rPr lang="el-GR" dirty="0" smtClean="0"/>
              <a:t> </a:t>
            </a:r>
          </a:p>
          <a:p>
            <a:pPr algn="just"/>
            <a:r>
              <a:rPr lang="el-GR" dirty="0" smtClean="0"/>
              <a:t>Τέλος, όπως διαπιστώνει η </a:t>
            </a:r>
            <a:r>
              <a:rPr lang="el-GR" dirty="0" err="1" smtClean="0"/>
              <a:t>Gavriilidou</a:t>
            </a:r>
            <a:r>
              <a:rPr lang="el-GR" dirty="0" smtClean="0"/>
              <a:t> (2015), τα ρήματα ορίζονται δυσκολότερα από τα ουσιαστικά. Τα ουσιαστικά, λόγω της </a:t>
            </a:r>
            <a:r>
              <a:rPr lang="el-GR" dirty="0" err="1" smtClean="0"/>
              <a:t>υπερωνυμικής</a:t>
            </a:r>
            <a:r>
              <a:rPr lang="el-GR" dirty="0" smtClean="0"/>
              <a:t> ή </a:t>
            </a:r>
            <a:r>
              <a:rPr lang="el-GR" dirty="0" err="1" smtClean="0"/>
              <a:t>υπωνυμικής</a:t>
            </a:r>
            <a:r>
              <a:rPr lang="el-GR" dirty="0" smtClean="0"/>
              <a:t> δομής τους, είναι ευκολότερο να οριστούν ενώ τα ρήματα έχουν μη ιεραρχική δομή που περιλαμβάνει αλλαγή, σκοπιμότητα, αιτιότητα και τρόπο. Αυτός είναι και ο λόγος που τα ρήματα ορίζονται δυσκολότερα από τα ουσιαστικά</a:t>
            </a:r>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Επίθετα</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26</a:t>
            </a:fld>
            <a:endParaRPr lang="el-GR"/>
          </a:p>
        </p:txBody>
      </p:sp>
      <p:sp>
        <p:nvSpPr>
          <p:cNvPr id="4" name="3 - Θέση περιεχομένου"/>
          <p:cNvSpPr>
            <a:spLocks noGrp="1"/>
          </p:cNvSpPr>
          <p:nvPr>
            <p:ph sz="quarter" idx="1"/>
          </p:nvPr>
        </p:nvSpPr>
        <p:spPr/>
        <p:txBody>
          <a:bodyPr>
            <a:normAutofit fontScale="92500" lnSpcReduction="10000"/>
          </a:bodyPr>
          <a:lstStyle/>
          <a:p>
            <a:pPr algn="just"/>
            <a:r>
              <a:rPr lang="el-GR" dirty="0" smtClean="0"/>
              <a:t>Οι </a:t>
            </a:r>
            <a:r>
              <a:rPr lang="el-GR" dirty="0" err="1" smtClean="0"/>
              <a:t>Miller</a:t>
            </a:r>
            <a:r>
              <a:rPr lang="el-GR" dirty="0" smtClean="0"/>
              <a:t> &amp; </a:t>
            </a:r>
            <a:r>
              <a:rPr lang="el-GR" dirty="0" err="1" smtClean="0"/>
              <a:t>Gildea</a:t>
            </a:r>
            <a:r>
              <a:rPr lang="el-GR" dirty="0" smtClean="0"/>
              <a:t> (1987) τονίζουν ότι τα επίθετα είναι οργανωμένα από αντωνυμικές σχέσεις, παρά ιεραρχικά στο νοητικό λεξικό του ανθρώπου. Επιπλέον, οι ομιλητές πολύ συχνά χρησιμοποιούν την άρνηση κατά τον ορισμό των επιθέτων (</a:t>
            </a:r>
            <a:r>
              <a:rPr lang="el-GR" dirty="0" err="1" smtClean="0"/>
              <a:t>Marinellie</a:t>
            </a:r>
            <a:r>
              <a:rPr lang="el-GR" dirty="0" smtClean="0"/>
              <a:t> &amp; </a:t>
            </a:r>
            <a:r>
              <a:rPr lang="el-GR" dirty="0" err="1" smtClean="0"/>
              <a:t>Johnson</a:t>
            </a:r>
            <a:r>
              <a:rPr lang="el-GR" dirty="0" smtClean="0"/>
              <a:t> 2003). Τυπικά, οι σημασιολογικές σχέσεις για τα ρήματα και τα επίθετα θεωρείται πως είναι περισσότερο σύνθετες και λιγότερο προβλέψιμες, παρά αυτές των ουσιαστικών. Τα ρήματα και τα επίθετα, ωστόσο, φαίνεται να εξαρτώνται από τις λεκτικές κατηγορίες των ουσιαστικών (</a:t>
            </a:r>
            <a:r>
              <a:rPr lang="el-GR" dirty="0" err="1" smtClean="0"/>
              <a:t>Gertner</a:t>
            </a:r>
            <a:r>
              <a:rPr lang="el-GR" dirty="0" smtClean="0"/>
              <a:t> 1982, </a:t>
            </a:r>
            <a:r>
              <a:rPr lang="el-GR" dirty="0" err="1" smtClean="0"/>
              <a:t>Graesser</a:t>
            </a:r>
            <a:r>
              <a:rPr lang="el-GR" dirty="0" smtClean="0"/>
              <a:t> </a:t>
            </a:r>
            <a:r>
              <a:rPr lang="el-GR" dirty="0" err="1" smtClean="0"/>
              <a:t>et</a:t>
            </a:r>
            <a:r>
              <a:rPr lang="el-GR" dirty="0" smtClean="0"/>
              <a:t> </a:t>
            </a:r>
            <a:r>
              <a:rPr lang="el-GR" dirty="0" err="1" smtClean="0"/>
              <a:t>al</a:t>
            </a:r>
            <a:r>
              <a:rPr lang="el-GR" dirty="0" smtClean="0"/>
              <a:t> 1987, </a:t>
            </a:r>
            <a:r>
              <a:rPr lang="el-GR" dirty="0" err="1" smtClean="0"/>
              <a:t>Markman</a:t>
            </a:r>
            <a:r>
              <a:rPr lang="el-GR" dirty="0" smtClean="0"/>
              <a:t> 1989). Έτσι, οι δεξιότητες ορισμού για τα ρήματα και τα επίθετα είναι λιγότερο προβλέψιμες και αναπτύσσονται πολύ αργότερα από τις δεξιότητες ορισμού των ουσιαστικών (</a:t>
            </a:r>
            <a:r>
              <a:rPr lang="el-GR" dirty="0" err="1" smtClean="0"/>
              <a:t>Johnson</a:t>
            </a:r>
            <a:r>
              <a:rPr lang="el-GR" dirty="0" smtClean="0"/>
              <a:t> &amp; </a:t>
            </a:r>
            <a:r>
              <a:rPr lang="el-GR" dirty="0" err="1" smtClean="0"/>
              <a:t>Anglin</a:t>
            </a:r>
            <a:r>
              <a:rPr lang="el-GR" dirty="0" smtClean="0"/>
              <a:t> 1995).</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Επίθετα </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27</a:t>
            </a:fld>
            <a:endParaRPr lang="el-GR"/>
          </a:p>
        </p:txBody>
      </p:sp>
      <p:sp>
        <p:nvSpPr>
          <p:cNvPr id="4" name="3 - Θέση περιεχομένου"/>
          <p:cNvSpPr>
            <a:spLocks noGrp="1"/>
          </p:cNvSpPr>
          <p:nvPr>
            <p:ph sz="quarter" idx="1"/>
          </p:nvPr>
        </p:nvSpPr>
        <p:spPr/>
        <p:txBody>
          <a:bodyPr>
            <a:normAutofit fontScale="77500" lnSpcReduction="20000"/>
          </a:bodyPr>
          <a:lstStyle/>
          <a:p>
            <a:pPr algn="just"/>
            <a:r>
              <a:rPr lang="el-GR" dirty="0" smtClean="0"/>
              <a:t>Οι </a:t>
            </a:r>
            <a:r>
              <a:rPr lang="el-GR" dirty="0" err="1" smtClean="0"/>
              <a:t>Johnson</a:t>
            </a:r>
            <a:r>
              <a:rPr lang="el-GR" dirty="0" smtClean="0"/>
              <a:t> &amp; </a:t>
            </a:r>
            <a:r>
              <a:rPr lang="el-GR" dirty="0" err="1" smtClean="0"/>
              <a:t>Marinellie</a:t>
            </a:r>
            <a:r>
              <a:rPr lang="el-GR" dirty="0" smtClean="0"/>
              <a:t> (2003) παρατήρησαν ότι οι ορισμοί των επιθέτων ως προς το περιεχόμενο ακολουθούν γενικά μια αναπτυξιακή πορεία από συγκεκριμένη και λειτουργική έως πιο αφηρημένη. Επίσης, ουσιαστικό ρόλο παίζει και η συχνότητα των λέξεων αφού φαίνεται να επιδρά σημαντικά στους ορισμούς των επίθετων. Τέλος, φαίνεται να διαφοροποιείται ο ορισμός όταν πρόκειται για επίθετα υψηλής και χαμηλής συχνότητας (</a:t>
            </a:r>
            <a:r>
              <a:rPr lang="el-GR" dirty="0" err="1" smtClean="0"/>
              <a:t>Marinellie</a:t>
            </a:r>
            <a:r>
              <a:rPr lang="el-GR" dirty="0" smtClean="0"/>
              <a:t> &amp; </a:t>
            </a:r>
            <a:r>
              <a:rPr lang="el-GR" dirty="0" err="1" smtClean="0"/>
              <a:t>Chan</a:t>
            </a:r>
            <a:r>
              <a:rPr lang="el-GR" dirty="0" smtClean="0"/>
              <a:t> 2006). Οι </a:t>
            </a:r>
            <a:r>
              <a:rPr lang="el-GR" dirty="0" err="1" smtClean="0"/>
              <a:t>Markowitz</a:t>
            </a:r>
            <a:r>
              <a:rPr lang="el-GR" dirty="0" smtClean="0"/>
              <a:t> &amp; </a:t>
            </a:r>
            <a:r>
              <a:rPr lang="el-GR" dirty="0" err="1" smtClean="0"/>
              <a:t>Franz</a:t>
            </a:r>
            <a:r>
              <a:rPr lang="el-GR" dirty="0" smtClean="0"/>
              <a:t> (1988) ισχυρίστηκαν ότι οι ορισμοί ρήματος και επίθετων είναι πιο μεταβλητοί σε μορφή από τους ορισμούς των ουσιαστικών.</a:t>
            </a:r>
          </a:p>
          <a:p>
            <a:pPr>
              <a:buNone/>
            </a:pPr>
            <a:endParaRPr lang="el-GR" dirty="0" smtClean="0"/>
          </a:p>
          <a:p>
            <a:pPr lvl="0" algn="just"/>
            <a:r>
              <a:rPr lang="el-GR" dirty="0" smtClean="0"/>
              <a:t>Η </a:t>
            </a:r>
            <a:r>
              <a:rPr lang="el-GR" dirty="0" err="1" smtClean="0"/>
              <a:t>Gavriilidou</a:t>
            </a:r>
            <a:r>
              <a:rPr lang="el-GR" dirty="0" smtClean="0"/>
              <a:t> </a:t>
            </a:r>
            <a:r>
              <a:rPr lang="el-GR" dirty="0" smtClean="0"/>
              <a:t>(2015) εστιάζει στην ικανότητα ορισμού των νηπίων και διαπιστώνει ότι τα νήπια ορίζουν τα επίθετα καλύτερα από τα αφηρημένα ουσιαστικά και τα ρήματα. Όπως προκύπτει από την έρευνά της, αυτό θα μπορούσε να αποδοθεί στο γεγονός ότι τα επίθετα περιγράφουν τις αισθητικές ιδιότητες αντικειμένων ή προσώπων, επομένως είναι ευκολότερο για τα παιδιά να δώσουν έναν ορισμό επίθετου απ’ </a:t>
            </a:r>
            <a:r>
              <a:rPr lang="el-GR" dirty="0" err="1" smtClean="0"/>
              <a:t>ό,τι</a:t>
            </a:r>
            <a:r>
              <a:rPr lang="el-GR" dirty="0" smtClean="0"/>
              <a:t> έναν ορισμό για αφηρημένο ουσιαστικό ή ρήμα για τον οποίο δεν έχουν αποκτηθεί σαφείς λεκτικές κατηγορίες από τα παιδιά αυτής της ηλικίας.</a:t>
            </a:r>
          </a:p>
          <a:p>
            <a:pPr>
              <a:buNone/>
            </a:pP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Τα σημασιολογικά χαρακτηριστικά των λέξεων</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28</a:t>
            </a:fld>
            <a:endParaRPr lang="el-GR"/>
          </a:p>
        </p:txBody>
      </p:sp>
      <p:sp>
        <p:nvSpPr>
          <p:cNvPr id="4" name="3 - Θέση περιεχομένου"/>
          <p:cNvSpPr>
            <a:spLocks noGrp="1"/>
          </p:cNvSpPr>
          <p:nvPr>
            <p:ph sz="quarter" idx="1"/>
          </p:nvPr>
        </p:nvSpPr>
        <p:spPr>
          <a:xfrm>
            <a:off x="457200" y="1628800"/>
            <a:ext cx="8229600" cy="4528160"/>
          </a:xfrm>
        </p:spPr>
        <p:txBody>
          <a:bodyPr>
            <a:normAutofit fontScale="92500"/>
          </a:bodyPr>
          <a:lstStyle/>
          <a:p>
            <a:pPr algn="just">
              <a:buNone/>
            </a:pPr>
            <a:r>
              <a:rPr lang="el-GR" dirty="0" smtClean="0"/>
              <a:t>    Σύμφωνα </a:t>
            </a:r>
            <a:r>
              <a:rPr lang="el-GR" dirty="0" smtClean="0"/>
              <a:t>με τους </a:t>
            </a:r>
            <a:r>
              <a:rPr lang="el-GR" dirty="0" err="1" smtClean="0"/>
              <a:t>Johnson</a:t>
            </a:r>
            <a:r>
              <a:rPr lang="el-GR" dirty="0" smtClean="0"/>
              <a:t> &amp; </a:t>
            </a:r>
            <a:r>
              <a:rPr lang="el-GR" dirty="0" err="1" smtClean="0"/>
              <a:t>Anglin</a:t>
            </a:r>
            <a:r>
              <a:rPr lang="el-GR" dirty="0" smtClean="0"/>
              <a:t> (1995), τα συγκεκριμένα ουσιαστικά σε σύγκριση με τα αφηρημένα ουσιαστικά πιστεύεται ότι αναπαρίστανται στη μνήμη ως ξεχωριστές λεκτικές κατηγορίες με </a:t>
            </a:r>
            <a:r>
              <a:rPr lang="el-GR" dirty="0" err="1" smtClean="0"/>
              <a:t>υπερωνυμικές</a:t>
            </a:r>
            <a:r>
              <a:rPr lang="el-GR" dirty="0" smtClean="0"/>
              <a:t> και </a:t>
            </a:r>
            <a:r>
              <a:rPr lang="el-GR" dirty="0" err="1" smtClean="0"/>
              <a:t>υπωνυμικές</a:t>
            </a:r>
            <a:r>
              <a:rPr lang="el-GR" dirty="0" smtClean="0"/>
              <a:t> συνδέσεις με άλλα ουσιαστικά. Αυτή η νοητική αναπαράσταση των συγκεκριμένων ουσιαστικών χρησιμεύει ως βασικός άξονας στις παραγωγές ορισμού. Από την άλλη πλευρά, οι </a:t>
            </a:r>
            <a:r>
              <a:rPr lang="el-GR" dirty="0" err="1" smtClean="0"/>
              <a:t>υπερωνυμικοί</a:t>
            </a:r>
            <a:r>
              <a:rPr lang="el-GR" dirty="0" smtClean="0"/>
              <a:t> όροι των αφηρημένων ονομάτων (π.χ. </a:t>
            </a:r>
            <a:r>
              <a:rPr lang="el-GR" i="1" dirty="0" smtClean="0"/>
              <a:t>θέση</a:t>
            </a:r>
            <a:r>
              <a:rPr lang="el-GR" dirty="0" smtClean="0"/>
              <a:t> για την έννοια </a:t>
            </a:r>
            <a:r>
              <a:rPr lang="el-GR" i="1" dirty="0" smtClean="0"/>
              <a:t>πόλη</a:t>
            </a:r>
            <a:r>
              <a:rPr lang="el-GR" dirty="0" smtClean="0"/>
              <a:t>, </a:t>
            </a:r>
            <a:r>
              <a:rPr lang="el-GR" i="1" dirty="0" smtClean="0"/>
              <a:t>συναίσθημα </a:t>
            </a:r>
            <a:r>
              <a:rPr lang="el-GR" dirty="0" smtClean="0"/>
              <a:t>για την έννοια</a:t>
            </a:r>
            <a:r>
              <a:rPr lang="el-GR" i="1" dirty="0" smtClean="0"/>
              <a:t> αγάπη</a:t>
            </a:r>
            <a:r>
              <a:rPr lang="el-GR" dirty="0" smtClean="0"/>
              <a:t>,</a:t>
            </a:r>
            <a:r>
              <a:rPr lang="el-GR" i="1" dirty="0" smtClean="0"/>
              <a:t> δράση </a:t>
            </a:r>
            <a:r>
              <a:rPr lang="el-GR" dirty="0" smtClean="0"/>
              <a:t>για την έννοια</a:t>
            </a:r>
            <a:r>
              <a:rPr lang="el-GR" i="1" dirty="0" smtClean="0"/>
              <a:t> τιμωρία </a:t>
            </a:r>
            <a:r>
              <a:rPr lang="el-GR" dirty="0" smtClean="0"/>
              <a:t>και</a:t>
            </a:r>
            <a:r>
              <a:rPr lang="el-GR" i="1" dirty="0" smtClean="0"/>
              <a:t> γεγονός / συμβάν </a:t>
            </a:r>
            <a:r>
              <a:rPr lang="el-GR" dirty="0" smtClean="0"/>
              <a:t>για την έννοια </a:t>
            </a:r>
            <a:r>
              <a:rPr lang="el-GR" i="1" dirty="0" smtClean="0"/>
              <a:t>πόλεμος</a:t>
            </a:r>
            <a:r>
              <a:rPr lang="el-GR" dirty="0" smtClean="0"/>
              <a:t>) είναι λεξιλογικές ικανότητες, που δεν έχουν αναπτυχθεί ακόμη σε παιδιά προσχολικής ηλικίας. </a:t>
            </a: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Τα σημασιολογικά χαρακτηριστικά των λέξεων</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29</a:t>
            </a:fld>
            <a:endParaRPr lang="el-GR"/>
          </a:p>
        </p:txBody>
      </p:sp>
      <p:sp>
        <p:nvSpPr>
          <p:cNvPr id="4" name="3 - Θέση περιεχομένου"/>
          <p:cNvSpPr>
            <a:spLocks noGrp="1"/>
          </p:cNvSpPr>
          <p:nvPr>
            <p:ph sz="quarter" idx="1"/>
          </p:nvPr>
        </p:nvSpPr>
        <p:spPr>
          <a:xfrm>
            <a:off x="457200" y="1916832"/>
            <a:ext cx="8229600" cy="4240128"/>
          </a:xfrm>
        </p:spPr>
        <p:txBody>
          <a:bodyPr/>
          <a:lstStyle/>
          <a:p>
            <a:pPr algn="just">
              <a:buNone/>
            </a:pPr>
            <a:r>
              <a:rPr lang="el-GR" dirty="0" smtClean="0"/>
              <a:t> </a:t>
            </a:r>
            <a:r>
              <a:rPr lang="el-GR" dirty="0" smtClean="0"/>
              <a:t>   Οι </a:t>
            </a:r>
            <a:r>
              <a:rPr lang="el-GR" dirty="0" err="1" smtClean="0"/>
              <a:t>Nippold</a:t>
            </a:r>
            <a:r>
              <a:rPr lang="el-GR" dirty="0" smtClean="0"/>
              <a:t> </a:t>
            </a:r>
            <a:r>
              <a:rPr lang="el-GR" dirty="0" err="1" smtClean="0"/>
              <a:t>et</a:t>
            </a:r>
            <a:r>
              <a:rPr lang="el-GR" dirty="0" smtClean="0"/>
              <a:t> </a:t>
            </a:r>
            <a:r>
              <a:rPr lang="el-GR" dirty="0" err="1" smtClean="0"/>
              <a:t>al</a:t>
            </a:r>
            <a:r>
              <a:rPr lang="el-GR" dirty="0" smtClean="0"/>
              <a:t>. (1999) μελέτησαν την ικανότητα ορισμού αφηρημένων λέξεων από έφηβους και ενήλικες. Το δείγμα τους αποτέλεσαν διακόσια σαράντα (240) άτομα, τα οποία καλούνταν να ορίσουν δεκαέξι (16) αφηρημένα ουσιαστικά. Ένα σημαντικό συμπέρασμα αυτής της έρευνας ήταν ότι η ανάπτυξη της ικανότητας ορισμού αφηρημένων ουσιαστικών δεν έχει ακόμη ολοκληρωθεί μέχρι την ύστερη εφηβεία, αλλά βελτιώνεται αισθητά καθώς οι μαθητές κινούνται στην πρώιμη ενηλικίωση.</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Γενικά περί ορισμού των λέξεων</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3</a:t>
            </a:fld>
            <a:endParaRPr lang="el-GR"/>
          </a:p>
        </p:txBody>
      </p:sp>
      <p:sp>
        <p:nvSpPr>
          <p:cNvPr id="4" name="3 - Θέση περιεχομένου"/>
          <p:cNvSpPr>
            <a:spLocks noGrp="1"/>
          </p:cNvSpPr>
          <p:nvPr>
            <p:ph sz="quarter" idx="1"/>
          </p:nvPr>
        </p:nvSpPr>
        <p:spPr/>
        <p:txBody>
          <a:bodyPr>
            <a:normAutofit lnSpcReduction="10000"/>
          </a:bodyPr>
          <a:lstStyle/>
          <a:p>
            <a:pPr algn="just"/>
            <a:r>
              <a:rPr lang="el-GR" dirty="0" smtClean="0"/>
              <a:t>Κατά τη διάρκεια της σχολικής </a:t>
            </a:r>
            <a:r>
              <a:rPr lang="el-GR" dirty="0" smtClean="0"/>
              <a:t>φοίτησης</a:t>
            </a:r>
            <a:r>
              <a:rPr lang="el-GR" dirty="0" smtClean="0"/>
              <a:t>, τα παιδιά αναπτύσσουν την ικανότητα να σκέφτονται τις δικές τους </a:t>
            </a:r>
            <a:r>
              <a:rPr lang="el-GR" dirty="0" smtClean="0"/>
              <a:t>γλωσσικές </a:t>
            </a:r>
            <a:r>
              <a:rPr lang="el-GR" dirty="0" smtClean="0"/>
              <a:t>παραγωγές και να αξιολογούν την ικανότητά τους. Έτσι, μαθαίνουν </a:t>
            </a:r>
            <a:r>
              <a:rPr lang="el-GR" dirty="0" smtClean="0"/>
              <a:t>να παράγουν </a:t>
            </a:r>
            <a:r>
              <a:rPr lang="el-GR" dirty="0" smtClean="0"/>
              <a:t>‘επίσημους’ </a:t>
            </a:r>
            <a:r>
              <a:rPr lang="el-GR" dirty="0" smtClean="0"/>
              <a:t>ορισμούς (</a:t>
            </a:r>
            <a:r>
              <a:rPr lang="en-US" dirty="0" smtClean="0"/>
              <a:t>formal definitions)</a:t>
            </a:r>
            <a:r>
              <a:rPr lang="el-GR" dirty="0" smtClean="0"/>
              <a:t>, </a:t>
            </a:r>
            <a:r>
              <a:rPr lang="el-GR" dirty="0" smtClean="0"/>
              <a:t>που βασίζονται είτε σε συγκεκριμένο τύπο </a:t>
            </a:r>
            <a:r>
              <a:rPr lang="el-GR" dirty="0" smtClean="0"/>
              <a:t>ταξινόμησης </a:t>
            </a:r>
            <a:r>
              <a:rPr lang="el-GR" dirty="0" smtClean="0"/>
              <a:t>(π.χ. </a:t>
            </a:r>
            <a:r>
              <a:rPr lang="el-GR" i="1" dirty="0" smtClean="0"/>
              <a:t>αυτοκίνητο: είναι όχημα) είτε γενικό (αυτοκίνητο: είναι κάτι </a:t>
            </a:r>
            <a:r>
              <a:rPr lang="el-GR" i="1" dirty="0" smtClean="0"/>
              <a:t>που </a:t>
            </a:r>
            <a:r>
              <a:rPr lang="el-GR" dirty="0" smtClean="0"/>
              <a:t>επιτρέπει </a:t>
            </a:r>
            <a:r>
              <a:rPr lang="el-GR" dirty="0" smtClean="0"/>
              <a:t>τη γρήγορη μετάβαση στο σχολείο). Η παροχή των ορισμών </a:t>
            </a:r>
            <a:r>
              <a:rPr lang="el-GR" dirty="0" smtClean="0"/>
              <a:t>λέξεων γενικά </a:t>
            </a:r>
            <a:r>
              <a:rPr lang="el-GR" dirty="0" smtClean="0"/>
              <a:t>απαιτεί γνώση λέξεων και χρήση των κατάλληλων σημασιολογικών </a:t>
            </a:r>
            <a:r>
              <a:rPr lang="el-GR" dirty="0" smtClean="0"/>
              <a:t>χαρακτηριστικών </a:t>
            </a:r>
            <a:r>
              <a:rPr lang="el-GR" dirty="0" smtClean="0"/>
              <a:t>(</a:t>
            </a:r>
            <a:r>
              <a:rPr lang="en-US" dirty="0" smtClean="0"/>
              <a:t>Gutierrez-</a:t>
            </a:r>
            <a:r>
              <a:rPr lang="en-US" dirty="0" err="1" smtClean="0"/>
              <a:t>Glellen</a:t>
            </a:r>
            <a:r>
              <a:rPr lang="en-US" dirty="0" smtClean="0"/>
              <a:t> &amp; </a:t>
            </a:r>
            <a:r>
              <a:rPr lang="en-US" dirty="0" err="1" smtClean="0"/>
              <a:t>DeCurtis</a:t>
            </a:r>
            <a:r>
              <a:rPr lang="en-US" dirty="0" smtClean="0"/>
              <a:t> 1999), </a:t>
            </a:r>
            <a:r>
              <a:rPr lang="el-GR" dirty="0" smtClean="0"/>
              <a:t>γνώση του ορισμού (</a:t>
            </a:r>
            <a:r>
              <a:rPr lang="en-US" dirty="0" smtClean="0"/>
              <a:t>Markowitz</a:t>
            </a:r>
            <a:r>
              <a:rPr lang="el-GR" dirty="0" smtClean="0"/>
              <a:t> &amp; </a:t>
            </a:r>
            <a:r>
              <a:rPr lang="el-GR" dirty="0" err="1" smtClean="0"/>
              <a:t>Franz</a:t>
            </a:r>
            <a:r>
              <a:rPr lang="el-GR" dirty="0" smtClean="0"/>
              <a:t> 1988), καθώς και </a:t>
            </a:r>
            <a:r>
              <a:rPr lang="el-GR" dirty="0" err="1" smtClean="0"/>
              <a:t>μεταγνωστική</a:t>
            </a:r>
            <a:r>
              <a:rPr lang="el-GR" dirty="0" smtClean="0"/>
              <a:t> συνειδητοποίηση και </a:t>
            </a:r>
            <a:r>
              <a:rPr lang="el-GR" dirty="0" smtClean="0"/>
              <a:t>μεταγλωσσικές </a:t>
            </a:r>
            <a:r>
              <a:rPr lang="el-GR" dirty="0" smtClean="0"/>
              <a:t>ικανότητες.</a:t>
            </a: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Τα μορφολογικά χαρακτηριστικά των λέξεων</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30</a:t>
            </a:fld>
            <a:endParaRPr lang="el-GR"/>
          </a:p>
        </p:txBody>
      </p:sp>
      <p:sp>
        <p:nvSpPr>
          <p:cNvPr id="4" name="3 - Θέση περιεχομένου"/>
          <p:cNvSpPr>
            <a:spLocks noGrp="1"/>
          </p:cNvSpPr>
          <p:nvPr>
            <p:ph sz="quarter" idx="1"/>
          </p:nvPr>
        </p:nvSpPr>
        <p:spPr>
          <a:xfrm>
            <a:off x="467544" y="1772816"/>
            <a:ext cx="8229600" cy="3888432"/>
          </a:xfrm>
        </p:spPr>
        <p:txBody>
          <a:bodyPr/>
          <a:lstStyle/>
          <a:p>
            <a:pPr algn="just">
              <a:buNone/>
            </a:pPr>
            <a:r>
              <a:rPr lang="el-GR" dirty="0" smtClean="0"/>
              <a:t>    Τα αποτελέσματα από την έρευνα της </a:t>
            </a:r>
            <a:r>
              <a:rPr lang="el-GR" dirty="0" err="1" smtClean="0"/>
              <a:t>Δούρου</a:t>
            </a:r>
            <a:r>
              <a:rPr lang="el-GR" dirty="0" smtClean="0"/>
              <a:t> (2019) έδειξαν ότι </a:t>
            </a:r>
            <a:r>
              <a:rPr lang="el-GR" dirty="0" smtClean="0"/>
              <a:t>οι απλές/παράγωγες λέξεις ορίζονται από το σύνολο του δείγματος καλύτερα από τις σύνθετες</a:t>
            </a:r>
            <a:r>
              <a:rPr lang="el-GR" dirty="0" smtClean="0"/>
              <a:t>. Οι </a:t>
            </a:r>
            <a:r>
              <a:rPr lang="el-GR" dirty="0" smtClean="0"/>
              <a:t>απλές/παράγωγες λέξεις ορίζονται ευκολότερα από τις σύνθετες γιατί πολλές από τις λέξεις της έρευνας ανήκουν στο βασικό λεξιλόγιο των ομιλητών, είναι υψηλής συχνότητας και, επομένως, ορίζονται ευκολότερα σε σύγκριση με τις σύνθετες λέξεις.</a:t>
            </a:r>
          </a:p>
          <a:p>
            <a:pPr algn="just">
              <a:buNone/>
            </a:pP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Τυπολογία ορισμών</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31</a:t>
            </a:fld>
            <a:endParaRPr lang="el-GR"/>
          </a:p>
        </p:txBody>
      </p:sp>
      <p:sp>
        <p:nvSpPr>
          <p:cNvPr id="4" name="3 - Θέση περιεχομένου"/>
          <p:cNvSpPr>
            <a:spLocks noGrp="1"/>
          </p:cNvSpPr>
          <p:nvPr>
            <p:ph sz="quarter" idx="1"/>
          </p:nvPr>
        </p:nvSpPr>
        <p:spPr>
          <a:xfrm>
            <a:off x="467544" y="1844824"/>
            <a:ext cx="8229600" cy="3592056"/>
          </a:xfrm>
        </p:spPr>
        <p:txBody>
          <a:bodyPr/>
          <a:lstStyle/>
          <a:p>
            <a:pPr algn="just"/>
            <a:r>
              <a:rPr lang="el-GR" dirty="0" smtClean="0"/>
              <a:t>Τα είδη ορισμού διαχωρίζονται σε: λεξικογραφικό ορισμό, αριστοτελικό </a:t>
            </a:r>
            <a:r>
              <a:rPr lang="el-GR" dirty="0" smtClean="0"/>
              <a:t>ορισμό και </a:t>
            </a:r>
            <a:r>
              <a:rPr lang="el-GR" dirty="0" smtClean="0"/>
              <a:t>ασαφή ορισμό. Στον λεξικογραφικό ορισμό εντάσσονται ο ορισμός με </a:t>
            </a:r>
            <a:r>
              <a:rPr lang="el-GR" dirty="0" smtClean="0"/>
              <a:t>συνώνυμο</a:t>
            </a:r>
            <a:r>
              <a:rPr lang="el-GR" dirty="0" smtClean="0"/>
              <a:t>, ο ορισμός με παράδειγμα, ο περιγραφικός ορισμός, ο λειτουργικός </a:t>
            </a:r>
            <a:r>
              <a:rPr lang="el-GR" dirty="0" smtClean="0"/>
              <a:t>ορισμός </a:t>
            </a:r>
            <a:r>
              <a:rPr lang="el-GR" dirty="0" smtClean="0"/>
              <a:t>και ο μορφολογικός </a:t>
            </a:r>
            <a:r>
              <a:rPr lang="el-GR" dirty="0" smtClean="0"/>
              <a:t>ορισμός (</a:t>
            </a:r>
            <a:r>
              <a:rPr lang="el-GR" dirty="0" err="1" smtClean="0"/>
              <a:t>Δούρου</a:t>
            </a:r>
            <a:r>
              <a:rPr lang="el-GR" dirty="0" smtClean="0"/>
              <a:t> 2019).</a:t>
            </a:r>
          </a:p>
          <a:p>
            <a:pPr algn="just">
              <a:buNone/>
            </a:pP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32</a:t>
            </a:fld>
            <a:endParaRPr lang="el-GR"/>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1542503" y="1219200"/>
            <a:ext cx="6058993" cy="4937125"/>
          </a:xfrm>
          <a:prstGeom prst="rect">
            <a:avLst/>
          </a:prstGeom>
          <a:noFill/>
          <a:ln w="9525">
            <a:noFill/>
            <a:miter lim="800000"/>
            <a:headEnd/>
            <a:tailEnd/>
          </a:ln>
          <a:effec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Πιο αναλυτικά</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33</a:t>
            </a:fld>
            <a:endParaRPr lang="el-GR"/>
          </a:p>
        </p:txBody>
      </p:sp>
      <p:sp>
        <p:nvSpPr>
          <p:cNvPr id="4" name="3 - Θέση περιεχομένου"/>
          <p:cNvSpPr>
            <a:spLocks noGrp="1"/>
          </p:cNvSpPr>
          <p:nvPr>
            <p:ph sz="quarter" idx="1"/>
          </p:nvPr>
        </p:nvSpPr>
        <p:spPr>
          <a:xfrm>
            <a:off x="251520" y="1844824"/>
            <a:ext cx="8435280" cy="4312136"/>
          </a:xfrm>
        </p:spPr>
        <p:txBody>
          <a:bodyPr/>
          <a:lstStyle/>
          <a:p>
            <a:pPr algn="just"/>
            <a:r>
              <a:rPr lang="el-GR" dirty="0" smtClean="0"/>
              <a:t>Ο </a:t>
            </a:r>
            <a:r>
              <a:rPr lang="el-GR" b="1" i="1" dirty="0" smtClean="0"/>
              <a:t>λεξικογραφικός ορισμός </a:t>
            </a:r>
            <a:r>
              <a:rPr lang="el-GR" i="1" dirty="0" smtClean="0"/>
              <a:t>αναλύει τα ‘σημαινόμενα’ μιας γλώσσας </a:t>
            </a:r>
            <a:r>
              <a:rPr lang="el-GR" i="1" dirty="0" smtClean="0"/>
              <a:t>παρου</a:t>
            </a:r>
            <a:r>
              <a:rPr lang="el-GR" dirty="0" smtClean="0"/>
              <a:t>σιάζοντας </a:t>
            </a:r>
            <a:r>
              <a:rPr lang="el-GR" dirty="0" smtClean="0"/>
              <a:t>τις σημασίες και τις χρήσεις των ‘σημείων’ της. Δίνει για κάθε </a:t>
            </a:r>
            <a:r>
              <a:rPr lang="el-GR" dirty="0" smtClean="0"/>
              <a:t>λέξη μία ή περισσότερες </a:t>
            </a:r>
            <a:r>
              <a:rPr lang="el-GR" dirty="0" smtClean="0"/>
              <a:t>περιγραφές που αντιστοιχούν σε σημασίες και έννοιες, </a:t>
            </a:r>
            <a:r>
              <a:rPr lang="el-GR" dirty="0" smtClean="0"/>
              <a:t>ώστε να </a:t>
            </a:r>
            <a:r>
              <a:rPr lang="el-GR" dirty="0" smtClean="0"/>
              <a:t>ερμηνεύσει και να παραστήσει την πραγματικότητα. Η σημασία συχνά </a:t>
            </a:r>
            <a:r>
              <a:rPr lang="el-GR" dirty="0" smtClean="0"/>
              <a:t>συνάγεται </a:t>
            </a:r>
            <a:r>
              <a:rPr lang="el-GR" dirty="0" smtClean="0"/>
              <a:t>από τη μορφολογική ή ετυμολογική συσχέτιση των γλωσσικών </a:t>
            </a:r>
            <a:r>
              <a:rPr lang="el-GR" dirty="0" smtClean="0"/>
              <a:t>σημείων (</a:t>
            </a:r>
            <a:r>
              <a:rPr lang="el-GR" dirty="0" err="1" smtClean="0"/>
              <a:t>Κουτσουμπάρη</a:t>
            </a:r>
            <a:r>
              <a:rPr lang="el-GR" dirty="0" smtClean="0"/>
              <a:t>, </a:t>
            </a:r>
            <a:r>
              <a:rPr lang="el-GR" dirty="0" err="1" smtClean="0"/>
              <a:t>Σδούκου</a:t>
            </a:r>
            <a:r>
              <a:rPr lang="el-GR" dirty="0" smtClean="0"/>
              <a:t> &amp; </a:t>
            </a:r>
            <a:r>
              <a:rPr lang="el-GR" dirty="0" err="1" smtClean="0"/>
              <a:t>Βαλεοντής</a:t>
            </a:r>
            <a:r>
              <a:rPr lang="el-GR" dirty="0" smtClean="0"/>
              <a:t> 2011).</a:t>
            </a: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Πιο αναλυτικά</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34</a:t>
            </a:fld>
            <a:endParaRPr lang="el-GR"/>
          </a:p>
        </p:txBody>
      </p:sp>
      <p:sp>
        <p:nvSpPr>
          <p:cNvPr id="4" name="3 - Θέση περιεχομένου"/>
          <p:cNvSpPr>
            <a:spLocks noGrp="1"/>
          </p:cNvSpPr>
          <p:nvPr>
            <p:ph sz="quarter" idx="1"/>
          </p:nvPr>
        </p:nvSpPr>
        <p:spPr>
          <a:xfrm>
            <a:off x="251520" y="1844824"/>
            <a:ext cx="8435280" cy="4312136"/>
          </a:xfrm>
        </p:spPr>
        <p:txBody>
          <a:bodyPr>
            <a:normAutofit lnSpcReduction="10000"/>
          </a:bodyPr>
          <a:lstStyle/>
          <a:p>
            <a:pPr algn="just"/>
            <a:r>
              <a:rPr lang="el-GR" dirty="0" smtClean="0"/>
              <a:t>Ο </a:t>
            </a:r>
            <a:r>
              <a:rPr lang="el-GR" b="1" i="1" dirty="0" smtClean="0"/>
              <a:t>λειτουργικός ορισμός </a:t>
            </a:r>
            <a:r>
              <a:rPr lang="el-GR" i="1" dirty="0" smtClean="0"/>
              <a:t>αποσκοπεί στην απόδοση του νοήματος που </a:t>
            </a:r>
            <a:r>
              <a:rPr lang="el-GR" i="1" dirty="0" smtClean="0"/>
              <a:t>προσ</a:t>
            </a:r>
            <a:r>
              <a:rPr lang="el-GR" dirty="0" smtClean="0"/>
              <a:t>δίδουμε </a:t>
            </a:r>
            <a:r>
              <a:rPr lang="el-GR" dirty="0" smtClean="0"/>
              <a:t>σε μια έννοια τη δεδομένη χρονική στιγμή, με βάση τις εμπειρίες </a:t>
            </a:r>
            <a:r>
              <a:rPr lang="el-GR" dirty="0" smtClean="0"/>
              <a:t>και τις </a:t>
            </a:r>
            <a:r>
              <a:rPr lang="el-GR" dirty="0" smtClean="0"/>
              <a:t>παρατηρήσεις μας. Η κατανόηση μιας έννοιας εξασφαλίζεται μόνο όταν </a:t>
            </a:r>
            <a:r>
              <a:rPr lang="el-GR" dirty="0" smtClean="0"/>
              <a:t>ο λειτουργικός </a:t>
            </a:r>
            <a:r>
              <a:rPr lang="el-GR" dirty="0" smtClean="0"/>
              <a:t>ορισμός διαμορφώνεται βιωματικά. Ο λειτουργικός ορισμός </a:t>
            </a:r>
            <a:r>
              <a:rPr lang="el-GR" dirty="0" smtClean="0"/>
              <a:t>ενός αντικειμένου </a:t>
            </a:r>
            <a:r>
              <a:rPr lang="el-GR" dirty="0" smtClean="0"/>
              <a:t>ή μιας ιδιότητας, προσδιορίζει φραστικά την αντίληψη του </a:t>
            </a:r>
            <a:r>
              <a:rPr lang="el-GR" dirty="0" smtClean="0"/>
              <a:t>καθενός </a:t>
            </a:r>
            <a:r>
              <a:rPr lang="el-GR" dirty="0" smtClean="0"/>
              <a:t>για την έννοια σε μια δεδομένη στιγμή και στηρίζεται στα </a:t>
            </a:r>
            <a:r>
              <a:rPr lang="el-GR" dirty="0" smtClean="0"/>
              <a:t>χαρακτηριστικά που </a:t>
            </a:r>
            <a:r>
              <a:rPr lang="el-GR" dirty="0" smtClean="0"/>
              <a:t>προσδιορίζουν την έννοια, που τη διαφοροποιούν από τις άλλες (</a:t>
            </a:r>
            <a:r>
              <a:rPr lang="el-GR" dirty="0" smtClean="0"/>
              <a:t>Κωνσταντίνου </a:t>
            </a:r>
            <a:r>
              <a:rPr lang="el-GR" dirty="0" smtClean="0"/>
              <a:t>κ.ά. 2002, 34).</a:t>
            </a: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Πιο αναλυτικά</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35</a:t>
            </a:fld>
            <a:endParaRPr lang="el-GR"/>
          </a:p>
        </p:txBody>
      </p:sp>
      <p:sp>
        <p:nvSpPr>
          <p:cNvPr id="4" name="3 - Θέση περιεχομένου"/>
          <p:cNvSpPr>
            <a:spLocks noGrp="1"/>
          </p:cNvSpPr>
          <p:nvPr>
            <p:ph sz="quarter" idx="1"/>
          </p:nvPr>
        </p:nvSpPr>
        <p:spPr>
          <a:xfrm>
            <a:off x="251520" y="1844824"/>
            <a:ext cx="8435280" cy="4312136"/>
          </a:xfrm>
        </p:spPr>
        <p:txBody>
          <a:bodyPr>
            <a:normAutofit/>
          </a:bodyPr>
          <a:lstStyle/>
          <a:p>
            <a:pPr algn="just"/>
            <a:r>
              <a:rPr lang="el-GR" dirty="0" smtClean="0"/>
              <a:t>Ο </a:t>
            </a:r>
            <a:r>
              <a:rPr lang="el-GR" b="1" i="1" dirty="0" smtClean="0"/>
              <a:t>ορισμός με παράδειγμα </a:t>
            </a:r>
            <a:r>
              <a:rPr lang="el-GR" i="1" dirty="0" smtClean="0"/>
              <a:t>χρησιμοποιείται όταν κανείς θέλει να </a:t>
            </a:r>
            <a:r>
              <a:rPr lang="el-GR" i="1" dirty="0" smtClean="0"/>
              <a:t>επισημάνει </a:t>
            </a:r>
            <a:r>
              <a:rPr lang="el-GR" dirty="0" smtClean="0"/>
              <a:t>τους </a:t>
            </a:r>
            <a:r>
              <a:rPr lang="el-GR" dirty="0" smtClean="0"/>
              <a:t>διαφορετικούς τύπους της </a:t>
            </a:r>
            <a:r>
              <a:rPr lang="el-GR" dirty="0" err="1" smtClean="0"/>
              <a:t>οριστέας</a:t>
            </a:r>
            <a:r>
              <a:rPr lang="el-GR" dirty="0" smtClean="0"/>
              <a:t> έννοιας, που δείχνουν ότι ο στόχος </a:t>
            </a:r>
            <a:r>
              <a:rPr lang="el-GR" dirty="0" smtClean="0"/>
              <a:t>του μηνύματος </a:t>
            </a:r>
            <a:r>
              <a:rPr lang="el-GR" dirty="0" smtClean="0"/>
              <a:t>έχει ως στόχο τον παραλήπτη, π.χ. </a:t>
            </a:r>
            <a:r>
              <a:rPr lang="el-GR" i="1" dirty="0" smtClean="0"/>
              <a:t>μανιτάρια: υπάρχουν </a:t>
            </a:r>
            <a:r>
              <a:rPr lang="el-GR" i="1" dirty="0" smtClean="0"/>
              <a:t>δηλητη</a:t>
            </a:r>
            <a:r>
              <a:rPr lang="el-GR" dirty="0" smtClean="0"/>
              <a:t>ριώδη </a:t>
            </a:r>
            <a:r>
              <a:rPr lang="el-GR" dirty="0" smtClean="0"/>
              <a:t>και καλά μανιτάρια (</a:t>
            </a:r>
            <a:r>
              <a:rPr lang="el-GR" dirty="0" err="1" smtClean="0"/>
              <a:t>Caramelli</a:t>
            </a:r>
            <a:r>
              <a:rPr lang="el-GR" dirty="0" smtClean="0"/>
              <a:t>, </a:t>
            </a:r>
            <a:r>
              <a:rPr lang="el-GR" dirty="0" err="1" smtClean="0"/>
              <a:t>Borghi</a:t>
            </a:r>
            <a:r>
              <a:rPr lang="el-GR" dirty="0" smtClean="0"/>
              <a:t> &amp; </a:t>
            </a:r>
            <a:r>
              <a:rPr lang="el-GR" dirty="0" err="1" smtClean="0"/>
              <a:t>Setti</a:t>
            </a:r>
            <a:r>
              <a:rPr lang="el-GR" dirty="0" smtClean="0"/>
              <a:t> 2006). Πρόκειται για </a:t>
            </a:r>
            <a:r>
              <a:rPr lang="el-GR" dirty="0" smtClean="0"/>
              <a:t>μια σχεσιακή </a:t>
            </a:r>
            <a:r>
              <a:rPr lang="el-GR" dirty="0" smtClean="0"/>
              <a:t>στρατηγική, όπου ο ορισμός είναι ένας κατάλογος τυπικών </a:t>
            </a:r>
            <a:r>
              <a:rPr lang="el-GR" dirty="0" smtClean="0"/>
              <a:t>παραδειγμάτων </a:t>
            </a:r>
            <a:r>
              <a:rPr lang="el-GR" dirty="0" smtClean="0"/>
              <a:t>ή περιπτώσεων του ορισμού.</a:t>
            </a:r>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Πιο αναλυτικά</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36</a:t>
            </a:fld>
            <a:endParaRPr lang="el-GR"/>
          </a:p>
        </p:txBody>
      </p:sp>
      <p:sp>
        <p:nvSpPr>
          <p:cNvPr id="4" name="3 - Θέση περιεχομένου"/>
          <p:cNvSpPr>
            <a:spLocks noGrp="1"/>
          </p:cNvSpPr>
          <p:nvPr>
            <p:ph sz="quarter" idx="1"/>
          </p:nvPr>
        </p:nvSpPr>
        <p:spPr>
          <a:xfrm>
            <a:off x="251520" y="1844824"/>
            <a:ext cx="8435280" cy="4312136"/>
          </a:xfrm>
        </p:spPr>
        <p:txBody>
          <a:bodyPr>
            <a:normAutofit/>
          </a:bodyPr>
          <a:lstStyle/>
          <a:p>
            <a:pPr algn="just"/>
            <a:r>
              <a:rPr lang="el-GR" dirty="0" smtClean="0"/>
              <a:t>Ο </a:t>
            </a:r>
            <a:r>
              <a:rPr lang="el-GR" b="1" i="1" dirty="0" smtClean="0"/>
              <a:t>περιγραφικός ορισμός </a:t>
            </a:r>
            <a:r>
              <a:rPr lang="el-GR" i="1" dirty="0" smtClean="0"/>
              <a:t>περιγράφει σημεία ή γνωρίσματα της έννοιας </a:t>
            </a:r>
            <a:r>
              <a:rPr lang="el-GR" i="1" dirty="0" smtClean="0"/>
              <a:t>που </a:t>
            </a:r>
            <a:r>
              <a:rPr lang="el-GR" dirty="0" smtClean="0"/>
              <a:t>ορίζεται</a:t>
            </a:r>
            <a:r>
              <a:rPr lang="el-GR" dirty="0" smtClean="0"/>
              <a:t>. Οι περιγραφικοί ορισμοί, μέσα από μια προσεκτική παρατήρηση </a:t>
            </a:r>
            <a:r>
              <a:rPr lang="el-GR" dirty="0" smtClean="0"/>
              <a:t>σχετικά </a:t>
            </a:r>
            <a:r>
              <a:rPr lang="el-GR" dirty="0" smtClean="0"/>
              <a:t>με το πώς δημιουργείται ένα πράγμα (ένα μέρος, ένα πρόσωπο, ένα ζώο</a:t>
            </a:r>
            <a:r>
              <a:rPr lang="el-GR" dirty="0" smtClean="0"/>
              <a:t>), επισημαίνουν </a:t>
            </a:r>
            <a:r>
              <a:rPr lang="el-GR" dirty="0" smtClean="0"/>
              <a:t>τα χαρακτηριστικά, τα διακριτά του γνωρίσματα, </a:t>
            </a:r>
            <a:r>
              <a:rPr lang="el-GR" dirty="0" smtClean="0"/>
              <a:t>προκειμένου να </a:t>
            </a:r>
            <a:r>
              <a:rPr lang="el-GR" dirty="0" smtClean="0"/>
              <a:t>παρέχουν μια σαφή και ολοκληρωμένη έννοια (</a:t>
            </a:r>
            <a:r>
              <a:rPr lang="el-GR" dirty="0" err="1" smtClean="0"/>
              <a:t>Gerot</a:t>
            </a:r>
            <a:r>
              <a:rPr lang="el-GR" dirty="0" smtClean="0"/>
              <a:t> &amp; </a:t>
            </a:r>
            <a:r>
              <a:rPr lang="el-GR" dirty="0" err="1" smtClean="0"/>
              <a:t>Wignell</a:t>
            </a:r>
            <a:r>
              <a:rPr lang="el-GR" dirty="0" smtClean="0"/>
              <a:t> 1994).</a:t>
            </a:r>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Πιο αναλυτικά</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37</a:t>
            </a:fld>
            <a:endParaRPr lang="el-GR"/>
          </a:p>
        </p:txBody>
      </p:sp>
      <p:sp>
        <p:nvSpPr>
          <p:cNvPr id="4" name="3 - Θέση περιεχομένου"/>
          <p:cNvSpPr>
            <a:spLocks noGrp="1"/>
          </p:cNvSpPr>
          <p:nvPr>
            <p:ph sz="quarter" idx="1"/>
          </p:nvPr>
        </p:nvSpPr>
        <p:spPr>
          <a:xfrm>
            <a:off x="251520" y="1844824"/>
            <a:ext cx="8435280" cy="4312136"/>
          </a:xfrm>
        </p:spPr>
        <p:txBody>
          <a:bodyPr>
            <a:normAutofit fontScale="85000" lnSpcReduction="20000"/>
          </a:bodyPr>
          <a:lstStyle/>
          <a:p>
            <a:pPr algn="just"/>
            <a:r>
              <a:rPr lang="el-GR" dirty="0" smtClean="0"/>
              <a:t>Ο </a:t>
            </a:r>
            <a:r>
              <a:rPr lang="el-GR" b="1" i="1" dirty="0" smtClean="0"/>
              <a:t>μορφολογικός ορισμός </a:t>
            </a:r>
            <a:r>
              <a:rPr lang="el-GR" i="1" dirty="0" smtClean="0"/>
              <a:t>εξηγεί τη σημασία μιας λέξης, στηριζόμενος </a:t>
            </a:r>
            <a:r>
              <a:rPr lang="el-GR" i="1" dirty="0" smtClean="0"/>
              <a:t>στη </a:t>
            </a:r>
            <a:r>
              <a:rPr lang="el-GR" dirty="0" smtClean="0"/>
              <a:t>δομημένη </a:t>
            </a:r>
            <a:r>
              <a:rPr lang="el-GR" dirty="0" smtClean="0"/>
              <a:t>μορφή του </a:t>
            </a:r>
            <a:r>
              <a:rPr lang="el-GR" dirty="0" err="1" smtClean="0"/>
              <a:t>λημματικού</a:t>
            </a:r>
            <a:r>
              <a:rPr lang="el-GR" dirty="0" smtClean="0"/>
              <a:t> της τύπου (Αναστασιάδη-</a:t>
            </a:r>
            <a:r>
              <a:rPr lang="el-GR" dirty="0" err="1" smtClean="0"/>
              <a:t>Συμεωνίδ</a:t>
            </a:r>
            <a:r>
              <a:rPr lang="el-GR" dirty="0" smtClean="0"/>
              <a:t>η 1997, 169</a:t>
            </a:r>
            <a:r>
              <a:rPr lang="el-GR" dirty="0" smtClean="0"/>
              <a:t>), μέσω </a:t>
            </a:r>
            <a:r>
              <a:rPr lang="el-GR" dirty="0" smtClean="0"/>
              <a:t>δηλαδή μιας λέξης της ίδιας οικογένειας, που προέρχεται από την </a:t>
            </a:r>
            <a:r>
              <a:rPr lang="el-GR" dirty="0" smtClean="0"/>
              <a:t>ίδια ρίζα </a:t>
            </a:r>
            <a:r>
              <a:rPr lang="el-GR" dirty="0" smtClean="0"/>
              <a:t>αλλά ανήκει σε διαφορετική γραμματική κατηγορία. Συχνά οι </a:t>
            </a:r>
            <a:r>
              <a:rPr lang="el-GR" dirty="0" smtClean="0"/>
              <a:t>μορφολογικοί </a:t>
            </a:r>
            <a:r>
              <a:rPr lang="el-GR" dirty="0" smtClean="0"/>
              <a:t>ορισμοί αξιοποιούν στις περιγραφές τους τα σημασιολογικά </a:t>
            </a:r>
            <a:r>
              <a:rPr lang="el-GR" dirty="0" smtClean="0"/>
              <a:t>χαρακτηριστικά </a:t>
            </a:r>
            <a:r>
              <a:rPr lang="el-GR" dirty="0" smtClean="0"/>
              <a:t>που φέρουν τα διαφορετικά επιθήματα ή προθήματα όταν συνδυάζονται </a:t>
            </a:r>
            <a:r>
              <a:rPr lang="el-GR" dirty="0" smtClean="0"/>
              <a:t>με συγκεκριμένες </a:t>
            </a:r>
            <a:r>
              <a:rPr lang="el-GR" dirty="0" smtClean="0"/>
              <a:t>κατηγορίες ριζικών λέξεων. Ωστόσο, στόχος τους δεν είναι </a:t>
            </a:r>
            <a:r>
              <a:rPr lang="el-GR" dirty="0" smtClean="0"/>
              <a:t>να αναπαραστήσουν </a:t>
            </a:r>
            <a:r>
              <a:rPr lang="el-GR" dirty="0" smtClean="0"/>
              <a:t>πιστά και με συστηματικότητα ούτε τους κανόνες </a:t>
            </a:r>
            <a:r>
              <a:rPr lang="el-GR" dirty="0" smtClean="0"/>
              <a:t>παραγωγής </a:t>
            </a:r>
            <a:r>
              <a:rPr lang="el-GR" dirty="0" smtClean="0"/>
              <a:t>ούτε την </a:t>
            </a:r>
            <a:r>
              <a:rPr lang="el-GR" dirty="0" err="1" smtClean="0"/>
              <a:t>κατευθυντικότητα</a:t>
            </a:r>
            <a:r>
              <a:rPr lang="el-GR" dirty="0" smtClean="0"/>
              <a:t> στη σχέση παράγωγου και ριζικής λέξης, </a:t>
            </a:r>
            <a:r>
              <a:rPr lang="el-GR" dirty="0" smtClean="0"/>
              <a:t>αλλά να </a:t>
            </a:r>
            <a:r>
              <a:rPr lang="el-GR" dirty="0" smtClean="0"/>
              <a:t>οδηγηθούν σε πιο οικονομικούς από άποψη χώρου τρόπους περιγραφής </a:t>
            </a:r>
            <a:r>
              <a:rPr lang="el-GR" dirty="0" smtClean="0"/>
              <a:t>μιας σημασίας</a:t>
            </a:r>
            <a:r>
              <a:rPr lang="el-GR" dirty="0" smtClean="0"/>
              <a:t>, στηριζόμενοι στη γνώση που μεταφέρουν οι ορισμοί άλλων </a:t>
            </a:r>
            <a:r>
              <a:rPr lang="el-GR" dirty="0" smtClean="0"/>
              <a:t>λέξεων της </a:t>
            </a:r>
            <a:r>
              <a:rPr lang="el-GR" dirty="0" smtClean="0"/>
              <a:t>ίδιας οικογένειας (</a:t>
            </a:r>
            <a:r>
              <a:rPr lang="en-US" dirty="0" err="1" smtClean="0"/>
              <a:t>Rundell</a:t>
            </a:r>
            <a:r>
              <a:rPr lang="en-US" dirty="0" smtClean="0"/>
              <a:t> 1988・ </a:t>
            </a:r>
            <a:r>
              <a:rPr lang="en-US" dirty="0" err="1" smtClean="0"/>
              <a:t>Svensen</a:t>
            </a:r>
            <a:r>
              <a:rPr lang="en-US" dirty="0" smtClean="0"/>
              <a:t> 1993, 128–29).</a:t>
            </a:r>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Πιο αναλυτικά</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38</a:t>
            </a:fld>
            <a:endParaRPr lang="el-GR"/>
          </a:p>
        </p:txBody>
      </p:sp>
      <p:sp>
        <p:nvSpPr>
          <p:cNvPr id="4" name="3 - Θέση περιεχομένου"/>
          <p:cNvSpPr>
            <a:spLocks noGrp="1"/>
          </p:cNvSpPr>
          <p:nvPr>
            <p:ph sz="quarter" idx="1"/>
          </p:nvPr>
        </p:nvSpPr>
        <p:spPr>
          <a:xfrm>
            <a:off x="251520" y="1844824"/>
            <a:ext cx="8435280" cy="4312136"/>
          </a:xfrm>
        </p:spPr>
        <p:txBody>
          <a:bodyPr>
            <a:normAutofit fontScale="85000" lnSpcReduction="10000"/>
          </a:bodyPr>
          <a:lstStyle/>
          <a:p>
            <a:pPr algn="just"/>
            <a:r>
              <a:rPr lang="el-GR" dirty="0" smtClean="0"/>
              <a:t>Σύμφωνα με τους </a:t>
            </a:r>
            <a:r>
              <a:rPr lang="el-GR" dirty="0" err="1" smtClean="0"/>
              <a:t>Ayto</a:t>
            </a:r>
            <a:r>
              <a:rPr lang="el-GR" dirty="0" smtClean="0"/>
              <a:t> (1983, 89), </a:t>
            </a:r>
            <a:r>
              <a:rPr lang="el-GR" dirty="0" err="1" smtClean="0"/>
              <a:t>Svensen</a:t>
            </a:r>
            <a:r>
              <a:rPr lang="el-GR" dirty="0" smtClean="0"/>
              <a:t> (1993, 122) και </a:t>
            </a:r>
            <a:r>
              <a:rPr lang="el-GR" dirty="0" err="1" smtClean="0"/>
              <a:t>Bejoint</a:t>
            </a:r>
            <a:r>
              <a:rPr lang="el-GR" dirty="0" smtClean="0"/>
              <a:t> (1994, 198), </a:t>
            </a:r>
            <a:r>
              <a:rPr lang="el-GR" dirty="0" smtClean="0"/>
              <a:t>ο </a:t>
            </a:r>
            <a:r>
              <a:rPr lang="el-GR" b="1" i="1" dirty="0" smtClean="0"/>
              <a:t>αριστοτελικός </a:t>
            </a:r>
            <a:r>
              <a:rPr lang="el-GR" b="1" i="1" dirty="0" smtClean="0"/>
              <a:t>ορισμός </a:t>
            </a:r>
            <a:r>
              <a:rPr lang="el-GR" i="1" dirty="0" smtClean="0"/>
              <a:t>αποτελείται από το γένος (</a:t>
            </a:r>
            <a:r>
              <a:rPr lang="el-GR" i="1" dirty="0" err="1" smtClean="0"/>
              <a:t>genus</a:t>
            </a:r>
            <a:r>
              <a:rPr lang="el-GR" i="1" dirty="0" smtClean="0"/>
              <a:t>), ένα </a:t>
            </a:r>
            <a:r>
              <a:rPr lang="el-GR" i="1" dirty="0" err="1" smtClean="0"/>
              <a:t>υπερώνυμο</a:t>
            </a:r>
            <a:r>
              <a:rPr lang="el-GR" i="1" dirty="0" smtClean="0"/>
              <a:t> (</a:t>
            </a:r>
            <a:r>
              <a:rPr lang="el-GR" i="1" dirty="0" err="1" smtClean="0"/>
              <a:t>hypernym</a:t>
            </a:r>
            <a:r>
              <a:rPr lang="el-GR" i="1" dirty="0" smtClean="0"/>
              <a:t>) </a:t>
            </a:r>
            <a:r>
              <a:rPr lang="el-GR" dirty="0" smtClean="0"/>
              <a:t>που </a:t>
            </a:r>
            <a:r>
              <a:rPr lang="el-GR" dirty="0" smtClean="0"/>
              <a:t>δηλώνει την υπερκείμενη (</a:t>
            </a:r>
            <a:r>
              <a:rPr lang="el-GR" dirty="0" err="1" smtClean="0"/>
              <a:t>superordinate</a:t>
            </a:r>
            <a:r>
              <a:rPr lang="el-GR" dirty="0" smtClean="0"/>
              <a:t>) κατηγορία στην </a:t>
            </a:r>
            <a:r>
              <a:rPr lang="el-GR" dirty="0" smtClean="0"/>
              <a:t>οποία ανήκει </a:t>
            </a:r>
            <a:r>
              <a:rPr lang="el-GR" dirty="0" smtClean="0"/>
              <a:t>το οριζόμενο, και από τα διαφοροποιητικά χαρακτηριστικά (</a:t>
            </a:r>
            <a:r>
              <a:rPr lang="el-GR" dirty="0" err="1" smtClean="0"/>
              <a:t>differentiae</a:t>
            </a:r>
            <a:r>
              <a:rPr lang="el-GR" dirty="0" smtClean="0"/>
              <a:t>), συμπληρωματική </a:t>
            </a:r>
            <a:r>
              <a:rPr lang="el-GR" dirty="0" smtClean="0"/>
              <a:t>πληροφορία που δείχνει τι κάνει το οριζόμενο μοναδικό </a:t>
            </a:r>
            <a:r>
              <a:rPr lang="el-GR" dirty="0" smtClean="0"/>
              <a:t>και με </a:t>
            </a:r>
            <a:r>
              <a:rPr lang="el-GR" dirty="0" smtClean="0"/>
              <a:t>ποιους τρόπους αυτό διαφοροποιείται από άλλα λεξικά στοιχεία που </a:t>
            </a:r>
            <a:r>
              <a:rPr lang="el-GR" dirty="0" smtClean="0"/>
              <a:t>ανήκουν </a:t>
            </a:r>
            <a:r>
              <a:rPr lang="el-GR" dirty="0" smtClean="0"/>
              <a:t>στην ίδια κατηγορία, τα </a:t>
            </a:r>
            <a:r>
              <a:rPr lang="el-GR" dirty="0" err="1" smtClean="0"/>
              <a:t>συνυπώνυμα</a:t>
            </a:r>
            <a:r>
              <a:rPr lang="el-GR" dirty="0" smtClean="0"/>
              <a:t> (</a:t>
            </a:r>
            <a:r>
              <a:rPr lang="el-GR" dirty="0" err="1" smtClean="0"/>
              <a:t>cohyponyms</a:t>
            </a:r>
            <a:r>
              <a:rPr lang="el-GR" dirty="0" smtClean="0"/>
              <a:t>). Ο αριστοτελικός </a:t>
            </a:r>
            <a:r>
              <a:rPr lang="el-GR" dirty="0" smtClean="0"/>
              <a:t>ορισμός</a:t>
            </a:r>
            <a:r>
              <a:rPr lang="el-GR" dirty="0" smtClean="0"/>
              <a:t>, σύμφωνα με τον </a:t>
            </a:r>
            <a:r>
              <a:rPr lang="el-GR" dirty="0" err="1" smtClean="0"/>
              <a:t>Watson</a:t>
            </a:r>
            <a:r>
              <a:rPr lang="el-GR" dirty="0" smtClean="0"/>
              <a:t> (1985) έχει μία τυπική γλωσσική μορφή, η </a:t>
            </a:r>
            <a:r>
              <a:rPr lang="el-GR" dirty="0" smtClean="0"/>
              <a:t>οποία αναφέρει </a:t>
            </a:r>
            <a:r>
              <a:rPr lang="el-GR" dirty="0" smtClean="0"/>
              <a:t>τη σημασιολογική ισοδυναμία (ΟΦ1 είναι ΟΦ2) ανάμεσα στην </a:t>
            </a:r>
            <a:r>
              <a:rPr lang="el-GR" dirty="0" err="1" smtClean="0"/>
              <a:t>οριστέα</a:t>
            </a:r>
            <a:r>
              <a:rPr lang="el-GR" dirty="0" smtClean="0"/>
              <a:t> έννοια</a:t>
            </a:r>
            <a:r>
              <a:rPr lang="el-GR" dirty="0" smtClean="0"/>
              <a:t>, δηλαδή την έννοια που ορίζουμε (</a:t>
            </a:r>
            <a:r>
              <a:rPr lang="el-GR" dirty="0" err="1" smtClean="0"/>
              <a:t>definiendum</a:t>
            </a:r>
            <a:r>
              <a:rPr lang="el-GR" dirty="0" smtClean="0"/>
              <a:t>/ΟΦ1) και στην έννοια </a:t>
            </a:r>
            <a:r>
              <a:rPr lang="el-GR" dirty="0" smtClean="0"/>
              <a:t>που την </a:t>
            </a:r>
            <a:r>
              <a:rPr lang="el-GR" dirty="0" smtClean="0"/>
              <a:t>ορίζει ή στη γλωσσική δομή που την επεξηγεί (</a:t>
            </a:r>
            <a:r>
              <a:rPr lang="el-GR" dirty="0" err="1" smtClean="0"/>
              <a:t>definiens</a:t>
            </a:r>
            <a:r>
              <a:rPr lang="el-GR" dirty="0" smtClean="0"/>
              <a:t>/ΟΦ2).</a:t>
            </a:r>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Πιο αναλυτικά</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39</a:t>
            </a:fld>
            <a:endParaRPr lang="el-GR"/>
          </a:p>
        </p:txBody>
      </p:sp>
      <p:sp>
        <p:nvSpPr>
          <p:cNvPr id="4" name="3 - Θέση περιεχομένου"/>
          <p:cNvSpPr>
            <a:spLocks noGrp="1"/>
          </p:cNvSpPr>
          <p:nvPr>
            <p:ph sz="quarter" idx="1"/>
          </p:nvPr>
        </p:nvSpPr>
        <p:spPr>
          <a:xfrm>
            <a:off x="251520" y="1844824"/>
            <a:ext cx="8435280" cy="4312136"/>
          </a:xfrm>
        </p:spPr>
        <p:txBody>
          <a:bodyPr>
            <a:normAutofit/>
          </a:bodyPr>
          <a:lstStyle/>
          <a:p>
            <a:r>
              <a:rPr lang="el-GR" dirty="0" smtClean="0"/>
              <a:t>Υπάρχει, τέλος, και ο </a:t>
            </a:r>
            <a:r>
              <a:rPr lang="el-GR" i="1" dirty="0" smtClean="0"/>
              <a:t>ασαφής ορισμός, ο ορισμός, δηλαδή, που δεν </a:t>
            </a:r>
            <a:r>
              <a:rPr lang="el-GR" i="1" dirty="0" smtClean="0"/>
              <a:t>παρέχει </a:t>
            </a:r>
            <a:r>
              <a:rPr lang="el-GR" dirty="0" smtClean="0"/>
              <a:t>επαρκή </a:t>
            </a:r>
            <a:r>
              <a:rPr lang="el-GR" dirty="0" smtClean="0"/>
              <a:t>σημασιολογική πληροφορία για την ολοκληρωμένη αναπαράσταση </a:t>
            </a:r>
            <a:r>
              <a:rPr lang="el-GR" dirty="0" smtClean="0"/>
              <a:t>της οριζόμενης </a:t>
            </a:r>
            <a:r>
              <a:rPr lang="el-GR" dirty="0" smtClean="0"/>
              <a:t>λέξης (</a:t>
            </a:r>
            <a:r>
              <a:rPr lang="el-GR" dirty="0" err="1" smtClean="0"/>
              <a:t>McKeown</a:t>
            </a:r>
            <a:r>
              <a:rPr lang="el-GR" dirty="0" smtClean="0"/>
              <a:t> </a:t>
            </a:r>
            <a:r>
              <a:rPr lang="el-GR" dirty="0" smtClean="0"/>
              <a:t>1993: </a:t>
            </a:r>
            <a:r>
              <a:rPr lang="el-GR" dirty="0" smtClean="0"/>
              <a:t>20).</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4</a:t>
            </a:fld>
            <a:endParaRPr lang="el-GR"/>
          </a:p>
        </p:txBody>
      </p:sp>
      <p:sp>
        <p:nvSpPr>
          <p:cNvPr id="4" name="3 - Θέση περιεχομένου"/>
          <p:cNvSpPr>
            <a:spLocks noGrp="1"/>
          </p:cNvSpPr>
          <p:nvPr>
            <p:ph sz="quarter" idx="1"/>
          </p:nvPr>
        </p:nvSpPr>
        <p:spPr>
          <a:xfrm>
            <a:off x="0" y="1219200"/>
            <a:ext cx="8686800" cy="4937760"/>
          </a:xfrm>
        </p:spPr>
        <p:txBody>
          <a:bodyPr>
            <a:normAutofit/>
          </a:bodyPr>
          <a:lstStyle/>
          <a:p>
            <a:pPr algn="just"/>
            <a:r>
              <a:rPr lang="el-GR" dirty="0" smtClean="0"/>
              <a:t>Όταν ορίζει κανείς τις λέξεις προβαίνει σε ένα είδος κρίσης, που άλλοτε </a:t>
            </a:r>
            <a:r>
              <a:rPr lang="el-GR" dirty="0" smtClean="0"/>
              <a:t>δημιουργεί </a:t>
            </a:r>
            <a:r>
              <a:rPr lang="el-GR" dirty="0" smtClean="0"/>
              <a:t>ένα νέο κομμάτι γνώσης (όπως στην περίπτωση μιας νέας </a:t>
            </a:r>
            <a:r>
              <a:rPr lang="el-GR" dirty="0" smtClean="0"/>
              <a:t>επιστημονικής </a:t>
            </a:r>
            <a:r>
              <a:rPr lang="el-GR" dirty="0" smtClean="0"/>
              <a:t>ανακάλυψης) ή κάνει ρητή την ήδη υπάρχουσα πληροφορία (</a:t>
            </a:r>
            <a:r>
              <a:rPr lang="el-GR" dirty="0" smtClean="0"/>
              <a:t>λεξικογραφικοί </a:t>
            </a:r>
            <a:r>
              <a:rPr lang="el-GR" dirty="0" smtClean="0"/>
              <a:t>ορισμοί). Η ικανότητα ορισμού μιας λέξης, τόσο σε προφορική όσο και </a:t>
            </a:r>
            <a:r>
              <a:rPr lang="el-GR" dirty="0" smtClean="0"/>
              <a:t>σε</a:t>
            </a:r>
            <a:r>
              <a:rPr lang="en-US" dirty="0" smtClean="0"/>
              <a:t> </a:t>
            </a:r>
            <a:r>
              <a:rPr lang="el-GR" dirty="0" smtClean="0"/>
              <a:t>γραπτή </a:t>
            </a:r>
            <a:r>
              <a:rPr lang="el-GR" dirty="0" smtClean="0"/>
              <a:t>μορφή, είναι μια σημαντική γλωσσική δεξιότητα. Έχει συνδεθεί </a:t>
            </a:r>
            <a:r>
              <a:rPr lang="el-GR" dirty="0" smtClean="0"/>
              <a:t>στενά</a:t>
            </a:r>
            <a:r>
              <a:rPr lang="en-US" dirty="0" smtClean="0"/>
              <a:t> </a:t>
            </a:r>
            <a:r>
              <a:rPr lang="el-GR" dirty="0" smtClean="0"/>
              <a:t>με </a:t>
            </a:r>
            <a:r>
              <a:rPr lang="el-GR" dirty="0" smtClean="0"/>
              <a:t>την ανάπτυξη γλωσσών, τον </a:t>
            </a:r>
            <a:r>
              <a:rPr lang="el-GR" dirty="0" err="1" smtClean="0"/>
              <a:t>εγγραμματισμό</a:t>
            </a:r>
            <a:r>
              <a:rPr lang="el-GR" dirty="0" smtClean="0"/>
              <a:t> και την ακαδημαϊκή </a:t>
            </a:r>
            <a:r>
              <a:rPr lang="el-GR" dirty="0" smtClean="0"/>
              <a:t>επιτυχία</a:t>
            </a:r>
            <a:r>
              <a:rPr lang="en-US" dirty="0" smtClean="0"/>
              <a:t> (Snow </a:t>
            </a:r>
            <a:r>
              <a:rPr lang="en-US" dirty="0" smtClean="0"/>
              <a:t>1990・ Snow </a:t>
            </a:r>
            <a:r>
              <a:rPr lang="el-GR" dirty="0" smtClean="0"/>
              <a:t>κ.ά. 1989・ </a:t>
            </a:r>
            <a:r>
              <a:rPr lang="en-US" dirty="0" smtClean="0"/>
              <a:t>Watson 1985). </a:t>
            </a:r>
            <a:r>
              <a:rPr lang="el-GR" dirty="0" smtClean="0"/>
              <a:t>Η ανάπτυξη του ορισμού είναι </a:t>
            </a:r>
            <a:r>
              <a:rPr lang="el-GR" dirty="0" smtClean="0"/>
              <a:t>μια</a:t>
            </a:r>
            <a:r>
              <a:rPr lang="en-US" dirty="0" smtClean="0"/>
              <a:t> </a:t>
            </a:r>
            <a:r>
              <a:rPr lang="el-GR" dirty="0" smtClean="0"/>
              <a:t>σταδιακή </a:t>
            </a:r>
            <a:r>
              <a:rPr lang="el-GR" dirty="0" smtClean="0"/>
              <a:t>διαδικασία, η οποία λαμβάνει χώρα από τα προσχολικά χρόνια </a:t>
            </a:r>
            <a:r>
              <a:rPr lang="el-GR" dirty="0" smtClean="0"/>
              <a:t>μέχρι</a:t>
            </a:r>
            <a:r>
              <a:rPr lang="en-US" dirty="0" smtClean="0"/>
              <a:t> </a:t>
            </a:r>
            <a:r>
              <a:rPr lang="el-GR" dirty="0" smtClean="0"/>
              <a:t>την </a:t>
            </a:r>
            <a:r>
              <a:rPr lang="el-GR" dirty="0" smtClean="0"/>
              <a:t>ενηλικίωση.</a:t>
            </a:r>
            <a:endParaRPr lang="el-GR" dirty="0"/>
          </a:p>
        </p:txBody>
      </p:sp>
      <p:sp>
        <p:nvSpPr>
          <p:cNvPr id="5" name="4 - Ορθογώνιο"/>
          <p:cNvSpPr/>
          <p:nvPr/>
        </p:nvSpPr>
        <p:spPr>
          <a:xfrm>
            <a:off x="323528" y="548680"/>
            <a:ext cx="8136904" cy="584775"/>
          </a:xfrm>
          <a:prstGeom prst="rect">
            <a:avLst/>
          </a:prstGeom>
        </p:spPr>
        <p:txBody>
          <a:bodyPr wrap="square">
            <a:spAutoFit/>
          </a:bodyPr>
          <a:lstStyle/>
          <a:p>
            <a:r>
              <a:rPr lang="el-GR" sz="3200" dirty="0" smtClean="0"/>
              <a:t>Γενικά περί ορισμού των λέξεων</a:t>
            </a:r>
            <a:endParaRPr lang="el-GR" sz="32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0"/>
            <a:ext cx="8784976" cy="990600"/>
          </a:xfrm>
        </p:spPr>
        <p:txBody>
          <a:bodyPr>
            <a:normAutofit fontScale="90000"/>
          </a:bodyPr>
          <a:lstStyle/>
          <a:p>
            <a:r>
              <a:rPr lang="el-GR" dirty="0" smtClean="0"/>
              <a:t>Η ανάπτυξη δεξιοτήτων ορισμού &amp; η διδασκαλία τους</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40</a:t>
            </a:fld>
            <a:endParaRPr lang="el-GR"/>
          </a:p>
        </p:txBody>
      </p:sp>
      <p:sp>
        <p:nvSpPr>
          <p:cNvPr id="4" name="3 - Θέση περιεχομένου"/>
          <p:cNvSpPr>
            <a:spLocks noGrp="1"/>
          </p:cNvSpPr>
          <p:nvPr>
            <p:ph sz="quarter" idx="1"/>
          </p:nvPr>
        </p:nvSpPr>
        <p:spPr/>
        <p:txBody>
          <a:bodyPr>
            <a:normAutofit fontScale="92500" lnSpcReduction="10000"/>
          </a:bodyPr>
          <a:lstStyle/>
          <a:p>
            <a:pPr algn="just">
              <a:buNone/>
            </a:pPr>
            <a:r>
              <a:rPr lang="el-GR" dirty="0" smtClean="0"/>
              <a:t>Ο </a:t>
            </a:r>
            <a:r>
              <a:rPr lang="el-GR" dirty="0" err="1" smtClean="0"/>
              <a:t>Snow</a:t>
            </a:r>
            <a:r>
              <a:rPr lang="el-GR" dirty="0" smtClean="0"/>
              <a:t> </a:t>
            </a:r>
            <a:r>
              <a:rPr lang="el-GR" dirty="0" smtClean="0"/>
              <a:t>(1990) διαπιστώνει ότι ο ορισμός των λέξεων είναι μια ικανότητα που για να αναπτυχθεί απαιτεί πρακτική και το πλαίσιο αυτής της πρακτικής είναι συγκεκριμένα αυτό που πραγματοποιείται </a:t>
            </a:r>
            <a:r>
              <a:rPr lang="el-GR" dirty="0" smtClean="0"/>
              <a:t>καθ’ όλη </a:t>
            </a:r>
            <a:r>
              <a:rPr lang="el-GR" dirty="0" smtClean="0"/>
              <a:t>τη διάρκεια της σχολικής φοίτησης. Ωστόσο, τα ερωτήματα που δημιουργούνται </a:t>
            </a:r>
            <a:r>
              <a:rPr lang="el-GR" dirty="0" smtClean="0"/>
              <a:t>είναι:</a:t>
            </a:r>
          </a:p>
          <a:p>
            <a:pPr algn="just"/>
            <a:r>
              <a:rPr lang="el-GR" dirty="0" smtClean="0"/>
              <a:t>Π</a:t>
            </a:r>
            <a:r>
              <a:rPr lang="el-GR" dirty="0" smtClean="0"/>
              <a:t>οιο </a:t>
            </a:r>
            <a:r>
              <a:rPr lang="el-GR" dirty="0" smtClean="0"/>
              <a:t>σχήμα μπορούν να πάρουν οι λεκτικές δηλώσεις που παράγουν τα μικρά παιδιά στα αρχικά στάδια της σχολικής φοίτησης όταν τους ζητείται να ορίσουν λέξεις; </a:t>
            </a:r>
            <a:endParaRPr lang="el-GR" dirty="0" smtClean="0"/>
          </a:p>
          <a:p>
            <a:pPr algn="just"/>
            <a:r>
              <a:rPr lang="el-GR" dirty="0" smtClean="0"/>
              <a:t>Ποιες </a:t>
            </a:r>
            <a:r>
              <a:rPr lang="el-GR" dirty="0" smtClean="0"/>
              <a:t>είναι οι δεξιότητες που απαιτούνται για τον επιτυχή ορισμό των λέξεων και πώς επιτυγχάνεται η διδασκαλία του ορισμού των λέξεων στο σχολείο; </a:t>
            </a:r>
          </a:p>
          <a:p>
            <a:pPr algn="just"/>
            <a:r>
              <a:rPr lang="el-GR" dirty="0" smtClean="0"/>
              <a:t>Π</a:t>
            </a:r>
            <a:r>
              <a:rPr lang="el-GR" dirty="0" smtClean="0"/>
              <a:t>οιες </a:t>
            </a:r>
            <a:r>
              <a:rPr lang="el-GR" dirty="0" smtClean="0"/>
              <a:t>είναι οι διαφορές που βρίσκει κανείς μεταξύ των προφορικών ορισμών που παράγουν τα παιδιά και εκείνων που παράγουν οι ενήλικες όταν ορίζουν τις ίδιες λέξεις; </a:t>
            </a:r>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1520" y="152400"/>
            <a:ext cx="8712968" cy="990600"/>
          </a:xfrm>
        </p:spPr>
        <p:txBody>
          <a:bodyPr>
            <a:normAutofit fontScale="90000"/>
          </a:bodyPr>
          <a:lstStyle/>
          <a:p>
            <a:r>
              <a:rPr lang="el-GR" dirty="0" smtClean="0"/>
              <a:t>Η ανάπτυξη δεξιοτήτων ορισμού &amp; η διδασκαλία τους</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41</a:t>
            </a:fld>
            <a:endParaRPr lang="el-GR"/>
          </a:p>
        </p:txBody>
      </p:sp>
      <p:sp>
        <p:nvSpPr>
          <p:cNvPr id="4" name="3 - Θέση περιεχομένου"/>
          <p:cNvSpPr>
            <a:spLocks noGrp="1"/>
          </p:cNvSpPr>
          <p:nvPr>
            <p:ph sz="quarter" idx="1"/>
          </p:nvPr>
        </p:nvSpPr>
        <p:spPr>
          <a:xfrm>
            <a:off x="457200" y="1484784"/>
            <a:ext cx="8229600" cy="4672176"/>
          </a:xfrm>
        </p:spPr>
        <p:txBody>
          <a:bodyPr>
            <a:normAutofit fontScale="92500" lnSpcReduction="20000"/>
          </a:bodyPr>
          <a:lstStyle/>
          <a:p>
            <a:pPr lvl="0" algn="just"/>
            <a:r>
              <a:rPr lang="el-GR" dirty="0" smtClean="0"/>
              <a:t>Ο ορισμός </a:t>
            </a:r>
            <a:r>
              <a:rPr lang="el-GR" dirty="0" smtClean="0"/>
              <a:t>των λέξεων απαιτεί την ανάπτυξη δεξιοτήτων για να είναι επιτυχής με βασική, όμως, δεξιότητα αυτή του χρήστη της γλώσσας να είναι σύντομος, αλλά πολύ πληροφοριακός. Ένας επιτυχής ορισμός πρέπει να παρέχει αρκετές πληροφορίες για να εξηγήσει το βασικό νόημα μιας λέξης και να διαφοροποιήσει τη λέξη από άλλους ορισμούς λέξεων που μπορεί να έχουν παρόμοιες σημασίες. Απαιτεί, επίσης, ένα υψηλό επίπεδο πληροφόρησης μέσα από μια συνοπτική περιγραφή. Σύμφωνα με τους </a:t>
            </a:r>
            <a:r>
              <a:rPr lang="el-GR" dirty="0" err="1" smtClean="0"/>
              <a:t>Marinellie</a:t>
            </a:r>
            <a:r>
              <a:rPr lang="el-GR" dirty="0" smtClean="0"/>
              <a:t> &amp; </a:t>
            </a:r>
            <a:r>
              <a:rPr lang="el-GR" dirty="0" err="1" smtClean="0"/>
              <a:t>Johnson</a:t>
            </a:r>
            <a:r>
              <a:rPr lang="el-GR" dirty="0" smtClean="0"/>
              <a:t> (2004), τα παιδιά παρουσιάζουν συνήθως υψηλότερο επίπεδο σημασιολογικής γνώσης στο γραπτό λόγο σε σύγκριση με τον προφορικό. Ειδικότερα, οι γραπτοί ορισμοί περιέχουν περισσότερες κατηγορικές/ταξινομικές έννοιες ενώ οι προφορικοί ορισμοί περιέχουν περισσότερους όρους χαρακτηριστικών και περιγραφικών στοιχείων.</a:t>
            </a:r>
          </a:p>
          <a:p>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152400"/>
            <a:ext cx="8856984" cy="990600"/>
          </a:xfrm>
        </p:spPr>
        <p:txBody>
          <a:bodyPr>
            <a:normAutofit fontScale="90000"/>
          </a:bodyPr>
          <a:lstStyle/>
          <a:p>
            <a:r>
              <a:rPr lang="el-GR" dirty="0" smtClean="0"/>
              <a:t>Η ανάπτυξη δεξιοτήτων ορισμού &amp; η διδασκαλία τους</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42</a:t>
            </a:fld>
            <a:endParaRPr lang="el-GR"/>
          </a:p>
        </p:txBody>
      </p:sp>
      <p:sp>
        <p:nvSpPr>
          <p:cNvPr id="4" name="3 - Θέση περιεχομένου"/>
          <p:cNvSpPr>
            <a:spLocks noGrp="1"/>
          </p:cNvSpPr>
          <p:nvPr>
            <p:ph sz="quarter" idx="1"/>
          </p:nvPr>
        </p:nvSpPr>
        <p:spPr/>
        <p:txBody>
          <a:bodyPr/>
          <a:lstStyle/>
          <a:p>
            <a:r>
              <a:rPr lang="el-GR" dirty="0" smtClean="0"/>
              <a:t>Ο </a:t>
            </a:r>
            <a:r>
              <a:rPr lang="el-GR" dirty="0" err="1" smtClean="0"/>
              <a:t>Kikas</a:t>
            </a:r>
            <a:r>
              <a:rPr lang="el-GR" dirty="0" smtClean="0"/>
              <a:t> (1993) είχε μελετήσει πειραματικά την ανάπτυξη </a:t>
            </a:r>
            <a:r>
              <a:rPr lang="el-GR" dirty="0" err="1" smtClean="0"/>
              <a:t>δεξιοτητων</a:t>
            </a:r>
            <a:r>
              <a:rPr lang="el-GR" dirty="0" smtClean="0"/>
              <a:t> ορισμού στα παιδιά. Τα παιδιά έρχονται στο σχολείο με μια παθητική γνώση στον τρόπο που ορίζουν τις καθημερινές έννοιες. Ο </a:t>
            </a:r>
            <a:r>
              <a:rPr lang="el-GR" dirty="0" err="1" smtClean="0"/>
              <a:t>Kikas</a:t>
            </a:r>
            <a:r>
              <a:rPr lang="el-GR" dirty="0" smtClean="0"/>
              <a:t> δείχνει ότι είναι πιο εύκολο να μάθουν να ορίζουν αυτές τις καθημερινές έννοιες αφηρημένα από ότι τις «ακαδημαϊκές» έννοιες που μαθαίνουν στο σχολείο. Όσο νωρίτερα μια έννοια γίνεται γνωστή παθητικά, </a:t>
            </a:r>
            <a:r>
              <a:rPr lang="el-GR" dirty="0" err="1" smtClean="0"/>
              <a:t>τοσο</a:t>
            </a:r>
            <a:r>
              <a:rPr lang="el-GR" dirty="0" smtClean="0"/>
              <a:t> πιο εύκολα μπορεί να οριστεί αφηρημένα. Από την ηλικία των εννέα (9) ετών έως την ηλικία των δέκα (10), οι ορισμοί των μαθητών αναπτύσσουν πιο αφηρημένες μορφές και περισσότερο πλήρεις περιγραφές. </a:t>
            </a:r>
            <a:endParaRPr lang="el-G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152400"/>
            <a:ext cx="8784976" cy="990600"/>
          </a:xfrm>
        </p:spPr>
        <p:txBody>
          <a:bodyPr>
            <a:normAutofit fontScale="90000"/>
          </a:bodyPr>
          <a:lstStyle/>
          <a:p>
            <a:r>
              <a:rPr lang="el-GR" dirty="0" smtClean="0"/>
              <a:t>Η ανάπτυξη δεξιοτήτων ορισμού &amp; η διδασκαλία τους</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43</a:t>
            </a:fld>
            <a:endParaRPr lang="el-GR"/>
          </a:p>
        </p:txBody>
      </p:sp>
      <p:sp>
        <p:nvSpPr>
          <p:cNvPr id="4" name="3 - Θέση περιεχομένου"/>
          <p:cNvSpPr>
            <a:spLocks noGrp="1"/>
          </p:cNvSpPr>
          <p:nvPr>
            <p:ph sz="quarter" idx="1"/>
          </p:nvPr>
        </p:nvSpPr>
        <p:spPr>
          <a:xfrm>
            <a:off x="457200" y="1772816"/>
            <a:ext cx="8229600" cy="4384144"/>
          </a:xfrm>
        </p:spPr>
        <p:txBody>
          <a:bodyPr>
            <a:normAutofit lnSpcReduction="10000"/>
          </a:bodyPr>
          <a:lstStyle/>
          <a:p>
            <a:pPr algn="just"/>
            <a:r>
              <a:rPr lang="el-GR" dirty="0" smtClean="0"/>
              <a:t>Κατά τη διάρκεια σχολικών δραστηριοτήτων, οι τυπικοί ορισμοί δίνουν έμφαση στην ανάπτυξη νέου λεξιλογίου. Οι εκπαιδευτικοί χρησιμοποιούν την άσκηση δεξιοτήτων σε ορισμούς λέξεων ως μια τεχνική ανάπτυξης των ικανοτήτων κατανόησης των σημασιών των λέξεων. Τα παιδιά ξεκινούν το σχολείο έχοντας μια παθητική γνώση εννοιών. Υποβαλλόμενα στη χρήση ορισμών, είναι σε θέση να δίνουν την έννοια μιας λέξης και αργότερα, μέσα από τις αλληλεπιδράσεις και την πρακτική στην τάξη, μαθαίνουν να περιγράφουν την επιστημονική γνώση χρησιμοποιώντας τυπικούς ορισμούς.</a:t>
            </a:r>
          </a:p>
          <a:p>
            <a:endParaRPr 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152400"/>
            <a:ext cx="8784976" cy="990600"/>
          </a:xfrm>
        </p:spPr>
        <p:txBody>
          <a:bodyPr>
            <a:normAutofit fontScale="90000"/>
          </a:bodyPr>
          <a:lstStyle/>
          <a:p>
            <a:r>
              <a:rPr lang="el-GR" dirty="0" smtClean="0"/>
              <a:t>Η ανάπτυξη δεξιοτήτων ορισμού &amp; η διδασκαλία τους</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44</a:t>
            </a:fld>
            <a:endParaRPr lang="el-GR"/>
          </a:p>
        </p:txBody>
      </p:sp>
      <p:sp>
        <p:nvSpPr>
          <p:cNvPr id="4" name="3 - Θέση περιεχομένου"/>
          <p:cNvSpPr>
            <a:spLocks noGrp="1"/>
          </p:cNvSpPr>
          <p:nvPr>
            <p:ph sz="quarter" idx="1"/>
          </p:nvPr>
        </p:nvSpPr>
        <p:spPr>
          <a:xfrm>
            <a:off x="179512" y="1219200"/>
            <a:ext cx="8784976" cy="5450160"/>
          </a:xfrm>
        </p:spPr>
        <p:txBody>
          <a:bodyPr>
            <a:normAutofit fontScale="70000" lnSpcReduction="20000"/>
          </a:bodyPr>
          <a:lstStyle/>
          <a:p>
            <a:r>
              <a:rPr lang="el-GR" dirty="0" smtClean="0"/>
              <a:t>Ο </a:t>
            </a:r>
            <a:r>
              <a:rPr lang="el-GR" dirty="0" err="1" smtClean="0"/>
              <a:t>Snow</a:t>
            </a:r>
            <a:r>
              <a:rPr lang="el-GR" dirty="0" smtClean="0"/>
              <a:t> (1990) διαπίστωσε ότι το σχολείο σχετίζεται σημαντικά με τις επιδόσεις των παιδιών όσο αφορά στις δεξιότητες ορισμού. Μέσω των καθημερινών αλληλεπιδράσεων, οι μαθητές εκτίθενται σε ορισμούς λέξεων κατά τις συζητήσεις στην τάξη με τους δασκάλους τους (</a:t>
            </a:r>
            <a:r>
              <a:rPr lang="el-GR" dirty="0" err="1" smtClean="0"/>
              <a:t>Snow</a:t>
            </a:r>
            <a:r>
              <a:rPr lang="el-GR" dirty="0" smtClean="0"/>
              <a:t> </a:t>
            </a:r>
            <a:r>
              <a:rPr lang="el-GR" dirty="0" err="1" smtClean="0"/>
              <a:t>et</a:t>
            </a:r>
            <a:r>
              <a:rPr lang="el-GR" dirty="0" smtClean="0"/>
              <a:t> </a:t>
            </a:r>
            <a:r>
              <a:rPr lang="el-GR" dirty="0" err="1" smtClean="0"/>
              <a:t>al</a:t>
            </a:r>
            <a:r>
              <a:rPr lang="el-GR" dirty="0" smtClean="0"/>
              <a:t>. 1989, </a:t>
            </a:r>
            <a:r>
              <a:rPr lang="el-GR" dirty="0" err="1" smtClean="0"/>
              <a:t>Watson</a:t>
            </a:r>
            <a:r>
              <a:rPr lang="el-GR" dirty="0" smtClean="0"/>
              <a:t> 1985), όταν διαβάζουν βιβλία, αλλά και όταν συμβουλεύονται λεξικά για να μάθουν τις έννοιες άγνωστων λέξεων. Επίσης, οι μαθητές καλούνται συχνά, με βάση τις υπάρχουσες λεξιλογικές τους γνώσεις, να δώσουν ορισμούς για τις λέξεις που συναντούν στα σχολικά εγχειρίδια. Αυτή </a:t>
            </a:r>
            <a:r>
              <a:rPr lang="el-GR" dirty="0" smtClean="0"/>
              <a:t>η πρακτική </a:t>
            </a:r>
            <a:r>
              <a:rPr lang="el-GR" dirty="0" smtClean="0"/>
              <a:t>καλλιεργεί, πρώτα, την ικανότητά τους να χειρίζονται τις έννοιες των λέξεων, δεύτερον να κατανοούν τη φύση των ορισμών (μορφή και περιεχόμενο) και, τρίτον, να πειραματίζονται έτσι ώστε να αποκτήσουν τα κατάλληλα εφόδια για να διατυπώνουν σωστούς ορισμούς (</a:t>
            </a:r>
            <a:r>
              <a:rPr lang="el-GR" dirty="0" err="1" smtClean="0"/>
              <a:t>Gavriilidou</a:t>
            </a:r>
            <a:r>
              <a:rPr lang="el-GR" dirty="0" smtClean="0"/>
              <a:t> 2015).</a:t>
            </a:r>
          </a:p>
          <a:p>
            <a:r>
              <a:rPr lang="el-GR" dirty="0" smtClean="0"/>
              <a:t> </a:t>
            </a:r>
          </a:p>
          <a:p>
            <a:r>
              <a:rPr lang="el-GR" dirty="0" smtClean="0"/>
              <a:t>Από την άλλη πλευρά, η ανατροφοδότηση των εκπαιδευτικών σχετικά με τους ορισμούς των μαθητών καθώς και οι ορισμοί των διδασκόντων για άγνωστες λέξεις </a:t>
            </a:r>
            <a:r>
              <a:rPr lang="el-GR" dirty="0" smtClean="0"/>
              <a:t>και χρήση </a:t>
            </a:r>
            <a:r>
              <a:rPr lang="el-GR" dirty="0" smtClean="0"/>
              <a:t>του λεξικού (ηλεκτρονικού ή έντυπου) στην τάξη χρησιμεύουν έτσι ώστε οι μαθητές να αποκτήσουν δεξιότητες ορισμού των λέξεων. Τα παιδιά προσχολικής ηλικίας και πρώτης σχολικής ηλικίας δημιουργούν το λεξιλόγιό τους, είτε ακούγοντας σε διαφορετικές επικοινωνιακές καταστάσεις προφορικούς ορισμούς των λέξεων που δεν γνωρίζουν, είτε μαντεύοντας ή υπονοώντας την έννοια των άγνωστων λέξεων και στη συνέχεια καταβάλλοντας προσπάθειες για να δώσουν ένα είδος ορισμού γι’ αυτούς. </a:t>
            </a:r>
            <a:r>
              <a:rPr lang="el-GR" b="1" dirty="0" smtClean="0"/>
              <a:t>Επομένως, η αποτελεσματική και άμεση διδασκαλία θα ασκούσε θετική επίδραση στην ανάπτυξη ικανοτήτων ορισμού των μαθητών (</a:t>
            </a:r>
            <a:r>
              <a:rPr lang="el-GR" b="1" dirty="0" err="1" smtClean="0"/>
              <a:t>Gavriilidou</a:t>
            </a:r>
            <a:r>
              <a:rPr lang="el-GR" b="1" dirty="0" smtClean="0"/>
              <a:t> 2015).</a:t>
            </a:r>
          </a:p>
          <a:p>
            <a:endParaRPr lang="el-G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152400"/>
            <a:ext cx="8856984" cy="990600"/>
          </a:xfrm>
        </p:spPr>
        <p:txBody>
          <a:bodyPr>
            <a:normAutofit fontScale="90000"/>
          </a:bodyPr>
          <a:lstStyle/>
          <a:p>
            <a:r>
              <a:rPr lang="el-GR" dirty="0" smtClean="0"/>
              <a:t>Η ανάπτυξη δεξιοτήτων ορισμού &amp; η διδασκαλία τους</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45</a:t>
            </a:fld>
            <a:endParaRPr lang="el-GR"/>
          </a:p>
        </p:txBody>
      </p:sp>
      <p:sp>
        <p:nvSpPr>
          <p:cNvPr id="4" name="3 - Θέση περιεχομένου"/>
          <p:cNvSpPr>
            <a:spLocks noGrp="1"/>
          </p:cNvSpPr>
          <p:nvPr>
            <p:ph sz="quarter" idx="1"/>
          </p:nvPr>
        </p:nvSpPr>
        <p:spPr/>
        <p:txBody>
          <a:bodyPr>
            <a:normAutofit/>
          </a:bodyPr>
          <a:lstStyle/>
          <a:p>
            <a:pPr lvl="0" algn="just">
              <a:buNone/>
            </a:pPr>
            <a:r>
              <a:rPr lang="el-GR" sz="2800" dirty="0" smtClean="0">
                <a:latin typeface="Bookman Old Style" pitchFamily="18" charset="0"/>
              </a:rPr>
              <a:t>   Η </a:t>
            </a:r>
            <a:r>
              <a:rPr lang="el-GR" sz="2400" dirty="0" smtClean="0">
                <a:latin typeface="Bookman Old Style" pitchFamily="18" charset="0"/>
              </a:rPr>
              <a:t>συμβολή </a:t>
            </a:r>
            <a:r>
              <a:rPr lang="el-GR" sz="2400" dirty="0" smtClean="0">
                <a:latin typeface="Bookman Old Style" pitchFamily="18" charset="0"/>
              </a:rPr>
              <a:t>της διδασκαλίας του ορισμού των λέξεων είναι πολύπλευρη. Για παράδειγμα, στο πλαίσιο της τάξης, όπου υπάρχουν μαθητές από διαφορετικά γλωσσικά περιβάλλοντα, ο ορισμός των λέξεων θα μπορούσε να διευκολύνει στην εκμάθηση της γλώσσας των μαθητών. Μελετώντας μια ομάδα από δίγλωσσα </a:t>
            </a:r>
            <a:r>
              <a:rPr lang="el-GR" sz="2400" dirty="0" smtClean="0">
                <a:latin typeface="Bookman Old Style" pitchFamily="18" charset="0"/>
              </a:rPr>
              <a:t>παιδιά (Γ1 Γαλλική/Γ2 Αγγλική), </a:t>
            </a:r>
            <a:r>
              <a:rPr lang="el-GR" sz="2400" dirty="0" smtClean="0">
                <a:latin typeface="Bookman Old Style" pitchFamily="18" charset="0"/>
              </a:rPr>
              <a:t>που χρησιμοποιούσαν την αγγλική στο σχολείο και τη γαλλική γλώσσα στο σπίτι, </a:t>
            </a:r>
            <a:r>
              <a:rPr lang="el-GR" sz="2000" dirty="0" smtClean="0">
                <a:latin typeface="Bookman Old Style" pitchFamily="18" charset="0"/>
              </a:rPr>
              <a:t>ο</a:t>
            </a:r>
            <a:r>
              <a:rPr lang="el-GR" sz="1400" dirty="0" smtClean="0">
                <a:latin typeface="Bookman Old Style" pitchFamily="18" charset="0"/>
              </a:rPr>
              <a:t> </a:t>
            </a:r>
            <a:r>
              <a:rPr lang="el-GR" sz="2400" dirty="0" err="1" smtClean="0">
                <a:latin typeface="Bookman Old Style" pitchFamily="18" charset="0"/>
              </a:rPr>
              <a:t>Snow</a:t>
            </a:r>
            <a:r>
              <a:rPr lang="el-GR" sz="2400" dirty="0" smtClean="0">
                <a:latin typeface="Bookman Old Style" pitchFamily="18" charset="0"/>
              </a:rPr>
              <a:t> </a:t>
            </a:r>
            <a:r>
              <a:rPr lang="el-GR" sz="2400" dirty="0" smtClean="0">
                <a:latin typeface="Bookman Old Style" pitchFamily="18" charset="0"/>
              </a:rPr>
              <a:t>(1990) διαπίστωσε ότι έδιναν καλύτερους ορισμούς στα αγγλικά παρότι στα γαλλικά. Από την έρευνα οδηγήθηκε στο συμπέρασμα πως οι «καλοί» ορισμοί είναι η απόρροια μιας επιτυχούς σχολικής διαδικασίας.</a:t>
            </a:r>
            <a:endParaRPr lang="el-GR" sz="1600" dirty="0" smtClean="0">
              <a:latin typeface="Bookman Old Style" pitchFamily="18" charset="0"/>
            </a:endParaRPr>
          </a:p>
          <a:p>
            <a:endParaRPr lang="el-GR" sz="20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152400"/>
            <a:ext cx="8964488" cy="990600"/>
          </a:xfrm>
        </p:spPr>
        <p:txBody>
          <a:bodyPr>
            <a:normAutofit fontScale="90000"/>
          </a:bodyPr>
          <a:lstStyle/>
          <a:p>
            <a:r>
              <a:rPr lang="el-GR" dirty="0" smtClean="0"/>
              <a:t>Η ανάπτυξη δεξιοτήτων ορισμού &amp; η διδασκαλία τους</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46</a:t>
            </a:fld>
            <a:endParaRPr lang="el-GR"/>
          </a:p>
        </p:txBody>
      </p:sp>
      <p:sp>
        <p:nvSpPr>
          <p:cNvPr id="4" name="3 - Θέση περιεχομένου"/>
          <p:cNvSpPr>
            <a:spLocks noGrp="1"/>
          </p:cNvSpPr>
          <p:nvPr>
            <p:ph sz="quarter" idx="1"/>
          </p:nvPr>
        </p:nvSpPr>
        <p:spPr/>
        <p:txBody>
          <a:bodyPr>
            <a:normAutofit fontScale="92500" lnSpcReduction="20000"/>
          </a:bodyPr>
          <a:lstStyle/>
          <a:p>
            <a:r>
              <a:rPr lang="el-GR" dirty="0" smtClean="0"/>
              <a:t>Υπάρχουν διάφορες τεχνικές στη διδασκαλία ορισμού των λέξεων. Σύμφωνα με τον </a:t>
            </a:r>
            <a:r>
              <a:rPr lang="el-GR" dirty="0" err="1" smtClean="0"/>
              <a:t>Nation</a:t>
            </a:r>
            <a:r>
              <a:rPr lang="el-GR" dirty="0" smtClean="0"/>
              <a:t> (1990: 51) μπορούμε να διακρίνουμε τις τεχνικές σε δύο μεγάλες κατηγορίες: </a:t>
            </a:r>
            <a:endParaRPr lang="el-GR" dirty="0" smtClean="0"/>
          </a:p>
          <a:p>
            <a:pPr>
              <a:buNone/>
            </a:pPr>
            <a:r>
              <a:rPr lang="el-GR" dirty="0" smtClean="0"/>
              <a:t>α</a:t>
            </a:r>
            <a:r>
              <a:rPr lang="el-GR" dirty="0" smtClean="0"/>
              <a:t>) τεχνικές με τις οποίες δείχνουμε τι σημαίνει η λέξη (</a:t>
            </a:r>
            <a:r>
              <a:rPr lang="el-GR" dirty="0" err="1" smtClean="0"/>
              <a:t>διασημειωτική</a:t>
            </a:r>
            <a:r>
              <a:rPr lang="el-GR" dirty="0" smtClean="0"/>
              <a:t> προσέγγιση) με τη χρήση </a:t>
            </a:r>
            <a:r>
              <a:rPr lang="el-GR" dirty="0" err="1" smtClean="0"/>
              <a:t>εξωγλωσσικών</a:t>
            </a:r>
            <a:r>
              <a:rPr lang="el-GR" dirty="0" smtClean="0"/>
              <a:t> και </a:t>
            </a:r>
            <a:r>
              <a:rPr lang="el-GR" dirty="0" err="1" smtClean="0"/>
              <a:t>παραγλωσσικών</a:t>
            </a:r>
            <a:r>
              <a:rPr lang="el-GR" dirty="0" smtClean="0"/>
              <a:t> στοιχείων, όπως: αντικείμενα, εικόνες, φωτογραφίες, σκίτσο /διάγραμμα / ζωγραφική στον πίνακα, χειρονομίες και μιμική, </a:t>
            </a:r>
            <a:endParaRPr lang="el-GR" dirty="0" smtClean="0"/>
          </a:p>
          <a:p>
            <a:pPr>
              <a:buNone/>
            </a:pPr>
            <a:r>
              <a:rPr lang="el-GR" dirty="0" smtClean="0"/>
              <a:t>β</a:t>
            </a:r>
            <a:r>
              <a:rPr lang="el-GR" dirty="0" smtClean="0"/>
              <a:t>) τεχνικές με τις οποίες εξηγούμε με λόγια τι σημαίνει η λέξη:</a:t>
            </a:r>
          </a:p>
          <a:p>
            <a:pPr>
              <a:buNone/>
            </a:pPr>
            <a:r>
              <a:rPr lang="el-GR" dirty="0" smtClean="0"/>
              <a:t>    1. στη </a:t>
            </a:r>
            <a:r>
              <a:rPr lang="el-GR" dirty="0" smtClean="0"/>
              <a:t>μητρική γλώσσα των μαθητών ή σε μια άλλη γλώσσα που γνωρίζουν (διαγλωσσικός ορισμός) </a:t>
            </a:r>
            <a:endParaRPr lang="el-GR" dirty="0" smtClean="0"/>
          </a:p>
          <a:p>
            <a:pPr>
              <a:buNone/>
            </a:pPr>
            <a:r>
              <a:rPr lang="el-GR" dirty="0" smtClean="0"/>
              <a:t> </a:t>
            </a:r>
            <a:r>
              <a:rPr lang="el-GR" dirty="0" smtClean="0"/>
              <a:t>   2</a:t>
            </a:r>
            <a:r>
              <a:rPr lang="el-GR" dirty="0" smtClean="0"/>
              <a:t>. στη γλώσσα-στόχο (</a:t>
            </a:r>
            <a:r>
              <a:rPr lang="el-GR" dirty="0" err="1" smtClean="0"/>
              <a:t>ενδογλωσσικός</a:t>
            </a:r>
            <a:r>
              <a:rPr lang="el-GR" dirty="0" smtClean="0"/>
              <a:t> ορισμός) με αναλυτικό ορισμό της λέξης στη γλώσσα-στόχο, με συνώνυμες λέξεις, δίνοντας τη λέξη μέσα σε πρόταση που αποκαλύπτει τη σημασία της.</a:t>
            </a:r>
          </a:p>
          <a:p>
            <a:pPr>
              <a:buNone/>
            </a:pPr>
            <a:endParaRPr lang="el-G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152400"/>
            <a:ext cx="8964488" cy="990600"/>
          </a:xfrm>
        </p:spPr>
        <p:txBody>
          <a:bodyPr>
            <a:normAutofit fontScale="90000"/>
          </a:bodyPr>
          <a:lstStyle/>
          <a:p>
            <a:r>
              <a:rPr lang="el-GR" dirty="0" smtClean="0"/>
              <a:t>Η ανάπτυξη δεξιοτήτων ορισμού &amp; η διδασκαλία τους</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47</a:t>
            </a:fld>
            <a:endParaRPr lang="el-GR"/>
          </a:p>
        </p:txBody>
      </p:sp>
      <p:sp>
        <p:nvSpPr>
          <p:cNvPr id="4" name="3 - Θέση περιεχομένου"/>
          <p:cNvSpPr>
            <a:spLocks noGrp="1"/>
          </p:cNvSpPr>
          <p:nvPr>
            <p:ph sz="quarter" idx="1"/>
          </p:nvPr>
        </p:nvSpPr>
        <p:spPr/>
        <p:txBody>
          <a:bodyPr>
            <a:normAutofit fontScale="85000" lnSpcReduction="20000"/>
          </a:bodyPr>
          <a:lstStyle/>
          <a:p>
            <a:r>
              <a:rPr lang="el-GR" dirty="0" smtClean="0"/>
              <a:t>Υπάρχουν διάφοροι τρόποι να εξηγήσουμε τη σημασία μιας λέξης στη </a:t>
            </a:r>
            <a:r>
              <a:rPr lang="el-GR" dirty="0" smtClean="0"/>
              <a:t>γλώσσα-στόχο</a:t>
            </a:r>
            <a:r>
              <a:rPr lang="el-GR" dirty="0" smtClean="0"/>
              <a:t>. Οι πιο βασικοί σύμφωνα με τους </a:t>
            </a:r>
            <a:r>
              <a:rPr lang="el-GR" dirty="0" err="1" smtClean="0"/>
              <a:t>Richards</a:t>
            </a:r>
            <a:r>
              <a:rPr lang="el-GR" dirty="0" smtClean="0"/>
              <a:t> &amp; </a:t>
            </a:r>
            <a:r>
              <a:rPr lang="el-GR" dirty="0" err="1" smtClean="0"/>
              <a:t>Taylor</a:t>
            </a:r>
            <a:r>
              <a:rPr lang="el-GR" dirty="0" smtClean="0"/>
              <a:t> (1992), όπως αναφέρονται στον </a:t>
            </a:r>
            <a:r>
              <a:rPr lang="el-GR" dirty="0" err="1" smtClean="0"/>
              <a:t>Nation</a:t>
            </a:r>
            <a:r>
              <a:rPr lang="el-GR" dirty="0" smtClean="0"/>
              <a:t> (2001: 90), είναι οι ακόλουθοι:</a:t>
            </a:r>
          </a:p>
          <a:p>
            <a:pPr>
              <a:buNone/>
            </a:pPr>
            <a:r>
              <a:rPr lang="el-GR" dirty="0" smtClean="0"/>
              <a:t> </a:t>
            </a:r>
          </a:p>
          <a:p>
            <a:r>
              <a:rPr lang="el-GR" dirty="0" smtClean="0"/>
              <a:t>Συνώνυμο ‘όμορφος’ σημαίνει ‘ωραίος</a:t>
            </a:r>
            <a:r>
              <a:rPr lang="el-GR" dirty="0" smtClean="0"/>
              <a:t>’</a:t>
            </a:r>
            <a:endParaRPr lang="el-GR" dirty="0" smtClean="0"/>
          </a:p>
          <a:p>
            <a:r>
              <a:rPr lang="el-GR" dirty="0" smtClean="0"/>
              <a:t>Αντίθετο ‘νέος’ σημαίνει ‘όχι γέρος</a:t>
            </a:r>
            <a:r>
              <a:rPr lang="el-GR" dirty="0" smtClean="0"/>
              <a:t>’</a:t>
            </a:r>
            <a:endParaRPr lang="el-GR" dirty="0" smtClean="0"/>
          </a:p>
          <a:p>
            <a:r>
              <a:rPr lang="el-GR" dirty="0" smtClean="0"/>
              <a:t>Αναλυτικός ορισμός το Χ είναι ένα Ψ το οποίο </a:t>
            </a:r>
            <a:r>
              <a:rPr lang="el-GR" dirty="0" smtClean="0"/>
              <a:t>…</a:t>
            </a:r>
            <a:r>
              <a:rPr lang="el-GR" dirty="0" smtClean="0"/>
              <a:t> </a:t>
            </a:r>
          </a:p>
          <a:p>
            <a:r>
              <a:rPr lang="el-GR" dirty="0" smtClean="0"/>
              <a:t>Ταξινομικός ορισμός το ‘φθινόπωρο’ είναι μία </a:t>
            </a:r>
            <a:r>
              <a:rPr lang="el-GR" dirty="0" smtClean="0"/>
              <a:t>εποχή</a:t>
            </a:r>
            <a:endParaRPr lang="el-GR" dirty="0" smtClean="0"/>
          </a:p>
          <a:p>
            <a:r>
              <a:rPr lang="el-GR" dirty="0" smtClean="0"/>
              <a:t>Ορισμός με παράδειγμα ‘έπιπλο’ είναι ο καναπές, η καρέκλα κτλ </a:t>
            </a:r>
            <a:endParaRPr lang="el-GR" dirty="0" smtClean="0"/>
          </a:p>
          <a:p>
            <a:r>
              <a:rPr lang="el-GR" dirty="0" smtClean="0"/>
              <a:t>Λειτουργικός </a:t>
            </a:r>
            <a:r>
              <a:rPr lang="el-GR" dirty="0" smtClean="0"/>
              <a:t>ορισμός το ‘μολύβι’ το χρησιμοποιούμε για να γράφουμε </a:t>
            </a:r>
            <a:endParaRPr lang="el-GR" dirty="0" smtClean="0"/>
          </a:p>
          <a:p>
            <a:r>
              <a:rPr lang="el-GR" dirty="0" smtClean="0"/>
              <a:t>Γραμματικός </a:t>
            </a:r>
            <a:r>
              <a:rPr lang="el-GR" dirty="0" smtClean="0"/>
              <a:t>ορισμός ‘χειρότερος’ – συγκριτικός του κακός </a:t>
            </a:r>
            <a:endParaRPr lang="el-GR" dirty="0" smtClean="0"/>
          </a:p>
          <a:p>
            <a:r>
              <a:rPr lang="el-GR" dirty="0" smtClean="0"/>
              <a:t>Συσχετιστικός </a:t>
            </a:r>
            <a:r>
              <a:rPr lang="el-GR" dirty="0" smtClean="0"/>
              <a:t>ορισμός ‘κίνδυνος’ – η ζωή του δεν προστατεύθηκε </a:t>
            </a:r>
            <a:endParaRPr lang="el-GR" dirty="0" smtClean="0"/>
          </a:p>
          <a:p>
            <a:r>
              <a:rPr lang="el-GR" dirty="0" err="1" smtClean="0"/>
              <a:t>Κατηγοριακός</a:t>
            </a:r>
            <a:r>
              <a:rPr lang="el-GR" dirty="0" smtClean="0"/>
              <a:t> </a:t>
            </a:r>
            <a:r>
              <a:rPr lang="el-GR" dirty="0" smtClean="0"/>
              <a:t>ορισμός ‘η οικογένεια’ – μία ομάδα ανθρώπων</a:t>
            </a:r>
          </a:p>
          <a:p>
            <a:endParaRPr lang="el-GR" dirty="0" smtClean="0"/>
          </a:p>
          <a:p>
            <a:pPr>
              <a:buNone/>
            </a:pPr>
            <a:endParaRPr lang="el-G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152400"/>
            <a:ext cx="8964488" cy="990600"/>
          </a:xfrm>
        </p:spPr>
        <p:txBody>
          <a:bodyPr>
            <a:normAutofit fontScale="90000"/>
          </a:bodyPr>
          <a:lstStyle/>
          <a:p>
            <a:r>
              <a:rPr lang="el-GR" dirty="0" smtClean="0"/>
              <a:t>Η ανάπτυξη δεξιοτήτων ορισμού &amp; η διδασκαλία τους</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48</a:t>
            </a:fld>
            <a:endParaRPr lang="el-GR"/>
          </a:p>
        </p:txBody>
      </p:sp>
      <p:sp>
        <p:nvSpPr>
          <p:cNvPr id="4" name="3 - Θέση περιεχομένου"/>
          <p:cNvSpPr>
            <a:spLocks noGrp="1"/>
          </p:cNvSpPr>
          <p:nvPr>
            <p:ph sz="quarter" idx="1"/>
          </p:nvPr>
        </p:nvSpPr>
        <p:spPr>
          <a:xfrm>
            <a:off x="457200" y="1484784"/>
            <a:ext cx="8229600" cy="4672176"/>
          </a:xfrm>
        </p:spPr>
        <p:txBody>
          <a:bodyPr>
            <a:normAutofit fontScale="92500"/>
          </a:bodyPr>
          <a:lstStyle/>
          <a:p>
            <a:pPr algn="just">
              <a:buNone/>
            </a:pPr>
            <a:r>
              <a:rPr lang="el-GR" dirty="0" smtClean="0"/>
              <a:t>    Ωστόσο</a:t>
            </a:r>
            <a:r>
              <a:rPr lang="el-GR" dirty="0" smtClean="0"/>
              <a:t>, ο </a:t>
            </a:r>
            <a:r>
              <a:rPr lang="el-GR" dirty="0" err="1" smtClean="0"/>
              <a:t>McKeown</a:t>
            </a:r>
            <a:r>
              <a:rPr lang="el-GR" dirty="0" smtClean="0"/>
              <a:t> (1993) επισημαίνει ότι η ανάπτυξη δεξιοτήτων ορισμού λέξεων στην τάξη ενισχύει και την ανάπτυξη του λεξιλογίου. Οι μαθητές κατανοούν πραγματικά το νόημα μιας λέξης μόνο όταν τη συναντούν σε διαφορετικά πλαίσια κατά τα οποία αυτή χρησιμοποιείται. Οι εκπαιδευτικοί χρησιμοποιούν ορισμούς για να διευκολύνουν την πρόσβαση των μαθητών στην έννοια της λέξης. Μέσω της αλληλεπίδρασης στην τάξη, ο ορισμός των λέξεων είναι επίσης μια σημαντική λειτουργία της γλώσσας για έναν ακόμη λόγο. Το να είναι σε θέση οι μαθητές να κατανοήσουν και να διαμορφώσουν έναν επιτυχή ορισμό τους βοηθά να αποκτήσουν σταδιακά γλωσσική επάρκεια (</a:t>
            </a:r>
            <a:r>
              <a:rPr lang="el-GR" dirty="0" err="1" smtClean="0"/>
              <a:t>Cummins</a:t>
            </a:r>
            <a:r>
              <a:rPr lang="el-GR" dirty="0" smtClean="0"/>
              <a:t> 1984).</a:t>
            </a:r>
          </a:p>
          <a:p>
            <a:pPr>
              <a:buNone/>
            </a:pPr>
            <a:endParaRPr lang="el-G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152400"/>
            <a:ext cx="8964488" cy="990600"/>
          </a:xfrm>
        </p:spPr>
        <p:txBody>
          <a:bodyPr>
            <a:normAutofit fontScale="90000"/>
          </a:bodyPr>
          <a:lstStyle/>
          <a:p>
            <a:r>
              <a:rPr lang="el-GR" dirty="0" smtClean="0"/>
              <a:t>Η ανάπτυξη δεξιοτήτων ορισμού &amp; η διδασκαλία τους</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49</a:t>
            </a:fld>
            <a:endParaRPr lang="el-GR"/>
          </a:p>
        </p:txBody>
      </p:sp>
      <p:sp>
        <p:nvSpPr>
          <p:cNvPr id="4" name="3 - Θέση περιεχομένου"/>
          <p:cNvSpPr>
            <a:spLocks noGrp="1"/>
          </p:cNvSpPr>
          <p:nvPr>
            <p:ph sz="quarter" idx="1"/>
          </p:nvPr>
        </p:nvSpPr>
        <p:spPr>
          <a:xfrm>
            <a:off x="179512" y="1340768"/>
            <a:ext cx="8784976" cy="5301208"/>
          </a:xfrm>
        </p:spPr>
        <p:txBody>
          <a:bodyPr>
            <a:normAutofit fontScale="77500" lnSpcReduction="20000"/>
          </a:bodyPr>
          <a:lstStyle/>
          <a:p>
            <a:pPr algn="just"/>
            <a:r>
              <a:rPr lang="el-GR" dirty="0" err="1" smtClean="0"/>
              <a:t>Oι</a:t>
            </a:r>
            <a:r>
              <a:rPr lang="el-GR" dirty="0" smtClean="0"/>
              <a:t> </a:t>
            </a:r>
            <a:r>
              <a:rPr lang="el-GR" dirty="0" err="1" smtClean="0"/>
              <a:t>Watson</a:t>
            </a:r>
            <a:r>
              <a:rPr lang="el-GR" dirty="0" smtClean="0"/>
              <a:t> και </a:t>
            </a:r>
            <a:r>
              <a:rPr lang="el-GR" dirty="0" err="1" smtClean="0"/>
              <a:t>Olson</a:t>
            </a:r>
            <a:r>
              <a:rPr lang="el-GR" dirty="0" smtClean="0"/>
              <a:t> (1987) παρατήρησαν ότι οι εκπαιδευτικοί ενθαρρύνουν και προσδοκούν από τους μαθητές να παράγουν «καλούς» ορισμούς, που περιλαμβάνουν </a:t>
            </a:r>
            <a:r>
              <a:rPr lang="el-GR" dirty="0" err="1" smtClean="0"/>
              <a:t>υπερωνυμικούς</a:t>
            </a:r>
            <a:r>
              <a:rPr lang="el-GR" dirty="0" smtClean="0"/>
              <a:t> όρους. Όταν ο μαθητής παράγει έναν «καλό» ορισμό, φαίνεται να γνωρίζει αρκετά καλά τη συγκεκριμένη λέξη που ορίζει και μπορεί να τη χρησιμοποιήσει για γλωσσικούς σκοπούς (</a:t>
            </a:r>
            <a:r>
              <a:rPr lang="el-GR" dirty="0" err="1" smtClean="0"/>
              <a:t>Johnson</a:t>
            </a:r>
            <a:r>
              <a:rPr lang="el-GR" dirty="0" smtClean="0"/>
              <a:t> &amp; </a:t>
            </a:r>
            <a:r>
              <a:rPr lang="el-GR" dirty="0" err="1" smtClean="0"/>
              <a:t>Anglin</a:t>
            </a:r>
            <a:r>
              <a:rPr lang="el-GR" dirty="0" smtClean="0"/>
              <a:t> 1995). Επιπλέον</a:t>
            </a:r>
            <a:r>
              <a:rPr lang="en-US" dirty="0" smtClean="0"/>
              <a:t>, </a:t>
            </a:r>
            <a:r>
              <a:rPr lang="el-GR" dirty="0" smtClean="0"/>
              <a:t>οι</a:t>
            </a:r>
            <a:r>
              <a:rPr lang="en-US" dirty="0" smtClean="0"/>
              <a:t> Simmons, </a:t>
            </a:r>
            <a:r>
              <a:rPr lang="en-US" dirty="0" err="1" smtClean="0"/>
              <a:t>Kame’enui</a:t>
            </a:r>
            <a:r>
              <a:rPr lang="en-US" dirty="0" smtClean="0"/>
              <a:t>, </a:t>
            </a:r>
            <a:r>
              <a:rPr lang="en-US" dirty="0" err="1" smtClean="0"/>
              <a:t>Harn</a:t>
            </a:r>
            <a:r>
              <a:rPr lang="en-US" dirty="0" smtClean="0"/>
              <a:t>, Edwards, Coyne, Thomas Beck et al. </a:t>
            </a:r>
            <a:r>
              <a:rPr lang="el-GR" dirty="0" smtClean="0"/>
              <a:t>(2004) υποστήριξαν ότι η ανάγνωση παιδικών ιστοριών εκθέτει το παιδί στην εκμάθηση νέων λέξεων και μπορεί να περιορίσει το χάσμα μεταξύ παιδιών με υψηλή και χαμηλή γνώση λεξιλογίου, υπονοώντας ότι τα παιδιά με κακές δεξιότητες λεξιλογίου μπορούν να ωφεληθούν περισσότερο από την παροχή ρητών ορισμών.</a:t>
            </a:r>
          </a:p>
          <a:p>
            <a:pPr>
              <a:buNone/>
            </a:pPr>
            <a:endParaRPr lang="el-GR" dirty="0" smtClean="0"/>
          </a:p>
          <a:p>
            <a:pPr algn="just"/>
            <a:r>
              <a:rPr lang="el-GR" dirty="0" smtClean="0"/>
              <a:t>Ανακεφαλαιώνοντας, μέσω του σχολείου τα παιδιά αναπτύσσουν την ικανότητα να προβληματιστούν σχετικά με τις δικές τους γλωσσικές παραγωγές και να αξιολογήσουν την καταλληλότητά τους. Η αλληλεπίδραση που αναπτύσσεται στην τάξη μεταξύ εκπαιδευτικού και μαθητή φαίνεται να βοηθά στην ανάπτυξη των δεξιοτήτων ορισμού. Αυτό έχει διαπιστωθεί όχι μόνο μέσα από έρευνες που έλαβαν χώρα σε σχολεία του εξωτερικού (</a:t>
            </a:r>
            <a:r>
              <a:rPr lang="el-GR" dirty="0" err="1" smtClean="0"/>
              <a:t>Johnson</a:t>
            </a:r>
            <a:r>
              <a:rPr lang="el-GR" dirty="0" smtClean="0"/>
              <a:t> &amp; </a:t>
            </a:r>
            <a:r>
              <a:rPr lang="el-GR" dirty="0" err="1" smtClean="0"/>
              <a:t>Anglin</a:t>
            </a:r>
            <a:r>
              <a:rPr lang="el-GR" dirty="0" smtClean="0"/>
              <a:t> 1995, </a:t>
            </a:r>
            <a:r>
              <a:rPr lang="el-GR" dirty="0" err="1" smtClean="0"/>
              <a:t>Watson</a:t>
            </a:r>
            <a:r>
              <a:rPr lang="el-GR" dirty="0" smtClean="0"/>
              <a:t> &amp; </a:t>
            </a:r>
            <a:r>
              <a:rPr lang="el-GR" dirty="0" err="1" smtClean="0"/>
              <a:t>Olson</a:t>
            </a:r>
            <a:r>
              <a:rPr lang="el-GR" dirty="0" smtClean="0"/>
              <a:t> 1987) αλλά και στην Ελλάδα (</a:t>
            </a:r>
            <a:r>
              <a:rPr lang="el-GR" dirty="0" err="1" smtClean="0"/>
              <a:t>Γαβριηλίδου</a:t>
            </a:r>
            <a:r>
              <a:rPr lang="el-GR" dirty="0" smtClean="0"/>
              <a:t> 1999, 2001 και </a:t>
            </a:r>
            <a:r>
              <a:rPr lang="el-GR" dirty="0" err="1" smtClean="0"/>
              <a:t>Gavriilidou</a:t>
            </a:r>
            <a:r>
              <a:rPr lang="el-GR" dirty="0" smtClean="0"/>
              <a:t> 2011, 2015).</a:t>
            </a:r>
          </a:p>
          <a:p>
            <a:pPr>
              <a:buNone/>
            </a:pP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Προσχολική ηλικία</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5</a:t>
            </a:fld>
            <a:endParaRPr lang="el-GR"/>
          </a:p>
        </p:txBody>
      </p:sp>
      <p:sp>
        <p:nvSpPr>
          <p:cNvPr id="4" name="3 - Θέση περιεχομένου"/>
          <p:cNvSpPr>
            <a:spLocks noGrp="1"/>
          </p:cNvSpPr>
          <p:nvPr>
            <p:ph sz="quarter" idx="1"/>
          </p:nvPr>
        </p:nvSpPr>
        <p:spPr>
          <a:xfrm>
            <a:off x="457200" y="1988840"/>
            <a:ext cx="8229600" cy="4168120"/>
          </a:xfrm>
        </p:spPr>
        <p:txBody>
          <a:bodyPr/>
          <a:lstStyle/>
          <a:p>
            <a:pPr algn="just">
              <a:buNone/>
            </a:pPr>
            <a:r>
              <a:rPr lang="el-GR" dirty="0" smtClean="0"/>
              <a:t>    Ξεκινώντας </a:t>
            </a:r>
            <a:r>
              <a:rPr lang="el-GR" dirty="0" smtClean="0"/>
              <a:t>από τις έρευνες που μελετούν την ικανότητα ορισμού των παιδιών προσχολικής ηλικίας, οι </a:t>
            </a:r>
            <a:r>
              <a:rPr lang="el-GR" dirty="0" err="1" smtClean="0"/>
              <a:t>Wehren</a:t>
            </a:r>
            <a:r>
              <a:rPr lang="el-GR" dirty="0" smtClean="0"/>
              <a:t>, </a:t>
            </a:r>
            <a:r>
              <a:rPr lang="el-GR" dirty="0" err="1" smtClean="0"/>
              <a:t>De</a:t>
            </a:r>
            <a:r>
              <a:rPr lang="el-GR" dirty="0" smtClean="0"/>
              <a:t> </a:t>
            </a:r>
            <a:r>
              <a:rPr lang="el-GR" dirty="0" err="1" smtClean="0"/>
              <a:t>Lisi</a:t>
            </a:r>
            <a:r>
              <a:rPr lang="el-GR" dirty="0" smtClean="0"/>
              <a:t>, &amp; </a:t>
            </a:r>
            <a:r>
              <a:rPr lang="el-GR" dirty="0" err="1" smtClean="0"/>
              <a:t>Arnold</a:t>
            </a:r>
            <a:r>
              <a:rPr lang="el-GR" dirty="0" smtClean="0"/>
              <a:t> (1981) διαπιστώνουν ότι σε αυτή την ηλικία τα παιδιά δεν έχουν ανακτήσει το σχετικό λεξιλόγιο, δεν έχουν κατασκευάσει ένα κατάλληλο πλαίσιο για τη μετάδοση των πληροφοριών, δεν έχουν αναπτύξει ακόμη την ικανότητα ταξινόμησης σε κατηγορίες και, επομένως, δεν μπορούν να διατυπώσουν σαφείς ορισμούς.</a:t>
            </a:r>
          </a:p>
          <a:p>
            <a:pPr>
              <a:buNone/>
            </a:pP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Προσχολική ηλικία</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6</a:t>
            </a:fld>
            <a:endParaRPr lang="el-GR"/>
          </a:p>
        </p:txBody>
      </p:sp>
      <p:sp>
        <p:nvSpPr>
          <p:cNvPr id="4" name="3 - Θέση περιεχομένου"/>
          <p:cNvSpPr>
            <a:spLocks noGrp="1"/>
          </p:cNvSpPr>
          <p:nvPr>
            <p:ph sz="quarter" idx="1"/>
          </p:nvPr>
        </p:nvSpPr>
        <p:spPr>
          <a:xfrm>
            <a:off x="467544" y="1772816"/>
            <a:ext cx="8229600" cy="3736072"/>
          </a:xfrm>
        </p:spPr>
        <p:txBody>
          <a:bodyPr/>
          <a:lstStyle/>
          <a:p>
            <a:pPr algn="just">
              <a:buNone/>
            </a:pPr>
            <a:r>
              <a:rPr lang="el-GR" dirty="0" smtClean="0"/>
              <a:t>    Όσο </a:t>
            </a:r>
            <a:r>
              <a:rPr lang="el-GR" dirty="0" smtClean="0"/>
              <a:t>αφορά στο είδος ορισμού που επιλέγεται από τα παιδιά αυτής της ηλικίας, οι περισσότερες έρευνες συμφωνούν στο ότι υπερτερούν οι λειτουργικοί ορισμοί (</a:t>
            </a:r>
            <a:r>
              <a:rPr lang="el-GR" dirty="0" err="1" smtClean="0"/>
              <a:t>Al</a:t>
            </a:r>
            <a:r>
              <a:rPr lang="el-GR" dirty="0" smtClean="0"/>
              <a:t>-</a:t>
            </a:r>
            <a:r>
              <a:rPr lang="el-GR" dirty="0" err="1" smtClean="0"/>
              <a:t>Issa</a:t>
            </a:r>
            <a:r>
              <a:rPr lang="el-GR" dirty="0" smtClean="0"/>
              <a:t> 1969, </a:t>
            </a:r>
            <a:r>
              <a:rPr lang="el-GR" dirty="0" err="1" smtClean="0"/>
              <a:t>Anglin</a:t>
            </a:r>
            <a:r>
              <a:rPr lang="el-GR" dirty="0" smtClean="0"/>
              <a:t> 1977, </a:t>
            </a:r>
            <a:r>
              <a:rPr lang="el-GR" dirty="0" err="1" smtClean="0"/>
              <a:t>Gavriilidou</a:t>
            </a:r>
            <a:r>
              <a:rPr lang="el-GR" dirty="0" smtClean="0"/>
              <a:t> 2011, </a:t>
            </a:r>
            <a:r>
              <a:rPr lang="el-GR" dirty="0" err="1" smtClean="0"/>
              <a:t>Litowitz</a:t>
            </a:r>
            <a:r>
              <a:rPr lang="el-GR" dirty="0" smtClean="0"/>
              <a:t> 1977, </a:t>
            </a:r>
            <a:r>
              <a:rPr lang="el-GR" dirty="0" err="1" smtClean="0"/>
              <a:t>Nelson</a:t>
            </a:r>
            <a:r>
              <a:rPr lang="el-GR" dirty="0" smtClean="0"/>
              <a:t> 1978, </a:t>
            </a:r>
            <a:r>
              <a:rPr lang="el-GR" dirty="0" err="1" smtClean="0"/>
              <a:t>Benelli</a:t>
            </a:r>
            <a:r>
              <a:rPr lang="el-GR" dirty="0" smtClean="0"/>
              <a:t> </a:t>
            </a:r>
            <a:r>
              <a:rPr lang="el-GR" dirty="0" err="1" smtClean="0"/>
              <a:t>et</a:t>
            </a:r>
            <a:r>
              <a:rPr lang="el-GR" dirty="0" smtClean="0"/>
              <a:t> </a:t>
            </a:r>
            <a:r>
              <a:rPr lang="el-GR" dirty="0" err="1" smtClean="0"/>
              <a:t>al</a:t>
            </a:r>
            <a:r>
              <a:rPr lang="el-GR" dirty="0" smtClean="0"/>
              <a:t> 1988, </a:t>
            </a:r>
            <a:r>
              <a:rPr lang="el-GR" dirty="0" err="1" smtClean="0"/>
              <a:t>Benelli</a:t>
            </a:r>
            <a:r>
              <a:rPr lang="el-GR" dirty="0" smtClean="0"/>
              <a:t> </a:t>
            </a:r>
            <a:r>
              <a:rPr lang="el-GR" dirty="0" err="1" smtClean="0"/>
              <a:t>et</a:t>
            </a:r>
            <a:r>
              <a:rPr lang="el-GR" dirty="0" smtClean="0"/>
              <a:t> </a:t>
            </a:r>
            <a:r>
              <a:rPr lang="el-GR" dirty="0" err="1" smtClean="0"/>
              <a:t>al</a:t>
            </a:r>
            <a:r>
              <a:rPr lang="el-GR" dirty="0" smtClean="0"/>
              <a:t> 2006, </a:t>
            </a:r>
            <a:r>
              <a:rPr lang="el-GR" dirty="0" err="1" smtClean="0"/>
              <a:t>Nippold</a:t>
            </a:r>
            <a:r>
              <a:rPr lang="el-GR" dirty="0" smtClean="0"/>
              <a:t> 1995, </a:t>
            </a:r>
            <a:r>
              <a:rPr lang="el-GR" dirty="0" err="1" smtClean="0"/>
              <a:t>Nippold</a:t>
            </a:r>
            <a:r>
              <a:rPr lang="el-GR" dirty="0" smtClean="0"/>
              <a:t> </a:t>
            </a:r>
            <a:r>
              <a:rPr lang="el-GR" dirty="0" err="1" smtClean="0"/>
              <a:t>et</a:t>
            </a:r>
            <a:r>
              <a:rPr lang="el-GR" dirty="0" smtClean="0"/>
              <a:t> </a:t>
            </a:r>
            <a:r>
              <a:rPr lang="el-GR" dirty="0" err="1" smtClean="0"/>
              <a:t>al</a:t>
            </a:r>
            <a:r>
              <a:rPr lang="el-GR" dirty="0" smtClean="0"/>
              <a:t> 1999, </a:t>
            </a:r>
            <a:r>
              <a:rPr lang="el-GR" dirty="0" err="1" smtClean="0"/>
              <a:t>Norlin</a:t>
            </a:r>
            <a:r>
              <a:rPr lang="el-GR" dirty="0" smtClean="0"/>
              <a:t> 1981, </a:t>
            </a:r>
            <a:r>
              <a:rPr lang="el-GR" dirty="0" err="1" smtClean="0"/>
              <a:t>Feifel</a:t>
            </a:r>
            <a:r>
              <a:rPr lang="el-GR" dirty="0" smtClean="0"/>
              <a:t> &amp; </a:t>
            </a:r>
            <a:r>
              <a:rPr lang="el-GR" dirty="0" err="1" smtClean="0"/>
              <a:t>Lorge</a:t>
            </a:r>
            <a:r>
              <a:rPr lang="el-GR" dirty="0" smtClean="0"/>
              <a:t> 1950, </a:t>
            </a:r>
            <a:r>
              <a:rPr lang="el-GR" dirty="0" err="1" smtClean="0"/>
              <a:t>Wolman</a:t>
            </a:r>
            <a:r>
              <a:rPr lang="el-GR" dirty="0" smtClean="0"/>
              <a:t> &amp; </a:t>
            </a:r>
            <a:r>
              <a:rPr lang="el-GR" dirty="0" err="1" smtClean="0"/>
              <a:t>Barker</a:t>
            </a:r>
            <a:r>
              <a:rPr lang="el-GR" dirty="0" smtClean="0"/>
              <a:t> 1969).</a:t>
            </a:r>
          </a:p>
          <a:p>
            <a:pPr>
              <a:buNone/>
            </a:pP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Προσχολική ηλικία</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7</a:t>
            </a:fld>
            <a:endParaRPr lang="el-GR"/>
          </a:p>
        </p:txBody>
      </p:sp>
      <p:sp>
        <p:nvSpPr>
          <p:cNvPr id="4" name="3 - Θέση περιεχομένου"/>
          <p:cNvSpPr>
            <a:spLocks noGrp="1"/>
          </p:cNvSpPr>
          <p:nvPr>
            <p:ph sz="quarter" idx="1"/>
          </p:nvPr>
        </p:nvSpPr>
        <p:spPr>
          <a:xfrm>
            <a:off x="457200" y="1772816"/>
            <a:ext cx="8229600" cy="4384144"/>
          </a:xfrm>
        </p:spPr>
        <p:txBody>
          <a:bodyPr/>
          <a:lstStyle/>
          <a:p>
            <a:pPr algn="just">
              <a:buNone/>
            </a:pPr>
            <a:r>
              <a:rPr lang="el-GR" dirty="0" smtClean="0"/>
              <a:t>    Το </a:t>
            </a:r>
            <a:r>
              <a:rPr lang="el-GR" dirty="0" smtClean="0"/>
              <a:t>1969 η </a:t>
            </a:r>
            <a:r>
              <a:rPr lang="el-GR" dirty="0" err="1" smtClean="0"/>
              <a:t>Al</a:t>
            </a:r>
            <a:r>
              <a:rPr lang="el-GR" dirty="0" smtClean="0"/>
              <a:t>-</a:t>
            </a:r>
            <a:r>
              <a:rPr lang="el-GR" dirty="0" err="1" smtClean="0"/>
              <a:t>Issa</a:t>
            </a:r>
            <a:r>
              <a:rPr lang="el-GR" dirty="0" smtClean="0"/>
              <a:t> διαπίστωσε ότι οι λειτουργικοί ορισμοί είναι η πρώτη μορφή ορισμού που χρησιμοποιούν τα παιδιά και φτάνουν στο βέλτιστο σημείο τους όταν τα παιδιά συμπληρώνουν την ηλικία των πέντε (5) ετών. Το στάδιο του συγκεκριμένου ή περιγραφικού (π.χ. </a:t>
            </a:r>
            <a:r>
              <a:rPr lang="el-GR" i="1" dirty="0" smtClean="0"/>
              <a:t>πορτοκάλι</a:t>
            </a:r>
            <a:r>
              <a:rPr lang="el-GR" dirty="0" smtClean="0"/>
              <a:t>: κίτρινο) φαινόταν να έρχεται στη συνέχεια, ακολουθούμενο από το αφηρημένο ή ταξινομικό στάδιο (π.χ. </a:t>
            </a:r>
            <a:r>
              <a:rPr lang="el-GR" i="1" dirty="0" smtClean="0"/>
              <a:t>πορτοκάλι</a:t>
            </a:r>
            <a:r>
              <a:rPr lang="el-GR" dirty="0" smtClean="0"/>
              <a:t>: φρούτο). </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Προσχολική ηλικία</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8</a:t>
            </a:fld>
            <a:endParaRPr lang="el-GR"/>
          </a:p>
        </p:txBody>
      </p:sp>
      <p:sp>
        <p:nvSpPr>
          <p:cNvPr id="4" name="3 - Θέση περιεχομένου"/>
          <p:cNvSpPr>
            <a:spLocks noGrp="1"/>
          </p:cNvSpPr>
          <p:nvPr>
            <p:ph sz="quarter" idx="1"/>
          </p:nvPr>
        </p:nvSpPr>
        <p:spPr/>
        <p:txBody>
          <a:bodyPr>
            <a:normAutofit lnSpcReduction="10000"/>
          </a:bodyPr>
          <a:lstStyle/>
          <a:p>
            <a:pPr algn="just"/>
            <a:r>
              <a:rPr lang="el-GR" dirty="0" smtClean="0"/>
              <a:t>Όσον αφορά στους ορισμούς των ουσιαστικών, τα πολύ μικρά παιδιά (δηλαδή στην προσχολική ηλικία) τείνουν να χρησιμοποιούν λειτουργίες και περιγραφικά χαρακτηριστικά (π.χ. </a:t>
            </a:r>
            <a:r>
              <a:rPr lang="el-GR" i="1" dirty="0" smtClean="0"/>
              <a:t>γάτα</a:t>
            </a:r>
            <a:r>
              <a:rPr lang="el-GR" dirty="0" smtClean="0"/>
              <a:t>: κάνει «</a:t>
            </a:r>
            <a:r>
              <a:rPr lang="el-GR" dirty="0" err="1" smtClean="0"/>
              <a:t>μιάου</a:t>
            </a:r>
            <a:r>
              <a:rPr lang="el-GR" dirty="0" smtClean="0"/>
              <a:t>») καθώς και προσωπικές ή υποθετικές πληροφορίες στους ορισμούς τους (π.χ. </a:t>
            </a:r>
            <a:r>
              <a:rPr lang="el-GR" i="1" dirty="0" smtClean="0"/>
              <a:t>κουβέρτα</a:t>
            </a:r>
            <a:r>
              <a:rPr lang="el-GR" dirty="0" smtClean="0"/>
              <a:t>: μπορείς να κοιμηθείς μ’ αυτήν) (</a:t>
            </a:r>
            <a:r>
              <a:rPr lang="el-GR" dirty="0" err="1" smtClean="0"/>
              <a:t>Anglin</a:t>
            </a:r>
            <a:r>
              <a:rPr lang="el-GR" dirty="0" smtClean="0"/>
              <a:t> 1977, </a:t>
            </a:r>
            <a:r>
              <a:rPr lang="el-GR" dirty="0" err="1" smtClean="0"/>
              <a:t>Litowitz</a:t>
            </a:r>
            <a:r>
              <a:rPr lang="el-GR" dirty="0" smtClean="0"/>
              <a:t> 1977).</a:t>
            </a:r>
          </a:p>
          <a:p>
            <a:pPr>
              <a:buNone/>
            </a:pPr>
            <a:r>
              <a:rPr lang="el-GR" dirty="0" smtClean="0"/>
              <a:t> </a:t>
            </a:r>
          </a:p>
          <a:p>
            <a:pPr algn="just"/>
            <a:r>
              <a:rPr lang="el-GR" dirty="0" smtClean="0"/>
              <a:t>Οι </a:t>
            </a:r>
            <a:r>
              <a:rPr lang="el-GR" dirty="0" err="1" smtClean="0"/>
              <a:t>Benelli</a:t>
            </a:r>
            <a:r>
              <a:rPr lang="el-GR" dirty="0" smtClean="0"/>
              <a:t>, </a:t>
            </a:r>
            <a:r>
              <a:rPr lang="el-GR" dirty="0" err="1" smtClean="0"/>
              <a:t>Arcuri</a:t>
            </a:r>
            <a:r>
              <a:rPr lang="el-GR" dirty="0" smtClean="0"/>
              <a:t> &amp; </a:t>
            </a:r>
            <a:r>
              <a:rPr lang="el-GR" dirty="0" err="1" smtClean="0"/>
              <a:t>Marchesini</a:t>
            </a:r>
            <a:r>
              <a:rPr lang="el-GR" dirty="0" smtClean="0"/>
              <a:t> (1988) </a:t>
            </a:r>
            <a:r>
              <a:rPr lang="el-GR" dirty="0" smtClean="0"/>
              <a:t>και </a:t>
            </a:r>
            <a:r>
              <a:rPr lang="el-GR" dirty="0" err="1" smtClean="0"/>
              <a:t>Δούρου</a:t>
            </a:r>
            <a:r>
              <a:rPr lang="el-GR" dirty="0" smtClean="0"/>
              <a:t> (2019) διαπίστωσαν </a:t>
            </a:r>
            <a:r>
              <a:rPr lang="el-GR" dirty="0" smtClean="0"/>
              <a:t>ότι το είδος ορισμού που επιλέγεται από παιδιά προσχολικής ηλικίας αφορά σχετικά αντικείμενα, συσχετίζουν δηλαδή την </a:t>
            </a:r>
            <a:r>
              <a:rPr lang="el-GR" dirty="0" err="1" smtClean="0"/>
              <a:t>οριστέα</a:t>
            </a:r>
            <a:r>
              <a:rPr lang="el-GR" dirty="0" smtClean="0"/>
              <a:t> έννοια με ένα άλλο συναφές γεγονός, πρόσωπο, πράγμα ή μέρος.</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Προσχολική ηλικία</a:t>
            </a:r>
            <a:endParaRPr lang="el-GR" dirty="0"/>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9</a:t>
            </a:fld>
            <a:endParaRPr lang="el-GR"/>
          </a:p>
        </p:txBody>
      </p:sp>
      <p:sp>
        <p:nvSpPr>
          <p:cNvPr id="4" name="3 - Θέση περιεχομένου"/>
          <p:cNvSpPr>
            <a:spLocks noGrp="1"/>
          </p:cNvSpPr>
          <p:nvPr>
            <p:ph sz="quarter" idx="1"/>
          </p:nvPr>
        </p:nvSpPr>
        <p:spPr>
          <a:xfrm>
            <a:off x="457200" y="1219200"/>
            <a:ext cx="8229600" cy="5234136"/>
          </a:xfrm>
        </p:spPr>
        <p:txBody>
          <a:bodyPr>
            <a:normAutofit fontScale="70000" lnSpcReduction="20000"/>
          </a:bodyPr>
          <a:lstStyle/>
          <a:p>
            <a:pPr algn="just"/>
            <a:r>
              <a:rPr lang="el-GR" dirty="0" smtClean="0"/>
              <a:t>Όσο αφορά στη δομή των ορισμών, πολλές αναπτυξιακές μελέτες (</a:t>
            </a:r>
            <a:r>
              <a:rPr lang="el-GR" dirty="0" err="1" smtClean="0"/>
              <a:t>Benelli</a:t>
            </a:r>
            <a:r>
              <a:rPr lang="el-GR" dirty="0" smtClean="0"/>
              <a:t>, </a:t>
            </a:r>
            <a:r>
              <a:rPr lang="el-GR" dirty="0" err="1" smtClean="0"/>
              <a:t>Arcuri</a:t>
            </a:r>
            <a:r>
              <a:rPr lang="el-GR" dirty="0" smtClean="0"/>
              <a:t> &amp; </a:t>
            </a:r>
            <a:r>
              <a:rPr lang="el-GR" dirty="0" err="1" smtClean="0"/>
              <a:t>Marchesini</a:t>
            </a:r>
            <a:r>
              <a:rPr lang="el-GR" dirty="0" smtClean="0"/>
              <a:t> 1988, </a:t>
            </a:r>
            <a:r>
              <a:rPr lang="el-GR" dirty="0" err="1" smtClean="0"/>
              <a:t>Davidson</a:t>
            </a:r>
            <a:r>
              <a:rPr lang="el-GR" dirty="0" smtClean="0"/>
              <a:t>, </a:t>
            </a:r>
            <a:r>
              <a:rPr lang="el-GR" dirty="0" err="1" smtClean="0"/>
              <a:t>Kline</a:t>
            </a:r>
            <a:r>
              <a:rPr lang="el-GR" dirty="0" smtClean="0"/>
              <a:t> &amp; </a:t>
            </a:r>
            <a:r>
              <a:rPr lang="el-GR" dirty="0" err="1" smtClean="0"/>
              <a:t>Snow</a:t>
            </a:r>
            <a:r>
              <a:rPr lang="el-GR" dirty="0" smtClean="0"/>
              <a:t> 1986, </a:t>
            </a:r>
            <a:r>
              <a:rPr lang="el-GR" dirty="0" err="1" smtClean="0"/>
              <a:t>Johnson</a:t>
            </a:r>
            <a:r>
              <a:rPr lang="el-GR" dirty="0" smtClean="0"/>
              <a:t> &amp; </a:t>
            </a:r>
            <a:r>
              <a:rPr lang="el-GR" dirty="0" err="1" smtClean="0"/>
              <a:t>Anglin</a:t>
            </a:r>
            <a:r>
              <a:rPr lang="el-GR" dirty="0" smtClean="0"/>
              <a:t> 1995, </a:t>
            </a:r>
            <a:r>
              <a:rPr lang="el-GR" dirty="0" err="1" smtClean="0"/>
              <a:t>Snow</a:t>
            </a:r>
            <a:r>
              <a:rPr lang="el-GR" dirty="0" smtClean="0"/>
              <a:t> 1990) έχουν δείξει ότι </a:t>
            </a:r>
            <a:r>
              <a:rPr lang="el-GR" dirty="0" smtClean="0"/>
              <a:t>τα </a:t>
            </a:r>
            <a:r>
              <a:rPr lang="el-GR" dirty="0" smtClean="0"/>
              <a:t>μικρότερα παιδιά (5 έως 6 χρόνων) έχουν την τάση να</a:t>
            </a:r>
            <a:r>
              <a:rPr lang="el-GR" i="1" dirty="0" smtClean="0"/>
              <a:t> </a:t>
            </a:r>
            <a:r>
              <a:rPr lang="el-GR" dirty="0" smtClean="0"/>
              <a:t>δίνουν κυρίως περιγραφές των αντικειμένων με τη χρήση της HAS δομής (</a:t>
            </a:r>
            <a:r>
              <a:rPr lang="el-GR" dirty="0" err="1" smtClean="0"/>
              <a:t>π.χ</a:t>
            </a:r>
            <a:r>
              <a:rPr lang="el-GR" dirty="0" smtClean="0"/>
              <a:t> ο </a:t>
            </a:r>
            <a:r>
              <a:rPr lang="el-GR" i="1" dirty="0" smtClean="0"/>
              <a:t>σκύλος</a:t>
            </a:r>
            <a:r>
              <a:rPr lang="el-GR" dirty="0" smtClean="0"/>
              <a:t> έχει τέσσερα πόδια).</a:t>
            </a:r>
          </a:p>
          <a:p>
            <a:pPr algn="just"/>
            <a:endParaRPr lang="el-GR" dirty="0" smtClean="0"/>
          </a:p>
          <a:p>
            <a:pPr algn="just"/>
            <a:r>
              <a:rPr lang="el-GR" dirty="0" smtClean="0"/>
              <a:t>Στην έρευνα της </a:t>
            </a:r>
            <a:r>
              <a:rPr lang="el-GR" dirty="0" err="1" smtClean="0"/>
              <a:t>Gavriilidou</a:t>
            </a:r>
            <a:r>
              <a:rPr lang="el-GR" dirty="0" smtClean="0"/>
              <a:t> (2011) φαίνεται πως τα παιδιά προσχολικής ηλικίας τείνουν να δίνουν περισσότερο λειτουργικούς ορισμούς, που σχετίζονται με ένα συγκεκριμένο γεγονός, πρόσωπο ή μέρος. </a:t>
            </a:r>
            <a:r>
              <a:rPr lang="el-GR" dirty="0" smtClean="0"/>
              <a:t>Τα </a:t>
            </a:r>
            <a:r>
              <a:rPr lang="el-GR" dirty="0" smtClean="0"/>
              <a:t>παιδιά προσχολικής ηλικίας, όχι μόνο δεν είναι ικανά να δίνουν αριστοτελικό ορισμό σε μια λέξη αλλά σε ένα πολύ μεγάλο ποσοστό δίνουν λανθασμένους </a:t>
            </a:r>
            <a:r>
              <a:rPr lang="el-GR" dirty="0" smtClean="0"/>
              <a:t>ορισμούς (</a:t>
            </a:r>
            <a:r>
              <a:rPr lang="el-GR" dirty="0" err="1" smtClean="0"/>
              <a:t>Δούρου</a:t>
            </a:r>
            <a:r>
              <a:rPr lang="el-GR" dirty="0" smtClean="0"/>
              <a:t> 2019). </a:t>
            </a:r>
          </a:p>
          <a:p>
            <a:pPr algn="just"/>
            <a:r>
              <a:rPr lang="el-GR" dirty="0" smtClean="0"/>
              <a:t>Στην </a:t>
            </a:r>
            <a:r>
              <a:rPr lang="el-GR" dirty="0" smtClean="0"/>
              <a:t>έρευνα της </a:t>
            </a:r>
            <a:r>
              <a:rPr lang="el-GR" dirty="0" err="1" smtClean="0"/>
              <a:t>Gavriilidou</a:t>
            </a:r>
            <a:r>
              <a:rPr lang="el-GR" dirty="0" smtClean="0"/>
              <a:t> διαπιστώνεται, επίσης, ότι ανάλογα με την κατηγορία στην οποία εντάσσεται ένα ουσιαστικό δίνει και διαφορετικό τύπο ορισμού. Διαπιστώθηκε ότι τα συγκεκριμένα ουσιαστικά ορίζονται ταξινομικά (π.χ. κουτί - ένα δοχείο) ή βάσει της λειτουργίας τους. Τα κοινά ουσιαστικά παράγουν ορισμούς βάσει αιτίας / αποτελέσματος ή ταυτολογίας (π.χ. </a:t>
            </a:r>
            <a:r>
              <a:rPr lang="el-GR" i="1" dirty="0" smtClean="0"/>
              <a:t>καρναβάλι</a:t>
            </a:r>
            <a:r>
              <a:rPr lang="el-GR" dirty="0" smtClean="0"/>
              <a:t>: </a:t>
            </a:r>
            <a:r>
              <a:rPr lang="el-GR" dirty="0" err="1" smtClean="0"/>
              <a:t>πάρτυ</a:t>
            </a:r>
            <a:r>
              <a:rPr lang="el-GR" dirty="0" smtClean="0"/>
              <a:t> στο οποίο φορούν μάσκες ή </a:t>
            </a:r>
            <a:r>
              <a:rPr lang="el-GR" i="1" dirty="0" smtClean="0"/>
              <a:t>εποχή</a:t>
            </a:r>
            <a:r>
              <a:rPr lang="el-GR" dirty="0" smtClean="0"/>
              <a:t>: υπάρχουν τέσσερις εποχές) ενώ τα αφηρημένα ουσιαστικά δίνουν ορισμούς με</a:t>
            </a:r>
            <a:r>
              <a:rPr lang="el-GR" i="1" dirty="0" smtClean="0"/>
              <a:t> </a:t>
            </a:r>
            <a:r>
              <a:rPr lang="el-GR" dirty="0" smtClean="0"/>
              <a:t>γενική αναφορά (πχ χαρά - όταν μερικοί άνθρωποι είναι ευχαριστημένοι με κάτι). Τα τοπικά ουσιαστικά προκάλεσαν ορισμούς κατηγοριοποίησης / ταξινόμησης / ένταξης. Τέλος, τα ουσιαστικά που δηλώνουν ένα γεγονός ή συμβάν δίνουν ορισμούς με συσχέτιση και με αιτία / αποτέλεσμα σε όλα τα επίπεδα ηλικίας (</a:t>
            </a:r>
            <a:r>
              <a:rPr lang="el-GR" dirty="0" err="1" smtClean="0"/>
              <a:t>Gavriilidou</a:t>
            </a:r>
            <a:r>
              <a:rPr lang="el-GR" dirty="0" smtClean="0"/>
              <a:t> 2011).</a:t>
            </a:r>
          </a:p>
          <a:p>
            <a:pPr>
              <a:buNone/>
            </a:pP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ίζες">
  <a:themeElements>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Ρίζες">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Ρίζες">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205</TotalTime>
  <Words>5627</Words>
  <Application>Microsoft Office PowerPoint</Application>
  <PresentationFormat>Προβολή στην οθόνη (4:3)</PresentationFormat>
  <Paragraphs>188</Paragraphs>
  <Slides>49</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49</vt:i4>
      </vt:variant>
    </vt:vector>
  </HeadingPairs>
  <TitlesOfParts>
    <vt:vector size="50" baseType="lpstr">
      <vt:lpstr>Ρίζες</vt:lpstr>
      <vt:lpstr>ΜΑΘΗΜΑ ΕΕΓΛΩ361  ΕΙΔΙΚΑ ΘΕΜΑΤΑ ΓΛΩΣΣΟΛΟΓΙΑΣ</vt:lpstr>
      <vt:lpstr>Γενικά περί ορισμού των λέξεων</vt:lpstr>
      <vt:lpstr>Γενικά περί ορισμού των λέξεων</vt:lpstr>
      <vt:lpstr>Διαφάνεια 4</vt:lpstr>
      <vt:lpstr>Προσχολική ηλικία</vt:lpstr>
      <vt:lpstr>Προσχολική ηλικία</vt:lpstr>
      <vt:lpstr>Προσχολική ηλικία</vt:lpstr>
      <vt:lpstr>Προσχολική ηλικία</vt:lpstr>
      <vt:lpstr>Προσχολική ηλικία</vt:lpstr>
      <vt:lpstr>Σχολική ηλικία (Δημοτικό)</vt:lpstr>
      <vt:lpstr>Σχολική ηλικία (Δημοτικό)</vt:lpstr>
      <vt:lpstr>Σχολική ηλικία (Δημοτικό)</vt:lpstr>
      <vt:lpstr>Σχολική ηλικία (Γυμνάσιο)</vt:lpstr>
      <vt:lpstr>Σχολική ηλικία (Λύκειο)</vt:lpstr>
      <vt:lpstr>Ενήλικες</vt:lpstr>
      <vt:lpstr>Ενήλικες</vt:lpstr>
      <vt:lpstr>Ενήλικες </vt:lpstr>
      <vt:lpstr>Το μορφωτικό επίπεδο</vt:lpstr>
      <vt:lpstr>Το μορφωτικό επίπεδο</vt:lpstr>
      <vt:lpstr>Τα γραμματικά χαρακτηριστικά των λέξεων</vt:lpstr>
      <vt:lpstr>Ουσιαστικά </vt:lpstr>
      <vt:lpstr>Ουσιαστικά </vt:lpstr>
      <vt:lpstr>Ρήματα </vt:lpstr>
      <vt:lpstr>Ρήματα </vt:lpstr>
      <vt:lpstr>Ρήματα </vt:lpstr>
      <vt:lpstr>Επίθετα</vt:lpstr>
      <vt:lpstr>Επίθετα </vt:lpstr>
      <vt:lpstr>Τα σημασιολογικά χαρακτηριστικά των λέξεων</vt:lpstr>
      <vt:lpstr>Τα σημασιολογικά χαρακτηριστικά των λέξεων</vt:lpstr>
      <vt:lpstr>Τα μορφολογικά χαρακτηριστικά των λέξεων</vt:lpstr>
      <vt:lpstr>Τυπολογία ορισμών</vt:lpstr>
      <vt:lpstr>Διαφάνεια 32</vt:lpstr>
      <vt:lpstr>Πιο αναλυτικά</vt:lpstr>
      <vt:lpstr>Πιο αναλυτικά</vt:lpstr>
      <vt:lpstr>Πιο αναλυτικά</vt:lpstr>
      <vt:lpstr>Πιο αναλυτικά</vt:lpstr>
      <vt:lpstr>Πιο αναλυτικά</vt:lpstr>
      <vt:lpstr>Πιο αναλυτικά</vt:lpstr>
      <vt:lpstr>Πιο αναλυτικά</vt:lpstr>
      <vt:lpstr>Η ανάπτυξη δεξιοτήτων ορισμού &amp; η διδασκαλία τους</vt:lpstr>
      <vt:lpstr>Η ανάπτυξη δεξιοτήτων ορισμού &amp; η διδασκαλία τους</vt:lpstr>
      <vt:lpstr>Η ανάπτυξη δεξιοτήτων ορισμού &amp; η διδασκαλία τους</vt:lpstr>
      <vt:lpstr>Η ανάπτυξη δεξιοτήτων ορισμού &amp; η διδασκαλία τους</vt:lpstr>
      <vt:lpstr>Η ανάπτυξη δεξιοτήτων ορισμού &amp; η διδασκαλία τους</vt:lpstr>
      <vt:lpstr>Η ανάπτυξη δεξιοτήτων ορισμού &amp; η διδασκαλία τους</vt:lpstr>
      <vt:lpstr>Η ανάπτυξη δεξιοτήτων ορισμού &amp; η διδασκαλία τους</vt:lpstr>
      <vt:lpstr>Η ανάπτυξη δεξιοτήτων ορισμού &amp; η διδασκαλία τους</vt:lpstr>
      <vt:lpstr>Η ανάπτυξη δεξιοτήτων ορισμού &amp; η διδασκαλία τους</vt:lpstr>
      <vt:lpstr>Η ανάπτυξη δεξιοτήτων ορισμού &amp; η διδασκαλία τους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ΜΑΘΗΜΑ ΕΕΓΛΩ361  ΕΙΔΙΚΑ ΘΕΜΑΤΑ ΓΛΩΣΣΟΛΟΓΙΑΣ</dc:title>
  <dc:creator>user</dc:creator>
  <cp:lastModifiedBy>user</cp:lastModifiedBy>
  <cp:revision>22</cp:revision>
  <dcterms:created xsi:type="dcterms:W3CDTF">2020-03-27T20:29:24Z</dcterms:created>
  <dcterms:modified xsi:type="dcterms:W3CDTF">2020-03-28T00:09:04Z</dcterms:modified>
</cp:coreProperties>
</file>