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7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B4C3-7E25-401C-B43A-E5E541604098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62BA-1C5D-4FA5-A46F-3EA35FE99C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662BA-1C5D-4FA5-A46F-3EA35FE99C5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5B71E0-182B-4F3C-996C-3C26BB497F82}" type="datetimeFigureOut">
              <a:rPr lang="el-GR" smtClean="0"/>
              <a:pPr/>
              <a:t>19/11/2020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8E115-BE3B-4F7F-86AD-F68A1FE889F7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86742" cy="1571636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Συστατικά μέρη  των λέξεων στην ΒΓ 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2786058"/>
            <a:ext cx="1928826" cy="2195078"/>
          </a:xfrm>
        </p:spPr>
        <p:txBody>
          <a:bodyPr>
            <a:normAutofit/>
          </a:bodyPr>
          <a:lstStyle/>
          <a:p>
            <a:pPr algn="l"/>
            <a:r>
              <a:rPr lang="bg-BG" b="1" dirty="0" smtClean="0">
                <a:solidFill>
                  <a:srgbClr val="0070C0"/>
                </a:solidFill>
              </a:rPr>
              <a:t>Морфемен състав на думите в българския език 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При строги правила: Отварят за разходка пет от парковете и градините в  Габрово - Габрово - DarikNews.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2214578" cy="1714493"/>
          </a:xfrm>
          <a:prstGeom prst="rect">
            <a:avLst/>
          </a:prstGeom>
          <a:noFill/>
        </p:spPr>
      </p:pic>
      <p:pic>
        <p:nvPicPr>
          <p:cNvPr id="5" name="Picture 8" descr="Кратка ежедневна разходка удължава живота със 7 години - Любопитно -  DarikNews.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86190"/>
            <a:ext cx="2143140" cy="1643074"/>
          </a:xfrm>
          <a:prstGeom prst="rect">
            <a:avLst/>
          </a:prstGeom>
          <a:noFill/>
        </p:spPr>
      </p:pic>
      <p:pic>
        <p:nvPicPr>
          <p:cNvPr id="6" name="Picture 9" descr="Републикански път II-37 – У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2286016" cy="1357322"/>
          </a:xfrm>
          <a:prstGeom prst="rect">
            <a:avLst/>
          </a:prstGeom>
          <a:noFill/>
        </p:spPr>
      </p:pic>
      <p:pic>
        <p:nvPicPr>
          <p:cNvPr id="7" name="Picture 5" descr="Guide Bulgaria Videos - Town Sof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429000"/>
            <a:ext cx="2143140" cy="1385903"/>
          </a:xfrm>
          <a:prstGeom prst="rect">
            <a:avLst/>
          </a:prstGeom>
          <a:noFill/>
        </p:spPr>
      </p:pic>
      <p:pic>
        <p:nvPicPr>
          <p:cNvPr id="25602" name="Picture 2" descr="Морфемен строеж на думата - Български език 5 клас | academico - YouT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71678"/>
            <a:ext cx="1584960" cy="89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¼Ð¾ÑÑÐµÐ¼Ð¸, Ð¼Ð¾ÑÑÐµÐ¼ÐµÐ½ ÑÑÑÑÐ°Ð² Ð½Ð° Ð´ÑÐ¼Ð°ÑÐ°,morf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500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При строги правила: Отварят за разходка пет от парковете и градините в  Габрово - Габрово - DarikNews.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14818"/>
            <a:ext cx="2571768" cy="1928825"/>
          </a:xfrm>
          <a:prstGeom prst="rect">
            <a:avLst/>
          </a:prstGeom>
          <a:noFill/>
        </p:spPr>
      </p:pic>
      <p:pic>
        <p:nvPicPr>
          <p:cNvPr id="1030" name="Picture 6" descr="Разходка :: Женска лог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2714645" cy="192882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571604" y="3286124"/>
            <a:ext cx="61436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lang="bg-BG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раз-х</a:t>
            </a:r>
            <a:r>
              <a:rPr lang="bg-BG" sz="4000" b="1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bg-BG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д-к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bg-BG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а-та </a:t>
            </a:r>
            <a:endParaRPr lang="bg-BG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lang="bg-BG" sz="5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85786" y="642918"/>
          <a:ext cx="7858180" cy="5552062"/>
        </p:xfrm>
        <a:graphic>
          <a:graphicData uri="http://schemas.openxmlformats.org/drawingml/2006/table">
            <a:tbl>
              <a:tblPr/>
              <a:tblGrid>
                <a:gridCol w="1564429"/>
                <a:gridCol w="1074810"/>
                <a:gridCol w="1647041"/>
                <a:gridCol w="3571900"/>
              </a:tblGrid>
              <a:tr h="1070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Предст</a:t>
                      </a:r>
                      <a:r>
                        <a:rPr lang="bg-BG" sz="1400" b="1" u="sng" dirty="0">
                          <a:latin typeface="+mn-lt"/>
                          <a:ea typeface="Times New Roman"/>
                        </a:rPr>
                        <a:t>а</a:t>
                      </a: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вка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Πρόθεμα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b="1" dirty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РАЗ-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συμμετέχει στο σχηματισμό νέων λέξεων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-τοποθετείται  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μπροστά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από την ρίζα ή άλλο πρόθεμα</a:t>
                      </a:r>
                      <a:endParaRPr lang="el-GR" sz="1400" b="1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-πάντα γράφεται με τον ίδιο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τρόπο</a:t>
                      </a:r>
                      <a:endParaRPr lang="en-US" sz="1400" i="1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!!</a:t>
                      </a:r>
                      <a:r>
                        <a:rPr lang="el-GR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!</a:t>
                      </a:r>
                      <a:r>
                        <a:rPr lang="el-GR" sz="14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b="1" i="1" dirty="0" smtClean="0">
                          <a:latin typeface="+mn-lt"/>
                          <a:ea typeface="Times New Roman"/>
                        </a:rPr>
                        <a:t>σταθερή αρθρογραφία</a:t>
                      </a:r>
                      <a:r>
                        <a:rPr lang="el-GR" sz="1400" b="1" i="0" dirty="0"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 </a:t>
                      </a:r>
                      <a:endParaRPr lang="el-GR" sz="1400" b="1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+mn-lt"/>
                          <a:ea typeface="Times New Roman"/>
                        </a:rPr>
                        <a:t>К</a:t>
                      </a:r>
                      <a:r>
                        <a:rPr lang="bg-BG" sz="1400" b="1" u="sng" dirty="0" smtClean="0">
                          <a:latin typeface="+mn-lt"/>
                          <a:ea typeface="Times New Roman"/>
                        </a:rPr>
                        <a:t>о</a:t>
                      </a:r>
                      <a:r>
                        <a:rPr lang="bg-BG" sz="1400" b="1" dirty="0" smtClean="0">
                          <a:latin typeface="+mn-lt"/>
                          <a:ea typeface="Times New Roman"/>
                        </a:rPr>
                        <a:t>рен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Ρίζα/ θέμα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2400" b="1" dirty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ХОД-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κύριο μέρος, </a:t>
                      </a:r>
                      <a:r>
                        <a:rPr lang="bg-BG" sz="1400" i="1" dirty="0" smtClean="0">
                          <a:latin typeface="+mn-lt"/>
                          <a:ea typeface="Times New Roman"/>
                        </a:rPr>
                        <a:t>φέρ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ν</a:t>
                      </a:r>
                      <a:r>
                        <a:rPr lang="bg-BG" sz="1400" i="1" dirty="0" smtClean="0">
                          <a:latin typeface="+mn-lt"/>
                          <a:ea typeface="Times New Roman"/>
                        </a:rPr>
                        <a:t>ει 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τη λεξική έννοια της λέξης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-υπάρχουν λέξεις που αποτελούνται μονό από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ρίζα-/ π.χ. </a:t>
                      </a:r>
                      <a:r>
                        <a:rPr lang="bg-BG" sz="1400" b="1" i="0" dirty="0" smtClean="0">
                          <a:latin typeface="+mn-lt"/>
                          <a:ea typeface="Times New Roman"/>
                        </a:rPr>
                        <a:t>род, път, град</a:t>
                      </a:r>
                      <a:r>
                        <a:rPr lang="el-GR" sz="1400" b="1" i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b="0" dirty="0" smtClean="0">
                          <a:latin typeface="+mn-lt"/>
                          <a:ea typeface="Times New Roman"/>
                        </a:rPr>
                        <a:t>/</a:t>
                      </a:r>
                      <a:endParaRPr lang="el-GR" sz="1400" b="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-λέξεις που έχουν κοινή ρίζα ονομάζονται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συγγενικές λέξεις ή</a:t>
                      </a:r>
                      <a:r>
                        <a:rPr lang="el-GR" sz="1400" i="1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σχετικές</a:t>
                      </a:r>
                      <a:r>
                        <a:rPr lang="bg-BG" sz="1400" i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λέξεις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Наст</a:t>
                      </a:r>
                      <a:r>
                        <a:rPr lang="bg-BG" sz="1400" b="1" u="sng" dirty="0">
                          <a:latin typeface="+mn-lt"/>
                          <a:ea typeface="Times New Roman"/>
                        </a:rPr>
                        <a:t>а</a:t>
                      </a: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вка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Επίθεμα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2400" b="1" dirty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К-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συμμετέχει στο σχηματισμό νέων λέξεων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-τοποθετείται  μετά από την ρίζα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-πάντα γράφεται με τον ίδιο τρόπο </a:t>
                      </a:r>
                      <a:endParaRPr lang="el-GR" sz="1400" i="1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!!</a:t>
                      </a:r>
                      <a:r>
                        <a:rPr lang="el-GR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!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b="1" i="1" dirty="0" smtClean="0"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σταθερή </a:t>
                      </a:r>
                      <a:r>
                        <a:rPr lang="el-GR" sz="1400" b="1" i="1" dirty="0" smtClean="0">
                          <a:latin typeface="+mn-lt"/>
                          <a:ea typeface="Times New Roman"/>
                        </a:rPr>
                        <a:t>αρθρογραφία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/ </a:t>
                      </a:r>
                      <a:endParaRPr lang="el-GR" sz="1400" b="1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Оконч</a:t>
                      </a:r>
                      <a:r>
                        <a:rPr lang="bg-BG" sz="1400" b="1" u="sng" dirty="0">
                          <a:latin typeface="+mn-lt"/>
                          <a:ea typeface="Times New Roman"/>
                        </a:rPr>
                        <a:t>а</a:t>
                      </a: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ние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Κατάληξη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2400" b="1" dirty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А-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αλλάζει τον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τύπο/την μορφή  της ίδιας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λέξης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πχ</a:t>
                      </a: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από ενικό </a:t>
                      </a:r>
                      <a:r>
                        <a:rPr lang="el-GR" sz="1400" i="1" baseline="0" dirty="0" smtClean="0">
                          <a:latin typeface="+mn-lt"/>
                          <a:ea typeface="Times New Roman"/>
                        </a:rPr>
                        <a:t> σε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πληθυντικό αριθμό</a:t>
                      </a:r>
                      <a:r>
                        <a:rPr lang="bg-BG" sz="1400" i="1" dirty="0" smtClean="0">
                          <a:latin typeface="+mn-lt"/>
                          <a:ea typeface="Times New Roman"/>
                        </a:rPr>
                        <a:t>/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i="1" dirty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τοποθετείται  </a:t>
                      </a:r>
                      <a:r>
                        <a:rPr lang="el-GR" sz="1400" b="1" i="1" dirty="0" smtClean="0">
                          <a:latin typeface="+mn-lt"/>
                          <a:ea typeface="Times New Roman"/>
                        </a:rPr>
                        <a:t>μετά</a:t>
                      </a:r>
                      <a:r>
                        <a:rPr lang="el-GR" sz="1400" b="1" i="1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400" b="1" i="1" dirty="0" smtClean="0">
                          <a:latin typeface="+mn-lt"/>
                          <a:ea typeface="Times New Roman"/>
                        </a:rPr>
                        <a:t>από 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την ρίζα ή το επίθεμα </a:t>
                      </a:r>
                      <a:endParaRPr lang="el-GR" sz="1400" b="1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-αλλάζει την μορφή της λέξης  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 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Определителен член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οριστικό</a:t>
                      </a:r>
                      <a:r>
                        <a:rPr lang="bg-BG" sz="1400" b="1" dirty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άρθρο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bg-BG" sz="2400" b="1" dirty="0">
                          <a:solidFill>
                            <a:srgbClr val="3107A9"/>
                          </a:solidFill>
                          <a:latin typeface="+mn-lt"/>
                          <a:ea typeface="Times New Roman"/>
                        </a:rPr>
                        <a:t>ТА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-αλλάζει την μορφή της ίδιας </a:t>
                      </a:r>
                      <a:r>
                        <a:rPr lang="el-GR" sz="1400" i="1" dirty="0" smtClean="0">
                          <a:latin typeface="+mn-lt"/>
                          <a:ea typeface="Times New Roman"/>
                        </a:rPr>
                        <a:t>λέξης  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-τοποθετείται  </a:t>
                      </a:r>
                      <a:r>
                        <a:rPr lang="el-GR" sz="1400" b="1" i="1" dirty="0">
                          <a:latin typeface="+mn-lt"/>
                          <a:ea typeface="Times New Roman"/>
                        </a:rPr>
                        <a:t>μετά</a:t>
                      </a: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 από την ρίζα, το επίθεμα και την κατάληξη   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i="1" dirty="0">
                          <a:latin typeface="+mn-lt"/>
                          <a:ea typeface="Times New Roman"/>
                        </a:rPr>
                        <a:t>-αλλάζει την μορφή της λέξης   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14414" y="928670"/>
            <a:ext cx="68580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214414" y="1000108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000" b="1" dirty="0" err="1" smtClean="0">
                <a:solidFill>
                  <a:srgbClr val="FF0000"/>
                </a:solidFill>
                <a:ea typeface="Times New Roman"/>
              </a:rPr>
              <a:t>хо́дя</a:t>
            </a:r>
            <a:r>
              <a:rPr lang="el-GR" sz="2000" b="1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l-GR" sz="2000" b="1" dirty="0" smtClean="0">
                <a:ea typeface="Times New Roman"/>
              </a:rPr>
              <a:t>[</a:t>
            </a:r>
            <a:r>
              <a:rPr lang="el-GR" sz="2000" b="1" dirty="0" err="1" smtClean="0">
                <a:ea typeface="Times New Roman"/>
              </a:rPr>
              <a:t>χodjɚ</a:t>
            </a:r>
            <a:r>
              <a:rPr lang="el-GR" sz="2000" b="1" dirty="0" smtClean="0">
                <a:ea typeface="Times New Roman"/>
              </a:rPr>
              <a:t>]</a:t>
            </a:r>
            <a:r>
              <a:rPr lang="el-GR" sz="2000" dirty="0" smtClean="0">
                <a:ea typeface="Times New Roman"/>
              </a:rPr>
              <a:t> </a:t>
            </a:r>
            <a:r>
              <a:rPr lang="el-GR" sz="2000" i="1" dirty="0" err="1" smtClean="0">
                <a:ea typeface="Times New Roman"/>
              </a:rPr>
              <a:t>impf</a:t>
            </a:r>
            <a:r>
              <a:rPr lang="el-GR" sz="2000" i="1" dirty="0" smtClean="0">
                <a:ea typeface="Times New Roman"/>
              </a:rPr>
              <a:t>, ρήμα</a:t>
            </a:r>
          </a:p>
          <a:p>
            <a:pPr>
              <a:spcAft>
                <a:spcPts val="0"/>
              </a:spcAft>
            </a:pPr>
            <a:r>
              <a:rPr lang="el-GR" sz="2000" i="1" dirty="0" smtClean="0">
                <a:ea typeface="Times New Roman"/>
              </a:rPr>
              <a:t>περπατώ, περπατάω,</a:t>
            </a:r>
            <a:endParaRPr lang="bg-BG" sz="2000" i="1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000" i="1" dirty="0" smtClean="0">
                <a:ea typeface="Times New Roman"/>
              </a:rPr>
              <a:t> πάω, βηματίζω, </a:t>
            </a:r>
            <a:endParaRPr lang="bg-BG" sz="2000" i="1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000" i="1" dirty="0" smtClean="0">
                <a:ea typeface="Times New Roman"/>
              </a:rPr>
              <a:t>πηγαινοέρχομαι</a:t>
            </a:r>
            <a:r>
              <a:rPr lang="bg-BG" sz="2000" i="1" dirty="0" smtClean="0">
                <a:ea typeface="Times New Roman"/>
              </a:rPr>
              <a:t>  </a:t>
            </a:r>
            <a:r>
              <a:rPr lang="el-GR" sz="2000" i="1" dirty="0" smtClean="0">
                <a:ea typeface="Times New Roman"/>
              </a:rPr>
              <a:t>(</a:t>
            </a:r>
            <a:r>
              <a:rPr lang="el-GR" sz="2000" i="1" dirty="0" err="1" smtClean="0">
                <a:ea typeface="Times New Roman"/>
              </a:rPr>
              <a:t>π.χ.στη</a:t>
            </a:r>
            <a:r>
              <a:rPr lang="el-GR" sz="2000" i="1" dirty="0" smtClean="0">
                <a:ea typeface="Times New Roman"/>
              </a:rPr>
              <a:t> δουλειά),              κυκλοφορώ   </a:t>
            </a:r>
            <a:endParaRPr lang="bg-BG" sz="2000" i="1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000" i="1" dirty="0" smtClean="0">
                <a:ea typeface="Times New Roman"/>
              </a:rPr>
              <a:t>πηγαίνω</a:t>
            </a:r>
            <a:endParaRPr lang="el-GR" sz="2000" dirty="0">
              <a:ea typeface="Times New Roman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285852" y="3071810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bg-BG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раз-ход-к-а              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βόλτα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раз-ход-к-и              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βόλτες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раз-ход-ка-та          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βόλτα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КИ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раз-ход-ки-те          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οι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βόλτες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el-GR" dirty="0">
              <a:latin typeface="+mj-lt"/>
            </a:endParaRPr>
          </a:p>
        </p:txBody>
      </p:sp>
      <p:pic>
        <p:nvPicPr>
          <p:cNvPr id="6" name="Picture 8" descr="Кратка ежедневна разходка удължава живота със 7 години - Любопитно -  DarikNews.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42976" y="857232"/>
            <a:ext cx="3357586" cy="20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път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pət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]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ου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σιαστικό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i="1" dirty="0">
                <a:ea typeface="Times New Roman" pitchFamily="18" charset="0"/>
                <a:cs typeface="Arial" pitchFamily="34" charset="0"/>
              </a:rPr>
              <a:t>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νομα 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διαδρομή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ταξίδι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μονοπάτι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δρόμος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5" name="AutoShape 5" descr="ПРОЕКТИРАТ ОБХОДНЕЯ ПЪТ НА ГРАД КЪРДЖ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9" name="Picture 9" descr="Републикански път II-37 – У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214710" cy="2101230"/>
          </a:xfrm>
          <a:prstGeom prst="rect">
            <a:avLst/>
          </a:prstGeom>
          <a:noFill/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142976" y="3214687"/>
            <a:ext cx="564360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ПЪТ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НИК          ПЪТ-НИК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ταξιδιώτης</a:t>
            </a:r>
            <a:r>
              <a:rPr kumimoji="0" lang="el-GR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ПЪТ</a:t>
            </a:r>
            <a:r>
              <a:rPr lang="bg-BG" b="1" dirty="0" smtClean="0">
                <a:cs typeface="Arial" pitchFamily="34" charset="0"/>
              </a:rPr>
              <a:t>НИЦИ       ПЪТ-НИЦ-И</a:t>
            </a:r>
            <a:r>
              <a:rPr lang="el-GR" b="1" dirty="0">
                <a:cs typeface="Arial" pitchFamily="34" charset="0"/>
              </a:rPr>
              <a:t> </a:t>
            </a:r>
            <a:r>
              <a:rPr lang="el-GR" b="1" dirty="0" smtClean="0">
                <a:cs typeface="Arial" pitchFamily="34" charset="0"/>
              </a:rPr>
              <a:t>               ταξιδιώτες </a:t>
            </a:r>
            <a:endParaRPr lang="bg-BG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ПЪТ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НИКЪТ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ПЪТ-НИК-ЪТ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       ο ταξιδιώτης   </a:t>
            </a:r>
            <a:endParaRPr kumimoji="0" lang="bg-BG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ПЪТ</a:t>
            </a:r>
            <a:r>
              <a:rPr lang="bg-BG" b="1" dirty="0" smtClean="0">
                <a:cs typeface="Arial" pitchFamily="34" charset="0"/>
              </a:rPr>
              <a:t>НИЦИТЕ  </a:t>
            </a:r>
            <a:r>
              <a:rPr lang="el-GR" b="1" dirty="0" smtClean="0">
                <a:cs typeface="Arial" pitchFamily="34" charset="0"/>
              </a:rPr>
              <a:t> </a:t>
            </a:r>
            <a:r>
              <a:rPr lang="bg-BG" b="1" dirty="0" smtClean="0">
                <a:cs typeface="Arial" pitchFamily="34" charset="0"/>
              </a:rPr>
              <a:t>ПЪТ-НИЦ-И-ТИ-Е</a:t>
            </a:r>
            <a:r>
              <a:rPr lang="el-GR" b="1" dirty="0" smtClean="0">
                <a:cs typeface="Arial" pitchFamily="34" charset="0"/>
              </a:rPr>
              <a:t>      οι ταξιδιώτες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cs typeface="Arial" pitchFamily="34" charset="0"/>
              </a:rPr>
              <a:t> </a:t>
            </a:r>
            <a:endParaRPr kumimoji="0" lang="bg-BG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42976" y="3214686"/>
            <a:ext cx="564360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Ъ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НИ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cs typeface="Arial" pitchFamily="34" charset="0"/>
              </a:rPr>
              <a:t>К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   ПЪТ-НИК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ταξιδιώτης</a:t>
            </a:r>
            <a:r>
              <a:rPr kumimoji="0" lang="el-GR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bg-BG" b="1" u="sng" dirty="0" smtClean="0">
                <a:solidFill>
                  <a:srgbClr val="FF0000"/>
                </a:solidFill>
                <a:cs typeface="Arial" pitchFamily="34" charset="0"/>
              </a:rPr>
              <a:t>Ъ</a:t>
            </a: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Т</a:t>
            </a:r>
            <a:r>
              <a:rPr lang="bg-BG" b="1" dirty="0" smtClean="0">
                <a:cs typeface="Arial" pitchFamily="34" charset="0"/>
              </a:rPr>
              <a:t>НИ</a:t>
            </a:r>
            <a:r>
              <a:rPr lang="bg-BG" b="1" dirty="0" smtClean="0">
                <a:solidFill>
                  <a:srgbClr val="89176B"/>
                </a:solidFill>
                <a:cs typeface="Arial" pitchFamily="34" charset="0"/>
              </a:rPr>
              <a:t>ЦИ</a:t>
            </a:r>
            <a:r>
              <a:rPr lang="bg-BG" b="1" dirty="0" smtClean="0">
                <a:cs typeface="Arial" pitchFamily="34" charset="0"/>
              </a:rPr>
              <a:t>       ПЪТ-НИЦ-И</a:t>
            </a:r>
            <a:r>
              <a:rPr lang="el-GR" b="1" dirty="0">
                <a:cs typeface="Arial" pitchFamily="34" charset="0"/>
              </a:rPr>
              <a:t> </a:t>
            </a:r>
            <a:r>
              <a:rPr lang="el-GR" b="1" dirty="0" smtClean="0">
                <a:cs typeface="Arial" pitchFamily="34" charset="0"/>
              </a:rPr>
              <a:t>               ταξιδιώτες </a:t>
            </a:r>
            <a:endParaRPr lang="bg-BG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</a:t>
            </a:r>
            <a:r>
              <a:rPr kumimoji="0" lang="bg-BG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Ъ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НИК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89176B"/>
                </a:solidFill>
                <a:effectLst/>
                <a:cs typeface="Arial" pitchFamily="34" charset="0"/>
              </a:rPr>
              <a:t>ЪТ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ПЪТ-НИК-ЪТ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       ο ταξιδιώτης   </a:t>
            </a:r>
            <a:endParaRPr kumimoji="0" lang="bg-BG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bg-BG" b="1" u="sng" dirty="0" smtClean="0">
                <a:solidFill>
                  <a:srgbClr val="FF0000"/>
                </a:solidFill>
                <a:cs typeface="Arial" pitchFamily="34" charset="0"/>
              </a:rPr>
              <a:t>Ъ</a:t>
            </a:r>
            <a:r>
              <a:rPr lang="bg-BG" b="1" dirty="0" smtClean="0">
                <a:solidFill>
                  <a:srgbClr val="FF0000"/>
                </a:solidFill>
                <a:cs typeface="Arial" pitchFamily="34" charset="0"/>
              </a:rPr>
              <a:t>Т</a:t>
            </a:r>
            <a:r>
              <a:rPr lang="bg-BG" b="1" dirty="0" smtClean="0">
                <a:cs typeface="Arial" pitchFamily="34" charset="0"/>
              </a:rPr>
              <a:t>НИЦИ</a:t>
            </a:r>
            <a:r>
              <a:rPr lang="bg-BG" b="1" dirty="0" smtClean="0">
                <a:solidFill>
                  <a:srgbClr val="89176B"/>
                </a:solidFill>
                <a:cs typeface="Arial" pitchFamily="34" charset="0"/>
              </a:rPr>
              <a:t>ТЕ</a:t>
            </a:r>
            <a:r>
              <a:rPr lang="bg-BG" b="1" dirty="0" smtClean="0">
                <a:cs typeface="Arial" pitchFamily="34" charset="0"/>
              </a:rPr>
              <a:t>  </a:t>
            </a:r>
            <a:r>
              <a:rPr lang="el-GR" b="1" dirty="0" smtClean="0">
                <a:cs typeface="Arial" pitchFamily="34" charset="0"/>
              </a:rPr>
              <a:t> </a:t>
            </a:r>
            <a:r>
              <a:rPr lang="bg-BG" b="1" dirty="0" smtClean="0">
                <a:cs typeface="Arial" pitchFamily="34" charset="0"/>
              </a:rPr>
              <a:t>ПЪТ-НИЦ-И-ТИ-Е</a:t>
            </a:r>
            <a:r>
              <a:rPr lang="el-GR" b="1" dirty="0" smtClean="0">
                <a:cs typeface="Arial" pitchFamily="34" charset="0"/>
              </a:rPr>
              <a:t>      οι ταξιδιώτες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cs typeface="Arial" pitchFamily="34" charset="0"/>
              </a:rPr>
              <a:t> </a:t>
            </a:r>
            <a:endParaRPr kumimoji="0" lang="bg-BG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42910" y="785794"/>
            <a:ext cx="77867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път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pət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]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ου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σιαστικό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νομα 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διαδρομή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ταξίδι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μονοπάτι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δρόμος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2800" i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28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път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bg-BG" sz="2800" b="1" u="sng" dirty="0" smtClean="0">
                <a:solidFill>
                  <a:srgbClr val="FF0000"/>
                </a:solidFill>
                <a:cs typeface="Arial" pitchFamily="34" charset="0"/>
              </a:rPr>
              <a:t>ъ</a:t>
            </a:r>
            <a:r>
              <a:rPr lang="bg-BG" sz="2800" b="1" dirty="0" smtClean="0">
                <a:solidFill>
                  <a:srgbClr val="FF0000"/>
                </a:solidFill>
                <a:cs typeface="Arial" pitchFamily="34" charset="0"/>
              </a:rPr>
              <a:t>т</a:t>
            </a:r>
            <a:r>
              <a:rPr lang="bg-BG" sz="2800" b="1" dirty="0" smtClean="0">
                <a:cs typeface="Arial" pitchFamily="34" charset="0"/>
              </a:rPr>
              <a:t>е</a:t>
            </a:r>
            <a:r>
              <a:rPr lang="bg-BG" sz="2800" b="1" dirty="0" smtClean="0">
                <a:solidFill>
                  <a:srgbClr val="0070C0"/>
                </a:solidFill>
                <a:cs typeface="Arial" pitchFamily="34" charset="0"/>
              </a:rPr>
              <a:t>ка</a:t>
            </a:r>
            <a:r>
              <a:rPr lang="bg-BG" sz="2800" b="1" dirty="0" smtClean="0">
                <a:cs typeface="Arial" pitchFamily="34" charset="0"/>
              </a:rPr>
              <a:t>       </a:t>
            </a:r>
            <a:r>
              <a:rPr lang="el-GR" sz="2800" b="1" dirty="0" smtClean="0">
                <a:cs typeface="Arial" pitchFamily="34" charset="0"/>
              </a:rPr>
              <a:t> </a:t>
            </a:r>
            <a:r>
              <a:rPr lang="bg-BG" sz="2800" b="1" dirty="0" smtClean="0">
                <a:cs typeface="Arial" pitchFamily="34" charset="0"/>
              </a:rPr>
              <a:t> </a:t>
            </a:r>
            <a:r>
              <a:rPr lang="el-GR" b="1" i="1" dirty="0" smtClean="0">
                <a:cs typeface="Arial" pitchFamily="34" charset="0"/>
              </a:rPr>
              <a:t>μονοπάτι</a:t>
            </a:r>
            <a:r>
              <a:rPr lang="bg-BG" b="1" i="1" dirty="0" smtClean="0">
                <a:cs typeface="Arial" pitchFamily="34" charset="0"/>
              </a:rPr>
              <a:t>      </a:t>
            </a:r>
            <a:r>
              <a:rPr lang="bg-BG" b="1" dirty="0" smtClean="0">
                <a:cs typeface="Arial" pitchFamily="34" charset="0"/>
              </a:rPr>
              <a:t> път</a:t>
            </a:r>
            <a:r>
              <a:rPr lang="bg-BG" b="1" u="sng" dirty="0" smtClean="0">
                <a:cs typeface="Arial" pitchFamily="34" charset="0"/>
              </a:rPr>
              <a:t>е</a:t>
            </a:r>
            <a:r>
              <a:rPr lang="bg-BG" b="1" dirty="0" smtClean="0">
                <a:cs typeface="Arial" pitchFamily="34" charset="0"/>
              </a:rPr>
              <a:t>ка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та</a:t>
            </a:r>
            <a:r>
              <a:rPr lang="bg-BG" b="1" dirty="0" smtClean="0">
                <a:cs typeface="Arial" pitchFamily="34" charset="0"/>
              </a:rPr>
              <a:t>, път</a:t>
            </a:r>
            <a:r>
              <a:rPr lang="bg-BG" b="1" u="sng" dirty="0" smtClean="0">
                <a:cs typeface="Arial" pitchFamily="34" charset="0"/>
              </a:rPr>
              <a:t>е</a:t>
            </a:r>
            <a:r>
              <a:rPr lang="bg-BG" b="1" dirty="0" smtClean="0">
                <a:cs typeface="Arial" pitchFamily="34" charset="0"/>
              </a:rPr>
              <a:t>к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и</a:t>
            </a:r>
            <a:r>
              <a:rPr lang="bg-BG" b="1" dirty="0" smtClean="0">
                <a:cs typeface="Arial" pitchFamily="34" charset="0"/>
              </a:rPr>
              <a:t>, път</a:t>
            </a:r>
            <a:r>
              <a:rPr lang="bg-BG" b="1" u="sng" dirty="0" smtClean="0">
                <a:cs typeface="Arial" pitchFamily="34" charset="0"/>
              </a:rPr>
              <a:t>е</a:t>
            </a:r>
            <a:r>
              <a:rPr lang="bg-BG" b="1" dirty="0" smtClean="0">
                <a:cs typeface="Arial" pitchFamily="34" charset="0"/>
              </a:rPr>
              <a:t>ки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те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bg-BG" sz="2800" b="1" u="sng" dirty="0" smtClean="0">
                <a:solidFill>
                  <a:srgbClr val="FF0000"/>
                </a:solidFill>
                <a:cs typeface="Arial" pitchFamily="34" charset="0"/>
              </a:rPr>
              <a:t>ъ</a:t>
            </a:r>
            <a:r>
              <a:rPr lang="bg-BG" sz="2800" b="1" dirty="0" smtClean="0">
                <a:solidFill>
                  <a:srgbClr val="FF0000"/>
                </a:solidFill>
                <a:cs typeface="Arial" pitchFamily="34" charset="0"/>
              </a:rPr>
              <a:t>т</a:t>
            </a:r>
            <a:r>
              <a:rPr lang="bg-BG" sz="2800" b="1" dirty="0" smtClean="0">
                <a:solidFill>
                  <a:srgbClr val="0070C0"/>
                </a:solidFill>
                <a:cs typeface="Arial" pitchFamily="34" charset="0"/>
              </a:rPr>
              <a:t>ник</a:t>
            </a:r>
            <a:r>
              <a:rPr lang="el-GR" sz="2800" b="1" dirty="0" smtClean="0">
                <a:cs typeface="Arial" pitchFamily="34" charset="0"/>
              </a:rPr>
              <a:t>        </a:t>
            </a:r>
            <a:r>
              <a:rPr lang="el-GR" b="1" i="1" dirty="0" smtClean="0">
                <a:cs typeface="Arial" pitchFamily="34" charset="0"/>
              </a:rPr>
              <a:t>ταξιδιώτης</a:t>
            </a:r>
            <a:r>
              <a:rPr lang="el-GR" sz="2800" b="1" dirty="0" smtClean="0">
                <a:cs typeface="Arial" pitchFamily="34" charset="0"/>
              </a:rPr>
              <a:t> </a:t>
            </a:r>
            <a:r>
              <a:rPr lang="bg-BG" sz="2800" b="1" dirty="0" smtClean="0">
                <a:cs typeface="Arial" pitchFamily="34" charset="0"/>
              </a:rPr>
              <a:t>   </a:t>
            </a:r>
            <a:r>
              <a:rPr lang="bg-BG" b="1" dirty="0" smtClean="0">
                <a:cs typeface="Arial" pitchFamily="34" charset="0"/>
              </a:rPr>
              <a:t>п</a:t>
            </a:r>
            <a:r>
              <a:rPr lang="bg-BG" b="1" u="sng" dirty="0" smtClean="0">
                <a:cs typeface="Arial" pitchFamily="34" charset="0"/>
              </a:rPr>
              <a:t>ъ</a:t>
            </a:r>
            <a:r>
              <a:rPr lang="bg-BG" b="1" dirty="0" smtClean="0">
                <a:cs typeface="Arial" pitchFamily="34" charset="0"/>
              </a:rPr>
              <a:t>тник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ът</a:t>
            </a:r>
            <a:r>
              <a:rPr lang="bg-BG" b="1" dirty="0" smtClean="0">
                <a:cs typeface="Arial" pitchFamily="34" charset="0"/>
              </a:rPr>
              <a:t>, п</a:t>
            </a:r>
            <a:r>
              <a:rPr lang="bg-BG" b="1" u="sng" dirty="0" smtClean="0">
                <a:cs typeface="Arial" pitchFamily="34" charset="0"/>
              </a:rPr>
              <a:t>ъ</a:t>
            </a:r>
            <a:r>
              <a:rPr lang="bg-BG" b="1" dirty="0" smtClean="0">
                <a:cs typeface="Arial" pitchFamily="34" charset="0"/>
              </a:rPr>
              <a:t>тник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а</a:t>
            </a:r>
            <a:r>
              <a:rPr lang="bg-BG" b="1" dirty="0" smtClean="0">
                <a:cs typeface="Arial" pitchFamily="34" charset="0"/>
              </a:rPr>
              <a:t>, п</a:t>
            </a:r>
            <a:r>
              <a:rPr lang="bg-BG" b="1" u="sng" dirty="0" smtClean="0">
                <a:cs typeface="Arial" pitchFamily="34" charset="0"/>
              </a:rPr>
              <a:t>ъ</a:t>
            </a:r>
            <a:r>
              <a:rPr lang="bg-BG" b="1" dirty="0" smtClean="0">
                <a:cs typeface="Arial" pitchFamily="34" charset="0"/>
              </a:rPr>
              <a:t>тниц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и</a:t>
            </a:r>
            <a:r>
              <a:rPr lang="bg-BG" b="1" dirty="0" smtClean="0">
                <a:cs typeface="Arial" pitchFamily="34" charset="0"/>
              </a:rPr>
              <a:t>,п</a:t>
            </a:r>
            <a:r>
              <a:rPr lang="bg-BG" b="1" u="sng" dirty="0" smtClean="0">
                <a:cs typeface="Arial" pitchFamily="34" charset="0"/>
              </a:rPr>
              <a:t>ъ</a:t>
            </a:r>
            <a:r>
              <a:rPr lang="bg-BG" b="1" dirty="0" smtClean="0">
                <a:cs typeface="Arial" pitchFamily="34" charset="0"/>
              </a:rPr>
              <a:t>тници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те</a:t>
            </a:r>
            <a:r>
              <a:rPr lang="bg-BG" b="1" dirty="0" smtClean="0"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28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</a:t>
            </a:r>
            <a:r>
              <a:rPr kumimoji="0" lang="bg-BG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ъ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т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ни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чка</a:t>
            </a:r>
            <a:r>
              <a:rPr kumimoji="0" lang="el-G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ταξιδιώτισσα</a:t>
            </a:r>
            <a:r>
              <a:rPr kumimoji="0" lang="el-G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bg-BG" b="1" dirty="0" smtClean="0">
                <a:cs typeface="Arial" pitchFamily="34" charset="0"/>
              </a:rPr>
              <a:t>пътнич</a:t>
            </a:r>
            <a:r>
              <a:rPr lang="bg-BG" b="1" dirty="0" smtClean="0">
                <a:solidFill>
                  <a:srgbClr val="0070C0"/>
                </a:solidFill>
                <a:cs typeface="Arial" pitchFamily="34" charset="0"/>
              </a:rPr>
              <a:t>ка</a:t>
            </a:r>
            <a:r>
              <a:rPr lang="bg-BG" b="1" dirty="0" smtClean="0">
                <a:cs typeface="Arial" pitchFamily="34" charset="0"/>
              </a:rPr>
              <a:t>, пътничка</a:t>
            </a:r>
            <a:r>
              <a:rPr kumimoji="0" lang="bg-BG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28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</a:t>
            </a:r>
            <a:r>
              <a:rPr kumimoji="0" lang="bg-BG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ъ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т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ува</a:t>
            </a:r>
            <a:r>
              <a:rPr kumimoji="0" lang="bg-BG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</a:t>
            </a:r>
            <a:r>
              <a:rPr kumimoji="0" lang="el-G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ταξίδι</a:t>
            </a:r>
            <a:r>
              <a:rPr kumimoji="0" lang="el-G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bg-BG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2800" b="1" dirty="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bg-BG" sz="2800" b="1" u="sng" dirty="0" smtClean="0">
                <a:solidFill>
                  <a:srgbClr val="FF0000"/>
                </a:solidFill>
                <a:cs typeface="Arial" pitchFamily="34" charset="0"/>
              </a:rPr>
              <a:t>ъ</a:t>
            </a:r>
            <a:r>
              <a:rPr lang="bg-BG" sz="2800" b="1" dirty="0" smtClean="0">
                <a:solidFill>
                  <a:srgbClr val="FF0000"/>
                </a:solidFill>
                <a:cs typeface="Arial" pitchFamily="34" charset="0"/>
              </a:rPr>
              <a:t>т</a:t>
            </a:r>
            <a:r>
              <a:rPr lang="bg-BG" sz="2800" b="1" dirty="0" smtClean="0">
                <a:cs typeface="Arial" pitchFamily="34" charset="0"/>
              </a:rPr>
              <a:t>ув</a:t>
            </a:r>
            <a:r>
              <a:rPr lang="bg-BG" sz="2800" b="1" dirty="0" smtClean="0">
                <a:solidFill>
                  <a:srgbClr val="0070C0"/>
                </a:solidFill>
                <a:cs typeface="Arial" pitchFamily="34" charset="0"/>
              </a:rPr>
              <a:t>ам</a:t>
            </a:r>
            <a:r>
              <a:rPr lang="el-GR" sz="2800" b="1" dirty="0" smtClean="0">
                <a:cs typeface="Arial" pitchFamily="34" charset="0"/>
              </a:rPr>
              <a:t>     </a:t>
            </a:r>
            <a:r>
              <a:rPr lang="el-GR" b="1" i="1" dirty="0" smtClean="0">
                <a:cs typeface="Arial" pitchFamily="34" charset="0"/>
              </a:rPr>
              <a:t>ταξιδεύω </a:t>
            </a:r>
            <a:endParaRPr lang="bg-BG" b="1" i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1746" name="Picture 2" descr="https://inews.bg/pictures/1654971_1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31520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85786" y="500042"/>
            <a:ext cx="76438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]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ου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σιαστικό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νομα 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γένος (γραμματικά)</a:t>
            </a:r>
            <a:endParaRPr lang="bg-BG" sz="2000" i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οικογένεια</a:t>
            </a: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σόι </a:t>
            </a: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857225" y="2643183"/>
          <a:ext cx="6786610" cy="3000396"/>
        </p:xfrm>
        <a:graphic>
          <a:graphicData uri="http://schemas.openxmlformats.org/drawingml/2006/table">
            <a:tbl>
              <a:tblPr/>
              <a:tblGrid>
                <a:gridCol w="1214445"/>
                <a:gridCol w="743230"/>
                <a:gridCol w="1757100"/>
                <a:gridCol w="3071835"/>
              </a:tblGrid>
              <a:tr h="46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ПРЕДСТАВКА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Πρόθεμα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КОРЕН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  </a:t>
                      </a:r>
                      <a:r>
                        <a:rPr lang="el-GR" sz="1200" i="1" dirty="0" err="1" smtClean="0">
                          <a:latin typeface="Arial"/>
                          <a:ea typeface="Times New Roman"/>
                        </a:rPr>
                        <a:t>Ρήζα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Наставка/окончание</a:t>
                      </a:r>
                      <a:endParaRPr lang="el-GR" sz="12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Επίθεμα /κατάληξη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ЗНАЧЕНИЕ 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Σημασία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"/>
                          <a:ea typeface="Times New Roman"/>
                        </a:rPr>
                        <a:t>   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РОД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РОД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200" b="1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rgbClr val="89176B"/>
                          </a:solidFill>
                          <a:latin typeface="Arial"/>
                          <a:ea typeface="Times New Roman"/>
                        </a:rPr>
                        <a:t>ЕН</a:t>
                      </a:r>
                      <a:endParaRPr lang="el-GR" sz="1200" b="1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д    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Γένος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b="0" i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ден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πατρικό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ς</a:t>
                      </a:r>
                      <a:r>
                        <a:rPr lang="el-GR" sz="1200" b="1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endParaRPr lang="el-GR" sz="12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200" b="1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                 НА-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                 НА-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РОД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-РОД-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rgbClr val="89176B"/>
                          </a:solidFill>
                          <a:latin typeface="Arial"/>
                          <a:ea typeface="Times New Roman"/>
                        </a:rPr>
                        <a:t>ЕН</a:t>
                      </a:r>
                      <a:endParaRPr lang="el-GR" sz="1200" b="1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Народ 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Λαός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 ουσιαστικό)</a:t>
                      </a:r>
                      <a:endParaRPr lang="el-GR" sz="120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Народен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Λαϊκός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(επίθετο)</a:t>
                      </a:r>
                      <a:endParaRPr lang="el-GR" sz="12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РОД-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РОД-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-И-</a:t>
                      </a:r>
                      <a:r>
                        <a:rPr lang="bg-BG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ТЕЛ</a:t>
                      </a:r>
                      <a:endParaRPr lang="el-GR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-И-</a:t>
                      </a:r>
                      <a:r>
                        <a:rPr lang="bg-BG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ТЕЛ</a:t>
                      </a: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>
                          <a:solidFill>
                            <a:srgbClr val="89176B"/>
                          </a:solidFill>
                          <a:latin typeface="Arial"/>
                          <a:ea typeface="Times New Roman"/>
                        </a:rPr>
                        <a:t>СКИ</a:t>
                      </a:r>
                      <a:endParaRPr lang="el-GR" sz="1200" b="1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Род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тел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Γονιός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Род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телски 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Γονικός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endParaRPr lang="el-GR" sz="12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РАЖД-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РАЖД-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el-GR" sz="1200" b="1" dirty="0" smtClean="0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</a:rPr>
                        <a:t>М</a:t>
                      </a:r>
                      <a:endParaRPr lang="el-GR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bg-BG" sz="1200" b="1" dirty="0" smtClean="0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</a:rPr>
                        <a:t>НЕ</a:t>
                      </a:r>
                      <a:endParaRPr lang="el-GR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ждам 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Γεννάω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          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(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ρήμα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 )</a:t>
                      </a:r>
                      <a:endParaRPr lang="el-GR" sz="120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Р</a:t>
                      </a:r>
                      <a:r>
                        <a:rPr lang="bg-BG" sz="1200" b="1" u="sng" dirty="0" smtClean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b="1" dirty="0" smtClean="0">
                          <a:latin typeface="Arial"/>
                          <a:ea typeface="Times New Roman"/>
                        </a:rPr>
                        <a:t>ждане      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Γέννηση 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dirty="0" smtClean="0">
                          <a:latin typeface="Arial"/>
                          <a:ea typeface="Times New Roman"/>
                        </a:rPr>
                        <a:t>       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ουσιαστικό</a:t>
                      </a:r>
                      <a:r>
                        <a:rPr lang="el-GR" sz="1200" b="0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l-GR" sz="120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"/>
                          <a:ea typeface="Times New Roman"/>
                        </a:rPr>
                        <a:t> 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"/>
                          <a:ea typeface="Times New Roman"/>
                        </a:rPr>
                        <a:t> </a:t>
                      </a:r>
                      <a:endParaRPr lang="el-G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85786" y="1785927"/>
            <a:ext cx="55721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РОД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 НА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– 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–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I                  I                            I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НА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РОД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ЕН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РОД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ИТЕЛ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СКИ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РАЖ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8" name="Picture 10" descr="Начален учител: Урок по български език. Съществително име | Character,  Fictional characters, Family 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2667000" cy="150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14348" y="2714620"/>
          <a:ext cx="7358114" cy="3167708"/>
        </p:xfrm>
        <a:graphic>
          <a:graphicData uri="http://schemas.openxmlformats.org/drawingml/2006/table">
            <a:tbl>
              <a:tblPr/>
              <a:tblGrid>
                <a:gridCol w="1177298"/>
                <a:gridCol w="1250879"/>
                <a:gridCol w="2100294"/>
                <a:gridCol w="2829643"/>
              </a:tblGrid>
              <a:tr h="198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ПРЕДСТАВКА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Πρόθεμα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КОРЕН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  </a:t>
                      </a:r>
                      <a:r>
                        <a:rPr lang="el-GR" sz="1200" i="1" dirty="0" err="1" smtClean="0">
                          <a:latin typeface="Arial"/>
                          <a:ea typeface="Times New Roman"/>
                        </a:rPr>
                        <a:t>Ρήζα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Наставка/окончание</a:t>
                      </a:r>
                      <a:endParaRPr lang="el-GR" sz="12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Επίθεμα /κατάληξη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ЗНАЧЕНИЕ 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</a:rPr>
                        <a:t>              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Σημασία </a:t>
                      </a:r>
                      <a:endParaRPr lang="el-G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Calibri"/>
                          <a:ea typeface="Times New Roman"/>
                          <a:cs typeface="Arial"/>
                        </a:rPr>
                        <a:t>   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ГРАД</a:t>
                      </a:r>
                      <a:endParaRPr lang="el-GR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ГРАД-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------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bg-BG" sz="1400" b="1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СКИ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д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πόλη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дски    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  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αστικός</a:t>
                      </a:r>
                      <a:r>
                        <a:rPr lang="bg-BG" sz="1200" i="1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r>
                        <a:rPr lang="bg-BG" sz="1200" i="1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bg-BG" sz="1200" dirty="0" smtClean="0">
                          <a:latin typeface="Arial"/>
                          <a:ea typeface="Times New Roman"/>
                        </a:rPr>
                        <a:t>      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</a:t>
                      </a:r>
                      <a:r>
                        <a:rPr lang="bg-BG" sz="1400" b="1" u="sng" dirty="0"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Д-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ГРАД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ГРАД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bg-BG" sz="1400" b="1" dirty="0" smtClean="0">
                          <a:latin typeface="Calibri"/>
                          <a:ea typeface="Times New Roman"/>
                          <a:cs typeface="Arial"/>
                        </a:rPr>
                        <a:t>ИН</a:t>
                      </a:r>
                      <a:r>
                        <a:rPr lang="bg-BG" sz="1400" b="1" dirty="0" smtClean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-ИН-</a:t>
                      </a:r>
                      <a:r>
                        <a:rPr lang="bg-BG" sz="1400" b="1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СКИ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-ИН-</a:t>
                      </a:r>
                      <a:r>
                        <a:rPr lang="bg-BG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АР</a:t>
                      </a:r>
                      <a:endParaRPr lang="el-GR" sz="12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Град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на           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κήπος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Град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нски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>
                          <a:latin typeface="Arial"/>
                          <a:ea typeface="Times New Roman"/>
                        </a:rPr>
                        <a:t>κηπουρικός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Градин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р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   </a:t>
                      </a:r>
                      <a:r>
                        <a:rPr lang="el-GR" sz="1200" i="1" dirty="0">
                          <a:latin typeface="Arial"/>
                          <a:ea typeface="Times New Roman"/>
                        </a:rPr>
                        <a:t>κηπουρός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</a:t>
                      </a:r>
                      <a:r>
                        <a:rPr lang="bg-BG" sz="1400" b="1" u="sng" dirty="0"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r>
                        <a:rPr lang="bg-BG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Ж</a:t>
                      </a: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Д-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ГРА</a:t>
                      </a:r>
                      <a:r>
                        <a:rPr lang="bg-BG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Ж</a:t>
                      </a: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Д-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-АН-</a:t>
                      </a:r>
                      <a:r>
                        <a:rPr lang="bg-BG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ИН</a:t>
                      </a:r>
                      <a:endParaRPr lang="el-GR" sz="12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-АН-</a:t>
                      </a:r>
                      <a:r>
                        <a:rPr lang="bg-BG" sz="1400" b="1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СКИ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жданин   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πολίτης   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ждански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>
                          <a:latin typeface="Arial"/>
                          <a:ea typeface="Times New Roman"/>
                        </a:rPr>
                        <a:t>πολιτικός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latin typeface="Calibri"/>
                          <a:ea typeface="Times New Roman"/>
                          <a:cs typeface="Arial"/>
                        </a:rPr>
                        <a:t>                   </a:t>
                      </a:r>
                      <a:r>
                        <a:rPr lang="bg-BG" sz="1400" b="1" dirty="0" smtClean="0">
                          <a:latin typeface="Calibri"/>
                          <a:ea typeface="Times New Roman"/>
                          <a:cs typeface="Arial"/>
                        </a:rPr>
                        <a:t>О-</a:t>
                      </a:r>
                      <a:endParaRPr lang="el-GR" sz="1400" b="1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latin typeface="Calibri"/>
                          <a:ea typeface="Times New Roman"/>
                          <a:cs typeface="Arial"/>
                        </a:rPr>
                        <a:t>                   </a:t>
                      </a:r>
                      <a:r>
                        <a:rPr lang="bg-BG" sz="1400" b="1" dirty="0" smtClean="0">
                          <a:latin typeface="Calibri"/>
                          <a:ea typeface="Times New Roman"/>
                          <a:cs typeface="Arial"/>
                        </a:rPr>
                        <a:t>О-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>
                          <a:latin typeface="Calibri"/>
                          <a:ea typeface="Times New Roman"/>
                          <a:cs typeface="Arial"/>
                        </a:rPr>
                        <a:t>-ГРАД-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>
                          <a:latin typeface="Calibri"/>
                          <a:ea typeface="Times New Roman"/>
                          <a:cs typeface="Arial"/>
                        </a:rPr>
                        <a:t>-ГРАД-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bg-BG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bg-BG" sz="1400" b="1" u="sng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r>
                        <a:rPr lang="bg-BG" sz="1400" b="1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Н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Огр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а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да         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φράκτης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 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Оград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е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н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περιφραγμένος</a:t>
                      </a:r>
                      <a:r>
                        <a:rPr lang="el-GR" sz="12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200" b="1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επίθετο)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>
                          <a:latin typeface="Calibri"/>
                          <a:ea typeface="Times New Roman"/>
                          <a:cs typeface="Arial"/>
                        </a:rPr>
                        <a:t>ГРАД- 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>
                          <a:latin typeface="Calibri"/>
                          <a:ea typeface="Times New Roman"/>
                          <a:cs typeface="Arial"/>
                        </a:rPr>
                        <a:t>ГРАД-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-Я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Е-</a:t>
                      </a:r>
                      <a:r>
                        <a:rPr lang="bg-BG" sz="1400" b="1" dirty="0">
                          <a:solidFill>
                            <a:srgbClr val="89176B"/>
                          </a:solidFill>
                          <a:latin typeface="Calibri"/>
                          <a:ea typeface="Times New Roman"/>
                          <a:cs typeface="Arial"/>
                        </a:rPr>
                        <a:t>НЕ</a:t>
                      </a:r>
                      <a:endParaRPr lang="el-GR" sz="1200" dirty="0">
                        <a:solidFill>
                          <a:srgbClr val="89176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Град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я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el-GR" sz="1200" i="1" dirty="0">
                          <a:latin typeface="Arial"/>
                          <a:ea typeface="Times New Roman"/>
                        </a:rPr>
                        <a:t>χτίζω  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Arial"/>
                          <a:ea typeface="Times New Roman"/>
                        </a:rPr>
                        <a:t>Град</a:t>
                      </a:r>
                      <a:r>
                        <a:rPr lang="bg-BG" sz="1200" u="sng" dirty="0">
                          <a:latin typeface="Arial"/>
                          <a:ea typeface="Times New Roman"/>
                        </a:rPr>
                        <a:t>е</a:t>
                      </a:r>
                      <a:r>
                        <a:rPr lang="bg-BG" sz="1200" dirty="0">
                          <a:latin typeface="Arial"/>
                          <a:ea typeface="Times New Roman"/>
                        </a:rPr>
                        <a:t>не  </a:t>
                      </a:r>
                      <a:r>
                        <a:rPr lang="el-GR" sz="1200" dirty="0">
                          <a:latin typeface="Arial"/>
                          <a:ea typeface="Times New Roman"/>
                        </a:rPr>
                        <a:t>       </a:t>
                      </a:r>
                      <a:r>
                        <a:rPr lang="el-GR" sz="1200" i="1" dirty="0" smtClean="0">
                          <a:latin typeface="Arial"/>
                          <a:ea typeface="Times New Roman"/>
                        </a:rPr>
                        <a:t>χτίσιμο</a:t>
                      </a:r>
                      <a:r>
                        <a:rPr lang="el-GR" sz="1200" b="0" i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l-GR" sz="1200" b="0" i="1" baseline="0" dirty="0" smtClean="0">
                          <a:latin typeface="Arial"/>
                          <a:ea typeface="Times New Roman"/>
                        </a:rPr>
                        <a:t>ουσιαστικό)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642918"/>
            <a:ext cx="564360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[grat]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 ου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σιαστικό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ό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νομα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i="1" dirty="0" smtClean="0">
                <a:ea typeface="Times New Roman" pitchFamily="18" charset="0"/>
                <a:cs typeface="Arial" pitchFamily="34" charset="0"/>
              </a:rPr>
              <a:t>Π</a:t>
            </a: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όλη</a:t>
            </a:r>
            <a:endParaRPr kumimoji="0" lang="el-G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–   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ЖД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АНИН  – О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–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ИНА    –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I                  I                                 I                  I                     I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СКИ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ГРАЖД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АНСКИ   ОГ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РАД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ЕН 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ИНСКИ 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ГРАД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ЕНЕ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Guide Bulgaria Videos - Town Sof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2786082" cy="1671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550</Words>
  <Application>Microsoft Office PowerPoint</Application>
  <PresentationFormat>Προβολή στην οθόνη (4:3)</PresentationFormat>
  <Paragraphs>196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Ροή</vt:lpstr>
      <vt:lpstr>Συστατικά μέρη  των λέξεων στην ΒΓ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Σύστατικα μέρη  των λέξεων στην ΒΓ</dc:title>
  <dc:creator>violeta</dc:creator>
  <cp:lastModifiedBy>violeta</cp:lastModifiedBy>
  <cp:revision>10</cp:revision>
  <dcterms:created xsi:type="dcterms:W3CDTF">2020-11-06T07:25:43Z</dcterms:created>
  <dcterms:modified xsi:type="dcterms:W3CDTF">2020-11-19T11:08:58Z</dcterms:modified>
</cp:coreProperties>
</file>