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4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89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49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0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0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9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933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99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97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18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8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2655-BDE0-144E-BD72-0A48616AD8D5}" type="datetimeFigureOut">
              <a:rPr lang="en-US" smtClean="0"/>
              <a:t>25/02/21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A9991-435F-2747-9DFE-DF1D8622B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0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1986"/>
            <a:ext cx="7772400" cy="2365078"/>
          </a:xfrm>
        </p:spPr>
        <p:txBody>
          <a:bodyPr>
            <a:normAutofit/>
          </a:bodyPr>
          <a:lstStyle/>
          <a:p>
            <a:r>
              <a:rPr lang="el-GR" sz="4800" b="1" dirty="0" smtClean="0"/>
              <a:t>Διαπολιτισμική Εκπαίδευση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4000" dirty="0" smtClean="0"/>
              <a:t>Γιώργος </a:t>
            </a:r>
            <a:r>
              <a:rPr lang="el-GR" sz="4000" dirty="0" err="1" smtClean="0"/>
              <a:t>Μαυρομμάτης</a:t>
            </a:r>
            <a:r>
              <a:rPr lang="el-GR" sz="4000" dirty="0" smtClean="0"/>
              <a:t>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4400" b="1" dirty="0" smtClean="0">
                <a:solidFill>
                  <a:schemeClr val="tx1"/>
                </a:solidFill>
              </a:rPr>
              <a:t>Ενότητα </a:t>
            </a:r>
            <a:r>
              <a:rPr lang="en-US" sz="4400" b="1" dirty="0" smtClean="0">
                <a:solidFill>
                  <a:schemeClr val="tx1"/>
                </a:solidFill>
              </a:rPr>
              <a:t>2</a:t>
            </a:r>
            <a:r>
              <a:rPr lang="el-GR" sz="4400" b="1" baseline="30000" dirty="0" smtClean="0">
                <a:solidFill>
                  <a:schemeClr val="tx1"/>
                </a:solidFill>
              </a:rPr>
              <a:t>η</a:t>
            </a:r>
            <a:r>
              <a:rPr lang="el-GR" sz="4400" b="1" dirty="0" smtClean="0">
                <a:solidFill>
                  <a:schemeClr val="tx1"/>
                </a:solidFill>
              </a:rPr>
              <a:t> 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5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18989"/>
            <a:ext cx="8229600" cy="1197139"/>
          </a:xfrm>
        </p:spPr>
        <p:txBody>
          <a:bodyPr>
            <a:normAutofit/>
          </a:bodyPr>
          <a:lstStyle/>
          <a:p>
            <a:r>
              <a:rPr lang="el-GR" b="1" dirty="0" smtClean="0"/>
              <a:t>Επανάληψη ενότητα 1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9543"/>
            <a:ext cx="9144000" cy="608789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l-GR" b="1" dirty="0" smtClean="0"/>
              <a:t>Ιδεολο</a:t>
            </a:r>
            <a:r>
              <a:rPr lang="el-GR" b="1" dirty="0" smtClean="0"/>
              <a:t>γία</a:t>
            </a:r>
            <a:r>
              <a:rPr lang="el-GR" dirty="0" smtClean="0"/>
              <a:t>  </a:t>
            </a:r>
            <a:r>
              <a:rPr lang="el-GR" sz="2800" dirty="0" smtClean="0"/>
              <a:t>(φίλτρο/ γυαλιά    αναπαραστάσεις    κόσμος)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l-GR" b="1" dirty="0" smtClean="0"/>
              <a:t>Πληροφορ</a:t>
            </a:r>
            <a:r>
              <a:rPr lang="el-GR" b="1" dirty="0" smtClean="0"/>
              <a:t>ία </a:t>
            </a:r>
            <a:r>
              <a:rPr lang="mr-IN" b="1" dirty="0" smtClean="0"/>
              <a:t>–</a:t>
            </a:r>
            <a:r>
              <a:rPr lang="el-GR" b="1" dirty="0" smtClean="0"/>
              <a:t> γν</a:t>
            </a:r>
            <a:r>
              <a:rPr lang="el-GR" b="1" dirty="0" smtClean="0"/>
              <a:t>ώση</a:t>
            </a:r>
            <a:r>
              <a:rPr lang="el-GR" b="1" dirty="0" smtClean="0"/>
              <a:t> </a:t>
            </a:r>
            <a:endParaRPr lang="el-GR" b="1" dirty="0" smtClean="0"/>
          </a:p>
          <a:p>
            <a:pPr marL="0" indent="0">
              <a:buNone/>
            </a:pPr>
            <a:r>
              <a:rPr lang="el-GR" sz="2800" dirty="0" smtClean="0"/>
              <a:t>(πώς γίνεται το ψωμί </a:t>
            </a:r>
            <a:r>
              <a:rPr lang="mr-IN" sz="2800" dirty="0" smtClean="0"/>
              <a:t>–</a:t>
            </a:r>
            <a:r>
              <a:rPr lang="el-GR" sz="2800" dirty="0" smtClean="0"/>
              <a:t> πώς μαθαίνει ο άνθρωπος) </a:t>
            </a:r>
            <a:endParaRPr lang="el-GR" sz="2800" dirty="0" smtClean="0"/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b="1" dirty="0" smtClean="0"/>
              <a:t>Θεωρία </a:t>
            </a:r>
            <a:r>
              <a:rPr lang="el-GR" b="1" dirty="0" smtClean="0"/>
              <a:t>- </a:t>
            </a:r>
            <a:r>
              <a:rPr lang="el-GR" b="1" dirty="0" smtClean="0"/>
              <a:t>πράξη </a:t>
            </a:r>
            <a:r>
              <a:rPr lang="el-GR" sz="3000" u="sng" dirty="0" err="1" smtClean="0"/>
              <a:t>εεε</a:t>
            </a:r>
            <a:r>
              <a:rPr lang="el-GR" sz="3000" u="sng" dirty="0" smtClean="0"/>
              <a:t>... </a:t>
            </a:r>
            <a:r>
              <a:rPr lang="el-GR" sz="3000" u="sng" dirty="0" smtClean="0"/>
              <a:t>ά</a:t>
            </a:r>
            <a:r>
              <a:rPr lang="el-GR" sz="3000" u="sng" dirty="0" smtClean="0"/>
              <a:t>λλο </a:t>
            </a:r>
            <a:r>
              <a:rPr lang="el-GR" sz="3000" u="sng" dirty="0" smtClean="0"/>
              <a:t>η θεωρία </a:t>
            </a:r>
            <a:r>
              <a:rPr lang="mr-IN" sz="3000" u="sng" dirty="0" smtClean="0"/>
              <a:t>–</a:t>
            </a:r>
            <a:r>
              <a:rPr lang="el-GR" sz="3000" u="sng" dirty="0" smtClean="0"/>
              <a:t> άλλο η πράξη</a:t>
            </a:r>
          </a:p>
          <a:p>
            <a:pPr marL="0" indent="0">
              <a:buNone/>
            </a:pPr>
            <a:r>
              <a:rPr lang="el-GR" dirty="0" smtClean="0"/>
              <a:t>    </a:t>
            </a:r>
            <a:r>
              <a:rPr lang="el-GR" sz="2800" dirty="0" smtClean="0"/>
              <a:t> (κατασκευή μαγιονέζας) </a:t>
            </a:r>
          </a:p>
          <a:p>
            <a:pPr marL="0" indent="0">
              <a:buNone/>
            </a:pPr>
            <a:endParaRPr lang="el-GR" sz="2000" dirty="0" smtClean="0"/>
          </a:p>
          <a:p>
            <a:r>
              <a:rPr lang="el-GR" dirty="0" smtClean="0"/>
              <a:t> </a:t>
            </a:r>
            <a:r>
              <a:rPr lang="el-GR" b="1" dirty="0" smtClean="0"/>
              <a:t>Υποκειμενικότητα </a:t>
            </a:r>
            <a:r>
              <a:rPr lang="mr-IN" b="1" dirty="0" smtClean="0"/>
              <a:t>–</a:t>
            </a:r>
            <a:r>
              <a:rPr lang="el-GR" b="1" dirty="0" smtClean="0"/>
              <a:t> αντικειμενικότητα  </a:t>
            </a:r>
          </a:p>
          <a:p>
            <a:pPr marL="0" indent="0">
              <a:buNone/>
            </a:pPr>
            <a:r>
              <a:rPr lang="el-GR" u="sng" dirty="0" smtClean="0"/>
              <a:t>Εγκυρότητα  </a:t>
            </a:r>
            <a:r>
              <a:rPr lang="el-GR" u="sng" dirty="0"/>
              <a:t>- ικανοποιητική περιγραφή της υποκειμενικότητας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9916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53894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Περ</a:t>
            </a:r>
            <a:r>
              <a:rPr lang="el-GR" b="1" dirty="0" smtClean="0"/>
              <a:t>ί εκπαίδευσης</a:t>
            </a:r>
            <a:br>
              <a:rPr lang="el-GR" b="1" dirty="0" smtClean="0"/>
            </a:br>
            <a:r>
              <a:rPr lang="el-GR" sz="2200" dirty="0"/>
              <a:t>Δ</a:t>
            </a:r>
            <a:r>
              <a:rPr lang="el-GR" sz="2200" dirty="0" smtClean="0"/>
              <a:t>ιαπολιτισμική Εκπαίδευση 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Εκπα</a:t>
            </a:r>
            <a:r>
              <a:rPr lang="el-GR" dirty="0" smtClean="0"/>
              <a:t>ίδευση    ορισμός </a:t>
            </a:r>
          </a:p>
          <a:p>
            <a:endParaRPr lang="el-GR" dirty="0" smtClean="0"/>
          </a:p>
          <a:p>
            <a:r>
              <a:rPr lang="el-GR" dirty="0" smtClean="0"/>
              <a:t>Άτυπη  //  μη-τυπική // τυπική </a:t>
            </a:r>
          </a:p>
          <a:p>
            <a:endParaRPr lang="el-GR" dirty="0" smtClean="0"/>
          </a:p>
          <a:p>
            <a:r>
              <a:rPr lang="el-GR" dirty="0" smtClean="0"/>
              <a:t>Μικρή ιστορία του θεσμού </a:t>
            </a:r>
          </a:p>
          <a:p>
            <a:pPr marL="0" indent="0">
              <a:buNone/>
            </a:pPr>
            <a:r>
              <a:rPr lang="el-GR" dirty="0" smtClean="0"/>
              <a:t>  </a:t>
            </a:r>
            <a:r>
              <a:rPr lang="el-GR" sz="2800" dirty="0" smtClean="0"/>
              <a:t>(</a:t>
            </a:r>
            <a:r>
              <a:rPr lang="el-GR" sz="2800" dirty="0"/>
              <a:t>μεσαίωνας/ αυτοκρατορίες </a:t>
            </a:r>
            <a:r>
              <a:rPr lang="mr-IN" sz="2800" dirty="0"/>
              <a:t>–</a:t>
            </a:r>
            <a:r>
              <a:rPr lang="el-GR" sz="2800" dirty="0"/>
              <a:t> έθνος-κράτος)</a:t>
            </a:r>
          </a:p>
          <a:p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06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Λειτουργ</a:t>
            </a:r>
            <a:r>
              <a:rPr lang="el-GR" b="1" dirty="0" smtClean="0"/>
              <a:t>ίες της εκπαίδευσης </a:t>
            </a:r>
            <a:br>
              <a:rPr lang="el-GR" b="1" dirty="0" smtClean="0"/>
            </a:br>
            <a:r>
              <a:rPr lang="el-GR" sz="3100" dirty="0" smtClean="0"/>
              <a:t>(κοινωνιολογία της εκπαίδευσης) 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304"/>
            <a:ext cx="8229600" cy="4242859"/>
          </a:xfrm>
        </p:spPr>
        <p:txBody>
          <a:bodyPr/>
          <a:lstStyle/>
          <a:p>
            <a:r>
              <a:rPr lang="el-GR" sz="4000" dirty="0" smtClean="0"/>
              <a:t>Πληροφορ</a:t>
            </a:r>
            <a:r>
              <a:rPr lang="el-GR" sz="4000" dirty="0" smtClean="0"/>
              <a:t>ίες / γνώση / δεξιότητες </a:t>
            </a:r>
          </a:p>
          <a:p>
            <a:pPr marL="0" indent="0">
              <a:buNone/>
            </a:pPr>
            <a:r>
              <a:rPr lang="el-GR" dirty="0" smtClean="0"/>
              <a:t> ένταξη </a:t>
            </a:r>
            <a:r>
              <a:rPr lang="el-GR" dirty="0"/>
              <a:t>στη κοινωνία </a:t>
            </a:r>
            <a:r>
              <a:rPr lang="el-GR" dirty="0" smtClean="0"/>
              <a:t>-  </a:t>
            </a:r>
            <a:r>
              <a:rPr lang="el-GR" dirty="0"/>
              <a:t>επαγγελματική </a:t>
            </a:r>
            <a:r>
              <a:rPr lang="el-GR" dirty="0" smtClean="0"/>
              <a:t>πορε</a:t>
            </a:r>
            <a:r>
              <a:rPr lang="el-GR" dirty="0" smtClean="0"/>
              <a:t>ία</a:t>
            </a:r>
          </a:p>
          <a:p>
            <a:endParaRPr lang="el-GR" sz="4000" dirty="0" smtClean="0"/>
          </a:p>
          <a:p>
            <a:r>
              <a:rPr lang="el-GR" sz="4000" dirty="0" smtClean="0"/>
              <a:t>Ταυτότητα 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729543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0974"/>
            <a:ext cx="8229600" cy="906664"/>
          </a:xfrm>
        </p:spPr>
        <p:txBody>
          <a:bodyPr>
            <a:normAutofit fontScale="90000"/>
          </a:bodyPr>
          <a:lstStyle/>
          <a:p>
            <a:r>
              <a:rPr lang="el-GR" sz="4900" b="1" dirty="0" smtClean="0"/>
              <a:t>Κοινωνικοποίηση</a:t>
            </a:r>
            <a:r>
              <a:rPr lang="el-GR" b="1" dirty="0" smtClean="0"/>
              <a:t> </a:t>
            </a:r>
            <a:r>
              <a:rPr lang="el-GR" b="1" dirty="0"/>
              <a:t/>
            </a:r>
            <a:br>
              <a:rPr lang="el-GR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161" y="1600200"/>
            <a:ext cx="8554595" cy="5257800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Μέσα από την κοινωνικοποίηση τον νεαρό μέλος της κοινωνίας διδάσκεται και προσλαμβάνει (κατά κανόνα του επιβάλλονται) οι αξίες της κοινωνίας και τα πρότυπα της κοινωνικής συμπεριφοράς. </a:t>
            </a:r>
            <a:endParaRPr lang="el-GR" dirty="0" smtClean="0"/>
          </a:p>
          <a:p>
            <a:r>
              <a:rPr lang="el-GR" dirty="0" smtClean="0"/>
              <a:t>Μέσα </a:t>
            </a:r>
            <a:r>
              <a:rPr lang="el-GR" dirty="0"/>
              <a:t>από τη φοίτησή του στο σχολείο – και εδώ παίζει ρόλο όχι μόνο το περιεχόμενο των μαθημάτων αλλά και το «κρυφό» όπως ονομάζεται αναλυτικό πρόγραμμα - το παιδί μαθαίνει να ελέγχει τη συμπεριφορά του, να είναι επιμελές και εργατικό, να πειθαρχεί στην εξουσία και να θεωρεί τη κοινωνική πραγματικότητα ως αυτονόητη. </a:t>
            </a:r>
            <a:r>
              <a:rPr lang="el-GR" dirty="0" smtClean="0"/>
              <a:t>  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(...ιδεολογ</a:t>
            </a:r>
            <a:r>
              <a:rPr lang="el-GR" dirty="0" smtClean="0"/>
              <a:t>ία ... </a:t>
            </a:r>
            <a:r>
              <a:rPr lang="el-GR" dirty="0" smtClean="0"/>
              <a:t> κατασκευ</a:t>
            </a:r>
            <a:r>
              <a:rPr lang="el-GR" dirty="0" smtClean="0"/>
              <a:t>ή του κόσμου ...)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07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6128"/>
          </a:xfrm>
        </p:spPr>
        <p:txBody>
          <a:bodyPr>
            <a:normAutofit/>
          </a:bodyPr>
          <a:lstStyle/>
          <a:p>
            <a:r>
              <a:rPr lang="el-GR" b="1" dirty="0" smtClean="0"/>
              <a:t>Αναπαραγωγ</a:t>
            </a:r>
            <a:r>
              <a:rPr lang="el-GR" b="1" dirty="0" smtClean="0"/>
              <a:t>ή</a:t>
            </a:r>
            <a:r>
              <a:rPr lang="el-GR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79" y="1600200"/>
            <a:ext cx="8817363" cy="5042461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Δεν υπάρχει κανένα εκπαιδευτικό σύστημα που να επιθυμεί να αλλάξει ριζικά την δομή της κοινωνία της οποίας είναι προϊόν – κάτι τέτοιο θα σήμαινε αυτοκτονία </a:t>
            </a:r>
            <a:r>
              <a:rPr lang="el-GR" dirty="0" smtClean="0"/>
              <a:t>-. </a:t>
            </a:r>
          </a:p>
          <a:p>
            <a:r>
              <a:rPr lang="el-GR" dirty="0" smtClean="0"/>
              <a:t>Ό</a:t>
            </a:r>
            <a:r>
              <a:rPr lang="el-GR" dirty="0" smtClean="0"/>
              <a:t>λα </a:t>
            </a:r>
            <a:r>
              <a:rPr lang="el-GR" dirty="0"/>
              <a:t>τα σύγχρονα εκπαιδευτικά συστήματα κάποτε επιτρέπουν, άλλοτε επιδιώκουν και κάποιες φορές αναγκάζονται να υποστούν μικρές ή μεγαλύτερες αλλαγές προσπαθώντας κατ’ αρχάς να επιβιώσουν και στη συνέχεια να γίνουν αποτελεσματικότερα σε ένα κόσμο που συνεχώς αλλάζει.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585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και για ποι</a:t>
            </a:r>
            <a:r>
              <a:rPr lang="el-GR" dirty="0" smtClean="0"/>
              <a:t>όν;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86" y="1600200"/>
            <a:ext cx="8919552" cy="5086259"/>
          </a:xfrm>
        </p:spPr>
        <p:txBody>
          <a:bodyPr/>
          <a:lstStyle/>
          <a:p>
            <a:r>
              <a:rPr lang="el-GR" dirty="0" smtClean="0"/>
              <a:t>Π</a:t>
            </a:r>
            <a:r>
              <a:rPr lang="el-GR" dirty="0" smtClean="0"/>
              <a:t>ώς κατανέμονται (δια της εκπαίδευσης )οι θέσεις μέσα σε μια κοινωνία ;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Τεχνικά </a:t>
            </a:r>
            <a:r>
              <a:rPr lang="en-US" dirty="0" smtClean="0"/>
              <a:t>VS</a:t>
            </a:r>
            <a:r>
              <a:rPr lang="el-GR" dirty="0" smtClean="0"/>
              <a:t> </a:t>
            </a:r>
            <a:r>
              <a:rPr lang="en-US" dirty="0" smtClean="0"/>
              <a:t>project/ </a:t>
            </a:r>
            <a:r>
              <a:rPr lang="en-US" dirty="0" err="1" smtClean="0"/>
              <a:t>ppt</a:t>
            </a:r>
            <a:r>
              <a:rPr lang="en-US" dirty="0" smtClean="0"/>
              <a:t> / </a:t>
            </a:r>
            <a:r>
              <a:rPr lang="el-GR" dirty="0" smtClean="0"/>
              <a:t>όμιλοι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634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Εθνικ</a:t>
            </a:r>
            <a:r>
              <a:rPr lang="el-GR" b="1" dirty="0" smtClean="0"/>
              <a:t>ή Παιδεία </a:t>
            </a:r>
            <a:br>
              <a:rPr lang="el-GR" b="1" dirty="0" smtClean="0"/>
            </a:br>
            <a:r>
              <a:rPr lang="el-GR" dirty="0" smtClean="0"/>
              <a:t>και πολιτισμική ετερότητα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1701"/>
            <a:ext cx="8229600" cy="4184462"/>
          </a:xfrm>
        </p:spPr>
        <p:txBody>
          <a:bodyPr/>
          <a:lstStyle/>
          <a:p>
            <a:r>
              <a:rPr lang="el-GR" dirty="0" smtClean="0"/>
              <a:t>έθνος-κράτος   βιομηχανική επανάσταση 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     </a:t>
            </a:r>
            <a:r>
              <a:rPr lang="el-GR" dirty="0" err="1"/>
              <a:t>γ</a:t>
            </a:r>
            <a:r>
              <a:rPr lang="el-GR" dirty="0" err="1" smtClean="0"/>
              <a:t>ραμματισμός</a:t>
            </a:r>
            <a:r>
              <a:rPr lang="el-GR" dirty="0" smtClean="0"/>
              <a:t>   </a:t>
            </a:r>
            <a:r>
              <a:rPr lang="el-GR" dirty="0" err="1" smtClean="0"/>
              <a:t>ομοιογενοποίηση</a:t>
            </a:r>
            <a:r>
              <a:rPr lang="el-GR" dirty="0" smtClean="0"/>
              <a:t> </a:t>
            </a:r>
          </a:p>
          <a:p>
            <a:endParaRPr lang="el-GR" dirty="0" smtClean="0"/>
          </a:p>
          <a:p>
            <a:r>
              <a:rPr lang="el-GR" dirty="0" smtClean="0"/>
              <a:t>Εθνικό σχολείο σε μια </a:t>
            </a:r>
            <a:r>
              <a:rPr lang="el-GR" dirty="0" err="1" smtClean="0"/>
              <a:t>μεταεθνική</a:t>
            </a:r>
            <a:r>
              <a:rPr lang="el-GR" dirty="0" smtClean="0"/>
              <a:t> εποχή </a:t>
            </a:r>
            <a:endParaRPr lang="el-GR" dirty="0"/>
          </a:p>
          <a:p>
            <a:endParaRPr lang="el-GR" dirty="0" smtClean="0"/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973296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4000" dirty="0"/>
              <a:t>Εκπαίδευση  ως σχεδιασμός </a:t>
            </a:r>
          </a:p>
          <a:p>
            <a:r>
              <a:rPr lang="el-GR" sz="4000" dirty="0"/>
              <a:t>ως εφαρμογή </a:t>
            </a:r>
            <a:endParaRPr lang="en-US" sz="4000" dirty="0"/>
          </a:p>
          <a:p>
            <a:r>
              <a:rPr lang="el-GR" sz="4000" dirty="0"/>
              <a:t>Αποφάσεις   δράση   </a:t>
            </a:r>
            <a:endParaRPr lang="el-GR" sz="4000" dirty="0" smtClean="0"/>
          </a:p>
          <a:p>
            <a:r>
              <a:rPr lang="en-US" sz="4000" dirty="0" smtClean="0"/>
              <a:t>Cui </a:t>
            </a:r>
            <a:r>
              <a:rPr lang="en-US" sz="4000" dirty="0"/>
              <a:t>Bono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098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308</Words>
  <Application>Microsoft Macintosh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Διαπολιτισμική Εκπαίδευση  Γιώργος Μαυρομμάτης </vt:lpstr>
      <vt:lpstr>Επανάληψη ενότητα 1 </vt:lpstr>
      <vt:lpstr>Περί εκπαίδευσης Διαπολιτισμική Εκπαίδευση  </vt:lpstr>
      <vt:lpstr>Λειτουργίες της εκπαίδευσης  (κοινωνιολογία της εκπαίδευσης) </vt:lpstr>
      <vt:lpstr>Κοινωνικοποίηση  </vt:lpstr>
      <vt:lpstr>Αναπαραγωγή </vt:lpstr>
      <vt:lpstr>Τι και για ποιόν;</vt:lpstr>
      <vt:lpstr>Εθνική Παιδεία  και πολιτισμική ετερότητα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Διαπολιτισμική Εκπαίδευση  Γιώργος Μαυρομμάτης </dc:title>
  <dc:creator>Α</dc:creator>
  <cp:lastModifiedBy>Α</cp:lastModifiedBy>
  <cp:revision>12</cp:revision>
  <dcterms:created xsi:type="dcterms:W3CDTF">2021-02-18T16:05:05Z</dcterms:created>
  <dcterms:modified xsi:type="dcterms:W3CDTF">2021-02-25T16:43:10Z</dcterms:modified>
</cp:coreProperties>
</file>