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7" r:id="rId6"/>
    <p:sldId id="296" r:id="rId7"/>
    <p:sldId id="298" r:id="rId8"/>
    <p:sldId id="285" r:id="rId9"/>
    <p:sldId id="286" r:id="rId10"/>
    <p:sldId id="294" r:id="rId11"/>
    <p:sldId id="295" r:id="rId12"/>
    <p:sldId id="260" r:id="rId13"/>
    <p:sldId id="261" r:id="rId14"/>
    <p:sldId id="272" r:id="rId15"/>
    <p:sldId id="262" r:id="rId16"/>
    <p:sldId id="263" r:id="rId17"/>
    <p:sldId id="299" r:id="rId1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88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ED4CCB-688D-454B-B33A-FE51A2F2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pic>
        <p:nvPicPr>
          <p:cNvPr id="1044" name="Picture 20" descr="main_r01_c16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15300" y="133350"/>
            <a:ext cx="914400" cy="914400"/>
          </a:xfrm>
          <a:prstGeom prst="rect">
            <a:avLst/>
          </a:prstGeom>
          <a:noFill/>
        </p:spPr>
      </p:pic>
      <p:sp>
        <p:nvSpPr>
          <p:cNvPr id="1046" name="Line 22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4387850" y="6553200"/>
            <a:ext cx="44450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/35</a:t>
            </a:r>
          </a:p>
        </p:txBody>
      </p:sp>
      <p:sp>
        <p:nvSpPr>
          <p:cNvPr id="1048" name="Line 24"/>
          <p:cNvSpPr>
            <a:spLocks noChangeShapeType="1"/>
          </p:cNvSpPr>
          <p:nvPr userDrawn="1"/>
        </p:nvSpPr>
        <p:spPr bwMode="auto">
          <a:xfrm>
            <a:off x="0" y="1173163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0E8FDF-C66F-4B7C-AB67-C7B84DBA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8043"/>
            <a:ext cx="7886700" cy="1325563"/>
          </a:xfrm>
        </p:spPr>
        <p:txBody>
          <a:bodyPr/>
          <a:lstStyle/>
          <a:p>
            <a:r>
              <a:rPr lang="en-US"/>
              <a:t>ELGC06</a:t>
            </a:r>
            <a:br>
              <a:rPr lang="en-US"/>
            </a:br>
            <a:r>
              <a:rPr lang="en-US"/>
              <a:t>3-phase Inverters</a:t>
            </a:r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Pulse-Width Modulated VSI (2)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65125" y="1408113"/>
            <a:ext cx="3806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Pulse-Width Modulation (PWM)</a:t>
            </a:r>
            <a:endParaRPr lang="en-US" b="1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200400" y="6311900"/>
            <a:ext cx="27416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5 Pulse-width modulation.</a:t>
            </a:r>
            <a:endParaRPr lang="en-US" sz="1400" b="1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10</a:t>
            </a:r>
          </a:p>
        </p:txBody>
      </p:sp>
      <p:pic>
        <p:nvPicPr>
          <p:cNvPr id="68620" name="Picture 12" descr="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101850"/>
            <a:ext cx="4281488" cy="1403350"/>
          </a:xfrm>
          <a:prstGeom prst="rect">
            <a:avLst/>
          </a:prstGeom>
          <a:noFill/>
        </p:spPr>
      </p:pic>
      <p:pic>
        <p:nvPicPr>
          <p:cNvPr id="68621" name="Picture 13" descr="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733800"/>
            <a:ext cx="5957888" cy="2511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Pulse-Width Modulated VSI (3)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381000" y="1447800"/>
            <a:ext cx="2905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Inverter output voltage</a:t>
            </a:r>
            <a:endParaRPr lang="en-US" b="1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660400" y="1992313"/>
            <a:ext cx="3144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When v</a:t>
            </a:r>
            <a:r>
              <a:rPr lang="en-US" altLang="ko-KR" sz="1600" b="1" baseline="-25000">
                <a:ea typeface="굴림" charset="-127"/>
              </a:rPr>
              <a:t>control</a:t>
            </a:r>
            <a:r>
              <a:rPr lang="en-US" altLang="ko-KR" sz="1600" b="1">
                <a:ea typeface="굴림" charset="-127"/>
              </a:rPr>
              <a:t> &gt; v</a:t>
            </a:r>
            <a:r>
              <a:rPr lang="en-US" altLang="ko-KR" sz="1600" b="1" baseline="-25000">
                <a:ea typeface="굴림" charset="-127"/>
              </a:rPr>
              <a:t>tri</a:t>
            </a:r>
            <a:r>
              <a:rPr lang="en-US" altLang="ko-KR" sz="1600" b="1">
                <a:ea typeface="굴림" charset="-127"/>
              </a:rPr>
              <a:t>, V</a:t>
            </a:r>
            <a:r>
              <a:rPr lang="en-US" altLang="ko-KR" sz="1600" b="1" baseline="-25000">
                <a:ea typeface="굴림" charset="-127"/>
              </a:rPr>
              <a:t>A0</a:t>
            </a:r>
            <a:r>
              <a:rPr lang="en-US" altLang="ko-KR" sz="1600" b="1">
                <a:ea typeface="굴림" charset="-127"/>
              </a:rPr>
              <a:t> = V</a:t>
            </a:r>
            <a:r>
              <a:rPr lang="en-US" altLang="ko-KR" sz="1600" b="1" baseline="-25000">
                <a:ea typeface="굴림" charset="-127"/>
              </a:rPr>
              <a:t>dc</a:t>
            </a:r>
            <a:r>
              <a:rPr lang="en-US" altLang="ko-KR" sz="1600" b="1">
                <a:ea typeface="굴림" charset="-127"/>
              </a:rPr>
              <a:t>/2</a:t>
            </a:r>
            <a:endParaRPr lang="en-US" sz="1600" b="1" baseline="-25000"/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60400" y="2474913"/>
            <a:ext cx="321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When v</a:t>
            </a:r>
            <a:r>
              <a:rPr lang="en-US" altLang="ko-KR" sz="1600" b="1" baseline="-25000">
                <a:ea typeface="굴림" charset="-127"/>
              </a:rPr>
              <a:t>control</a:t>
            </a:r>
            <a:r>
              <a:rPr lang="en-US" altLang="ko-KR" sz="1600" b="1">
                <a:ea typeface="굴림" charset="-127"/>
              </a:rPr>
              <a:t> &lt; v</a:t>
            </a:r>
            <a:r>
              <a:rPr lang="en-US" altLang="ko-KR" sz="1600" b="1" baseline="-25000">
                <a:ea typeface="굴림" charset="-127"/>
              </a:rPr>
              <a:t>tri</a:t>
            </a:r>
            <a:r>
              <a:rPr lang="en-US" altLang="ko-KR" sz="1600" b="1">
                <a:ea typeface="굴림" charset="-127"/>
              </a:rPr>
              <a:t>, V</a:t>
            </a:r>
            <a:r>
              <a:rPr lang="en-US" altLang="ko-KR" sz="1600" b="1" baseline="-25000">
                <a:ea typeface="굴림" charset="-127"/>
              </a:rPr>
              <a:t>A0</a:t>
            </a:r>
            <a:r>
              <a:rPr lang="en-US" altLang="ko-KR" sz="1600" b="1">
                <a:ea typeface="굴림" charset="-127"/>
              </a:rPr>
              <a:t> = -V</a:t>
            </a:r>
            <a:r>
              <a:rPr lang="en-US" altLang="ko-KR" sz="1600" b="1" baseline="-25000">
                <a:ea typeface="굴림" charset="-127"/>
              </a:rPr>
              <a:t>dc</a:t>
            </a:r>
            <a:r>
              <a:rPr lang="en-US" altLang="ko-KR" sz="1600" b="1">
                <a:ea typeface="굴림" charset="-127"/>
              </a:rPr>
              <a:t>/2</a:t>
            </a:r>
            <a:endParaRPr lang="en-US" sz="1600" b="1" baseline="-25000"/>
          </a:p>
        </p:txBody>
      </p:sp>
      <p:graphicFrame>
        <p:nvGraphicFramePr>
          <p:cNvPr id="69645" name="Object 13"/>
          <p:cNvGraphicFramePr>
            <a:graphicFrameLocks noChangeAspect="1"/>
          </p:cNvGraphicFramePr>
          <p:nvPr/>
        </p:nvGraphicFramePr>
        <p:xfrm>
          <a:off x="1003300" y="5573713"/>
          <a:ext cx="661035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5" name="Equation" r:id="rId3" imgW="3327120" imgH="520560" progId="Equation.3">
                  <p:embed/>
                </p:oleObj>
              </mc:Choice>
              <mc:Fallback>
                <p:oleObj name="Equation" r:id="rId3" imgW="3327120" imgH="52056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573713"/>
                        <a:ext cx="661035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381000" y="5041900"/>
            <a:ext cx="2727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Modulation Index (m)</a:t>
            </a:r>
            <a:endParaRPr lang="en-US" b="1"/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381000" y="3048000"/>
            <a:ext cx="406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Control of inverter output voltage</a:t>
            </a:r>
            <a:endParaRPr lang="en-US" b="1"/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660400" y="3986213"/>
            <a:ext cx="5238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Amplitude is controlled by the peak value of v</a:t>
            </a:r>
            <a:r>
              <a:rPr lang="en-US" altLang="ko-KR" sz="1600" b="1" baseline="-25000">
                <a:ea typeface="굴림" charset="-127"/>
              </a:rPr>
              <a:t>control</a:t>
            </a:r>
            <a:endParaRPr lang="en-US" sz="1600" b="1" baseline="-25000"/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660400" y="4430713"/>
            <a:ext cx="6467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Fundamental frequency is controlled by the frequency of v</a:t>
            </a:r>
            <a:r>
              <a:rPr lang="en-US" altLang="ko-KR" sz="1600" b="1" baseline="-25000">
                <a:ea typeface="굴림" charset="-127"/>
              </a:rPr>
              <a:t>control</a:t>
            </a:r>
            <a:endParaRPr lang="en-US" sz="1600" b="1" baseline="-25000"/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660400" y="3541713"/>
            <a:ext cx="5253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PWM frequency is the same as the frequency of v</a:t>
            </a:r>
            <a:r>
              <a:rPr lang="en-US" altLang="ko-KR" sz="1600" b="1" baseline="-25000">
                <a:ea typeface="굴림" charset="-127"/>
              </a:rPr>
              <a:t>tri</a:t>
            </a:r>
            <a:endParaRPr lang="en-US" sz="1600" b="1" baseline="-25000"/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127000"/>
            <a:ext cx="4664075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Sine PWM (1)</a:t>
            </a:r>
            <a:endParaRPr lang="en-US" sz="2400" b="1">
              <a:solidFill>
                <a:srgbClr val="0000FF"/>
              </a:solidFill>
            </a:endParaRPr>
          </a:p>
        </p:txBody>
      </p:sp>
      <p:pic>
        <p:nvPicPr>
          <p:cNvPr id="6151" name="Picture 7" descr="19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540000"/>
            <a:ext cx="5715000" cy="3327400"/>
          </a:xfrm>
          <a:noFill/>
          <a:ln>
            <a:miter lim="800000"/>
            <a:headEnd/>
            <a:tailEnd/>
          </a:ln>
        </p:spPr>
      </p:pic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908300" y="6096000"/>
            <a:ext cx="340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6 Three-phase Sine PWM inverter.</a:t>
            </a:r>
            <a:endParaRPr lang="en-US" sz="1400" b="1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81000" y="1524000"/>
            <a:ext cx="268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Three-phase inverter</a:t>
            </a:r>
            <a:endParaRPr lang="en-US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127000"/>
            <a:ext cx="4664075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Sine PWM (2)</a:t>
            </a:r>
            <a:endParaRPr lang="en-US" sz="2400" b="1">
              <a:solidFill>
                <a:srgbClr val="0000FF"/>
              </a:solidFill>
            </a:endParaRPr>
          </a:p>
        </p:txBody>
      </p:sp>
      <p:pic>
        <p:nvPicPr>
          <p:cNvPr id="7176" name="Picture 8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173413" y="1492250"/>
            <a:ext cx="5970587" cy="5026025"/>
          </a:xfrm>
          <a:noFill/>
          <a:ln>
            <a:miter lim="800000"/>
            <a:headEnd/>
            <a:tailEnd/>
          </a:ln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064000" y="6213475"/>
            <a:ext cx="4557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7 Waveforms of three-phase sine PWM inverter.</a:t>
            </a:r>
            <a:endParaRPr lang="en-US" sz="1400" b="1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4187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Three-phase sine PWM waveforms</a:t>
            </a:r>
            <a:endParaRPr lang="en-US" b="1"/>
          </a:p>
        </p:txBody>
      </p: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4394200" y="1492250"/>
            <a:ext cx="3952875" cy="450850"/>
            <a:chOff x="1728" y="996"/>
            <a:chExt cx="2490" cy="284"/>
          </a:xfrm>
        </p:grpSpPr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 flipH="1">
              <a:off x="1728" y="1116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1872" y="1008"/>
              <a:ext cx="25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ko-KR" sz="1400" b="1">
                  <a:ea typeface="굴림" charset="-127"/>
                </a:rPr>
                <a:t>v</a:t>
              </a:r>
              <a:r>
                <a:rPr lang="en-US" altLang="ko-KR" sz="1400" b="1" baseline="-25000">
                  <a:ea typeface="굴림" charset="-127"/>
                </a:rPr>
                <a:t>tri</a:t>
              </a:r>
              <a:endParaRPr lang="en-US" sz="1400" b="1" baseline="-25000"/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2304" y="1008"/>
              <a:ext cx="5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ko-KR" sz="1400" b="1">
                  <a:ea typeface="굴림" charset="-127"/>
                </a:rPr>
                <a:t>v</a:t>
              </a:r>
              <a:r>
                <a:rPr lang="en-US" altLang="ko-KR" sz="1400" b="1" baseline="-25000">
                  <a:ea typeface="굴림" charset="-127"/>
                </a:rPr>
                <a:t>control_A</a:t>
              </a:r>
              <a:endParaRPr lang="en-US" sz="1400" b="1" baseline="-25000"/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2956" y="1004"/>
              <a:ext cx="5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ko-KR" sz="1400" b="1">
                  <a:ea typeface="굴림" charset="-127"/>
                </a:rPr>
                <a:t>v</a:t>
              </a:r>
              <a:r>
                <a:rPr lang="en-US" altLang="ko-KR" sz="1400" b="1" baseline="-25000">
                  <a:ea typeface="굴림" charset="-127"/>
                </a:rPr>
                <a:t>control_B</a:t>
              </a:r>
              <a:endParaRPr lang="en-US" sz="1400" b="1" baseline="-25000"/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3704" y="996"/>
              <a:ext cx="5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ko-KR" sz="1400" b="1">
                  <a:ea typeface="굴림" charset="-127"/>
                </a:rPr>
                <a:t>v</a:t>
              </a:r>
              <a:r>
                <a:rPr lang="en-US" altLang="ko-KR" sz="1400" b="1" baseline="-25000">
                  <a:ea typeface="굴림" charset="-127"/>
                </a:rPr>
                <a:t>control_C</a:t>
              </a:r>
              <a:endParaRPr lang="en-US" sz="1400" b="1" baseline="-25000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 flipH="1">
              <a:off x="2232" y="1104"/>
              <a:ext cx="120" cy="1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 flipH="1">
              <a:off x="2892" y="1128"/>
              <a:ext cx="112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 flipH="1">
              <a:off x="3692" y="1132"/>
              <a:ext cx="68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84225" y="5494338"/>
            <a:ext cx="197485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400">
                <a:solidFill>
                  <a:srgbClr val="FF0000"/>
                </a:solidFill>
                <a:ea typeface="굴림" charset="-127"/>
              </a:rPr>
              <a:t>where,</a:t>
            </a:r>
            <a:r>
              <a:rPr lang="en-US" altLang="ko-KR" sz="1400">
                <a:ea typeface="굴림" charset="-127"/>
              </a:rPr>
              <a:t> V</a:t>
            </a:r>
            <a:r>
              <a:rPr lang="en-US" altLang="ko-KR" sz="1400" baseline="-25000">
                <a:ea typeface="굴림" charset="-127"/>
              </a:rPr>
              <a:t>AB</a:t>
            </a:r>
            <a:r>
              <a:rPr lang="en-US" altLang="ko-KR" sz="1400">
                <a:ea typeface="굴림" charset="-127"/>
              </a:rPr>
              <a:t> = V</a:t>
            </a:r>
            <a:r>
              <a:rPr lang="en-US" altLang="ko-KR" sz="1400" baseline="-25000">
                <a:ea typeface="굴림" charset="-127"/>
              </a:rPr>
              <a:t>A0</a:t>
            </a:r>
            <a:r>
              <a:rPr lang="en-US" altLang="ko-KR" sz="1400">
                <a:ea typeface="굴림" charset="-127"/>
              </a:rPr>
              <a:t> – V</a:t>
            </a:r>
            <a:r>
              <a:rPr lang="en-US" altLang="ko-KR" sz="1400" baseline="-25000">
                <a:ea typeface="굴림" charset="-127"/>
              </a:rPr>
              <a:t>B0</a:t>
            </a:r>
            <a:endParaRPr lang="en-US" altLang="ko-KR" sz="1400">
              <a:ea typeface="굴림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400">
                <a:ea typeface="굴림" charset="-127"/>
              </a:rPr>
              <a:t>            V</a:t>
            </a:r>
            <a:r>
              <a:rPr lang="en-US" altLang="ko-KR" sz="1400" baseline="-25000">
                <a:ea typeface="굴림" charset="-127"/>
              </a:rPr>
              <a:t>BC</a:t>
            </a:r>
            <a:r>
              <a:rPr lang="en-US" altLang="ko-KR" sz="1400">
                <a:ea typeface="굴림" charset="-127"/>
              </a:rPr>
              <a:t> = V</a:t>
            </a:r>
            <a:r>
              <a:rPr lang="en-US" altLang="ko-KR" sz="1400" baseline="-25000">
                <a:ea typeface="굴림" charset="-127"/>
              </a:rPr>
              <a:t>B0</a:t>
            </a:r>
            <a:r>
              <a:rPr lang="en-US" altLang="ko-KR" sz="1400">
                <a:ea typeface="굴림" charset="-127"/>
              </a:rPr>
              <a:t> – V</a:t>
            </a:r>
            <a:r>
              <a:rPr lang="en-US" altLang="ko-KR" sz="1400" baseline="-25000">
                <a:ea typeface="굴림" charset="-127"/>
              </a:rPr>
              <a:t>C0</a:t>
            </a:r>
          </a:p>
          <a:p>
            <a:pPr>
              <a:lnSpc>
                <a:spcPct val="120000"/>
              </a:lnSpc>
            </a:pPr>
            <a:r>
              <a:rPr lang="en-US" altLang="ko-KR" sz="1400">
                <a:ea typeface="굴림" charset="-127"/>
              </a:rPr>
              <a:t>            V</a:t>
            </a:r>
            <a:r>
              <a:rPr lang="en-US" altLang="ko-KR" sz="1400" baseline="-25000">
                <a:ea typeface="굴림" charset="-127"/>
              </a:rPr>
              <a:t>CA</a:t>
            </a:r>
            <a:r>
              <a:rPr lang="en-US" altLang="ko-KR" sz="1400">
                <a:ea typeface="굴림" charset="-127"/>
              </a:rPr>
              <a:t> = V</a:t>
            </a:r>
            <a:r>
              <a:rPr lang="en-US" altLang="ko-KR" sz="1400" baseline="-25000">
                <a:ea typeface="굴림" charset="-127"/>
              </a:rPr>
              <a:t>C0</a:t>
            </a:r>
            <a:r>
              <a:rPr lang="en-US" altLang="ko-KR" sz="1400">
                <a:ea typeface="굴림" charset="-127"/>
              </a:rPr>
              <a:t> – V</a:t>
            </a:r>
            <a:r>
              <a:rPr lang="en-US" altLang="ko-KR" sz="1400" baseline="-25000">
                <a:ea typeface="굴림" charset="-127"/>
              </a:rPr>
              <a:t>A0</a:t>
            </a:r>
            <a:endParaRPr lang="en-US" sz="1400" baseline="-25000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74700" y="4597400"/>
            <a:ext cx="27892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When v</a:t>
            </a:r>
            <a:r>
              <a:rPr lang="en-US" altLang="ko-KR" sz="1400" b="1" baseline="-25000">
                <a:ea typeface="굴림" charset="-127"/>
              </a:rPr>
              <a:t>control</a:t>
            </a:r>
            <a:r>
              <a:rPr lang="en-US" altLang="ko-KR" sz="1400" b="1">
                <a:ea typeface="굴림" charset="-127"/>
              </a:rPr>
              <a:t> &gt; v</a:t>
            </a:r>
            <a:r>
              <a:rPr lang="en-US" altLang="ko-KR" sz="1400" b="1" baseline="-25000">
                <a:ea typeface="굴림" charset="-127"/>
              </a:rPr>
              <a:t>tri</a:t>
            </a:r>
            <a:r>
              <a:rPr lang="en-US" altLang="ko-KR" sz="1400" b="1">
                <a:ea typeface="굴림" charset="-127"/>
              </a:rPr>
              <a:t>, V</a:t>
            </a:r>
            <a:r>
              <a:rPr lang="en-US" altLang="ko-KR" sz="1400" b="1" baseline="-25000">
                <a:ea typeface="굴림" charset="-127"/>
              </a:rPr>
              <a:t>A0</a:t>
            </a:r>
            <a:r>
              <a:rPr lang="en-US" altLang="ko-KR" sz="1400" b="1">
                <a:ea typeface="굴림" charset="-127"/>
              </a:rPr>
              <a:t> = V</a:t>
            </a:r>
            <a:r>
              <a:rPr lang="en-US" altLang="ko-KR" sz="1400" b="1" baseline="-25000">
                <a:ea typeface="굴림" charset="-127"/>
              </a:rPr>
              <a:t>dc</a:t>
            </a:r>
            <a:r>
              <a:rPr lang="en-US" altLang="ko-KR" sz="1400" b="1">
                <a:ea typeface="굴림" charset="-127"/>
              </a:rPr>
              <a:t>/2</a:t>
            </a:r>
            <a:endParaRPr lang="en-US" sz="1400" b="1" baseline="-25000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774700" y="5054600"/>
            <a:ext cx="2847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When v</a:t>
            </a:r>
            <a:r>
              <a:rPr lang="en-US" altLang="ko-KR" sz="1400" b="1" baseline="-25000">
                <a:ea typeface="굴림" charset="-127"/>
              </a:rPr>
              <a:t>control</a:t>
            </a:r>
            <a:r>
              <a:rPr lang="en-US" altLang="ko-KR" sz="1400" b="1">
                <a:ea typeface="굴림" charset="-127"/>
              </a:rPr>
              <a:t> &lt; v</a:t>
            </a:r>
            <a:r>
              <a:rPr lang="en-US" altLang="ko-KR" sz="1400" b="1" baseline="-25000">
                <a:ea typeface="굴림" charset="-127"/>
              </a:rPr>
              <a:t>tri</a:t>
            </a:r>
            <a:r>
              <a:rPr lang="en-US" altLang="ko-KR" sz="1400" b="1">
                <a:ea typeface="굴림" charset="-127"/>
              </a:rPr>
              <a:t>, V</a:t>
            </a:r>
            <a:r>
              <a:rPr lang="en-US" altLang="ko-KR" sz="1400" b="1" baseline="-25000">
                <a:ea typeface="굴림" charset="-127"/>
              </a:rPr>
              <a:t>A0</a:t>
            </a:r>
            <a:r>
              <a:rPr lang="en-US" altLang="ko-KR" sz="1400" b="1">
                <a:ea typeface="굴림" charset="-127"/>
              </a:rPr>
              <a:t> = -V</a:t>
            </a:r>
            <a:r>
              <a:rPr lang="en-US" altLang="ko-KR" sz="1400" b="1" baseline="-25000">
                <a:ea typeface="굴림" charset="-127"/>
              </a:rPr>
              <a:t>dc</a:t>
            </a:r>
            <a:r>
              <a:rPr lang="en-US" altLang="ko-KR" sz="1400" b="1">
                <a:ea typeface="굴림" charset="-127"/>
              </a:rPr>
              <a:t>/2</a:t>
            </a:r>
            <a:endParaRPr lang="en-US" sz="1400" b="1" baseline="-25000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774700" y="2260600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Frequency of v</a:t>
            </a:r>
            <a:r>
              <a:rPr lang="en-US" altLang="ko-KR" sz="1400" b="1" baseline="-25000">
                <a:ea typeface="굴림" charset="-127"/>
              </a:rPr>
              <a:t>tri</a:t>
            </a:r>
            <a:r>
              <a:rPr lang="en-US" altLang="ko-KR" sz="1400" b="1">
                <a:ea typeface="굴림" charset="-127"/>
              </a:rPr>
              <a:t> = f</a:t>
            </a:r>
            <a:r>
              <a:rPr lang="en-US" altLang="ko-KR" sz="1400" b="1" baseline="-25000">
                <a:ea typeface="굴림" charset="-127"/>
              </a:rPr>
              <a:t>s</a:t>
            </a:r>
            <a:endParaRPr lang="en-US" sz="1400" b="1" baseline="-25000"/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774700" y="26289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Frequency of v</a:t>
            </a:r>
            <a:r>
              <a:rPr lang="en-US" altLang="ko-KR" sz="1400" b="1" baseline="-25000">
                <a:ea typeface="굴림" charset="-127"/>
              </a:rPr>
              <a:t>control</a:t>
            </a:r>
            <a:r>
              <a:rPr lang="en-US" altLang="ko-KR" sz="1400" b="1">
                <a:ea typeface="굴림" charset="-127"/>
              </a:rPr>
              <a:t> = f</a:t>
            </a:r>
            <a:r>
              <a:rPr lang="en-US" altLang="ko-KR" sz="1400" b="1" baseline="-25000">
                <a:ea typeface="굴림" charset="-127"/>
              </a:rPr>
              <a:t>1</a:t>
            </a:r>
            <a:endParaRPr lang="en-US" sz="1400" b="1" baseline="-25000"/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35000" y="1814513"/>
            <a:ext cx="297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Frequency of v</a:t>
            </a:r>
            <a:r>
              <a:rPr lang="en-US" altLang="ko-KR" sz="1600" b="1" baseline="-25000">
                <a:ea typeface="굴림" charset="-127"/>
              </a:rPr>
              <a:t>tri</a:t>
            </a:r>
            <a:r>
              <a:rPr lang="en-US" altLang="ko-KR" sz="1600" b="1">
                <a:ea typeface="굴림" charset="-127"/>
              </a:rPr>
              <a:t> and v</a:t>
            </a:r>
            <a:r>
              <a:rPr lang="en-US" altLang="ko-KR" sz="1600" b="1" baseline="-25000">
                <a:ea typeface="굴림" charset="-127"/>
              </a:rPr>
              <a:t>control</a:t>
            </a:r>
            <a:endParaRPr lang="en-US" sz="1600" b="1" baseline="-25000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784225" y="3035300"/>
            <a:ext cx="2949575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ko-KR" sz="1400">
                <a:solidFill>
                  <a:srgbClr val="FF0000"/>
                </a:solidFill>
                <a:ea typeface="굴림" charset="-127"/>
              </a:rPr>
              <a:t>where,</a:t>
            </a:r>
            <a:r>
              <a:rPr lang="en-US" altLang="ko-KR" sz="1400">
                <a:ea typeface="굴림" charset="-127"/>
              </a:rPr>
              <a:t> f</a:t>
            </a:r>
            <a:r>
              <a:rPr lang="en-US" altLang="ko-KR" sz="1400" baseline="-25000">
                <a:ea typeface="굴림" charset="-127"/>
              </a:rPr>
              <a:t>s</a:t>
            </a:r>
            <a:r>
              <a:rPr lang="en-US" altLang="ko-KR" sz="1400">
                <a:ea typeface="굴림" charset="-127"/>
              </a:rPr>
              <a:t> = PWM frequency</a:t>
            </a:r>
          </a:p>
          <a:p>
            <a:pPr>
              <a:lnSpc>
                <a:spcPct val="140000"/>
              </a:lnSpc>
            </a:pPr>
            <a:r>
              <a:rPr lang="en-US" altLang="ko-KR" sz="1400">
                <a:ea typeface="굴림" charset="-127"/>
              </a:rPr>
              <a:t>            f</a:t>
            </a:r>
            <a:r>
              <a:rPr lang="en-US" altLang="ko-KR" sz="1400" baseline="-25000">
                <a:ea typeface="굴림" charset="-127"/>
              </a:rPr>
              <a:t>1</a:t>
            </a:r>
            <a:r>
              <a:rPr lang="en-US" altLang="ko-KR" sz="1400">
                <a:ea typeface="굴림" charset="-127"/>
              </a:rPr>
              <a:t> = Fundamental frequency</a:t>
            </a:r>
            <a:endParaRPr lang="en-US" sz="1400" baseline="-25000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635000" y="4125913"/>
            <a:ext cx="2538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Inverter output voltage</a:t>
            </a:r>
            <a:endParaRPr lang="en-US" sz="1600" b="1" baseline="-25000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127000"/>
            <a:ext cx="4664075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Sine PWM (3)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1447800"/>
            <a:ext cx="3903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Amplitude modulation ratio (m</a:t>
            </a:r>
            <a:r>
              <a:rPr lang="en-US" altLang="ko-KR" b="1" baseline="-25000">
                <a:ea typeface="굴림" charset="-127"/>
              </a:rPr>
              <a:t>a</a:t>
            </a:r>
            <a:r>
              <a:rPr lang="en-US" altLang="ko-KR" b="1">
                <a:ea typeface="굴림" charset="-127"/>
              </a:rPr>
              <a:t>)</a:t>
            </a:r>
            <a:endParaRPr lang="en-US" b="1"/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279980"/>
              </p:ext>
            </p:extLst>
          </p:nvPr>
        </p:nvGraphicFramePr>
        <p:xfrm>
          <a:off x="792163" y="2079625"/>
          <a:ext cx="617890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3" imgW="3644640" imgH="571320" progId="Equation.DSMT4">
                  <p:embed/>
                </p:oleObj>
              </mc:Choice>
              <mc:Fallback>
                <p:oleObj name="Equation" r:id="rId3" imgW="364464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2079625"/>
                        <a:ext cx="6178908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81000" y="3492500"/>
            <a:ext cx="38811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 altLang="ko-KR" b="1" dirty="0">
              <a:ea typeface="굴림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b="1" dirty="0">
                <a:ea typeface="굴림" charset="-127"/>
              </a:rPr>
              <a:t>Frequency modulation ratio (m</a:t>
            </a:r>
            <a:r>
              <a:rPr lang="en-US" altLang="ko-KR" b="1" baseline="-25000" dirty="0">
                <a:ea typeface="굴림" charset="-127"/>
              </a:rPr>
              <a:t>f</a:t>
            </a:r>
            <a:r>
              <a:rPr lang="en-US" altLang="ko-KR" b="1" dirty="0">
                <a:ea typeface="굴림" charset="-127"/>
              </a:rPr>
              <a:t>)</a:t>
            </a:r>
            <a:endParaRPr lang="en-US" b="1" dirty="0"/>
          </a:p>
        </p:txBody>
      </p:sp>
      <p:graphicFrame>
        <p:nvGraphicFramePr>
          <p:cNvPr id="18444" name="Object 12"/>
          <p:cNvGraphicFramePr>
            <a:graphicFrameLocks noGrp="1" noChangeAspect="1"/>
          </p:cNvGraphicFramePr>
          <p:nvPr>
            <p:ph/>
          </p:nvPr>
        </p:nvGraphicFramePr>
        <p:xfrm>
          <a:off x="1182688" y="4052888"/>
          <a:ext cx="60912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5" imgW="3759120" imgH="342720" progId="Equation.3">
                  <p:embed/>
                </p:oleObj>
              </mc:Choice>
              <mc:Fallback>
                <p:oleObj name="Equation" r:id="rId5" imgW="3759120" imgH="342720" progId="Equation.3">
                  <p:embed/>
                  <p:pic>
                    <p:nvPicPr>
                      <p:cNvPr id="0" name="Picture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4052888"/>
                        <a:ext cx="609123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73100" y="4545013"/>
            <a:ext cx="303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m</a:t>
            </a:r>
            <a:r>
              <a:rPr lang="en-US" altLang="ko-KR" sz="1600" b="1" baseline="-25000">
                <a:ea typeface="굴림" charset="-127"/>
              </a:rPr>
              <a:t>f</a:t>
            </a:r>
            <a:r>
              <a:rPr lang="en-US" altLang="ko-KR" sz="1600" b="1">
                <a:ea typeface="굴림" charset="-127"/>
              </a:rPr>
              <a:t> should be an odd integer</a:t>
            </a:r>
            <a:endParaRPr lang="en-US" sz="1600" b="1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825500" y="4927600"/>
            <a:ext cx="6215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if m</a:t>
            </a:r>
            <a:r>
              <a:rPr lang="en-US" altLang="ko-KR" sz="1400" b="1" baseline="-25000">
                <a:ea typeface="굴림" charset="-127"/>
              </a:rPr>
              <a:t>f</a:t>
            </a:r>
            <a:r>
              <a:rPr lang="en-US" altLang="ko-KR" sz="1400" b="1">
                <a:ea typeface="굴림" charset="-127"/>
              </a:rPr>
              <a:t> is not an integer, there may exist subhamonics at output voltage</a:t>
            </a:r>
            <a:endParaRPr lang="en-US" sz="1400" b="1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825500" y="5270500"/>
            <a:ext cx="8096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if m</a:t>
            </a:r>
            <a:r>
              <a:rPr lang="en-US" altLang="ko-KR" sz="1400" b="1" baseline="-25000">
                <a:ea typeface="굴림" charset="-127"/>
              </a:rPr>
              <a:t>f</a:t>
            </a:r>
            <a:r>
              <a:rPr lang="en-US" altLang="ko-KR" sz="1400" b="1">
                <a:ea typeface="굴림" charset="-127"/>
              </a:rPr>
              <a:t> is not odd, DC component may exist and even harmonics are present at output voltage</a:t>
            </a:r>
            <a:endParaRPr lang="en-US" sz="1400" b="1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673100" y="5789613"/>
            <a:ext cx="5899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m</a:t>
            </a:r>
            <a:r>
              <a:rPr lang="en-US" altLang="ko-KR" sz="1600" b="1" baseline="-25000">
                <a:ea typeface="굴림" charset="-127"/>
              </a:rPr>
              <a:t>f</a:t>
            </a:r>
            <a:r>
              <a:rPr lang="en-US" altLang="ko-KR" sz="1600" b="1">
                <a:ea typeface="굴림" charset="-127"/>
              </a:rPr>
              <a:t> should be a multiple of 3 for three-phase PWM inverter</a:t>
            </a:r>
            <a:endParaRPr lang="en-US" sz="1600" b="1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825500" y="6172200"/>
            <a:ext cx="5214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An odd multiple of 3 and even harmonics are suppressed</a:t>
            </a:r>
            <a:endParaRPr lang="en-US" sz="1400" b="1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14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74876"/>
              </p:ext>
            </p:extLst>
          </p:nvPr>
        </p:nvGraphicFramePr>
        <p:xfrm>
          <a:off x="111843" y="3086318"/>
          <a:ext cx="8920313" cy="628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7" imgW="5981400" imgH="444240" progId="Equation.DSMT4">
                  <p:embed/>
                </p:oleObj>
              </mc:Choice>
              <mc:Fallback>
                <p:oleObj name="Equation" r:id="rId7" imgW="5981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3" y="3086318"/>
                        <a:ext cx="8920313" cy="6286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134938"/>
            <a:ext cx="5281613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Hysteresis (Bang-bang) PWM (1)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81000" y="1447800"/>
            <a:ext cx="601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Three-phase inverter for hysteresis Current Control</a:t>
            </a:r>
            <a:endParaRPr lang="en-US" b="1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892300" y="5997575"/>
            <a:ext cx="5018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8 Three-phase inverter for hysteresis current control.</a:t>
            </a:r>
            <a:endParaRPr lang="en-US" sz="1400" b="1"/>
          </a:p>
        </p:txBody>
      </p:sp>
      <p:pic>
        <p:nvPicPr>
          <p:cNvPr id="8201" name="Picture 9" descr="21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0050" y="2452688"/>
            <a:ext cx="5422900" cy="2803525"/>
          </a:xfrm>
          <a:noFill/>
          <a:ln>
            <a:miter lim="800000"/>
            <a:headEnd/>
            <a:tailEnd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134938"/>
            <a:ext cx="5281613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Hysteresis (Bang-bang) PWM (2)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81000" y="1447800"/>
            <a:ext cx="3629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Hysteresis Current Controller</a:t>
            </a:r>
            <a:endParaRPr lang="en-US" b="1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476500" y="6149975"/>
            <a:ext cx="4271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9 Hysteresis current controller at Phase “a”.</a:t>
            </a:r>
            <a:endParaRPr lang="en-US" sz="1400" b="1"/>
          </a:p>
        </p:txBody>
      </p:sp>
      <p:pic>
        <p:nvPicPr>
          <p:cNvPr id="9224" name="Picture 8" descr="2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6700" y="2174875"/>
            <a:ext cx="5681663" cy="1033463"/>
          </a:xfrm>
          <a:noFill/>
          <a:ln>
            <a:miter lim="800000"/>
            <a:headEnd/>
            <a:tailEnd/>
          </a:ln>
        </p:spPr>
      </p:pic>
      <p:pic>
        <p:nvPicPr>
          <p:cNvPr id="9226" name="Picture 10" descr="2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2100" y="3565525"/>
            <a:ext cx="3556000" cy="2335213"/>
          </a:xfrm>
          <a:noFill/>
          <a:ln>
            <a:miter lim="800000"/>
            <a:headEnd/>
            <a:tailEnd/>
          </a:ln>
        </p:spPr>
      </p:pic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457200" y="134938"/>
            <a:ext cx="5281613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II. PWM METHODS</a:t>
            </a:r>
          </a:p>
          <a:p>
            <a:pPr>
              <a:lnSpc>
                <a:spcPct val="110000"/>
              </a:lnSpc>
            </a:pPr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Hysteresis (Bang-bang) PWM (3)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5318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Characteristics of hysteresis Current Control</a:t>
            </a:r>
            <a:endParaRPr lang="en-US" b="1"/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635000" y="1979613"/>
            <a:ext cx="1484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Advantages</a:t>
            </a:r>
            <a:endParaRPr lang="en-US" sz="1600" b="1"/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635000" y="3605213"/>
            <a:ext cx="1406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Drawbacks</a:t>
            </a:r>
            <a:endParaRPr lang="en-US" sz="1600" b="1"/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4175125" y="6550025"/>
            <a:ext cx="3873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17</a:t>
            </a: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749300" y="2438400"/>
            <a:ext cx="2774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Excellent dynamic response</a:t>
            </a:r>
            <a:endParaRPr lang="en-US" sz="1400" b="1"/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749300" y="2832100"/>
            <a:ext cx="3324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Low cost and easy implementation</a:t>
            </a:r>
            <a:endParaRPr lang="en-US" sz="1400" b="1"/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787400" y="4089400"/>
            <a:ext cx="3354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Large current ripple in steady-state</a:t>
            </a:r>
            <a:endParaRPr lang="en-US" sz="1400" b="1"/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787400" y="4538663"/>
            <a:ext cx="3127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Variation of switching frequency</a:t>
            </a:r>
            <a:endParaRPr lang="en-US" sz="1400" b="1"/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787400" y="4987925"/>
            <a:ext cx="70326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No intercommunication between each hysteresis controller of three phases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    and hence no strategy to generate zero-voltage vectors.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    As a result, the switching frequency increases at lower modulation index and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    the signal will leave the hysteresis band whenever the zero vector is turned on.</a:t>
            </a:r>
            <a:endParaRPr lang="en-US" sz="1400" b="1"/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787400" y="6248400"/>
            <a:ext cx="558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The modulation process generates subharmonic components</a:t>
            </a:r>
            <a:endParaRPr lang="en-US" sz="14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819400" y="381000"/>
            <a:ext cx="2930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2800" b="1">
                <a:solidFill>
                  <a:srgbClr val="0000FF"/>
                </a:solidFill>
                <a:ea typeface="굴림" charset="-127"/>
              </a:rPr>
              <a:t>ORGANIZATION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143000" y="1295400"/>
            <a:ext cx="6756400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5600" indent="-355600" latinLnBrk="1">
              <a:lnSpc>
                <a:spcPct val="160000"/>
              </a:lnSpc>
            </a:pPr>
            <a:r>
              <a:rPr kumimoji="1" lang="en-US" altLang="ko-KR" sz="2200" b="1">
                <a:ea typeface="굴림" charset="-127"/>
              </a:rPr>
              <a:t>I. Voltage Source Inverter (VSI)</a:t>
            </a: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b="1">
                <a:ea typeface="굴림" charset="-127"/>
              </a:rPr>
              <a:t>      A. Six-Step VSI</a:t>
            </a: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b="1">
                <a:ea typeface="굴림" charset="-127"/>
              </a:rPr>
              <a:t>      B. Pulse-Width Modulated VSI</a:t>
            </a:r>
          </a:p>
          <a:p>
            <a:pPr marL="355600" indent="-355600" latinLnBrk="1">
              <a:lnSpc>
                <a:spcPct val="160000"/>
              </a:lnSpc>
            </a:pPr>
            <a:endParaRPr kumimoji="1" lang="en-US" altLang="ko-KR" sz="2200" b="1">
              <a:ea typeface="굴림" charset="-127"/>
            </a:endParaRP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sz="2200" b="1">
                <a:ea typeface="굴림" charset="-127"/>
              </a:rPr>
              <a:t>II. PWM Methods</a:t>
            </a: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sz="2200" b="1">
                <a:ea typeface="굴림" charset="-127"/>
                <a:sym typeface="Symbol" pitchFamily="18" charset="2"/>
              </a:rPr>
              <a:t>	</a:t>
            </a:r>
            <a:r>
              <a:rPr kumimoji="1" lang="en-US" altLang="ko-KR" b="1">
                <a:ea typeface="굴림" charset="-127"/>
                <a:sym typeface="Symbol" pitchFamily="18" charset="2"/>
              </a:rPr>
              <a:t>A. Sine PWM</a:t>
            </a: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b="1">
                <a:ea typeface="굴림" charset="-127"/>
                <a:sym typeface="Symbol" pitchFamily="18" charset="2"/>
              </a:rPr>
              <a:t>	B. Hysteresis (Bang-bang)</a:t>
            </a:r>
          </a:p>
          <a:p>
            <a:pPr marL="355600" indent="-355600" latinLnBrk="1">
              <a:lnSpc>
                <a:spcPct val="160000"/>
              </a:lnSpc>
            </a:pPr>
            <a:r>
              <a:rPr kumimoji="1" lang="en-US" altLang="ko-KR" b="1">
                <a:ea typeface="굴림" charset="-127"/>
                <a:sym typeface="Symbol" pitchFamily="18" charset="2"/>
              </a:rPr>
              <a:t>	C. Space Vector PWM</a:t>
            </a:r>
          </a:p>
          <a:p>
            <a:pPr marL="355600" indent="-355600" fontAlgn="ctr" latinLnBrk="1">
              <a:lnSpc>
                <a:spcPct val="160000"/>
              </a:lnSpc>
            </a:pPr>
            <a:endParaRPr kumimoji="1" lang="en-US" altLang="ko-KR" b="1">
              <a:ea typeface="굴림" charset="-127"/>
              <a:sym typeface="Symbol" pitchFamily="18" charset="2"/>
            </a:endParaRPr>
          </a:p>
          <a:p>
            <a:pPr marL="355600" indent="-355600" fontAlgn="ctr" latinLnBrk="1">
              <a:lnSpc>
                <a:spcPct val="160000"/>
              </a:lnSpc>
            </a:pPr>
            <a:r>
              <a:rPr kumimoji="1" lang="en-US" altLang="ko-KR" sz="2200" b="1">
                <a:ea typeface="굴림" charset="-127"/>
                <a:sym typeface="Symbol" pitchFamily="18" charset="2"/>
              </a:rPr>
              <a:t>III. References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(1)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3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65125" y="1408113"/>
            <a:ext cx="5330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Six-Step three-phase Voltage Source Inverter</a:t>
            </a:r>
            <a:endParaRPr lang="en-US" b="1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667000" y="5867400"/>
            <a:ext cx="3795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1 Three-phase voltage source inverter.</a:t>
            </a:r>
            <a:endParaRPr lang="en-US" sz="1400" b="1"/>
          </a:p>
        </p:txBody>
      </p:sp>
      <p:pic>
        <p:nvPicPr>
          <p:cNvPr id="4106" name="Picture 10" descr="11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590800"/>
            <a:ext cx="5548313" cy="2917825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4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(2)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092200" y="6134100"/>
            <a:ext cx="70389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2 Waveforms of gating signals, switching sequence, line to negative voltages</a:t>
            </a:r>
          </a:p>
          <a:p>
            <a:pPr algn="ctr"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for six-step voltage source inverter.</a:t>
            </a:r>
            <a:endParaRPr lang="en-US" sz="1400" b="1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65125" y="1408113"/>
            <a:ext cx="7489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Gating signals, switching sequence and line to negative voltages</a:t>
            </a:r>
            <a:endParaRPr lang="en-US" b="1">
              <a:sym typeface="Symbol" pitchFamily="18" charset="2"/>
            </a:endParaRPr>
          </a:p>
        </p:txBody>
      </p:sp>
      <p:pic>
        <p:nvPicPr>
          <p:cNvPr id="5134" name="Picture 14" descr="12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828800"/>
            <a:ext cx="4343400" cy="4232275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(3)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631825" y="2160588"/>
            <a:ext cx="52895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altLang="ko-KR" sz="1600" b="1">
                <a:solidFill>
                  <a:srgbClr val="FF0000"/>
                </a:solidFill>
                <a:ea typeface="굴림" charset="-127"/>
              </a:rPr>
              <a:t>where,</a:t>
            </a:r>
            <a:r>
              <a:rPr lang="en-US" altLang="ko-KR" sz="1600" b="1">
                <a:ea typeface="굴림" charset="-127"/>
              </a:rPr>
              <a:t> 561 means that S</a:t>
            </a:r>
            <a:r>
              <a:rPr lang="en-US" altLang="ko-KR" sz="1600" b="1" baseline="-25000">
                <a:ea typeface="굴림" charset="-127"/>
              </a:rPr>
              <a:t>5</a:t>
            </a:r>
            <a:r>
              <a:rPr lang="en-US" altLang="ko-KR" sz="1600" b="1">
                <a:ea typeface="굴림" charset="-127"/>
              </a:rPr>
              <a:t>, S</a:t>
            </a:r>
            <a:r>
              <a:rPr lang="en-US" altLang="ko-KR" sz="1600" b="1" baseline="-25000">
                <a:ea typeface="굴림" charset="-127"/>
              </a:rPr>
              <a:t>6</a:t>
            </a:r>
            <a:r>
              <a:rPr lang="en-US" altLang="ko-KR" sz="1600" b="1">
                <a:ea typeface="굴림" charset="-127"/>
              </a:rPr>
              <a:t> and S</a:t>
            </a:r>
            <a:r>
              <a:rPr lang="en-US" altLang="ko-KR" sz="1600" b="1" baseline="-25000">
                <a:ea typeface="굴림" charset="-127"/>
              </a:rPr>
              <a:t>1</a:t>
            </a:r>
            <a:r>
              <a:rPr lang="en-US" altLang="ko-KR" sz="1600" b="1">
                <a:ea typeface="굴림" charset="-127"/>
              </a:rPr>
              <a:t> are switched on </a:t>
            </a:r>
            <a:endParaRPr lang="en-US" sz="1600" b="1">
              <a:sym typeface="Symbol" pitchFamily="18" charset="2"/>
            </a:endParaRPr>
          </a:p>
        </p:txBody>
      </p:sp>
      <p:pic>
        <p:nvPicPr>
          <p:cNvPr id="76806" name="Picture 6" descr="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670175"/>
            <a:ext cx="5245100" cy="3490913"/>
          </a:xfrm>
          <a:prstGeom prst="rect">
            <a:avLst/>
          </a:prstGeom>
          <a:noFill/>
        </p:spPr>
      </p:pic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1290638" y="6210300"/>
            <a:ext cx="665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3 Six inverter voltage vectors for six-step voltage source inverter.</a:t>
            </a:r>
            <a:endParaRPr lang="en-US" sz="1400" b="1"/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377825" y="1341438"/>
            <a:ext cx="8386763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Switching Sequence: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b="1">
                <a:ea typeface="굴림" charset="-127"/>
              </a:rPr>
              <a:t>    561 (V</a:t>
            </a:r>
            <a:r>
              <a:rPr lang="en-US" altLang="ko-KR" b="1" baseline="-25000">
                <a:ea typeface="굴림" charset="-127"/>
              </a:rPr>
              <a:t>1</a:t>
            </a:r>
            <a:r>
              <a:rPr lang="en-US" altLang="ko-KR" b="1">
                <a:ea typeface="굴림" charset="-127"/>
              </a:rPr>
              <a:t>) </a:t>
            </a:r>
            <a:r>
              <a:rPr lang="en-US" altLang="ko-KR" b="1">
                <a:ea typeface="굴림" charset="-127"/>
                <a:sym typeface="Symbol" pitchFamily="18" charset="2"/>
              </a:rPr>
              <a:t> 612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2</a:t>
            </a:r>
            <a:r>
              <a:rPr lang="en-US" altLang="ko-KR" b="1">
                <a:ea typeface="굴림" charset="-127"/>
                <a:sym typeface="Symbol" pitchFamily="18" charset="2"/>
              </a:rPr>
              <a:t>)  123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3</a:t>
            </a:r>
            <a:r>
              <a:rPr lang="en-US" altLang="ko-KR" b="1">
                <a:ea typeface="굴림" charset="-127"/>
                <a:sym typeface="Symbol" pitchFamily="18" charset="2"/>
              </a:rPr>
              <a:t>)  234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4</a:t>
            </a:r>
            <a:r>
              <a:rPr lang="en-US" altLang="ko-KR" b="1">
                <a:ea typeface="굴림" charset="-127"/>
                <a:sym typeface="Symbol" pitchFamily="18" charset="2"/>
              </a:rPr>
              <a:t>)  345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5</a:t>
            </a:r>
            <a:r>
              <a:rPr lang="en-US" altLang="ko-KR" b="1">
                <a:ea typeface="굴림" charset="-127"/>
                <a:sym typeface="Symbol" pitchFamily="18" charset="2"/>
              </a:rPr>
              <a:t>)  456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6</a:t>
            </a:r>
            <a:r>
              <a:rPr lang="en-US" altLang="ko-KR" b="1">
                <a:ea typeface="굴림" charset="-127"/>
                <a:sym typeface="Symbol" pitchFamily="18" charset="2"/>
              </a:rPr>
              <a:t>)  561 (V</a:t>
            </a:r>
            <a:r>
              <a:rPr lang="en-US" altLang="ko-KR" b="1" baseline="-25000">
                <a:ea typeface="굴림" charset="-127"/>
                <a:sym typeface="Symbol" pitchFamily="18" charset="2"/>
              </a:rPr>
              <a:t>1</a:t>
            </a:r>
            <a:r>
              <a:rPr lang="en-US" altLang="ko-KR" b="1">
                <a:ea typeface="굴림" charset="-127"/>
                <a:sym typeface="Symbol" pitchFamily="18" charset="2"/>
              </a:rPr>
              <a:t>)</a:t>
            </a:r>
            <a:endParaRPr lang="en-US" b="1">
              <a:sym typeface="Symbol" pitchFamily="18" charset="2"/>
            </a:endParaRP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(4)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368425" y="6108700"/>
            <a:ext cx="65770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Fig. 4 Waveforms of line to neutral (phase) voltages and line to line voltages</a:t>
            </a:r>
          </a:p>
          <a:p>
            <a:pPr algn="ctr">
              <a:buFont typeface="Wingdings" pitchFamily="2" charset="2"/>
              <a:buNone/>
            </a:pPr>
            <a:r>
              <a:rPr lang="en-US" altLang="ko-KR" sz="1400" b="1">
                <a:ea typeface="굴림" charset="-127"/>
              </a:rPr>
              <a:t>for six-step voltage source inverter.</a:t>
            </a:r>
            <a:endParaRPr lang="en-US" sz="1400" b="1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365125" y="14081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Line to line voltages (V</a:t>
            </a:r>
            <a:r>
              <a:rPr lang="en-US" altLang="ko-KR" b="1" baseline="-25000">
                <a:ea typeface="굴림" charset="-127"/>
              </a:rPr>
              <a:t>ab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bc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ca</a:t>
            </a:r>
            <a:r>
              <a:rPr lang="en-US" altLang="ko-KR" b="1">
                <a:ea typeface="굴림" charset="-127"/>
              </a:rPr>
              <a:t>) and line to neutral voltages (V</a:t>
            </a:r>
            <a:r>
              <a:rPr lang="en-US" altLang="ko-KR" b="1" baseline="-25000">
                <a:ea typeface="굴림" charset="-127"/>
              </a:rPr>
              <a:t>an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bn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cn</a:t>
            </a:r>
            <a:r>
              <a:rPr lang="en-US" altLang="ko-KR" b="1">
                <a:ea typeface="굴림" charset="-127"/>
              </a:rPr>
              <a:t>)</a:t>
            </a:r>
            <a:endParaRPr lang="en-US" b="1">
              <a:ea typeface="굴림" charset="-127"/>
            </a:endParaRPr>
          </a:p>
        </p:txBody>
      </p:sp>
      <p:pic>
        <p:nvPicPr>
          <p:cNvPr id="70663" name="Picture 7" descr="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981200"/>
            <a:ext cx="4114800" cy="4038600"/>
          </a:xfrm>
          <a:prstGeom prst="rect">
            <a:avLst/>
          </a:prstGeom>
          <a:noFill/>
        </p:spPr>
      </p:pic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796925" y="2374900"/>
            <a:ext cx="1539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ab</a:t>
            </a:r>
            <a:r>
              <a:rPr lang="en-US" altLang="ko-KR" sz="1400" b="1">
                <a:ea typeface="굴림" charset="-127"/>
              </a:rPr>
              <a:t> = V</a:t>
            </a:r>
            <a:r>
              <a:rPr lang="en-US" altLang="ko-KR" sz="1400" b="1" baseline="-25000">
                <a:ea typeface="굴림" charset="-127"/>
              </a:rPr>
              <a:t>aN</a:t>
            </a:r>
            <a:r>
              <a:rPr lang="en-US" altLang="ko-KR" sz="1400" b="1">
                <a:ea typeface="굴림" charset="-127"/>
              </a:rPr>
              <a:t> - V</a:t>
            </a:r>
            <a:r>
              <a:rPr lang="en-US" altLang="ko-KR" sz="1400" b="1" baseline="-25000">
                <a:ea typeface="굴림" charset="-127"/>
              </a:rPr>
              <a:t>bN</a:t>
            </a:r>
            <a:endParaRPr lang="en-US" sz="1400" b="1" baseline="-25000"/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796925" y="2832100"/>
            <a:ext cx="1539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bc</a:t>
            </a:r>
            <a:r>
              <a:rPr lang="en-US" altLang="ko-KR" sz="1400" b="1">
                <a:ea typeface="굴림" charset="-127"/>
              </a:rPr>
              <a:t> = V</a:t>
            </a:r>
            <a:r>
              <a:rPr lang="en-US" altLang="ko-KR" sz="1400" b="1" baseline="-25000">
                <a:ea typeface="굴림" charset="-127"/>
              </a:rPr>
              <a:t>bN</a:t>
            </a:r>
            <a:r>
              <a:rPr lang="en-US" altLang="ko-KR" sz="1400" b="1">
                <a:ea typeface="굴림" charset="-127"/>
              </a:rPr>
              <a:t> - V</a:t>
            </a:r>
            <a:r>
              <a:rPr lang="en-US" altLang="ko-KR" sz="1400" b="1" baseline="-25000">
                <a:ea typeface="굴림" charset="-127"/>
              </a:rPr>
              <a:t>cN</a:t>
            </a:r>
            <a:endParaRPr lang="en-US" sz="1400" b="1" baseline="-25000"/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796925" y="3289300"/>
            <a:ext cx="1527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ca</a:t>
            </a:r>
            <a:r>
              <a:rPr lang="en-US" altLang="ko-KR" sz="1400" b="1">
                <a:ea typeface="굴림" charset="-127"/>
              </a:rPr>
              <a:t> = V</a:t>
            </a:r>
            <a:r>
              <a:rPr lang="en-US" altLang="ko-KR" sz="1400" b="1" baseline="-25000">
                <a:ea typeface="굴림" charset="-127"/>
              </a:rPr>
              <a:t>cN</a:t>
            </a:r>
            <a:r>
              <a:rPr lang="en-US" altLang="ko-KR" sz="1400" b="1">
                <a:ea typeface="굴림" charset="-127"/>
              </a:rPr>
              <a:t> - V</a:t>
            </a:r>
            <a:r>
              <a:rPr lang="en-US" altLang="ko-KR" sz="1400" b="1" baseline="-25000">
                <a:ea typeface="굴림" charset="-127"/>
              </a:rPr>
              <a:t>aN</a:t>
            </a:r>
            <a:endParaRPr lang="en-US" sz="1400" b="1" baseline="-25000"/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622300" y="1941513"/>
            <a:ext cx="2290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Line to line voltages</a:t>
            </a:r>
            <a:endParaRPr lang="en-US" sz="1600" b="1" baseline="-25000"/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814388" y="4356100"/>
            <a:ext cx="2682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an</a:t>
            </a:r>
            <a:r>
              <a:rPr lang="en-US" altLang="ko-KR" sz="1400" b="1">
                <a:ea typeface="굴림" charset="-127"/>
              </a:rPr>
              <a:t> = 2/3V</a:t>
            </a:r>
            <a:r>
              <a:rPr lang="en-US" altLang="ko-KR" sz="1400" b="1" baseline="-25000">
                <a:ea typeface="굴림" charset="-127"/>
              </a:rPr>
              <a:t>aN</a:t>
            </a:r>
            <a:r>
              <a:rPr lang="en-US" altLang="ko-KR" sz="1400" b="1">
                <a:ea typeface="굴림" charset="-127"/>
              </a:rPr>
              <a:t> - 1/3V</a:t>
            </a:r>
            <a:r>
              <a:rPr lang="en-US" altLang="ko-KR" sz="1400" b="1" baseline="-25000">
                <a:ea typeface="굴림" charset="-127"/>
              </a:rPr>
              <a:t>bN </a:t>
            </a:r>
            <a:r>
              <a:rPr lang="en-US" altLang="ko-KR" sz="1400" b="1">
                <a:ea typeface="굴림" charset="-127"/>
                <a:sym typeface="Symbol" pitchFamily="18" charset="2"/>
              </a:rPr>
              <a:t>- 1/3V</a:t>
            </a:r>
            <a:r>
              <a:rPr lang="en-US" altLang="ko-KR" sz="1400" b="1" baseline="-25000">
                <a:ea typeface="굴림" charset="-127"/>
                <a:sym typeface="Symbol" pitchFamily="18" charset="2"/>
              </a:rPr>
              <a:t>cN</a:t>
            </a:r>
            <a:endParaRPr lang="en-US" sz="1400" b="1" baseline="-25000">
              <a:sym typeface="Symbol" pitchFamily="18" charset="2"/>
            </a:endParaRP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676275" y="3922713"/>
            <a:ext cx="1812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Phase voltages</a:t>
            </a:r>
            <a:endParaRPr lang="en-US" sz="1600" b="1" baseline="-25000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814388" y="4891088"/>
            <a:ext cx="279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bn</a:t>
            </a:r>
            <a:r>
              <a:rPr lang="en-US" altLang="ko-KR" sz="1400" b="1">
                <a:ea typeface="굴림" charset="-127"/>
              </a:rPr>
              <a:t> = -1/3V</a:t>
            </a:r>
            <a:r>
              <a:rPr lang="en-US" altLang="ko-KR" sz="1400" b="1" baseline="-25000">
                <a:ea typeface="굴림" charset="-127"/>
              </a:rPr>
              <a:t>aN</a:t>
            </a:r>
            <a:r>
              <a:rPr lang="en-US" altLang="ko-KR" sz="1400" b="1">
                <a:ea typeface="굴림" charset="-127"/>
              </a:rPr>
              <a:t> + 2/3V</a:t>
            </a:r>
            <a:r>
              <a:rPr lang="en-US" altLang="ko-KR" sz="1400" b="1" baseline="-25000">
                <a:ea typeface="굴림" charset="-127"/>
              </a:rPr>
              <a:t>bN </a:t>
            </a:r>
            <a:r>
              <a:rPr lang="en-US" altLang="ko-KR" sz="1400" b="1">
                <a:ea typeface="굴림" charset="-127"/>
                <a:sym typeface="Symbol" pitchFamily="18" charset="2"/>
              </a:rPr>
              <a:t>- 1/3V</a:t>
            </a:r>
            <a:r>
              <a:rPr lang="en-US" altLang="ko-KR" sz="1400" b="1" baseline="-25000">
                <a:ea typeface="굴림" charset="-127"/>
                <a:sym typeface="Symbol" pitchFamily="18" charset="2"/>
              </a:rPr>
              <a:t>cN</a:t>
            </a:r>
            <a:endParaRPr lang="en-US" sz="1400" b="1" baseline="-25000">
              <a:sym typeface="Symbol" pitchFamily="18" charset="2"/>
            </a:endParaRP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814388" y="5426075"/>
            <a:ext cx="2786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ð"/>
            </a:pPr>
            <a:r>
              <a:rPr lang="en-US" altLang="ko-KR" sz="1400" b="1">
                <a:ea typeface="굴림" charset="-127"/>
              </a:rPr>
              <a:t> V</a:t>
            </a:r>
            <a:r>
              <a:rPr lang="en-US" altLang="ko-KR" sz="1400" b="1" baseline="-25000">
                <a:ea typeface="굴림" charset="-127"/>
              </a:rPr>
              <a:t>cn</a:t>
            </a:r>
            <a:r>
              <a:rPr lang="en-US" altLang="ko-KR" sz="1400" b="1">
                <a:ea typeface="굴림" charset="-127"/>
              </a:rPr>
              <a:t> = -1/3V</a:t>
            </a:r>
            <a:r>
              <a:rPr lang="en-US" altLang="ko-KR" sz="1400" b="1" baseline="-25000">
                <a:ea typeface="굴림" charset="-127"/>
              </a:rPr>
              <a:t>aN</a:t>
            </a:r>
            <a:r>
              <a:rPr lang="en-US" altLang="ko-KR" sz="1400" b="1">
                <a:ea typeface="굴림" charset="-127"/>
              </a:rPr>
              <a:t> - 1/3V</a:t>
            </a:r>
            <a:r>
              <a:rPr lang="en-US" altLang="ko-KR" sz="1400" b="1" baseline="-25000">
                <a:ea typeface="굴림" charset="-127"/>
              </a:rPr>
              <a:t>bN </a:t>
            </a:r>
            <a:r>
              <a:rPr lang="en-US" altLang="ko-KR" sz="1400" b="1">
                <a:ea typeface="굴림" charset="-127"/>
                <a:sym typeface="Symbol" pitchFamily="18" charset="2"/>
              </a:rPr>
              <a:t>+ 2/3V</a:t>
            </a:r>
            <a:r>
              <a:rPr lang="en-US" altLang="ko-KR" sz="1400" b="1" baseline="-25000">
                <a:ea typeface="굴림" charset="-127"/>
                <a:sym typeface="Symbol" pitchFamily="18" charset="2"/>
              </a:rPr>
              <a:t>cN</a:t>
            </a:r>
            <a:endParaRPr lang="en-US" sz="1400" b="1" baseline="-25000">
              <a:sym typeface="Symbol" pitchFamily="18" charset="2"/>
            </a:endParaRPr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(5)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65125" y="1408113"/>
            <a:ext cx="546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Amplitude of line to line voltages (V</a:t>
            </a:r>
            <a:r>
              <a:rPr lang="en-US" altLang="ko-KR" b="1" baseline="-25000">
                <a:ea typeface="굴림" charset="-127"/>
              </a:rPr>
              <a:t>ab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bc</a:t>
            </a:r>
            <a:r>
              <a:rPr lang="en-US" altLang="ko-KR" b="1">
                <a:ea typeface="굴림" charset="-127"/>
              </a:rPr>
              <a:t>, V</a:t>
            </a:r>
            <a:r>
              <a:rPr lang="en-US" altLang="ko-KR" b="1" baseline="-25000">
                <a:ea typeface="굴림" charset="-127"/>
              </a:rPr>
              <a:t>ca</a:t>
            </a:r>
            <a:r>
              <a:rPr lang="en-US" altLang="ko-KR" b="1">
                <a:ea typeface="굴림" charset="-127"/>
              </a:rPr>
              <a:t>)</a:t>
            </a:r>
            <a:endParaRPr lang="en-US" b="1">
              <a:ea typeface="굴림" charset="-127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622300" y="1941513"/>
            <a:ext cx="4435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Fundamental Frequency Component (V</a:t>
            </a:r>
            <a:r>
              <a:rPr lang="en-US" altLang="ko-KR" sz="1600" b="1" baseline="-25000">
                <a:ea typeface="굴림" charset="-127"/>
              </a:rPr>
              <a:t>ab</a:t>
            </a:r>
            <a:r>
              <a:rPr lang="en-US" altLang="ko-KR" sz="1600" b="1">
                <a:ea typeface="굴림" charset="-127"/>
              </a:rPr>
              <a:t>)</a:t>
            </a:r>
            <a:r>
              <a:rPr lang="en-US" altLang="ko-KR" sz="1600" b="1" baseline="-25000">
                <a:ea typeface="굴림" charset="-127"/>
              </a:rPr>
              <a:t>1</a:t>
            </a:r>
            <a:endParaRPr lang="en-US" sz="1600" b="1" baseline="-25000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622300" y="3657600"/>
            <a:ext cx="83121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Harmonic Frequency Components (V</a:t>
            </a:r>
            <a:r>
              <a:rPr lang="en-US" altLang="ko-KR" sz="1600" b="1" baseline="-25000">
                <a:ea typeface="굴림" charset="-127"/>
              </a:rPr>
              <a:t>ab</a:t>
            </a:r>
            <a:r>
              <a:rPr lang="en-US" altLang="ko-KR" sz="1600" b="1">
                <a:ea typeface="굴림" charset="-127"/>
              </a:rPr>
              <a:t>)</a:t>
            </a:r>
            <a:r>
              <a:rPr lang="en-US" altLang="ko-KR" sz="1600" b="1" baseline="-25000">
                <a:ea typeface="굴림" charset="-127"/>
              </a:rPr>
              <a:t>h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600" b="1">
                <a:ea typeface="굴림" charset="-127"/>
              </a:rPr>
              <a:t>   : amplitudes of harmonics decrease inversely proportional to their harmonic order</a:t>
            </a:r>
            <a:endParaRPr lang="en-US" sz="1600" b="1"/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1255713" y="2514600"/>
          <a:ext cx="46053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2" name="Equation" r:id="rId3" imgW="2158920" imgH="380880" progId="Equation.3">
                  <p:embed/>
                </p:oleObj>
              </mc:Choice>
              <mc:Fallback>
                <p:oleObj name="Equation" r:id="rId3" imgW="2158920" imgH="380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2514600"/>
                        <a:ext cx="4605337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1255713" y="4699000"/>
          <a:ext cx="3556000" cy="137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3" name="Equation" r:id="rId5" imgW="1701720" imgH="660240" progId="Equation.3">
                  <p:embed/>
                </p:oleObj>
              </mc:Choice>
              <mc:Fallback>
                <p:oleObj name="Equation" r:id="rId5" imgW="1701720" imgH="6602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4699000"/>
                        <a:ext cx="3556000" cy="1379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8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A. Six-Step VSI (6)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65125" y="1408113"/>
            <a:ext cx="3743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Characteristics of Six-step VSI</a:t>
            </a:r>
            <a:endParaRPr lang="en-US" b="1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622300" y="1936750"/>
            <a:ext cx="70167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It is called “six-step inverter” because of the presence of six “steps” 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altLang="ko-KR" sz="1600" b="1">
                <a:ea typeface="굴림" charset="-127"/>
              </a:rPr>
              <a:t>  in the line to neutral (phase) voltage waveform</a:t>
            </a:r>
            <a:endParaRPr lang="en-US" sz="1600" b="1" baseline="-2500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622300" y="3201988"/>
            <a:ext cx="6575425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Harmonics of order three and multiples of three are absent from 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altLang="ko-KR" sz="1600" b="1">
                <a:ea typeface="굴림" charset="-127"/>
              </a:rPr>
              <a:t>   both the line to line and the line to neutral voltages 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altLang="ko-KR" sz="1600" b="1">
                <a:ea typeface="굴림" charset="-127"/>
              </a:rPr>
              <a:t>   and consequently absent from the currents</a:t>
            </a:r>
            <a:endParaRPr lang="en-US" sz="1600" b="1" baseline="-2500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22300" y="4857750"/>
            <a:ext cx="62357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Output amplitude in a three-phase inverter can be controlled 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altLang="ko-KR" sz="1600" b="1">
                <a:ea typeface="굴림" charset="-127"/>
              </a:rPr>
              <a:t>   by only change of DC-link voltage (V</a:t>
            </a:r>
            <a:r>
              <a:rPr lang="en-US" altLang="ko-KR" sz="1600" b="1" baseline="-25000">
                <a:ea typeface="굴림" charset="-127"/>
              </a:rPr>
              <a:t>dc</a:t>
            </a:r>
            <a:r>
              <a:rPr lang="en-US" altLang="ko-KR" sz="1600" b="1">
                <a:ea typeface="굴림" charset="-127"/>
              </a:rPr>
              <a:t>)</a:t>
            </a:r>
            <a:endParaRPr lang="en-US" sz="1600" b="1" baseline="-25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264025" y="6550025"/>
            <a:ext cx="285750" cy="336550"/>
          </a:xfrm>
          <a:prstGeom prst="rect">
            <a:avLst/>
          </a:prstGeom>
          <a:noFill/>
          <a:ln w="8001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atinLnBrk="1"/>
            <a:r>
              <a:rPr kumimoji="1" lang="en-US" altLang="ko-KR" sz="1600">
                <a:latin typeface="Times New Roman" pitchFamily="18" charset="0"/>
                <a:ea typeface="굴림" charset="-127"/>
              </a:rPr>
              <a:t>9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457200" y="166688"/>
            <a:ext cx="53832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rgbClr val="0000FF"/>
                </a:solidFill>
                <a:ea typeface="굴림" charset="-127"/>
              </a:rPr>
              <a:t>I. Voltage Source Inverter (VSI)</a:t>
            </a:r>
          </a:p>
          <a:p>
            <a:r>
              <a:rPr lang="en-US" altLang="ko-KR" sz="2400" b="1">
                <a:solidFill>
                  <a:srgbClr val="0000FF"/>
                </a:solidFill>
                <a:ea typeface="굴림" charset="-127"/>
              </a:rPr>
              <a:t>B. Pulse-Width Modulated VSI (1)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365125" y="1497013"/>
            <a:ext cx="2359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Objective of PWM</a:t>
            </a:r>
            <a:endParaRPr lang="en-US" b="1"/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304800" y="4038600"/>
            <a:ext cx="2943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>
                <a:ea typeface="굴림" charset="-127"/>
              </a:rPr>
              <a:t> Disadvantages of PWM</a:t>
            </a:r>
            <a:endParaRPr lang="en-US" b="1"/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533400" y="4506913"/>
            <a:ext cx="582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Increase of switching losses due to high PWM frequency</a:t>
            </a:r>
            <a:endParaRPr lang="en-US" sz="1600" b="1" baseline="-25000"/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533400" y="5091113"/>
            <a:ext cx="326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Reduction of available voltage</a:t>
            </a:r>
            <a:endParaRPr lang="en-US" sz="1600" b="1" baseline="-25000"/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533400" y="5675313"/>
            <a:ext cx="4492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EMI problems due to high-order harmonics</a:t>
            </a:r>
            <a:endParaRPr lang="en-US" sz="1600" b="1" baseline="-25000"/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533400" y="1992313"/>
            <a:ext cx="3567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Control of inverter output voltage</a:t>
            </a:r>
            <a:endParaRPr lang="en-US" sz="1600" b="1" baseline="-25000"/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533400" y="2538413"/>
            <a:ext cx="2660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s"/>
            </a:pPr>
            <a:r>
              <a:rPr lang="en-US" altLang="ko-KR" sz="1600" b="1">
                <a:ea typeface="굴림" charset="-127"/>
              </a:rPr>
              <a:t> Reduction of harmonics</a:t>
            </a:r>
            <a:endParaRPr lang="en-US" sz="1600" b="1" baseline="-25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2397</TotalTime>
  <Words>1045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Wingdings</vt:lpstr>
      <vt:lpstr>Default Design</vt:lpstr>
      <vt:lpstr>Equation</vt:lpstr>
      <vt:lpstr>ELGC06 3-phase Inverters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Jin-Woo Jung</dc:creator>
  <cp:lastModifiedBy>User</cp:lastModifiedBy>
  <cp:revision>248</cp:revision>
  <dcterms:created xsi:type="dcterms:W3CDTF">2004-06-17T16:11:58Z</dcterms:created>
  <dcterms:modified xsi:type="dcterms:W3CDTF">2020-10-08T13:50:33Z</dcterms:modified>
</cp:coreProperties>
</file>