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4A28-7EF9-4B90-979C-8F5A9896CF51}" type="datetimeFigureOut">
              <a:rPr lang="el-GR" smtClean="0"/>
              <a:pPr/>
              <a:t>19/11/2020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DE8EA-EC4B-4F54-941E-DA09BA32EB4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4A28-7EF9-4B90-979C-8F5A9896CF51}" type="datetimeFigureOut">
              <a:rPr lang="el-GR" smtClean="0"/>
              <a:pPr/>
              <a:t>19/11/2020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DE8EA-EC4B-4F54-941E-DA09BA32EB4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4A28-7EF9-4B90-979C-8F5A9896CF51}" type="datetimeFigureOut">
              <a:rPr lang="el-GR" smtClean="0"/>
              <a:pPr/>
              <a:t>19/11/2020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DE8EA-EC4B-4F54-941E-DA09BA32EB4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4A28-7EF9-4B90-979C-8F5A9896CF51}" type="datetimeFigureOut">
              <a:rPr lang="el-GR" smtClean="0"/>
              <a:pPr/>
              <a:t>19/11/2020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DE8EA-EC4B-4F54-941E-DA09BA32EB4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4A28-7EF9-4B90-979C-8F5A9896CF51}" type="datetimeFigureOut">
              <a:rPr lang="el-GR" smtClean="0"/>
              <a:pPr/>
              <a:t>19/11/2020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DE8EA-EC4B-4F54-941E-DA09BA32EB4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4A28-7EF9-4B90-979C-8F5A9896CF51}" type="datetimeFigureOut">
              <a:rPr lang="el-GR" smtClean="0"/>
              <a:pPr/>
              <a:t>19/11/2020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DE8EA-EC4B-4F54-941E-DA09BA32EB4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4A28-7EF9-4B90-979C-8F5A9896CF51}" type="datetimeFigureOut">
              <a:rPr lang="el-GR" smtClean="0"/>
              <a:pPr/>
              <a:t>19/11/2020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DE8EA-EC4B-4F54-941E-DA09BA32EB4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4A28-7EF9-4B90-979C-8F5A9896CF51}" type="datetimeFigureOut">
              <a:rPr lang="el-GR" smtClean="0"/>
              <a:pPr/>
              <a:t>19/11/2020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DE8EA-EC4B-4F54-941E-DA09BA32EB4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4A28-7EF9-4B90-979C-8F5A9896CF51}" type="datetimeFigureOut">
              <a:rPr lang="el-GR" smtClean="0"/>
              <a:pPr/>
              <a:t>19/11/2020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DE8EA-EC4B-4F54-941E-DA09BA32EB4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4A28-7EF9-4B90-979C-8F5A9896CF51}" type="datetimeFigureOut">
              <a:rPr lang="el-GR" smtClean="0"/>
              <a:pPr/>
              <a:t>19/11/2020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DE8EA-EC4B-4F54-941E-DA09BA32EB4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4A28-7EF9-4B90-979C-8F5A9896CF51}" type="datetimeFigureOut">
              <a:rPr lang="el-GR" smtClean="0"/>
              <a:pPr/>
              <a:t>19/11/2020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DE8EA-EC4B-4F54-941E-DA09BA32EB4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24A28-7EF9-4B90-979C-8F5A9896CF51}" type="datetimeFigureOut">
              <a:rPr lang="el-GR" smtClean="0"/>
              <a:pPr/>
              <a:t>19/11/2020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DE8EA-EC4B-4F54-941E-DA09BA32EB4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00174"/>
            <a:ext cx="7772400" cy="2357453"/>
          </a:xfrm>
        </p:spPr>
        <p:txBody>
          <a:bodyPr>
            <a:noAutofit/>
          </a:bodyPr>
          <a:lstStyle/>
          <a:p>
            <a:pPr algn="l"/>
            <a:r>
              <a:rPr lang="bg-BG" sz="2800" b="1" dirty="0" smtClean="0"/>
              <a:t>КАК</a:t>
            </a:r>
            <a:r>
              <a:rPr lang="bg-BG" sz="2800" b="1" u="sng" dirty="0" smtClean="0"/>
              <a:t>Ъ</a:t>
            </a:r>
            <a:r>
              <a:rPr lang="bg-BG" sz="2800" b="1" dirty="0" smtClean="0"/>
              <a:t>В</a:t>
            </a:r>
            <a:br>
              <a:rPr lang="bg-BG" sz="2800" b="1" dirty="0" smtClean="0"/>
            </a:br>
            <a:r>
              <a:rPr lang="bg-BG" sz="2800" b="1" dirty="0" smtClean="0"/>
              <a:t>КАКВ</a:t>
            </a:r>
            <a:r>
              <a:rPr lang="bg-BG" sz="2800" b="1" u="sng" dirty="0" smtClean="0"/>
              <a:t>А</a:t>
            </a:r>
            <a:r>
              <a:rPr lang="bg-BG" sz="2800" b="1" dirty="0" smtClean="0"/>
              <a:t/>
            </a:r>
            <a:br>
              <a:rPr lang="bg-BG" sz="2800" b="1" dirty="0" smtClean="0"/>
            </a:br>
            <a:r>
              <a:rPr lang="bg-BG" sz="2800" b="1" dirty="0" smtClean="0"/>
              <a:t>КАКВ</a:t>
            </a:r>
            <a:r>
              <a:rPr lang="bg-BG" sz="2800" b="1" u="sng" dirty="0" smtClean="0"/>
              <a:t>О</a:t>
            </a:r>
            <a:r>
              <a:rPr lang="bg-BG" sz="2800" b="1" dirty="0" smtClean="0"/>
              <a:t/>
            </a:r>
            <a:br>
              <a:rPr lang="bg-BG" sz="2800" b="1" dirty="0" smtClean="0"/>
            </a:br>
            <a:r>
              <a:rPr lang="bg-BG" sz="2800" b="1" dirty="0" smtClean="0"/>
              <a:t>КАКВ</a:t>
            </a:r>
            <a:r>
              <a:rPr lang="bg-BG" sz="2800" b="1" u="sng" dirty="0" smtClean="0"/>
              <a:t>И</a:t>
            </a:r>
            <a:r>
              <a:rPr lang="bg-BG" sz="2800" b="1" dirty="0" smtClean="0"/>
              <a:t> </a:t>
            </a:r>
            <a:br>
              <a:rPr lang="bg-BG" sz="2800" b="1" dirty="0" smtClean="0"/>
            </a:br>
            <a:r>
              <a:rPr lang="bg-BG" sz="2800" b="1" dirty="0" smtClean="0"/>
              <a:t>КАК</a:t>
            </a:r>
            <a:endParaRPr lang="el-GR" sz="2800" b="1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785786" y="3857628"/>
            <a:ext cx="6400800" cy="1752600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bg-BG" b="1" dirty="0" smtClean="0">
                <a:solidFill>
                  <a:srgbClr val="0070C0"/>
                </a:solidFill>
              </a:rPr>
              <a:t>Какъв е той?                          </a:t>
            </a:r>
          </a:p>
          <a:p>
            <a:pPr algn="l"/>
            <a:r>
              <a:rPr lang="bg-BG" b="1" dirty="0" smtClean="0">
                <a:solidFill>
                  <a:srgbClr val="0070C0"/>
                </a:solidFill>
              </a:rPr>
              <a:t>Каква е тя?</a:t>
            </a:r>
          </a:p>
          <a:p>
            <a:pPr algn="l"/>
            <a:r>
              <a:rPr lang="bg-BG" b="1" dirty="0" smtClean="0">
                <a:solidFill>
                  <a:srgbClr val="0070C0"/>
                </a:solidFill>
              </a:rPr>
              <a:t>Какво е то?</a:t>
            </a:r>
          </a:p>
          <a:p>
            <a:pPr algn="l"/>
            <a:r>
              <a:rPr lang="bg-BG" b="1" dirty="0" smtClean="0">
                <a:solidFill>
                  <a:srgbClr val="0070C0"/>
                </a:solidFill>
              </a:rPr>
              <a:t>Какви са те?</a:t>
            </a:r>
          </a:p>
          <a:p>
            <a:pPr algn="l"/>
            <a:r>
              <a:rPr lang="bg-BG" b="1" dirty="0" smtClean="0">
                <a:solidFill>
                  <a:srgbClr val="00B050"/>
                </a:solidFill>
              </a:rPr>
              <a:t>Какво прави?</a:t>
            </a:r>
          </a:p>
          <a:p>
            <a:pPr algn="l"/>
            <a:r>
              <a:rPr lang="bg-BG" b="1" dirty="0" smtClean="0">
                <a:solidFill>
                  <a:srgbClr val="7030A0"/>
                </a:solidFill>
              </a:rPr>
              <a:t>Как е? </a:t>
            </a:r>
          </a:p>
          <a:p>
            <a:pPr algn="l"/>
            <a:endParaRPr lang="el-GR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pPr algn="l"/>
            <a:r>
              <a:rPr lang="bg-BG" b="1" dirty="0" smtClean="0"/>
              <a:t>Какв</a:t>
            </a:r>
            <a:r>
              <a:rPr lang="bg-BG" b="1" u="sng" dirty="0" smtClean="0"/>
              <a:t>о</a:t>
            </a:r>
            <a:r>
              <a:rPr lang="bg-BG" b="1" dirty="0" smtClean="0"/>
              <a:t> +</a:t>
            </a:r>
            <a:r>
              <a:rPr lang="el-GR" b="1" dirty="0" smtClean="0"/>
              <a:t>ρήμα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>
              <a:buFontTx/>
              <a:buChar char="-"/>
            </a:pPr>
            <a:r>
              <a:rPr lang="bg-BG" b="1" dirty="0" smtClean="0">
                <a:solidFill>
                  <a:srgbClr val="00B050"/>
                </a:solidFill>
              </a:rPr>
              <a:t>Какв</a:t>
            </a:r>
            <a:r>
              <a:rPr lang="bg-BG" b="1" u="sng" dirty="0" smtClean="0">
                <a:solidFill>
                  <a:srgbClr val="00B050"/>
                </a:solidFill>
              </a:rPr>
              <a:t>о</a:t>
            </a:r>
            <a:r>
              <a:rPr lang="bg-BG" dirty="0" smtClean="0"/>
              <a:t> сл</a:t>
            </a:r>
            <a:r>
              <a:rPr lang="bg-BG" u="sng" dirty="0" smtClean="0"/>
              <a:t>е</a:t>
            </a:r>
            <a:r>
              <a:rPr lang="bg-BG" dirty="0" smtClean="0"/>
              <a:t>два? – Медицина.</a:t>
            </a:r>
          </a:p>
          <a:p>
            <a:pPr>
              <a:buFontTx/>
              <a:buChar char="-"/>
            </a:pPr>
            <a:r>
              <a:rPr lang="bg-BG" b="1" dirty="0" smtClean="0">
                <a:solidFill>
                  <a:srgbClr val="00B050"/>
                </a:solidFill>
              </a:rPr>
              <a:t>Какв</a:t>
            </a:r>
            <a:r>
              <a:rPr lang="bg-BG" b="1" u="sng" dirty="0" smtClean="0">
                <a:solidFill>
                  <a:srgbClr val="00B050"/>
                </a:solidFill>
              </a:rPr>
              <a:t>о</a:t>
            </a:r>
            <a:r>
              <a:rPr lang="bg-BG" dirty="0" smtClean="0"/>
              <a:t>  </a:t>
            </a:r>
            <a:r>
              <a:rPr lang="bg-BG" u="sng" dirty="0" smtClean="0"/>
              <a:t>у</a:t>
            </a:r>
            <a:r>
              <a:rPr lang="bg-BG" dirty="0" smtClean="0"/>
              <a:t>чи?      -   Български език.</a:t>
            </a:r>
          </a:p>
          <a:p>
            <a:pPr>
              <a:buFontTx/>
              <a:buChar char="-"/>
            </a:pPr>
            <a:r>
              <a:rPr lang="bg-BG" b="1" dirty="0" smtClean="0">
                <a:solidFill>
                  <a:srgbClr val="00B050"/>
                </a:solidFill>
              </a:rPr>
              <a:t>Какв</a:t>
            </a:r>
            <a:r>
              <a:rPr lang="bg-BG" b="1" u="sng" dirty="0" smtClean="0">
                <a:solidFill>
                  <a:srgbClr val="00B050"/>
                </a:solidFill>
              </a:rPr>
              <a:t>о</a:t>
            </a:r>
            <a:r>
              <a:rPr lang="bg-BG" dirty="0" smtClean="0"/>
              <a:t> чет</a:t>
            </a:r>
            <a:r>
              <a:rPr lang="bg-BG" u="sng" dirty="0" smtClean="0"/>
              <a:t>е</a:t>
            </a:r>
            <a:r>
              <a:rPr lang="bg-BG" dirty="0" smtClean="0"/>
              <a:t>?     -   Урока.</a:t>
            </a:r>
          </a:p>
          <a:p>
            <a:pPr>
              <a:buFontTx/>
              <a:buChar char="-"/>
            </a:pPr>
            <a:r>
              <a:rPr lang="bg-BG" b="1" dirty="0" smtClean="0">
                <a:solidFill>
                  <a:srgbClr val="00B050"/>
                </a:solidFill>
              </a:rPr>
              <a:t>Какв</a:t>
            </a:r>
            <a:r>
              <a:rPr lang="bg-BG" b="1" u="sng" dirty="0" smtClean="0">
                <a:solidFill>
                  <a:srgbClr val="00B050"/>
                </a:solidFill>
              </a:rPr>
              <a:t>о</a:t>
            </a:r>
            <a:r>
              <a:rPr lang="bg-BG" dirty="0" smtClean="0"/>
              <a:t> п</a:t>
            </a:r>
            <a:r>
              <a:rPr lang="bg-BG" u="sng" dirty="0" smtClean="0"/>
              <a:t>и</a:t>
            </a:r>
            <a:r>
              <a:rPr lang="bg-BG" dirty="0" smtClean="0"/>
              <a:t>ше?   -   Думите.</a:t>
            </a:r>
          </a:p>
          <a:p>
            <a:pPr>
              <a:buFontTx/>
              <a:buChar char="-"/>
            </a:pPr>
            <a:endParaRPr lang="bg-BG" dirty="0"/>
          </a:p>
          <a:p>
            <a:pPr>
              <a:buFontTx/>
              <a:buChar char="-"/>
            </a:pPr>
            <a:endParaRPr lang="bg-BG" dirty="0" smtClean="0"/>
          </a:p>
          <a:p>
            <a:pPr>
              <a:buFontTx/>
              <a:buChar char="-"/>
            </a:pPr>
            <a:r>
              <a:rPr lang="bg-BG" b="1" dirty="0" smtClean="0">
                <a:solidFill>
                  <a:srgbClr val="00B050"/>
                </a:solidFill>
              </a:rPr>
              <a:t>Какво</a:t>
            </a:r>
            <a:r>
              <a:rPr lang="bg-BG" dirty="0" smtClean="0"/>
              <a:t> следвате?</a:t>
            </a:r>
          </a:p>
          <a:p>
            <a:pPr>
              <a:buFontTx/>
              <a:buChar char="-"/>
            </a:pPr>
            <a:r>
              <a:rPr lang="bg-BG" dirty="0" smtClean="0"/>
              <a:t>Следвам медицина./ Аз следвам медицина.</a:t>
            </a:r>
          </a:p>
          <a:p>
            <a:pPr>
              <a:buFontTx/>
              <a:buChar char="-"/>
            </a:pP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2643206"/>
          </a:xfrm>
        </p:spPr>
        <p:txBody>
          <a:bodyPr>
            <a:normAutofit/>
          </a:bodyPr>
          <a:lstStyle/>
          <a:p>
            <a:pPr algn="l"/>
            <a:r>
              <a:rPr lang="el-GR" sz="1800" b="1" dirty="0" err="1" smtClean="0">
                <a:solidFill>
                  <a:srgbClr val="CC0000"/>
                </a:solidFill>
                <a:latin typeface="Roboto"/>
              </a:rPr>
              <a:t>пра́вя</a:t>
            </a:r>
            <a:r>
              <a:rPr lang="el-GR" sz="1800" b="0" dirty="0" smtClean="0">
                <a:solidFill>
                  <a:srgbClr val="BF6000"/>
                </a:solidFill>
                <a:latin typeface="Arial Unicode MS"/>
              </a:rPr>
              <a:t> [</a:t>
            </a:r>
            <a:r>
              <a:rPr lang="el-GR" sz="1800" b="0" dirty="0" err="1" smtClean="0">
                <a:solidFill>
                  <a:srgbClr val="BF6000"/>
                </a:solidFill>
                <a:latin typeface="Arial Unicode MS"/>
              </a:rPr>
              <a:t>pravjɚ</a:t>
            </a:r>
            <a:r>
              <a:rPr lang="el-GR" sz="1800" b="0" dirty="0" smtClean="0">
                <a:solidFill>
                  <a:srgbClr val="BF6000"/>
                </a:solidFill>
                <a:latin typeface="Arial Unicode MS"/>
              </a:rPr>
              <a:t>]</a:t>
            </a:r>
            <a:r>
              <a:rPr lang="el-GR" sz="1800" b="0" i="1" dirty="0" smtClean="0">
                <a:solidFill>
                  <a:srgbClr val="00AF00"/>
                </a:solidFill>
                <a:latin typeface="Roboto"/>
              </a:rPr>
              <a:t> </a:t>
            </a:r>
            <a:r>
              <a:rPr lang="el-GR" sz="1800" b="0" i="1" dirty="0" err="1" smtClean="0">
                <a:solidFill>
                  <a:srgbClr val="00AF00"/>
                </a:solidFill>
                <a:latin typeface="Roboto"/>
              </a:rPr>
              <a:t>impf</a:t>
            </a:r>
            <a:r>
              <a:rPr lang="bg-BG" sz="1800" b="0" i="1" dirty="0" smtClean="0">
                <a:solidFill>
                  <a:srgbClr val="00AF00"/>
                </a:solidFill>
                <a:latin typeface="Roboto"/>
              </a:rPr>
              <a:t/>
            </a:r>
            <a:br>
              <a:rPr lang="bg-BG" sz="1800" b="0" i="1" dirty="0" smtClean="0">
                <a:solidFill>
                  <a:srgbClr val="00AF00"/>
                </a:solidFill>
                <a:latin typeface="Roboto"/>
              </a:rPr>
            </a:br>
            <a:r>
              <a:rPr lang="el-GR" sz="1800" i="1" dirty="0" smtClean="0">
                <a:solidFill>
                  <a:srgbClr val="CC0000"/>
                </a:solidFill>
                <a:latin typeface="Roboto"/>
              </a:rPr>
              <a:t>1.</a:t>
            </a:r>
            <a:r>
              <a:rPr lang="el-GR" sz="1800" b="1" i="1" dirty="0" smtClean="0">
                <a:solidFill>
                  <a:srgbClr val="000000"/>
                </a:solidFill>
                <a:latin typeface="Roboto"/>
              </a:rPr>
              <a:t>κάνω</a:t>
            </a:r>
            <a:r>
              <a:rPr lang="bg-BG" sz="1800" b="1" i="1" dirty="0" smtClean="0">
                <a:solidFill>
                  <a:srgbClr val="000000"/>
                </a:solidFill>
                <a:latin typeface="Roboto"/>
              </a:rPr>
              <a:t/>
            </a:r>
            <a:br>
              <a:rPr lang="bg-BG" sz="1800" b="1" i="1" dirty="0" smtClean="0">
                <a:solidFill>
                  <a:srgbClr val="000000"/>
                </a:solidFill>
                <a:latin typeface="Roboto"/>
              </a:rPr>
            </a:br>
            <a:r>
              <a:rPr lang="el-GR" sz="1800" i="1" dirty="0" smtClean="0">
                <a:solidFill>
                  <a:srgbClr val="CC0000"/>
                </a:solidFill>
                <a:latin typeface="Roboto"/>
              </a:rPr>
              <a:t>2.</a:t>
            </a:r>
            <a:r>
              <a:rPr lang="el-GR" sz="1800" b="1" i="1" dirty="0" smtClean="0">
                <a:solidFill>
                  <a:srgbClr val="000000"/>
                </a:solidFill>
                <a:latin typeface="Roboto"/>
              </a:rPr>
              <a:t>παράγω </a:t>
            </a:r>
            <a:r>
              <a:rPr lang="el-GR" sz="1800" b="0" i="1" dirty="0" smtClean="0">
                <a:solidFill>
                  <a:srgbClr val="004080"/>
                </a:solidFill>
                <a:latin typeface="Roboto"/>
              </a:rPr>
              <a:t>(προϊόντα κλπ)</a:t>
            </a:r>
            <a:r>
              <a:rPr lang="el-GR" sz="1800" b="1" i="1" dirty="0" smtClean="0">
                <a:solidFill>
                  <a:srgbClr val="000000"/>
                </a:solidFill>
                <a:latin typeface="Roboto"/>
              </a:rPr>
              <a:t>, κάνω, κατασκευάζω </a:t>
            </a:r>
            <a:r>
              <a:rPr lang="bg-BG" sz="1800" b="1" i="1" dirty="0" smtClean="0">
                <a:solidFill>
                  <a:srgbClr val="000000"/>
                </a:solidFill>
                <a:latin typeface="Roboto"/>
              </a:rPr>
              <a:t/>
            </a:r>
            <a:br>
              <a:rPr lang="bg-BG" sz="1800" b="1" i="1" dirty="0" smtClean="0">
                <a:solidFill>
                  <a:srgbClr val="000000"/>
                </a:solidFill>
                <a:latin typeface="Roboto"/>
              </a:rPr>
            </a:br>
            <a:r>
              <a:rPr lang="bg-BG" sz="1800" dirty="0" smtClean="0">
                <a:solidFill>
                  <a:srgbClr val="000000"/>
                </a:solidFill>
                <a:latin typeface="Roboto"/>
              </a:rPr>
              <a:t>пр</a:t>
            </a:r>
            <a:r>
              <a:rPr lang="bg-BG" sz="1800" u="sng" dirty="0" smtClean="0">
                <a:solidFill>
                  <a:srgbClr val="000000"/>
                </a:solidFill>
                <a:latin typeface="Roboto"/>
              </a:rPr>
              <a:t>а</a:t>
            </a:r>
            <a:r>
              <a:rPr lang="bg-BG" sz="1800" dirty="0" smtClean="0">
                <a:solidFill>
                  <a:srgbClr val="000000"/>
                </a:solidFill>
                <a:latin typeface="Roboto"/>
              </a:rPr>
              <a:t>вя</a:t>
            </a:r>
            <a:br>
              <a:rPr lang="bg-BG" sz="1800" dirty="0" smtClean="0">
                <a:solidFill>
                  <a:srgbClr val="000000"/>
                </a:solidFill>
                <a:latin typeface="Roboto"/>
              </a:rPr>
            </a:br>
            <a:r>
              <a:rPr lang="bg-BG" sz="1800" dirty="0" smtClean="0">
                <a:solidFill>
                  <a:srgbClr val="000000"/>
                </a:solidFill>
                <a:latin typeface="Roboto"/>
              </a:rPr>
              <a:t>пр</a:t>
            </a:r>
            <a:r>
              <a:rPr lang="bg-BG" sz="1800" u="sng" dirty="0" smtClean="0">
                <a:solidFill>
                  <a:srgbClr val="000000"/>
                </a:solidFill>
                <a:latin typeface="Roboto"/>
              </a:rPr>
              <a:t>а</a:t>
            </a:r>
            <a:r>
              <a:rPr lang="bg-BG" sz="1800" dirty="0" smtClean="0">
                <a:solidFill>
                  <a:srgbClr val="000000"/>
                </a:solidFill>
                <a:latin typeface="Roboto"/>
              </a:rPr>
              <a:t>виш</a:t>
            </a:r>
            <a:br>
              <a:rPr lang="bg-BG" sz="1800" dirty="0" smtClean="0">
                <a:solidFill>
                  <a:srgbClr val="000000"/>
                </a:solidFill>
                <a:latin typeface="Roboto"/>
              </a:rPr>
            </a:br>
            <a:r>
              <a:rPr lang="bg-BG" sz="1800" dirty="0" smtClean="0">
                <a:solidFill>
                  <a:srgbClr val="000000"/>
                </a:solidFill>
                <a:latin typeface="Roboto"/>
              </a:rPr>
              <a:t>пр</a:t>
            </a:r>
            <a:r>
              <a:rPr lang="bg-BG" sz="1800" u="sng" dirty="0" smtClean="0">
                <a:solidFill>
                  <a:srgbClr val="000000"/>
                </a:solidFill>
                <a:latin typeface="Roboto"/>
              </a:rPr>
              <a:t>а</a:t>
            </a:r>
            <a:r>
              <a:rPr lang="bg-BG" sz="1800" dirty="0" smtClean="0">
                <a:solidFill>
                  <a:srgbClr val="000000"/>
                </a:solidFill>
                <a:latin typeface="Roboto"/>
              </a:rPr>
              <a:t>ви</a:t>
            </a:r>
            <a:br>
              <a:rPr lang="bg-BG" sz="1800" dirty="0" smtClean="0">
                <a:solidFill>
                  <a:srgbClr val="000000"/>
                </a:solidFill>
                <a:latin typeface="Roboto"/>
              </a:rPr>
            </a:br>
            <a:r>
              <a:rPr lang="bg-BG" sz="1800" dirty="0" smtClean="0">
                <a:solidFill>
                  <a:srgbClr val="000000"/>
                </a:solidFill>
                <a:latin typeface="Roboto"/>
              </a:rPr>
              <a:t>пр</a:t>
            </a:r>
            <a:r>
              <a:rPr lang="bg-BG" sz="1800" u="sng" dirty="0" smtClean="0">
                <a:solidFill>
                  <a:srgbClr val="000000"/>
                </a:solidFill>
                <a:latin typeface="Roboto"/>
              </a:rPr>
              <a:t>а</a:t>
            </a:r>
            <a:r>
              <a:rPr lang="bg-BG" sz="1800" dirty="0" smtClean="0">
                <a:solidFill>
                  <a:srgbClr val="000000"/>
                </a:solidFill>
                <a:latin typeface="Roboto"/>
              </a:rPr>
              <a:t>вим</a:t>
            </a:r>
            <a:br>
              <a:rPr lang="bg-BG" sz="1800" dirty="0" smtClean="0">
                <a:solidFill>
                  <a:srgbClr val="000000"/>
                </a:solidFill>
                <a:latin typeface="Roboto"/>
              </a:rPr>
            </a:br>
            <a:r>
              <a:rPr lang="bg-BG" sz="1800" dirty="0" smtClean="0">
                <a:solidFill>
                  <a:srgbClr val="000000"/>
                </a:solidFill>
                <a:latin typeface="Roboto"/>
              </a:rPr>
              <a:t>пр</a:t>
            </a:r>
            <a:r>
              <a:rPr lang="bg-BG" sz="1800" u="sng" dirty="0" smtClean="0">
                <a:solidFill>
                  <a:srgbClr val="000000"/>
                </a:solidFill>
                <a:latin typeface="Roboto"/>
              </a:rPr>
              <a:t>а</a:t>
            </a:r>
            <a:r>
              <a:rPr lang="bg-BG" sz="1800" dirty="0" smtClean="0">
                <a:solidFill>
                  <a:srgbClr val="000000"/>
                </a:solidFill>
                <a:latin typeface="Roboto"/>
              </a:rPr>
              <a:t>вите</a:t>
            </a:r>
            <a:br>
              <a:rPr lang="bg-BG" sz="1800" dirty="0" smtClean="0">
                <a:solidFill>
                  <a:srgbClr val="000000"/>
                </a:solidFill>
                <a:latin typeface="Roboto"/>
              </a:rPr>
            </a:br>
            <a:r>
              <a:rPr lang="bg-BG" sz="1800" dirty="0" smtClean="0">
                <a:solidFill>
                  <a:srgbClr val="000000"/>
                </a:solidFill>
                <a:latin typeface="Roboto"/>
              </a:rPr>
              <a:t>пр</a:t>
            </a:r>
            <a:r>
              <a:rPr lang="bg-BG" sz="1800" u="sng" dirty="0" smtClean="0">
                <a:solidFill>
                  <a:srgbClr val="000000"/>
                </a:solidFill>
                <a:latin typeface="Roboto"/>
              </a:rPr>
              <a:t>а</a:t>
            </a:r>
            <a:r>
              <a:rPr lang="bg-BG" sz="1800" dirty="0" smtClean="0">
                <a:solidFill>
                  <a:srgbClr val="000000"/>
                </a:solidFill>
                <a:latin typeface="Roboto"/>
              </a:rPr>
              <a:t>вят</a:t>
            </a:r>
            <a:endParaRPr lang="el-GR" sz="1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857496"/>
            <a:ext cx="8229600" cy="3643338"/>
          </a:xfrm>
        </p:spPr>
        <p:txBody>
          <a:bodyPr>
            <a:normAutofit fontScale="92500" lnSpcReduction="10000"/>
          </a:bodyPr>
          <a:lstStyle/>
          <a:p>
            <a:r>
              <a:rPr lang="bg-BG" b="1" dirty="0" smtClean="0"/>
              <a:t>Какво правиш?       </a:t>
            </a:r>
            <a:r>
              <a:rPr lang="en-US" b="1" dirty="0" smtClean="0"/>
              <a:t> </a:t>
            </a:r>
            <a:r>
              <a:rPr lang="bg-BG" b="1" dirty="0" smtClean="0"/>
              <a:t> -  Правя кафе.</a:t>
            </a:r>
          </a:p>
          <a:p>
            <a:r>
              <a:rPr lang="bg-BG" b="1" dirty="0" smtClean="0"/>
              <a:t>Какво правиш?        </a:t>
            </a:r>
            <a:r>
              <a:rPr lang="en-US" b="1" dirty="0" smtClean="0"/>
              <a:t> </a:t>
            </a:r>
            <a:r>
              <a:rPr lang="bg-BG" b="1" dirty="0" smtClean="0"/>
              <a:t> -  Добре съм.</a:t>
            </a:r>
          </a:p>
          <a:p>
            <a:r>
              <a:rPr lang="bg-BG" b="1" dirty="0" smtClean="0"/>
              <a:t>Какво прави Георги?-</a:t>
            </a:r>
            <a:r>
              <a:rPr lang="en-US" b="1" dirty="0" smtClean="0"/>
              <a:t> </a:t>
            </a:r>
            <a:r>
              <a:rPr lang="bg-BG" b="1" dirty="0" smtClean="0"/>
              <a:t>Работи.</a:t>
            </a:r>
          </a:p>
          <a:p>
            <a:endParaRPr lang="bg-BG" b="1" dirty="0"/>
          </a:p>
          <a:p>
            <a:r>
              <a:rPr lang="bg-BG" dirty="0" smtClean="0"/>
              <a:t>Сега правя кафе.</a:t>
            </a:r>
          </a:p>
          <a:p>
            <a:r>
              <a:rPr lang="bg-BG" dirty="0" smtClean="0"/>
              <a:t>Сега съм добре.</a:t>
            </a:r>
          </a:p>
          <a:p>
            <a:r>
              <a:rPr lang="bg-BG" dirty="0" smtClean="0"/>
              <a:t>Сега работя.</a:t>
            </a:r>
          </a:p>
          <a:p>
            <a:endParaRPr lang="bg-BG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2357454"/>
          </a:xfrm>
        </p:spPr>
        <p:txBody>
          <a:bodyPr>
            <a:normAutofit fontScale="90000"/>
          </a:bodyPr>
          <a:lstStyle/>
          <a:p>
            <a:pPr algn="l"/>
            <a:r>
              <a:rPr lang="bg-BG" sz="2800" b="1" dirty="0" smtClean="0"/>
              <a:t/>
            </a:r>
            <a:br>
              <a:rPr lang="bg-BG" sz="2800" b="1" dirty="0" smtClean="0"/>
            </a:br>
            <a:r>
              <a:rPr lang="bg-BG" sz="2800" b="1" dirty="0"/>
              <a:t/>
            </a:r>
            <a:br>
              <a:rPr lang="bg-BG" sz="2800" b="1" dirty="0"/>
            </a:br>
            <a:r>
              <a:rPr lang="bg-BG" sz="2800" b="1" dirty="0" smtClean="0"/>
              <a:t/>
            </a:r>
            <a:br>
              <a:rPr lang="bg-BG" sz="2800" b="1" dirty="0" smtClean="0"/>
            </a:br>
            <a:r>
              <a:rPr lang="bg-BG" sz="2800" b="1" dirty="0" smtClean="0">
                <a:solidFill>
                  <a:srgbClr val="7030A0"/>
                </a:solidFill>
              </a:rPr>
              <a:t>Как + </a:t>
            </a:r>
            <a:r>
              <a:rPr lang="el-GR" sz="2800" b="1" dirty="0" smtClean="0">
                <a:solidFill>
                  <a:srgbClr val="7030A0"/>
                </a:solidFill>
              </a:rPr>
              <a:t>ρήμα </a:t>
            </a:r>
            <a:r>
              <a:rPr lang="bg-BG" sz="2800" b="1" dirty="0" smtClean="0">
                <a:solidFill>
                  <a:srgbClr val="7030A0"/>
                </a:solidFill>
              </a:rPr>
              <a:t> </a:t>
            </a:r>
            <a:r>
              <a:rPr lang="el-GR" sz="2800" b="1" dirty="0" smtClean="0">
                <a:solidFill>
                  <a:srgbClr val="7030A0"/>
                </a:solidFill>
              </a:rPr>
              <a:t>«</a:t>
            </a:r>
            <a:r>
              <a:rPr lang="bg-BG" sz="2800" b="1" dirty="0" smtClean="0">
                <a:solidFill>
                  <a:srgbClr val="7030A0"/>
                </a:solidFill>
              </a:rPr>
              <a:t>съм</a:t>
            </a:r>
            <a:r>
              <a:rPr lang="el-GR" sz="2800" b="1" dirty="0" smtClean="0">
                <a:solidFill>
                  <a:srgbClr val="7030A0"/>
                </a:solidFill>
              </a:rPr>
              <a:t>»</a:t>
            </a:r>
            <a:r>
              <a:rPr lang="bg-BG" sz="2800" b="1" dirty="0" smtClean="0">
                <a:solidFill>
                  <a:srgbClr val="7030A0"/>
                </a:solidFill>
              </a:rPr>
              <a:t> / Как </a:t>
            </a:r>
            <a:r>
              <a:rPr lang="el-GR" sz="2800" b="1" dirty="0" smtClean="0">
                <a:solidFill>
                  <a:srgbClr val="7030A0"/>
                </a:solidFill>
              </a:rPr>
              <a:t>+ ρήμα </a:t>
            </a:r>
            <a:br>
              <a:rPr lang="el-GR" sz="2800" b="1" dirty="0" smtClean="0">
                <a:solidFill>
                  <a:srgbClr val="7030A0"/>
                </a:solidFill>
              </a:rPr>
            </a:br>
            <a:r>
              <a:rPr lang="bg-BG" sz="1800" b="1" dirty="0" smtClean="0"/>
              <a:t>Как съм /аз/?                      </a:t>
            </a:r>
            <a:br>
              <a:rPr lang="bg-BG" sz="1800" b="1" dirty="0" smtClean="0"/>
            </a:br>
            <a:r>
              <a:rPr lang="bg-BG" sz="1800" b="1" dirty="0" smtClean="0"/>
              <a:t>Как си /ти/?</a:t>
            </a:r>
            <a:br>
              <a:rPr lang="bg-BG" sz="1800" b="1" dirty="0" smtClean="0"/>
            </a:br>
            <a:r>
              <a:rPr lang="bg-BG" sz="1800" b="1" dirty="0" smtClean="0"/>
              <a:t>Как е той?</a:t>
            </a:r>
            <a:br>
              <a:rPr lang="bg-BG" sz="1800" b="1" dirty="0" smtClean="0"/>
            </a:br>
            <a:r>
              <a:rPr lang="bg-BG" sz="1800" b="1" dirty="0" smtClean="0"/>
              <a:t>Как е тя?</a:t>
            </a:r>
            <a:br>
              <a:rPr lang="bg-BG" sz="1800" b="1" dirty="0" smtClean="0"/>
            </a:br>
            <a:r>
              <a:rPr lang="bg-BG" sz="1800" b="1" dirty="0" smtClean="0"/>
              <a:t>Как  е то?</a:t>
            </a:r>
            <a:br>
              <a:rPr lang="bg-BG" sz="1800" b="1" dirty="0" smtClean="0"/>
            </a:br>
            <a:r>
              <a:rPr lang="bg-BG" sz="1800" b="1" dirty="0" smtClean="0"/>
              <a:t>Как сме /ние/?</a:t>
            </a:r>
            <a:br>
              <a:rPr lang="bg-BG" sz="1800" b="1" dirty="0" smtClean="0"/>
            </a:br>
            <a:r>
              <a:rPr lang="bg-BG" sz="1800" b="1" dirty="0" smtClean="0"/>
              <a:t>Ка сте /вие/?</a:t>
            </a:r>
            <a:br>
              <a:rPr lang="bg-BG" sz="1800" b="1" dirty="0" smtClean="0"/>
            </a:br>
            <a:r>
              <a:rPr lang="bg-BG" sz="1800" b="1" dirty="0" smtClean="0"/>
              <a:t>Как са /те/?</a:t>
            </a:r>
            <a:r>
              <a:rPr lang="bg-BG" b="1" dirty="0" smtClean="0"/>
              <a:t/>
            </a:r>
            <a:br>
              <a:rPr lang="bg-BG" b="1" dirty="0" smtClean="0"/>
            </a:br>
            <a:r>
              <a:rPr lang="bg-BG" b="1" dirty="0"/>
              <a:t/>
            </a:r>
            <a:br>
              <a:rPr lang="bg-BG" b="1" dirty="0"/>
            </a:b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482981"/>
          </a:xfrm>
        </p:spPr>
        <p:txBody>
          <a:bodyPr>
            <a:normAutofit/>
          </a:bodyPr>
          <a:lstStyle/>
          <a:p>
            <a:r>
              <a:rPr lang="bg-BG" sz="2600" b="1" dirty="0" smtClean="0"/>
              <a:t>Как си? – Благодаря, добр</a:t>
            </a:r>
            <a:r>
              <a:rPr lang="bg-BG" sz="2600" b="1" u="sng" dirty="0" smtClean="0"/>
              <a:t>е</a:t>
            </a:r>
            <a:r>
              <a:rPr lang="bg-BG" sz="2600" b="1" dirty="0" smtClean="0"/>
              <a:t>.  Добре съм.</a:t>
            </a:r>
          </a:p>
          <a:p>
            <a:r>
              <a:rPr lang="bg-BG" sz="2600" b="1" dirty="0" smtClean="0"/>
              <a:t>Как сте ?-Благодаря, добр</a:t>
            </a:r>
            <a:r>
              <a:rPr lang="bg-BG" sz="2600" b="1" u="sng" dirty="0" smtClean="0"/>
              <a:t>е</a:t>
            </a:r>
            <a:r>
              <a:rPr lang="bg-BG" sz="2600" b="1" dirty="0" smtClean="0"/>
              <a:t>.  Добре сме.</a:t>
            </a:r>
          </a:p>
          <a:p>
            <a:r>
              <a:rPr lang="bg-BG" sz="2600" b="1" dirty="0" smtClean="0"/>
              <a:t>Как е Ана?-Добр</a:t>
            </a:r>
            <a:r>
              <a:rPr lang="bg-BG" sz="2600" b="1" u="sng" dirty="0" smtClean="0"/>
              <a:t>е</a:t>
            </a:r>
            <a:r>
              <a:rPr lang="bg-BG" sz="2600" b="1" dirty="0" smtClean="0"/>
              <a:t> е. </a:t>
            </a:r>
          </a:p>
          <a:p>
            <a:r>
              <a:rPr lang="en-US" sz="2600" b="1" dirty="0" smtClean="0"/>
              <a:t> </a:t>
            </a:r>
            <a:r>
              <a:rPr lang="bg-BG" sz="2600" b="1" dirty="0" smtClean="0"/>
              <a:t>Как са те?-Добре са.</a:t>
            </a:r>
          </a:p>
          <a:p>
            <a:r>
              <a:rPr lang="bg-BG" sz="2600" b="1" dirty="0" smtClean="0"/>
              <a:t> Как се казваш?       - Казвам се Ана.</a:t>
            </a:r>
          </a:p>
          <a:p>
            <a:r>
              <a:rPr lang="en-US" sz="2600" b="1" dirty="0" smtClean="0"/>
              <a:t> </a:t>
            </a:r>
            <a:r>
              <a:rPr lang="bg-BG" sz="2600" b="1" dirty="0" smtClean="0"/>
              <a:t>Как се казва  той?  - Казва се Софронис.</a:t>
            </a:r>
            <a:endParaRPr lang="el-GR" sz="2600" b="1" dirty="0" smtClean="0"/>
          </a:p>
          <a:p>
            <a:endParaRPr lang="bg-BG" dirty="0" smtClean="0"/>
          </a:p>
          <a:p>
            <a:endParaRPr lang="bg-BG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2844" y="214290"/>
            <a:ext cx="8858312" cy="2071702"/>
          </a:xfrm>
        </p:spPr>
        <p:txBody>
          <a:bodyPr>
            <a:normAutofit fontScale="90000"/>
          </a:bodyPr>
          <a:lstStyle/>
          <a:p>
            <a:pPr algn="l"/>
            <a:r>
              <a:rPr lang="bg-BG" sz="2800" b="1" dirty="0" smtClean="0">
                <a:solidFill>
                  <a:srgbClr val="7030A0"/>
                </a:solidFill>
              </a:rPr>
              <a:t/>
            </a:r>
            <a:br>
              <a:rPr lang="bg-BG" sz="2800" b="1" dirty="0" smtClean="0">
                <a:solidFill>
                  <a:srgbClr val="7030A0"/>
                </a:solidFill>
              </a:rPr>
            </a:br>
            <a:r>
              <a:rPr lang="el-GR" sz="2400" b="1" dirty="0" err="1" smtClean="0">
                <a:solidFill>
                  <a:srgbClr val="00B0F0"/>
                </a:solidFill>
                <a:latin typeface="+mn-lt"/>
              </a:rPr>
              <a:t>добре́</a:t>
            </a:r>
            <a:r>
              <a:rPr lang="el-GR" sz="2400" dirty="0">
                <a:latin typeface="+mn-lt"/>
              </a:rPr>
              <a:t> [</a:t>
            </a:r>
            <a:r>
              <a:rPr lang="el-GR" sz="2400" dirty="0" err="1">
                <a:latin typeface="+mn-lt"/>
              </a:rPr>
              <a:t>dobre</a:t>
            </a:r>
            <a:r>
              <a:rPr lang="el-GR" sz="2400" dirty="0">
                <a:latin typeface="+mn-lt"/>
              </a:rPr>
              <a:t>]</a:t>
            </a:r>
            <a:r>
              <a:rPr lang="el-GR" sz="2400" i="1" dirty="0">
                <a:latin typeface="+mn-lt"/>
              </a:rPr>
              <a:t> adv1.</a:t>
            </a:r>
            <a:r>
              <a:rPr lang="el-GR" sz="2400" b="1" i="1" dirty="0">
                <a:latin typeface="+mn-lt"/>
              </a:rPr>
              <a:t>ωραία</a:t>
            </a:r>
            <a:r>
              <a:rPr lang="el-GR" sz="2400" i="1" dirty="0">
                <a:latin typeface="+mn-lt"/>
              </a:rPr>
              <a:t>2.</a:t>
            </a:r>
            <a:r>
              <a:rPr lang="el-GR" sz="2400" b="1" i="1" dirty="0">
                <a:latin typeface="+mn-lt"/>
              </a:rPr>
              <a:t>σωστά </a:t>
            </a:r>
            <a:r>
              <a:rPr lang="el-GR" sz="2400" i="1" dirty="0">
                <a:latin typeface="+mn-lt"/>
              </a:rPr>
              <a:t>(χωρίς λάθη)3.</a:t>
            </a:r>
            <a:r>
              <a:rPr lang="el-GR" sz="2400" b="1" i="1" dirty="0">
                <a:latin typeface="+mn-lt"/>
              </a:rPr>
              <a:t>καλά </a:t>
            </a:r>
            <a:r>
              <a:rPr lang="bg-BG" sz="2800" b="1" i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bg-BG" sz="2800" b="1" i="1" dirty="0" smtClean="0">
                <a:solidFill>
                  <a:srgbClr val="7030A0"/>
                </a:solidFill>
                <a:latin typeface="+mn-lt"/>
              </a:rPr>
            </a:br>
            <a:r>
              <a:rPr lang="vi-VN" sz="2400" b="1" dirty="0" smtClean="0">
                <a:solidFill>
                  <a:srgbClr val="00B0F0"/>
                </a:solidFill>
                <a:latin typeface="Calibri" pitchFamily="34" charset="0"/>
              </a:rPr>
              <a:t>ма́лко</a:t>
            </a:r>
            <a:r>
              <a:rPr lang="vi-VN" sz="2400" dirty="0">
                <a:latin typeface="+mn-lt"/>
              </a:rPr>
              <a:t> [</a:t>
            </a:r>
            <a:r>
              <a:rPr lang="en-US" sz="2400" i="1" dirty="0" err="1">
                <a:latin typeface="+mn-lt"/>
              </a:rPr>
              <a:t>malko</a:t>
            </a:r>
            <a:r>
              <a:rPr lang="en-US" sz="2400" i="1" dirty="0">
                <a:latin typeface="+mn-lt"/>
              </a:rPr>
              <a:t>]adv1.</a:t>
            </a:r>
            <a:r>
              <a:rPr lang="el-GR" sz="2400" b="1" i="1" dirty="0">
                <a:latin typeface="+mn-lt"/>
              </a:rPr>
              <a:t>λίγο, </a:t>
            </a:r>
            <a:r>
              <a:rPr lang="el-GR" sz="2400" b="1" i="1" dirty="0" smtClean="0">
                <a:latin typeface="+mn-lt"/>
              </a:rPr>
              <a:t>λίγος</a:t>
            </a:r>
            <a:r>
              <a:rPr lang="el-GR" sz="2400" i="1" dirty="0" smtClean="0">
                <a:latin typeface="+mn-lt"/>
              </a:rPr>
              <a:t>2.</a:t>
            </a:r>
            <a:r>
              <a:rPr lang="el-GR" sz="2400" b="1" i="1" dirty="0" smtClean="0">
                <a:latin typeface="+mn-lt"/>
              </a:rPr>
              <a:t>ελαφρά</a:t>
            </a:r>
            <a:r>
              <a:rPr lang="el-GR" sz="2400" b="1" dirty="0" smtClean="0">
                <a:latin typeface="+mn-lt"/>
              </a:rPr>
              <a:t> </a:t>
            </a:r>
            <a:r>
              <a:rPr lang="bg-BG" sz="2400" b="1" dirty="0" smtClean="0">
                <a:latin typeface="+mn-lt"/>
              </a:rPr>
              <a:t>   </a:t>
            </a:r>
            <a:r>
              <a:rPr lang="el-GR" sz="2400" b="1" dirty="0" smtClean="0">
                <a:latin typeface="+mn-lt"/>
              </a:rPr>
              <a:t> </a:t>
            </a:r>
            <a:r>
              <a:rPr lang="el-GR" sz="2400" b="1" dirty="0" err="1" smtClean="0">
                <a:solidFill>
                  <a:srgbClr val="00B0F0"/>
                </a:solidFill>
                <a:latin typeface="+mn-lt"/>
              </a:rPr>
              <a:t>мно́го</a:t>
            </a:r>
            <a:r>
              <a:rPr lang="el-GR" sz="2400" dirty="0">
                <a:latin typeface="+mn-lt"/>
              </a:rPr>
              <a:t> [</a:t>
            </a:r>
            <a:r>
              <a:rPr lang="el-GR" sz="2400" dirty="0" err="1">
                <a:latin typeface="+mn-lt"/>
              </a:rPr>
              <a:t>mnogo</a:t>
            </a:r>
            <a:r>
              <a:rPr lang="el-GR" sz="2400" dirty="0">
                <a:latin typeface="+mn-lt"/>
              </a:rPr>
              <a:t>]</a:t>
            </a:r>
            <a:r>
              <a:rPr lang="el-GR" sz="2400" i="1" dirty="0">
                <a:latin typeface="+mn-lt"/>
              </a:rPr>
              <a:t> adv1.</a:t>
            </a:r>
            <a:r>
              <a:rPr lang="el-GR" sz="2400" b="1" i="1" dirty="0">
                <a:latin typeface="+mn-lt"/>
              </a:rPr>
              <a:t>πολύ, πολύς </a:t>
            </a:r>
            <a:r>
              <a:rPr lang="el-GR" sz="2400" i="1" dirty="0">
                <a:latin typeface="+mn-lt"/>
              </a:rPr>
              <a:t>(ποσότητα κλπ.)</a:t>
            </a:r>
            <a:r>
              <a:rPr lang="el-GR" sz="2400" b="1" i="1" dirty="0">
                <a:latin typeface="+mn-lt"/>
              </a:rPr>
              <a:t>, πολλά </a:t>
            </a:r>
            <a:r>
              <a:rPr lang="el-GR" sz="2400" i="1" dirty="0">
                <a:latin typeface="+mn-lt"/>
              </a:rPr>
              <a:t>(πράγματα</a:t>
            </a:r>
            <a:r>
              <a:rPr lang="el-GR" sz="2400" dirty="0">
                <a:latin typeface="+mn-lt"/>
              </a:rPr>
              <a:t> κλπ.) </a:t>
            </a:r>
            <a:r>
              <a:rPr lang="bg-BG" sz="2800" b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bg-BG" sz="2800" b="1" dirty="0" smtClean="0">
                <a:solidFill>
                  <a:srgbClr val="7030A0"/>
                </a:solidFill>
                <a:latin typeface="+mn-lt"/>
              </a:rPr>
            </a:br>
            <a:r>
              <a:rPr lang="bg-BG" sz="2800" b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vi-VN" sz="2400" b="1" dirty="0">
                <a:solidFill>
                  <a:srgbClr val="00B0F0"/>
                </a:solidFill>
                <a:latin typeface="+mn-lt"/>
              </a:rPr>
              <a:t>ни́що</a:t>
            </a:r>
            <a:r>
              <a:rPr lang="vi-VN" sz="2400" dirty="0">
                <a:latin typeface="+mn-lt"/>
              </a:rPr>
              <a:t> [</a:t>
            </a:r>
            <a:r>
              <a:rPr lang="en-US" sz="2400" dirty="0" err="1">
                <a:latin typeface="+mn-lt"/>
              </a:rPr>
              <a:t>niʂto</a:t>
            </a:r>
            <a:r>
              <a:rPr lang="en-US" sz="2400" dirty="0">
                <a:latin typeface="+mn-lt"/>
              </a:rPr>
              <a:t>]</a:t>
            </a:r>
            <a:r>
              <a:rPr lang="en-US" sz="2400" i="1" dirty="0">
                <a:latin typeface="+mn-lt"/>
              </a:rPr>
              <a:t> </a:t>
            </a:r>
            <a:r>
              <a:rPr lang="en-US" sz="2400" i="1" dirty="0" err="1" smtClean="0">
                <a:latin typeface="+mn-lt"/>
              </a:rPr>
              <a:t>pron</a:t>
            </a:r>
            <a:r>
              <a:rPr lang="bg-BG" sz="2400" i="1" dirty="0" smtClean="0">
                <a:latin typeface="+mn-lt"/>
              </a:rPr>
              <a:t> </a:t>
            </a:r>
            <a:r>
              <a:rPr lang="el-GR" sz="2400" b="1" dirty="0" smtClean="0">
                <a:latin typeface="+mn-lt"/>
              </a:rPr>
              <a:t>τίποτα </a:t>
            </a:r>
            <a:r>
              <a:rPr lang="bg-BG" sz="2800" b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bg-BG" sz="2800" b="1" dirty="0" smtClean="0">
                <a:solidFill>
                  <a:srgbClr val="7030A0"/>
                </a:solidFill>
                <a:latin typeface="+mn-lt"/>
              </a:rPr>
            </a:br>
            <a:r>
              <a:rPr lang="bg-BG" sz="2800" b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vi-VN" sz="2400" b="1" dirty="0" smtClean="0">
                <a:solidFill>
                  <a:srgbClr val="00B0F0"/>
                </a:solidFill>
                <a:latin typeface="+mn-lt"/>
              </a:rPr>
              <a:t>не́що</a:t>
            </a:r>
            <a:r>
              <a:rPr lang="vi-VN" sz="2400" dirty="0">
                <a:latin typeface="+mn-lt"/>
              </a:rPr>
              <a:t> [</a:t>
            </a:r>
            <a:r>
              <a:rPr lang="en-US" sz="2400" dirty="0" err="1">
                <a:latin typeface="+mn-lt"/>
              </a:rPr>
              <a:t>neʂto</a:t>
            </a:r>
            <a:r>
              <a:rPr lang="en-US" sz="2400" dirty="0">
                <a:latin typeface="+mn-lt"/>
              </a:rPr>
              <a:t>]</a:t>
            </a:r>
            <a:r>
              <a:rPr lang="en-US" sz="2400" i="1" dirty="0">
                <a:latin typeface="+mn-lt"/>
              </a:rPr>
              <a:t> n</a:t>
            </a:r>
            <a:r>
              <a:rPr lang="en-US" sz="2400" dirty="0">
                <a:latin typeface="+mn-lt"/>
              </a:rPr>
              <a:t>1.</a:t>
            </a:r>
            <a:r>
              <a:rPr lang="el-GR" sz="2400" b="1" dirty="0" smtClean="0">
                <a:latin typeface="+mn-lt"/>
              </a:rPr>
              <a:t>πράγμα, </a:t>
            </a:r>
            <a:r>
              <a:rPr lang="el-GR" sz="2400" b="1" dirty="0" err="1" smtClean="0">
                <a:latin typeface="+mn-lt"/>
              </a:rPr>
              <a:t>κατι</a:t>
            </a:r>
            <a:r>
              <a:rPr lang="el-GR" sz="2400" b="1" dirty="0" smtClean="0">
                <a:latin typeface="+mn-lt"/>
              </a:rPr>
              <a:t> </a:t>
            </a:r>
            <a:r>
              <a:rPr lang="el-GR" sz="2400" dirty="0" smtClean="0">
                <a:latin typeface="+mn-lt"/>
              </a:rPr>
              <a:t>2.</a:t>
            </a:r>
            <a:r>
              <a:rPr lang="el-GR" sz="2400" b="1" dirty="0" smtClean="0">
                <a:latin typeface="+mn-lt"/>
              </a:rPr>
              <a:t>υπόθεση</a:t>
            </a:r>
            <a:r>
              <a:rPr lang="el-GR" sz="2400" b="1" dirty="0">
                <a:latin typeface="+mn-lt"/>
              </a:rPr>
              <a:t>, ζήτημα </a:t>
            </a:r>
            <a:r>
              <a:rPr lang="bg-BG" sz="2800" b="1" dirty="0" smtClean="0">
                <a:solidFill>
                  <a:srgbClr val="7030A0"/>
                </a:solidFill>
              </a:rPr>
              <a:t/>
            </a:r>
            <a:br>
              <a:rPr lang="bg-BG" sz="2800" b="1" dirty="0" smtClean="0">
                <a:solidFill>
                  <a:srgbClr val="7030A0"/>
                </a:solidFill>
              </a:rPr>
            </a:br>
            <a:endParaRPr lang="el-GR" sz="2800" b="1" dirty="0">
              <a:solidFill>
                <a:srgbClr val="7030A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2844" y="2571744"/>
            <a:ext cx="8929750" cy="3929090"/>
          </a:xfrm>
        </p:spPr>
        <p:txBody>
          <a:bodyPr>
            <a:normAutofit/>
          </a:bodyPr>
          <a:lstStyle/>
          <a:p>
            <a:r>
              <a:rPr lang="vi-VN" sz="1800" b="0" dirty="0" smtClean="0">
                <a:solidFill>
                  <a:srgbClr val="408080"/>
                </a:solidFill>
                <a:latin typeface="Roboto"/>
              </a:rPr>
              <a:t>добре́ съм, наре́д съм</a:t>
            </a:r>
            <a:r>
              <a:rPr lang="vi-VN" sz="1800" dirty="0" smtClean="0">
                <a:latin typeface="Roboto"/>
              </a:rPr>
              <a:t> </a:t>
            </a:r>
            <a:r>
              <a:rPr lang="el-GR" sz="1800" i="1" dirty="0" smtClean="0">
                <a:solidFill>
                  <a:srgbClr val="000000"/>
                </a:solidFill>
                <a:latin typeface="Roboto"/>
              </a:rPr>
              <a:t>είμαι καλά</a:t>
            </a:r>
          </a:p>
          <a:p>
            <a:r>
              <a:rPr lang="vi-VN" sz="1800" b="0" dirty="0" smtClean="0">
                <a:solidFill>
                  <a:srgbClr val="408080"/>
                </a:solidFill>
                <a:latin typeface="Roboto"/>
              </a:rPr>
              <a:t>не ми е добре́</a:t>
            </a:r>
            <a:r>
              <a:rPr lang="vi-VN" sz="1800" dirty="0" smtClean="0">
                <a:latin typeface="Roboto"/>
              </a:rPr>
              <a:t> </a:t>
            </a:r>
            <a:r>
              <a:rPr lang="el-GR" sz="1800" i="1" dirty="0" smtClean="0">
                <a:solidFill>
                  <a:srgbClr val="000000"/>
                </a:solidFill>
                <a:latin typeface="Roboto"/>
              </a:rPr>
              <a:t>δεν νιώθω καλά, είμαι ανήσυχος, νιώθω άβολα</a:t>
            </a:r>
          </a:p>
          <a:p>
            <a:r>
              <a:rPr lang="vi-VN" sz="1800" dirty="0" smtClean="0">
                <a:solidFill>
                  <a:srgbClr val="00B050"/>
                </a:solidFill>
                <a:latin typeface="Calibri" pitchFamily="34" charset="0"/>
              </a:rPr>
              <a:t>без</a:t>
            </a:r>
            <a:r>
              <a:rPr lang="vi-VN" sz="1800" dirty="0">
                <a:solidFill>
                  <a:srgbClr val="00B050"/>
                </a:solidFill>
                <a:latin typeface="Calibri" pitchFamily="34" charset="0"/>
              </a:rPr>
              <a:t> ма́лко</a:t>
            </a:r>
            <a:r>
              <a:rPr lang="vi-VN" sz="1800" dirty="0">
                <a:latin typeface="Calibri" pitchFamily="34" charset="0"/>
              </a:rPr>
              <a:t> </a:t>
            </a:r>
            <a:r>
              <a:rPr lang="el-GR" sz="1800" i="1" dirty="0" smtClean="0">
                <a:latin typeface="Calibri" pitchFamily="34" charset="0"/>
              </a:rPr>
              <a:t>σχεδόν</a:t>
            </a:r>
          </a:p>
          <a:p>
            <a:r>
              <a:rPr lang="vi-VN" sz="1800" dirty="0" smtClean="0">
                <a:solidFill>
                  <a:srgbClr val="00B050"/>
                </a:solidFill>
                <a:latin typeface="Calibri" pitchFamily="34" charset="0"/>
              </a:rPr>
              <a:t>И́мам</a:t>
            </a:r>
            <a:r>
              <a:rPr lang="vi-VN" sz="1800" dirty="0">
                <a:solidFill>
                  <a:srgbClr val="00B050"/>
                </a:solidFill>
                <a:latin typeface="Calibri" pitchFamily="34" charset="0"/>
              </a:rPr>
              <a:t> ма́лко пари́.</a:t>
            </a:r>
            <a:r>
              <a:rPr lang="vi-VN" sz="1800" i="1" dirty="0">
                <a:latin typeface="Calibri" pitchFamily="34" charset="0"/>
              </a:rPr>
              <a:t> </a:t>
            </a:r>
            <a:r>
              <a:rPr lang="el-GR" sz="1800" i="1" dirty="0">
                <a:latin typeface="Calibri" pitchFamily="34" charset="0"/>
              </a:rPr>
              <a:t>Έχω λίγα λεφτά</a:t>
            </a:r>
            <a:r>
              <a:rPr lang="el-GR" sz="1800" i="1" dirty="0" smtClean="0">
                <a:latin typeface="Calibri" pitchFamily="34" charset="0"/>
              </a:rPr>
              <a:t>.</a:t>
            </a:r>
          </a:p>
          <a:p>
            <a:r>
              <a:rPr lang="vi-VN" sz="1800" dirty="0">
                <a:solidFill>
                  <a:srgbClr val="00B050"/>
                </a:solidFill>
                <a:latin typeface="Calibri" pitchFamily="34" charset="0"/>
              </a:rPr>
              <a:t>Сега́ и́мам мно́го ра́бота</a:t>
            </a:r>
            <a:r>
              <a:rPr lang="vi-VN" sz="1800" dirty="0">
                <a:latin typeface="Calibri" pitchFamily="34" charset="0"/>
              </a:rPr>
              <a:t> </a:t>
            </a:r>
            <a:r>
              <a:rPr lang="el-GR" sz="1800" i="1" dirty="0">
                <a:latin typeface="Calibri" pitchFamily="34" charset="0"/>
              </a:rPr>
              <a:t>Τώρα έχω πολλή δουλειά</a:t>
            </a:r>
            <a:r>
              <a:rPr lang="el-GR" sz="1800" i="1" dirty="0" smtClean="0">
                <a:latin typeface="Calibri" pitchFamily="34" charset="0"/>
              </a:rPr>
              <a:t>.</a:t>
            </a:r>
            <a:r>
              <a:rPr lang="vi-VN" sz="1800" i="1" dirty="0" smtClean="0">
                <a:latin typeface="Calibri" pitchFamily="34" charset="0"/>
              </a:rPr>
              <a:t> </a:t>
            </a:r>
            <a:endParaRPr lang="el-GR" sz="1800" dirty="0" smtClean="0">
              <a:latin typeface="Calibri" pitchFamily="34" charset="0"/>
            </a:endParaRPr>
          </a:p>
          <a:p>
            <a:r>
              <a:rPr lang="vi-VN" sz="1800" dirty="0" smtClean="0">
                <a:solidFill>
                  <a:srgbClr val="00B050"/>
                </a:solidFill>
                <a:latin typeface="Calibri" pitchFamily="34" charset="0"/>
              </a:rPr>
              <a:t>Това́</a:t>
            </a:r>
            <a:r>
              <a:rPr lang="vi-VN" sz="1800" dirty="0">
                <a:solidFill>
                  <a:srgbClr val="00B050"/>
                </a:solidFill>
                <a:latin typeface="Calibri" pitchFamily="34" charset="0"/>
              </a:rPr>
              <a:t> мно́го ми харе́сва.</a:t>
            </a:r>
            <a:r>
              <a:rPr lang="vi-VN" sz="1800" dirty="0">
                <a:latin typeface="Calibri" pitchFamily="34" charset="0"/>
              </a:rPr>
              <a:t> </a:t>
            </a:r>
            <a:r>
              <a:rPr lang="el-GR" sz="1800" dirty="0">
                <a:latin typeface="Calibri" pitchFamily="34" charset="0"/>
              </a:rPr>
              <a:t>Μου αρέσει πολύ</a:t>
            </a:r>
            <a:r>
              <a:rPr lang="el-GR" sz="1800" dirty="0" smtClean="0">
                <a:latin typeface="Calibri" pitchFamily="34" charset="0"/>
              </a:rPr>
              <a:t>.</a:t>
            </a:r>
          </a:p>
          <a:p>
            <a:r>
              <a:rPr lang="el-GR" sz="1800" dirty="0" err="1">
                <a:solidFill>
                  <a:srgbClr val="7030A0"/>
                </a:solidFill>
              </a:rPr>
              <a:t>ня́ма</a:t>
            </a:r>
            <a:r>
              <a:rPr lang="el-GR" sz="1800" dirty="0">
                <a:solidFill>
                  <a:srgbClr val="7030A0"/>
                </a:solidFill>
              </a:rPr>
              <a:t> </a:t>
            </a:r>
            <a:r>
              <a:rPr lang="el-GR" sz="1800" dirty="0" err="1">
                <a:solidFill>
                  <a:srgbClr val="7030A0"/>
                </a:solidFill>
              </a:rPr>
              <a:t>ни́що</a:t>
            </a:r>
            <a:r>
              <a:rPr lang="el-GR" sz="1800" dirty="0"/>
              <a:t> </a:t>
            </a:r>
            <a:r>
              <a:rPr lang="el-GR" sz="1800" i="1" dirty="0"/>
              <a:t>δεν έχω τίποτα (να χάσω</a:t>
            </a:r>
            <a:r>
              <a:rPr lang="el-GR" sz="1800" i="1" dirty="0" smtClean="0"/>
              <a:t>)</a:t>
            </a:r>
            <a:endParaRPr lang="bg-BG" sz="1800" i="1" dirty="0" smtClean="0"/>
          </a:p>
          <a:p>
            <a:r>
              <a:rPr lang="el-GR" sz="1800" dirty="0" err="1" smtClean="0">
                <a:solidFill>
                  <a:srgbClr val="7030A0"/>
                </a:solidFill>
              </a:rPr>
              <a:t>Ня́ма</a:t>
            </a:r>
            <a:r>
              <a:rPr lang="el-GR" sz="1800" dirty="0">
                <a:solidFill>
                  <a:srgbClr val="7030A0"/>
                </a:solidFill>
              </a:rPr>
              <a:t> </a:t>
            </a:r>
            <a:r>
              <a:rPr lang="el-GR" sz="1800" dirty="0" err="1">
                <a:solidFill>
                  <a:srgbClr val="7030A0"/>
                </a:solidFill>
              </a:rPr>
              <a:t>ни́що</a:t>
            </a:r>
            <a:r>
              <a:rPr lang="el-GR" sz="1800" dirty="0">
                <a:solidFill>
                  <a:srgbClr val="7030A0"/>
                </a:solidFill>
              </a:rPr>
              <a:t>!</a:t>
            </a:r>
            <a:r>
              <a:rPr lang="el-GR" sz="1800" dirty="0"/>
              <a:t> </a:t>
            </a:r>
            <a:r>
              <a:rPr lang="el-GR" sz="1800" i="1" dirty="0"/>
              <a:t>Δεν </a:t>
            </a:r>
            <a:r>
              <a:rPr lang="el-GR" sz="1800" i="1" dirty="0" smtClean="0"/>
              <a:t>πειράζει!</a:t>
            </a:r>
          </a:p>
          <a:p>
            <a:r>
              <a:rPr lang="bg-BG" sz="1800" dirty="0" smtClean="0">
                <a:solidFill>
                  <a:srgbClr val="7030A0"/>
                </a:solidFill>
                <a:latin typeface="Calibri" pitchFamily="34" charset="0"/>
              </a:rPr>
              <a:t>Какво правиш? –</a:t>
            </a:r>
            <a:r>
              <a:rPr lang="bg-BG" sz="1800" i="1" dirty="0" smtClean="0">
                <a:latin typeface="Calibri" pitchFamily="34" charset="0"/>
              </a:rPr>
              <a:t>Нищо.</a:t>
            </a:r>
          </a:p>
          <a:p>
            <a:r>
              <a:rPr lang="bg-BG" sz="1800" dirty="0" smtClean="0">
                <a:solidFill>
                  <a:srgbClr val="7030A0"/>
                </a:solidFill>
                <a:latin typeface="Calibri" pitchFamily="34" charset="0"/>
              </a:rPr>
              <a:t>Какво е това нещо? – </a:t>
            </a:r>
            <a:r>
              <a:rPr lang="el-GR" sz="1800" i="1" dirty="0" smtClean="0">
                <a:latin typeface="Calibri" pitchFamily="34" charset="0"/>
              </a:rPr>
              <a:t>Τι είναι αυτό. </a:t>
            </a:r>
            <a:endParaRPr lang="bg-BG" sz="1800" i="1" dirty="0" smtClean="0">
              <a:latin typeface="Calibri" pitchFamily="34" charset="0"/>
            </a:endParaRPr>
          </a:p>
          <a:p>
            <a:r>
              <a:rPr lang="bg-BG" sz="1800" dirty="0" smtClean="0">
                <a:solidFill>
                  <a:srgbClr val="7030A0"/>
                </a:solidFill>
                <a:latin typeface="Calibri" pitchFamily="34" charset="0"/>
              </a:rPr>
              <a:t>Искам нещо. </a:t>
            </a:r>
            <a:r>
              <a:rPr lang="el-GR" sz="1800" dirty="0" smtClean="0">
                <a:solidFill>
                  <a:srgbClr val="7030A0"/>
                </a:solidFill>
                <a:latin typeface="Calibri" pitchFamily="34" charset="0"/>
              </a:rPr>
              <a:t>–</a:t>
            </a:r>
            <a:r>
              <a:rPr lang="el-GR" sz="1800" i="1" dirty="0" smtClean="0">
                <a:latin typeface="Calibri" pitchFamily="34" charset="0"/>
              </a:rPr>
              <a:t>Θέλω κάτι .</a:t>
            </a:r>
            <a:endParaRPr lang="bg-BG" sz="1800" i="1" dirty="0" smtClean="0">
              <a:latin typeface="Calibri" pitchFamily="34" charset="0"/>
            </a:endParaRPr>
          </a:p>
          <a:p>
            <a:endParaRPr lang="el-GR" sz="1800" dirty="0">
              <a:solidFill>
                <a:srgbClr val="7030A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Προσαρμοσμένος 2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FFFF00"/>
      </a:accent4>
      <a:accent5>
        <a:srgbClr val="BB9AD3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151</Words>
  <Application>Microsoft Office PowerPoint</Application>
  <PresentationFormat>Προβολή στην οθόνη (4:3)</PresentationFormat>
  <Paragraphs>44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КАКЪВ КАКВА КАКВО КАКВИ  КАК</vt:lpstr>
      <vt:lpstr>Какво +ρήμα</vt:lpstr>
      <vt:lpstr>пра́вя [pravjɚ] impf 1.κάνω 2.παράγω (προϊόντα κλπ), κάνω, κατασκευάζω  правя правиш прави правим правите правят</vt:lpstr>
      <vt:lpstr>   Как + ρήμα  «съм» / Как + ρήμα  Как съм /аз/?                       Как си /ти/? Как е той? Как е тя? Как  е то? Как сме /ние/? Ка сте /вие/? Как са /те/?  </vt:lpstr>
      <vt:lpstr> добре́ [dobre] adv1.ωραία2.σωστά (χωρίς λάθη)3.καλά  ма́лко [malko]adv1.λίγο, λίγος2.ελαφρά     мно́го [mnogo] adv1.πολύ, πολύς (ποσότητα κλπ.), πολλά (πράγματα κλπ.)   ни́що [niʂto] pron τίποτα   не́що [neʂto] n1.πράγμα, κατι 2.υπόθεση, ζήτημα 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КАКЪВ КАКВА КАКВО КАКВИ  КАК</dc:title>
  <dc:creator>violeta</dc:creator>
  <cp:lastModifiedBy>violeta</cp:lastModifiedBy>
  <cp:revision>2</cp:revision>
  <dcterms:created xsi:type="dcterms:W3CDTF">2020-11-11T05:53:21Z</dcterms:created>
  <dcterms:modified xsi:type="dcterms:W3CDTF">2020-11-19T11:10:49Z</dcterms:modified>
</cp:coreProperties>
</file>