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424" r:id="rId2"/>
    <p:sldId id="416" r:id="rId3"/>
    <p:sldId id="419" r:id="rId4"/>
    <p:sldId id="415" r:id="rId5"/>
    <p:sldId id="425" r:id="rId6"/>
    <p:sldId id="427" r:id="rId7"/>
    <p:sldId id="428" r:id="rId8"/>
    <p:sldId id="429" r:id="rId9"/>
    <p:sldId id="426" r:id="rId10"/>
    <p:sldId id="430" r:id="rId11"/>
    <p:sldId id="431" r:id="rId12"/>
    <p:sldId id="43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CC"/>
    <a:srgbClr val="B2B2B2"/>
    <a:srgbClr val="006600"/>
    <a:srgbClr val="33CC33"/>
    <a:srgbClr val="008000"/>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75" autoAdjust="0"/>
    <p:restoredTop sz="94660"/>
  </p:normalViewPr>
  <p:slideViewPr>
    <p:cSldViewPr>
      <p:cViewPr varScale="1">
        <p:scale>
          <a:sx n="67" d="100"/>
          <a:sy n="67" d="100"/>
        </p:scale>
        <p:origin x="1672"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DE60C9-E9AA-44F9-93AA-6C6D2A341738}" type="slidenum">
              <a:rPr lang="en-US"/>
              <a:pPr>
                <a:defRPr/>
              </a:pPr>
              <a:t>‹#›</a:t>
            </a:fld>
            <a:endParaRPr lang="en-US"/>
          </a:p>
        </p:txBody>
      </p:sp>
    </p:spTree>
    <p:extLst>
      <p:ext uri="{BB962C8B-B14F-4D97-AF65-F5344CB8AC3E}">
        <p14:creationId xmlns:p14="http://schemas.microsoft.com/office/powerpoint/2010/main" val="1736825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56DB85-B967-4BA6-B610-E17E294498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B1C3F-C97E-46DE-A5A0-45C4184399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C2919F-3423-4617-8D9F-C5034CA1D4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A2621A-FDC2-41B6-878F-568FEE298F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B89F7-529C-4755-B736-2F1823EAF5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38E52-5EFC-4473-AAE3-8A7F47E7D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C77D29-9487-4BC5-BC90-61B6DBD911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50522E-487E-4530-B22B-3F916708B0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28FE48-5B8B-4C43-AF40-90425147EF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1E719-B04F-4BDE-98A8-86242DCF7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6A1102-34C4-4EAA-B78D-99E92F5CCF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41E287-FED0-40ED-B826-7BA0BCB23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2438400"/>
            <a:ext cx="9144001" cy="2057400"/>
          </a:xfrm>
        </p:spPr>
        <p:txBody>
          <a:bodyPr/>
          <a:lstStyle/>
          <a:p>
            <a:pPr algn="ctr" eaLnBrk="1" hangingPunct="1"/>
            <a:r>
              <a:rPr lang="el-GR" sz="2800" dirty="0" smtClean="0">
                <a:solidFill>
                  <a:srgbClr val="C00000"/>
                </a:solidFill>
              </a:rPr>
              <a:t>Κεφάλαιο 10</a:t>
            </a:r>
            <a:r>
              <a:rPr lang="en-US" sz="2800" dirty="0" smtClean="0">
                <a:solidFill>
                  <a:srgbClr val="C00000"/>
                </a:solidFill>
              </a:rPr>
              <a:t/>
            </a:r>
            <a:br>
              <a:rPr lang="en-US" sz="2800" dirty="0" smtClean="0">
                <a:solidFill>
                  <a:srgbClr val="C00000"/>
                </a:solidFill>
              </a:rPr>
            </a:br>
            <a:r>
              <a:rPr lang="el-GR" dirty="0" smtClean="0">
                <a:solidFill>
                  <a:srgbClr val="0000FF"/>
                </a:solidFill>
              </a:rPr>
              <a:t>Κύκλοι παραγωγής ισχύος με ατμό </a:t>
            </a:r>
            <a:br>
              <a:rPr lang="el-GR" dirty="0" smtClean="0">
                <a:solidFill>
                  <a:srgbClr val="0000FF"/>
                </a:solidFill>
              </a:rPr>
            </a:br>
            <a:r>
              <a:rPr lang="el-GR" dirty="0" smtClean="0">
                <a:solidFill>
                  <a:srgbClr val="0000FF"/>
                </a:solidFill>
              </a:rPr>
              <a:t>&amp; Συνδυασμένοι Κύκλοι</a:t>
            </a:r>
            <a:endParaRPr lang="en-US" sz="3200" dirty="0" smtClean="0">
              <a:solidFill>
                <a:srgbClr val="0000FF"/>
              </a:solidFill>
            </a:endParaRPr>
          </a:p>
        </p:txBody>
      </p:sp>
      <p:sp>
        <p:nvSpPr>
          <p:cNvPr id="2051" name="Rectangle 3"/>
          <p:cNvSpPr>
            <a:spLocks noGrp="1" noChangeArrowheads="1"/>
          </p:cNvSpPr>
          <p:nvPr>
            <p:ph type="subTitle" idx="1"/>
          </p:nvPr>
        </p:nvSpPr>
        <p:spPr>
          <a:xfrm>
            <a:off x="0" y="5257800"/>
            <a:ext cx="4495800" cy="762000"/>
          </a:xfrm>
          <a:solidFill>
            <a:schemeClr val="accent5">
              <a:lumMod val="75000"/>
            </a:schemeClr>
          </a:solidFill>
        </p:spPr>
        <p:txBody>
          <a:bodyPr/>
          <a:lstStyle/>
          <a:p>
            <a:pPr eaLnBrk="1" hangingPunct="1">
              <a:spcBef>
                <a:spcPts val="300"/>
              </a:spcBef>
              <a:spcAft>
                <a:spcPts val="300"/>
              </a:spcAft>
              <a:defRPr/>
            </a:pPr>
            <a:r>
              <a:rPr lang="el-GR" sz="1800" dirty="0" smtClean="0">
                <a:solidFill>
                  <a:srgbClr val="996633"/>
                </a:solidFill>
                <a:latin typeface="Arial" charset="0"/>
              </a:rPr>
              <a:t>Επιμέλεια διαφάνειας</a:t>
            </a:r>
            <a:endParaRPr lang="en-US" sz="1800" dirty="0" smtClean="0">
              <a:solidFill>
                <a:srgbClr val="996633"/>
              </a:solidFill>
              <a:latin typeface="Arial" charset="0"/>
            </a:endParaRPr>
          </a:p>
          <a:p>
            <a:pPr eaLnBrk="1" hangingPunct="1">
              <a:spcBef>
                <a:spcPts val="300"/>
              </a:spcBef>
              <a:spcAft>
                <a:spcPts val="300"/>
              </a:spcAft>
              <a:defRPr/>
            </a:pPr>
            <a:r>
              <a:rPr lang="en-US" sz="2000" b="1" dirty="0" smtClean="0">
                <a:solidFill>
                  <a:srgbClr val="996633"/>
                </a:solidFill>
                <a:latin typeface="Arial" charset="0"/>
              </a:rPr>
              <a:t>Mehmet </a:t>
            </a:r>
            <a:r>
              <a:rPr lang="en-US" sz="2000" b="1" dirty="0" err="1" smtClean="0">
                <a:solidFill>
                  <a:srgbClr val="996633"/>
                </a:solidFill>
                <a:latin typeface="Arial" charset="0"/>
              </a:rPr>
              <a:t>Kanoglu</a:t>
            </a:r>
            <a:endParaRPr lang="en-US" sz="1800" b="1" dirty="0" smtClean="0">
              <a:solidFill>
                <a:srgbClr val="996633"/>
              </a:solidFill>
              <a:latin typeface="Arial" charset="0"/>
            </a:endParaRPr>
          </a:p>
        </p:txBody>
      </p:sp>
      <p:sp>
        <p:nvSpPr>
          <p:cNvPr id="2052" name="Rectangle 4"/>
          <p:cNvSpPr>
            <a:spLocks noChangeArrowheads="1"/>
          </p:cNvSpPr>
          <p:nvPr/>
        </p:nvSpPr>
        <p:spPr bwMode="auto">
          <a:xfrm>
            <a:off x="1496235" y="6353175"/>
            <a:ext cx="6045181" cy="276999"/>
          </a:xfrm>
          <a:prstGeom prst="rect">
            <a:avLst/>
          </a:prstGeom>
          <a:noFill/>
          <a:ln w="9525">
            <a:noFill/>
            <a:miter lim="800000"/>
            <a:headEnd/>
            <a:tailEnd/>
          </a:ln>
        </p:spPr>
        <p:txBody>
          <a:bodyPr wrap="none">
            <a:spAutoFit/>
          </a:bodyPr>
          <a:lstStyle/>
          <a:p>
            <a:pPr algn="ctr"/>
            <a:r>
              <a:rPr lang="en-US" sz="1200" dirty="0">
                <a:cs typeface="Times New Roman" pitchFamily="18" charset="0"/>
              </a:rPr>
              <a:t>Copyright </a:t>
            </a:r>
            <a:r>
              <a:rPr lang="en-US" sz="1200" dirty="0" smtClean="0">
                <a:cs typeface="Times New Roman" pitchFamily="18" charset="0"/>
              </a:rPr>
              <a:t>© 2015 </a:t>
            </a:r>
            <a:r>
              <a:rPr lang="en-US" sz="1200" dirty="0">
                <a:cs typeface="Times New Roman" pitchFamily="18" charset="0"/>
              </a:rPr>
              <a:t>The McGraw-Hill Education. </a:t>
            </a:r>
            <a:r>
              <a:rPr lang="el-GR" sz="1200" dirty="0" smtClean="0">
                <a:cs typeface="Times New Roman" pitchFamily="18" charset="0"/>
              </a:rPr>
              <a:t>Με την επιφύλαξη παντός δικαιώματος</a:t>
            </a:r>
            <a:r>
              <a:rPr lang="en-US" sz="1200" dirty="0" smtClean="0">
                <a:cs typeface="Times New Roman" pitchFamily="18" charset="0"/>
              </a:rPr>
              <a:t>.</a:t>
            </a:r>
            <a:endParaRPr lang="en-US" sz="1200" dirty="0">
              <a:cs typeface="Times New Roman" pitchFamily="18" charset="0"/>
            </a:endParaRPr>
          </a:p>
        </p:txBody>
      </p:sp>
      <p:sp>
        <p:nvSpPr>
          <p:cNvPr id="2053" name="Rectangle 5"/>
          <p:cNvSpPr>
            <a:spLocks noChangeArrowheads="1"/>
          </p:cNvSpPr>
          <p:nvPr/>
        </p:nvSpPr>
        <p:spPr bwMode="auto">
          <a:xfrm>
            <a:off x="-1" y="685800"/>
            <a:ext cx="7048919" cy="1292662"/>
          </a:xfrm>
          <a:prstGeom prst="rect">
            <a:avLst/>
          </a:prstGeom>
          <a:solidFill>
            <a:srgbClr val="92D050"/>
          </a:solidFill>
          <a:ln w="9525">
            <a:noFill/>
            <a:miter lim="800000"/>
            <a:headEnd/>
            <a:tailEnd/>
          </a:ln>
        </p:spPr>
        <p:txBody>
          <a:bodyPr wrap="square" anchor="ctr">
            <a:spAutoFit/>
          </a:bodyPr>
          <a:lstStyle/>
          <a:p>
            <a:pPr algn="r"/>
            <a:r>
              <a:rPr lang="el-GR" sz="2200" b="1" dirty="0" smtClean="0">
                <a:solidFill>
                  <a:schemeClr val="bg2"/>
                </a:solidFill>
              </a:rPr>
              <a:t>Θερμοδυναμική για Μηχανικούς</a:t>
            </a:r>
            <a:endParaRPr lang="tr-TR" sz="2200" b="1" dirty="0" smtClean="0">
              <a:solidFill>
                <a:schemeClr val="bg2"/>
              </a:solidFill>
            </a:endParaRPr>
          </a:p>
          <a:p>
            <a:pPr algn="r"/>
            <a:r>
              <a:rPr lang="tr-TR" sz="2000" b="1" dirty="0" smtClean="0">
                <a:solidFill>
                  <a:schemeClr val="bg2"/>
                </a:solidFill>
              </a:rPr>
              <a:t>8</a:t>
            </a:r>
            <a:r>
              <a:rPr lang="el-GR" sz="2000" b="1" baseline="30000" dirty="0" smtClean="0">
                <a:solidFill>
                  <a:schemeClr val="bg2"/>
                </a:solidFill>
              </a:rPr>
              <a:t>η</a:t>
            </a:r>
            <a:r>
              <a:rPr lang="el-GR" sz="2000" b="1" dirty="0" smtClean="0">
                <a:solidFill>
                  <a:schemeClr val="bg2"/>
                </a:solidFill>
              </a:rPr>
              <a:t> έκδοση</a:t>
            </a:r>
            <a:r>
              <a:rPr lang="en-US" sz="2400" b="1" dirty="0" smtClean="0">
                <a:solidFill>
                  <a:schemeClr val="bg2"/>
                </a:solidFill>
              </a:rPr>
              <a:t/>
            </a:r>
            <a:br>
              <a:rPr lang="en-US" sz="2400" b="1" dirty="0" smtClean="0">
                <a:solidFill>
                  <a:schemeClr val="bg2"/>
                </a:solidFill>
              </a:rPr>
            </a:br>
            <a:r>
              <a:rPr lang="en-US" sz="1800" b="1" dirty="0" err="1" smtClean="0">
                <a:solidFill>
                  <a:schemeClr val="bg2"/>
                </a:solidFill>
              </a:rPr>
              <a:t>Yunus</a:t>
            </a:r>
            <a:r>
              <a:rPr lang="en-US" sz="1800" b="1" dirty="0" smtClean="0">
                <a:solidFill>
                  <a:schemeClr val="bg2"/>
                </a:solidFill>
              </a:rPr>
              <a:t> A. </a:t>
            </a:r>
            <a:r>
              <a:rPr lang="tr-TR" sz="1800" b="1" dirty="0" smtClean="0">
                <a:solidFill>
                  <a:schemeClr val="bg2"/>
                </a:solidFill>
              </a:rPr>
              <a:t>Ç</a:t>
            </a:r>
            <a:r>
              <a:rPr lang="en-US" sz="1800" b="1" dirty="0" err="1" smtClean="0">
                <a:solidFill>
                  <a:schemeClr val="bg2"/>
                </a:solidFill>
              </a:rPr>
              <a:t>engel</a:t>
            </a:r>
            <a:r>
              <a:rPr lang="en-US" sz="1800" b="1" dirty="0" smtClean="0">
                <a:solidFill>
                  <a:schemeClr val="bg2"/>
                </a:solidFill>
              </a:rPr>
              <a:t>, Michael A. Boles</a:t>
            </a:r>
          </a:p>
          <a:p>
            <a:pPr algn="r"/>
            <a:r>
              <a:rPr lang="el-GR" sz="1800" b="1" dirty="0" smtClean="0">
                <a:solidFill>
                  <a:schemeClr val="bg2"/>
                </a:solidFill>
              </a:rPr>
              <a:t>Εκδόσεις </a:t>
            </a:r>
            <a:r>
              <a:rPr lang="el-GR" sz="1800" b="1" dirty="0" err="1" smtClean="0">
                <a:solidFill>
                  <a:schemeClr val="bg2"/>
                </a:solidFill>
              </a:rPr>
              <a:t>Τζιόλα</a:t>
            </a:r>
            <a:r>
              <a:rPr lang="en-US" sz="1800" b="1" dirty="0" smtClean="0">
                <a:solidFill>
                  <a:schemeClr val="bg2"/>
                </a:solidFill>
              </a:rPr>
              <a:t>, </a:t>
            </a:r>
            <a:r>
              <a:rPr lang="en-US" sz="1800" b="1" dirty="0">
                <a:solidFill>
                  <a:schemeClr val="bg2"/>
                </a:solidFill>
              </a:rPr>
              <a:t>20</a:t>
            </a:r>
            <a:r>
              <a:rPr lang="tr-TR" sz="1800" b="1" dirty="0">
                <a:solidFill>
                  <a:schemeClr val="bg2"/>
                </a:solidFill>
              </a:rPr>
              <a:t>15</a:t>
            </a:r>
            <a:endParaRPr lang="en-US" sz="1800" b="1" dirty="0">
              <a:solidFill>
                <a:schemeClr val="bg2"/>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331" t="15719" r="9422" b="11545"/>
          <a:stretch/>
        </p:blipFill>
        <p:spPr>
          <a:xfrm>
            <a:off x="7162800" y="152400"/>
            <a:ext cx="1828800" cy="2324101"/>
          </a:xfrm>
          <a:prstGeom prst="rect">
            <a:avLst/>
          </a:prstGeom>
          <a:effectLst>
            <a:outerShdw blurRad="50800" dist="38100" algn="l" rotWithShape="0">
              <a:prstClr val="black">
                <a:alpha val="40000"/>
              </a:prstClr>
            </a:outerShdw>
          </a:effectLst>
        </p:spPr>
      </p:pic>
      <p:sp>
        <p:nvSpPr>
          <p:cNvPr id="7" name="Rectangle 3"/>
          <p:cNvSpPr txBox="1">
            <a:spLocks noChangeArrowheads="1"/>
          </p:cNvSpPr>
          <p:nvPr/>
        </p:nvSpPr>
        <p:spPr bwMode="auto">
          <a:xfrm>
            <a:off x="4648200" y="5257800"/>
            <a:ext cx="4495800" cy="762000"/>
          </a:xfrm>
          <a:prstGeom prst="rect">
            <a:avLst/>
          </a:pr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20000"/>
              </a:spcAft>
              <a:buClr>
                <a:srgbClr val="FF0000"/>
              </a:buClr>
              <a:buNone/>
              <a:defRPr sz="3200">
                <a:solidFill>
                  <a:schemeClr val="tx1"/>
                </a:solidFill>
                <a:latin typeface="+mn-lt"/>
                <a:ea typeface="+mn-ea"/>
                <a:cs typeface="+mn-cs"/>
              </a:defRPr>
            </a:lvl1pPr>
            <a:lvl2pPr marL="457200" indent="0" algn="ctr" rtl="0" eaLnBrk="0" fontAlgn="base" hangingPunct="0">
              <a:spcBef>
                <a:spcPct val="20000"/>
              </a:spcBef>
              <a:spcAft>
                <a:spcPct val="20000"/>
              </a:spcAft>
              <a:buClr>
                <a:srgbClr val="FF0000"/>
              </a:buClr>
              <a:buFont typeface="Wingdings" pitchFamily="2" charset="2"/>
              <a:buNone/>
              <a:defRPr sz="2800">
                <a:solidFill>
                  <a:schemeClr val="tx1"/>
                </a:solidFill>
                <a:latin typeface="+mn-lt"/>
              </a:defRPr>
            </a:lvl2pPr>
            <a:lvl3pPr marL="914400" indent="0" algn="ctr" rtl="0" eaLnBrk="0" fontAlgn="base" hangingPunct="0">
              <a:spcBef>
                <a:spcPct val="20000"/>
              </a:spcBef>
              <a:spcAft>
                <a:spcPct val="20000"/>
              </a:spcAft>
              <a:buNone/>
              <a:defRPr sz="2400">
                <a:solidFill>
                  <a:schemeClr val="tx1"/>
                </a:solidFill>
                <a:latin typeface="+mn-lt"/>
              </a:defRPr>
            </a:lvl3pPr>
            <a:lvl4pPr marL="1371600" indent="0" algn="ctr" rtl="0" eaLnBrk="0" fontAlgn="base" hangingPunct="0">
              <a:spcBef>
                <a:spcPct val="20000"/>
              </a:spcBef>
              <a:spcAft>
                <a:spcPct val="20000"/>
              </a:spcAft>
              <a:buNone/>
              <a:defRPr sz="2000">
                <a:solidFill>
                  <a:schemeClr val="tx1"/>
                </a:solidFill>
                <a:latin typeface="+mn-lt"/>
              </a:defRPr>
            </a:lvl4pPr>
            <a:lvl5pPr marL="1828800" indent="0" algn="ctr" rtl="0" eaLnBrk="0" fontAlgn="base" hangingPunct="0">
              <a:spcBef>
                <a:spcPct val="20000"/>
              </a:spcBef>
              <a:spcAft>
                <a:spcPct val="20000"/>
              </a:spcAft>
              <a:buNone/>
              <a:defRPr sz="2000">
                <a:solidFill>
                  <a:schemeClr val="tx1"/>
                </a:solidFill>
                <a:latin typeface="+mn-lt"/>
              </a:defRPr>
            </a:lvl5pPr>
            <a:lvl6pPr marL="2286000" indent="0" algn="ctr" rtl="0" fontAlgn="base">
              <a:spcBef>
                <a:spcPct val="20000"/>
              </a:spcBef>
              <a:spcAft>
                <a:spcPct val="20000"/>
              </a:spcAft>
              <a:buNone/>
              <a:defRPr sz="2000">
                <a:solidFill>
                  <a:schemeClr val="tx1"/>
                </a:solidFill>
                <a:latin typeface="+mn-lt"/>
              </a:defRPr>
            </a:lvl6pPr>
            <a:lvl7pPr marL="2743200" indent="0" algn="ctr" rtl="0" fontAlgn="base">
              <a:spcBef>
                <a:spcPct val="20000"/>
              </a:spcBef>
              <a:spcAft>
                <a:spcPct val="20000"/>
              </a:spcAft>
              <a:buNone/>
              <a:defRPr sz="2000">
                <a:solidFill>
                  <a:schemeClr val="tx1"/>
                </a:solidFill>
                <a:latin typeface="+mn-lt"/>
              </a:defRPr>
            </a:lvl7pPr>
            <a:lvl8pPr marL="3200400" indent="0" algn="ctr" rtl="0" fontAlgn="base">
              <a:spcBef>
                <a:spcPct val="20000"/>
              </a:spcBef>
              <a:spcAft>
                <a:spcPct val="20000"/>
              </a:spcAft>
              <a:buNone/>
              <a:defRPr sz="2000">
                <a:solidFill>
                  <a:schemeClr val="tx1"/>
                </a:solidFill>
                <a:latin typeface="+mn-lt"/>
              </a:defRPr>
            </a:lvl8pPr>
            <a:lvl9pPr marL="3657600" indent="0" algn="ctr" rtl="0" fontAlgn="base">
              <a:spcBef>
                <a:spcPct val="20000"/>
              </a:spcBef>
              <a:spcAft>
                <a:spcPct val="20000"/>
              </a:spcAft>
              <a:buNone/>
              <a:defRPr sz="2000">
                <a:solidFill>
                  <a:schemeClr val="tx1"/>
                </a:solidFill>
                <a:latin typeface="+mn-lt"/>
              </a:defRPr>
            </a:lvl9pPr>
          </a:lstStyle>
          <a:p>
            <a:pPr eaLnBrk="1" hangingPunct="1">
              <a:spcBef>
                <a:spcPts val="300"/>
              </a:spcBef>
              <a:spcAft>
                <a:spcPts val="300"/>
              </a:spcAft>
              <a:defRPr/>
            </a:pPr>
            <a:r>
              <a:rPr lang="el-GR" sz="1800" kern="0" dirty="0" smtClean="0">
                <a:solidFill>
                  <a:srgbClr val="996633"/>
                </a:solidFill>
                <a:latin typeface="Arial" charset="0"/>
              </a:rPr>
              <a:t>Επιμέλεια ελληνικής έκδοσης </a:t>
            </a:r>
            <a:endParaRPr lang="en-US" sz="1800" kern="0" dirty="0" smtClean="0">
              <a:solidFill>
                <a:srgbClr val="996633"/>
              </a:solidFill>
              <a:latin typeface="Arial" charset="0"/>
            </a:endParaRPr>
          </a:p>
          <a:p>
            <a:pPr eaLnBrk="1" hangingPunct="1">
              <a:spcBef>
                <a:spcPts val="300"/>
              </a:spcBef>
              <a:spcAft>
                <a:spcPts val="300"/>
              </a:spcAft>
              <a:defRPr/>
            </a:pPr>
            <a:r>
              <a:rPr lang="el-GR" sz="2000" b="1" kern="0" dirty="0" smtClean="0">
                <a:solidFill>
                  <a:srgbClr val="996633"/>
                </a:solidFill>
                <a:latin typeface="Arial" charset="0"/>
              </a:rPr>
              <a:t>Δημήτρης </a:t>
            </a:r>
            <a:r>
              <a:rPr lang="el-GR" sz="2000" b="1" kern="0" dirty="0" err="1" smtClean="0">
                <a:solidFill>
                  <a:srgbClr val="996633"/>
                </a:solidFill>
                <a:latin typeface="Arial" charset="0"/>
              </a:rPr>
              <a:t>Τερτίπης</a:t>
            </a:r>
            <a:endParaRPr lang="en-US" sz="1800" b="1" kern="0" dirty="0" smtClean="0">
              <a:solidFill>
                <a:srgbClr val="996633"/>
              </a:solidFill>
              <a:latin typeface="Arial" charset="0"/>
            </a:endParaRPr>
          </a:p>
        </p:txBody>
      </p:sp>
    </p:spTree>
    <p:extLst>
      <p:ext uri="{BB962C8B-B14F-4D97-AF65-F5344CB8AC3E}">
        <p14:creationId xmlns:p14="http://schemas.microsoft.com/office/powerpoint/2010/main" val="1352982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sp>
        <p:nvSpPr>
          <p:cNvPr id="4" name="Rectangle 3"/>
          <p:cNvSpPr/>
          <p:nvPr/>
        </p:nvSpPr>
        <p:spPr>
          <a:xfrm>
            <a:off x="0" y="560421"/>
            <a:ext cx="5105400" cy="2990499"/>
          </a:xfrm>
          <a:prstGeom prst="rect">
            <a:avLst/>
          </a:prstGeom>
        </p:spPr>
        <p:txBody>
          <a:bodyPr wrap="square">
            <a:spAutoFit/>
          </a:bodyPr>
          <a:lstStyle/>
          <a:p>
            <a:pPr algn="just">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Ο κύκλος συμπαραγωγής τους Σχήματος παράγει 3 </a:t>
            </a:r>
            <a:r>
              <a:rPr lang="en-US" sz="1600" dirty="0">
                <a:latin typeface="Calibri" panose="020F0502020204030204" pitchFamily="34" charset="0"/>
                <a:ea typeface="Calibri" panose="020F0502020204030204" pitchFamily="34" charset="0"/>
                <a:cs typeface="Times New Roman" panose="02020603050405020304" pitchFamily="18" charset="0"/>
              </a:rPr>
              <a:t>MW </a:t>
            </a:r>
            <a:r>
              <a:rPr lang="el-GR" sz="1600" dirty="0">
                <a:latin typeface="Calibri" panose="020F0502020204030204" pitchFamily="34" charset="0"/>
                <a:ea typeface="Calibri" panose="020F0502020204030204" pitchFamily="34" charset="0"/>
                <a:cs typeface="Times New Roman" panose="02020603050405020304" pitchFamily="18" charset="0"/>
              </a:rPr>
              <a:t> ισχύος </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Wout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και </a:t>
            </a:r>
            <a:r>
              <a:rPr lang="el-GR" sz="1600" dirty="0">
                <a:latin typeface="Calibri" panose="020F0502020204030204" pitchFamily="34" charset="0"/>
                <a:ea typeface="Calibri" panose="020F0502020204030204" pitchFamily="34" charset="0"/>
                <a:cs typeface="Times New Roman" panose="02020603050405020304" pitchFamily="18" charset="0"/>
              </a:rPr>
              <a:t>7 </a:t>
            </a:r>
            <a:r>
              <a:rPr lang="en-US" sz="1600" dirty="0">
                <a:latin typeface="Calibri" panose="020F0502020204030204" pitchFamily="34" charset="0"/>
                <a:ea typeface="Calibri" panose="020F0502020204030204" pitchFamily="34" charset="0"/>
                <a:cs typeface="Times New Roman" panose="02020603050405020304" pitchFamily="18" charset="0"/>
              </a:rPr>
              <a:t>MW</a:t>
            </a:r>
            <a:r>
              <a:rPr lang="el-GR" sz="1600" dirty="0">
                <a:latin typeface="Calibri" panose="020F0502020204030204" pitchFamily="34" charset="0"/>
                <a:ea typeface="Calibri" panose="020F0502020204030204" pitchFamily="34" charset="0"/>
                <a:cs typeface="Times New Roman" panose="02020603050405020304" pitchFamily="18" charset="0"/>
              </a:rPr>
              <a:t> θερμότητας. Ο ατμός εισέρχεται στον στρόβιλο υψηλής πίεσης στα 8 </a:t>
            </a:r>
            <a:r>
              <a:rPr lang="en-US" sz="1600" dirty="0">
                <a:latin typeface="Calibri" panose="020F0502020204030204" pitchFamily="34" charset="0"/>
                <a:ea typeface="Calibri" panose="020F0502020204030204" pitchFamily="34" charset="0"/>
                <a:cs typeface="Times New Roman" panose="02020603050405020304" pitchFamily="18" charset="0"/>
              </a:rPr>
              <a:t>MPa </a:t>
            </a:r>
            <a:r>
              <a:rPr lang="el-GR" sz="1600" dirty="0">
                <a:latin typeface="Calibri" panose="020F0502020204030204" pitchFamily="34" charset="0"/>
                <a:ea typeface="Calibri" panose="020F0502020204030204" pitchFamily="34" charset="0"/>
                <a:cs typeface="Times New Roman" panose="02020603050405020304" pitchFamily="18" charset="0"/>
              </a:rPr>
              <a:t>και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εκτονώνεται στο 1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Εκεί ένα μέρος του τροφοδοτείται στον </a:t>
            </a:r>
            <a:r>
              <a:rPr lang="el-GR" sz="1600" dirty="0" err="1" smtClean="0">
                <a:latin typeface="Calibri" panose="020F0502020204030204" pitchFamily="34" charset="0"/>
                <a:ea typeface="Calibri" panose="020F0502020204030204" pitchFamily="34" charset="0"/>
                <a:cs typeface="Times New Roman" panose="02020603050405020304" pitchFamily="18" charset="0"/>
              </a:rPr>
              <a:t>εναλλάκτη</a:t>
            </a:r>
            <a:r>
              <a:rPr lang="el-GR" sz="1600" dirty="0" smtClean="0">
                <a:latin typeface="Calibri" panose="020F0502020204030204" pitchFamily="34" charset="0"/>
                <a:ea typeface="Calibri" panose="020F0502020204030204" pitchFamily="34" charset="0"/>
                <a:cs typeface="Times New Roman" panose="02020603050405020304" pitchFamily="18" charset="0"/>
              </a:rPr>
              <a:t> συμπαραγωγής και </a:t>
            </a:r>
            <a:r>
              <a:rPr lang="el-GR" sz="1600" dirty="0">
                <a:latin typeface="Calibri" panose="020F0502020204030204" pitchFamily="34" charset="0"/>
                <a:ea typeface="Calibri" panose="020F0502020204030204" pitchFamily="34" charset="0"/>
                <a:cs typeface="Times New Roman" panose="02020603050405020304" pitchFamily="18" charset="0"/>
              </a:rPr>
              <a:t>το υπόλοιπο αναθερμαίνεται στους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τροφοδοτείται στον στρόβιλο χαμηλής πίεσης, όπου εκτονώνεται στα 15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Από τον θερμαντήρα της διεργασίας εξέρχεται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συμπιεσμένο </a:t>
            </a:r>
            <a:r>
              <a:rPr lang="el-GR" sz="1600" dirty="0">
                <a:latin typeface="Calibri" panose="020F0502020204030204" pitchFamily="34" charset="0"/>
                <a:ea typeface="Calibri" panose="020F0502020204030204" pitchFamily="34" charset="0"/>
                <a:cs typeface="Times New Roman" panose="02020603050405020304" pitchFamily="18" charset="0"/>
              </a:rPr>
              <a:t>νερό στους 120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Να υπολογιστεί η καθαρή ισχύς, η θερμική απόδοση και η απόδοση συμπαραγωγής.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48750" t="34444" r="20833" b="15185"/>
          <a:stretch/>
        </p:blipFill>
        <p:spPr>
          <a:xfrm>
            <a:off x="5334000" y="97465"/>
            <a:ext cx="3657600" cy="3407080"/>
          </a:xfrm>
          <a:prstGeom prst="rect">
            <a:avLst/>
          </a:prstGeom>
        </p:spPr>
      </p:pic>
      <p:sp>
        <p:nvSpPr>
          <p:cNvPr id="6" name="Rectangle 5"/>
          <p:cNvSpPr/>
          <p:nvPr/>
        </p:nvSpPr>
        <p:spPr>
          <a:xfrm>
            <a:off x="0" y="3504545"/>
            <a:ext cx="9144000" cy="3253968"/>
          </a:xfrm>
          <a:prstGeom prst="rect">
            <a:avLst/>
          </a:prstGeom>
        </p:spPr>
        <p:txBody>
          <a:bodyPr wrap="square">
            <a:spAutoFit/>
          </a:bodyPr>
          <a:lstStyle/>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K1</a:t>
            </a:r>
            <a:r>
              <a:rPr lang="pl-PL" sz="1600" dirty="0">
                <a:latin typeface="Calibri" panose="020F0502020204030204" pitchFamily="34" charset="0"/>
                <a:ea typeface="Calibri" panose="020F0502020204030204" pitchFamily="34" charset="0"/>
                <a:cs typeface="Times New Roman" panose="02020603050405020304" pitchFamily="18" charset="0"/>
              </a:rPr>
              <a:t>.	P1 = P9, h1 = 225,9 kJ/kg, v1 = 0,001014 </a:t>
            </a:r>
            <a:r>
              <a:rPr lang="pl-PL" sz="1600" dirty="0" smtClean="0">
                <a:latin typeface="Calibri" panose="020F0502020204030204" pitchFamily="34" charset="0"/>
                <a:ea typeface="Calibri" panose="020F0502020204030204" pitchFamily="34" charset="0"/>
                <a:cs typeface="Times New Roman" panose="02020603050405020304" pitchFamily="18" charset="0"/>
              </a:rPr>
              <a:t>m3/kg</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latin typeface="Calibri" panose="020F0502020204030204" pitchFamily="34" charset="0"/>
                <a:ea typeface="Calibri" panose="020F0502020204030204" pitchFamily="34" charset="0"/>
                <a:cs typeface="Times New Roman" panose="02020603050405020304" pitchFamily="18" charset="0"/>
              </a:rPr>
              <a:t>win1 </a:t>
            </a:r>
            <a:r>
              <a:rPr lang="pl-PL" sz="1600" b="1" dirty="0">
                <a:latin typeface="Calibri" panose="020F0502020204030204" pitchFamily="34" charset="0"/>
                <a:ea typeface="Calibri" panose="020F0502020204030204" pitchFamily="34" charset="0"/>
                <a:cs typeface="Times New Roman" panose="02020603050405020304" pitchFamily="18" charset="0"/>
              </a:rPr>
              <a:t>= 0,001014*(1000-15) = 1,0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K2</a:t>
            </a:r>
            <a:r>
              <a:rPr lang="pl-PL" sz="1600" dirty="0">
                <a:latin typeface="Calibri" panose="020F0502020204030204" pitchFamily="34" charset="0"/>
                <a:ea typeface="Calibri" panose="020F0502020204030204" pitchFamily="34" charset="0"/>
                <a:cs typeface="Times New Roman" panose="02020603050405020304" pitchFamily="18" charset="0"/>
              </a:rPr>
              <a:t>.	P2 = P7, h2 = h1 + win1 = 323,7+1,0 = 324,7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a:t>
            </a:r>
            <a:r>
              <a:rPr lang="el-GR" sz="1600" dirty="0">
                <a:latin typeface="Calibri" panose="020F0502020204030204" pitchFamily="34" charset="0"/>
                <a:ea typeface="Calibri" panose="020F0502020204030204" pitchFamily="34" charset="0"/>
                <a:cs typeface="Times New Roman" panose="02020603050405020304" pitchFamily="18" charset="0"/>
              </a:rPr>
              <a:t>3.	</a:t>
            </a: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el-GR" sz="1600" dirty="0">
                <a:latin typeface="Calibri" panose="020F0502020204030204" pitchFamily="34" charset="0"/>
                <a:ea typeface="Calibri" panose="020F0502020204030204" pitchFamily="34" charset="0"/>
                <a:cs typeface="Times New Roman" panose="02020603050405020304" pitchFamily="18" charset="0"/>
              </a:rPr>
              <a:t>3 = </a:t>
            </a: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el-GR" sz="1600" dirty="0">
                <a:latin typeface="Calibri" panose="020F0502020204030204" pitchFamily="34" charset="0"/>
                <a:ea typeface="Calibri" panose="020F0502020204030204" pitchFamily="34" charset="0"/>
                <a:cs typeface="Times New Roman" panose="02020603050405020304" pitchFamily="18" charset="0"/>
              </a:rPr>
              <a:t>7 = </a:t>
            </a:r>
            <a:r>
              <a:rPr lang="pl-PL" sz="1600" dirty="0">
                <a:latin typeface="Calibri" panose="020F0502020204030204" pitchFamily="34" charset="0"/>
                <a:ea typeface="Calibri" panose="020F0502020204030204" pitchFamily="34" charset="0"/>
                <a:cs typeface="Times New Roman" panose="02020603050405020304" pitchFamily="18" charset="0"/>
              </a:rPr>
              <a:t>P</a:t>
            </a:r>
            <a:r>
              <a:rPr lang="el-GR" sz="1600" dirty="0">
                <a:latin typeface="Calibri" panose="020F0502020204030204" pitchFamily="34" charset="0"/>
                <a:ea typeface="Calibri" panose="020F0502020204030204" pitchFamily="34" charset="0"/>
                <a:cs typeface="Times New Roman" panose="02020603050405020304" pitchFamily="18" charset="0"/>
              </a:rPr>
              <a:t>8, </a:t>
            </a:r>
            <a:r>
              <a:rPr lang="pl-PL" sz="1600" dirty="0">
                <a:latin typeface="Calibri" panose="020F0502020204030204" pitchFamily="34" charset="0"/>
                <a:ea typeface="Calibri" panose="020F0502020204030204" pitchFamily="34" charset="0"/>
                <a:cs typeface="Times New Roman" panose="02020603050405020304" pitchFamily="18" charset="0"/>
              </a:rPr>
              <a:t>T</a:t>
            </a:r>
            <a:r>
              <a:rPr lang="el-GR" sz="1600" dirty="0">
                <a:latin typeface="Calibri" panose="020F0502020204030204" pitchFamily="34" charset="0"/>
                <a:ea typeface="Calibri" panose="020F0502020204030204" pitchFamily="34" charset="0"/>
                <a:cs typeface="Times New Roman" panose="02020603050405020304" pitchFamily="18" charset="0"/>
              </a:rPr>
              <a:t>3 = 120 </a:t>
            </a:r>
            <a:r>
              <a:rPr lang="pl-PL"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Το </a:t>
            </a:r>
            <a:r>
              <a:rPr lang="el-GR" sz="1600" dirty="0">
                <a:latin typeface="Calibri" panose="020F0502020204030204" pitchFamily="34" charset="0"/>
                <a:ea typeface="Calibri" panose="020F0502020204030204" pitchFamily="34" charset="0"/>
                <a:cs typeface="Times New Roman" panose="02020603050405020304" pitchFamily="18" charset="0"/>
              </a:rPr>
              <a:t>συμπιεσμένο υγρό νερό στους 120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θεωρείται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κορεσμένο υγρό </a:t>
            </a:r>
            <a:r>
              <a:rPr lang="el-GR" sz="1600" dirty="0">
                <a:latin typeface="Calibri" panose="020F0502020204030204" pitchFamily="34" charset="0"/>
                <a:ea typeface="Calibri" panose="020F0502020204030204" pitchFamily="34" charset="0"/>
                <a:cs typeface="Times New Roman" panose="02020603050405020304" pitchFamily="18" charset="0"/>
              </a:rPr>
              <a:t>στην ίδια </a:t>
            </a:r>
            <a:r>
              <a:rPr lang="el-GR" sz="1600" dirty="0" smtClean="0">
                <a:latin typeface="Calibri" panose="020F0502020204030204" pitchFamily="34" charset="0"/>
                <a:ea typeface="Calibri" panose="020F0502020204030204" pitchFamily="34" charset="0"/>
                <a:cs typeface="Times New Roman" panose="02020603050405020304" pitchFamily="18" charset="0"/>
              </a:rPr>
              <a:t>θερμοκρασία:</a:t>
            </a:r>
          </a:p>
          <a:p>
            <a:pPr>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h3 </a:t>
            </a:r>
            <a:r>
              <a:rPr lang="en-US" sz="1600" dirty="0">
                <a:latin typeface="Calibri" panose="020F0502020204030204" pitchFamily="34" charset="0"/>
                <a:ea typeface="Calibri" panose="020F0502020204030204" pitchFamily="34" charset="0"/>
                <a:cs typeface="Times New Roman" panose="02020603050405020304" pitchFamily="18" charset="0"/>
              </a:rPr>
              <a:t>= hf@120oC = 503,81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Qcogen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m3*(h7-h3) = m3</a:t>
            </a:r>
            <a:r>
              <a:rPr lang="en-US" sz="1600" b="1" dirty="0">
                <a:latin typeface="Calibri" panose="020F0502020204030204" pitchFamily="34" charset="0"/>
                <a:ea typeface="Calibri" panose="020F0502020204030204" pitchFamily="34" charset="0"/>
                <a:cs typeface="Times New Roman" panose="02020603050405020304" pitchFamily="18" charset="0"/>
              </a:rPr>
              <a:t>*(2843,7-503,81) </a:t>
            </a:r>
            <a:r>
              <a:rPr lang="en-US" sz="1600"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b="1" dirty="0">
                <a:latin typeface="Calibri" panose="020F0502020204030204" pitchFamily="34" charset="0"/>
                <a:ea typeface="Calibri" panose="020F0502020204030204" pitchFamily="34" charset="0"/>
                <a:cs typeface="Times New Roman" panose="02020603050405020304" pitchFamily="18" charset="0"/>
              </a:rPr>
              <a:t> m3 = 7000/(2843,7-503,81) = 2,99 kg/s</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Wout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 m6*555,8+(m6-2,99)*323,7 </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3000 = m6*(555,8+323,7) – 2,99*323,7 </a:t>
            </a: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1371600" algn="ct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6 = (3000+2,99*323,7)/(555,8+323,7) </a:t>
            </a: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m</a:t>
            </a:r>
            <a:r>
              <a:rPr lang="el-GR" sz="1600" b="1" dirty="0">
                <a:latin typeface="Calibri" panose="020F0502020204030204" pitchFamily="34" charset="0"/>
                <a:ea typeface="Calibri" panose="020F0502020204030204" pitchFamily="34" charset="0"/>
                <a:cs typeface="Times New Roman" panose="02020603050405020304" pitchFamily="18" charset="0"/>
              </a:rPr>
              <a:t>6 = 4,51 </a:t>
            </a:r>
            <a:r>
              <a:rPr lang="en-US" sz="1600" b="1" dirty="0">
                <a:latin typeface="Calibri" panose="020F0502020204030204" pitchFamily="34" charset="0"/>
                <a:ea typeface="Calibri" panose="020F0502020204030204" pitchFamily="34" charset="0"/>
                <a:cs typeface="Times New Roman" panose="02020603050405020304" pitchFamily="18" charset="0"/>
              </a:rPr>
              <a:t>kg</a:t>
            </a:r>
            <a:r>
              <a:rPr lang="el-GR" sz="1600" b="1" dirty="0">
                <a:latin typeface="Calibri" panose="020F0502020204030204" pitchFamily="34" charset="0"/>
                <a:ea typeface="Calibri" panose="020F0502020204030204" pitchFamily="34" charset="0"/>
                <a:cs typeface="Times New Roman" panose="02020603050405020304" pitchFamily="18" charset="0"/>
              </a:rPr>
              <a:t>/</a:t>
            </a:r>
            <a:r>
              <a:rPr lang="en-US" sz="1600" b="1" dirty="0" smtClean="0">
                <a:latin typeface="Calibri" panose="020F0502020204030204" pitchFamily="34" charset="0"/>
                <a:ea typeface="Calibri" panose="020F0502020204030204" pitchFamily="34" charset="0"/>
                <a:cs typeface="Times New Roman" panose="02020603050405020304" pitchFamily="18" charset="0"/>
              </a:rPr>
              <a:t>s</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963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sp>
        <p:nvSpPr>
          <p:cNvPr id="4" name="Rectangle 3"/>
          <p:cNvSpPr/>
          <p:nvPr/>
        </p:nvSpPr>
        <p:spPr>
          <a:xfrm>
            <a:off x="0" y="560421"/>
            <a:ext cx="5105400" cy="2990499"/>
          </a:xfrm>
          <a:prstGeom prst="rect">
            <a:avLst/>
          </a:prstGeom>
        </p:spPr>
        <p:txBody>
          <a:bodyPr wrap="square">
            <a:spAutoFit/>
          </a:bodyPr>
          <a:lstStyle/>
          <a:p>
            <a:pPr algn="just">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Ο κύκλος συμπαραγωγής τους Σχήματος παράγει 3 </a:t>
            </a:r>
            <a:r>
              <a:rPr lang="en-US" sz="1600" dirty="0">
                <a:latin typeface="Calibri" panose="020F0502020204030204" pitchFamily="34" charset="0"/>
                <a:ea typeface="Calibri" panose="020F0502020204030204" pitchFamily="34" charset="0"/>
                <a:cs typeface="Times New Roman" panose="02020603050405020304" pitchFamily="18" charset="0"/>
              </a:rPr>
              <a:t>MW </a:t>
            </a:r>
            <a:r>
              <a:rPr lang="el-GR" sz="1600" dirty="0">
                <a:latin typeface="Calibri" panose="020F0502020204030204" pitchFamily="34" charset="0"/>
                <a:ea typeface="Calibri" panose="020F0502020204030204" pitchFamily="34" charset="0"/>
                <a:cs typeface="Times New Roman" panose="02020603050405020304" pitchFamily="18" charset="0"/>
              </a:rPr>
              <a:t> ισχύος και 7 </a:t>
            </a:r>
            <a:r>
              <a:rPr lang="en-US" sz="1600" dirty="0">
                <a:latin typeface="Calibri" panose="020F0502020204030204" pitchFamily="34" charset="0"/>
                <a:ea typeface="Calibri" panose="020F0502020204030204" pitchFamily="34" charset="0"/>
                <a:cs typeface="Times New Roman" panose="02020603050405020304" pitchFamily="18" charset="0"/>
              </a:rPr>
              <a:t>MW</a:t>
            </a:r>
            <a:r>
              <a:rPr lang="el-GR" sz="1600" dirty="0">
                <a:latin typeface="Calibri" panose="020F0502020204030204" pitchFamily="34" charset="0"/>
                <a:ea typeface="Calibri" panose="020F0502020204030204" pitchFamily="34" charset="0"/>
                <a:cs typeface="Times New Roman" panose="02020603050405020304" pitchFamily="18" charset="0"/>
              </a:rPr>
              <a:t> θερμότητας. Ο ατμός εισέρχεται στον στρόβιλο υψηλής πίεσης στα 8 </a:t>
            </a:r>
            <a:r>
              <a:rPr lang="en-US" sz="1600" dirty="0">
                <a:latin typeface="Calibri" panose="020F0502020204030204" pitchFamily="34" charset="0"/>
                <a:ea typeface="Calibri" panose="020F0502020204030204" pitchFamily="34" charset="0"/>
                <a:cs typeface="Times New Roman" panose="02020603050405020304" pitchFamily="18" charset="0"/>
              </a:rPr>
              <a:t>MPa </a:t>
            </a:r>
            <a:r>
              <a:rPr lang="el-GR" sz="1600" dirty="0">
                <a:latin typeface="Calibri" panose="020F0502020204030204" pitchFamily="34" charset="0"/>
                <a:ea typeface="Calibri" panose="020F0502020204030204" pitchFamily="34" charset="0"/>
                <a:cs typeface="Times New Roman" panose="02020603050405020304" pitchFamily="18" charset="0"/>
              </a:rPr>
              <a:t>και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εκτονώνεται στο 1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Εκεί ένα μέρος του τροφοδοτείται στον </a:t>
            </a:r>
            <a:r>
              <a:rPr lang="el-GR" sz="1600" dirty="0" err="1" smtClean="0">
                <a:latin typeface="Calibri" panose="020F0502020204030204" pitchFamily="34" charset="0"/>
                <a:ea typeface="Calibri" panose="020F0502020204030204" pitchFamily="34" charset="0"/>
                <a:cs typeface="Times New Roman" panose="02020603050405020304" pitchFamily="18" charset="0"/>
              </a:rPr>
              <a:t>εναλλάκτη</a:t>
            </a:r>
            <a:r>
              <a:rPr lang="el-GR" sz="1600" dirty="0" smtClean="0">
                <a:latin typeface="Calibri" panose="020F0502020204030204" pitchFamily="34" charset="0"/>
                <a:ea typeface="Calibri" panose="020F0502020204030204" pitchFamily="34" charset="0"/>
                <a:cs typeface="Times New Roman" panose="02020603050405020304" pitchFamily="18" charset="0"/>
              </a:rPr>
              <a:t> συμπαραγωγής και </a:t>
            </a:r>
            <a:r>
              <a:rPr lang="el-GR" sz="1600" dirty="0">
                <a:latin typeface="Calibri" panose="020F0502020204030204" pitchFamily="34" charset="0"/>
                <a:ea typeface="Calibri" panose="020F0502020204030204" pitchFamily="34" charset="0"/>
                <a:cs typeface="Times New Roman" panose="02020603050405020304" pitchFamily="18" charset="0"/>
              </a:rPr>
              <a:t>το υπόλοιπο αναθερμαίνεται στους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τροφοδοτείται στον στρόβιλο χαμηλής πίεσης, όπου εκτονώνεται στα 15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Από τον θερμαντήρα της διεργασίας εξέρχεται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συμπιεσμένο </a:t>
            </a:r>
            <a:r>
              <a:rPr lang="el-GR" sz="1600" dirty="0">
                <a:latin typeface="Calibri" panose="020F0502020204030204" pitchFamily="34" charset="0"/>
                <a:ea typeface="Calibri" panose="020F0502020204030204" pitchFamily="34" charset="0"/>
                <a:cs typeface="Times New Roman" panose="02020603050405020304" pitchFamily="18" charset="0"/>
              </a:rPr>
              <a:t>νερό στους 120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Να υπολογιστεί η καθαρή ισχύς, η θερμική απόδοση και η απόδοση συμπαραγωγής.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48750" t="34444" r="20833" b="15185"/>
          <a:stretch/>
        </p:blipFill>
        <p:spPr>
          <a:xfrm>
            <a:off x="5334000" y="97465"/>
            <a:ext cx="3657600" cy="3407080"/>
          </a:xfrm>
          <a:prstGeom prst="rect">
            <a:avLst/>
          </a:prstGeom>
        </p:spPr>
      </p:pic>
      <p:sp>
        <p:nvSpPr>
          <p:cNvPr id="6" name="Rectangle 5"/>
          <p:cNvSpPr/>
          <p:nvPr/>
        </p:nvSpPr>
        <p:spPr>
          <a:xfrm>
            <a:off x="0" y="3504545"/>
            <a:ext cx="9144000" cy="3253968"/>
          </a:xfrm>
          <a:prstGeom prst="rect">
            <a:avLst/>
          </a:prstGeom>
        </p:spPr>
        <p:txBody>
          <a:bodyPr wrap="square">
            <a:spAutoFit/>
          </a:bodyPr>
          <a:lstStyle/>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a:t>
            </a:r>
            <a:r>
              <a:rPr lang="el-GR" sz="1600" dirty="0" smtClean="0">
                <a:latin typeface="Calibri" panose="020F0502020204030204" pitchFamily="34" charset="0"/>
                <a:ea typeface="Calibri" panose="020F0502020204030204" pitchFamily="34" charset="0"/>
                <a:cs typeface="Times New Roman" panose="02020603050405020304" pitchFamily="18" charset="0"/>
              </a:rPr>
              <a:t>4.    Το </a:t>
            </a:r>
            <a:r>
              <a:rPr lang="en-US" sz="1600" dirty="0">
                <a:latin typeface="Calibri" panose="020F0502020204030204" pitchFamily="34" charset="0"/>
                <a:ea typeface="Calibri" panose="020F0502020204030204" pitchFamily="34" charset="0"/>
                <a:cs typeface="Times New Roman" panose="02020603050405020304" pitchFamily="18" charset="0"/>
              </a:rPr>
              <a:t>h</a:t>
            </a:r>
            <a:r>
              <a:rPr lang="el-GR" sz="1600" dirty="0">
                <a:latin typeface="Calibri" panose="020F0502020204030204" pitchFamily="34" charset="0"/>
                <a:ea typeface="Calibri" panose="020F0502020204030204" pitchFamily="34" charset="0"/>
                <a:cs typeface="Times New Roman" panose="02020603050405020304" pitchFamily="18" charset="0"/>
              </a:rPr>
              <a:t>4  υπολογίζεται από το ισοζύγιο ενέργειας στον </a:t>
            </a:r>
            <a:r>
              <a:rPr lang="el-GR" sz="1600" dirty="0" err="1">
                <a:latin typeface="Calibri" panose="020F0502020204030204" pitchFamily="34" charset="0"/>
                <a:ea typeface="Calibri" panose="020F0502020204030204" pitchFamily="34" charset="0"/>
                <a:cs typeface="Times New Roman" panose="02020603050405020304" pitchFamily="18" charset="0"/>
              </a:rPr>
              <a:t>αναμίκτη</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h</a:t>
            </a:r>
            <a:r>
              <a:rPr lang="el-GR" sz="1600" dirty="0">
                <a:latin typeface="Calibri" panose="020F0502020204030204" pitchFamily="34" charset="0"/>
                <a:ea typeface="Calibri" panose="020F0502020204030204" pitchFamily="34" charset="0"/>
                <a:cs typeface="Times New Roman" panose="02020603050405020304" pitchFamily="18" charset="0"/>
              </a:rPr>
              <a:t>3 + </a:t>
            </a: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h</a:t>
            </a:r>
            <a:r>
              <a:rPr lang="el-GR" sz="1600" dirty="0">
                <a:latin typeface="Calibri" panose="020F0502020204030204" pitchFamily="34" charset="0"/>
                <a:ea typeface="Calibri" panose="020F0502020204030204" pitchFamily="34" charset="0"/>
                <a:cs typeface="Times New Roman" panose="02020603050405020304" pitchFamily="18" charset="0"/>
              </a:rPr>
              <a:t>2 = </a:t>
            </a: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l-GR" sz="1600" dirty="0">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h</a:t>
            </a:r>
            <a:r>
              <a:rPr lang="el-GR" sz="1600" dirty="0">
                <a:latin typeface="Calibri" panose="020F0502020204030204" pitchFamily="34" charset="0"/>
                <a:ea typeface="Calibri" panose="020F0502020204030204" pitchFamily="34" charset="0"/>
                <a:cs typeface="Times New Roman" panose="02020603050405020304" pitchFamily="18" charset="0"/>
              </a:rPr>
              <a:t>4 </a:t>
            </a:r>
            <a:r>
              <a:rPr lang="en-US" sz="16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a:latin typeface="Calibri" panose="020F0502020204030204" pitchFamily="34" charset="0"/>
                <a:ea typeface="Calibri" panose="020F0502020204030204" pitchFamily="34" charset="0"/>
                <a:cs typeface="Times New Roman" panose="02020603050405020304" pitchFamily="18" charset="0"/>
              </a:rPr>
              <a:t> h</a:t>
            </a:r>
            <a:r>
              <a:rPr lang="el-GR" sz="1600" dirty="0">
                <a:latin typeface="Calibri" panose="020F0502020204030204" pitchFamily="34" charset="0"/>
                <a:ea typeface="Calibri" panose="020F0502020204030204" pitchFamily="34" charset="0"/>
                <a:cs typeface="Times New Roman" panose="02020603050405020304" pitchFamily="18" charset="0"/>
              </a:rPr>
              <a:t>4 = (503,81*2,99+(4,51-2,99)*324,7)/4,51 = 443,8 </a:t>
            </a:r>
            <a:r>
              <a:rPr lang="en-US"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Είναι </a:t>
            </a:r>
            <a:r>
              <a:rPr lang="el-GR" sz="1600" dirty="0" err="1">
                <a:latin typeface="Calibri" panose="020F0502020204030204" pitchFamily="34" charset="0"/>
                <a:ea typeface="Calibri" panose="020F0502020204030204" pitchFamily="34" charset="0"/>
                <a:cs typeface="Times New Roman" panose="02020603050405020304" pitchFamily="18" charset="0"/>
              </a:rPr>
              <a:t>υπόψυκτο</a:t>
            </a:r>
            <a:r>
              <a:rPr lang="el-GR" sz="1600" dirty="0">
                <a:latin typeface="Calibri" panose="020F0502020204030204" pitchFamily="34" charset="0"/>
                <a:ea typeface="Calibri" panose="020F0502020204030204" pitchFamily="34" charset="0"/>
                <a:cs typeface="Times New Roman" panose="02020603050405020304" pitchFamily="18" charset="0"/>
              </a:rPr>
              <a:t> υγρό με ενθαλπία 443,8 </a:t>
            </a:r>
            <a:r>
              <a:rPr lang="en-US"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kg</a:t>
            </a:r>
            <a:r>
              <a:rPr lang="el-GR" sz="1600" dirty="0">
                <a:latin typeface="Calibri" panose="020F0502020204030204" pitchFamily="34" charset="0"/>
                <a:ea typeface="Calibri" panose="020F0502020204030204" pitchFamily="34" charset="0"/>
                <a:cs typeface="Times New Roman" panose="02020603050405020304" pitchFamily="18" charset="0"/>
              </a:rPr>
              <a:t>, οπότε ο ειδικός του όγκος βρίσκεται με γραμμική παρεμβολή από τον Πίνακα Κορεσμένου Ατμού με πρώτη στήλη 8ερμοκρασίες, για τις τιμές ενθαλπίας υγρού και ειδικού όγκου υγρού (αντιστοιχεί στις θερμοκρασίες του 105 και 110 του Πίνακα):</a:t>
            </a:r>
          </a:p>
          <a:p>
            <a:pPr marL="457200">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v4 </a:t>
            </a:r>
            <a:r>
              <a:rPr lang="en-US" sz="1600" dirty="0">
                <a:latin typeface="Calibri" panose="020F0502020204030204" pitchFamily="34" charset="0"/>
                <a:ea typeface="Calibri" panose="020F0502020204030204" pitchFamily="34" charset="0"/>
                <a:cs typeface="Times New Roman" panose="02020603050405020304" pitchFamily="18" charset="0"/>
              </a:rPr>
              <a:t>= 0,001047+(0,001052-0,001047)*(443,8-440,28)/(461,42-440,28) = 0,001048 m3/kg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win2 </a:t>
            </a:r>
            <a:r>
              <a:rPr lang="en-US" sz="1600" b="1" dirty="0">
                <a:latin typeface="Calibri" panose="020F0502020204030204" pitchFamily="34" charset="0"/>
                <a:ea typeface="Calibri" panose="020F0502020204030204" pitchFamily="34" charset="0"/>
                <a:cs typeface="Times New Roman" panose="02020603050405020304" pitchFamily="18" charset="0"/>
              </a:rPr>
              <a:t>= 0,001048*(8000-1000) = 7,33 </a:t>
            </a:r>
            <a:r>
              <a:rPr lang="en-US" sz="1600" b="1" dirty="0" smtClean="0">
                <a:latin typeface="Calibri" panose="020F0502020204030204" pitchFamily="34" charset="0"/>
                <a:ea typeface="Calibri" panose="020F0502020204030204" pitchFamily="34" charset="0"/>
                <a:cs typeface="Times New Roman" panose="02020603050405020304" pitchFamily="18" charset="0"/>
              </a:rPr>
              <a:t>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767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sp>
        <p:nvSpPr>
          <p:cNvPr id="4" name="Rectangle 3"/>
          <p:cNvSpPr/>
          <p:nvPr/>
        </p:nvSpPr>
        <p:spPr>
          <a:xfrm>
            <a:off x="0" y="560421"/>
            <a:ext cx="5105400" cy="2990499"/>
          </a:xfrm>
          <a:prstGeom prst="rect">
            <a:avLst/>
          </a:prstGeom>
        </p:spPr>
        <p:txBody>
          <a:bodyPr wrap="square">
            <a:spAutoFit/>
          </a:bodyPr>
          <a:lstStyle/>
          <a:p>
            <a:pPr algn="just">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Ο κύκλος συμπαραγωγής τους Σχήματος παράγει 3 </a:t>
            </a:r>
            <a:r>
              <a:rPr lang="en-US" sz="1600" dirty="0">
                <a:latin typeface="Calibri" panose="020F0502020204030204" pitchFamily="34" charset="0"/>
                <a:ea typeface="Calibri" panose="020F0502020204030204" pitchFamily="34" charset="0"/>
                <a:cs typeface="Times New Roman" panose="02020603050405020304" pitchFamily="18" charset="0"/>
              </a:rPr>
              <a:t>MW </a:t>
            </a:r>
            <a:r>
              <a:rPr lang="el-GR" sz="1600" dirty="0">
                <a:latin typeface="Calibri" panose="020F0502020204030204" pitchFamily="34" charset="0"/>
                <a:ea typeface="Calibri" panose="020F0502020204030204" pitchFamily="34" charset="0"/>
                <a:cs typeface="Times New Roman" panose="02020603050405020304" pitchFamily="18" charset="0"/>
              </a:rPr>
              <a:t> ισχύος και 7 </a:t>
            </a:r>
            <a:r>
              <a:rPr lang="en-US" sz="1600" dirty="0">
                <a:latin typeface="Calibri" panose="020F0502020204030204" pitchFamily="34" charset="0"/>
                <a:ea typeface="Calibri" panose="020F0502020204030204" pitchFamily="34" charset="0"/>
                <a:cs typeface="Times New Roman" panose="02020603050405020304" pitchFamily="18" charset="0"/>
              </a:rPr>
              <a:t>MW</a:t>
            </a:r>
            <a:r>
              <a:rPr lang="el-GR" sz="1600" dirty="0">
                <a:latin typeface="Calibri" panose="020F0502020204030204" pitchFamily="34" charset="0"/>
                <a:ea typeface="Calibri" panose="020F0502020204030204" pitchFamily="34" charset="0"/>
                <a:cs typeface="Times New Roman" panose="02020603050405020304" pitchFamily="18" charset="0"/>
              </a:rPr>
              <a:t> θερμότητας. Ο ατμός εισέρχεται στον στρόβιλο υψηλής πίεσης στα 8 </a:t>
            </a:r>
            <a:r>
              <a:rPr lang="en-US" sz="1600" dirty="0">
                <a:latin typeface="Calibri" panose="020F0502020204030204" pitchFamily="34" charset="0"/>
                <a:ea typeface="Calibri" panose="020F0502020204030204" pitchFamily="34" charset="0"/>
                <a:cs typeface="Times New Roman" panose="02020603050405020304" pitchFamily="18" charset="0"/>
              </a:rPr>
              <a:t>MPa </a:t>
            </a:r>
            <a:r>
              <a:rPr lang="el-GR" sz="1600" dirty="0">
                <a:latin typeface="Calibri" panose="020F0502020204030204" pitchFamily="34" charset="0"/>
                <a:ea typeface="Calibri" panose="020F0502020204030204" pitchFamily="34" charset="0"/>
                <a:cs typeface="Times New Roman" panose="02020603050405020304" pitchFamily="18" charset="0"/>
              </a:rPr>
              <a:t>και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εκτονώνεται στο 1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Εκεί ένα μέρος του τροφοδοτείται στον </a:t>
            </a:r>
            <a:r>
              <a:rPr lang="el-GR" sz="1600" dirty="0" err="1" smtClean="0">
                <a:latin typeface="Calibri" panose="020F0502020204030204" pitchFamily="34" charset="0"/>
                <a:ea typeface="Calibri" panose="020F0502020204030204" pitchFamily="34" charset="0"/>
                <a:cs typeface="Times New Roman" panose="02020603050405020304" pitchFamily="18" charset="0"/>
              </a:rPr>
              <a:t>εναλλάκτη</a:t>
            </a:r>
            <a:r>
              <a:rPr lang="el-GR" sz="1600" dirty="0" smtClean="0">
                <a:latin typeface="Calibri" panose="020F0502020204030204" pitchFamily="34" charset="0"/>
                <a:ea typeface="Calibri" panose="020F0502020204030204" pitchFamily="34" charset="0"/>
                <a:cs typeface="Times New Roman" panose="02020603050405020304" pitchFamily="18" charset="0"/>
              </a:rPr>
              <a:t> συμπαραγωγής και </a:t>
            </a:r>
            <a:r>
              <a:rPr lang="el-GR" sz="1600" dirty="0">
                <a:latin typeface="Calibri" panose="020F0502020204030204" pitchFamily="34" charset="0"/>
                <a:ea typeface="Calibri" panose="020F0502020204030204" pitchFamily="34" charset="0"/>
                <a:cs typeface="Times New Roman" panose="02020603050405020304" pitchFamily="18" charset="0"/>
              </a:rPr>
              <a:t>το υπόλοιπο αναθερμαίνεται στους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τροφοδοτείται στον στρόβιλο χαμηλής πίεσης, όπου εκτονώνεται στα 15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Από τον θερμαντήρα της διεργασίας εξέρχεται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συμπιεσμένο </a:t>
            </a:r>
            <a:r>
              <a:rPr lang="el-GR" sz="1600" dirty="0">
                <a:latin typeface="Calibri" panose="020F0502020204030204" pitchFamily="34" charset="0"/>
                <a:ea typeface="Calibri" panose="020F0502020204030204" pitchFamily="34" charset="0"/>
                <a:cs typeface="Times New Roman" panose="02020603050405020304" pitchFamily="18" charset="0"/>
              </a:rPr>
              <a:t>νερό στους 120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Να υπολογιστεί η καθαρή ισχύς, η θερμική απόδοση και η απόδοση συμπαραγωγής.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48750" t="34444" r="20833" b="15185"/>
          <a:stretch/>
        </p:blipFill>
        <p:spPr>
          <a:xfrm>
            <a:off x="5334000" y="97465"/>
            <a:ext cx="3657600" cy="3407080"/>
          </a:xfrm>
          <a:prstGeom prst="rect">
            <a:avLst/>
          </a:prstGeom>
        </p:spPr>
      </p:pic>
      <p:sp>
        <p:nvSpPr>
          <p:cNvPr id="6" name="Rectangle 5"/>
          <p:cNvSpPr/>
          <p:nvPr/>
        </p:nvSpPr>
        <p:spPr>
          <a:xfrm>
            <a:off x="0" y="3310006"/>
            <a:ext cx="9144000" cy="3517438"/>
          </a:xfrm>
          <a:prstGeom prst="rect">
            <a:avLst/>
          </a:prstGeom>
        </p:spPr>
        <p:txBody>
          <a:bodyPr wrap="square">
            <a:spAutoFit/>
          </a:bodyPr>
          <a:lstStyle/>
          <a:p>
            <a:pPr marL="446088" indent="-44608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K5</a:t>
            </a:r>
            <a:r>
              <a:rPr lang="en-US" sz="1600" dirty="0">
                <a:latin typeface="Calibri" panose="020F0502020204030204" pitchFamily="34" charset="0"/>
                <a:ea typeface="Calibri" panose="020F0502020204030204" pitchFamily="34" charset="0"/>
                <a:cs typeface="Times New Roman" panose="02020603050405020304" pitchFamily="18" charset="0"/>
              </a:rPr>
              <a:t>.	P5 = P6, h5 = h4 + win2 = 443,8+7,33 = 451,3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Qin1 </a:t>
            </a:r>
            <a:r>
              <a:rPr lang="en-US" sz="1600" b="1" dirty="0">
                <a:latin typeface="Calibri" panose="020F0502020204030204" pitchFamily="34" charset="0"/>
                <a:ea typeface="Calibri" panose="020F0502020204030204" pitchFamily="34" charset="0"/>
                <a:cs typeface="Times New Roman" panose="02020603050405020304" pitchFamily="18" charset="0"/>
              </a:rPr>
              <a:t>= 4,51*(3399,5-451,3) = 13296 kJ/s = 13,3 MW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Qin2 </a:t>
            </a:r>
            <a:r>
              <a:rPr lang="en-US" sz="1600" b="1" dirty="0">
                <a:latin typeface="Calibri" panose="020F0502020204030204" pitchFamily="34" charset="0"/>
                <a:ea typeface="Calibri" panose="020F0502020204030204" pitchFamily="34" charset="0"/>
                <a:cs typeface="Times New Roman" panose="02020603050405020304" pitchFamily="18" charset="0"/>
              </a:rPr>
              <a:t>= (4,51-2,99)*(3479,1-2843,7) = 965 kJ/s = 0,97 MW</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Qintotal</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13,3+0,97 = 14,3 MW</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m6*(h6 – h7) + (m6 – m3)*(h8 – h9) – (m6 – m3)*(h2 – h1) – m6*(h5 – h4) = </a:t>
            </a: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p>
          <a:p>
            <a:pPr marL="446088" indent="-446088">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m6</a:t>
            </a:r>
            <a:r>
              <a:rPr lang="en-US" sz="1600" b="1" dirty="0" smtClean="0">
                <a:latin typeface="Calibri" panose="020F0502020204030204" pitchFamily="34" charset="0"/>
                <a:ea typeface="Calibri" panose="020F0502020204030204" pitchFamily="34" charset="0"/>
                <a:cs typeface="Times New Roman" panose="02020603050405020304" pitchFamily="18" charset="0"/>
              </a:rPr>
              <a:t>*(wout1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win2</a:t>
            </a:r>
            <a:r>
              <a:rPr lang="en-US" sz="1600" b="1" dirty="0">
                <a:latin typeface="Calibri" panose="020F0502020204030204" pitchFamily="34" charset="0"/>
                <a:ea typeface="Calibri" panose="020F0502020204030204" pitchFamily="34" charset="0"/>
                <a:cs typeface="Times New Roman" panose="02020603050405020304" pitchFamily="18" charset="0"/>
              </a:rPr>
              <a:t>) + (m6 – m3)*(wout2 – win1) = 4,51*(555,8-7,33)+(4,51-2,99)*(323,7-1,0) </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2964,1 kJ/s = 2,96 MW</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nth </a:t>
            </a:r>
            <a:r>
              <a:rPr lang="en-US" sz="1600" b="1" dirty="0">
                <a:latin typeface="Calibri" panose="020F0502020204030204" pitchFamily="34" charset="0"/>
                <a:ea typeface="Calibri" panose="020F0502020204030204" pitchFamily="34" charset="0"/>
                <a:cs typeface="Times New Roman" panose="02020603050405020304" pitchFamily="18" charset="0"/>
              </a:rPr>
              <a:t>= 2,96/14,3 = 20,7 %		</a:t>
            </a:r>
            <a:r>
              <a:rPr lang="en-US" sz="1600" b="1" dirty="0" err="1">
                <a:latin typeface="Calibri" panose="020F0502020204030204" pitchFamily="34" charset="0"/>
                <a:ea typeface="Calibri" panose="020F0502020204030204" pitchFamily="34" charset="0"/>
                <a:cs typeface="Times New Roman" panose="02020603050405020304" pitchFamily="18" charset="0"/>
              </a:rPr>
              <a:t>ncogen</a:t>
            </a:r>
            <a:r>
              <a:rPr lang="en-US" sz="1600" b="1" dirty="0">
                <a:latin typeface="Calibri" panose="020F0502020204030204" pitchFamily="34" charset="0"/>
                <a:ea typeface="Calibri" panose="020F0502020204030204" pitchFamily="34" charset="0"/>
                <a:cs typeface="Times New Roman" panose="02020603050405020304" pitchFamily="18" charset="0"/>
              </a:rPr>
              <a:t> = (2,96+7)/14,3 = 69,7 %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78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110B47F6-A342-4B3B-B3C9-EC3FC74D96F8}" type="slidenum">
              <a:rPr lang="en-US" smtClean="0"/>
              <a:pPr/>
              <a:t>2</a:t>
            </a:fld>
            <a:endParaRPr lang="en-US" smtClean="0"/>
          </a:p>
        </p:txBody>
      </p:sp>
      <p:sp>
        <p:nvSpPr>
          <p:cNvPr id="18435" name="Rectangle 2"/>
          <p:cNvSpPr>
            <a:spLocks noChangeArrowheads="1"/>
          </p:cNvSpPr>
          <p:nvPr/>
        </p:nvSpPr>
        <p:spPr bwMode="auto">
          <a:xfrm>
            <a:off x="152400" y="76200"/>
            <a:ext cx="3733800" cy="523875"/>
          </a:xfrm>
          <a:prstGeom prst="rect">
            <a:avLst/>
          </a:prstGeom>
          <a:solidFill>
            <a:srgbClr val="92D050"/>
          </a:solidFill>
          <a:ln w="9525">
            <a:noFill/>
            <a:miter lim="800000"/>
            <a:headEnd/>
            <a:tailEnd/>
          </a:ln>
        </p:spPr>
        <p:txBody>
          <a:bodyPr wrap="square">
            <a:spAutoFit/>
          </a:bodyPr>
          <a:lstStyle/>
          <a:p>
            <a:r>
              <a:rPr lang="el-GR" sz="2800" b="1" dirty="0" smtClean="0">
                <a:solidFill>
                  <a:srgbClr val="C00000"/>
                </a:solidFill>
              </a:rPr>
              <a:t>Συμπαραγωγή</a:t>
            </a:r>
            <a:endParaRPr lang="en-US" sz="2800" b="1" dirty="0">
              <a:solidFill>
                <a:srgbClr val="C00000"/>
              </a:solidFill>
            </a:endParaRPr>
          </a:p>
        </p:txBody>
      </p:sp>
      <p:sp>
        <p:nvSpPr>
          <p:cNvPr id="18436" name="Rectangle 7"/>
          <p:cNvSpPr>
            <a:spLocks noChangeArrowheads="1"/>
          </p:cNvSpPr>
          <p:nvPr/>
        </p:nvSpPr>
        <p:spPr bwMode="auto">
          <a:xfrm>
            <a:off x="152400" y="609600"/>
            <a:ext cx="8839200" cy="1200329"/>
          </a:xfrm>
          <a:prstGeom prst="rect">
            <a:avLst/>
          </a:prstGeom>
          <a:noFill/>
          <a:ln w="9525">
            <a:noFill/>
            <a:miter lim="800000"/>
            <a:headEnd/>
            <a:tailEnd/>
          </a:ln>
        </p:spPr>
        <p:txBody>
          <a:bodyPr wrap="square">
            <a:spAutoFit/>
          </a:bodyPr>
          <a:lstStyle/>
          <a:p>
            <a:r>
              <a:rPr lang="el-GR" dirty="0" smtClean="0"/>
              <a:t>Πολλές βιομηχανίες απαιτούν ενέργεια υπό μορφή θερμότητας, που καλείται</a:t>
            </a:r>
            <a:r>
              <a:rPr lang="en-US" dirty="0" smtClean="0"/>
              <a:t> </a:t>
            </a:r>
            <a:r>
              <a:rPr lang="el-GR" b="1" i="1" dirty="0" smtClean="0">
                <a:solidFill>
                  <a:srgbClr val="C00000"/>
                </a:solidFill>
              </a:rPr>
              <a:t>θερμότητα διεργασίας</a:t>
            </a:r>
            <a:r>
              <a:rPr lang="en-US" dirty="0" smtClean="0"/>
              <a:t>. </a:t>
            </a:r>
            <a:r>
              <a:rPr lang="el-GR" dirty="0" smtClean="0"/>
              <a:t>Η θερμότητα διεργασίας γενικά παρέχεται υπό πίεση μεταξύ</a:t>
            </a:r>
            <a:r>
              <a:rPr lang="en-US" dirty="0" smtClean="0"/>
              <a:t> 5atm </a:t>
            </a:r>
            <a:r>
              <a:rPr lang="el-GR" dirty="0" smtClean="0"/>
              <a:t>και</a:t>
            </a:r>
            <a:r>
              <a:rPr lang="en-US" dirty="0" smtClean="0"/>
              <a:t> 7atm </a:t>
            </a:r>
            <a:r>
              <a:rPr lang="el-GR" dirty="0" smtClean="0"/>
              <a:t>και θερμοκρασία</a:t>
            </a:r>
            <a:r>
              <a:rPr lang="en-US" dirty="0" smtClean="0"/>
              <a:t> </a:t>
            </a:r>
            <a:r>
              <a:rPr lang="el-GR" dirty="0" smtClean="0"/>
              <a:t>μεταξύ </a:t>
            </a:r>
            <a:r>
              <a:rPr lang="en-US" dirty="0" smtClean="0"/>
              <a:t>150°C</a:t>
            </a:r>
            <a:r>
              <a:rPr lang="el-GR" dirty="0" smtClean="0"/>
              <a:t> και</a:t>
            </a:r>
            <a:r>
              <a:rPr lang="en-US" dirty="0" smtClean="0"/>
              <a:t> </a:t>
            </a:r>
            <a:r>
              <a:rPr lang="en-US" dirty="0"/>
              <a:t>200°C. </a:t>
            </a:r>
            <a:r>
              <a:rPr lang="el-GR" dirty="0" smtClean="0"/>
              <a:t>Η πηγή ενέργειας είναι γενικά κάποιο καύσιμο (άνθρακας, πετρέλαιο ή Φ.Α.)</a:t>
            </a:r>
            <a:r>
              <a:rPr lang="en-US" dirty="0" smtClean="0"/>
              <a:t>.</a:t>
            </a:r>
            <a:endParaRPr lang="en-US" i="1" dirty="0"/>
          </a:p>
        </p:txBody>
      </p:sp>
      <p:sp>
        <p:nvSpPr>
          <p:cNvPr id="18437" name="Rectangle 8"/>
          <p:cNvSpPr>
            <a:spLocks noChangeArrowheads="1"/>
          </p:cNvSpPr>
          <p:nvPr/>
        </p:nvSpPr>
        <p:spPr bwMode="auto">
          <a:xfrm>
            <a:off x="4467720" y="2066925"/>
            <a:ext cx="4447680" cy="2419124"/>
          </a:xfrm>
          <a:prstGeom prst="rect">
            <a:avLst/>
          </a:prstGeom>
          <a:noFill/>
          <a:ln w="9525">
            <a:noFill/>
            <a:miter lim="800000"/>
            <a:headEnd/>
            <a:tailEnd/>
          </a:ln>
        </p:spPr>
        <p:txBody>
          <a:bodyPr wrap="square">
            <a:spAutoFit/>
          </a:bodyPr>
          <a:lstStyle/>
          <a:p>
            <a:pPr>
              <a:spcBef>
                <a:spcPct val="10000"/>
              </a:spcBef>
              <a:spcAft>
                <a:spcPct val="10000"/>
              </a:spcAft>
            </a:pPr>
            <a:r>
              <a:rPr lang="el-GR" dirty="0" smtClean="0">
                <a:solidFill>
                  <a:srgbClr val="3333FF"/>
                </a:solidFill>
              </a:rPr>
              <a:t>Οι βιομηχανίες που απαιτούν μεγάλα ποσά θερμότητας, συνήθως καταναλώνουν και μεγάλες ποσότητες ηλεκτρικής ενέργειας</a:t>
            </a:r>
            <a:endParaRPr lang="en-US" dirty="0">
              <a:solidFill>
                <a:srgbClr val="3333FF"/>
              </a:solidFill>
            </a:endParaRPr>
          </a:p>
          <a:p>
            <a:pPr>
              <a:spcBef>
                <a:spcPct val="10000"/>
              </a:spcBef>
              <a:spcAft>
                <a:spcPct val="10000"/>
              </a:spcAft>
            </a:pPr>
            <a:endParaRPr lang="el-GR" dirty="0" smtClean="0">
              <a:solidFill>
                <a:srgbClr val="3333FF"/>
              </a:solidFill>
            </a:endParaRPr>
          </a:p>
          <a:p>
            <a:pPr>
              <a:spcBef>
                <a:spcPct val="10000"/>
              </a:spcBef>
              <a:spcAft>
                <a:spcPct val="10000"/>
              </a:spcAft>
            </a:pPr>
            <a:r>
              <a:rPr lang="el-GR" dirty="0" smtClean="0">
                <a:solidFill>
                  <a:srgbClr val="3333FF"/>
                </a:solidFill>
              </a:rPr>
              <a:t>Το αποτέλεσμα θα είναι μια μονάδα που θα παράγει ηλεκτρισμό ταυτόχρονα με θερμότητα</a:t>
            </a:r>
            <a:r>
              <a:rPr lang="en-US" dirty="0" smtClean="0">
                <a:solidFill>
                  <a:srgbClr val="3333FF"/>
                </a:solidFill>
              </a:rPr>
              <a:t> (</a:t>
            </a:r>
            <a:r>
              <a:rPr lang="el-GR" dirty="0" smtClean="0">
                <a:solidFill>
                  <a:srgbClr val="3333FF"/>
                </a:solidFill>
              </a:rPr>
              <a:t>μονάδα συμπαραγωγής</a:t>
            </a:r>
            <a:r>
              <a:rPr lang="en-US" dirty="0" smtClean="0">
                <a:solidFill>
                  <a:srgbClr val="3333FF"/>
                </a:solidFill>
              </a:rPr>
              <a:t>)</a:t>
            </a:r>
            <a:endParaRPr lang="en-US" i="1" dirty="0">
              <a:solidFill>
                <a:srgbClr val="3333FF"/>
              </a:solidFill>
            </a:endParaRPr>
          </a:p>
        </p:txBody>
      </p:sp>
      <p:sp>
        <p:nvSpPr>
          <p:cNvPr id="18438" name="Rectangle 9"/>
          <p:cNvSpPr>
            <a:spLocks noChangeArrowheads="1"/>
          </p:cNvSpPr>
          <p:nvPr/>
        </p:nvSpPr>
        <p:spPr bwMode="auto">
          <a:xfrm>
            <a:off x="76200" y="5715000"/>
            <a:ext cx="8991600" cy="646331"/>
          </a:xfrm>
          <a:prstGeom prst="rect">
            <a:avLst/>
          </a:prstGeom>
          <a:solidFill>
            <a:srgbClr val="FFCC99"/>
          </a:solidFill>
          <a:ln w="19050">
            <a:solidFill>
              <a:schemeClr val="bg2"/>
            </a:solidFill>
            <a:miter lim="800000"/>
            <a:headEnd/>
            <a:tailEnd/>
          </a:ln>
        </p:spPr>
        <p:txBody>
          <a:bodyPr wrap="square">
            <a:spAutoFit/>
          </a:bodyPr>
          <a:lstStyle/>
          <a:p>
            <a:pPr>
              <a:spcBef>
                <a:spcPct val="10000"/>
              </a:spcBef>
              <a:spcAft>
                <a:spcPct val="10000"/>
              </a:spcAft>
            </a:pPr>
            <a:r>
              <a:rPr lang="el-GR" b="1" dirty="0" smtClean="0">
                <a:solidFill>
                  <a:srgbClr val="CC00CC"/>
                </a:solidFill>
              </a:rPr>
              <a:t>Συμπαραγωγή</a:t>
            </a:r>
            <a:r>
              <a:rPr lang="en-US" b="1" dirty="0" smtClean="0">
                <a:solidFill>
                  <a:srgbClr val="CC00CC"/>
                </a:solidFill>
              </a:rPr>
              <a:t>:</a:t>
            </a:r>
            <a:r>
              <a:rPr lang="en-US" dirty="0" smtClean="0"/>
              <a:t> </a:t>
            </a:r>
            <a:r>
              <a:rPr lang="el-GR" dirty="0" smtClean="0"/>
              <a:t>η παραγωγή περισσότερων της μιας ωφέλιμης μορφής ενέργειας</a:t>
            </a:r>
            <a:r>
              <a:rPr lang="en-US" dirty="0" smtClean="0"/>
              <a:t> (</a:t>
            </a:r>
            <a:r>
              <a:rPr lang="el-GR" dirty="0" smtClean="0"/>
              <a:t>π.χ. ωφέλιμη θερμότητα &amp; ηλεκτρισμό</a:t>
            </a:r>
            <a:r>
              <a:rPr lang="en-US" dirty="0" smtClean="0"/>
              <a:t>) </a:t>
            </a:r>
            <a:r>
              <a:rPr lang="el-GR" dirty="0" smtClean="0"/>
              <a:t>από την ίδια πηγή ενέργειας</a:t>
            </a:r>
            <a:r>
              <a:rPr lang="en-US" dirty="0" smtClean="0"/>
              <a:t>.</a:t>
            </a:r>
            <a:endParaRPr lang="en-US" dirty="0"/>
          </a:p>
        </p:txBody>
      </p:sp>
      <p:pic>
        <p:nvPicPr>
          <p:cNvPr id="2" name="Εικόνα 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209" r="3198"/>
          <a:stretch/>
        </p:blipFill>
        <p:spPr>
          <a:xfrm>
            <a:off x="228600" y="1819454"/>
            <a:ext cx="4239120" cy="37431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A814AA9F-5D19-4CAE-A329-FD93D7006A0B}" type="slidenum">
              <a:rPr lang="en-US" smtClean="0"/>
              <a:pPr/>
              <a:t>3</a:t>
            </a:fld>
            <a:endParaRPr lang="en-US" smtClean="0"/>
          </a:p>
        </p:txBody>
      </p:sp>
      <p:sp>
        <p:nvSpPr>
          <p:cNvPr id="19459" name="Text Box 11"/>
          <p:cNvSpPr txBox="1">
            <a:spLocks noChangeArrowheads="1"/>
          </p:cNvSpPr>
          <p:nvPr/>
        </p:nvSpPr>
        <p:spPr bwMode="auto">
          <a:xfrm>
            <a:off x="152400" y="381000"/>
            <a:ext cx="1981200" cy="707886"/>
          </a:xfrm>
          <a:prstGeom prst="rect">
            <a:avLst/>
          </a:prstGeom>
          <a:noFill/>
          <a:ln w="9525">
            <a:noFill/>
            <a:miter lim="800000"/>
            <a:headEnd/>
            <a:tailEnd/>
          </a:ln>
        </p:spPr>
        <p:txBody>
          <a:bodyPr wrap="square">
            <a:spAutoFit/>
          </a:bodyPr>
          <a:lstStyle/>
          <a:p>
            <a:pPr algn="r">
              <a:spcBef>
                <a:spcPct val="50000"/>
              </a:spcBef>
            </a:pPr>
            <a:r>
              <a:rPr lang="el-GR" sz="2000" dirty="0" smtClean="0"/>
              <a:t>Απόδοση συμπαραγ</a:t>
            </a:r>
            <a:r>
              <a:rPr lang="el-GR" sz="2000" dirty="0"/>
              <a:t>ω</a:t>
            </a:r>
            <a:r>
              <a:rPr lang="el-GR" sz="2000" dirty="0" smtClean="0"/>
              <a:t>γής</a:t>
            </a:r>
            <a:endParaRPr lang="en-US" sz="2000" dirty="0"/>
          </a:p>
        </p:txBody>
      </p:sp>
      <p:sp>
        <p:nvSpPr>
          <p:cNvPr id="19460" name="Rectangle 12"/>
          <p:cNvSpPr>
            <a:spLocks noChangeArrowheads="1"/>
          </p:cNvSpPr>
          <p:nvPr/>
        </p:nvSpPr>
        <p:spPr bwMode="auto">
          <a:xfrm>
            <a:off x="4953000" y="1286055"/>
            <a:ext cx="3962400" cy="3570208"/>
          </a:xfrm>
          <a:prstGeom prst="rect">
            <a:avLst/>
          </a:prstGeom>
          <a:noFill/>
          <a:ln w="9525">
            <a:noFill/>
            <a:miter lim="800000"/>
            <a:headEnd/>
            <a:tailEnd/>
          </a:ln>
        </p:spPr>
        <p:txBody>
          <a:bodyPr wrap="square">
            <a:spAutoFit/>
          </a:bodyPr>
          <a:lstStyle/>
          <a:p>
            <a:pPr marL="342900" indent="-342900">
              <a:spcBef>
                <a:spcPct val="15000"/>
              </a:spcBef>
              <a:spcAft>
                <a:spcPct val="15000"/>
              </a:spcAft>
              <a:buClr>
                <a:srgbClr val="FF3300"/>
              </a:buClr>
              <a:buFontTx/>
              <a:buChar char="•"/>
            </a:pPr>
            <a:r>
              <a:rPr lang="el-GR" sz="2000" dirty="0" smtClean="0">
                <a:solidFill>
                  <a:srgbClr val="CC00CC"/>
                </a:solidFill>
              </a:rPr>
              <a:t>Οι τιμές της απόδοσης συμπαραγωγής (του συντελεστή φορτίου) σε πραγματικούς κύκλους συμπαραγωγής είναι της τάξης του</a:t>
            </a:r>
            <a:r>
              <a:rPr lang="en-US" sz="2000" dirty="0" smtClean="0">
                <a:solidFill>
                  <a:srgbClr val="CC00CC"/>
                </a:solidFill>
              </a:rPr>
              <a:t> </a:t>
            </a:r>
            <a:r>
              <a:rPr lang="en-US" sz="2000" dirty="0">
                <a:solidFill>
                  <a:srgbClr val="CC00CC"/>
                </a:solidFill>
              </a:rPr>
              <a:t>80%.</a:t>
            </a:r>
            <a:r>
              <a:rPr lang="en-US" sz="2000" dirty="0"/>
              <a:t> </a:t>
            </a:r>
          </a:p>
          <a:p>
            <a:pPr marL="342900" indent="-342900">
              <a:spcBef>
                <a:spcPct val="15000"/>
              </a:spcBef>
              <a:spcAft>
                <a:spcPct val="15000"/>
              </a:spcAft>
              <a:buClr>
                <a:srgbClr val="FF3300"/>
              </a:buClr>
              <a:buFontTx/>
              <a:buChar char="•"/>
            </a:pPr>
            <a:r>
              <a:rPr lang="el-GR" sz="2000" dirty="0" smtClean="0"/>
              <a:t>Κάποιοι πιο σύγχρονοι κύκλοι συμπαραγωγής χαρακτηρίζονται από ακόμα υψηλότερους συντελεστές φορτίου</a:t>
            </a:r>
            <a:r>
              <a:rPr lang="en-US" sz="2000" dirty="0" smtClean="0"/>
              <a:t>.</a:t>
            </a:r>
            <a:endParaRPr lang="en-US" sz="2000" dirty="0"/>
          </a:p>
        </p:txBody>
      </p:sp>
      <p:pic>
        <p:nvPicPr>
          <p:cNvPr id="19463" name="Picture 11"/>
          <p:cNvPicPr>
            <a:picLocks noChangeAspect="1" noChangeArrowheads="1"/>
          </p:cNvPicPr>
          <p:nvPr/>
        </p:nvPicPr>
        <p:blipFill rotWithShape="1">
          <a:blip r:embed="rId2">
            <a:clrChange>
              <a:clrFrom>
                <a:srgbClr val="FFFFFF"/>
              </a:clrFrom>
              <a:clrTo>
                <a:srgbClr val="FFFFFF">
                  <a:alpha val="0"/>
                </a:srgbClr>
              </a:clrTo>
            </a:clrChange>
          </a:blip>
          <a:srcRect l="21952"/>
          <a:stretch/>
        </p:blipFill>
        <p:spPr bwMode="auto">
          <a:xfrm>
            <a:off x="7689583" y="411914"/>
            <a:ext cx="921017" cy="640395"/>
          </a:xfrm>
          <a:prstGeom prst="rect">
            <a:avLst/>
          </a:prstGeom>
          <a:noFill/>
          <a:ln w="9525">
            <a:noFill/>
            <a:miter lim="800000"/>
            <a:headEnd/>
            <a:tailEnd/>
          </a:ln>
        </p:spPr>
      </p:pic>
      <p:pic>
        <p:nvPicPr>
          <p:cNvPr id="2" name="Εικόνα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09" t="2222" r="2898" b="2222"/>
          <a:stretch/>
        </p:blipFill>
        <p:spPr>
          <a:xfrm>
            <a:off x="228600" y="1310439"/>
            <a:ext cx="4271188" cy="4833186"/>
          </a:xfrm>
          <a:prstGeom prst="rect">
            <a:avLst/>
          </a:prstGeom>
        </p:spPr>
      </p:pic>
      <p:sp>
        <p:nvSpPr>
          <p:cNvPr id="3" name="Ορθογώνιο 2"/>
          <p:cNvSpPr/>
          <p:nvPr/>
        </p:nvSpPr>
        <p:spPr>
          <a:xfrm>
            <a:off x="228600" y="6311064"/>
            <a:ext cx="4271188" cy="276999"/>
          </a:xfrm>
          <a:prstGeom prst="rect">
            <a:avLst/>
          </a:prstGeom>
        </p:spPr>
        <p:txBody>
          <a:bodyPr wrap="square">
            <a:spAutoFit/>
          </a:bodyPr>
          <a:lstStyle/>
          <a:p>
            <a:pPr algn="ctr"/>
            <a:r>
              <a:rPr lang="el-GR" sz="1200" dirty="0" smtClean="0"/>
              <a:t>Μονάδα συμπαραγωγής ηλεκτρισμού &amp; θερμότητας</a:t>
            </a:r>
            <a:endParaRPr lang="el-GR" sz="1200" dirty="0"/>
          </a:p>
        </p:txBody>
      </p:sp>
      <p:pic>
        <p:nvPicPr>
          <p:cNvPr id="4" name="Εικόνα 3"/>
          <p:cNvPicPr>
            <a:picLocks noChangeAspect="1"/>
          </p:cNvPicPr>
          <p:nvPr/>
        </p:nvPicPr>
        <p:blipFill>
          <a:blip r:embed="rId4">
            <a:clrChange>
              <a:clrFrom>
                <a:srgbClr val="FFFFFF"/>
              </a:clrFrom>
              <a:clrTo>
                <a:srgbClr val="FFFFFF">
                  <a:alpha val="0"/>
                </a:srgbClr>
              </a:clrTo>
            </a:clrChange>
          </a:blip>
          <a:stretch>
            <a:fillRect/>
          </a:stretch>
        </p:blipFill>
        <p:spPr>
          <a:xfrm>
            <a:off x="2133600" y="411915"/>
            <a:ext cx="5486400" cy="6403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1EB8ABF8-5B3A-49B8-9939-D522A13B35E6}" type="slidenum">
              <a:rPr lang="en-US" smtClean="0"/>
              <a:pPr/>
              <a:t>4</a:t>
            </a:fld>
            <a:endParaRPr lang="en-US" smtClean="0"/>
          </a:p>
        </p:txBody>
      </p:sp>
      <p:pic>
        <p:nvPicPr>
          <p:cNvPr id="20483"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95800" y="4932363"/>
            <a:ext cx="4387850" cy="1697037"/>
          </a:xfrm>
          <a:prstGeom prst="rect">
            <a:avLst/>
          </a:prstGeom>
          <a:noFill/>
          <a:ln w="9525">
            <a:noFill/>
            <a:miter lim="800000"/>
            <a:headEnd/>
            <a:tailEnd/>
          </a:ln>
        </p:spPr>
      </p:pic>
      <p:sp>
        <p:nvSpPr>
          <p:cNvPr id="20484" name="Rectangle 5"/>
          <p:cNvSpPr>
            <a:spLocks noChangeArrowheads="1"/>
          </p:cNvSpPr>
          <p:nvPr/>
        </p:nvSpPr>
        <p:spPr bwMode="auto">
          <a:xfrm>
            <a:off x="4419600" y="304800"/>
            <a:ext cx="4495800" cy="289925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t>Όταν υπάρχει μεγάλη ζήτηση για θερμότητα διεργασίας, όλος ο ατμός κατευθύνεται προς τους θερμαντήρες διεργασίες και καθόλου προς το συμπυκνωτή</a:t>
            </a:r>
            <a:r>
              <a:rPr lang="en-US" sz="1600" dirty="0" smtClean="0"/>
              <a:t> </a:t>
            </a:r>
            <a:r>
              <a:rPr lang="en-US" sz="1600" dirty="0"/>
              <a:t>(</a:t>
            </a:r>
            <a:r>
              <a:rPr lang="en-US" sz="1600" i="1" dirty="0"/>
              <a:t>m</a:t>
            </a:r>
            <a:r>
              <a:rPr lang="en-US" sz="1600" baseline="-25000" dirty="0"/>
              <a:t>7</a:t>
            </a:r>
            <a:r>
              <a:rPr lang="en-US" sz="1600" dirty="0"/>
              <a:t>= 0). </a:t>
            </a:r>
            <a:r>
              <a:rPr lang="el-GR" sz="1600" dirty="0" smtClean="0"/>
              <a:t>Έτσι, η </a:t>
            </a:r>
            <a:r>
              <a:rPr lang="el-GR" sz="1600" dirty="0" err="1" smtClean="0"/>
              <a:t>απορριπτόμενη</a:t>
            </a:r>
            <a:r>
              <a:rPr lang="el-GR" sz="1600" dirty="0" smtClean="0"/>
              <a:t> θερμότητα μηδενίζεται.</a:t>
            </a:r>
            <a:r>
              <a:rPr lang="en-US" sz="1600" dirty="0" smtClean="0"/>
              <a:t> </a:t>
            </a:r>
            <a:endParaRPr lang="en-US" sz="1600" dirty="0"/>
          </a:p>
          <a:p>
            <a:pPr>
              <a:spcBef>
                <a:spcPct val="10000"/>
              </a:spcBef>
              <a:spcAft>
                <a:spcPct val="10000"/>
              </a:spcAft>
            </a:pPr>
            <a:endParaRPr lang="el-GR" sz="1600" dirty="0" smtClean="0">
              <a:solidFill>
                <a:srgbClr val="CC00CC"/>
              </a:solidFill>
            </a:endParaRPr>
          </a:p>
          <a:p>
            <a:pPr>
              <a:spcBef>
                <a:spcPct val="10000"/>
              </a:spcBef>
              <a:spcAft>
                <a:spcPct val="10000"/>
              </a:spcAft>
            </a:pPr>
            <a:r>
              <a:rPr lang="el-GR" sz="1600" dirty="0" smtClean="0">
                <a:solidFill>
                  <a:srgbClr val="CC00CC"/>
                </a:solidFill>
              </a:rPr>
              <a:t>Όταν δεν υπάρχει ζήτηση θερμότητας διεργασίας</a:t>
            </a:r>
            <a:r>
              <a:rPr lang="en-US" sz="1600" dirty="0" smtClean="0">
                <a:solidFill>
                  <a:srgbClr val="CC00CC"/>
                </a:solidFill>
              </a:rPr>
              <a:t>, </a:t>
            </a:r>
            <a:r>
              <a:rPr lang="el-GR" sz="1600" dirty="0" smtClean="0">
                <a:solidFill>
                  <a:srgbClr val="CC00CC"/>
                </a:solidFill>
              </a:rPr>
              <a:t>όλος ο ατμός οδηγείται στον </a:t>
            </a:r>
            <a:r>
              <a:rPr lang="el-GR" sz="1600" dirty="0" err="1" smtClean="0">
                <a:solidFill>
                  <a:srgbClr val="CC00CC"/>
                </a:solidFill>
              </a:rPr>
              <a:t>ατρμοστρόβιλο</a:t>
            </a:r>
            <a:r>
              <a:rPr lang="el-GR" sz="1600" dirty="0" smtClean="0">
                <a:solidFill>
                  <a:srgbClr val="CC00CC"/>
                </a:solidFill>
              </a:rPr>
              <a:t> και μετά στο συμπυκνωτή</a:t>
            </a:r>
            <a:r>
              <a:rPr lang="en-US" sz="1600" dirty="0" smtClean="0">
                <a:solidFill>
                  <a:srgbClr val="CC00CC"/>
                </a:solidFill>
              </a:rPr>
              <a:t> </a:t>
            </a:r>
            <a:r>
              <a:rPr lang="en-US" sz="1600" dirty="0">
                <a:solidFill>
                  <a:srgbClr val="CC00CC"/>
                </a:solidFill>
              </a:rPr>
              <a:t>(</a:t>
            </a:r>
            <a:r>
              <a:rPr lang="en-US" sz="1600" i="1" dirty="0">
                <a:solidFill>
                  <a:srgbClr val="CC00CC"/>
                </a:solidFill>
              </a:rPr>
              <a:t>m</a:t>
            </a:r>
            <a:r>
              <a:rPr lang="en-US" sz="1600" baseline="-25000" dirty="0">
                <a:solidFill>
                  <a:srgbClr val="CC00CC"/>
                </a:solidFill>
              </a:rPr>
              <a:t>5</a:t>
            </a:r>
            <a:r>
              <a:rPr lang="en-US" sz="1600" dirty="0">
                <a:solidFill>
                  <a:srgbClr val="CC00CC"/>
                </a:solidFill>
              </a:rPr>
              <a:t>=</a:t>
            </a:r>
            <a:r>
              <a:rPr lang="en-US" sz="1600" i="1" dirty="0">
                <a:solidFill>
                  <a:srgbClr val="CC00CC"/>
                </a:solidFill>
              </a:rPr>
              <a:t>m</a:t>
            </a:r>
            <a:r>
              <a:rPr lang="en-US" sz="1600" baseline="-25000" dirty="0">
                <a:solidFill>
                  <a:srgbClr val="CC00CC"/>
                </a:solidFill>
              </a:rPr>
              <a:t>6</a:t>
            </a:r>
            <a:r>
              <a:rPr lang="en-US" sz="1600" dirty="0">
                <a:solidFill>
                  <a:srgbClr val="CC00CC"/>
                </a:solidFill>
              </a:rPr>
              <a:t>=0</a:t>
            </a:r>
            <a:r>
              <a:rPr lang="en-US" sz="1600" dirty="0" smtClean="0">
                <a:solidFill>
                  <a:srgbClr val="CC00CC"/>
                </a:solidFill>
              </a:rPr>
              <a:t>)</a:t>
            </a:r>
            <a:r>
              <a:rPr lang="el-GR" sz="1600" dirty="0" smtClean="0">
                <a:solidFill>
                  <a:srgbClr val="CC00CC"/>
                </a:solidFill>
              </a:rPr>
              <a:t> κι η συμπαραγωγή λειτουργεί σαν ένα απλό ατμοηλεκτρικό κύκλωμα</a:t>
            </a:r>
            <a:r>
              <a:rPr lang="en-US" sz="1600" dirty="0" smtClean="0">
                <a:solidFill>
                  <a:srgbClr val="CC00CC"/>
                </a:solidFill>
              </a:rPr>
              <a:t>.</a:t>
            </a:r>
            <a:endParaRPr lang="en-US" sz="1600" dirty="0">
              <a:solidFill>
                <a:srgbClr val="CC00CC"/>
              </a:solidFill>
            </a:endParaRPr>
          </a:p>
        </p:txBody>
      </p:sp>
      <p:pic>
        <p:nvPicPr>
          <p:cNvPr id="2" name="Εικόνα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34" r="4393" b="3333"/>
          <a:stretch/>
        </p:blipFill>
        <p:spPr>
          <a:xfrm>
            <a:off x="228600" y="252412"/>
            <a:ext cx="4114800" cy="5478302"/>
          </a:xfrm>
          <a:prstGeom prst="rect">
            <a:avLst/>
          </a:prstGeom>
        </p:spPr>
      </p:pic>
      <p:sp>
        <p:nvSpPr>
          <p:cNvPr id="8" name="Ορθογώνιο 7"/>
          <p:cNvSpPr/>
          <p:nvPr/>
        </p:nvSpPr>
        <p:spPr>
          <a:xfrm>
            <a:off x="228600" y="5867400"/>
            <a:ext cx="4114800" cy="276999"/>
          </a:xfrm>
          <a:prstGeom prst="rect">
            <a:avLst/>
          </a:prstGeom>
        </p:spPr>
        <p:txBody>
          <a:bodyPr wrap="square">
            <a:spAutoFit/>
          </a:bodyPr>
          <a:lstStyle/>
          <a:p>
            <a:pPr algn="ctr"/>
            <a:r>
              <a:rPr lang="el-GR" sz="1200" dirty="0" smtClean="0"/>
              <a:t>Μονάδα συμπαραγωγής με ρυθμιζόμενα φορτία</a:t>
            </a:r>
            <a:endParaRPr lang="el-G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107" y="83574"/>
            <a:ext cx="4181135" cy="3574026"/>
          </a:xfrm>
          <a:prstGeom prst="rect">
            <a:avLst/>
          </a:prstGeom>
        </p:spPr>
      </p:pic>
      <p:sp>
        <p:nvSpPr>
          <p:cNvPr id="5"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sp>
        <p:nvSpPr>
          <p:cNvPr id="6" name="Rectangle 5"/>
          <p:cNvSpPr>
            <a:spLocks noChangeArrowheads="1"/>
          </p:cNvSpPr>
          <p:nvPr/>
        </p:nvSpPr>
        <p:spPr bwMode="auto">
          <a:xfrm>
            <a:off x="0" y="537865"/>
            <a:ext cx="4881107" cy="3046988"/>
          </a:xfrm>
          <a:prstGeom prst="rect">
            <a:avLst/>
          </a:prstGeom>
          <a:noFill/>
          <a:ln w="9525">
            <a:noFill/>
            <a:miter lim="800000"/>
            <a:headEnd/>
            <a:tailEnd/>
          </a:ln>
        </p:spPr>
        <p:txBody>
          <a:bodyPr wrap="square">
            <a:spAutoFit/>
          </a:bodyPr>
          <a:lstStyle/>
          <a:p>
            <a:pPr algn="just">
              <a:spcBef>
                <a:spcPct val="10000"/>
              </a:spcBef>
              <a:spcAft>
                <a:spcPct val="10000"/>
              </a:spcAft>
            </a:pPr>
            <a:r>
              <a:rPr lang="el-GR" sz="1600" dirty="0" smtClean="0">
                <a:latin typeface="Calibri" panose="020F0502020204030204" pitchFamily="34" charset="0"/>
                <a:cs typeface="Calibri" panose="020F0502020204030204" pitchFamily="34" charset="0"/>
              </a:rPr>
              <a:t>Σε μονάδα συμπαραγωγής με αναγέννηση, ο ατμός τροφοδοτείται στον στρόβιλο στα 9 </a:t>
            </a:r>
            <a:r>
              <a:rPr lang="en-US" sz="1600" dirty="0" smtClean="0">
                <a:latin typeface="Calibri" panose="020F0502020204030204" pitchFamily="34" charset="0"/>
                <a:cs typeface="Calibri" panose="020F0502020204030204" pitchFamily="34" charset="0"/>
              </a:rPr>
              <a:t>MPa </a:t>
            </a:r>
            <a:r>
              <a:rPr lang="el-GR" sz="1600" dirty="0" smtClean="0">
                <a:latin typeface="Calibri" panose="020F0502020204030204" pitchFamily="34" charset="0"/>
                <a:cs typeface="Calibri" panose="020F0502020204030204" pitchFamily="34" charset="0"/>
              </a:rPr>
              <a:t>και τους 400 </a:t>
            </a:r>
            <a:r>
              <a:rPr lang="en-US" sz="1600" dirty="0" smtClean="0">
                <a:latin typeface="Calibri" panose="020F0502020204030204" pitchFamily="34" charset="0"/>
                <a:cs typeface="Calibri" panose="020F0502020204030204" pitchFamily="34" charset="0"/>
              </a:rPr>
              <a:t>oC</a:t>
            </a:r>
            <a:r>
              <a:rPr lang="el-GR" sz="1600" dirty="0" smtClean="0">
                <a:latin typeface="Calibri" panose="020F0502020204030204" pitchFamily="34" charset="0"/>
                <a:cs typeface="Calibri" panose="020F0502020204030204" pitchFamily="34" charset="0"/>
              </a:rPr>
              <a:t>. Το 35 % του ατμού </a:t>
            </a:r>
            <a:r>
              <a:rPr lang="el-GR" sz="1600" dirty="0" err="1" smtClean="0">
                <a:latin typeface="Calibri" panose="020F0502020204030204" pitchFamily="34" charset="0"/>
                <a:cs typeface="Calibri" panose="020F0502020204030204" pitchFamily="34" charset="0"/>
              </a:rPr>
              <a:t>απομαστεύεται</a:t>
            </a:r>
            <a:r>
              <a:rPr lang="el-GR" sz="1600" dirty="0" smtClean="0">
                <a:latin typeface="Calibri" panose="020F0502020204030204" pitchFamily="34" charset="0"/>
                <a:cs typeface="Calibri" panose="020F0502020204030204" pitchFamily="34" charset="0"/>
              </a:rPr>
              <a:t> στα </a:t>
            </a:r>
            <a:r>
              <a:rPr lang="en-US" sz="1600" dirty="0" smtClean="0">
                <a:latin typeface="Calibri" panose="020F0502020204030204" pitchFamily="34" charset="0"/>
                <a:cs typeface="Calibri" panose="020F0502020204030204" pitchFamily="34" charset="0"/>
              </a:rPr>
              <a:t>1,6 MPa</a:t>
            </a:r>
            <a:r>
              <a:rPr lang="el-GR" sz="1600" dirty="0" smtClean="0">
                <a:latin typeface="Calibri" panose="020F0502020204030204" pitchFamily="34" charset="0"/>
                <a:cs typeface="Calibri" panose="020F0502020204030204" pitchFamily="34" charset="0"/>
              </a:rPr>
              <a:t> για τη συμπαραγωγή σε </a:t>
            </a:r>
            <a:r>
              <a:rPr lang="el-GR" sz="1600" dirty="0" err="1" smtClean="0">
                <a:latin typeface="Calibri" panose="020F0502020204030204" pitchFamily="34" charset="0"/>
                <a:cs typeface="Calibri" panose="020F0502020204030204" pitchFamily="34" charset="0"/>
              </a:rPr>
              <a:t>εναλλάκτη</a:t>
            </a:r>
            <a:r>
              <a:rPr lang="el-GR" sz="1600" dirty="0" smtClean="0">
                <a:latin typeface="Calibri" panose="020F0502020204030204" pitchFamily="34" charset="0"/>
                <a:cs typeface="Calibri" panose="020F0502020204030204" pitchFamily="34" charset="0"/>
              </a:rPr>
              <a:t> συμπαραγωγής (</a:t>
            </a:r>
            <a:r>
              <a:rPr lang="en-US" sz="1600" dirty="0" smtClean="0">
                <a:latin typeface="Calibri" panose="020F0502020204030204" pitchFamily="34" charset="0"/>
                <a:cs typeface="Calibri" panose="020F0502020204030204" pitchFamily="34" charset="0"/>
              </a:rPr>
              <a:t>process heater) </a:t>
            </a:r>
            <a:r>
              <a:rPr lang="el-GR" sz="1600" dirty="0" smtClean="0">
                <a:latin typeface="Calibri" panose="020F0502020204030204" pitchFamily="34" charset="0"/>
                <a:cs typeface="Calibri" panose="020F0502020204030204" pitchFamily="34" charset="0"/>
              </a:rPr>
              <a:t>και την αναγέννηση σε ανοικτό θερμαντήρα</a:t>
            </a:r>
            <a:r>
              <a:rPr lang="en-US" sz="1600" dirty="0" smtClean="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ενώ ο υπόλοιπος εκτονώνεται στα 10 </a:t>
            </a:r>
            <a:r>
              <a:rPr lang="en-US" sz="1600" dirty="0" err="1">
                <a:latin typeface="Calibri" panose="020F0502020204030204" pitchFamily="34" charset="0"/>
                <a:cs typeface="Calibri" panose="020F0502020204030204" pitchFamily="34" charset="0"/>
              </a:rPr>
              <a:t>kPa</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του συμπυκνωτή</a:t>
            </a:r>
            <a:r>
              <a:rPr lang="el-GR" sz="1600" dirty="0" smtClean="0">
                <a:latin typeface="Calibri" panose="020F0502020204030204" pitchFamily="34" charset="0"/>
                <a:cs typeface="Calibri" panose="020F0502020204030204" pitchFamily="34" charset="0"/>
              </a:rPr>
              <a:t>. Τόσο από τον </a:t>
            </a:r>
            <a:r>
              <a:rPr lang="el-GR" sz="1600" dirty="0" err="1" smtClean="0">
                <a:latin typeface="Calibri" panose="020F0502020204030204" pitchFamily="34" charset="0"/>
                <a:cs typeface="Calibri" panose="020F0502020204030204" pitchFamily="34" charset="0"/>
              </a:rPr>
              <a:t>εναλλάκτη</a:t>
            </a:r>
            <a:r>
              <a:rPr lang="el-GR" sz="1600" dirty="0" smtClean="0">
                <a:latin typeface="Calibri" panose="020F0502020204030204" pitchFamily="34" charset="0"/>
                <a:cs typeface="Calibri" panose="020F0502020204030204" pitchFamily="34" charset="0"/>
              </a:rPr>
              <a:t> συμπαραγωγής όσο και από τον ανοικτό θερμαντήρα, το νερό εξέρχεται κορεσμένο στην πίεση της </a:t>
            </a:r>
            <a:r>
              <a:rPr lang="el-GR" sz="1600" dirty="0" err="1" smtClean="0">
                <a:latin typeface="Calibri" panose="020F0502020204030204" pitchFamily="34" charset="0"/>
                <a:cs typeface="Calibri" panose="020F0502020204030204" pitchFamily="34" charset="0"/>
              </a:rPr>
              <a:t>απομάστευσης</a:t>
            </a:r>
            <a:r>
              <a:rPr lang="el-GR" sz="1600" dirty="0" smtClean="0">
                <a:latin typeface="Calibri" panose="020F0502020204030204" pitchFamily="34" charset="0"/>
                <a:cs typeface="Calibri" panose="020F0502020204030204" pitchFamily="34" charset="0"/>
              </a:rPr>
              <a:t>. Αν ο στρόβιλος και οι αντλίες λειτουργούν </a:t>
            </a:r>
            <a:r>
              <a:rPr lang="el-GR" sz="1600" dirty="0" err="1" smtClean="0">
                <a:latin typeface="Calibri" panose="020F0502020204030204" pitchFamily="34" charset="0"/>
                <a:cs typeface="Calibri" panose="020F0502020204030204" pitchFamily="34" charset="0"/>
              </a:rPr>
              <a:t>ισεντροπικά</a:t>
            </a:r>
            <a:r>
              <a:rPr lang="el-GR" sz="1600" dirty="0" smtClean="0">
                <a:latin typeface="Calibri" panose="020F0502020204030204" pitchFamily="34" charset="0"/>
                <a:cs typeface="Calibri" panose="020F0502020204030204" pitchFamily="34" charset="0"/>
              </a:rPr>
              <a:t>, να υπολογιστεί η θερμική απόδοση, η απόδοση </a:t>
            </a:r>
            <a:r>
              <a:rPr lang="el-GR" sz="1600" dirty="0" err="1" smtClean="0">
                <a:latin typeface="Calibri" panose="020F0502020204030204" pitchFamily="34" charset="0"/>
                <a:cs typeface="Calibri" panose="020F0502020204030204" pitchFamily="34" charset="0"/>
              </a:rPr>
              <a:t>συμπα</a:t>
            </a:r>
            <a:r>
              <a:rPr lang="en-US" sz="1600" dirty="0" smtClean="0">
                <a:latin typeface="Calibri" panose="020F0502020204030204" pitchFamily="34" charset="0"/>
                <a:cs typeface="Calibri" panose="020F0502020204030204" pitchFamily="34" charset="0"/>
              </a:rPr>
              <a:t>-</a:t>
            </a:r>
            <a:r>
              <a:rPr lang="el-GR" sz="1600" dirty="0" err="1" smtClean="0">
                <a:latin typeface="Calibri" panose="020F0502020204030204" pitchFamily="34" charset="0"/>
                <a:cs typeface="Calibri" panose="020F0502020204030204" pitchFamily="34" charset="0"/>
              </a:rPr>
              <a:t>ραγωγής</a:t>
            </a:r>
            <a:r>
              <a:rPr lang="el-GR" sz="1600" dirty="0" smtClean="0">
                <a:latin typeface="Calibri" panose="020F0502020204030204" pitchFamily="34" charset="0"/>
                <a:cs typeface="Calibri" panose="020F0502020204030204" pitchFamily="34" charset="0"/>
              </a:rPr>
              <a:t> και η παροχή μάζας για καθαρή ισχύ 25 </a:t>
            </a:r>
            <a:r>
              <a:rPr lang="en-US" sz="1600" dirty="0" smtClean="0">
                <a:latin typeface="Calibri" panose="020F0502020204030204" pitchFamily="34" charset="0"/>
                <a:cs typeface="Calibri" panose="020F0502020204030204" pitchFamily="34" charset="0"/>
              </a:rPr>
              <a:t>MW.</a:t>
            </a:r>
            <a:endParaRPr lang="en-US" sz="1600" dirty="0">
              <a:latin typeface="Calibri" panose="020F0502020204030204" pitchFamily="34" charset="0"/>
              <a:cs typeface="Calibri" panose="020F0502020204030204" pitchFamily="34" charset="0"/>
            </a:endParaRPr>
          </a:p>
        </p:txBody>
      </p:sp>
      <p:sp>
        <p:nvSpPr>
          <p:cNvPr id="3" name="Rectangle 2"/>
          <p:cNvSpPr/>
          <p:nvPr/>
        </p:nvSpPr>
        <p:spPr>
          <a:xfrm>
            <a:off x="0" y="3733800"/>
            <a:ext cx="9104671" cy="2978764"/>
          </a:xfrm>
          <a:prstGeom prst="rect">
            <a:avLst/>
          </a:prstGeom>
        </p:spPr>
        <p:txBody>
          <a:bodyPr wrap="square">
            <a:spAutoFit/>
          </a:bodyPr>
          <a:lstStyle/>
          <a:p>
            <a:pPr marL="541338" indent="-541338">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K</a:t>
            </a:r>
            <a:r>
              <a:rPr lang="el-GR" sz="1600" dirty="0">
                <a:latin typeface="Calibri" panose="020F0502020204030204" pitchFamily="34" charset="0"/>
                <a:ea typeface="Calibri" panose="020F0502020204030204" pitchFamily="34" charset="0"/>
                <a:cs typeface="Times New Roman" panose="02020603050405020304" pitchFamily="18" charset="0"/>
              </a:rPr>
              <a:t>6. 	</a:t>
            </a:r>
            <a:r>
              <a:rPr lang="en-US" sz="1600" dirty="0">
                <a:latin typeface="Calibri" panose="020F0502020204030204" pitchFamily="34" charset="0"/>
                <a:ea typeface="Calibri" panose="020F0502020204030204" pitchFamily="34" charset="0"/>
                <a:cs typeface="Times New Roman" panose="02020603050405020304" pitchFamily="18" charset="0"/>
              </a:rPr>
              <a:t>P</a:t>
            </a:r>
            <a:r>
              <a:rPr lang="el-GR" sz="1600" dirty="0">
                <a:latin typeface="Calibri" panose="020F0502020204030204" pitchFamily="34" charset="0"/>
                <a:ea typeface="Calibri" panose="020F0502020204030204" pitchFamily="34" charset="0"/>
                <a:cs typeface="Times New Roman" panose="02020603050405020304" pitchFamily="18" charset="0"/>
              </a:rPr>
              <a:t>6 = 9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a:t>
            </a:r>
            <a:r>
              <a:rPr lang="el-GR" sz="1600" dirty="0">
                <a:latin typeface="Calibri" panose="020F0502020204030204" pitchFamily="34" charset="0"/>
                <a:ea typeface="Calibri" panose="020F0502020204030204" pitchFamily="34" charset="0"/>
                <a:cs typeface="Times New Roman" panose="02020603050405020304" pitchFamily="18" charset="0"/>
              </a:rPr>
              <a:t>6 = 400 </a:t>
            </a:r>
            <a:r>
              <a:rPr lang="en-US" sz="1600" dirty="0" smtClean="0">
                <a:latin typeface="Calibri" panose="020F0502020204030204" pitchFamily="34" charset="0"/>
                <a:ea typeface="Calibri" panose="020F0502020204030204" pitchFamily="34" charset="0"/>
                <a:cs typeface="Times New Roman" panose="02020603050405020304" pitchFamily="18" charset="0"/>
              </a:rPr>
              <a:t>oC	</a:t>
            </a:r>
            <a:r>
              <a:rPr lang="pl-PL" sz="1600" dirty="0" smtClean="0">
                <a:latin typeface="Calibri" panose="020F0502020204030204" pitchFamily="34" charset="0"/>
                <a:ea typeface="Calibri" panose="020F0502020204030204" pitchFamily="34" charset="0"/>
                <a:cs typeface="Times New Roman" panose="02020603050405020304" pitchFamily="18" charset="0"/>
              </a:rPr>
              <a:t>h</a:t>
            </a:r>
            <a:r>
              <a:rPr lang="el-GR" sz="1600" dirty="0">
                <a:latin typeface="Calibri" panose="020F0502020204030204" pitchFamily="34" charset="0"/>
                <a:ea typeface="Calibri" panose="020F0502020204030204" pitchFamily="34" charset="0"/>
                <a:cs typeface="Times New Roman" panose="02020603050405020304" pitchFamily="18" charset="0"/>
              </a:rPr>
              <a:t>6 =3118,8 </a:t>
            </a:r>
            <a:r>
              <a:rPr lang="pl-PL"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pl-PL" sz="1600" dirty="0" smtClean="0">
                <a:latin typeface="Calibri" panose="020F0502020204030204" pitchFamily="34" charset="0"/>
                <a:ea typeface="Calibri" panose="020F0502020204030204" pitchFamily="34" charset="0"/>
                <a:cs typeface="Times New Roman" panose="02020603050405020304" pitchFamily="18" charset="0"/>
              </a:rPr>
              <a:t>kg</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smtClean="0">
                <a:latin typeface="Calibri" panose="020F0502020204030204" pitchFamily="34" charset="0"/>
                <a:ea typeface="Calibri" panose="020F0502020204030204" pitchFamily="34" charset="0"/>
                <a:cs typeface="Times New Roman" panose="02020603050405020304" pitchFamily="18" charset="0"/>
              </a:rPr>
              <a:t>s</a:t>
            </a:r>
            <a:r>
              <a:rPr lang="el-GR" sz="1600" dirty="0">
                <a:latin typeface="Calibri" panose="020F0502020204030204" pitchFamily="34" charset="0"/>
                <a:ea typeface="Calibri" panose="020F0502020204030204" pitchFamily="34" charset="0"/>
                <a:cs typeface="Times New Roman" panose="02020603050405020304" pitchFamily="18" charset="0"/>
              </a:rPr>
              <a:t>6 = 6,2876 </a:t>
            </a:r>
            <a:r>
              <a:rPr lang="pl-PL"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pl-PL" sz="1600" dirty="0">
                <a:latin typeface="Calibri" panose="020F0502020204030204" pitchFamily="34" charset="0"/>
                <a:ea typeface="Calibri" panose="020F0502020204030204" pitchFamily="34" charset="0"/>
                <a:cs typeface="Times New Roman" panose="02020603050405020304" pitchFamily="18" charset="0"/>
              </a:rPr>
              <a:t>kgK</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K7</a:t>
            </a:r>
            <a:r>
              <a:rPr lang="pl-PL" sz="1600" dirty="0">
                <a:latin typeface="Calibri" panose="020F0502020204030204" pitchFamily="34" charset="0"/>
                <a:ea typeface="Calibri" panose="020F0502020204030204" pitchFamily="34" charset="0"/>
                <a:cs typeface="Times New Roman" panose="02020603050405020304" pitchFamily="18" charset="0"/>
              </a:rPr>
              <a:t>.	P7 = 1,6 Mpa, </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smtClean="0">
                <a:latin typeface="Calibri" panose="020F0502020204030204" pitchFamily="34" charset="0"/>
                <a:ea typeface="Calibri" panose="020F0502020204030204" pitchFamily="34" charset="0"/>
                <a:cs typeface="Times New Roman" panose="02020603050405020304" pitchFamily="18" charset="0"/>
              </a:rPr>
              <a:t>s7 </a:t>
            </a:r>
            <a:r>
              <a:rPr lang="pl-PL" sz="1600" dirty="0">
                <a:latin typeface="Calibri" panose="020F0502020204030204" pitchFamily="34" charset="0"/>
                <a:ea typeface="Calibri" panose="020F0502020204030204" pitchFamily="34" charset="0"/>
                <a:cs typeface="Times New Roman" panose="02020603050405020304" pitchFamily="18" charset="0"/>
              </a:rPr>
              <a:t>= s6 = 6,2876 kJ/kgK</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εντροπία είναι μικρότερη από την εντροπία κορεσμένου ατμού (6,4200 </a:t>
            </a:r>
            <a:r>
              <a:rPr lang="en-US"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kgK</a:t>
            </a:r>
            <a:r>
              <a:rPr lang="en-US" sz="1600" dirty="0" smtClean="0">
                <a:latin typeface="Calibri" panose="020F0502020204030204" pitchFamily="34" charset="0"/>
                <a:ea typeface="Calibri" panose="020F0502020204030204" pitchFamily="34" charset="0"/>
                <a:cs typeface="Times New Roman" panose="02020603050405020304" pitchFamily="18" charset="0"/>
              </a:rPr>
              <a:t> –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από τον Πίνακα Υπέρθερμου</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a:latin typeface="Calibri" panose="020F0502020204030204" pitchFamily="34" charset="0"/>
                <a:ea typeface="Calibri" panose="020F0502020204030204" pitchFamily="34" charset="0"/>
                <a:cs typeface="Times New Roman" panose="02020603050405020304" pitchFamily="18" charset="0"/>
              </a:rPr>
              <a:t>στα 1,6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άρα στο ρεύμα 7 έχουμε κορεσμένο </a:t>
            </a:r>
            <a:r>
              <a:rPr lang="el-GR" sz="1600" dirty="0" smtClean="0">
                <a:latin typeface="Calibri" panose="020F0502020204030204" pitchFamily="34" charset="0"/>
                <a:ea typeface="Calibri" panose="020F0502020204030204" pitchFamily="34" charset="0"/>
                <a:cs typeface="Times New Roman" panose="02020603050405020304" pitchFamily="18" charset="0"/>
              </a:rPr>
              <a:t>μίγμα.</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εντροπία κορεσμένου υγρού στα 1,6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(1600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βρίσκεται με γραμμική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παρεμβολή:</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sf</a:t>
            </a:r>
            <a:r>
              <a:rPr lang="el-GR" sz="1600" dirty="0">
                <a:latin typeface="Calibri" panose="020F0502020204030204" pitchFamily="34" charset="0"/>
                <a:ea typeface="Calibri" panose="020F0502020204030204" pitchFamily="34" charset="0"/>
                <a:cs typeface="Times New Roman" panose="02020603050405020304" pitchFamily="18" charset="0"/>
              </a:rPr>
              <a:t>@1,6</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 2,3143+(2,3844-2,3143)*(1600-1500)/(1750-1500) = 2,3423 </a:t>
            </a:r>
            <a:r>
              <a:rPr lang="en-US"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kgK</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endParaRPr 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Η </a:t>
            </a:r>
            <a:r>
              <a:rPr lang="el-GR" sz="1600" b="1" dirty="0">
                <a:latin typeface="Calibri" panose="020F0502020204030204" pitchFamily="34" charset="0"/>
                <a:ea typeface="Calibri" panose="020F0502020204030204" pitchFamily="34" charset="0"/>
                <a:cs typeface="Times New Roman" panose="02020603050405020304" pitchFamily="18" charset="0"/>
              </a:rPr>
              <a:t>ποιότητα του κορεσμένου μίγματος είναι:	</a:t>
            </a:r>
            <a:r>
              <a:rPr lang="en-US" sz="1600" b="1" dirty="0">
                <a:latin typeface="Calibri" panose="020F0502020204030204" pitchFamily="34" charset="0"/>
                <a:ea typeface="Calibri" panose="020F0502020204030204" pitchFamily="34" charset="0"/>
                <a:cs typeface="Times New Roman" panose="02020603050405020304" pitchFamily="18" charset="0"/>
              </a:rPr>
              <a:t>x</a:t>
            </a:r>
            <a:r>
              <a:rPr lang="el-GR" sz="1600" b="1" dirty="0">
                <a:latin typeface="Calibri" panose="020F0502020204030204" pitchFamily="34" charset="0"/>
                <a:ea typeface="Calibri" panose="020F0502020204030204" pitchFamily="34" charset="0"/>
                <a:cs typeface="Times New Roman" panose="02020603050405020304" pitchFamily="18" charset="0"/>
              </a:rPr>
              <a:t>7 = (6,2876-2,3423)/(6,4200-2,3423) = </a:t>
            </a:r>
            <a:r>
              <a:rPr lang="el-GR" sz="1600" b="1" dirty="0" smtClean="0">
                <a:latin typeface="Calibri" panose="020F0502020204030204" pitchFamily="34" charset="0"/>
                <a:ea typeface="Calibri" panose="020F0502020204030204" pitchFamily="34" charset="0"/>
                <a:cs typeface="Times New Roman" panose="02020603050405020304" pitchFamily="18" charset="0"/>
              </a:rPr>
              <a:t>0,9675</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71214" y="2971800"/>
            <a:ext cx="304800" cy="233975"/>
          </a:xfrm>
          <a:prstGeom prst="rect">
            <a:avLst/>
          </a:prstGeom>
          <a:solidFill>
            <a:schemeClr val="bg1"/>
          </a:solidFill>
        </p:spPr>
        <p:txBody>
          <a:bodyPr wrap="square">
            <a:spAutoFit/>
          </a:bodyPr>
          <a:lstStyle/>
          <a:p>
            <a:pPr>
              <a:lnSpc>
                <a:spcPct val="107000"/>
              </a:lnSpc>
              <a:spcAft>
                <a:spcPts val="0"/>
              </a:spcAft>
            </a:pPr>
            <a:r>
              <a:rPr lang="en-US" sz="900" b="1" dirty="0" smtClean="0">
                <a:latin typeface="Calibri" panose="020F0502020204030204" pitchFamily="34" charset="0"/>
                <a:ea typeface="Calibri" panose="020F0502020204030204" pitchFamily="34" charset="0"/>
                <a:cs typeface="Times New Roman" panose="02020603050405020304" pitchFamily="18" charset="0"/>
              </a:rPr>
              <a:t>PII</a:t>
            </a:r>
            <a:endParaRPr lang="el-GR" sz="9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188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9600"/>
            <a:ext cx="9104671" cy="5649816"/>
          </a:xfrm>
          <a:prstGeom prst="rect">
            <a:avLst/>
          </a:prstGeom>
        </p:spPr>
        <p:txBody>
          <a:bodyPr wrap="square">
            <a:spAutoFit/>
          </a:bodyPr>
          <a:lstStyle/>
          <a:p>
            <a:pPr>
              <a:lnSpc>
                <a:spcPct val="107000"/>
              </a:lnSpc>
              <a:spcAft>
                <a:spcPts val="0"/>
              </a:spcAft>
            </a:pPr>
            <a:r>
              <a:rPr lang="el-GR"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Η ενθαλπία του κορεσμένου ατμού, στα 1,6 </a:t>
            </a:r>
            <a:r>
              <a:rPr 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MPa, </a:t>
            </a:r>
            <a:r>
              <a:rPr lang="el-GR"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δίνεται </a:t>
            </a:r>
          </a:p>
          <a:p>
            <a:pPr>
              <a:lnSpc>
                <a:spcPct val="107000"/>
              </a:lnSpc>
              <a:spcAft>
                <a:spcPts val="0"/>
              </a:spcAft>
            </a:pPr>
            <a:r>
              <a:rPr lang="el-GR"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στον Πίνακα Υπέρθερμου των 1,6 </a:t>
            </a:r>
            <a:r>
              <a:rPr lang="en-US"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MPa. </a:t>
            </a:r>
          </a:p>
          <a:p>
            <a:pPr>
              <a:lnSpc>
                <a:spcPct val="107000"/>
              </a:lnSpc>
              <a:spcAft>
                <a:spcPts val="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Η </a:t>
            </a:r>
            <a:r>
              <a:rPr lang="el-GR" sz="1600" dirty="0">
                <a:latin typeface="Calibri" panose="020F0502020204030204" pitchFamily="34" charset="0"/>
                <a:ea typeface="Calibri" panose="020F0502020204030204" pitchFamily="34" charset="0"/>
                <a:cs typeface="Times New Roman" panose="02020603050405020304" pitchFamily="18" charset="0"/>
              </a:rPr>
              <a:t>ενθαλπία κορεσμένου υγρού στα 1,6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(1600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βρίσκεται </a:t>
            </a:r>
            <a:r>
              <a:rPr lang="el-GR" sz="1600" dirty="0">
                <a:latin typeface="Calibri" panose="020F0502020204030204" pitchFamily="34" charset="0"/>
                <a:ea typeface="Calibri" panose="020F0502020204030204" pitchFamily="34" charset="0"/>
                <a:cs typeface="Times New Roman" panose="02020603050405020304" pitchFamily="18" charset="0"/>
              </a:rPr>
              <a:t>με γραμμική </a:t>
            </a:r>
            <a:r>
              <a:rPr lang="el-GR" sz="1600" dirty="0" smtClean="0">
                <a:latin typeface="Calibri" panose="020F0502020204030204" pitchFamily="34" charset="0"/>
                <a:ea typeface="Calibri" panose="020F0502020204030204" pitchFamily="34" charset="0"/>
                <a:cs typeface="Times New Roman" panose="02020603050405020304" pitchFamily="18" charset="0"/>
              </a:rPr>
              <a:t>παρεμβολή:</a:t>
            </a:r>
          </a:p>
          <a:p>
            <a:pPr>
              <a:lnSpc>
                <a:spcPct val="107000"/>
              </a:lnSpc>
              <a:spcAft>
                <a:spcPts val="0"/>
              </a:spcAft>
            </a:pP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hf</a:t>
            </a:r>
            <a:r>
              <a:rPr lang="el-GR" sz="1600" dirty="0">
                <a:latin typeface="Calibri" panose="020F0502020204030204" pitchFamily="34" charset="0"/>
                <a:ea typeface="Calibri" panose="020F0502020204030204" pitchFamily="34" charset="0"/>
                <a:cs typeface="Times New Roman" panose="02020603050405020304" pitchFamily="18" charset="0"/>
              </a:rPr>
              <a:t>@1,6</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 844,55+(878,16-844,55)*(1600-1500)/(1750-1500)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857,99</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h7 </a:t>
            </a:r>
            <a:r>
              <a:rPr lang="en-US" sz="1600" dirty="0">
                <a:latin typeface="Calibri" panose="020F0502020204030204" pitchFamily="34" charset="0"/>
                <a:ea typeface="Calibri" panose="020F0502020204030204" pitchFamily="34" charset="0"/>
                <a:cs typeface="Times New Roman" panose="02020603050405020304" pitchFamily="18" charset="0"/>
              </a:rPr>
              <a:t>= 0,9675*2792,8+(1-0,9675)*</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857,99</a:t>
            </a:r>
            <a:r>
              <a:rPr lang="en-US" sz="1600" dirty="0">
                <a:latin typeface="Calibri" panose="020F0502020204030204" pitchFamily="34" charset="0"/>
                <a:ea typeface="Calibri" panose="020F0502020204030204" pitchFamily="34" charset="0"/>
                <a:cs typeface="Times New Roman" panose="02020603050405020304" pitchFamily="18" charset="0"/>
              </a:rPr>
              <a:t> =  2729,9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wout1 =wout6-7 = h6 – h7 =  </a:t>
            </a:r>
            <a:r>
              <a:rPr lang="en-US" sz="1600" b="1" dirty="0">
                <a:latin typeface="Calibri" panose="020F0502020204030204" pitchFamily="34" charset="0"/>
                <a:ea typeface="Calibri" panose="020F0502020204030204" pitchFamily="34" charset="0"/>
                <a:cs typeface="Times New Roman" panose="02020603050405020304" pitchFamily="18" charset="0"/>
              </a:rPr>
              <a:t>3118,8-2729,9 = 388,9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K8</a:t>
            </a:r>
            <a:r>
              <a:rPr lang="pl-PL" sz="1600" dirty="0">
                <a:latin typeface="Calibri" panose="020F0502020204030204" pitchFamily="34" charset="0"/>
                <a:ea typeface="Calibri" panose="020F0502020204030204" pitchFamily="34" charset="0"/>
                <a:cs typeface="Times New Roman" panose="02020603050405020304" pitchFamily="18" charset="0"/>
              </a:rPr>
              <a:t>.	P8 = 10 kPa, s8 = </a:t>
            </a:r>
            <a:r>
              <a:rPr lang="pl-PL" sz="1600" dirty="0" smtClean="0">
                <a:latin typeface="Calibri" panose="020F0502020204030204" pitchFamily="34" charset="0"/>
                <a:ea typeface="Calibri" panose="020F0502020204030204" pitchFamily="34" charset="0"/>
                <a:cs typeface="Times New Roman" panose="02020603050405020304" pitchFamily="18" charset="0"/>
              </a:rPr>
              <a:t>s6</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a:latin typeface="Calibri" panose="020F0502020204030204" pitchFamily="34" charset="0"/>
                <a:ea typeface="Calibri" panose="020F0502020204030204" pitchFamily="34" charset="0"/>
                <a:cs typeface="Times New Roman" panose="02020603050405020304" pitchFamily="18" charset="0"/>
              </a:rPr>
              <a:t>6,2876</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a:latin typeface="Calibri" panose="020F0502020204030204" pitchFamily="34" charset="0"/>
                <a:ea typeface="Calibri" panose="020F0502020204030204" pitchFamily="34" charset="0"/>
                <a:cs typeface="Times New Roman" panose="02020603050405020304" pitchFamily="18" charset="0"/>
              </a:rPr>
              <a:t>kJ</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pl-PL" sz="1600" dirty="0">
                <a:latin typeface="Calibri" panose="020F0502020204030204" pitchFamily="34" charset="0"/>
                <a:ea typeface="Calibri" panose="020F0502020204030204" pitchFamily="34" charset="0"/>
                <a:cs typeface="Times New Roman" panose="02020603050405020304" pitchFamily="18" charset="0"/>
              </a:rPr>
              <a:t>kg 	</a:t>
            </a:r>
            <a:r>
              <a:rPr lang="pl-PL"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a:latin typeface="Calibri" panose="020F0502020204030204" pitchFamily="34" charset="0"/>
                <a:ea typeface="Calibri" panose="020F0502020204030204" pitchFamily="34" charset="0"/>
                <a:cs typeface="Times New Roman" panose="02020603050405020304" pitchFamily="18" charset="0"/>
              </a:rPr>
              <a:t>x8 = (6,2876-0,6492)/(8,1488-0,6492) = 0,75</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0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h8 </a:t>
            </a:r>
            <a:r>
              <a:rPr lang="en-US" sz="1600" dirty="0">
                <a:latin typeface="Calibri" panose="020F0502020204030204" pitchFamily="34" charset="0"/>
                <a:ea typeface="Calibri" panose="020F0502020204030204" pitchFamily="34" charset="0"/>
                <a:cs typeface="Times New Roman" panose="02020603050405020304" pitchFamily="18" charset="0"/>
              </a:rPr>
              <a:t>= 0,75*2583,9+0,25*191,81 = 1985,88 </a:t>
            </a:r>
            <a:r>
              <a:rPr lang="en-US" sz="1600" dirty="0" smtClean="0">
                <a:latin typeface="Calibri" panose="020F0502020204030204" pitchFamily="34" charset="0"/>
                <a:ea typeface="Calibri" panose="020F0502020204030204" pitchFamily="34" charset="0"/>
                <a:cs typeface="Times New Roman" panose="02020603050405020304" pitchFamily="18" charset="0"/>
              </a:rPr>
              <a:t>kJ/kg </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	wout2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wout7-8 = 2729,9-1985,9 </a:t>
            </a:r>
            <a:r>
              <a:rPr lang="en-US" sz="1600" b="1" dirty="0">
                <a:latin typeface="Calibri" panose="020F0502020204030204" pitchFamily="34" charset="0"/>
                <a:ea typeface="Calibri" panose="020F0502020204030204" pitchFamily="34" charset="0"/>
                <a:cs typeface="Times New Roman" panose="02020603050405020304" pitchFamily="18" charset="0"/>
              </a:rPr>
              <a:t>= 744,0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K9</a:t>
            </a:r>
            <a:r>
              <a:rPr lang="en-US" sz="1600" dirty="0">
                <a:latin typeface="Calibri" panose="020F0502020204030204" pitchFamily="34" charset="0"/>
                <a:ea typeface="Calibri" panose="020F0502020204030204" pitchFamily="34" charset="0"/>
                <a:cs typeface="Times New Roman" panose="02020603050405020304" pitchFamily="18" charset="0"/>
              </a:rPr>
              <a:t>.	P9 = 1,6 MPa, </a:t>
            </a:r>
            <a:r>
              <a:rPr lang="el-GR" sz="1600" dirty="0">
                <a:latin typeface="Calibri" panose="020F0502020204030204" pitchFamily="34" charset="0"/>
                <a:ea typeface="Calibri" panose="020F0502020204030204" pitchFamily="34" charset="0"/>
                <a:cs typeface="Times New Roman" panose="02020603050405020304" pitchFamily="18" charset="0"/>
              </a:rPr>
              <a:t>κορεσμένο υγρό</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h9 = 857,99 </a:t>
            </a:r>
            <a:r>
              <a:rPr lang="en-US" sz="1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kJ/kg</a:t>
            </a:r>
          </a:p>
          <a:p>
            <a:pPr>
              <a:lnSpc>
                <a:spcPct val="107000"/>
              </a:lnSpc>
              <a:spcAft>
                <a:spcPts val="0"/>
              </a:spcAft>
            </a:pP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q’cogen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2729,9-857,99 = 1871,9 </a:t>
            </a:r>
            <a:r>
              <a:rPr lang="en-US" sz="1600" b="1" dirty="0" smtClean="0">
                <a:latin typeface="Calibri" panose="020F0502020204030204" pitchFamily="34" charset="0"/>
                <a:ea typeface="Calibri" panose="020F0502020204030204" pitchFamily="34" charset="0"/>
                <a:cs typeface="Times New Roman" panose="02020603050405020304" pitchFamily="18" charset="0"/>
              </a:rPr>
              <a:t>kJ/kg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σε μονάδες ειδικής ενέργειας,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kJ/kg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αν</a:t>
            </a:r>
            <a:r>
              <a:rPr lang="el-GR"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α</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ατμού που τροφοδοτείται στον </a:t>
            </a:r>
            <a:r>
              <a:rPr lang="el-GR"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εναλλάκτη</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συμπαραγωγής </a:t>
            </a:r>
            <a:endParaRPr lang="el-GR"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1" y="76200"/>
            <a:ext cx="3542070" cy="3027754"/>
          </a:xfrm>
          <a:prstGeom prst="rect">
            <a:avLst/>
          </a:prstGeom>
        </p:spPr>
      </p:pic>
      <p:sp>
        <p:nvSpPr>
          <p:cNvPr id="6"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spTree>
    <p:extLst>
      <p:ext uri="{BB962C8B-B14F-4D97-AF65-F5344CB8AC3E}">
        <p14:creationId xmlns:p14="http://schemas.microsoft.com/office/powerpoint/2010/main" val="2573341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5239"/>
            <a:ext cx="9104671" cy="6152069"/>
          </a:xfrm>
          <a:prstGeom prst="rect">
            <a:avLst/>
          </a:prstGeom>
        </p:spPr>
        <p:txBody>
          <a:bodyPr wrap="square">
            <a:spAutoFit/>
          </a:bodyPr>
          <a:lstStyle/>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K1</a:t>
            </a:r>
            <a:r>
              <a:rPr lang="en-US" sz="1600" dirty="0">
                <a:latin typeface="Calibri" panose="020F0502020204030204" pitchFamily="34" charset="0"/>
                <a:ea typeface="Calibri" panose="020F0502020204030204" pitchFamily="34" charset="0"/>
                <a:cs typeface="Times New Roman" panose="02020603050405020304" pitchFamily="18" charset="0"/>
              </a:rPr>
              <a:t>.	P1 = 10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n-US" sz="1600" dirty="0">
                <a:latin typeface="Calibri" panose="020F0502020204030204" pitchFamily="34" charset="0"/>
                <a:ea typeface="Calibri" panose="020F0502020204030204" pitchFamily="34" charset="0"/>
                <a:cs typeface="Times New Roman" panose="02020603050405020304" pitchFamily="18" charset="0"/>
              </a:rPr>
              <a:t>, h1 = 191,81 kJ/kg, v1 = 0,001010 </a:t>
            </a:r>
            <a:r>
              <a:rPr lang="en-US" sz="1600" dirty="0" smtClean="0">
                <a:latin typeface="Calibri" panose="020F0502020204030204" pitchFamily="34" charset="0"/>
                <a:ea typeface="Calibri" panose="020F0502020204030204" pitchFamily="34" charset="0"/>
                <a:cs typeface="Times New Roman" panose="02020603050405020304" pitchFamily="18" charset="0"/>
              </a:rPr>
              <a:t>m3/kg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win1 </a:t>
            </a:r>
            <a:r>
              <a:rPr lang="en-US" sz="1600" b="1" dirty="0">
                <a:latin typeface="Calibri" panose="020F0502020204030204" pitchFamily="34" charset="0"/>
                <a:ea typeface="Calibri" panose="020F0502020204030204" pitchFamily="34" charset="0"/>
                <a:cs typeface="Times New Roman" panose="02020603050405020304" pitchFamily="18" charset="0"/>
              </a:rPr>
              <a:t>= 0,001010*(1600-10) = 1,606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K2</a:t>
            </a:r>
            <a:r>
              <a:rPr lang="en-US" sz="1600" dirty="0">
                <a:latin typeface="Calibri" panose="020F0502020204030204" pitchFamily="34" charset="0"/>
                <a:ea typeface="Calibri" panose="020F0502020204030204" pitchFamily="34" charset="0"/>
                <a:cs typeface="Times New Roman" panose="02020603050405020304" pitchFamily="18" charset="0"/>
              </a:rPr>
              <a:t>.	P2 = 1,6 MPa, h2 = 191,81+ 1,61 = 193,42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K3</a:t>
            </a:r>
            <a:r>
              <a:rPr lang="en-US" sz="1600" dirty="0">
                <a:latin typeface="Calibri" panose="020F0502020204030204" pitchFamily="34" charset="0"/>
                <a:ea typeface="Calibri" panose="020F0502020204030204" pitchFamily="34" charset="0"/>
                <a:cs typeface="Times New Roman" panose="02020603050405020304" pitchFamily="18" charset="0"/>
              </a:rPr>
              <a:t>.	P3 = 1,6 MPa, h3 = hf@1,6MPa =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857,99 kJ/kg</a:t>
            </a:r>
            <a:endParaRPr lang="el-GR"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K4</a:t>
            </a:r>
            <a:r>
              <a:rPr lang="en-US" sz="1600" dirty="0">
                <a:latin typeface="Calibri" panose="020F0502020204030204" pitchFamily="34" charset="0"/>
                <a:ea typeface="Calibri" panose="020F0502020204030204" pitchFamily="34" charset="0"/>
                <a:cs typeface="Times New Roman" panose="02020603050405020304" pitchFamily="18" charset="0"/>
              </a:rPr>
              <a:t>. 	P4 = 1,6 MPa, h4 =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857,99 kJ/kg</a:t>
            </a:r>
            <a:r>
              <a:rPr lang="en-US" sz="1600" dirty="0">
                <a:latin typeface="Calibri" panose="020F0502020204030204" pitchFamily="34" charset="0"/>
                <a:ea typeface="Calibri" panose="020F0502020204030204" pitchFamily="34" charset="0"/>
                <a:cs typeface="Times New Roman" panose="02020603050405020304" pitchFamily="18" charset="0"/>
              </a:rPr>
              <a:t>, v4 = 0,001710 m3/kg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win2 </a:t>
            </a:r>
            <a:r>
              <a:rPr lang="en-US" sz="1600" b="1" dirty="0">
                <a:latin typeface="Calibri" panose="020F0502020204030204" pitchFamily="34" charset="0"/>
                <a:ea typeface="Calibri" panose="020F0502020204030204" pitchFamily="34" charset="0"/>
                <a:cs typeface="Times New Roman" panose="02020603050405020304" pitchFamily="18" charset="0"/>
              </a:rPr>
              <a:t>= 0,001710*(9000-1600) = 12,654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Κ</a:t>
            </a:r>
            <a:r>
              <a:rPr lang="en-US" sz="1600" dirty="0">
                <a:latin typeface="Calibri" panose="020F0502020204030204" pitchFamily="34" charset="0"/>
                <a:ea typeface="Calibri" panose="020F0502020204030204" pitchFamily="34" charset="0"/>
                <a:cs typeface="Times New Roman" panose="02020603050405020304" pitchFamily="18" charset="0"/>
              </a:rPr>
              <a:t>5.	P5 = 9 MPa, h5 = 857,99+12,654 = 870,64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Ισοζύγιο Ανοικτού Θερμαντήρα</a:t>
            </a:r>
          </a:p>
          <a:p>
            <a:pPr>
              <a:lnSpc>
                <a:spcPct val="107000"/>
              </a:lnSpc>
              <a:spcAft>
                <a:spcPts val="0"/>
              </a:spcAft>
            </a:pPr>
            <a:endParaRPr lang="el-G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z</a:t>
            </a:r>
            <a:r>
              <a:rPr lang="en-US" sz="1600" dirty="0" smtClean="0">
                <a:latin typeface="Calibri" panose="020F0502020204030204" pitchFamily="34" charset="0"/>
                <a:ea typeface="Calibri" panose="020F0502020204030204" pitchFamily="34" charset="0"/>
                <a:cs typeface="Times New Roman" panose="02020603050405020304" pitchFamily="18" charset="0"/>
              </a:rPr>
              <a:t>*h7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(1-z-y)</a:t>
            </a:r>
            <a:r>
              <a:rPr lang="en-US" sz="1600" dirty="0" smtClean="0">
                <a:latin typeface="Calibri" panose="020F0502020204030204" pitchFamily="34" charset="0"/>
                <a:ea typeface="Calibri" panose="020F0502020204030204" pitchFamily="34" charset="0"/>
                <a:cs typeface="Times New Roman" panose="02020603050405020304" pitchFamily="18" charset="0"/>
              </a:rPr>
              <a:t>*h2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(1-y)</a:t>
            </a:r>
            <a:r>
              <a:rPr lang="en-US" sz="1600" dirty="0" smtClean="0">
                <a:latin typeface="Calibri" panose="020F0502020204030204" pitchFamily="34" charset="0"/>
                <a:ea typeface="Calibri" panose="020F0502020204030204" pitchFamily="34" charset="0"/>
                <a:cs typeface="Times New Roman" panose="02020603050405020304" pitchFamily="18" charset="0"/>
              </a:rPr>
              <a:t>*h3 </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2729,9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0,65</a:t>
            </a:r>
            <a:r>
              <a:rPr lang="en-US" sz="1600" dirty="0" smtClean="0">
                <a:latin typeface="Calibri" panose="020F0502020204030204" pitchFamily="34" charset="0"/>
                <a:ea typeface="Calibri" panose="020F0502020204030204" pitchFamily="34" charset="0"/>
                <a:cs typeface="Times New Roman" panose="02020603050405020304" pitchFamily="18" charset="0"/>
              </a:rPr>
              <a:t>*193,42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(1-0,35+z)</a:t>
            </a:r>
            <a:r>
              <a:rPr lang="en-US" sz="1600" dirty="0" smtClean="0">
                <a:latin typeface="Calibri" panose="020F0502020204030204" pitchFamily="34" charset="0"/>
                <a:ea typeface="Calibri" panose="020F0502020204030204" pitchFamily="34" charset="0"/>
                <a:cs typeface="Times New Roman" panose="02020603050405020304" pitchFamily="18" charset="0"/>
              </a:rPr>
              <a:t>*857,99 </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a:lnSpc>
                <a:spcPct val="107000"/>
              </a:lnSpc>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285750" indent="-285750">
              <a:lnSpc>
                <a:spcPct val="107000"/>
              </a:lnSpc>
              <a:spcAft>
                <a:spcPts val="0"/>
              </a:spcAft>
              <a:buFont typeface="Wingdings" panose="05000000000000000000" pitchFamily="2" charset="2"/>
              <a:buChar char="ó"/>
            </a:pPr>
            <a:r>
              <a:rPr lang="en-US" sz="1600" b="1"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2729,9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125,72 = 557,69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z</a:t>
            </a:r>
            <a:r>
              <a:rPr lang="en-US" sz="1600" dirty="0" smtClean="0">
                <a:latin typeface="Calibri" panose="020F0502020204030204" pitchFamily="34" charset="0"/>
                <a:ea typeface="Calibri" panose="020F0502020204030204" pitchFamily="34" charset="0"/>
                <a:cs typeface="Times New Roman" panose="02020603050405020304" pitchFamily="18" charset="0"/>
              </a:rPr>
              <a:t>*857,99 </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a:t>
            </a:r>
            <a:r>
              <a:rPr lang="en-US" sz="16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(557,69-125,72)/(2729,9-857,99)</a:t>
            </a:r>
            <a:r>
              <a:rPr lang="en-US" sz="1600" dirty="0" smtClean="0">
                <a:latin typeface="Calibri" panose="020F0502020204030204" pitchFamily="34" charset="0"/>
                <a:ea typeface="Calibri" panose="020F0502020204030204" pitchFamily="34" charset="0"/>
                <a:cs typeface="Times New Roman" panose="02020603050405020304" pitchFamily="18" charset="0"/>
              </a:rPr>
              <a:t>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0,23</a:t>
            </a:r>
          </a:p>
          <a:p>
            <a:pPr marL="285750" indent="-285750">
              <a:lnSpc>
                <a:spcPct val="107000"/>
              </a:lnSpc>
              <a:spcAft>
                <a:spcPts val="0"/>
              </a:spcAft>
              <a:buFont typeface="Wingdings" panose="05000000000000000000" pitchFamily="2" charset="2"/>
              <a:buChar char="ó"/>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Οπότε:	</a:t>
            </a:r>
            <a:r>
              <a:rPr lang="en-US" sz="1600" b="1" dirty="0" smtClean="0">
                <a:latin typeface="Calibri" panose="020F0502020204030204" pitchFamily="34" charset="0"/>
                <a:ea typeface="Calibri" panose="020F0502020204030204" pitchFamily="34" charset="0"/>
                <a:cs typeface="Times New Roman" panose="02020603050405020304" pitchFamily="18" charset="0"/>
              </a:rPr>
              <a:t>y</a:t>
            </a:r>
            <a:r>
              <a:rPr lang="en-US" sz="1600" dirty="0" smtClean="0">
                <a:latin typeface="Calibri" panose="020F0502020204030204" pitchFamily="34" charset="0"/>
                <a:ea typeface="Calibri" panose="020F0502020204030204" pitchFamily="34" charset="0"/>
                <a:cs typeface="Times New Roman" panose="02020603050405020304" pitchFamily="18" charset="0"/>
              </a:rPr>
              <a:t> = 0,35 – z = 0,35-0,23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0,12</a:t>
            </a: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το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z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είναι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m7b/</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mtotal</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και έχει μονάδες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στο 7β)/(ολικά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ατμού/νερού)</a:t>
            </a:r>
          </a:p>
          <a:p>
            <a:pPr>
              <a:lnSpc>
                <a:spcPct val="107000"/>
              </a:lnSpc>
              <a:spcAft>
                <a:spcPts val="0"/>
              </a:spcAft>
            </a:pPr>
            <a:endPar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το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y </a:t>
            </a: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είναι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m7a/</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mtotal</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και έχει μονάδες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(kg</a:t>
            </a: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στο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7</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ολικά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kg</a:t>
            </a:r>
            <a:r>
              <a:rPr lang="el-G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ατμού/νερού</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1" y="76200"/>
            <a:ext cx="3542070" cy="3027754"/>
          </a:xfrm>
          <a:prstGeom prst="rect">
            <a:avLst/>
          </a:prstGeom>
        </p:spPr>
      </p:pic>
      <p:sp>
        <p:nvSpPr>
          <p:cNvPr id="6" name="Rectangle 5"/>
          <p:cNvSpPr/>
          <p:nvPr/>
        </p:nvSpPr>
        <p:spPr>
          <a:xfrm>
            <a:off x="7239000" y="986344"/>
            <a:ext cx="657533" cy="322845"/>
          </a:xfrm>
          <a:prstGeom prst="rect">
            <a:avLst/>
          </a:prstGeom>
        </p:spPr>
        <p:txBody>
          <a:bodyPr wrap="square">
            <a:spAutoFit/>
          </a:bodyPr>
          <a:lstStyle/>
          <a:p>
            <a:pPr>
              <a:lnSpc>
                <a:spcPct val="107000"/>
              </a:lnSpc>
              <a:spcAft>
                <a:spcPts val="0"/>
              </a:spcAft>
            </a:pPr>
            <a:r>
              <a:rPr lang="el-GR" sz="1400" b="1" dirty="0" smtClean="0">
                <a:latin typeface="Calibri" panose="020F0502020204030204" pitchFamily="34" charset="0"/>
                <a:ea typeface="Calibri" panose="020F0502020204030204" pitchFamily="34" charset="0"/>
                <a:cs typeface="Times New Roman" panose="02020603050405020304" pitchFamily="18" charset="0"/>
              </a:rPr>
              <a:t>7α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a:t>
            </a:r>
            <a:r>
              <a:rPr lang="el-GR" sz="14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467600" y="1714930"/>
            <a:ext cx="742336" cy="322845"/>
          </a:xfrm>
          <a:prstGeom prst="rect">
            <a:avLst/>
          </a:prstGeom>
        </p:spPr>
        <p:txBody>
          <a:bodyPr wrap="square">
            <a:spAutoFit/>
          </a:bodyPr>
          <a:lstStyle/>
          <a:p>
            <a:pPr>
              <a:lnSpc>
                <a:spcPct val="107000"/>
              </a:lnSpc>
              <a:spcAft>
                <a:spcPts val="0"/>
              </a:spcAft>
            </a:pPr>
            <a:r>
              <a:rPr lang="el-GR" sz="1400" b="1" dirty="0" smtClean="0">
                <a:latin typeface="Calibri" panose="020F0502020204030204" pitchFamily="34" charset="0"/>
                <a:ea typeface="Calibri" panose="020F0502020204030204" pitchFamily="34" charset="0"/>
                <a:cs typeface="Times New Roman" panose="02020603050405020304" pitchFamily="18" charset="0"/>
              </a:rPr>
              <a:t>7β (</a:t>
            </a:r>
            <a:r>
              <a:rPr lang="en-US" sz="1400" b="1" dirty="0" smtClean="0">
                <a:latin typeface="Calibri" panose="020F0502020204030204" pitchFamily="34" charset="0"/>
                <a:ea typeface="Calibri" panose="020F0502020204030204" pitchFamily="34" charset="0"/>
                <a:cs typeface="Times New Roman" panose="02020603050405020304" pitchFamily="18" charset="0"/>
              </a:rPr>
              <a:t>z</a:t>
            </a:r>
            <a:r>
              <a:rPr lang="el-GR" sz="14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029200" y="3568077"/>
            <a:ext cx="914399" cy="322845"/>
          </a:xfrm>
          <a:prstGeom prst="rect">
            <a:avLst/>
          </a:prstGeom>
        </p:spPr>
        <p:txBody>
          <a:bodyPr wrap="square">
            <a:spAutoFit/>
          </a:bodyPr>
          <a:lstStyle/>
          <a:p>
            <a:pPr>
              <a:lnSpc>
                <a:spcPct val="107000"/>
              </a:lnSpc>
              <a:spcAft>
                <a:spcPts val="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y = 0,35-z</a:t>
            </a:r>
            <a:endParaRPr lang="el-GR"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ight Brace 8"/>
          <p:cNvSpPr/>
          <p:nvPr/>
        </p:nvSpPr>
        <p:spPr>
          <a:xfrm rot="16200000">
            <a:off x="5390062" y="3758661"/>
            <a:ext cx="192676" cy="457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spTree>
    <p:extLst>
      <p:ext uri="{BB962C8B-B14F-4D97-AF65-F5344CB8AC3E}">
        <p14:creationId xmlns:p14="http://schemas.microsoft.com/office/powerpoint/2010/main" val="19630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7625"/>
            <a:ext cx="3420896" cy="2924175"/>
          </a:xfrm>
          <a:prstGeom prst="rect">
            <a:avLst/>
          </a:prstGeom>
        </p:spPr>
      </p:pic>
      <p:sp>
        <p:nvSpPr>
          <p:cNvPr id="9" name="Rectangle 8"/>
          <p:cNvSpPr/>
          <p:nvPr/>
        </p:nvSpPr>
        <p:spPr>
          <a:xfrm>
            <a:off x="0" y="533400"/>
            <a:ext cx="9144000" cy="5723875"/>
          </a:xfrm>
          <a:prstGeom prst="rect">
            <a:avLst/>
          </a:prstGeom>
        </p:spPr>
        <p:txBody>
          <a:bodyPr wrap="square">
            <a:spAutoFit/>
          </a:bodyPr>
          <a:lstStyle/>
          <a:p>
            <a:pPr marL="541338" indent="-541338">
              <a:lnSpc>
                <a:spcPct val="107000"/>
              </a:lnSpc>
              <a:spcAft>
                <a:spcPts val="0"/>
              </a:spcAft>
            </a:pP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a:t>
            </a:r>
            <a:r>
              <a:rPr lang="en-US" sz="1600" dirty="0" smtClean="0">
                <a:latin typeface="Calibri" panose="020F0502020204030204" pitchFamily="34" charset="0"/>
                <a:ea typeface="Calibri" panose="020F0502020204030204" pitchFamily="34" charset="0"/>
                <a:cs typeface="Times New Roman" panose="02020603050405020304" pitchFamily="18" charset="0"/>
              </a:rPr>
              <a:t> 	= 1*(h6 – h7) + 0,65*(h7 – h8) – 0,65*win1 – win2 = </a:t>
            </a:r>
          </a:p>
          <a:p>
            <a:pPr marL="541338" indent="-541338">
              <a:lnSpc>
                <a:spcPct val="107000"/>
              </a:lnSpc>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 wout1 + 0,65*wout2 – 0,65*win1 – win2 =</a:t>
            </a:r>
          </a:p>
          <a:p>
            <a:pPr marL="541338" indent="-541338">
              <a:lnSpc>
                <a:spcPct val="107000"/>
              </a:lnSpc>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541338" indent="-541338">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 388,9+0,65*744,0-0,65*1,606-12,654 = </a:t>
            </a:r>
            <a:r>
              <a:rPr lang="en-US" sz="1600" b="1" dirty="0" smtClean="0">
                <a:latin typeface="Calibri" panose="020F0502020204030204" pitchFamily="34" charset="0"/>
                <a:ea typeface="Calibri" panose="020F0502020204030204" pitchFamily="34" charset="0"/>
                <a:cs typeface="Times New Roman" panose="02020603050405020304" pitchFamily="18" charset="0"/>
              </a:rPr>
              <a:t>858,80 kJ/kg</a:t>
            </a:r>
          </a:p>
          <a:p>
            <a:pPr>
              <a:lnSpc>
                <a:spcPct val="107000"/>
              </a:lnSpc>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err="1" smtClean="0">
                <a:latin typeface="Calibri" panose="020F0502020204030204" pitchFamily="34" charset="0"/>
                <a:ea typeface="Calibri" panose="020F0502020204030204" pitchFamily="34" charset="0"/>
                <a:cs typeface="Times New Roman" panose="02020603050405020304" pitchFamily="18" charset="0"/>
              </a:rPr>
              <a:t>qcogen</a:t>
            </a:r>
            <a:r>
              <a:rPr lang="en-US" sz="1600" dirty="0" smtClean="0">
                <a:latin typeface="Calibri" panose="020F0502020204030204" pitchFamily="34" charset="0"/>
                <a:ea typeface="Calibri" panose="020F0502020204030204" pitchFamily="34" charset="0"/>
                <a:cs typeface="Times New Roman" panose="02020603050405020304" pitchFamily="18" charset="0"/>
              </a:rPr>
              <a:t> =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q’cogen</a:t>
            </a:r>
            <a:r>
              <a:rPr lang="en-US" sz="1600" dirty="0" smtClean="0">
                <a:latin typeface="Calibri" panose="020F0502020204030204" pitchFamily="34" charset="0"/>
                <a:ea typeface="Calibri" panose="020F0502020204030204" pitchFamily="34" charset="0"/>
                <a:cs typeface="Times New Roman" panose="02020603050405020304" pitchFamily="18" charset="0"/>
              </a:rPr>
              <a:t>)*y = 1871,9</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kJ/kg7a)*0,12(kg7a/</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kgT</a:t>
            </a:r>
            <a:r>
              <a:rPr lang="en-US" sz="1600" dirty="0" smtClean="0">
                <a:latin typeface="Calibri" panose="020F0502020204030204" pitchFamily="34" charset="0"/>
                <a:ea typeface="Calibri" panose="020F0502020204030204" pitchFamily="34" charset="0"/>
                <a:cs typeface="Times New Roman" panose="02020603050405020304" pitchFamily="18" charset="0"/>
              </a:rPr>
              <a:t>) = 224,63 kJ/kg</a:t>
            </a:r>
          </a:p>
          <a:p>
            <a:pPr>
              <a:lnSpc>
                <a:spcPct val="107000"/>
              </a:lnSpc>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το </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q’cogen</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έχει μονάδες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kJ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ανά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στο ρεύμα 7α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kJ/kg7a)</a:t>
            </a:r>
            <a:endPar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endParaRPr lang="el-GR" sz="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το </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qcogen</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έχει μονάδες</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ανά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ολικού ατμού/νερού, στη διεργασία</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kJ/</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kgtotal</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endParaRPr lang="el-GR" sz="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Ø"/>
            </a:pP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qcogen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(q*</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cogen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l-GR"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(kJ/kg7a)*(kg7a/</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kgtotal</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kJ/</a:t>
            </a:r>
            <a:r>
              <a:rPr lang="en-US" sz="16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kgtotal</a:t>
            </a:r>
            <a:endPar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err="1">
                <a:latin typeface="Calibri" panose="020F0502020204030204" pitchFamily="34" charset="0"/>
                <a:ea typeface="Calibri" panose="020F0502020204030204" pitchFamily="34" charset="0"/>
                <a:cs typeface="Times New Roman" panose="02020603050405020304" pitchFamily="18" charset="0"/>
              </a:rPr>
              <a:t>q</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in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1*(h6 – h5) = 3118,8-870,64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2248,16 kJ/kg 	</a:t>
            </a:r>
          </a:p>
          <a:p>
            <a:pPr>
              <a:lnSpc>
                <a:spcPct val="107000"/>
              </a:lnSpc>
              <a:spcAft>
                <a:spcPts val="0"/>
              </a:spcAft>
            </a:pPr>
            <a:endParaRPr lang="en-US" sz="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a:t>
            </a:r>
            <a:r>
              <a:rPr lang="el-GR" sz="1400" b="1" dirty="0" smtClean="0">
                <a:latin typeface="Calibri" panose="020F0502020204030204" pitchFamily="34" charset="0"/>
                <a:ea typeface="Calibri" panose="020F0502020204030204" pitchFamily="34" charset="0"/>
                <a:cs typeface="Times New Roman" panose="02020603050405020304" pitchFamily="18" charset="0"/>
              </a:rPr>
              <a:t>στα ρεύματα 5 και 6, ρέουν τα συνολικά </a:t>
            </a:r>
            <a:r>
              <a:rPr lang="en-US" sz="1400" b="1" dirty="0" smtClean="0">
                <a:latin typeface="Calibri" panose="020F0502020204030204" pitchFamily="34" charset="0"/>
                <a:ea typeface="Calibri" panose="020F0502020204030204" pitchFamily="34" charset="0"/>
                <a:cs typeface="Times New Roman" panose="02020603050405020304" pitchFamily="18" charset="0"/>
              </a:rPr>
              <a:t>kg </a:t>
            </a:r>
            <a:r>
              <a:rPr lang="el-GR" sz="1400" b="1" dirty="0" smtClean="0">
                <a:latin typeface="Calibri" panose="020F0502020204030204" pitchFamily="34" charset="0"/>
                <a:ea typeface="Calibri" panose="020F0502020204030204" pitchFamily="34" charset="0"/>
                <a:cs typeface="Times New Roman" panose="02020603050405020304" pitchFamily="18" charset="0"/>
              </a:rPr>
              <a:t>ατμού/νερού της διεργασίας</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l-GR" sz="1400" b="1" dirty="0" smtClean="0">
                <a:latin typeface="Calibri" panose="020F0502020204030204" pitchFamily="34" charset="0"/>
                <a:ea typeface="Calibri" panose="020F0502020204030204" pitchFamily="34" charset="0"/>
                <a:cs typeface="Times New Roman" panose="02020603050405020304" pitchFamily="18" charset="0"/>
              </a:rPr>
              <a:t>και το αποτέλεσμα είναι </a:t>
            </a:r>
            <a:r>
              <a:rPr lang="en-US" sz="1400" b="1" dirty="0" smtClean="0">
                <a:latin typeface="Calibri" panose="020F0502020204030204" pitchFamily="34" charset="0"/>
                <a:ea typeface="Calibri" panose="020F0502020204030204" pitchFamily="34" charset="0"/>
                <a:cs typeface="Times New Roman" panose="02020603050405020304" pitchFamily="18" charset="0"/>
              </a:rPr>
              <a:t>kJ/</a:t>
            </a:r>
            <a:r>
              <a:rPr lang="en-US" sz="1400" b="1" dirty="0" err="1" smtClean="0">
                <a:latin typeface="Calibri" panose="020F0502020204030204" pitchFamily="34" charset="0"/>
                <a:ea typeface="Calibri" panose="020F0502020204030204" pitchFamily="34" charset="0"/>
                <a:cs typeface="Times New Roman" panose="02020603050405020304" pitchFamily="18" charset="0"/>
              </a:rPr>
              <a:t>kgtotal</a:t>
            </a:r>
            <a:r>
              <a:rPr lang="en-US" sz="1400" b="1"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θερμική </a:t>
            </a:r>
            <a:r>
              <a:rPr lang="el-GR" sz="1600" b="1" dirty="0">
                <a:latin typeface="Calibri" panose="020F0502020204030204" pitchFamily="34" charset="0"/>
                <a:ea typeface="Calibri" panose="020F0502020204030204" pitchFamily="34" charset="0"/>
                <a:cs typeface="Times New Roman" panose="02020603050405020304" pitchFamily="18" charset="0"/>
              </a:rPr>
              <a:t>απόδοση</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nth </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qin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858,80/2248,16 = </a:t>
            </a:r>
            <a:r>
              <a:rPr lang="en-US" sz="1600" b="1" dirty="0">
                <a:latin typeface="Calibri" panose="020F0502020204030204" pitchFamily="34" charset="0"/>
                <a:ea typeface="Calibri" panose="020F0502020204030204" pitchFamily="34" charset="0"/>
                <a:cs typeface="Times New Roman" panose="02020603050405020304" pitchFamily="18" charset="0"/>
              </a:rPr>
              <a:t>38,20 </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απόδοση συμπαραγωγής: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ncogen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wnet+qcogen</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qin</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(858,80+224,63)/2248,16 = 48,2 %</a:t>
            </a: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μαζική παροχή: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mtotal</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a:t>
            </a:r>
            <a:r>
              <a:rPr lang="en-US" sz="1600" b="1" dirty="0" smtClean="0">
                <a:latin typeface="Calibri" panose="020F0502020204030204" pitchFamily="34" charset="0"/>
                <a:ea typeface="Calibri" panose="020F0502020204030204" pitchFamily="34" charset="0"/>
                <a:cs typeface="Times New Roman" panose="02020603050405020304" pitchFamily="18" charset="0"/>
              </a:rPr>
              <a:t>/</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wnet</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(25.000 kJ/s)/(858,80 kJ/</a:t>
            </a:r>
            <a:r>
              <a:rPr lang="en-US" sz="1600" b="1" dirty="0" err="1" smtClean="0">
                <a:latin typeface="Calibri" panose="020F0502020204030204" pitchFamily="34" charset="0"/>
                <a:ea typeface="Calibri" panose="020F0502020204030204" pitchFamily="34" charset="0"/>
                <a:cs typeface="Times New Roman" panose="02020603050405020304" pitchFamily="18" charset="0"/>
              </a:rPr>
              <a:t>kgtotal</a:t>
            </a:r>
            <a:r>
              <a:rPr lang="en-US" sz="1600" b="1" dirty="0" smtClean="0">
                <a:latin typeface="Calibri" panose="020F0502020204030204" pitchFamily="34" charset="0"/>
                <a:ea typeface="Calibri" panose="020F0502020204030204" pitchFamily="34" charset="0"/>
                <a:cs typeface="Times New Roman" panose="02020603050405020304" pitchFamily="18" charset="0"/>
              </a:rPr>
              <a:t>) = 29,11 kg/s</a:t>
            </a:r>
          </a:p>
          <a:p>
            <a:pPr>
              <a:lnSpc>
                <a:spcPct val="107000"/>
              </a:lnSpc>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l-GR"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39000" y="986344"/>
            <a:ext cx="657533" cy="322845"/>
          </a:xfrm>
          <a:prstGeom prst="rect">
            <a:avLst/>
          </a:prstGeom>
        </p:spPr>
        <p:txBody>
          <a:bodyPr wrap="square">
            <a:spAutoFit/>
          </a:bodyPr>
          <a:lstStyle/>
          <a:p>
            <a:pPr>
              <a:lnSpc>
                <a:spcPct val="107000"/>
              </a:lnSpc>
              <a:spcAft>
                <a:spcPts val="0"/>
              </a:spcAft>
            </a:pPr>
            <a:r>
              <a:rPr lang="el-GR" sz="1400" b="1" dirty="0" smtClean="0">
                <a:latin typeface="Calibri" panose="020F0502020204030204" pitchFamily="34" charset="0"/>
                <a:ea typeface="Calibri" panose="020F0502020204030204" pitchFamily="34" charset="0"/>
                <a:cs typeface="Times New Roman" panose="02020603050405020304" pitchFamily="18" charset="0"/>
              </a:rPr>
              <a:t>7α (</a:t>
            </a:r>
            <a:r>
              <a:rPr lang="en-US" sz="1400" b="1" dirty="0" smtClean="0">
                <a:latin typeface="Calibri" panose="020F0502020204030204" pitchFamily="34" charset="0"/>
                <a:ea typeface="Calibri" panose="020F0502020204030204" pitchFamily="34" charset="0"/>
                <a:cs typeface="Times New Roman" panose="02020603050405020304" pitchFamily="18" charset="0"/>
              </a:rPr>
              <a:t>y</a:t>
            </a:r>
            <a:r>
              <a:rPr lang="el-GR" sz="14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7467600" y="1714930"/>
            <a:ext cx="742336" cy="322845"/>
          </a:xfrm>
          <a:prstGeom prst="rect">
            <a:avLst/>
          </a:prstGeom>
        </p:spPr>
        <p:txBody>
          <a:bodyPr wrap="square">
            <a:spAutoFit/>
          </a:bodyPr>
          <a:lstStyle/>
          <a:p>
            <a:pPr>
              <a:lnSpc>
                <a:spcPct val="107000"/>
              </a:lnSpc>
              <a:spcAft>
                <a:spcPts val="0"/>
              </a:spcAft>
            </a:pPr>
            <a:r>
              <a:rPr lang="el-GR" sz="1400" b="1" dirty="0" smtClean="0">
                <a:latin typeface="Calibri" panose="020F0502020204030204" pitchFamily="34" charset="0"/>
                <a:ea typeface="Calibri" panose="020F0502020204030204" pitchFamily="34" charset="0"/>
                <a:cs typeface="Times New Roman" panose="02020603050405020304" pitchFamily="18" charset="0"/>
              </a:rPr>
              <a:t>7β (</a:t>
            </a:r>
            <a:r>
              <a:rPr lang="en-US" sz="1400" b="1" dirty="0" smtClean="0">
                <a:latin typeface="Calibri" panose="020F0502020204030204" pitchFamily="34" charset="0"/>
                <a:ea typeface="Calibri" panose="020F0502020204030204" pitchFamily="34" charset="0"/>
                <a:cs typeface="Times New Roman" panose="02020603050405020304" pitchFamily="18" charset="0"/>
              </a:rPr>
              <a:t>z</a:t>
            </a:r>
            <a:r>
              <a:rPr lang="el-GR" sz="14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1</a:t>
            </a:r>
            <a:endParaRPr lang="en-US" sz="2400" b="1" dirty="0">
              <a:solidFill>
                <a:srgbClr val="C00000"/>
              </a:solidFill>
            </a:endParaRPr>
          </a:p>
        </p:txBody>
      </p:sp>
    </p:spTree>
    <p:extLst>
      <p:ext uri="{BB962C8B-B14F-4D97-AF65-F5344CB8AC3E}">
        <p14:creationId xmlns:p14="http://schemas.microsoft.com/office/powerpoint/2010/main" val="369924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3733800" cy="461665"/>
          </a:xfrm>
          <a:prstGeom prst="rect">
            <a:avLst/>
          </a:prstGeom>
          <a:solidFill>
            <a:srgbClr val="92D050"/>
          </a:solidFill>
          <a:ln w="9525">
            <a:noFill/>
            <a:miter lim="800000"/>
            <a:headEnd/>
            <a:tailEnd/>
          </a:ln>
        </p:spPr>
        <p:txBody>
          <a:bodyPr wrap="square">
            <a:spAutoFit/>
          </a:bodyPr>
          <a:lstStyle/>
          <a:p>
            <a:r>
              <a:rPr lang="el-GR" sz="2400" b="1" dirty="0" smtClean="0">
                <a:solidFill>
                  <a:srgbClr val="C00000"/>
                </a:solidFill>
              </a:rPr>
              <a:t>Παράδειγμα 2</a:t>
            </a:r>
            <a:endParaRPr lang="en-US" sz="2400" b="1" dirty="0">
              <a:solidFill>
                <a:srgbClr val="C00000"/>
              </a:solidFill>
            </a:endParaRPr>
          </a:p>
        </p:txBody>
      </p:sp>
      <p:sp>
        <p:nvSpPr>
          <p:cNvPr id="3" name="Rectangle 2"/>
          <p:cNvSpPr/>
          <p:nvPr/>
        </p:nvSpPr>
        <p:spPr>
          <a:xfrm>
            <a:off x="0" y="560421"/>
            <a:ext cx="5105400" cy="2990499"/>
          </a:xfrm>
          <a:prstGeom prst="rect">
            <a:avLst/>
          </a:prstGeom>
        </p:spPr>
        <p:txBody>
          <a:bodyPr wrap="square">
            <a:spAutoFit/>
          </a:bodyPr>
          <a:lstStyle/>
          <a:p>
            <a:pPr algn="just">
              <a:lnSpc>
                <a:spcPct val="107000"/>
              </a:lnSpc>
              <a:spcAft>
                <a:spcPts val="0"/>
              </a:spcAft>
            </a:pPr>
            <a:r>
              <a:rPr lang="el-GR" sz="1600" dirty="0">
                <a:latin typeface="Calibri" panose="020F0502020204030204" pitchFamily="34" charset="0"/>
                <a:ea typeface="Calibri" panose="020F0502020204030204" pitchFamily="34" charset="0"/>
                <a:cs typeface="Times New Roman" panose="02020603050405020304" pitchFamily="18" charset="0"/>
              </a:rPr>
              <a:t>Ο κύκλος συμπαραγωγής τους Σχήματος παράγει </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Wout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600" dirty="0" smtClean="0">
                <a:latin typeface="Calibri" panose="020F0502020204030204" pitchFamily="34" charset="0"/>
                <a:ea typeface="Calibri" panose="020F0502020204030204" pitchFamily="34" charset="0"/>
                <a:cs typeface="Times New Roman" panose="02020603050405020304" pitchFamily="18" charset="0"/>
              </a:rPr>
              <a:t>3 </a:t>
            </a:r>
            <a:r>
              <a:rPr lang="en-US" sz="1600" dirty="0">
                <a:latin typeface="Calibri" panose="020F0502020204030204" pitchFamily="34" charset="0"/>
                <a:ea typeface="Calibri" panose="020F0502020204030204" pitchFamily="34" charset="0"/>
                <a:cs typeface="Times New Roman" panose="02020603050405020304" pitchFamily="18" charset="0"/>
              </a:rPr>
              <a:t>MW </a:t>
            </a:r>
            <a:r>
              <a:rPr lang="el-GR" sz="1600" dirty="0">
                <a:latin typeface="Calibri" panose="020F0502020204030204" pitchFamily="34" charset="0"/>
                <a:ea typeface="Calibri" panose="020F0502020204030204" pitchFamily="34" charset="0"/>
                <a:cs typeface="Times New Roman" panose="02020603050405020304" pitchFamily="18" charset="0"/>
              </a:rPr>
              <a:t> ισχύος και 7 </a:t>
            </a:r>
            <a:r>
              <a:rPr lang="en-US" sz="1600" dirty="0">
                <a:latin typeface="Calibri" panose="020F0502020204030204" pitchFamily="34" charset="0"/>
                <a:ea typeface="Calibri" panose="020F0502020204030204" pitchFamily="34" charset="0"/>
                <a:cs typeface="Times New Roman" panose="02020603050405020304" pitchFamily="18" charset="0"/>
              </a:rPr>
              <a:t>MW</a:t>
            </a:r>
            <a:r>
              <a:rPr lang="el-GR" sz="1600" dirty="0">
                <a:latin typeface="Calibri" panose="020F0502020204030204" pitchFamily="34" charset="0"/>
                <a:ea typeface="Calibri" panose="020F0502020204030204" pitchFamily="34" charset="0"/>
                <a:cs typeface="Times New Roman" panose="02020603050405020304" pitchFamily="18" charset="0"/>
              </a:rPr>
              <a:t> θερμότητας. Ο ατμός εισέρχεται στον στρόβιλο υψηλής πίεσης στα 8 </a:t>
            </a:r>
            <a:r>
              <a:rPr lang="en-US" sz="1600" dirty="0">
                <a:latin typeface="Calibri" panose="020F0502020204030204" pitchFamily="34" charset="0"/>
                <a:ea typeface="Calibri" panose="020F0502020204030204" pitchFamily="34" charset="0"/>
                <a:cs typeface="Times New Roman" panose="02020603050405020304" pitchFamily="18" charset="0"/>
              </a:rPr>
              <a:t>MPa </a:t>
            </a:r>
            <a:r>
              <a:rPr lang="el-GR" sz="1600" dirty="0">
                <a:latin typeface="Calibri" panose="020F0502020204030204" pitchFamily="34" charset="0"/>
                <a:ea typeface="Calibri" panose="020F0502020204030204" pitchFamily="34" charset="0"/>
                <a:cs typeface="Times New Roman" panose="02020603050405020304" pitchFamily="18" charset="0"/>
              </a:rPr>
              <a:t>και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εκτονώνεται στο 1 </a:t>
            </a:r>
            <a:r>
              <a:rPr lang="en-US" sz="1600" dirty="0">
                <a:latin typeface="Calibri" panose="020F0502020204030204" pitchFamily="34" charset="0"/>
                <a:ea typeface="Calibri" panose="020F0502020204030204" pitchFamily="34" charset="0"/>
                <a:cs typeface="Times New Roman" panose="02020603050405020304" pitchFamily="18" charset="0"/>
              </a:rPr>
              <a:t>MPa</a:t>
            </a:r>
            <a:r>
              <a:rPr lang="el-GR" sz="1600" dirty="0">
                <a:latin typeface="Calibri" panose="020F0502020204030204" pitchFamily="34" charset="0"/>
                <a:ea typeface="Calibri" panose="020F0502020204030204" pitchFamily="34" charset="0"/>
                <a:cs typeface="Times New Roman" panose="02020603050405020304" pitchFamily="18" charset="0"/>
              </a:rPr>
              <a:t>. Εκεί ένα μέρος του τροφοδοτείται στον </a:t>
            </a:r>
            <a:r>
              <a:rPr lang="el-GR" sz="1600" dirty="0" err="1" smtClean="0">
                <a:latin typeface="Calibri" panose="020F0502020204030204" pitchFamily="34" charset="0"/>
                <a:ea typeface="Calibri" panose="020F0502020204030204" pitchFamily="34" charset="0"/>
                <a:cs typeface="Times New Roman" panose="02020603050405020304" pitchFamily="18" charset="0"/>
              </a:rPr>
              <a:t>εναλλάκτη</a:t>
            </a:r>
            <a:r>
              <a:rPr lang="el-GR" sz="1600" dirty="0" smtClean="0">
                <a:latin typeface="Calibri" panose="020F0502020204030204" pitchFamily="34" charset="0"/>
                <a:ea typeface="Calibri" panose="020F0502020204030204" pitchFamily="34" charset="0"/>
                <a:cs typeface="Times New Roman" panose="02020603050405020304" pitchFamily="18" charset="0"/>
              </a:rPr>
              <a:t> συμπαραγωγής και </a:t>
            </a:r>
            <a:r>
              <a:rPr lang="el-GR" sz="1600" dirty="0">
                <a:latin typeface="Calibri" panose="020F0502020204030204" pitchFamily="34" charset="0"/>
                <a:ea typeface="Calibri" panose="020F0502020204030204" pitchFamily="34" charset="0"/>
                <a:cs typeface="Times New Roman" panose="02020603050405020304" pitchFamily="18" charset="0"/>
              </a:rPr>
              <a:t>το υπόλοιπο αναθερμαίνεται στους 500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και τροφοδοτείται στον στρόβιλο χαμηλής πίεσης, όπου εκτονώνεται στα 15 </a:t>
            </a:r>
            <a:r>
              <a:rPr lang="en-US" sz="1600" dirty="0" err="1">
                <a:latin typeface="Calibri" panose="020F0502020204030204" pitchFamily="34" charset="0"/>
                <a:ea typeface="Calibri" panose="020F0502020204030204" pitchFamily="34" charset="0"/>
                <a:cs typeface="Times New Roman" panose="02020603050405020304" pitchFamily="18" charset="0"/>
              </a:rPr>
              <a:t>kPa</a:t>
            </a:r>
            <a:r>
              <a:rPr lang="el-GR" sz="1600" dirty="0">
                <a:latin typeface="Calibri" panose="020F0502020204030204" pitchFamily="34" charset="0"/>
                <a:ea typeface="Calibri" panose="020F0502020204030204" pitchFamily="34" charset="0"/>
                <a:cs typeface="Times New Roman" panose="02020603050405020304" pitchFamily="18" charset="0"/>
              </a:rPr>
              <a:t>. Από τον θερμαντήρα της διεργασίας εξέρχεται </a:t>
            </a:r>
            <a:r>
              <a:rPr lang="el-GR" sz="1600" dirty="0" smtClean="0">
                <a:latin typeface="Calibri" panose="020F0502020204030204" pitchFamily="34" charset="0"/>
                <a:ea typeface="Calibri" panose="020F0502020204030204" pitchFamily="34" charset="0"/>
                <a:cs typeface="Times New Roman" panose="02020603050405020304" pitchFamily="18" charset="0"/>
              </a:rPr>
              <a:t>συμπιεσμένο </a:t>
            </a:r>
            <a:r>
              <a:rPr lang="el-GR" sz="1600" dirty="0">
                <a:latin typeface="Calibri" panose="020F0502020204030204" pitchFamily="34" charset="0"/>
                <a:ea typeface="Calibri" panose="020F0502020204030204" pitchFamily="34" charset="0"/>
                <a:cs typeface="Times New Roman" panose="02020603050405020304" pitchFamily="18" charset="0"/>
              </a:rPr>
              <a:t>νερό στους 120 </a:t>
            </a:r>
            <a:r>
              <a:rPr lang="en-US" sz="1600" dirty="0">
                <a:latin typeface="Calibri" panose="020F0502020204030204" pitchFamily="34" charset="0"/>
                <a:ea typeface="Calibri" panose="020F0502020204030204" pitchFamily="34" charset="0"/>
                <a:cs typeface="Times New Roman" panose="02020603050405020304" pitchFamily="18" charset="0"/>
              </a:rPr>
              <a:t>oC</a:t>
            </a:r>
            <a:r>
              <a:rPr lang="el-GR" sz="1600" dirty="0">
                <a:latin typeface="Calibri" panose="020F0502020204030204" pitchFamily="34" charset="0"/>
                <a:ea typeface="Calibri" panose="020F0502020204030204" pitchFamily="34" charset="0"/>
                <a:cs typeface="Times New Roman" panose="02020603050405020304" pitchFamily="18" charset="0"/>
              </a:rPr>
              <a:t>. Να υπολογιστεί η καθαρή ισχύς, η θερμική απόδοση και η απόδοση συμπαραγωγής.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48750" t="34444" r="20833" b="15185"/>
          <a:stretch/>
        </p:blipFill>
        <p:spPr>
          <a:xfrm>
            <a:off x="5334000" y="97465"/>
            <a:ext cx="3657600" cy="3407080"/>
          </a:xfrm>
          <a:prstGeom prst="rect">
            <a:avLst/>
          </a:prstGeom>
        </p:spPr>
      </p:pic>
      <p:sp>
        <p:nvSpPr>
          <p:cNvPr id="8" name="Rectangle 7"/>
          <p:cNvSpPr/>
          <p:nvPr/>
        </p:nvSpPr>
        <p:spPr>
          <a:xfrm>
            <a:off x="0" y="3504545"/>
            <a:ext cx="9144000" cy="3253968"/>
          </a:xfrm>
          <a:prstGeom prst="rect">
            <a:avLst/>
          </a:prstGeom>
        </p:spPr>
        <p:txBody>
          <a:bodyPr wrap="square">
            <a:spAutoFit/>
          </a:bodyPr>
          <a:lstStyle/>
          <a:p>
            <a:pPr>
              <a:lnSpc>
                <a:spcPct val="107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K6.	T6 = 500 oC, P6 = 8 </a:t>
            </a:r>
            <a:r>
              <a:rPr lang="pl-PL" sz="1600" dirty="0" smtClean="0">
                <a:latin typeface="Calibri" panose="020F0502020204030204" pitchFamily="34" charset="0"/>
                <a:ea typeface="Calibri" panose="020F0502020204030204" pitchFamily="34" charset="0"/>
                <a:cs typeface="Times New Roman" panose="02020603050405020304" pitchFamily="18" charset="0"/>
              </a:rPr>
              <a:t>MPa</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smtClean="0">
                <a:latin typeface="Calibri" panose="020F0502020204030204" pitchFamily="34" charset="0"/>
                <a:ea typeface="Calibri" panose="020F0502020204030204" pitchFamily="34" charset="0"/>
                <a:cs typeface="Times New Roman" panose="02020603050405020304" pitchFamily="18" charset="0"/>
              </a:rPr>
              <a:t>h6 </a:t>
            </a:r>
            <a:r>
              <a:rPr lang="pl-PL" sz="1600" dirty="0">
                <a:latin typeface="Calibri" panose="020F0502020204030204" pitchFamily="34" charset="0"/>
                <a:ea typeface="Calibri" panose="020F0502020204030204" pitchFamily="34" charset="0"/>
                <a:cs typeface="Times New Roman" panose="02020603050405020304" pitchFamily="18" charset="0"/>
              </a:rPr>
              <a:t>= 3399,5 kJ/kg, s6 = 6,7266 kJ/kgK</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K7</a:t>
            </a:r>
            <a:r>
              <a:rPr lang="en-US" sz="1600" dirty="0">
                <a:latin typeface="Calibri" panose="020F0502020204030204" pitchFamily="34" charset="0"/>
                <a:ea typeface="Calibri" panose="020F0502020204030204" pitchFamily="34" charset="0"/>
                <a:cs typeface="Times New Roman" panose="02020603050405020304" pitchFamily="18" charset="0"/>
              </a:rPr>
              <a:t>.	P7 = 1 MPa, s7 = s6</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h7 = 2828,3+(2943,1-2828,3)*(</a:t>
            </a:r>
            <a:r>
              <a:rPr lang="en-US" sz="1600" dirty="0" smtClean="0">
                <a:latin typeface="Calibri" panose="020F0502020204030204" pitchFamily="34" charset="0"/>
                <a:ea typeface="Calibri" panose="020F0502020204030204" pitchFamily="34" charset="0"/>
                <a:cs typeface="Times New Roman" panose="02020603050405020304" pitchFamily="18" charset="0"/>
              </a:rPr>
              <a:t>6,7266-6,6956</a:t>
            </a:r>
            <a:r>
              <a:rPr lang="en-US" sz="1600" dirty="0">
                <a:latin typeface="Calibri" panose="020F0502020204030204" pitchFamily="34" charset="0"/>
                <a:ea typeface="Calibri" panose="020F0502020204030204" pitchFamily="34" charset="0"/>
                <a:cs typeface="Times New Roman" panose="02020603050405020304" pitchFamily="18" charset="0"/>
              </a:rPr>
              <a:t>)/(6,9265-6,6956) = 2843,7 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	wout1 = 3399,5-2843,7 = 555,8 kJ/kg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K8</a:t>
            </a:r>
            <a:r>
              <a:rPr lang="en-US" sz="1600" dirty="0">
                <a:latin typeface="Calibri" panose="020F0502020204030204" pitchFamily="34" charset="0"/>
                <a:ea typeface="Calibri" panose="020F0502020204030204" pitchFamily="34" charset="0"/>
                <a:cs typeface="Times New Roman" panose="02020603050405020304" pitchFamily="18" charset="0"/>
              </a:rPr>
              <a:t>.	P8 = P7, T8 = </a:t>
            </a:r>
            <a:r>
              <a:rPr lang="en-US" sz="1600" dirty="0" smtClean="0">
                <a:latin typeface="Calibri" panose="020F0502020204030204" pitchFamily="34" charset="0"/>
                <a:ea typeface="Calibri" panose="020F0502020204030204" pitchFamily="34" charset="0"/>
                <a:cs typeface="Times New Roman" panose="02020603050405020304" pitchFamily="18" charset="0"/>
              </a:rPr>
              <a:t>T6</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h8 </a:t>
            </a:r>
            <a:r>
              <a:rPr lang="en-US" sz="1600" dirty="0">
                <a:latin typeface="Calibri" panose="020F0502020204030204" pitchFamily="34" charset="0"/>
                <a:ea typeface="Calibri" panose="020F0502020204030204" pitchFamily="34" charset="0"/>
                <a:cs typeface="Times New Roman" panose="02020603050405020304" pitchFamily="18" charset="0"/>
              </a:rPr>
              <a:t>= 3479,1 kJ/kg, s8 = 7,7642 kJ/</a:t>
            </a:r>
            <a:r>
              <a:rPr lang="en-US" sz="1600" dirty="0" err="1">
                <a:latin typeface="Calibri" panose="020F0502020204030204" pitchFamily="34" charset="0"/>
                <a:ea typeface="Calibri" panose="020F0502020204030204" pitchFamily="34" charset="0"/>
                <a:cs typeface="Times New Roman" panose="02020603050405020304" pitchFamily="18" charset="0"/>
              </a:rPr>
              <a:t>kgK</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K9</a:t>
            </a:r>
            <a:r>
              <a:rPr lang="pl-PL" sz="1600" dirty="0">
                <a:latin typeface="Calibri" panose="020F0502020204030204" pitchFamily="34" charset="0"/>
                <a:ea typeface="Calibri" panose="020F0502020204030204" pitchFamily="34" charset="0"/>
                <a:cs typeface="Times New Roman" panose="02020603050405020304" pitchFamily="18" charset="0"/>
              </a:rPr>
              <a:t>.	P9 = 15 kPa, s9 = </a:t>
            </a:r>
            <a:r>
              <a:rPr lang="pl-PL" sz="1600" dirty="0" smtClean="0">
                <a:latin typeface="Calibri" panose="020F0502020204030204" pitchFamily="34" charset="0"/>
                <a:ea typeface="Calibri" panose="020F0502020204030204" pitchFamily="34" charset="0"/>
                <a:cs typeface="Times New Roman" panose="02020603050405020304" pitchFamily="18" charset="0"/>
              </a:rPr>
              <a:t>s8</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dirty="0" smtClean="0">
                <a:latin typeface="Calibri" panose="020F0502020204030204" pitchFamily="34" charset="0"/>
                <a:ea typeface="Calibri" panose="020F0502020204030204" pitchFamily="34" charset="0"/>
                <a:cs typeface="Times New Roman" panose="02020603050405020304" pitchFamily="18" charset="0"/>
              </a:rPr>
              <a:t>X9 </a:t>
            </a:r>
            <a:r>
              <a:rPr lang="pl-PL" sz="1600" dirty="0">
                <a:latin typeface="Calibri" panose="020F0502020204030204" pitchFamily="34" charset="0"/>
                <a:ea typeface="Calibri" panose="020F0502020204030204" pitchFamily="34" charset="0"/>
                <a:cs typeface="Times New Roman" panose="02020603050405020304" pitchFamily="18" charset="0"/>
              </a:rPr>
              <a:t>= (7,7642-0,7549)/(8,0071-0,7549) = 0,967</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a:latin typeface="Calibri" panose="020F0502020204030204" pitchFamily="34" charset="0"/>
                <a:ea typeface="Calibri" panose="020F0502020204030204" pitchFamily="34" charset="0"/>
                <a:cs typeface="Times New Roman" panose="02020603050405020304" pitchFamily="18" charset="0"/>
              </a:rPr>
              <a:t>	h9 = 0,967*2598,3+0,033*225,9 = 2520,0 </a:t>
            </a:r>
            <a:r>
              <a:rPr lang="pl-PL" sz="1600" dirty="0" smtClean="0">
                <a:latin typeface="Calibri" panose="020F0502020204030204" pitchFamily="34" charset="0"/>
                <a:ea typeface="Calibri" panose="020F0502020204030204" pitchFamily="34" charset="0"/>
                <a:cs typeface="Times New Roman" panose="02020603050405020304" pitchFamily="18" charset="0"/>
              </a:rPr>
              <a:t>kJ/kg</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latin typeface="Calibri" panose="020F0502020204030204" pitchFamily="34" charset="0"/>
                <a:ea typeface="Calibri" panose="020F0502020204030204" pitchFamily="34" charset="0"/>
                <a:cs typeface="Times New Roman" panose="02020603050405020304" pitchFamily="18" charset="0"/>
              </a:rPr>
              <a:t>wout2 </a:t>
            </a:r>
            <a:r>
              <a:rPr lang="pl-PL" sz="1600" b="1" dirty="0">
                <a:latin typeface="Calibri" panose="020F0502020204030204" pitchFamily="34" charset="0"/>
                <a:ea typeface="Calibri" panose="020F0502020204030204" pitchFamily="34" charset="0"/>
                <a:cs typeface="Times New Roman" panose="02020603050405020304" pitchFamily="18" charset="0"/>
              </a:rPr>
              <a:t>= 2843,7-2520,0 = 323,7 </a:t>
            </a:r>
            <a:r>
              <a:rPr lang="pl-PL" sz="1600" b="1" dirty="0" smtClean="0">
                <a:latin typeface="Calibri" panose="020F0502020204030204" pitchFamily="34" charset="0"/>
                <a:ea typeface="Calibri" panose="020F0502020204030204" pitchFamily="34" charset="0"/>
                <a:cs typeface="Times New Roman" panose="02020603050405020304" pitchFamily="18" charset="0"/>
              </a:rPr>
              <a:t>kJ/kg</a:t>
            </a:r>
            <a:endParaRPr lang="el-GR" sz="1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l-G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pl-PL" sz="1600" dirty="0" smtClean="0">
                <a:latin typeface="Calibri" panose="020F0502020204030204" pitchFamily="34" charset="0"/>
                <a:ea typeface="Calibri" panose="020F0502020204030204" pitchFamily="34" charset="0"/>
                <a:cs typeface="Times New Roman" panose="02020603050405020304" pitchFamily="18" charset="0"/>
              </a:rPr>
              <a:t>K1</a:t>
            </a:r>
            <a:r>
              <a:rPr lang="pl-PL" sz="1600" dirty="0">
                <a:latin typeface="Calibri" panose="020F0502020204030204" pitchFamily="34" charset="0"/>
                <a:ea typeface="Calibri" panose="020F0502020204030204" pitchFamily="34" charset="0"/>
                <a:cs typeface="Times New Roman" panose="02020603050405020304" pitchFamily="18" charset="0"/>
              </a:rPr>
              <a:t>.	P1 = P9, h1 = 225,9 kJ/kg, v1 = 0,001014 </a:t>
            </a:r>
            <a:r>
              <a:rPr lang="pl-PL" sz="1600" dirty="0" smtClean="0">
                <a:latin typeface="Calibri" panose="020F0502020204030204" pitchFamily="34" charset="0"/>
                <a:ea typeface="Calibri" panose="020F0502020204030204" pitchFamily="34" charset="0"/>
                <a:cs typeface="Times New Roman" panose="02020603050405020304" pitchFamily="18" charset="0"/>
              </a:rPr>
              <a:t>m3/kg</a:t>
            </a: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latin typeface="Calibri" panose="020F0502020204030204" pitchFamily="34" charset="0"/>
                <a:ea typeface="Calibri" panose="020F0502020204030204" pitchFamily="34" charset="0"/>
                <a:cs typeface="Times New Roman" panose="02020603050405020304" pitchFamily="18" charset="0"/>
              </a:rPr>
              <a:t>win1 </a:t>
            </a:r>
            <a:r>
              <a:rPr lang="pl-PL" sz="1600" b="1" dirty="0">
                <a:latin typeface="Calibri" panose="020F0502020204030204" pitchFamily="34" charset="0"/>
                <a:ea typeface="Calibri" panose="020F0502020204030204" pitchFamily="34" charset="0"/>
                <a:cs typeface="Times New Roman" panose="02020603050405020304" pitchFamily="18" charset="0"/>
              </a:rPr>
              <a:t>= 0,001014*(1000-15) = 1,0 </a:t>
            </a:r>
            <a:r>
              <a:rPr lang="pl-PL" sz="1600" b="1" dirty="0" smtClean="0">
                <a:latin typeface="Calibri" panose="020F0502020204030204" pitchFamily="34" charset="0"/>
                <a:ea typeface="Calibri" panose="020F0502020204030204" pitchFamily="34" charset="0"/>
                <a:cs typeface="Times New Roman" panose="02020603050405020304" pitchFamily="18" charset="0"/>
              </a:rPr>
              <a:t>kJ/kg</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16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3687</TotalTime>
  <Words>913</Words>
  <Application>Microsoft Office PowerPoint</Application>
  <PresentationFormat>On-screen Show (4:3)</PresentationFormat>
  <Paragraphs>173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Κεφάλαιο 10 Κύκλοι παραγωγής ισχύος με ατμό  &amp; Συνδυασμένοι Κύκλοι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user</cp:lastModifiedBy>
  <cp:revision>832</cp:revision>
  <dcterms:created xsi:type="dcterms:W3CDTF">2007-03-22T19:44:56Z</dcterms:created>
  <dcterms:modified xsi:type="dcterms:W3CDTF">2023-03-30T09:05:38Z</dcterms:modified>
</cp:coreProperties>
</file>