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79" r:id="rId4"/>
    <p:sldId id="258" r:id="rId5"/>
    <p:sldId id="280" r:id="rId6"/>
    <p:sldId id="259" r:id="rId7"/>
    <p:sldId id="281" r:id="rId8"/>
    <p:sldId id="284" r:id="rId9"/>
    <p:sldId id="260" r:id="rId10"/>
    <p:sldId id="261" r:id="rId11"/>
    <p:sldId id="266" r:id="rId12"/>
    <p:sldId id="282" r:id="rId13"/>
    <p:sldId id="267" r:id="rId14"/>
    <p:sldId id="283" r:id="rId15"/>
    <p:sldId id="268" r:id="rId16"/>
    <p:sldId id="269" r:id="rId17"/>
    <p:sldId id="271" r:id="rId18"/>
    <p:sldId id="272" r:id="rId19"/>
    <p:sldId id="270"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p:scale>
          <a:sx n="100" d="100"/>
          <a:sy n="100" d="100"/>
        </p:scale>
        <p:origin x="368" y="-14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89C7E-6834-4A41-AD92-E4D5DBC3F1FB}" type="datetimeFigureOut">
              <a:rPr lang="el-GR" smtClean="0"/>
              <a:pPr/>
              <a:t>7/10/2024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A07B-C411-4670-9747-7FADEB98C55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196752"/>
            <a:ext cx="9144000" cy="1200329"/>
          </a:xfrm>
          <a:prstGeom prst="rect">
            <a:avLst/>
          </a:prstGeom>
          <a:noFill/>
        </p:spPr>
        <p:txBody>
          <a:bodyPr wrap="square" rtlCol="0">
            <a:spAutoFit/>
          </a:bodyPr>
          <a:lstStyle/>
          <a:p>
            <a:pPr algn="ctr"/>
            <a:r>
              <a:rPr lang="el-GR" sz="2400" b="1" dirty="0" smtClean="0"/>
              <a:t>ΜΑΘΗΜΑ 1</a:t>
            </a:r>
            <a:r>
              <a:rPr lang="el-GR" sz="2400" b="1" baseline="30000" dirty="0" smtClean="0"/>
              <a:t>Ο</a:t>
            </a:r>
            <a:r>
              <a:rPr lang="el-GR" sz="2400" b="1" dirty="0" smtClean="0"/>
              <a:t> </a:t>
            </a:r>
          </a:p>
          <a:p>
            <a:pPr algn="ctr"/>
            <a:endParaRPr lang="el-GR" sz="2400" b="1" dirty="0"/>
          </a:p>
          <a:p>
            <a:pPr algn="ctr"/>
            <a:r>
              <a:rPr lang="el-GR" sz="2400" b="1" dirty="0" smtClean="0"/>
              <a:t>Ιδιότητες καθαρών ουσιών</a:t>
            </a:r>
            <a:endParaRPr lang="el-GR" sz="2400" b="1" dirty="0"/>
          </a:p>
        </p:txBody>
      </p:sp>
      <p:sp>
        <p:nvSpPr>
          <p:cNvPr id="5" name="4 - TextBox"/>
          <p:cNvSpPr txBox="1"/>
          <p:nvPr/>
        </p:nvSpPr>
        <p:spPr>
          <a:xfrm>
            <a:off x="0" y="6093296"/>
            <a:ext cx="9144000" cy="276999"/>
          </a:xfrm>
          <a:prstGeom prst="rect">
            <a:avLst/>
          </a:prstGeom>
          <a:noFill/>
        </p:spPr>
        <p:txBody>
          <a:bodyPr wrap="square" rtlCol="0">
            <a:spAutoFit/>
          </a:bodyPr>
          <a:lstStyle/>
          <a:p>
            <a:pPr algn="just"/>
            <a:r>
              <a:rPr lang="el-GR" sz="1200" b="1" dirty="0" smtClean="0"/>
              <a:t>Με βάση το Κεφάλαιο 3 του Συγγράμματος Θερμοδυναμική για Μηχανικούς, </a:t>
            </a:r>
            <a:r>
              <a:rPr lang="en-US" sz="1200" b="1" dirty="0" smtClean="0"/>
              <a:t>Y </a:t>
            </a:r>
            <a:r>
              <a:rPr lang="en-US" sz="1200" b="1" dirty="0" err="1" smtClean="0"/>
              <a:t>Cengel</a:t>
            </a:r>
            <a:r>
              <a:rPr lang="en-US" sz="1200" b="1" dirty="0" smtClean="0"/>
              <a:t>, M Boles, </a:t>
            </a:r>
            <a:r>
              <a:rPr lang="el-GR" sz="1200" b="1" dirty="0" smtClean="0"/>
              <a:t>Εκδόσεις </a:t>
            </a:r>
            <a:r>
              <a:rPr lang="el-GR" sz="1200" b="1" dirty="0" err="1" smtClean="0"/>
              <a:t>Τζιόλα</a:t>
            </a:r>
            <a:r>
              <a:rPr lang="el-GR" sz="1200" b="1" dirty="0" smtClean="0"/>
              <a:t>.</a:t>
            </a:r>
            <a:endParaRPr lang="el-GR"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31640" y="692695"/>
            <a:ext cx="5472608" cy="4581273"/>
          </a:xfrm>
          <a:prstGeom prst="rect">
            <a:avLst/>
          </a:prstGeom>
          <a:noFill/>
          <a:ln w="9525">
            <a:noFill/>
            <a:miter lim="800000"/>
            <a:headEnd/>
            <a:tailEnd/>
          </a:ln>
        </p:spPr>
      </p:pic>
      <p:sp>
        <p:nvSpPr>
          <p:cNvPr id="6" name="5 - TextBox"/>
          <p:cNvSpPr txBox="1"/>
          <p:nvPr/>
        </p:nvSpPr>
        <p:spPr>
          <a:xfrm>
            <a:off x="0" y="0"/>
            <a:ext cx="2993961" cy="369332"/>
          </a:xfrm>
          <a:prstGeom prst="rect">
            <a:avLst/>
          </a:prstGeom>
          <a:noFill/>
        </p:spPr>
        <p:txBody>
          <a:bodyPr wrap="none" rtlCol="0">
            <a:spAutoFit/>
          </a:bodyPr>
          <a:lstStyle/>
          <a:p>
            <a:r>
              <a:rPr lang="el-GR" b="1" dirty="0" smtClean="0"/>
              <a:t>Φάσεις μίας καθαρής ουσίας</a:t>
            </a:r>
            <a:endParaRPr lang="el-GR" b="1" dirty="0"/>
          </a:p>
        </p:txBody>
      </p:sp>
      <p:sp>
        <p:nvSpPr>
          <p:cNvPr id="7" name="6 - TextBox"/>
          <p:cNvSpPr txBox="1"/>
          <p:nvPr/>
        </p:nvSpPr>
        <p:spPr>
          <a:xfrm>
            <a:off x="2267744" y="5157192"/>
            <a:ext cx="5436096" cy="646331"/>
          </a:xfrm>
          <a:prstGeom prst="rect">
            <a:avLst/>
          </a:prstGeom>
          <a:noFill/>
        </p:spPr>
        <p:txBody>
          <a:bodyPr wrap="square" rtlCol="0">
            <a:spAutoFit/>
          </a:bodyPr>
          <a:lstStyle/>
          <a:p>
            <a:pPr marL="177800" indent="-177800" algn="just">
              <a:buFont typeface="+mj-lt"/>
              <a:buAutoNum type="arabicPeriod"/>
            </a:pPr>
            <a:r>
              <a:rPr lang="el-GR" dirty="0" smtClean="0"/>
              <a:t>προσθήκη θερμότητας υπό σταθερή πίεση</a:t>
            </a:r>
          </a:p>
          <a:p>
            <a:pPr marL="177800" indent="-177800" algn="just">
              <a:buFont typeface="+mj-lt"/>
              <a:buAutoNum type="arabicPeriod"/>
            </a:pPr>
            <a:r>
              <a:rPr lang="el-GR" dirty="0" smtClean="0"/>
              <a:t>αφαίρεση θερμότητας υπό σταθερή πίεση</a:t>
            </a:r>
          </a:p>
        </p:txBody>
      </p:sp>
      <p:sp>
        <p:nvSpPr>
          <p:cNvPr id="8" name="7 - TextBox"/>
          <p:cNvSpPr txBox="1"/>
          <p:nvPr/>
        </p:nvSpPr>
        <p:spPr>
          <a:xfrm>
            <a:off x="2267744" y="5661248"/>
            <a:ext cx="5544616" cy="1200329"/>
          </a:xfrm>
          <a:prstGeom prst="rect">
            <a:avLst/>
          </a:prstGeom>
          <a:noFill/>
        </p:spPr>
        <p:txBody>
          <a:bodyPr wrap="square" rtlCol="0">
            <a:spAutoFit/>
          </a:bodyPr>
          <a:lstStyle/>
          <a:p>
            <a:pPr marL="177800" indent="-177800" algn="just">
              <a:buFont typeface="+mj-lt"/>
              <a:buAutoNum type="arabicPeriod" startAt="3"/>
            </a:pPr>
            <a:r>
              <a:rPr lang="el-GR" dirty="0" smtClean="0"/>
              <a:t>προσθήκη θερμότητας υπό σταθερό όγκο</a:t>
            </a:r>
          </a:p>
          <a:p>
            <a:pPr marL="177800" indent="-177800" algn="just">
              <a:buFont typeface="+mj-lt"/>
              <a:buAutoNum type="arabicPeriod" startAt="3"/>
            </a:pPr>
            <a:r>
              <a:rPr lang="el-GR" dirty="0" smtClean="0"/>
              <a:t>αφαίρεση θερμότητας υπό σταθερό όγκο </a:t>
            </a:r>
          </a:p>
          <a:p>
            <a:pPr marL="177800" indent="-177800" algn="just">
              <a:buFont typeface="+mj-lt"/>
              <a:buAutoNum type="arabicPeriod" startAt="3"/>
            </a:pPr>
            <a:r>
              <a:rPr lang="el-GR" dirty="0" smtClean="0"/>
              <a:t>αύξηση της πίεσης υπό σταθερή θερμοκρασία</a:t>
            </a:r>
          </a:p>
          <a:p>
            <a:pPr marL="177800" indent="-177800" algn="just">
              <a:buFont typeface="+mj-lt"/>
              <a:buAutoNum type="arabicPeriod" startAt="3"/>
            </a:pPr>
            <a:r>
              <a:rPr lang="el-GR" dirty="0" smtClean="0"/>
              <a:t>ελάττωση της πίεσης υπό σταθερή θερμοκρασία</a:t>
            </a:r>
          </a:p>
        </p:txBody>
      </p:sp>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Πίνακας κορεσμένου νερού (ως προς τη θερμοκρασία)</a:t>
            </a:r>
            <a:endParaRPr lang="el-GR" sz="2000" dirty="0" smtClean="0"/>
          </a:p>
        </p:txBody>
      </p:sp>
      <p:sp>
        <p:nvSpPr>
          <p:cNvPr id="5" name="4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1187624" y="1179090"/>
            <a:ext cx="6624736" cy="2249910"/>
          </a:xfrm>
          <a:prstGeom prst="rect">
            <a:avLst/>
          </a:prstGeom>
          <a:noFill/>
          <a:ln w="9525">
            <a:noFill/>
            <a:miter lim="800000"/>
            <a:headEnd/>
            <a:tailEnd/>
          </a:ln>
        </p:spPr>
      </p:pic>
      <p:sp>
        <p:nvSpPr>
          <p:cNvPr id="7" name="6 - TextBox"/>
          <p:cNvSpPr txBox="1"/>
          <p:nvPr/>
        </p:nvSpPr>
        <p:spPr>
          <a:xfrm>
            <a:off x="0" y="3579981"/>
            <a:ext cx="9144000" cy="2585323"/>
          </a:xfrm>
          <a:prstGeom prst="rect">
            <a:avLst/>
          </a:prstGeom>
          <a:noFill/>
        </p:spPr>
        <p:txBody>
          <a:bodyPr wrap="square" rtlCol="0">
            <a:spAutoFit/>
          </a:bodyPr>
          <a:lstStyle/>
          <a:p>
            <a:pPr algn="just"/>
            <a:r>
              <a:rPr lang="el-GR" dirty="0" smtClean="0"/>
              <a:t>Για δεδομένες θερμοκρασίες δίνει:</a:t>
            </a:r>
          </a:p>
          <a:p>
            <a:pPr algn="just"/>
            <a:endParaRPr lang="el-GR" dirty="0" smtClean="0"/>
          </a:p>
          <a:p>
            <a:pPr marL="1790700" indent="-266700" algn="just">
              <a:buFont typeface="Wingdings" pitchFamily="2" charset="2"/>
              <a:buChar char="Ø"/>
            </a:pPr>
            <a:r>
              <a:rPr lang="el-GR" dirty="0" smtClean="0"/>
              <a:t>την πίεση κορεσμού (ή αλλιώς την πίεση ισορροπίας υγρού-ατμού)</a:t>
            </a:r>
          </a:p>
          <a:p>
            <a:pPr marL="1790700" indent="-266700" algn="just">
              <a:buFont typeface="Wingdings" pitchFamily="2" charset="2"/>
              <a:buChar char="Ø"/>
            </a:pPr>
            <a:r>
              <a:rPr lang="el-GR" dirty="0" smtClean="0"/>
              <a:t>τις τιμές του ειδικού όγκου (</a:t>
            </a:r>
            <a:r>
              <a:rPr lang="en-US" dirty="0" err="1" smtClean="0"/>
              <a:t>vf</a:t>
            </a:r>
            <a:r>
              <a:rPr lang="en-US" dirty="0" smtClean="0"/>
              <a:t> </a:t>
            </a:r>
            <a:r>
              <a:rPr lang="el-GR" dirty="0" smtClean="0"/>
              <a:t>και </a:t>
            </a:r>
            <a:r>
              <a:rPr lang="en-US" dirty="0" smtClean="0"/>
              <a:t>vg </a:t>
            </a:r>
            <a:r>
              <a:rPr lang="el-GR" dirty="0" smtClean="0"/>
              <a:t>σε </a:t>
            </a:r>
            <a:r>
              <a:rPr lang="en-US" dirty="0" smtClean="0"/>
              <a:t>m</a:t>
            </a:r>
            <a:r>
              <a:rPr lang="en-US" baseline="30000" dirty="0" smtClean="0"/>
              <a:t>3</a:t>
            </a:r>
            <a:r>
              <a:rPr lang="en-US" dirty="0" smtClean="0"/>
              <a:t>/kg)</a:t>
            </a:r>
            <a:endParaRPr lang="el-GR" dirty="0" smtClean="0"/>
          </a:p>
          <a:p>
            <a:pPr marL="1790700" indent="-266700" algn="just">
              <a:buFont typeface="Wingdings" pitchFamily="2" charset="2"/>
              <a:buChar char="Ø"/>
            </a:pPr>
            <a:r>
              <a:rPr lang="el-GR" dirty="0" smtClean="0"/>
              <a:t>τις τιμές της ειδικής εσωτερικής ενέργειας (</a:t>
            </a:r>
            <a:r>
              <a:rPr lang="en-US" dirty="0" err="1" smtClean="0"/>
              <a:t>uf</a:t>
            </a:r>
            <a:r>
              <a:rPr lang="en-US" dirty="0" smtClean="0"/>
              <a:t> </a:t>
            </a:r>
            <a:r>
              <a:rPr lang="el-GR" dirty="0" smtClean="0"/>
              <a:t>και </a:t>
            </a:r>
            <a:r>
              <a:rPr lang="en-US" dirty="0" err="1" smtClean="0"/>
              <a:t>ug</a:t>
            </a:r>
            <a:r>
              <a:rPr lang="en-US" dirty="0" smtClean="0"/>
              <a:t> </a:t>
            </a:r>
            <a:r>
              <a:rPr lang="el-GR" dirty="0" smtClean="0"/>
              <a:t>σε </a:t>
            </a:r>
            <a:r>
              <a:rPr lang="en-US" dirty="0" smtClean="0"/>
              <a:t>kJ/kg)</a:t>
            </a:r>
            <a:endParaRPr lang="el-GR" dirty="0" smtClean="0"/>
          </a:p>
          <a:p>
            <a:pPr marL="1790700" indent="-266700" algn="just">
              <a:buFont typeface="Wingdings" pitchFamily="2" charset="2"/>
              <a:buChar char="Ø"/>
            </a:pPr>
            <a:r>
              <a:rPr lang="el-GR" dirty="0" smtClean="0"/>
              <a:t>τις τιμές της ειδικής ενθαλπίας (</a:t>
            </a:r>
            <a:r>
              <a:rPr lang="en-US" dirty="0" err="1" smtClean="0"/>
              <a:t>hf</a:t>
            </a:r>
            <a:r>
              <a:rPr lang="en-US" dirty="0" smtClean="0"/>
              <a:t> </a:t>
            </a:r>
            <a:r>
              <a:rPr lang="el-GR" dirty="0" smtClean="0"/>
              <a:t>και </a:t>
            </a:r>
            <a:r>
              <a:rPr lang="en-US" dirty="0" smtClean="0"/>
              <a:t>hg </a:t>
            </a:r>
            <a:r>
              <a:rPr lang="el-GR" dirty="0" smtClean="0"/>
              <a:t>σε </a:t>
            </a:r>
            <a:r>
              <a:rPr lang="en-US" dirty="0" smtClean="0"/>
              <a:t>kJ/kg) </a:t>
            </a:r>
            <a:r>
              <a:rPr lang="el-GR" dirty="0" smtClean="0"/>
              <a:t>και </a:t>
            </a:r>
          </a:p>
          <a:p>
            <a:pPr marL="1790700" indent="-266700" algn="just">
              <a:buFont typeface="Wingdings" pitchFamily="2" charset="2"/>
              <a:buChar char="Ø"/>
            </a:pPr>
            <a:r>
              <a:rPr lang="el-GR" dirty="0" smtClean="0"/>
              <a:t>τις τιμές της ειδικής εντροπίας (</a:t>
            </a:r>
            <a:r>
              <a:rPr lang="en-US" dirty="0" err="1" smtClean="0"/>
              <a:t>sf</a:t>
            </a:r>
            <a:r>
              <a:rPr lang="en-US" dirty="0" smtClean="0"/>
              <a:t> </a:t>
            </a:r>
            <a:r>
              <a:rPr lang="el-GR" dirty="0" smtClean="0"/>
              <a:t>και </a:t>
            </a:r>
            <a:r>
              <a:rPr lang="en-US" dirty="0" err="1" smtClean="0"/>
              <a:t>sg</a:t>
            </a:r>
            <a:r>
              <a:rPr lang="en-US" dirty="0" smtClean="0"/>
              <a:t> </a:t>
            </a:r>
            <a:r>
              <a:rPr lang="el-GR" dirty="0" smtClean="0"/>
              <a:t>σε </a:t>
            </a:r>
            <a:r>
              <a:rPr lang="en-US" dirty="0" smtClean="0"/>
              <a:t>kJ/</a:t>
            </a:r>
            <a:r>
              <a:rPr lang="en-US" dirty="0" err="1" smtClean="0"/>
              <a:t>kgK</a:t>
            </a:r>
            <a:r>
              <a:rPr lang="en-US" dirty="0" smtClean="0"/>
              <a:t>)</a:t>
            </a:r>
            <a:r>
              <a:rPr lang="el-GR" dirty="0" smtClean="0"/>
              <a:t> </a:t>
            </a:r>
          </a:p>
          <a:p>
            <a:pPr algn="just"/>
            <a:endParaRPr lang="el-GR" dirty="0" smtClean="0"/>
          </a:p>
          <a:p>
            <a:pPr algn="r"/>
            <a:r>
              <a:rPr lang="el-GR" dirty="0" smtClean="0"/>
              <a:t>για</a:t>
            </a:r>
            <a:r>
              <a:rPr lang="en-US" dirty="0" smtClean="0"/>
              <a:t> </a:t>
            </a:r>
            <a:r>
              <a:rPr lang="el-GR" dirty="0" smtClean="0"/>
              <a:t>το κορεσμένο υγρό (δείκτης </a:t>
            </a:r>
            <a:r>
              <a:rPr lang="en-US" dirty="0" smtClean="0"/>
              <a:t>f</a:t>
            </a:r>
            <a:r>
              <a:rPr lang="el-GR" dirty="0" smtClean="0"/>
              <a:t>) και για τον κορεσμένο ατμό (δείκτης </a:t>
            </a:r>
            <a:r>
              <a:rPr lang="en-US" dirty="0" smtClean="0"/>
              <a:t>g)</a:t>
            </a:r>
            <a:endParaRPr lang="el-GR" dirty="0" smtClean="0"/>
          </a:p>
        </p:txBody>
      </p:sp>
      <p:sp>
        <p:nvSpPr>
          <p:cNvPr id="8" name="7 - TextBox"/>
          <p:cNvSpPr txBox="1"/>
          <p:nvPr/>
        </p:nvSpPr>
        <p:spPr>
          <a:xfrm>
            <a:off x="0" y="6334780"/>
            <a:ext cx="9144000" cy="523220"/>
          </a:xfrm>
          <a:prstGeom prst="rect">
            <a:avLst/>
          </a:prstGeom>
          <a:noFill/>
          <a:ln>
            <a:solidFill>
              <a:schemeClr val="tx1"/>
            </a:solidFill>
          </a:ln>
        </p:spPr>
        <p:txBody>
          <a:bodyPr wrap="square" rtlCol="0">
            <a:spAutoFit/>
          </a:bodyPr>
          <a:lstStyle/>
          <a:p>
            <a:pPr algn="just"/>
            <a:r>
              <a:rPr lang="el-GR" sz="1400" dirty="0" smtClean="0"/>
              <a:t>Δίνει επίσης τις τιμές</a:t>
            </a:r>
            <a:r>
              <a:rPr lang="en-US" sz="1400" dirty="0" smtClean="0"/>
              <a:t> </a:t>
            </a:r>
            <a:r>
              <a:rPr lang="el-GR" sz="1400" dirty="0" smtClean="0"/>
              <a:t>της ειδικής λανθάνουσας εσωτερικής ενέργειας εξάτμισης (</a:t>
            </a:r>
            <a:r>
              <a:rPr lang="en-US" sz="1400" dirty="0" err="1" smtClean="0"/>
              <a:t>ufg</a:t>
            </a:r>
            <a:r>
              <a:rPr lang="en-US" sz="1400" dirty="0" smtClean="0"/>
              <a:t> </a:t>
            </a:r>
            <a:r>
              <a:rPr lang="el-GR" sz="1400" dirty="0" smtClean="0"/>
              <a:t>σε </a:t>
            </a:r>
            <a:r>
              <a:rPr lang="en-US" sz="1400" dirty="0" smtClean="0"/>
              <a:t>kJ/kg), </a:t>
            </a:r>
            <a:r>
              <a:rPr lang="el-GR" sz="1400" dirty="0" smtClean="0"/>
              <a:t>της ειδικής λανθάνουσας ενθαλπίας (</a:t>
            </a:r>
            <a:r>
              <a:rPr lang="en-US" sz="1400" dirty="0" err="1" smtClean="0"/>
              <a:t>hfg</a:t>
            </a:r>
            <a:r>
              <a:rPr lang="en-US" sz="1400" dirty="0" smtClean="0"/>
              <a:t> </a:t>
            </a:r>
            <a:r>
              <a:rPr lang="el-GR" sz="1400" dirty="0" smtClean="0"/>
              <a:t>σε </a:t>
            </a:r>
            <a:r>
              <a:rPr lang="en-US" sz="1400" dirty="0" smtClean="0"/>
              <a:t>kJ/kg) </a:t>
            </a:r>
            <a:r>
              <a:rPr lang="el-GR" sz="1400" dirty="0" smtClean="0"/>
              <a:t>και της ειδικής λανθάνουσας εντροπίας (</a:t>
            </a:r>
            <a:r>
              <a:rPr lang="en-US" sz="1400" dirty="0" err="1" smtClean="0"/>
              <a:t>sfg</a:t>
            </a:r>
            <a:r>
              <a:rPr lang="en-US" sz="1400" dirty="0" smtClean="0"/>
              <a:t> </a:t>
            </a:r>
            <a:r>
              <a:rPr lang="el-GR" sz="1400" dirty="0" smtClean="0"/>
              <a:t>σε </a:t>
            </a:r>
            <a:r>
              <a:rPr lang="en-US" sz="1400" dirty="0" smtClean="0"/>
              <a:t>kJ/</a:t>
            </a:r>
            <a:r>
              <a:rPr lang="en-US" sz="1400" dirty="0" err="1" smtClean="0"/>
              <a:t>kgK</a:t>
            </a:r>
            <a:r>
              <a:rPr lang="en-US" sz="1400" dirty="0" smtClean="0"/>
              <a:t>)</a:t>
            </a:r>
            <a:r>
              <a:rPr lang="el-GR" sz="1400" dirty="0" smtClean="0"/>
              <a:t>, τις οποίες σε </a:t>
            </a:r>
            <a:r>
              <a:rPr lang="el-GR" sz="1400" b="1" dirty="0" smtClean="0"/>
              <a:t>ΔΕΝ ΘΑ ΧΡΗΣΙΜΟΠΟΙΟΥΜΕ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Πίνακας κορεσμένου νερού (ως προς τη θερμοκρασία)</a:t>
            </a:r>
            <a:endParaRPr lang="el-GR" sz="2000" dirty="0" smtClean="0"/>
          </a:p>
        </p:txBody>
      </p:sp>
      <p:sp>
        <p:nvSpPr>
          <p:cNvPr id="6" name="5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pic>
        <p:nvPicPr>
          <p:cNvPr id="7" name="Picture 2"/>
          <p:cNvPicPr>
            <a:picLocks noChangeAspect="1" noChangeArrowheads="1"/>
          </p:cNvPicPr>
          <p:nvPr/>
        </p:nvPicPr>
        <p:blipFill>
          <a:blip r:embed="rId2" cstate="print"/>
          <a:srcRect/>
          <a:stretch>
            <a:fillRect/>
          </a:stretch>
        </p:blipFill>
        <p:spPr bwMode="auto">
          <a:xfrm>
            <a:off x="1043608" y="1052735"/>
            <a:ext cx="6480720" cy="2200999"/>
          </a:xfrm>
          <a:prstGeom prst="rect">
            <a:avLst/>
          </a:prstGeom>
          <a:noFill/>
          <a:ln w="9525">
            <a:noFill/>
            <a:miter lim="800000"/>
            <a:headEnd/>
            <a:tailEnd/>
          </a:ln>
        </p:spPr>
      </p:pic>
      <p:sp>
        <p:nvSpPr>
          <p:cNvPr id="9" name="8 - TextBox"/>
          <p:cNvSpPr txBox="1"/>
          <p:nvPr/>
        </p:nvSpPr>
        <p:spPr>
          <a:xfrm>
            <a:off x="0" y="3429000"/>
            <a:ext cx="9144000" cy="3600986"/>
          </a:xfrm>
          <a:prstGeom prst="rect">
            <a:avLst/>
          </a:prstGeom>
          <a:noFill/>
        </p:spPr>
        <p:txBody>
          <a:bodyPr wrap="square" rtlCol="0">
            <a:spAutoFit/>
          </a:bodyPr>
          <a:lstStyle/>
          <a:p>
            <a:pPr algn="just"/>
            <a:r>
              <a:rPr lang="el-GR" sz="1400" dirty="0" smtClean="0"/>
              <a:t>Οι τιμές των παραπάνω μεγεθών σε θερμοκρασίες μεταξύ των θερμοκρασιών του Πίνακα, υπολογίζονται με γραμμική παρεμβολή. Π.χ. η ειδική εσωτερική ενέργεια του κορεσμένου ατμού στους 22 </a:t>
            </a:r>
            <a:r>
              <a:rPr lang="en-US" sz="1400" baseline="30000" dirty="0" smtClean="0"/>
              <a:t>o</a:t>
            </a:r>
            <a:r>
              <a:rPr lang="en-US" sz="1400" dirty="0" smtClean="0"/>
              <a:t>C</a:t>
            </a:r>
            <a:r>
              <a:rPr lang="el-GR" sz="1400" dirty="0" smtClean="0"/>
              <a:t> είναι:</a:t>
            </a:r>
          </a:p>
          <a:p>
            <a:pPr algn="just"/>
            <a:endParaRPr lang="en-US" sz="1400" dirty="0" smtClean="0"/>
          </a:p>
          <a:p>
            <a:pPr algn="just"/>
            <a:r>
              <a:rPr lang="en-US" sz="1400" dirty="0" smtClean="0"/>
              <a:t>T, oC	</a:t>
            </a:r>
            <a:r>
              <a:rPr lang="en-US" sz="1400" dirty="0" err="1" smtClean="0"/>
              <a:t>ug</a:t>
            </a:r>
            <a:r>
              <a:rPr lang="en-US" sz="1400" dirty="0" smtClean="0"/>
              <a:t>, kJ/kg</a:t>
            </a:r>
          </a:p>
          <a:p>
            <a:pPr algn="just"/>
            <a:r>
              <a:rPr lang="en-US" sz="1400" dirty="0" smtClean="0"/>
              <a:t>20	2402,9	(22 – 20)/(25 – 20) = (</a:t>
            </a:r>
            <a:r>
              <a:rPr lang="en-US" sz="1400" dirty="0" err="1" smtClean="0"/>
              <a:t>ug</a:t>
            </a:r>
            <a:r>
              <a:rPr lang="en-US" sz="1400" dirty="0" smtClean="0"/>
              <a:t> – 2402,9)/(2409,8 – 2402,9) </a:t>
            </a:r>
            <a:r>
              <a:rPr lang="en-US" sz="1400" dirty="0" smtClean="0">
                <a:sym typeface="Wingdings" pitchFamily="2" charset="2"/>
              </a:rPr>
              <a:t></a:t>
            </a:r>
            <a:endParaRPr lang="el-GR" sz="1400" dirty="0"/>
          </a:p>
          <a:p>
            <a:pPr algn="just"/>
            <a:r>
              <a:rPr lang="en-US" sz="1400" dirty="0" smtClean="0"/>
              <a:t>22	</a:t>
            </a:r>
            <a:r>
              <a:rPr lang="en-US" sz="1400" dirty="0" err="1" smtClean="0"/>
              <a:t>ug</a:t>
            </a:r>
            <a:r>
              <a:rPr lang="en-US" sz="1400" dirty="0" smtClean="0"/>
              <a:t>	</a:t>
            </a:r>
            <a:r>
              <a:rPr lang="en-US" sz="1400" dirty="0" smtClean="0">
                <a:sym typeface="Wingdings" pitchFamily="2" charset="2"/>
              </a:rPr>
              <a:t> </a:t>
            </a:r>
            <a:r>
              <a:rPr lang="en-US" sz="1400" dirty="0" err="1" smtClean="0">
                <a:sym typeface="Wingdings" pitchFamily="2" charset="2"/>
              </a:rPr>
              <a:t>ug</a:t>
            </a:r>
            <a:r>
              <a:rPr lang="en-US" sz="1400" dirty="0" smtClean="0">
                <a:sym typeface="Wingdings" pitchFamily="2" charset="2"/>
              </a:rPr>
              <a:t> = 2402,9 + (22 – 20)</a:t>
            </a:r>
            <a:r>
              <a:rPr lang="en-US" sz="1400" dirty="0" smtClean="0"/>
              <a:t>/(2409,8 – 2402,9)</a:t>
            </a:r>
            <a:r>
              <a:rPr lang="en-US" sz="1400" dirty="0" smtClean="0">
                <a:sym typeface="Wingdings" pitchFamily="2" charset="2"/>
              </a:rPr>
              <a:t>/(25 – 20) = </a:t>
            </a:r>
            <a:r>
              <a:rPr lang="en-US" sz="1400" b="1" dirty="0" smtClean="0">
                <a:sym typeface="Wingdings" pitchFamily="2" charset="2"/>
              </a:rPr>
              <a:t>2405,66 kJ/kg</a:t>
            </a:r>
            <a:r>
              <a:rPr lang="en-US" sz="1400" dirty="0" smtClean="0"/>
              <a:t>	</a:t>
            </a:r>
          </a:p>
          <a:p>
            <a:pPr algn="just"/>
            <a:r>
              <a:rPr lang="en-US" sz="1400" dirty="0" smtClean="0"/>
              <a:t>25	2409,8</a:t>
            </a:r>
          </a:p>
          <a:p>
            <a:pPr algn="just"/>
            <a:endParaRPr lang="en-US" sz="1400" dirty="0" smtClean="0"/>
          </a:p>
          <a:p>
            <a:pPr algn="just"/>
            <a:r>
              <a:rPr lang="el-GR" sz="1400" dirty="0" smtClean="0"/>
              <a:t>Αντίστοιχα</a:t>
            </a:r>
            <a:r>
              <a:rPr lang="en-US" sz="1400" dirty="0" smtClean="0"/>
              <a:t>, </a:t>
            </a:r>
            <a:r>
              <a:rPr lang="el-GR" sz="1400" dirty="0" smtClean="0"/>
              <a:t>η ειδική εσωτερική ενέργεια του κορεσμένου ατμού στους 2</a:t>
            </a:r>
            <a:r>
              <a:rPr lang="en-US" sz="1400" dirty="0" smtClean="0"/>
              <a:t>3</a:t>
            </a:r>
            <a:r>
              <a:rPr lang="el-GR" sz="1400" dirty="0" smtClean="0"/>
              <a:t> </a:t>
            </a:r>
            <a:r>
              <a:rPr lang="en-US" sz="1400" baseline="30000" dirty="0" smtClean="0"/>
              <a:t>o</a:t>
            </a:r>
            <a:r>
              <a:rPr lang="en-US" sz="1400" dirty="0" smtClean="0"/>
              <a:t>C</a:t>
            </a:r>
            <a:r>
              <a:rPr lang="el-GR" sz="1400" dirty="0" smtClean="0"/>
              <a:t> είναι:</a:t>
            </a:r>
          </a:p>
          <a:p>
            <a:pPr algn="just"/>
            <a:endParaRPr lang="el-GR" sz="1400" dirty="0"/>
          </a:p>
          <a:p>
            <a:pPr algn="just"/>
            <a:r>
              <a:rPr lang="el-GR" sz="1400" dirty="0" smtClean="0"/>
              <a:t>(25–23)/(25 – 20) = (2409,8 – </a:t>
            </a:r>
            <a:r>
              <a:rPr lang="en-US" sz="1400" dirty="0" err="1" smtClean="0"/>
              <a:t>ug</a:t>
            </a:r>
            <a:r>
              <a:rPr lang="el-GR" sz="1400" dirty="0" smtClean="0"/>
              <a:t>)/(2409,8 – 2402,9) </a:t>
            </a:r>
            <a:r>
              <a:rPr lang="el-GR" sz="1400" dirty="0" smtClean="0">
                <a:sym typeface="Wingdings" pitchFamily="2" charset="2"/>
              </a:rPr>
              <a:t> </a:t>
            </a:r>
            <a:r>
              <a:rPr lang="en-US" sz="1400" dirty="0" err="1" smtClean="0">
                <a:sym typeface="Wingdings" pitchFamily="2" charset="2"/>
              </a:rPr>
              <a:t>ug</a:t>
            </a:r>
            <a:r>
              <a:rPr lang="en-US" sz="1400" dirty="0" smtClean="0">
                <a:sym typeface="Wingdings" pitchFamily="2" charset="2"/>
              </a:rPr>
              <a:t> = 2409,8 – </a:t>
            </a:r>
            <a:r>
              <a:rPr lang="el-GR" sz="1400" dirty="0" smtClean="0"/>
              <a:t>(25 – 23)</a:t>
            </a:r>
            <a:r>
              <a:rPr lang="en-US" sz="1400" dirty="0" smtClean="0"/>
              <a:t>*</a:t>
            </a:r>
            <a:r>
              <a:rPr lang="el-GR" sz="1400" dirty="0" smtClean="0"/>
              <a:t>(2409,8 – 2402,9) /(25 – 20)</a:t>
            </a:r>
            <a:r>
              <a:rPr lang="en-US" sz="1400" dirty="0" smtClean="0">
                <a:sym typeface="Wingdings" pitchFamily="2" charset="2"/>
              </a:rPr>
              <a:t> = </a:t>
            </a:r>
            <a:r>
              <a:rPr lang="en-US" sz="1400" b="1" dirty="0" smtClean="0">
                <a:sym typeface="Wingdings" pitchFamily="2" charset="2"/>
              </a:rPr>
              <a:t>2407,04 kJ/kg</a:t>
            </a:r>
          </a:p>
          <a:p>
            <a:pPr algn="just"/>
            <a:endParaRPr lang="en-US" sz="1400" b="1" dirty="0">
              <a:sym typeface="Wingdings" pitchFamily="2" charset="2"/>
            </a:endParaRPr>
          </a:p>
          <a:p>
            <a:pPr algn="ctr"/>
            <a:r>
              <a:rPr lang="el-GR" sz="1600" b="1" dirty="0" smtClean="0">
                <a:sym typeface="Wingdings" pitchFamily="2" charset="2"/>
              </a:rPr>
              <a:t>Δηλαδή, ως βάση για τη γραμμική παρεμβολή λαμβάνεται κάθε φορά η θερμοκρασία που είναι πιο κοντά στη θερμοκρασία για την οποία την ιδιότητα ψάχνουμε.</a:t>
            </a:r>
            <a:endParaRPr lang="el-GR" sz="1600" b="1" dirty="0" smtClean="0"/>
          </a:p>
          <a:p>
            <a:pPr algn="just"/>
            <a:endParaRPr lang="el-GR" sz="1400" dirty="0"/>
          </a:p>
          <a:p>
            <a:pPr algn="just"/>
            <a:endParaRPr lang="el-GR"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541981"/>
            <a:ext cx="9144000" cy="400110"/>
          </a:xfrm>
          <a:prstGeom prst="rect">
            <a:avLst/>
          </a:prstGeom>
          <a:noFill/>
        </p:spPr>
        <p:txBody>
          <a:bodyPr wrap="square" rtlCol="0">
            <a:spAutoFit/>
          </a:bodyPr>
          <a:lstStyle/>
          <a:p>
            <a:pPr algn="ctr"/>
            <a:r>
              <a:rPr lang="el-GR" sz="2000" b="1" dirty="0" smtClean="0"/>
              <a:t>Πίνακας κορεσμένου νερού (ως προς την πίεση)</a:t>
            </a:r>
            <a:endParaRPr lang="el-GR" sz="2000" dirty="0" smtClean="0"/>
          </a:p>
        </p:txBody>
      </p:sp>
      <p:sp>
        <p:nvSpPr>
          <p:cNvPr id="7" name="6 - TextBox"/>
          <p:cNvSpPr txBox="1"/>
          <p:nvPr/>
        </p:nvSpPr>
        <p:spPr>
          <a:xfrm>
            <a:off x="0" y="6211669"/>
            <a:ext cx="9144000" cy="646331"/>
          </a:xfrm>
          <a:prstGeom prst="rect">
            <a:avLst/>
          </a:prstGeom>
          <a:noFill/>
          <a:ln>
            <a:solidFill>
              <a:schemeClr val="tx1"/>
            </a:solidFill>
          </a:ln>
        </p:spPr>
        <p:txBody>
          <a:bodyPr wrap="square" rtlCol="0">
            <a:spAutoFit/>
          </a:bodyPr>
          <a:lstStyle/>
          <a:p>
            <a:pPr algn="ctr"/>
            <a:r>
              <a:rPr lang="el-GR" b="1" dirty="0" smtClean="0"/>
              <a:t>Πρόκειται στην ουσία για τον ίδιο με τον προηγούμενο Πίνακα, μόνο που αυτή τη φορά δίνονται οι πιέσεις στην πρώτη στήλη και σε σταθερό βήμα.</a:t>
            </a:r>
          </a:p>
        </p:txBody>
      </p:sp>
      <p:pic>
        <p:nvPicPr>
          <p:cNvPr id="5122" name="Picture 2"/>
          <p:cNvPicPr>
            <a:picLocks noChangeAspect="1" noChangeArrowheads="1"/>
          </p:cNvPicPr>
          <p:nvPr/>
        </p:nvPicPr>
        <p:blipFill>
          <a:blip r:embed="rId2" cstate="print"/>
          <a:srcRect/>
          <a:stretch>
            <a:fillRect/>
          </a:stretch>
        </p:blipFill>
        <p:spPr bwMode="auto">
          <a:xfrm>
            <a:off x="1331640" y="902021"/>
            <a:ext cx="6480720" cy="2743003"/>
          </a:xfrm>
          <a:prstGeom prst="rect">
            <a:avLst/>
          </a:prstGeom>
          <a:noFill/>
          <a:ln w="9525">
            <a:noFill/>
            <a:miter lim="800000"/>
            <a:headEnd/>
            <a:tailEnd/>
          </a:ln>
        </p:spPr>
      </p:pic>
      <p:sp>
        <p:nvSpPr>
          <p:cNvPr id="10" name="9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
        <p:nvSpPr>
          <p:cNvPr id="15" name="14 - TextBox"/>
          <p:cNvSpPr txBox="1"/>
          <p:nvPr/>
        </p:nvSpPr>
        <p:spPr>
          <a:xfrm>
            <a:off x="0" y="3579981"/>
            <a:ext cx="9144000" cy="2585323"/>
          </a:xfrm>
          <a:prstGeom prst="rect">
            <a:avLst/>
          </a:prstGeom>
          <a:noFill/>
        </p:spPr>
        <p:txBody>
          <a:bodyPr wrap="square" rtlCol="0">
            <a:spAutoFit/>
          </a:bodyPr>
          <a:lstStyle/>
          <a:p>
            <a:pPr algn="just"/>
            <a:r>
              <a:rPr lang="el-GR" dirty="0" smtClean="0"/>
              <a:t>Για δεδομένες πιέσεις δίνει:</a:t>
            </a:r>
          </a:p>
          <a:p>
            <a:pPr algn="just"/>
            <a:endParaRPr lang="el-GR" dirty="0" smtClean="0"/>
          </a:p>
          <a:p>
            <a:pPr marL="1790700" indent="-266700" algn="just">
              <a:buFont typeface="Wingdings" pitchFamily="2" charset="2"/>
              <a:buChar char="Ø"/>
            </a:pPr>
            <a:r>
              <a:rPr lang="el-GR" dirty="0" smtClean="0"/>
              <a:t>την θερμοκρασία κορεσμού (ή αλλιώς την πίεση ισορροπίας υγρού-ατμού)</a:t>
            </a:r>
          </a:p>
          <a:p>
            <a:pPr marL="1790700" indent="-266700" algn="just">
              <a:buFont typeface="Wingdings" pitchFamily="2" charset="2"/>
              <a:buChar char="Ø"/>
            </a:pPr>
            <a:r>
              <a:rPr lang="el-GR" dirty="0" smtClean="0"/>
              <a:t>τις τιμές του ειδικού όγκου (</a:t>
            </a:r>
            <a:r>
              <a:rPr lang="en-US" dirty="0" err="1" smtClean="0"/>
              <a:t>vf</a:t>
            </a:r>
            <a:r>
              <a:rPr lang="en-US" dirty="0" smtClean="0"/>
              <a:t> </a:t>
            </a:r>
            <a:r>
              <a:rPr lang="el-GR" dirty="0" smtClean="0"/>
              <a:t>και </a:t>
            </a:r>
            <a:r>
              <a:rPr lang="en-US" dirty="0" smtClean="0"/>
              <a:t>vg </a:t>
            </a:r>
            <a:r>
              <a:rPr lang="el-GR" dirty="0" smtClean="0"/>
              <a:t>σε </a:t>
            </a:r>
            <a:r>
              <a:rPr lang="en-US" dirty="0" smtClean="0"/>
              <a:t>m</a:t>
            </a:r>
            <a:r>
              <a:rPr lang="en-US" baseline="30000" dirty="0" smtClean="0"/>
              <a:t>3</a:t>
            </a:r>
            <a:r>
              <a:rPr lang="en-US" dirty="0" smtClean="0"/>
              <a:t>/kg)</a:t>
            </a:r>
            <a:endParaRPr lang="el-GR" dirty="0" smtClean="0"/>
          </a:p>
          <a:p>
            <a:pPr marL="1790700" indent="-266700" algn="just">
              <a:buFont typeface="Wingdings" pitchFamily="2" charset="2"/>
              <a:buChar char="Ø"/>
            </a:pPr>
            <a:r>
              <a:rPr lang="el-GR" dirty="0" smtClean="0"/>
              <a:t>τις τιμές της ειδικής εσωτερικής ενέργειας (</a:t>
            </a:r>
            <a:r>
              <a:rPr lang="en-US" dirty="0" err="1" smtClean="0"/>
              <a:t>uf</a:t>
            </a:r>
            <a:r>
              <a:rPr lang="en-US" dirty="0" smtClean="0"/>
              <a:t> </a:t>
            </a:r>
            <a:r>
              <a:rPr lang="el-GR" dirty="0" smtClean="0"/>
              <a:t>και </a:t>
            </a:r>
            <a:r>
              <a:rPr lang="en-US" dirty="0" err="1" smtClean="0"/>
              <a:t>ug</a:t>
            </a:r>
            <a:r>
              <a:rPr lang="en-US" dirty="0" smtClean="0"/>
              <a:t> </a:t>
            </a:r>
            <a:r>
              <a:rPr lang="el-GR" dirty="0" smtClean="0"/>
              <a:t>σε </a:t>
            </a:r>
            <a:r>
              <a:rPr lang="en-US" dirty="0" smtClean="0"/>
              <a:t>kJ/kg)</a:t>
            </a:r>
            <a:endParaRPr lang="el-GR" dirty="0" smtClean="0"/>
          </a:p>
          <a:p>
            <a:pPr marL="1790700" indent="-266700" algn="just">
              <a:buFont typeface="Wingdings" pitchFamily="2" charset="2"/>
              <a:buChar char="Ø"/>
            </a:pPr>
            <a:r>
              <a:rPr lang="el-GR" dirty="0" smtClean="0"/>
              <a:t>τις τιμές της ειδικής ενθαλπίας (</a:t>
            </a:r>
            <a:r>
              <a:rPr lang="en-US" dirty="0" err="1" smtClean="0"/>
              <a:t>hf</a:t>
            </a:r>
            <a:r>
              <a:rPr lang="en-US" dirty="0" smtClean="0"/>
              <a:t> </a:t>
            </a:r>
            <a:r>
              <a:rPr lang="el-GR" dirty="0" smtClean="0"/>
              <a:t>και </a:t>
            </a:r>
            <a:r>
              <a:rPr lang="en-US" dirty="0" smtClean="0"/>
              <a:t>hg </a:t>
            </a:r>
            <a:r>
              <a:rPr lang="el-GR" dirty="0" smtClean="0"/>
              <a:t>σε </a:t>
            </a:r>
            <a:r>
              <a:rPr lang="en-US" dirty="0" smtClean="0"/>
              <a:t>kJ/kg) </a:t>
            </a:r>
            <a:r>
              <a:rPr lang="el-GR" dirty="0" smtClean="0"/>
              <a:t>και </a:t>
            </a:r>
          </a:p>
          <a:p>
            <a:pPr marL="1790700" indent="-266700" algn="just">
              <a:buFont typeface="Wingdings" pitchFamily="2" charset="2"/>
              <a:buChar char="Ø"/>
            </a:pPr>
            <a:r>
              <a:rPr lang="el-GR" dirty="0" smtClean="0"/>
              <a:t>τις τιμές της ειδικής εντροπίας (</a:t>
            </a:r>
            <a:r>
              <a:rPr lang="en-US" dirty="0" err="1" smtClean="0"/>
              <a:t>sf</a:t>
            </a:r>
            <a:r>
              <a:rPr lang="en-US" dirty="0" smtClean="0"/>
              <a:t> </a:t>
            </a:r>
            <a:r>
              <a:rPr lang="el-GR" dirty="0" smtClean="0"/>
              <a:t>και </a:t>
            </a:r>
            <a:r>
              <a:rPr lang="en-US" dirty="0" err="1" smtClean="0"/>
              <a:t>sg</a:t>
            </a:r>
            <a:r>
              <a:rPr lang="en-US" dirty="0" smtClean="0"/>
              <a:t> </a:t>
            </a:r>
            <a:r>
              <a:rPr lang="el-GR" dirty="0" smtClean="0"/>
              <a:t>σε </a:t>
            </a:r>
            <a:r>
              <a:rPr lang="en-US" dirty="0" smtClean="0"/>
              <a:t>kJ/</a:t>
            </a:r>
            <a:r>
              <a:rPr lang="en-US" dirty="0" err="1" smtClean="0"/>
              <a:t>kgK</a:t>
            </a:r>
            <a:r>
              <a:rPr lang="en-US" dirty="0" smtClean="0"/>
              <a:t>)</a:t>
            </a:r>
            <a:r>
              <a:rPr lang="el-GR" dirty="0" smtClean="0"/>
              <a:t> </a:t>
            </a:r>
          </a:p>
          <a:p>
            <a:pPr algn="just"/>
            <a:endParaRPr lang="el-GR" dirty="0" smtClean="0"/>
          </a:p>
          <a:p>
            <a:pPr algn="r"/>
            <a:r>
              <a:rPr lang="el-GR" dirty="0" smtClean="0"/>
              <a:t>για</a:t>
            </a:r>
            <a:r>
              <a:rPr lang="en-US" dirty="0" smtClean="0"/>
              <a:t> </a:t>
            </a:r>
            <a:r>
              <a:rPr lang="el-GR" dirty="0" smtClean="0"/>
              <a:t>το κορεσμένο υγρό (δείκτης </a:t>
            </a:r>
            <a:r>
              <a:rPr lang="en-US" dirty="0" smtClean="0"/>
              <a:t>f</a:t>
            </a:r>
            <a:r>
              <a:rPr lang="el-GR" dirty="0" smtClean="0"/>
              <a:t>) και για τον κορεσμένο ατμό (δείκτης </a:t>
            </a:r>
            <a:r>
              <a:rPr lang="en-US" dirty="0" smtClean="0"/>
              <a:t>g)</a:t>
            </a:r>
            <a:endParaRPr lang="el-G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979712" y="980728"/>
            <a:ext cx="5062538" cy="2205038"/>
          </a:xfrm>
          <a:prstGeom prst="rect">
            <a:avLst/>
          </a:prstGeom>
          <a:noFill/>
          <a:ln w="9525">
            <a:noFill/>
            <a:miter lim="800000"/>
            <a:headEnd/>
            <a:tailEnd/>
          </a:ln>
        </p:spPr>
      </p:pic>
      <p:sp>
        <p:nvSpPr>
          <p:cNvPr id="9" name="8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Πίνακες υπέρθερμου ατμού</a:t>
            </a:r>
            <a:endParaRPr lang="el-GR" sz="2000" dirty="0" smtClean="0"/>
          </a:p>
        </p:txBody>
      </p:sp>
      <p:sp>
        <p:nvSpPr>
          <p:cNvPr id="10" name="9 - TextBox"/>
          <p:cNvSpPr txBox="1"/>
          <p:nvPr/>
        </p:nvSpPr>
        <p:spPr>
          <a:xfrm>
            <a:off x="0" y="3269883"/>
            <a:ext cx="9144000" cy="1477328"/>
          </a:xfrm>
          <a:prstGeom prst="rect">
            <a:avLst/>
          </a:prstGeom>
          <a:noFill/>
        </p:spPr>
        <p:txBody>
          <a:bodyPr wrap="square" rtlCol="0">
            <a:spAutoFit/>
          </a:bodyPr>
          <a:lstStyle/>
          <a:p>
            <a:pPr algn="just"/>
            <a:r>
              <a:rPr lang="el-GR" dirty="0" smtClean="0"/>
              <a:t>Πρόκειται για ένα σύνολο μικρότερων πινάκων, ο καθένας σε σταθερή πίεση (για κάθε πίεση αναφέρεται και η αντίστοιχη θερμοκρασία κορεσμού). Σε κάθε πίνακα, στην πρώτη γραμμή δίνονται  οι ιδιότητες (</a:t>
            </a:r>
            <a:r>
              <a:rPr lang="en-US" dirty="0" smtClean="0"/>
              <a:t>vg, </a:t>
            </a:r>
            <a:r>
              <a:rPr lang="en-US" dirty="0" err="1" smtClean="0"/>
              <a:t>ug</a:t>
            </a:r>
            <a:r>
              <a:rPr lang="en-US" dirty="0" smtClean="0"/>
              <a:t>, hg, </a:t>
            </a:r>
            <a:r>
              <a:rPr lang="en-US" dirty="0" err="1" smtClean="0"/>
              <a:t>sg</a:t>
            </a:r>
            <a:r>
              <a:rPr lang="en-US" dirty="0" smtClean="0"/>
              <a:t>) </a:t>
            </a:r>
            <a:r>
              <a:rPr lang="el-GR" dirty="0" smtClean="0"/>
              <a:t>του κορεσμένου</a:t>
            </a:r>
            <a:r>
              <a:rPr lang="en-US" dirty="0" smtClean="0"/>
              <a:t> </a:t>
            </a:r>
            <a:r>
              <a:rPr lang="el-GR" dirty="0" smtClean="0"/>
              <a:t>ατμού και στις επόμενες γραμμές οι ίδιες ιδιότητες του υπέρθερμου ατμού σε δεδομένη θερμοκρασία, πάνω από την θερμοκρασία κορεσμού.</a:t>
            </a:r>
          </a:p>
        </p:txBody>
      </p:sp>
      <p:sp>
        <p:nvSpPr>
          <p:cNvPr id="11" name="10 - TextBox"/>
          <p:cNvSpPr txBox="1"/>
          <p:nvPr/>
        </p:nvSpPr>
        <p:spPr>
          <a:xfrm>
            <a:off x="0" y="4941168"/>
            <a:ext cx="9144000" cy="2031325"/>
          </a:xfrm>
          <a:prstGeom prst="rect">
            <a:avLst/>
          </a:prstGeom>
          <a:noFill/>
        </p:spPr>
        <p:txBody>
          <a:bodyPr wrap="square" rtlCol="0">
            <a:spAutoFit/>
          </a:bodyPr>
          <a:lstStyle/>
          <a:p>
            <a:pPr algn="just"/>
            <a:r>
              <a:rPr lang="el-GR" b="1" dirty="0" smtClean="0"/>
              <a:t>Θα πρέπει να σημειωθεί ότι: </a:t>
            </a:r>
          </a:p>
          <a:p>
            <a:pPr marL="266700" indent="-266700" algn="just">
              <a:buFont typeface="Wingdings" pitchFamily="2" charset="2"/>
              <a:buChar char="Ø"/>
            </a:pPr>
            <a:r>
              <a:rPr lang="el-GR" b="1" dirty="0" smtClean="0">
                <a:solidFill>
                  <a:srgbClr val="FF0000"/>
                </a:solidFill>
              </a:rPr>
              <a:t>ο υπέρθερμος ατμός, σε συγκεκριμένη πίεση, βρίσκεται πάντα σε υψηλότερη θερμοκρασία από τον κορεσμένο ατμό, στην ίδια πίεση</a:t>
            </a:r>
          </a:p>
          <a:p>
            <a:pPr marL="266700" indent="-266700" algn="just">
              <a:buFont typeface="Wingdings" pitchFamily="2" charset="2"/>
              <a:buChar char="Ø"/>
            </a:pPr>
            <a:endParaRPr lang="el-GR" b="1" dirty="0" smtClean="0">
              <a:solidFill>
                <a:srgbClr val="FF0000"/>
              </a:solidFill>
            </a:endParaRPr>
          </a:p>
          <a:p>
            <a:pPr marL="266700" indent="-266700" algn="just">
              <a:buFont typeface="Wingdings" pitchFamily="2" charset="2"/>
              <a:buChar char="Ø"/>
            </a:pPr>
            <a:r>
              <a:rPr lang="el-GR" b="1" dirty="0" smtClean="0">
                <a:solidFill>
                  <a:srgbClr val="FF0000"/>
                </a:solidFill>
              </a:rPr>
              <a:t>ο υπέρθερμος ατμός, σε συγκεκριμένη θερμοκρασία, βρίσκεται πάντα σε χαμηλότερη πίεση από τον κορεσμένο ατμό, στην ίδια θερμοκρασία. </a:t>
            </a:r>
          </a:p>
          <a:p>
            <a:pPr algn="just"/>
            <a:endParaRPr lang="el-GR" dirty="0" smtClean="0"/>
          </a:p>
        </p:txBody>
      </p:sp>
      <p:sp>
        <p:nvSpPr>
          <p:cNvPr id="12" name="11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0" y="3429000"/>
            <a:ext cx="9144000" cy="830997"/>
          </a:xfrm>
          <a:prstGeom prst="rect">
            <a:avLst/>
          </a:prstGeom>
          <a:noFill/>
        </p:spPr>
        <p:txBody>
          <a:bodyPr wrap="square" rtlCol="0">
            <a:spAutoFit/>
          </a:bodyPr>
          <a:lstStyle/>
          <a:p>
            <a:pPr algn="just"/>
            <a:r>
              <a:rPr lang="el-GR" sz="1600" dirty="0" smtClean="0"/>
              <a:t>Για τον υπολογισμό των ιδιοτήτων του υπέρθερμου ατμού σε κάποιες συνθήκες, ενδέχεται να χρειαστεί να γίνουν τρεις γραμμικές παρεμβολές. Π.χ. η ειδική ενθαλπία του υπέρθερμου ατμού σε πίεση 60 </a:t>
            </a:r>
            <a:r>
              <a:rPr lang="en-US" sz="1600" dirty="0" err="1" smtClean="0"/>
              <a:t>kPa</a:t>
            </a:r>
            <a:r>
              <a:rPr lang="en-US" sz="1600" dirty="0" smtClean="0"/>
              <a:t> (0,06 </a:t>
            </a:r>
            <a:r>
              <a:rPr lang="en-US" sz="1600" dirty="0" err="1" smtClean="0"/>
              <a:t>Mpa</a:t>
            </a:r>
            <a:r>
              <a:rPr lang="en-US" sz="1600" dirty="0" smtClean="0"/>
              <a:t>)</a:t>
            </a:r>
            <a:r>
              <a:rPr lang="el-GR" sz="1600" dirty="0" smtClean="0"/>
              <a:t> και στους 240 </a:t>
            </a:r>
            <a:r>
              <a:rPr lang="en-US" sz="1600" baseline="30000" dirty="0" smtClean="0"/>
              <a:t>o</a:t>
            </a:r>
            <a:r>
              <a:rPr lang="en-US" sz="1600" dirty="0" smtClean="0"/>
              <a:t>C</a:t>
            </a:r>
            <a:r>
              <a:rPr lang="el-GR" sz="1600" dirty="0" smtClean="0"/>
              <a:t>, υπολογίζεται ως εξής: </a:t>
            </a:r>
          </a:p>
        </p:txBody>
      </p:sp>
      <p:sp>
        <p:nvSpPr>
          <p:cNvPr id="8" name="7 - TextBox"/>
          <p:cNvSpPr txBox="1"/>
          <p:nvPr/>
        </p:nvSpPr>
        <p:spPr>
          <a:xfrm>
            <a:off x="0" y="4581128"/>
            <a:ext cx="9144000" cy="1815882"/>
          </a:xfrm>
          <a:prstGeom prst="rect">
            <a:avLst/>
          </a:prstGeom>
          <a:noFill/>
        </p:spPr>
        <p:txBody>
          <a:bodyPr wrap="square" rtlCol="0">
            <a:spAutoFit/>
          </a:bodyPr>
          <a:lstStyle/>
          <a:p>
            <a:pPr algn="just"/>
            <a:r>
              <a:rPr lang="el-GR" sz="1600" b="1" dirty="0" smtClean="0"/>
              <a:t>0,05 Μ</a:t>
            </a:r>
            <a:r>
              <a:rPr lang="en-US" sz="1600" b="1" dirty="0" smtClean="0"/>
              <a:t>pa, </a:t>
            </a:r>
            <a:r>
              <a:rPr lang="el-GR" sz="1600" b="1" dirty="0" smtClean="0"/>
              <a:t>240 </a:t>
            </a:r>
            <a:r>
              <a:rPr lang="en-US" sz="1600" b="1" baseline="30000" dirty="0" smtClean="0"/>
              <a:t>o</a:t>
            </a:r>
            <a:r>
              <a:rPr lang="en-US" sz="1600" b="1" dirty="0" smtClean="0"/>
              <a:t>C</a:t>
            </a:r>
            <a:r>
              <a:rPr lang="el-GR" sz="1600" dirty="0" smtClean="0"/>
              <a:t>	</a:t>
            </a:r>
            <a:r>
              <a:rPr lang="en-US" sz="1600" dirty="0" smtClean="0"/>
              <a:t>hg  = 2976,0 – (250 – 240)*(2976,0 – 2877,7)/(250 – 200) = 2956,34 kJ/kg</a:t>
            </a:r>
          </a:p>
          <a:p>
            <a:pPr algn="just"/>
            <a:endParaRPr lang="en-US" sz="1600" dirty="0"/>
          </a:p>
          <a:p>
            <a:pPr algn="just"/>
            <a:r>
              <a:rPr lang="el-GR" sz="1600" b="1" dirty="0" smtClean="0"/>
              <a:t>0,</a:t>
            </a:r>
            <a:r>
              <a:rPr lang="en-US" sz="1600" b="1" dirty="0" smtClean="0"/>
              <a:t>1</a:t>
            </a:r>
            <a:r>
              <a:rPr lang="el-GR" sz="1600" b="1" dirty="0" smtClean="0"/>
              <a:t> Μ</a:t>
            </a:r>
            <a:r>
              <a:rPr lang="en-US" sz="1600" b="1" dirty="0" smtClean="0"/>
              <a:t>pa, </a:t>
            </a:r>
            <a:r>
              <a:rPr lang="el-GR" sz="1600" b="1" dirty="0" smtClean="0"/>
              <a:t>240 </a:t>
            </a:r>
            <a:r>
              <a:rPr lang="en-US" sz="1600" b="1" baseline="30000" dirty="0" smtClean="0"/>
              <a:t>o</a:t>
            </a:r>
            <a:r>
              <a:rPr lang="en-US" sz="1600" b="1" dirty="0" smtClean="0"/>
              <a:t>C</a:t>
            </a:r>
            <a:r>
              <a:rPr lang="el-GR" sz="1600" dirty="0" smtClean="0"/>
              <a:t>	</a:t>
            </a:r>
            <a:r>
              <a:rPr lang="en-US" sz="1600" dirty="0" smtClean="0"/>
              <a:t>hg  = 2974,3 – (250 – 240)*(2974,3 – 2875,3)/(250 – 200) = 2954,50 kJ/kg</a:t>
            </a:r>
          </a:p>
          <a:p>
            <a:pPr algn="just"/>
            <a:endParaRPr lang="en-US" sz="1600" dirty="0"/>
          </a:p>
          <a:p>
            <a:pPr algn="just"/>
            <a:r>
              <a:rPr lang="el-GR" sz="1600" dirty="0" smtClean="0"/>
              <a:t>Και τέλος στα 0,06 Μ</a:t>
            </a:r>
            <a:r>
              <a:rPr lang="en-US" sz="1600" dirty="0" smtClean="0"/>
              <a:t>pa</a:t>
            </a:r>
            <a:r>
              <a:rPr lang="el-GR" sz="1600" dirty="0" smtClean="0"/>
              <a:t> και</a:t>
            </a:r>
            <a:r>
              <a:rPr lang="en-US" sz="1600" dirty="0" smtClean="0"/>
              <a:t> </a:t>
            </a:r>
            <a:r>
              <a:rPr lang="el-GR" sz="1600" dirty="0" smtClean="0"/>
              <a:t>240 </a:t>
            </a:r>
            <a:r>
              <a:rPr lang="en-US" sz="1600" baseline="30000" dirty="0" smtClean="0"/>
              <a:t>o</a:t>
            </a:r>
            <a:r>
              <a:rPr lang="en-US" sz="1600" dirty="0" smtClean="0"/>
              <a:t>C</a:t>
            </a:r>
          </a:p>
          <a:p>
            <a:pPr algn="just"/>
            <a:endParaRPr lang="en-US" sz="1600" dirty="0" smtClean="0"/>
          </a:p>
          <a:p>
            <a:pPr algn="ctr"/>
            <a:r>
              <a:rPr lang="en-US" sz="1600" dirty="0" smtClean="0"/>
              <a:t>hg  = </a:t>
            </a:r>
            <a:r>
              <a:rPr lang="el-GR" sz="1600" dirty="0" smtClean="0"/>
              <a:t>2956,34</a:t>
            </a:r>
            <a:r>
              <a:rPr lang="en-US" sz="1600" dirty="0" smtClean="0"/>
              <a:t> </a:t>
            </a:r>
            <a:r>
              <a:rPr lang="el-GR" sz="1600" dirty="0" smtClean="0"/>
              <a:t>+</a:t>
            </a:r>
            <a:r>
              <a:rPr lang="en-US" sz="1600" dirty="0" smtClean="0"/>
              <a:t> (</a:t>
            </a:r>
            <a:r>
              <a:rPr lang="el-GR" sz="1600" dirty="0" smtClean="0"/>
              <a:t>0,06 – 0,05</a:t>
            </a:r>
            <a:r>
              <a:rPr lang="en-US" sz="1600" dirty="0" smtClean="0"/>
              <a:t>)*(29</a:t>
            </a:r>
            <a:r>
              <a:rPr lang="el-GR" sz="1600" dirty="0" smtClean="0"/>
              <a:t>54,50</a:t>
            </a:r>
            <a:r>
              <a:rPr lang="en-US" sz="1600" dirty="0" smtClean="0"/>
              <a:t> – </a:t>
            </a:r>
            <a:r>
              <a:rPr lang="el-GR" sz="1600" dirty="0" smtClean="0"/>
              <a:t>2956,34</a:t>
            </a:r>
            <a:r>
              <a:rPr lang="en-US" sz="1600" dirty="0" smtClean="0"/>
              <a:t>)/(</a:t>
            </a:r>
            <a:r>
              <a:rPr lang="el-GR" sz="1600" dirty="0" smtClean="0"/>
              <a:t>0,1</a:t>
            </a:r>
            <a:r>
              <a:rPr lang="en-US" sz="1600" dirty="0" smtClean="0"/>
              <a:t> – </a:t>
            </a:r>
            <a:r>
              <a:rPr lang="el-GR" sz="1600" dirty="0" smtClean="0"/>
              <a:t>0,05</a:t>
            </a:r>
            <a:r>
              <a:rPr lang="en-US" sz="1600" dirty="0" smtClean="0"/>
              <a:t>) = 295</a:t>
            </a:r>
            <a:r>
              <a:rPr lang="el-GR" sz="1600" dirty="0" smtClean="0"/>
              <a:t>5</a:t>
            </a:r>
            <a:r>
              <a:rPr lang="en-US" sz="1600" dirty="0" smtClean="0"/>
              <a:t>,</a:t>
            </a:r>
            <a:r>
              <a:rPr lang="el-GR" sz="1600" dirty="0" smtClean="0"/>
              <a:t>97</a:t>
            </a:r>
            <a:r>
              <a:rPr lang="en-US" sz="1600" dirty="0" smtClean="0"/>
              <a:t> kJ/kg</a:t>
            </a:r>
            <a:endParaRPr lang="el-GR" sz="1600" dirty="0" smtClean="0"/>
          </a:p>
        </p:txBody>
      </p:sp>
      <p:pic>
        <p:nvPicPr>
          <p:cNvPr id="9" name="Picture 3"/>
          <p:cNvPicPr>
            <a:picLocks noChangeAspect="1" noChangeArrowheads="1"/>
          </p:cNvPicPr>
          <p:nvPr/>
        </p:nvPicPr>
        <p:blipFill>
          <a:blip r:embed="rId2" cstate="print"/>
          <a:srcRect/>
          <a:stretch>
            <a:fillRect/>
          </a:stretch>
        </p:blipFill>
        <p:spPr bwMode="auto">
          <a:xfrm>
            <a:off x="1979712" y="980728"/>
            <a:ext cx="5062538" cy="2205038"/>
          </a:xfrm>
          <a:prstGeom prst="rect">
            <a:avLst/>
          </a:prstGeom>
          <a:noFill/>
          <a:ln w="9525">
            <a:noFill/>
            <a:miter lim="800000"/>
            <a:headEnd/>
            <a:tailEnd/>
          </a:ln>
        </p:spPr>
      </p:pic>
      <p:sp>
        <p:nvSpPr>
          <p:cNvPr id="10" name="9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Πίνακες υπέρθερμου ατμού</a:t>
            </a:r>
            <a:endParaRPr lang="el-GR" sz="2000" dirty="0" smtClean="0"/>
          </a:p>
        </p:txBody>
      </p:sp>
      <p:sp>
        <p:nvSpPr>
          <p:cNvPr id="11" name="10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52919"/>
            <a:ext cx="9144000" cy="400110"/>
          </a:xfrm>
          <a:prstGeom prst="rect">
            <a:avLst/>
          </a:prstGeom>
          <a:noFill/>
        </p:spPr>
        <p:txBody>
          <a:bodyPr wrap="square" rtlCol="0">
            <a:spAutoFit/>
          </a:bodyPr>
          <a:lstStyle/>
          <a:p>
            <a:pPr algn="ctr"/>
            <a:r>
              <a:rPr lang="el-GR" sz="2000" b="1" dirty="0" smtClean="0"/>
              <a:t>Πίνακες συμπιεσμένου (ή </a:t>
            </a:r>
            <a:r>
              <a:rPr lang="el-GR" sz="2000" b="1" dirty="0" err="1" smtClean="0"/>
              <a:t>υπόψυκτου</a:t>
            </a:r>
            <a:r>
              <a:rPr lang="el-GR" sz="2000" b="1" dirty="0" smtClean="0"/>
              <a:t>) υγρού</a:t>
            </a:r>
            <a:endParaRPr lang="el-GR" sz="2000" dirty="0" smtClean="0"/>
          </a:p>
        </p:txBody>
      </p:sp>
      <p:pic>
        <p:nvPicPr>
          <p:cNvPr id="6146" name="Picture 2"/>
          <p:cNvPicPr>
            <a:picLocks noChangeAspect="1" noChangeArrowheads="1"/>
          </p:cNvPicPr>
          <p:nvPr/>
        </p:nvPicPr>
        <p:blipFill>
          <a:blip r:embed="rId2" cstate="print"/>
          <a:srcRect/>
          <a:stretch>
            <a:fillRect/>
          </a:stretch>
        </p:blipFill>
        <p:spPr bwMode="auto">
          <a:xfrm>
            <a:off x="1907704" y="1052736"/>
            <a:ext cx="5091113" cy="2838450"/>
          </a:xfrm>
          <a:prstGeom prst="rect">
            <a:avLst/>
          </a:prstGeom>
          <a:noFill/>
          <a:ln w="9525">
            <a:noFill/>
            <a:miter lim="800000"/>
            <a:headEnd/>
            <a:tailEnd/>
          </a:ln>
        </p:spPr>
      </p:pic>
      <p:sp>
        <p:nvSpPr>
          <p:cNvPr id="9" name="8 - TextBox"/>
          <p:cNvSpPr txBox="1"/>
          <p:nvPr/>
        </p:nvSpPr>
        <p:spPr>
          <a:xfrm>
            <a:off x="0" y="4007966"/>
            <a:ext cx="9144000" cy="1077218"/>
          </a:xfrm>
          <a:prstGeom prst="rect">
            <a:avLst/>
          </a:prstGeom>
          <a:noFill/>
        </p:spPr>
        <p:txBody>
          <a:bodyPr wrap="square" rtlCol="0">
            <a:spAutoFit/>
          </a:bodyPr>
          <a:lstStyle/>
          <a:p>
            <a:pPr algn="just"/>
            <a:r>
              <a:rPr lang="el-GR" sz="1600" dirty="0" smtClean="0"/>
              <a:t>Πρόκειται για ένα σύνολο μικρότερων πινάκων, ο καθένας σε σταθερή πίεση (για κάθε πίεση αναφέρεται και η αντίστοιχη θερμοκρασία κορεσμού), όπως και οι πίνακες υπέρθερμου ατμού …. </a:t>
            </a:r>
          </a:p>
          <a:p>
            <a:pPr algn="just"/>
            <a:endParaRPr lang="el-GR" sz="1600" b="1" dirty="0" smtClean="0"/>
          </a:p>
          <a:p>
            <a:pPr algn="ctr"/>
            <a:r>
              <a:rPr lang="el-GR" sz="1600" b="1" dirty="0" smtClean="0"/>
              <a:t>…. ΑΛΛΑ ΤΟΥΣ ΠΙΝΑΚΕΣ ΑΥΤΟΥΣ ΔΕΝ ΘΑ ΤΟΥΣ ΧΡΗΣΙΜΟΠΟΙΟΥΜΕ</a:t>
            </a:r>
          </a:p>
        </p:txBody>
      </p:sp>
      <p:sp>
        <p:nvSpPr>
          <p:cNvPr id="11" name="10 - TextBox"/>
          <p:cNvSpPr txBox="1"/>
          <p:nvPr/>
        </p:nvSpPr>
        <p:spPr>
          <a:xfrm>
            <a:off x="0" y="5301208"/>
            <a:ext cx="9144000" cy="1261884"/>
          </a:xfrm>
          <a:prstGeom prst="rect">
            <a:avLst/>
          </a:prstGeom>
          <a:noFill/>
        </p:spPr>
        <p:txBody>
          <a:bodyPr wrap="square" rtlCol="0">
            <a:spAutoFit/>
          </a:bodyPr>
          <a:lstStyle/>
          <a:p>
            <a:pPr algn="just"/>
            <a:r>
              <a:rPr lang="el-GR" sz="1400" b="1" dirty="0" smtClean="0"/>
              <a:t>ΓΙΑΤΙ:</a:t>
            </a:r>
          </a:p>
          <a:p>
            <a:pPr algn="just"/>
            <a:endParaRPr lang="el-GR" sz="1400" b="1" dirty="0" smtClean="0"/>
          </a:p>
          <a:p>
            <a:pPr algn="ctr"/>
            <a:r>
              <a:rPr lang="el-GR" sz="2000" b="1" dirty="0" smtClean="0"/>
              <a:t>οι ιδιότητες του συμπιεσμένου υγρού είναι κατά προσέγγιση ίσες με τις ιδιότητες του κορεσμένου υγρού, </a:t>
            </a:r>
            <a:r>
              <a:rPr lang="el-GR" sz="2800" b="1" u="sng" dirty="0" smtClean="0">
                <a:solidFill>
                  <a:srgbClr val="FF0000"/>
                </a:solidFill>
              </a:rPr>
              <a:t>στην ίδια θερμοκρασία</a:t>
            </a:r>
            <a:r>
              <a:rPr lang="el-GR" sz="2800" dirty="0" smtClean="0">
                <a:solidFill>
                  <a:srgbClr val="FF0000"/>
                </a:solidFill>
              </a:rPr>
              <a:t> </a:t>
            </a:r>
            <a:endParaRPr lang="el-GR" sz="2000" dirty="0" smtClean="0">
              <a:solidFill>
                <a:srgbClr val="FF0000"/>
              </a:solidFill>
            </a:endParaRPr>
          </a:p>
        </p:txBody>
      </p:sp>
      <p:sp>
        <p:nvSpPr>
          <p:cNvPr id="8" name="7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0"/>
            <a:ext cx="8567602" cy="523220"/>
          </a:xfrm>
          <a:prstGeom prst="rect">
            <a:avLst/>
          </a:prstGeom>
          <a:noFill/>
        </p:spPr>
        <p:txBody>
          <a:bodyPr wrap="none" rtlCol="0">
            <a:spAutoFit/>
          </a:bodyPr>
          <a:lstStyle/>
          <a:p>
            <a:r>
              <a:rPr lang="el-GR" sz="2800" b="1" dirty="0" smtClean="0">
                <a:solidFill>
                  <a:schemeClr val="bg1"/>
                </a:solidFill>
              </a:rPr>
              <a:t>Εσωτερική ενέργεια, έργο </a:t>
            </a:r>
            <a:r>
              <a:rPr lang="el-GR" sz="2800" b="1" dirty="0" err="1" smtClean="0">
                <a:solidFill>
                  <a:schemeClr val="bg1"/>
                </a:solidFill>
              </a:rPr>
              <a:t>ογκομεταβολής</a:t>
            </a:r>
            <a:r>
              <a:rPr lang="el-GR" sz="2800" b="1" dirty="0" smtClean="0">
                <a:solidFill>
                  <a:schemeClr val="bg1"/>
                </a:solidFill>
              </a:rPr>
              <a:t> και ενθαλπία</a:t>
            </a:r>
            <a:endParaRPr lang="el-GR" sz="2800" b="1" dirty="0">
              <a:solidFill>
                <a:schemeClr val="bg1"/>
              </a:solidFill>
            </a:endParaRPr>
          </a:p>
        </p:txBody>
      </p:sp>
      <p:sp>
        <p:nvSpPr>
          <p:cNvPr id="5" name="4 - TextBox"/>
          <p:cNvSpPr txBox="1"/>
          <p:nvPr/>
        </p:nvSpPr>
        <p:spPr>
          <a:xfrm>
            <a:off x="0" y="764704"/>
            <a:ext cx="9144000" cy="5632311"/>
          </a:xfrm>
          <a:prstGeom prst="rect">
            <a:avLst/>
          </a:prstGeom>
          <a:noFill/>
        </p:spPr>
        <p:txBody>
          <a:bodyPr wrap="square" rtlCol="0">
            <a:spAutoFit/>
          </a:bodyPr>
          <a:lstStyle/>
          <a:p>
            <a:pPr algn="just"/>
            <a:r>
              <a:rPr lang="el-GR" sz="2000" dirty="0" smtClean="0"/>
              <a:t>Η </a:t>
            </a:r>
            <a:r>
              <a:rPr lang="el-GR" sz="2000" b="1" dirty="0" smtClean="0"/>
              <a:t>εσωτερική ενέργεια </a:t>
            </a:r>
            <a:r>
              <a:rPr lang="en-US" sz="2000" b="1" dirty="0" smtClean="0"/>
              <a:t>U</a:t>
            </a:r>
            <a:r>
              <a:rPr lang="el-GR" sz="2000" b="1" dirty="0" smtClean="0"/>
              <a:t> [</a:t>
            </a:r>
            <a:r>
              <a:rPr lang="en-US" sz="2000" b="1" dirty="0" smtClean="0"/>
              <a:t>kJ] </a:t>
            </a:r>
            <a:r>
              <a:rPr lang="el-GR" sz="2000" b="1" dirty="0" smtClean="0"/>
              <a:t>μίας καθαρής ουσίας </a:t>
            </a:r>
            <a:r>
              <a:rPr lang="el-GR" sz="2000" dirty="0" smtClean="0"/>
              <a:t>είναι η συνολική ενέργεια που περιέχεται σε μία ποσότητα μάζας της ουσίας και αφορά την ενέργεια χημικών δεσμών των μορίων της καθαρής ουσίας, την κινητική ενέργεια μεταφοράς, την ενέργεια δόνησης των ατόμων μέσα στο μόριο, την ενέργεια περιστροφής των μορίων, την ενέργεια κίνησης και περιστροφής (</a:t>
            </a:r>
            <a:r>
              <a:rPr lang="en-US" sz="2000" dirty="0" smtClean="0"/>
              <a:t>spin)</a:t>
            </a:r>
            <a:r>
              <a:rPr lang="el-GR" sz="2000" dirty="0" smtClean="0"/>
              <a:t> των ηλεκτρονίων, ακόμη και η ενέργεια που συγκρατεί τα σωματίδια του πυρήνα των ατόμων. </a:t>
            </a:r>
          </a:p>
          <a:p>
            <a:pPr algn="just"/>
            <a:endParaRPr lang="el-GR" sz="2000" dirty="0" smtClean="0"/>
          </a:p>
          <a:p>
            <a:pPr algn="just"/>
            <a:r>
              <a:rPr lang="el-GR" sz="2000" dirty="0" smtClean="0"/>
              <a:t>Οι τιμές εσωτερικής ενέργειας των Πινάκων θερμοδυναμικών ιδιοτήτων (όπως και οι τιμές ενθαλπίας και εντροπίας) είναι σχετικές τιμές μεταξύ της κατάστασης που αναφέρει ο Πίνακας και της κατάστασης αναφοράς. Η κατάσταση αναφοράς για τις τιμές των Πινάκων αυτών είναι η κατάσταση του κορεσμένου νερού σε θερμοκρασία 0,01 </a:t>
            </a:r>
            <a:r>
              <a:rPr lang="en-US" sz="2000" baseline="30000" dirty="0" err="1" smtClean="0"/>
              <a:t>o</a:t>
            </a:r>
            <a:r>
              <a:rPr lang="en-US" sz="2000" dirty="0" err="1" smtClean="0"/>
              <a:t>C</a:t>
            </a:r>
            <a:r>
              <a:rPr lang="el-GR" sz="2000" dirty="0" smtClean="0"/>
              <a:t>, όπου η εσωτερική ενέργεια και η εντροπία παίρνουν την τιμή μηδέν. </a:t>
            </a:r>
          </a:p>
          <a:p>
            <a:pPr algn="just"/>
            <a:endParaRPr lang="el-GR" sz="2000" dirty="0" smtClean="0"/>
          </a:p>
          <a:p>
            <a:pPr algn="just"/>
            <a:r>
              <a:rPr lang="el-GR" sz="2000" dirty="0" smtClean="0"/>
              <a:t>Η εσωτερική ενέργεια είναι μία </a:t>
            </a:r>
            <a:r>
              <a:rPr lang="el-GR" sz="2000" dirty="0" err="1" smtClean="0"/>
              <a:t>εκτατική</a:t>
            </a:r>
            <a:r>
              <a:rPr lang="el-GR" sz="2000" dirty="0" smtClean="0"/>
              <a:t> ιδιότητα (δηλαδή λαμβάνει τιμές ανάλογες της μάζας της ουσίας που βρίσκεται σε μία κατάσταση), οπότε και για την εσωτερική ενέργεια ορίζεται η </a:t>
            </a:r>
            <a:r>
              <a:rPr lang="el-GR" sz="2000" b="1" dirty="0" smtClean="0"/>
              <a:t>ειδική εσωτερική ενέργεια </a:t>
            </a:r>
            <a:r>
              <a:rPr lang="en-US" sz="2000" b="1" dirty="0" smtClean="0"/>
              <a:t>u (kJ/kg)</a:t>
            </a:r>
            <a:r>
              <a:rPr lang="el-GR" sz="2000" b="1" dirty="0" smtClean="0"/>
              <a:t> </a:t>
            </a:r>
            <a:r>
              <a:rPr lang="el-GR" sz="2000" dirty="0" smtClean="0"/>
              <a:t>η οποία αναφέρεται στην εσωτερική ενέργεια που περιέχεται σε μάζα 1 </a:t>
            </a:r>
            <a:r>
              <a:rPr lang="en-US" sz="2000" dirty="0" smtClean="0"/>
              <a:t>kg </a:t>
            </a:r>
            <a:r>
              <a:rPr lang="el-GR" sz="2000" dirty="0" smtClean="0"/>
              <a:t>της καθαρής ουσίας στην ίδια κατάσταση (σε αναλογία με τον όγκο </a:t>
            </a:r>
            <a:r>
              <a:rPr lang="en-US" sz="2000" dirty="0" smtClean="0"/>
              <a:t>V [m</a:t>
            </a:r>
            <a:r>
              <a:rPr lang="en-US" sz="2000" baseline="30000" dirty="0" smtClean="0"/>
              <a:t>3</a:t>
            </a:r>
            <a:r>
              <a:rPr lang="en-US" sz="2000" dirty="0" smtClean="0"/>
              <a:t>] </a:t>
            </a:r>
            <a:r>
              <a:rPr lang="el-GR" sz="2000" dirty="0" smtClean="0"/>
              <a:t>και τον ειδικό όγκο </a:t>
            </a:r>
            <a:r>
              <a:rPr lang="en-US" sz="2000" dirty="0" smtClean="0"/>
              <a:t>v [m</a:t>
            </a:r>
            <a:r>
              <a:rPr lang="en-US" sz="2000" baseline="30000" dirty="0" smtClean="0"/>
              <a:t>3</a:t>
            </a:r>
            <a:r>
              <a:rPr lang="en-US" sz="2000" dirty="0" smtClean="0"/>
              <a:t>/kg]).</a:t>
            </a:r>
            <a:r>
              <a:rPr lang="el-GR"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6555641"/>
          </a:xfrm>
          <a:prstGeom prst="rect">
            <a:avLst/>
          </a:prstGeom>
          <a:noFill/>
        </p:spPr>
        <p:txBody>
          <a:bodyPr wrap="square" rtlCol="0">
            <a:spAutoFit/>
          </a:bodyPr>
          <a:lstStyle/>
          <a:p>
            <a:pPr algn="just"/>
            <a:r>
              <a:rPr lang="el-GR" sz="1400" dirty="0" smtClean="0"/>
              <a:t>Όταν μία ουσία αυξάνει τον όγκο της (διαστέλλεται) κατά </a:t>
            </a:r>
            <a:r>
              <a:rPr lang="en-US" sz="1400" dirty="0" smtClean="0"/>
              <a:t>V [m</a:t>
            </a:r>
            <a:r>
              <a:rPr lang="en-US" sz="1400" baseline="30000" dirty="0" smtClean="0"/>
              <a:t>3</a:t>
            </a:r>
            <a:r>
              <a:rPr lang="en-US" sz="1400" dirty="0" smtClean="0"/>
              <a:t>], </a:t>
            </a:r>
            <a:r>
              <a:rPr lang="el-GR" sz="1400" dirty="0" smtClean="0"/>
              <a:t>υπό πίεση Ρ [</a:t>
            </a:r>
            <a:r>
              <a:rPr lang="en-US" sz="1400" dirty="0" err="1" smtClean="0"/>
              <a:t>kPa</a:t>
            </a:r>
            <a:r>
              <a:rPr lang="en-US" sz="1400" dirty="0" smtClean="0"/>
              <a:t>] </a:t>
            </a:r>
            <a:r>
              <a:rPr lang="el-GR" sz="1400" dirty="0" smtClean="0"/>
              <a:t>τότε παράγει έργο:</a:t>
            </a:r>
          </a:p>
          <a:p>
            <a:pPr algn="just"/>
            <a:endParaRPr lang="el-GR" sz="800" dirty="0" smtClean="0"/>
          </a:p>
          <a:p>
            <a:pPr algn="ctr"/>
            <a:r>
              <a:rPr lang="en-US" sz="1400" dirty="0" err="1" smtClean="0"/>
              <a:t>Wb</a:t>
            </a:r>
            <a:r>
              <a:rPr lang="en-US" sz="1400" dirty="0" smtClean="0"/>
              <a:t> = P * V		[m</a:t>
            </a:r>
            <a:r>
              <a:rPr lang="en-US" sz="1400" baseline="30000" dirty="0" smtClean="0"/>
              <a:t>3</a:t>
            </a:r>
            <a:r>
              <a:rPr lang="en-US" sz="1400" dirty="0" smtClean="0"/>
              <a:t> * </a:t>
            </a:r>
            <a:r>
              <a:rPr lang="en-US" sz="1400" dirty="0" err="1" smtClean="0"/>
              <a:t>kPa</a:t>
            </a:r>
            <a:r>
              <a:rPr lang="en-US" sz="1400" dirty="0" smtClean="0"/>
              <a:t> = m</a:t>
            </a:r>
            <a:r>
              <a:rPr lang="en-US" sz="1400" baseline="30000" dirty="0" smtClean="0"/>
              <a:t>3</a:t>
            </a:r>
            <a:r>
              <a:rPr lang="en-US" sz="1400" dirty="0" smtClean="0"/>
              <a:t> * </a:t>
            </a:r>
            <a:r>
              <a:rPr lang="en-US" sz="1400" dirty="0" err="1" smtClean="0"/>
              <a:t>kNt</a:t>
            </a:r>
            <a:r>
              <a:rPr lang="en-US" sz="1400" dirty="0" smtClean="0"/>
              <a:t>/m</a:t>
            </a:r>
            <a:r>
              <a:rPr lang="en-US" sz="1400" baseline="30000" dirty="0" smtClean="0"/>
              <a:t>2</a:t>
            </a:r>
            <a:r>
              <a:rPr lang="en-US" sz="1400" dirty="0" smtClean="0"/>
              <a:t> = </a:t>
            </a:r>
            <a:r>
              <a:rPr lang="en-US" sz="1400" dirty="0" err="1" smtClean="0"/>
              <a:t>kNt</a:t>
            </a:r>
            <a:r>
              <a:rPr lang="en-US" sz="1400" dirty="0" smtClean="0"/>
              <a:t> * m = kJ] </a:t>
            </a:r>
            <a:endParaRPr lang="el-GR" sz="1400" dirty="0" smtClean="0"/>
          </a:p>
          <a:p>
            <a:pPr algn="just"/>
            <a:endParaRPr lang="el-GR" sz="800" dirty="0" smtClean="0"/>
          </a:p>
          <a:p>
            <a:pPr algn="just"/>
            <a:r>
              <a:rPr lang="el-GR" sz="1400" dirty="0" smtClean="0"/>
              <a:t>η σε όρους ειδικών μεγεθών:</a:t>
            </a:r>
          </a:p>
          <a:p>
            <a:pPr algn="just"/>
            <a:endParaRPr lang="el-GR" sz="800" dirty="0" smtClean="0"/>
          </a:p>
          <a:p>
            <a:pPr algn="ctr"/>
            <a:r>
              <a:rPr lang="en-US" sz="1400" dirty="0" err="1" smtClean="0"/>
              <a:t>wb</a:t>
            </a:r>
            <a:r>
              <a:rPr lang="en-US" sz="1400" dirty="0" smtClean="0"/>
              <a:t> = P * v		[m</a:t>
            </a:r>
            <a:r>
              <a:rPr lang="en-US" sz="1400" baseline="30000" dirty="0" smtClean="0"/>
              <a:t>3</a:t>
            </a:r>
            <a:r>
              <a:rPr lang="en-US" sz="1400" dirty="0" smtClean="0"/>
              <a:t>/kg *</a:t>
            </a:r>
            <a:r>
              <a:rPr lang="en-US" sz="1400" dirty="0" err="1" smtClean="0"/>
              <a:t>kPa</a:t>
            </a:r>
            <a:r>
              <a:rPr lang="en-US" sz="1400" dirty="0" smtClean="0"/>
              <a:t> = m</a:t>
            </a:r>
            <a:r>
              <a:rPr lang="en-US" sz="1400" baseline="30000" dirty="0" smtClean="0"/>
              <a:t>3</a:t>
            </a:r>
            <a:r>
              <a:rPr lang="en-US" sz="1400" dirty="0" smtClean="0"/>
              <a:t> * </a:t>
            </a:r>
            <a:r>
              <a:rPr lang="en-US" sz="1400" dirty="0" err="1" smtClean="0"/>
              <a:t>kNt</a:t>
            </a:r>
            <a:r>
              <a:rPr lang="en-US" sz="1400" dirty="0" smtClean="0"/>
              <a:t>/kg*m</a:t>
            </a:r>
            <a:r>
              <a:rPr lang="en-US" sz="1400" baseline="30000" dirty="0" smtClean="0"/>
              <a:t>2</a:t>
            </a:r>
            <a:r>
              <a:rPr lang="en-US" sz="1400" dirty="0" smtClean="0"/>
              <a:t> = </a:t>
            </a:r>
            <a:r>
              <a:rPr lang="en-US" sz="1400" dirty="0" err="1" smtClean="0"/>
              <a:t>kNt</a:t>
            </a:r>
            <a:r>
              <a:rPr lang="en-US" sz="1400" dirty="0" smtClean="0"/>
              <a:t> * m/kg = kJ/kg] </a:t>
            </a:r>
            <a:endParaRPr lang="el-GR" sz="1400" dirty="0" smtClean="0"/>
          </a:p>
          <a:p>
            <a:pPr algn="just"/>
            <a:endParaRPr lang="el-GR" sz="800" dirty="0" smtClean="0"/>
          </a:p>
          <a:p>
            <a:pPr algn="just"/>
            <a:r>
              <a:rPr lang="el-GR" sz="1400" dirty="0" smtClean="0"/>
              <a:t>Αντίστοιχα όταν συστέλλεται, καταναλώνει (απορροφά) έργο </a:t>
            </a:r>
            <a:r>
              <a:rPr lang="en-US" sz="1400" dirty="0" err="1" smtClean="0"/>
              <a:t>Wb</a:t>
            </a:r>
            <a:r>
              <a:rPr lang="el-GR" sz="1400" dirty="0" smtClean="0"/>
              <a:t>. Παράδειγμα, ένα έμβολο σε ένα κύλινδρο, που περιέχει μία ουσία. Όταν η ουσία διαστέλλεται, το έμβολο κινείται προς τα έξω και μας δίνει έργο. Το έργο αυτό που έχει να κάνει με τη μεταβολή του όγκου μίας ουσίας ονομάζεται </a:t>
            </a:r>
            <a:r>
              <a:rPr lang="el-GR" sz="1400" b="1" dirty="0" smtClean="0"/>
              <a:t>έργο </a:t>
            </a:r>
            <a:r>
              <a:rPr lang="el-GR" sz="1400" b="1" dirty="0" err="1" smtClean="0"/>
              <a:t>ογκομεταβολής</a:t>
            </a:r>
            <a:r>
              <a:rPr lang="el-GR" sz="1400" b="1" dirty="0" smtClean="0"/>
              <a:t> </a:t>
            </a:r>
            <a:r>
              <a:rPr lang="en-US" sz="1400" b="1" dirty="0" err="1" smtClean="0"/>
              <a:t>Wb</a:t>
            </a:r>
            <a:r>
              <a:rPr lang="el-GR" sz="1400" b="1" dirty="0" smtClean="0"/>
              <a:t> [</a:t>
            </a:r>
            <a:r>
              <a:rPr lang="en-US" sz="1400" b="1" dirty="0" smtClean="0"/>
              <a:t>kJ] </a:t>
            </a:r>
            <a:r>
              <a:rPr lang="el-GR" sz="1400" dirty="0" smtClean="0"/>
              <a:t>και όταν έχει να κάνει με τη μεταβολή του όγκου </a:t>
            </a:r>
            <a:r>
              <a:rPr lang="en-US" sz="1400" dirty="0" smtClean="0"/>
              <a:t>1 kg </a:t>
            </a:r>
            <a:r>
              <a:rPr lang="el-GR" sz="1400" dirty="0" smtClean="0"/>
              <a:t>της ουσίας ονομάζεται </a:t>
            </a:r>
            <a:r>
              <a:rPr lang="el-GR" sz="1400" b="1" dirty="0" smtClean="0"/>
              <a:t>ειδικό έργο </a:t>
            </a:r>
            <a:r>
              <a:rPr lang="el-GR" sz="1400" b="1" dirty="0" err="1" smtClean="0"/>
              <a:t>ογκομεταβολής</a:t>
            </a:r>
            <a:r>
              <a:rPr lang="el-GR" sz="1400" b="1" dirty="0" smtClean="0"/>
              <a:t> </a:t>
            </a:r>
            <a:r>
              <a:rPr lang="en-US" sz="1400" b="1" dirty="0" err="1" smtClean="0"/>
              <a:t>wb</a:t>
            </a:r>
            <a:r>
              <a:rPr lang="en-US" sz="1400" b="1" dirty="0" smtClean="0"/>
              <a:t> [kJ/kg]</a:t>
            </a:r>
            <a:r>
              <a:rPr lang="en-US" sz="1400" dirty="0" smtClean="0"/>
              <a:t>.</a:t>
            </a:r>
          </a:p>
          <a:p>
            <a:pPr algn="just"/>
            <a:endParaRPr lang="en-US" sz="800" dirty="0" smtClean="0"/>
          </a:p>
          <a:p>
            <a:pPr algn="just"/>
            <a:r>
              <a:rPr lang="el-GR" sz="1400" dirty="0" smtClean="0"/>
              <a:t>Όταν ένα ποσό ενέργειας Ε1 μεταφέρεται προς μία ουσία (η ενέργεια μεταφέρεται είτε με τη μορφή θερμότητας, είτε με τη μορφή έργου) και η ουσία μεταβαίνει (εξαιτίας αυτής της μεταφοράς) από την κατάσταση 1 στην κατάσταση 2, τότε:</a:t>
            </a:r>
          </a:p>
          <a:p>
            <a:pPr algn="just"/>
            <a:endParaRPr lang="el-GR" sz="1400" dirty="0" smtClean="0"/>
          </a:p>
          <a:p>
            <a:pPr algn="just"/>
            <a:r>
              <a:rPr lang="el-GR" sz="1400" dirty="0" smtClean="0"/>
              <a:t>αν ο όγκος της ουσίας δεν μεταβάλλεται (π.χ. αν η ουσία βρίσκεται μέσα σε ένα άκαμπτο στεγανό δοχείο), τότε όλη η ενέργεια μεταφράζεται σε αύξηση της εσωτερικής ενέργειας </a:t>
            </a:r>
            <a:r>
              <a:rPr lang="en-US" sz="1400" dirty="0" smtClean="0"/>
              <a:t>U </a:t>
            </a:r>
            <a:r>
              <a:rPr lang="el-GR" sz="1400" dirty="0" smtClean="0"/>
              <a:t>της ουσίας (Ε1 = Δ</a:t>
            </a:r>
            <a:r>
              <a:rPr lang="en-US" sz="1400" dirty="0" smtClean="0"/>
              <a:t>U)</a:t>
            </a:r>
            <a:endParaRPr lang="el-GR" sz="1400" dirty="0" smtClean="0"/>
          </a:p>
          <a:p>
            <a:pPr algn="just"/>
            <a:endParaRPr lang="el-GR" sz="1400" dirty="0" smtClean="0"/>
          </a:p>
          <a:p>
            <a:pPr algn="just"/>
            <a:r>
              <a:rPr lang="el-GR" sz="1400" dirty="0" smtClean="0"/>
              <a:t>αν όμως ο όγκος της ουσίας μεταβάλλεται (π.χ. όταν αυτή βρίσκεται σε έναν στεγανό κύλινδρο με κινούμενο έμβολο), τότε για να μεταβεί η ουσία από την κατάσταση 1 στην κατάσταση 2, και να μεταβληθεί η εσωτερικής της ενέργεια κατά Δ</a:t>
            </a:r>
            <a:r>
              <a:rPr lang="en-US" sz="1400" dirty="0" smtClean="0"/>
              <a:t>U</a:t>
            </a:r>
            <a:r>
              <a:rPr lang="el-GR" sz="1400" dirty="0" smtClean="0"/>
              <a:t>, τότε το ποσό της ενέργειας που πρέπει να μεταφερθεί προς της ουσία θα πρέπει να είναι μεγαλύτερο από το Ε1 κατά το έργο </a:t>
            </a:r>
            <a:r>
              <a:rPr lang="el-GR" sz="1400" dirty="0" err="1" smtClean="0"/>
              <a:t>ογκομεταβολής</a:t>
            </a:r>
            <a:r>
              <a:rPr lang="el-GR" sz="1400" dirty="0" smtClean="0"/>
              <a:t> </a:t>
            </a:r>
            <a:r>
              <a:rPr lang="en-US" sz="1400" dirty="0" smtClean="0"/>
              <a:t>P*</a:t>
            </a:r>
            <a:r>
              <a:rPr lang="el-GR" sz="1400" dirty="0" smtClean="0"/>
              <a:t>Δ</a:t>
            </a:r>
            <a:r>
              <a:rPr lang="en-US" sz="1400" dirty="0" smtClean="0"/>
              <a:t>V. </a:t>
            </a:r>
            <a:r>
              <a:rPr lang="el-GR" sz="1400" dirty="0" smtClean="0"/>
              <a:t>Έστω Ε2 αυτό το ποσό της ενέργειας για το οποίο ισχύει Ε2 = Ε1 + </a:t>
            </a:r>
            <a:r>
              <a:rPr lang="en-US" sz="1400" dirty="0" smtClean="0"/>
              <a:t>P</a:t>
            </a:r>
            <a:r>
              <a:rPr lang="el-GR" sz="1400" dirty="0" smtClean="0"/>
              <a:t>Δ</a:t>
            </a:r>
            <a:r>
              <a:rPr lang="en-US" sz="1400" dirty="0" smtClean="0"/>
              <a:t>V = </a:t>
            </a:r>
            <a:r>
              <a:rPr lang="el-GR" sz="1400" dirty="0" smtClean="0"/>
              <a:t>Δ</a:t>
            </a:r>
            <a:r>
              <a:rPr lang="en-US" sz="1400" dirty="0" smtClean="0"/>
              <a:t>U + P</a:t>
            </a:r>
            <a:r>
              <a:rPr lang="el-GR" sz="1400" dirty="0" smtClean="0"/>
              <a:t>Δ</a:t>
            </a:r>
            <a:r>
              <a:rPr lang="en-US" sz="1400" dirty="0" smtClean="0"/>
              <a:t>V. </a:t>
            </a:r>
            <a:r>
              <a:rPr lang="el-GR" sz="1400" dirty="0" smtClean="0"/>
              <a:t>Με τον τρόπο αυτό ορίζεται το </a:t>
            </a:r>
            <a:r>
              <a:rPr lang="el-GR" sz="1400" dirty="0" err="1" smtClean="0"/>
              <a:t>θερμοδυναμικό</a:t>
            </a:r>
            <a:r>
              <a:rPr lang="el-GR" sz="1400" dirty="0" smtClean="0"/>
              <a:t> μέγεθος της ενθαλπίας ΔΗ [</a:t>
            </a:r>
            <a:r>
              <a:rPr lang="en-US" sz="1400" dirty="0" smtClean="0"/>
              <a:t>kJ], </a:t>
            </a:r>
            <a:r>
              <a:rPr lang="el-GR" sz="1400" dirty="0" smtClean="0"/>
              <a:t>ως ΔΗ = Δ</a:t>
            </a:r>
            <a:r>
              <a:rPr lang="en-US" sz="1400" dirty="0" smtClean="0"/>
              <a:t>U + P</a:t>
            </a:r>
            <a:r>
              <a:rPr lang="el-GR" sz="1400" dirty="0" smtClean="0"/>
              <a:t>Δ</a:t>
            </a:r>
            <a:r>
              <a:rPr lang="en-US" sz="1400" dirty="0" smtClean="0"/>
              <a:t>V </a:t>
            </a:r>
            <a:r>
              <a:rPr lang="el-GR" sz="1400" dirty="0" smtClean="0"/>
              <a:t>και αν 1 είναι η κατάσταση αναφοράς:</a:t>
            </a:r>
          </a:p>
          <a:p>
            <a:pPr algn="just"/>
            <a:endParaRPr lang="el-GR" sz="800" dirty="0" smtClean="0"/>
          </a:p>
          <a:p>
            <a:pPr algn="ctr"/>
            <a:r>
              <a:rPr lang="el-GR" sz="1400" dirty="0" smtClean="0"/>
              <a:t>Η = </a:t>
            </a:r>
            <a:r>
              <a:rPr lang="en-US" sz="1400" dirty="0" smtClean="0"/>
              <a:t>U + PV</a:t>
            </a:r>
            <a:r>
              <a:rPr lang="el-GR" sz="1400" dirty="0" smtClean="0"/>
              <a:t>		[</a:t>
            </a:r>
            <a:r>
              <a:rPr lang="en-US" sz="1400" dirty="0" smtClean="0"/>
              <a:t>kJ]</a:t>
            </a:r>
            <a:endParaRPr lang="el-GR" sz="1400" dirty="0" smtClean="0"/>
          </a:p>
          <a:p>
            <a:pPr algn="just"/>
            <a:endParaRPr lang="el-GR" sz="800" dirty="0" smtClean="0"/>
          </a:p>
          <a:p>
            <a:pPr algn="just"/>
            <a:r>
              <a:rPr lang="el-GR" sz="1400" dirty="0" smtClean="0"/>
              <a:t>η οποία ως άθροισμα δύο </a:t>
            </a:r>
            <a:r>
              <a:rPr lang="el-GR" sz="1400" dirty="0" err="1" smtClean="0"/>
              <a:t>εκτατικών</a:t>
            </a:r>
            <a:r>
              <a:rPr lang="el-GR" sz="1400" dirty="0" smtClean="0"/>
              <a:t> μεγεθών είναι επίσης </a:t>
            </a:r>
            <a:r>
              <a:rPr lang="el-GR" sz="1400" dirty="0" err="1" smtClean="0"/>
              <a:t>εκτατικό</a:t>
            </a:r>
            <a:r>
              <a:rPr lang="el-GR" sz="1400" dirty="0" smtClean="0"/>
              <a:t> μέγεθος, οπότε ορίζεται και η </a:t>
            </a:r>
            <a:r>
              <a:rPr lang="el-GR" sz="1400" b="1" dirty="0" smtClean="0"/>
              <a:t>ειδική ενθαλπία </a:t>
            </a:r>
            <a:r>
              <a:rPr lang="en-US" sz="1400" b="1" dirty="0" smtClean="0"/>
              <a:t>h [kJ/kg]</a:t>
            </a:r>
            <a:r>
              <a:rPr lang="en-US" sz="1400" dirty="0" smtClean="0"/>
              <a:t>. </a:t>
            </a:r>
            <a:r>
              <a:rPr lang="el-GR" sz="1400" dirty="0" smtClean="0"/>
              <a:t>Δηλαδή, η ενθαλπία είναι η εσωτερική ενέργεια μίας ουσίας σε μία κατάσταση συν το έργο </a:t>
            </a:r>
            <a:r>
              <a:rPr lang="el-GR" sz="1400" dirty="0" err="1" smtClean="0"/>
              <a:t>ογκομεταβολής</a:t>
            </a:r>
            <a:r>
              <a:rPr lang="el-GR" sz="1400" dirty="0" smtClean="0"/>
              <a:t> που αντάλλαξε η ουσία με το περιβάλλον της κατά τη μετάβαση της ουσίας από την κατάσταση αναφοράς στην κατάσταση αυτή, όταν η μετάβαση αυτή συνοδεύεται από μεταβολή του όγκου της ουσίας.</a:t>
            </a:r>
          </a:p>
          <a:p>
            <a:pPr algn="just"/>
            <a:r>
              <a:rPr lang="el-GR" sz="1400" dirty="0" smtClean="0"/>
              <a:t>    </a:t>
            </a:r>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8567602" cy="523220"/>
          </a:xfrm>
          <a:prstGeom prst="rect">
            <a:avLst/>
          </a:prstGeom>
          <a:noFill/>
        </p:spPr>
        <p:txBody>
          <a:bodyPr wrap="none" rtlCol="0">
            <a:spAutoFit/>
          </a:bodyPr>
          <a:lstStyle/>
          <a:p>
            <a:r>
              <a:rPr lang="el-GR" sz="2800" b="1" dirty="0" smtClean="0">
                <a:solidFill>
                  <a:schemeClr val="bg1"/>
                </a:solidFill>
              </a:rPr>
              <a:t>Εσωτερική ενέργεια, έργο </a:t>
            </a:r>
            <a:r>
              <a:rPr lang="el-GR" sz="2800" b="1" dirty="0" err="1" smtClean="0">
                <a:solidFill>
                  <a:schemeClr val="bg1"/>
                </a:solidFill>
              </a:rPr>
              <a:t>ογκομεταβολής</a:t>
            </a:r>
            <a:r>
              <a:rPr lang="el-GR" sz="2800" b="1" dirty="0" smtClean="0">
                <a:solidFill>
                  <a:schemeClr val="bg1"/>
                </a:solidFill>
              </a:rPr>
              <a:t> και ενθαλπία</a:t>
            </a:r>
            <a:endParaRPr lang="el-GR" sz="28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
        <p:nvSpPr>
          <p:cNvPr id="3" name="2 - TextBox"/>
          <p:cNvSpPr txBox="1"/>
          <p:nvPr/>
        </p:nvSpPr>
        <p:spPr>
          <a:xfrm>
            <a:off x="0" y="751924"/>
            <a:ext cx="5940152" cy="2893100"/>
          </a:xfrm>
          <a:prstGeom prst="rect">
            <a:avLst/>
          </a:prstGeom>
          <a:noFill/>
        </p:spPr>
        <p:txBody>
          <a:bodyPr wrap="square" rtlCol="0">
            <a:spAutoFit/>
          </a:bodyPr>
          <a:lstStyle/>
          <a:p>
            <a:pPr algn="just"/>
            <a:r>
              <a:rPr lang="el-GR" sz="1400" dirty="0" smtClean="0"/>
              <a:t>Οι Πίνακες Υπέρθερμου Ατμού, μεταξύ άλλων δίνουν και τη μεταβολή του ειδικού όγκου των ατμών του νερού, που δεν είναι </a:t>
            </a:r>
            <a:r>
              <a:rPr lang="en-US" sz="1400" dirty="0" smtClean="0"/>
              <a:t>“</a:t>
            </a:r>
            <a:r>
              <a:rPr lang="el-GR" sz="1400" dirty="0" smtClean="0"/>
              <a:t>έτοιμοι</a:t>
            </a:r>
            <a:r>
              <a:rPr lang="en-US" sz="1400" dirty="0" smtClean="0"/>
              <a:t>”</a:t>
            </a:r>
            <a:r>
              <a:rPr lang="el-GR" sz="1400" dirty="0" smtClean="0"/>
              <a:t> να υγροποιηθούν  (που δεν είναι κορεσμένοι), σε σχέση με την πίεση και τη θερμοκρασία που βρίσκονται. Ο </a:t>
            </a:r>
            <a:r>
              <a:rPr lang="en-US" sz="1400" dirty="0" smtClean="0"/>
              <a:t>Robert Boyle </a:t>
            </a:r>
            <a:r>
              <a:rPr lang="el-GR" sz="1400" dirty="0" smtClean="0"/>
              <a:t>το 1662</a:t>
            </a:r>
            <a:r>
              <a:rPr lang="en-US" sz="1400" dirty="0" smtClean="0"/>
              <a:t>, </a:t>
            </a:r>
            <a:r>
              <a:rPr lang="el-GR" sz="1400" dirty="0" smtClean="0"/>
              <a:t>παρατήρησε ότι σε  καταστάσεις </a:t>
            </a:r>
            <a:r>
              <a:rPr lang="en-US" sz="1400" dirty="0" smtClean="0"/>
              <a:t>“</a:t>
            </a:r>
            <a:r>
              <a:rPr lang="el-GR" sz="1400" dirty="0" smtClean="0"/>
              <a:t>υψηλής</a:t>
            </a:r>
            <a:r>
              <a:rPr lang="en-US" sz="1400" dirty="0" smtClean="0"/>
              <a:t>”</a:t>
            </a:r>
            <a:r>
              <a:rPr lang="el-GR" sz="1400" dirty="0" smtClean="0"/>
              <a:t> θερμοκρασίας και </a:t>
            </a:r>
            <a:r>
              <a:rPr lang="en-US" sz="1400" dirty="0" smtClean="0"/>
              <a:t>“</a:t>
            </a:r>
            <a:r>
              <a:rPr lang="el-GR" sz="1400" dirty="0" smtClean="0"/>
              <a:t>χαμηλών</a:t>
            </a:r>
            <a:r>
              <a:rPr lang="en-US" sz="1400" dirty="0" smtClean="0"/>
              <a:t>”</a:t>
            </a:r>
            <a:r>
              <a:rPr lang="el-GR" sz="1400" dirty="0" smtClean="0"/>
              <a:t> πιέσεων</a:t>
            </a:r>
            <a:r>
              <a:rPr lang="en-US" sz="1400" dirty="0" smtClean="0"/>
              <a:t>, </a:t>
            </a:r>
            <a:r>
              <a:rPr lang="el-GR" sz="1400" dirty="0" smtClean="0"/>
              <a:t>ο ειδικός όγκος, η πίεση και η θερμοκρασία , όχι μόνο των ατμών νερού άλλα όλων των αερίων συνδέονται με μία εξίσωση, την </a:t>
            </a:r>
            <a:r>
              <a:rPr lang="el-GR" sz="1400" b="1" dirty="0" smtClean="0"/>
              <a:t>καταστατική εξίσωση των ιδανικών αερίων</a:t>
            </a:r>
            <a:r>
              <a:rPr lang="el-GR" sz="1400" dirty="0" smtClean="0"/>
              <a:t>:</a:t>
            </a:r>
          </a:p>
          <a:p>
            <a:pPr algn="just"/>
            <a:endParaRPr lang="el-GR" sz="1400" dirty="0" smtClean="0"/>
          </a:p>
          <a:p>
            <a:pPr algn="ctr"/>
            <a:r>
              <a:rPr lang="en-US" sz="1400" dirty="0" err="1" smtClean="0"/>
              <a:t>Pv</a:t>
            </a:r>
            <a:r>
              <a:rPr lang="en-US" sz="1400" dirty="0" smtClean="0"/>
              <a:t> = R*T</a:t>
            </a:r>
          </a:p>
          <a:p>
            <a:pPr algn="just"/>
            <a:endParaRPr lang="en-US" sz="1400" dirty="0" smtClean="0"/>
          </a:p>
          <a:p>
            <a:pPr algn="just"/>
            <a:r>
              <a:rPr lang="el-GR" sz="1400" dirty="0" smtClean="0"/>
              <a:t>όπου </a:t>
            </a:r>
            <a:r>
              <a:rPr lang="en-US" sz="1400" dirty="0" smtClean="0"/>
              <a:t>P</a:t>
            </a:r>
            <a:r>
              <a:rPr lang="el-GR" sz="1400" dirty="0" smtClean="0"/>
              <a:t> η πίεση, Τ η απόλυτη θερμοκρασία, </a:t>
            </a:r>
            <a:r>
              <a:rPr lang="en-US" sz="1400" dirty="0" smtClean="0"/>
              <a:t>v</a:t>
            </a:r>
            <a:r>
              <a:rPr lang="el-GR" sz="1400" dirty="0" smtClean="0"/>
              <a:t> ο ειδικός όγκος και </a:t>
            </a:r>
            <a:r>
              <a:rPr lang="en-US" sz="1400" dirty="0" smtClean="0"/>
              <a:t>R</a:t>
            </a:r>
            <a:r>
              <a:rPr lang="el-GR" sz="1400" dirty="0" smtClean="0"/>
              <a:t> μία σταθερά (η </a:t>
            </a:r>
            <a:r>
              <a:rPr lang="el-GR" sz="1400" b="1" dirty="0" smtClean="0"/>
              <a:t>σταθερά του αερίου</a:t>
            </a:r>
            <a:r>
              <a:rPr lang="el-GR" sz="1400" dirty="0" smtClean="0"/>
              <a:t>) που εξαρτάται και είναι διαφορετική για κάθε αέριο, στις συνθήκες αυτές. </a:t>
            </a:r>
          </a:p>
        </p:txBody>
      </p:sp>
      <p:pic>
        <p:nvPicPr>
          <p:cNvPr id="2049" name="Picture 1"/>
          <p:cNvPicPr>
            <a:picLocks noChangeAspect="1" noChangeArrowheads="1"/>
          </p:cNvPicPr>
          <p:nvPr/>
        </p:nvPicPr>
        <p:blipFill>
          <a:blip r:embed="rId2" cstate="print"/>
          <a:srcRect/>
          <a:stretch>
            <a:fillRect/>
          </a:stretch>
        </p:blipFill>
        <p:spPr bwMode="auto">
          <a:xfrm>
            <a:off x="6012160" y="610230"/>
            <a:ext cx="2881313" cy="2243138"/>
          </a:xfrm>
          <a:prstGeom prst="rect">
            <a:avLst/>
          </a:prstGeom>
          <a:noFill/>
          <a:ln w="9525">
            <a:noFill/>
            <a:miter lim="800000"/>
            <a:headEnd/>
            <a:tailEnd/>
          </a:ln>
        </p:spPr>
      </p:pic>
      <p:sp>
        <p:nvSpPr>
          <p:cNvPr id="5" name="4 - TextBox"/>
          <p:cNvSpPr txBox="1"/>
          <p:nvPr/>
        </p:nvSpPr>
        <p:spPr>
          <a:xfrm>
            <a:off x="0" y="3540492"/>
            <a:ext cx="9144000" cy="3200876"/>
          </a:xfrm>
          <a:prstGeom prst="rect">
            <a:avLst/>
          </a:prstGeom>
          <a:noFill/>
        </p:spPr>
        <p:txBody>
          <a:bodyPr wrap="square" rtlCol="0">
            <a:spAutoFit/>
          </a:bodyPr>
          <a:lstStyle/>
          <a:p>
            <a:pPr algn="just"/>
            <a:r>
              <a:rPr lang="el-GR" sz="1400" dirty="0" smtClean="0"/>
              <a:t>Η ύπαρξη μίας τέτοιας εξίσωσης και για την περιοχή καταστάσεων Τ – Ρ που ισχύει, απαλλάσσει από την ανάγκη για την κατάρτιση και τη χρήση πινάκων, όσον αφορά τη θερμοκρασία, την πίεση και το ν ειδικό όγκο. Η σταθερά του κάθε αερίου</a:t>
            </a:r>
            <a:r>
              <a:rPr lang="en-US" sz="1400" dirty="0" smtClean="0"/>
              <a:t> </a:t>
            </a:r>
            <a:r>
              <a:rPr lang="el-GR" sz="1400" dirty="0" smtClean="0"/>
              <a:t>έχει μονάδες:</a:t>
            </a:r>
          </a:p>
          <a:p>
            <a:pPr algn="just"/>
            <a:endParaRPr lang="el-GR" sz="800" dirty="0" smtClean="0"/>
          </a:p>
          <a:p>
            <a:pPr algn="ctr"/>
            <a:r>
              <a:rPr lang="en-US" sz="1400" dirty="0" smtClean="0"/>
              <a:t>R = P * v / T		[</a:t>
            </a:r>
            <a:r>
              <a:rPr lang="en-US" sz="1400" dirty="0" err="1" smtClean="0"/>
              <a:t>kPa</a:t>
            </a:r>
            <a:r>
              <a:rPr lang="en-US" sz="1400" dirty="0" smtClean="0"/>
              <a:t> * (m</a:t>
            </a:r>
            <a:r>
              <a:rPr lang="en-US" sz="1400" baseline="30000" dirty="0" smtClean="0"/>
              <a:t>3</a:t>
            </a:r>
            <a:r>
              <a:rPr lang="en-US" sz="1400" dirty="0" smtClean="0"/>
              <a:t>/kg) / K = (</a:t>
            </a:r>
            <a:r>
              <a:rPr lang="en-US" sz="1400" dirty="0" err="1" smtClean="0"/>
              <a:t>kNt</a:t>
            </a:r>
            <a:r>
              <a:rPr lang="en-US" sz="1400" dirty="0" smtClean="0"/>
              <a:t>/m</a:t>
            </a:r>
            <a:r>
              <a:rPr lang="en-US" sz="1400" baseline="30000" dirty="0" smtClean="0"/>
              <a:t>2</a:t>
            </a:r>
            <a:r>
              <a:rPr lang="en-US" sz="1400" dirty="0" smtClean="0"/>
              <a:t>) * (m</a:t>
            </a:r>
            <a:r>
              <a:rPr lang="en-US" sz="1400" baseline="30000" dirty="0" smtClean="0"/>
              <a:t>3</a:t>
            </a:r>
            <a:r>
              <a:rPr lang="en-US" sz="1400" dirty="0" smtClean="0"/>
              <a:t>/kg) / K = (</a:t>
            </a:r>
            <a:r>
              <a:rPr lang="en-US" sz="1400" dirty="0" err="1" smtClean="0"/>
              <a:t>kNt</a:t>
            </a:r>
            <a:r>
              <a:rPr lang="en-US" sz="1400" dirty="0" smtClean="0"/>
              <a:t> * m)/(kg*K) = kJ/(kg*K)]</a:t>
            </a:r>
            <a:endParaRPr lang="el-GR" sz="1400" dirty="0" smtClean="0"/>
          </a:p>
          <a:p>
            <a:pPr algn="just"/>
            <a:endParaRPr lang="el-GR" sz="800" dirty="0" smtClean="0"/>
          </a:p>
          <a:p>
            <a:pPr algn="just"/>
            <a:r>
              <a:rPr lang="el-GR" sz="1400" dirty="0" smtClean="0"/>
              <a:t> μπορεί να βρεθεί σε πίνακες ή να υπολογιστεί από τη σχέση:</a:t>
            </a:r>
          </a:p>
          <a:p>
            <a:pPr algn="just"/>
            <a:endParaRPr lang="el-GR" sz="800" dirty="0" smtClean="0"/>
          </a:p>
          <a:p>
            <a:pPr algn="ctr"/>
            <a:r>
              <a:rPr lang="en-US" sz="1400" dirty="0" smtClean="0"/>
              <a:t>R = </a:t>
            </a:r>
            <a:r>
              <a:rPr lang="en-US" sz="1400" dirty="0" err="1" smtClean="0"/>
              <a:t>Ru</a:t>
            </a:r>
            <a:r>
              <a:rPr lang="en-US" sz="1400" dirty="0" smtClean="0"/>
              <a:t>/M</a:t>
            </a:r>
          </a:p>
          <a:p>
            <a:pPr algn="just"/>
            <a:endParaRPr lang="en-US" sz="800" dirty="0" smtClean="0"/>
          </a:p>
          <a:p>
            <a:pPr algn="just"/>
            <a:r>
              <a:rPr lang="el-GR" sz="1400" dirty="0" smtClean="0"/>
              <a:t>όπου </a:t>
            </a:r>
            <a:r>
              <a:rPr lang="en-US" sz="1400" dirty="0" err="1" smtClean="0"/>
              <a:t>Ru</a:t>
            </a:r>
            <a:r>
              <a:rPr lang="en-US" sz="1400" dirty="0" smtClean="0"/>
              <a:t> (</a:t>
            </a:r>
            <a:r>
              <a:rPr lang="en-US" sz="1400" dirty="0" err="1" smtClean="0"/>
              <a:t>Runiversalis</a:t>
            </a:r>
            <a:r>
              <a:rPr lang="en-US" sz="1400" dirty="0" smtClean="0"/>
              <a:t>) </a:t>
            </a:r>
            <a:r>
              <a:rPr lang="el-GR" sz="1400" b="1" dirty="0" smtClean="0"/>
              <a:t>η παγκόσμια σταθερά των αερίων </a:t>
            </a:r>
            <a:r>
              <a:rPr lang="el-GR" sz="1400" dirty="0" smtClean="0"/>
              <a:t>και Μ η μοριακή μάζα (το μοριακό βάρος) του κάθε αερίου. Η παγκόσμια σταθερά των αερίων έχει μονάδες:</a:t>
            </a:r>
          </a:p>
          <a:p>
            <a:pPr algn="just"/>
            <a:endParaRPr lang="el-GR" sz="800" dirty="0" smtClean="0"/>
          </a:p>
          <a:p>
            <a:pPr algn="ctr"/>
            <a:r>
              <a:rPr lang="en-US" sz="1400" dirty="0" err="1" smtClean="0"/>
              <a:t>Ru</a:t>
            </a:r>
            <a:r>
              <a:rPr lang="en-US" sz="1400" dirty="0" smtClean="0"/>
              <a:t> = R * M		[(kJ/(kg*K)) * (kg/</a:t>
            </a:r>
            <a:r>
              <a:rPr lang="en-US" sz="1400" dirty="0" err="1" smtClean="0"/>
              <a:t>kmol</a:t>
            </a:r>
            <a:r>
              <a:rPr lang="en-US" sz="1400" dirty="0" smtClean="0"/>
              <a:t>)  = kJ/(</a:t>
            </a:r>
            <a:r>
              <a:rPr lang="en-US" sz="1400" dirty="0" err="1" smtClean="0"/>
              <a:t>kmol</a:t>
            </a:r>
            <a:r>
              <a:rPr lang="en-US" sz="1400" dirty="0" smtClean="0"/>
              <a:t>*K)]</a:t>
            </a:r>
          </a:p>
          <a:p>
            <a:pPr algn="ctr"/>
            <a:endParaRPr lang="en-US" sz="800" dirty="0" smtClean="0"/>
          </a:p>
          <a:p>
            <a:pPr algn="just"/>
            <a:r>
              <a:rPr lang="el-GR" sz="1400" dirty="0" smtClean="0"/>
              <a:t>και τιμές </a:t>
            </a:r>
            <a:r>
              <a:rPr lang="el-GR" sz="1400" b="1" dirty="0" smtClean="0"/>
              <a:t>8,314 </a:t>
            </a:r>
            <a:r>
              <a:rPr lang="en-US" sz="1400" b="1" dirty="0" smtClean="0"/>
              <a:t>kJ/(</a:t>
            </a:r>
            <a:r>
              <a:rPr lang="en-US" sz="1400" b="1" dirty="0" err="1" smtClean="0"/>
              <a:t>kmol</a:t>
            </a:r>
            <a:r>
              <a:rPr lang="en-US" sz="1400" b="1" dirty="0" smtClean="0"/>
              <a:t>*K)</a:t>
            </a:r>
            <a:r>
              <a:rPr lang="el-GR" sz="1400" b="1" dirty="0" smtClean="0"/>
              <a:t> </a:t>
            </a:r>
            <a:r>
              <a:rPr lang="el-GR" sz="1400" dirty="0" smtClean="0"/>
              <a:t>ή </a:t>
            </a:r>
            <a:r>
              <a:rPr lang="el-GR" sz="1400" b="1" dirty="0" smtClean="0"/>
              <a:t>8,314 (</a:t>
            </a:r>
            <a:r>
              <a:rPr lang="en-US" sz="1400" b="1" dirty="0" err="1" smtClean="0"/>
              <a:t>kPa</a:t>
            </a:r>
            <a:r>
              <a:rPr lang="en-US" sz="1400" b="1" dirty="0" smtClean="0"/>
              <a:t> * m</a:t>
            </a:r>
            <a:r>
              <a:rPr lang="en-US" sz="1400" b="1" baseline="30000" dirty="0" smtClean="0"/>
              <a:t>3</a:t>
            </a:r>
            <a:r>
              <a:rPr lang="el-GR" sz="1400" b="1" dirty="0" smtClean="0"/>
              <a:t>)</a:t>
            </a:r>
            <a:r>
              <a:rPr lang="en-US" sz="1400" b="1" dirty="0" smtClean="0"/>
              <a:t> /(</a:t>
            </a:r>
            <a:r>
              <a:rPr lang="en-US" sz="1400" b="1" dirty="0" err="1" smtClean="0"/>
              <a:t>kmol</a:t>
            </a:r>
            <a:r>
              <a:rPr lang="en-US" sz="1400" b="1" dirty="0" smtClean="0"/>
              <a:t>*K)</a:t>
            </a:r>
            <a:r>
              <a:rPr lang="el-GR" sz="1400" b="1" dirty="0" smtClean="0"/>
              <a:t> </a:t>
            </a:r>
            <a:r>
              <a:rPr lang="el-GR" sz="1400" dirty="0" smtClean="0"/>
              <a:t>ή </a:t>
            </a:r>
            <a:r>
              <a:rPr lang="el-GR" sz="1400" b="1" dirty="0" smtClean="0"/>
              <a:t>0,08314 (</a:t>
            </a:r>
            <a:r>
              <a:rPr lang="en-US" sz="1400" b="1" dirty="0" err="1" smtClean="0"/>
              <a:t>lt</a:t>
            </a:r>
            <a:r>
              <a:rPr lang="en-US" sz="1400" b="1" dirty="0" smtClean="0"/>
              <a:t> * bar</a:t>
            </a:r>
            <a:r>
              <a:rPr lang="el-GR" sz="1400" b="1" dirty="0" smtClean="0"/>
              <a:t>)</a:t>
            </a:r>
            <a:r>
              <a:rPr lang="en-US" sz="1400" b="1" dirty="0" smtClean="0"/>
              <a:t> /(</a:t>
            </a:r>
            <a:r>
              <a:rPr lang="en-US" sz="1400" b="1" dirty="0" err="1" smtClean="0"/>
              <a:t>kmol</a:t>
            </a:r>
            <a:r>
              <a:rPr lang="en-US" sz="1400" b="1" dirty="0" smtClean="0"/>
              <a:t>*K)</a:t>
            </a:r>
            <a:r>
              <a:rPr lang="el-GR" sz="1400" b="1" dirty="0" smtClean="0"/>
              <a:t> </a:t>
            </a:r>
            <a:r>
              <a:rPr lang="en-US" sz="1400" b="1" dirty="0" smtClean="0"/>
              <a:t> </a:t>
            </a:r>
            <a:r>
              <a:rPr lang="en-US" sz="1400" dirty="0" smtClean="0"/>
              <a:t>(</a:t>
            </a:r>
            <a:r>
              <a:rPr lang="el-GR" sz="1400" dirty="0" smtClean="0"/>
              <a:t>όπου </a:t>
            </a:r>
            <a:r>
              <a:rPr lang="en-US" sz="1400" dirty="0" smtClean="0"/>
              <a:t>bar ~ </a:t>
            </a:r>
            <a:r>
              <a:rPr lang="en-US" sz="1400" dirty="0" err="1" smtClean="0"/>
              <a:t>atm</a:t>
            </a:r>
            <a:r>
              <a:rPr lang="en-US" sz="1400" dirty="0" smtClean="0"/>
              <a:t>).</a:t>
            </a:r>
            <a:r>
              <a:rPr lang="el-GR" sz="1400" dirty="0" smtClean="0"/>
              <a:t> Το μοριακό βάρος ενός αερίου (η μοριακή του μάζα) είναι η μάζα (</a:t>
            </a:r>
            <a:r>
              <a:rPr lang="en-US" sz="1400" dirty="0" smtClean="0"/>
              <a:t>kg</a:t>
            </a:r>
            <a:r>
              <a:rPr lang="el-GR" sz="1400" dirty="0" smtClean="0"/>
              <a:t>) ενός </a:t>
            </a:r>
            <a:r>
              <a:rPr lang="en-US" sz="1400" dirty="0" smtClean="0"/>
              <a:t>mol </a:t>
            </a:r>
            <a:r>
              <a:rPr lang="el-GR" sz="1400" dirty="0" smtClean="0"/>
              <a:t>του αερίου αυτού.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5" name="4 - TextBox"/>
          <p:cNvSpPr txBox="1"/>
          <p:nvPr/>
        </p:nvSpPr>
        <p:spPr>
          <a:xfrm>
            <a:off x="0" y="1052736"/>
            <a:ext cx="9144000" cy="4893647"/>
          </a:xfrm>
          <a:prstGeom prst="rect">
            <a:avLst/>
          </a:prstGeom>
          <a:noFill/>
        </p:spPr>
        <p:txBody>
          <a:bodyPr wrap="square" rtlCol="0">
            <a:spAutoFit/>
          </a:bodyPr>
          <a:lstStyle/>
          <a:p>
            <a:pPr algn="just"/>
            <a:r>
              <a:rPr lang="el-GR" sz="2400" b="1" dirty="0" smtClean="0"/>
              <a:t>Καθαρή ουσία </a:t>
            </a:r>
            <a:r>
              <a:rPr lang="el-GR" sz="2400" dirty="0" smtClean="0"/>
              <a:t>είναι ένα μέρος της ύλης στο οποίο:</a:t>
            </a:r>
          </a:p>
          <a:p>
            <a:pPr algn="just"/>
            <a:endParaRPr lang="el-GR" sz="2400" dirty="0" smtClean="0"/>
          </a:p>
          <a:p>
            <a:pPr algn="just"/>
            <a:endParaRPr lang="el-GR" sz="2400" dirty="0" smtClean="0"/>
          </a:p>
          <a:p>
            <a:pPr algn="just"/>
            <a:r>
              <a:rPr lang="el-GR" sz="2400" dirty="0" smtClean="0"/>
              <a:t>η σύσταση είναι σταθερή σε όλη του την έκταση. </a:t>
            </a:r>
          </a:p>
          <a:p>
            <a:pPr algn="just"/>
            <a:endParaRPr lang="el-GR" sz="2400" dirty="0" smtClean="0"/>
          </a:p>
          <a:p>
            <a:pPr algn="just"/>
            <a:endParaRPr lang="el-GR" sz="2400" dirty="0" smtClean="0"/>
          </a:p>
          <a:p>
            <a:pPr algn="just"/>
            <a:endParaRPr lang="el-GR" sz="2400" dirty="0" smtClean="0"/>
          </a:p>
          <a:p>
            <a:pPr marL="361950" indent="-361950" algn="just">
              <a:buFont typeface="Wingdings" pitchFamily="2" charset="2"/>
              <a:buChar char="ü"/>
            </a:pPr>
            <a:r>
              <a:rPr lang="el-GR" sz="2400" dirty="0" smtClean="0"/>
              <a:t>Π.χ. το νερό, το οξυγόνο, το άζωτο αλλά και ο αέρας, είναι καθαρές ουσίες. </a:t>
            </a:r>
          </a:p>
          <a:p>
            <a:pPr marL="361950" indent="-361950" algn="just">
              <a:buFont typeface="Wingdings" pitchFamily="2" charset="2"/>
              <a:buChar char="ü"/>
            </a:pPr>
            <a:endParaRPr lang="el-GR" sz="2400" dirty="0" smtClean="0"/>
          </a:p>
          <a:p>
            <a:pPr marL="361950" indent="-361950" algn="just">
              <a:buFont typeface="Wingdings" pitchFamily="2" charset="2"/>
              <a:buChar char="ü"/>
            </a:pPr>
            <a:endParaRPr lang="el-GR" sz="2400" dirty="0" smtClean="0"/>
          </a:p>
          <a:p>
            <a:pPr marL="361950" indent="-361950" algn="just">
              <a:buFont typeface="Wingdings" pitchFamily="2" charset="2"/>
              <a:buChar char="ü"/>
            </a:pPr>
            <a:r>
              <a:rPr lang="el-GR" sz="2400" dirty="0" smtClean="0"/>
              <a:t>Ένα μίγμα 2 ή περισσοτέρων </a:t>
            </a:r>
            <a:r>
              <a:rPr lang="el-GR" sz="2400" b="1" dirty="0" smtClean="0"/>
              <a:t>φάσεων</a:t>
            </a:r>
            <a:r>
              <a:rPr lang="el-GR" sz="2400" dirty="0" smtClean="0"/>
              <a:t> μίας καθαρής ουσίας (π.χ. νερό και ατμός, ή νερό και πάγος, συνεχίζει να είναι καθαρή ουσία.</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711189"/>
            <a:ext cx="9144000" cy="1877437"/>
          </a:xfrm>
          <a:prstGeom prst="rect">
            <a:avLst/>
          </a:prstGeom>
          <a:noFill/>
        </p:spPr>
        <p:txBody>
          <a:bodyPr wrap="square" rtlCol="0">
            <a:spAutoFit/>
          </a:bodyPr>
          <a:lstStyle/>
          <a:p>
            <a:pPr algn="just"/>
            <a:r>
              <a:rPr lang="el-GR" sz="1400" dirty="0" smtClean="0"/>
              <a:t>Η </a:t>
            </a:r>
            <a:r>
              <a:rPr lang="el-GR" sz="1400" b="1" dirty="0" smtClean="0"/>
              <a:t>καταστατική εξίσωση των ιδανικών αερίων </a:t>
            </a:r>
            <a:r>
              <a:rPr lang="el-GR" sz="1400" dirty="0" smtClean="0"/>
              <a:t>με τις παραπάνω μορφές, έχει μονάδες:</a:t>
            </a:r>
          </a:p>
          <a:p>
            <a:pPr algn="just"/>
            <a:endParaRPr lang="el-GR" sz="800" dirty="0" smtClean="0"/>
          </a:p>
          <a:p>
            <a:pPr algn="ctr"/>
            <a:r>
              <a:rPr lang="en-US" sz="1400" b="1" dirty="0" smtClean="0"/>
              <a:t>P * v = R * T </a:t>
            </a:r>
            <a:r>
              <a:rPr lang="en-US" sz="1400" dirty="0" smtClean="0">
                <a:sym typeface="Wingdings" pitchFamily="2" charset="2"/>
              </a:rPr>
              <a:t> P * v = (</a:t>
            </a:r>
            <a:r>
              <a:rPr lang="en-US" sz="1400" dirty="0" err="1" smtClean="0">
                <a:sym typeface="Wingdings" pitchFamily="2" charset="2"/>
              </a:rPr>
              <a:t>Ru</a:t>
            </a:r>
            <a:r>
              <a:rPr lang="en-US" sz="1400" dirty="0" smtClean="0">
                <a:sym typeface="Wingdings" pitchFamily="2" charset="2"/>
              </a:rPr>
              <a:t>/M) * T		[kJ/kg]</a:t>
            </a:r>
            <a:endParaRPr lang="el-GR" sz="1400" dirty="0" smtClean="0"/>
          </a:p>
          <a:p>
            <a:pPr algn="just"/>
            <a:endParaRPr lang="en-US" sz="800" dirty="0" smtClean="0"/>
          </a:p>
          <a:p>
            <a:pPr algn="just"/>
            <a:r>
              <a:rPr lang="el-GR" sz="1400" dirty="0" smtClean="0"/>
              <a:t>δηλαδή ειδικής ενέργειας ή ενέργειας ανά μονάδα μάζας. Για οποιαδήποτε μάζα </a:t>
            </a:r>
            <a:r>
              <a:rPr lang="en-US" sz="1400" dirty="0" smtClean="0"/>
              <a:t>m </a:t>
            </a:r>
            <a:r>
              <a:rPr lang="el-GR" sz="1400" dirty="0" smtClean="0"/>
              <a:t>ενός αερίου, λαμβάνει τη μορφή:</a:t>
            </a:r>
          </a:p>
          <a:p>
            <a:pPr algn="just"/>
            <a:endParaRPr lang="el-GR" sz="800" dirty="0" smtClean="0"/>
          </a:p>
          <a:p>
            <a:pPr algn="ctr"/>
            <a:r>
              <a:rPr lang="en-US" sz="1400" dirty="0" smtClean="0"/>
              <a:t>P * (v</a:t>
            </a:r>
            <a:r>
              <a:rPr lang="el-GR" sz="1400" dirty="0" smtClean="0"/>
              <a:t> *</a:t>
            </a:r>
            <a:r>
              <a:rPr lang="en-US" sz="1400" dirty="0" smtClean="0"/>
              <a:t>m) = m * R * T </a:t>
            </a:r>
            <a:r>
              <a:rPr lang="en-US" sz="1400" dirty="0" smtClean="0">
                <a:sym typeface="Wingdings" pitchFamily="2" charset="2"/>
              </a:rPr>
              <a:t> P * V = m * R *T  P * V = (n * M) * (</a:t>
            </a:r>
            <a:r>
              <a:rPr lang="en-US" sz="1400" dirty="0" err="1" smtClean="0">
                <a:sym typeface="Wingdings" pitchFamily="2" charset="2"/>
              </a:rPr>
              <a:t>Ru</a:t>
            </a:r>
            <a:r>
              <a:rPr lang="en-US" sz="1400" dirty="0" smtClean="0">
                <a:sym typeface="Wingdings" pitchFamily="2" charset="2"/>
              </a:rPr>
              <a:t>/M) *T  </a:t>
            </a:r>
            <a:r>
              <a:rPr lang="en-US" sz="1400" b="1" dirty="0" smtClean="0">
                <a:sym typeface="Wingdings" pitchFamily="2" charset="2"/>
              </a:rPr>
              <a:t>P * V = n * </a:t>
            </a:r>
            <a:r>
              <a:rPr lang="en-US" sz="1400" b="1" dirty="0" err="1" smtClean="0">
                <a:sym typeface="Wingdings" pitchFamily="2" charset="2"/>
              </a:rPr>
              <a:t>Ru</a:t>
            </a:r>
            <a:r>
              <a:rPr lang="en-US" sz="1400" b="1" dirty="0" smtClean="0">
                <a:sym typeface="Wingdings" pitchFamily="2" charset="2"/>
              </a:rPr>
              <a:t> *T </a:t>
            </a:r>
            <a:r>
              <a:rPr lang="en-US" sz="1400" dirty="0" smtClean="0">
                <a:sym typeface="Wingdings" pitchFamily="2" charset="2"/>
              </a:rPr>
              <a:t>	[kJ]</a:t>
            </a:r>
          </a:p>
          <a:p>
            <a:pPr algn="just"/>
            <a:endParaRPr lang="en-US" sz="800" dirty="0" smtClean="0">
              <a:sym typeface="Wingdings" pitchFamily="2" charset="2"/>
            </a:endParaRPr>
          </a:p>
          <a:p>
            <a:pPr algn="just"/>
            <a:r>
              <a:rPr lang="el-GR" sz="1400" dirty="0" smtClean="0"/>
              <a:t>(που είναι και περισσότερο γνωστή) αφού η μάζα μία ποσότητας αερίου είναι ο αριθμός </a:t>
            </a:r>
            <a:r>
              <a:rPr lang="en-US" sz="1400" b="1" dirty="0" smtClean="0"/>
              <a:t>n</a:t>
            </a:r>
            <a:r>
              <a:rPr lang="el-GR" sz="1400" dirty="0" smtClean="0"/>
              <a:t> των </a:t>
            </a:r>
            <a:r>
              <a:rPr lang="en-US" sz="1400" dirty="0" smtClean="0"/>
              <a:t>mol</a:t>
            </a:r>
            <a:r>
              <a:rPr lang="el-GR" sz="1400" dirty="0" smtClean="0"/>
              <a:t> του αερίου επί τη μάζα ενός </a:t>
            </a:r>
            <a:r>
              <a:rPr lang="en-US" sz="1400" dirty="0" smtClean="0"/>
              <a:t>mol</a:t>
            </a:r>
            <a:r>
              <a:rPr lang="el-GR" sz="1400" dirty="0" smtClean="0"/>
              <a:t> (τη μοριακή μάζα) του αερίου.  </a:t>
            </a:r>
          </a:p>
        </p:txBody>
      </p:sp>
      <p:pic>
        <p:nvPicPr>
          <p:cNvPr id="30722" name="Picture 2"/>
          <p:cNvPicPr>
            <a:picLocks noChangeAspect="1" noChangeArrowheads="1"/>
          </p:cNvPicPr>
          <p:nvPr/>
        </p:nvPicPr>
        <p:blipFill>
          <a:blip r:embed="rId2" cstate="print"/>
          <a:srcRect/>
          <a:stretch>
            <a:fillRect/>
          </a:stretch>
        </p:blipFill>
        <p:spPr bwMode="auto">
          <a:xfrm>
            <a:off x="6234112" y="2439381"/>
            <a:ext cx="2909888" cy="3267075"/>
          </a:xfrm>
          <a:prstGeom prst="rect">
            <a:avLst/>
          </a:prstGeom>
          <a:noFill/>
          <a:ln w="9525">
            <a:noFill/>
            <a:miter lim="800000"/>
            <a:headEnd/>
            <a:tailEnd/>
          </a:ln>
        </p:spPr>
      </p:pic>
      <p:sp>
        <p:nvSpPr>
          <p:cNvPr id="8" name="7 - TextBox"/>
          <p:cNvSpPr txBox="1"/>
          <p:nvPr/>
        </p:nvSpPr>
        <p:spPr>
          <a:xfrm>
            <a:off x="0" y="2511389"/>
            <a:ext cx="5940152" cy="3539430"/>
          </a:xfrm>
          <a:prstGeom prst="rect">
            <a:avLst/>
          </a:prstGeom>
          <a:noFill/>
        </p:spPr>
        <p:txBody>
          <a:bodyPr wrap="square" rtlCol="0">
            <a:spAutoFit/>
          </a:bodyPr>
          <a:lstStyle/>
          <a:p>
            <a:pPr algn="just"/>
            <a:r>
              <a:rPr lang="el-GR" sz="1400" dirty="0" smtClean="0"/>
              <a:t>Όπως αναφέρθηκε οι παραπάνω εξισώσεις ισχύουν σε καταστάσεις </a:t>
            </a:r>
            <a:r>
              <a:rPr lang="en-US" sz="1400" dirty="0" smtClean="0"/>
              <a:t>“</a:t>
            </a:r>
            <a:r>
              <a:rPr lang="el-GR" sz="1400" dirty="0" smtClean="0"/>
              <a:t>υψηλής</a:t>
            </a:r>
            <a:r>
              <a:rPr lang="en-US" sz="1400" dirty="0" smtClean="0"/>
              <a:t>”</a:t>
            </a:r>
            <a:r>
              <a:rPr lang="el-GR" sz="1400" dirty="0" smtClean="0"/>
              <a:t> θερμοκρασίας και </a:t>
            </a:r>
            <a:r>
              <a:rPr lang="en-US" sz="1400" dirty="0" smtClean="0"/>
              <a:t>“</a:t>
            </a:r>
            <a:r>
              <a:rPr lang="el-GR" sz="1400" dirty="0" smtClean="0"/>
              <a:t>χαμηλής</a:t>
            </a:r>
            <a:r>
              <a:rPr lang="en-US" sz="1400" dirty="0" smtClean="0"/>
              <a:t>”</a:t>
            </a:r>
            <a:r>
              <a:rPr lang="el-GR" sz="1400" dirty="0" smtClean="0"/>
              <a:t> πίεσης, καταστάσεις στις οποίες το αέριο συμπεριφέρεται ως ιδανικό.  Οι έννοιες της υψηλής θερμοκρασίας και τις χαμηλής πίεσης είναι διαφορετικές για κάθε αέριο και σχετίζονται με το πόσο η θερμοκρασία και η πίεση του </a:t>
            </a:r>
            <a:r>
              <a:rPr lang="en-US" sz="1400" dirty="0" smtClean="0"/>
              <a:t>“</a:t>
            </a:r>
            <a:r>
              <a:rPr lang="el-GR" sz="1400" dirty="0" smtClean="0"/>
              <a:t>απέχουν</a:t>
            </a:r>
            <a:r>
              <a:rPr lang="en-US" sz="1400" dirty="0" smtClean="0"/>
              <a:t>” </a:t>
            </a:r>
            <a:r>
              <a:rPr lang="el-GR" sz="1400" dirty="0" smtClean="0"/>
              <a:t>από την κατάσταση κορεσμού του και από το κρίσιμο σημείο του. Π.χ. για τον ατμό του νερού, από τα Διάγραμμα Τ – ν φαίνεται ότι σε χαμηλές πιέσεις, αυτός συμπεριφέρεται σαν ιδανικό αέριο ακόμη και κοντά στη γραμμή κορεσμού του, σε υψηλότερες όμως πιέσεις ακολουθεί την καταστατική εξίσωση μόνο όταν η θερμοκρασία απέχει πολύ από τη θερμοκρασία κορεσμού του (οι τιμές μέσα στο σχήμα δίνουν την ποσοστιαία απόκλιση του πραγματικού ειδικού όγκου των ατμών νερού από την τιμή του ειδικού όπως υπολογίζεται από την καταστατική εξίσωση, αν δηλαδή ο ατμός θεωρηθεί ιδανικό αέριο). Γενικά φαίνεται ότι ο ατμός προσεγγίζει τη συμπεριφορά του ιδανικού αερίου όσο η κατάσταση στην οποία βρίσκεται απομακρύνεται από την κρίσιμη κατάσταση (από το κρίσιμο σημείο).</a:t>
            </a:r>
          </a:p>
        </p:txBody>
      </p:sp>
      <p:sp>
        <p:nvSpPr>
          <p:cNvPr id="9" name="8 - TextBox"/>
          <p:cNvSpPr txBox="1"/>
          <p:nvPr/>
        </p:nvSpPr>
        <p:spPr>
          <a:xfrm>
            <a:off x="0" y="5931277"/>
            <a:ext cx="9144000" cy="954107"/>
          </a:xfrm>
          <a:prstGeom prst="rect">
            <a:avLst/>
          </a:prstGeom>
          <a:noFill/>
        </p:spPr>
        <p:txBody>
          <a:bodyPr wrap="square" rtlCol="0">
            <a:spAutoFit/>
          </a:bodyPr>
          <a:lstStyle/>
          <a:p>
            <a:pPr algn="just"/>
            <a:r>
              <a:rPr lang="el-GR" sz="1400" dirty="0" smtClean="0"/>
              <a:t>Τα συνήθη σταθερά (που δεν βρίσκονται κοντά στις συνθήκες υγροποίησης τους) αέρια (αέρας, άζωτο, οξυγόνο, διοξείδιο του άνθρακα κ.α.) στις συνθήκες περιβάλλοντος βρίσκονται ήδη αρκετά μακριά από το κρίσιμο τους σημείο και προσεγγίζουν τη συμπεριφορά ιδανικού αερίου (συμπεριφορά ιδανικού αερίου σημαίνει η μεταβολή των ν, Ρ, Τ να περιγράφεται με ικανοποιητική ακρίβεια από την καταστατική εξίσωση των ιδανικών αερίων).</a:t>
            </a:r>
          </a:p>
        </p:txBody>
      </p:sp>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904066"/>
            <a:ext cx="9144000" cy="5909310"/>
          </a:xfrm>
          <a:prstGeom prst="rect">
            <a:avLst/>
          </a:prstGeom>
          <a:noFill/>
        </p:spPr>
        <p:txBody>
          <a:bodyPr wrap="square" rtlCol="0">
            <a:spAutoFit/>
          </a:bodyPr>
          <a:lstStyle/>
          <a:p>
            <a:pPr algn="just"/>
            <a:r>
              <a:rPr lang="el-GR" sz="1400" dirty="0" smtClean="0"/>
              <a:t>Η απόκλιση της συμπεριφοράς ενός αερίου από την ιδανική συμπεριφορά, περιγράφεται από τον </a:t>
            </a:r>
            <a:r>
              <a:rPr lang="el-GR" sz="1400" b="1" dirty="0" smtClean="0"/>
              <a:t>συντελεστή συμπιεστότητας </a:t>
            </a:r>
            <a:r>
              <a:rPr lang="en-US" sz="1400" b="1" dirty="0" smtClean="0"/>
              <a:t>Z</a:t>
            </a:r>
            <a:r>
              <a:rPr lang="el-GR" sz="1400" dirty="0" smtClean="0"/>
              <a:t>, ο οποίος ορίζεται ως λόγος του πραγματικού ειδικού όγκου ενός αερίου προς τον ειδικό όγκο που υπολογίζεται από την καταστατική εξίσωση των ιδανικών αερίων:</a:t>
            </a:r>
          </a:p>
          <a:p>
            <a:pPr algn="just"/>
            <a:endParaRPr lang="el-GR" sz="1400" dirty="0" smtClean="0"/>
          </a:p>
          <a:p>
            <a:pPr algn="ctr"/>
            <a:r>
              <a:rPr lang="el-GR" sz="1400" dirty="0" smtClean="0"/>
              <a:t>Ζ = </a:t>
            </a:r>
            <a:r>
              <a:rPr lang="en-US" sz="1400" dirty="0" err="1" smtClean="0"/>
              <a:t>vactual</a:t>
            </a:r>
            <a:r>
              <a:rPr lang="en-US" sz="1400" dirty="0" smtClean="0"/>
              <a:t>/</a:t>
            </a:r>
            <a:r>
              <a:rPr lang="en-US" sz="1400" dirty="0" err="1" smtClean="0"/>
              <a:t>videal</a:t>
            </a:r>
            <a:r>
              <a:rPr lang="en-US" sz="1400" dirty="0" smtClean="0"/>
              <a:t> = </a:t>
            </a:r>
            <a:r>
              <a:rPr lang="en-US" sz="1400" dirty="0" err="1" smtClean="0"/>
              <a:t>vactual</a:t>
            </a:r>
            <a:r>
              <a:rPr lang="en-US" sz="1400" dirty="0" smtClean="0"/>
              <a:t>/(R * T/P) = (P * </a:t>
            </a:r>
            <a:r>
              <a:rPr lang="en-US" sz="1400" dirty="0" err="1" smtClean="0"/>
              <a:t>vactual</a:t>
            </a:r>
            <a:r>
              <a:rPr lang="en-US" sz="1400" dirty="0" smtClean="0"/>
              <a:t> )/ (R * T)</a:t>
            </a:r>
          </a:p>
          <a:p>
            <a:pPr algn="ctr"/>
            <a:endParaRPr lang="en-US" sz="1400" dirty="0" smtClean="0"/>
          </a:p>
          <a:p>
            <a:pPr algn="just"/>
            <a:r>
              <a:rPr lang="el-GR" sz="1400" dirty="0" smtClean="0"/>
              <a:t>και είναι </a:t>
            </a:r>
            <a:r>
              <a:rPr lang="el-GR" sz="1400" dirty="0" err="1" smtClean="0"/>
              <a:t>αδιάστατος</a:t>
            </a:r>
            <a:r>
              <a:rPr lang="el-GR" sz="1400" dirty="0" smtClean="0"/>
              <a:t> (δεν έχει μονάδες). Από τον ορισμό του συντελεστή συμπιεστότητας, η καταστατική εξίσωση (η εξίσωση που συνδέει τα μεγέθη ν, Ρ και Τ σε μία κατάσταση) γίνεται:</a:t>
            </a:r>
          </a:p>
          <a:p>
            <a:pPr algn="just"/>
            <a:endParaRPr lang="el-GR" sz="1400" dirty="0" smtClean="0"/>
          </a:p>
          <a:p>
            <a:pPr algn="ctr"/>
            <a:r>
              <a:rPr lang="en-US" sz="1400" dirty="0" smtClean="0"/>
              <a:t>P * v = Z * R * T	[kJ/kg]</a:t>
            </a:r>
          </a:p>
          <a:p>
            <a:pPr algn="ctr"/>
            <a:endParaRPr lang="en-US" sz="1400" dirty="0" smtClean="0"/>
          </a:p>
          <a:p>
            <a:pPr algn="just"/>
            <a:r>
              <a:rPr lang="el-GR" sz="1400" dirty="0" smtClean="0"/>
              <a:t>όπου βέβαια ο ειδικός όγκος </a:t>
            </a:r>
            <a:r>
              <a:rPr lang="en-US" sz="1400" dirty="0" smtClean="0"/>
              <a:t>v</a:t>
            </a:r>
            <a:r>
              <a:rPr lang="el-GR" sz="1400" dirty="0" smtClean="0"/>
              <a:t> στην εξίσωση είναι ο πραγματικός ειδικός όγκος του αερίου σε συνθήκες Τ και Ρ ( όπως άλλωστε και στην καταστατική εξίσωση των ιδανικών  αερίων ο ειδικός όγκος </a:t>
            </a:r>
            <a:r>
              <a:rPr lang="en-US" sz="1400" dirty="0" smtClean="0"/>
              <a:t>v</a:t>
            </a:r>
            <a:r>
              <a:rPr lang="el-GR" sz="1400" dirty="0" smtClean="0"/>
              <a:t> είναι επίσης ο πραγματικός όγκος, όταν το αέριο συμπεριφέρεται πράγματι ως ιδανικό). </a:t>
            </a:r>
          </a:p>
          <a:p>
            <a:pPr algn="just"/>
            <a:endParaRPr lang="el-GR" sz="1400" dirty="0" smtClean="0"/>
          </a:p>
          <a:p>
            <a:pPr algn="just"/>
            <a:r>
              <a:rPr lang="el-GR" sz="1400" dirty="0" smtClean="0"/>
              <a:t>Η απόκλιση ενός αερίου από την ιδανική συμπεριφορά εξαρτάται από το πόσο απέχει η κατάσταση στην οποία  βρίσκεται, από την κρίσιμη του κατάσταση. Το πόσο απέχει η θερμοκρασία του από την κρίσιμη του θερμοκρασία εκφράζεται από το μέγεθος που ονομάζεται </a:t>
            </a:r>
            <a:r>
              <a:rPr lang="el-GR" sz="1400" b="1" dirty="0" err="1" smtClean="0"/>
              <a:t>ανηγμένη</a:t>
            </a:r>
            <a:r>
              <a:rPr lang="el-GR" sz="1400" b="1" dirty="0" smtClean="0"/>
              <a:t> θερμοκρασία </a:t>
            </a:r>
            <a:r>
              <a:rPr lang="en-US" sz="1400" b="1" dirty="0" err="1" smtClean="0"/>
              <a:t>Tr</a:t>
            </a:r>
            <a:r>
              <a:rPr lang="el-GR" sz="1400" b="1" dirty="0" smtClean="0"/>
              <a:t> </a:t>
            </a:r>
            <a:r>
              <a:rPr lang="el-GR" sz="1400" dirty="0" smtClean="0"/>
              <a:t>και πόσο απέχει η πίεση του από την  αντίστοιχη κρίσιμη πίεση, περιγράφεται από το μέγεθος που ονομάζεται </a:t>
            </a:r>
            <a:r>
              <a:rPr lang="el-GR" sz="1400" b="1" dirty="0" err="1" smtClean="0"/>
              <a:t>ανηγμένη</a:t>
            </a:r>
            <a:r>
              <a:rPr lang="el-GR" sz="1400" b="1" dirty="0" smtClean="0"/>
              <a:t> πίεση </a:t>
            </a:r>
            <a:r>
              <a:rPr lang="en-US" sz="1400" b="1" dirty="0" smtClean="0"/>
              <a:t>Pr</a:t>
            </a:r>
            <a:r>
              <a:rPr lang="el-GR" sz="1400" dirty="0" smtClean="0"/>
              <a:t>:</a:t>
            </a:r>
          </a:p>
          <a:p>
            <a:pPr algn="just"/>
            <a:endParaRPr lang="el-GR" sz="1400" dirty="0" smtClean="0"/>
          </a:p>
          <a:p>
            <a:pPr algn="ctr"/>
            <a:r>
              <a:rPr lang="en-US" sz="1400" dirty="0" err="1" smtClean="0"/>
              <a:t>Tr</a:t>
            </a:r>
            <a:r>
              <a:rPr lang="en-US" sz="1400" dirty="0" smtClean="0"/>
              <a:t> = T/</a:t>
            </a:r>
            <a:r>
              <a:rPr lang="en-US" sz="1400" dirty="0" err="1" smtClean="0"/>
              <a:t>Tcr</a:t>
            </a:r>
            <a:r>
              <a:rPr lang="en-US" sz="1400" dirty="0" smtClean="0"/>
              <a:t> </a:t>
            </a:r>
            <a:r>
              <a:rPr lang="el-GR" sz="1400" dirty="0" smtClean="0"/>
              <a:t>και </a:t>
            </a:r>
            <a:r>
              <a:rPr lang="en-US" sz="1400" dirty="0" smtClean="0"/>
              <a:t>Pr = P/Pr		[</a:t>
            </a:r>
            <a:r>
              <a:rPr lang="el-GR" sz="1400" dirty="0" err="1" smtClean="0"/>
              <a:t>αδιάστατα</a:t>
            </a:r>
            <a:r>
              <a:rPr lang="el-GR" sz="1400" dirty="0" smtClean="0"/>
              <a:t>]</a:t>
            </a:r>
          </a:p>
          <a:p>
            <a:pPr algn="just"/>
            <a:endParaRPr lang="el-GR" sz="1400" dirty="0" smtClean="0"/>
          </a:p>
          <a:p>
            <a:pPr algn="just"/>
            <a:r>
              <a:rPr lang="el-GR" sz="1400" dirty="0" smtClean="0"/>
              <a:t>Έχει βρεθεί ότι  όλα τα αέρια παρουσιάζουν την ίδια απόκλιση από την ιδανική συμπεριφορά </a:t>
            </a:r>
            <a:r>
              <a:rPr lang="en-US" sz="1400" dirty="0" smtClean="0"/>
              <a:t>(</a:t>
            </a:r>
            <a:r>
              <a:rPr lang="el-GR" sz="1400" dirty="0" smtClean="0"/>
              <a:t>δηλαδή παραπλήσιους συντελεστές συμπιεστότητας Ζ) στις ίδιες περιοχές τιμών </a:t>
            </a:r>
            <a:r>
              <a:rPr lang="en-US" sz="1400" dirty="0" err="1" smtClean="0"/>
              <a:t>Tr</a:t>
            </a:r>
            <a:r>
              <a:rPr lang="en-US" sz="1400" dirty="0" smtClean="0"/>
              <a:t> </a:t>
            </a:r>
            <a:r>
              <a:rPr lang="el-GR" sz="1400" dirty="0" smtClean="0"/>
              <a:t>και </a:t>
            </a:r>
            <a:r>
              <a:rPr lang="en-US" sz="1400" dirty="0" smtClean="0"/>
              <a:t>Pr</a:t>
            </a:r>
            <a:r>
              <a:rPr lang="el-GR" sz="1400" dirty="0" smtClean="0"/>
              <a:t>, παρόλο που οι πραγματικές θερμοκρασίες και πιέσεις για τις ίδιες </a:t>
            </a:r>
            <a:r>
              <a:rPr lang="en-US" sz="1400" dirty="0" err="1" smtClean="0"/>
              <a:t>Tr</a:t>
            </a:r>
            <a:r>
              <a:rPr lang="en-US" sz="1400" dirty="0" smtClean="0"/>
              <a:t> </a:t>
            </a:r>
            <a:r>
              <a:rPr lang="el-GR" sz="1400" dirty="0" smtClean="0"/>
              <a:t>και </a:t>
            </a:r>
            <a:r>
              <a:rPr lang="en-US" sz="1400" dirty="0" smtClean="0"/>
              <a:t>Pr</a:t>
            </a:r>
            <a:r>
              <a:rPr lang="el-GR" sz="1400" dirty="0" smtClean="0"/>
              <a:t> ενδέχεται να αποκλίνουν πολύ από αέριο σε αέριο. Έτσι το διάγραμμα του συντελεστή συμπιεστότητας ως προς τις </a:t>
            </a:r>
            <a:r>
              <a:rPr lang="el-GR" sz="1400" dirty="0" err="1" smtClean="0"/>
              <a:t>ανηγμένες</a:t>
            </a:r>
            <a:r>
              <a:rPr lang="el-GR" sz="1400" dirty="0" smtClean="0"/>
              <a:t> συνθήκες </a:t>
            </a:r>
            <a:r>
              <a:rPr lang="en-US" sz="1400" dirty="0" err="1" smtClean="0"/>
              <a:t>Tr</a:t>
            </a:r>
            <a:r>
              <a:rPr lang="en-US" sz="1400" dirty="0" smtClean="0"/>
              <a:t> </a:t>
            </a:r>
            <a:r>
              <a:rPr lang="el-GR" sz="1400" dirty="0" smtClean="0"/>
              <a:t>και </a:t>
            </a:r>
            <a:r>
              <a:rPr lang="en-US" sz="1400" dirty="0" smtClean="0"/>
              <a:t>Pr</a:t>
            </a:r>
            <a:r>
              <a:rPr lang="el-GR" sz="1400" dirty="0" smtClean="0"/>
              <a:t> ισχύει, με μικρές αποκλίσεις, για όλα τα αέρια. </a:t>
            </a:r>
          </a:p>
          <a:p>
            <a:pPr algn="just"/>
            <a:endParaRPr lang="el-GR" sz="1400" dirty="0" smtClean="0"/>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2501326" cy="369332"/>
          </a:xfrm>
          <a:prstGeom prst="rect">
            <a:avLst/>
          </a:prstGeom>
          <a:noFill/>
        </p:spPr>
        <p:txBody>
          <a:bodyPr wrap="none" rtlCol="0">
            <a:spAutoFit/>
          </a:bodyPr>
          <a:lstStyle/>
          <a:p>
            <a:r>
              <a:rPr lang="el-GR" b="1" dirty="0" smtClean="0"/>
              <a:t>Ατμοί και Ιδανικά Αέρια</a:t>
            </a:r>
            <a:endParaRPr lang="el-GR" b="1" dirty="0"/>
          </a:p>
        </p:txBody>
      </p:sp>
      <p:sp>
        <p:nvSpPr>
          <p:cNvPr id="5" name="4 - TextBox"/>
          <p:cNvSpPr txBox="1"/>
          <p:nvPr/>
        </p:nvSpPr>
        <p:spPr>
          <a:xfrm>
            <a:off x="0" y="260648"/>
            <a:ext cx="9144000" cy="307777"/>
          </a:xfrm>
          <a:prstGeom prst="rect">
            <a:avLst/>
          </a:prstGeom>
          <a:noFill/>
        </p:spPr>
        <p:txBody>
          <a:bodyPr wrap="square" rtlCol="0">
            <a:spAutoFit/>
          </a:bodyPr>
          <a:lstStyle/>
          <a:p>
            <a:pPr algn="ctr"/>
            <a:r>
              <a:rPr lang="el-GR" sz="1400" b="1" dirty="0" smtClean="0"/>
              <a:t>Συντελεστής συμπιεστότητας ως προς τις </a:t>
            </a:r>
            <a:r>
              <a:rPr lang="el-GR" sz="1400" b="1" dirty="0" err="1" smtClean="0"/>
              <a:t>ανηγμένες</a:t>
            </a:r>
            <a:r>
              <a:rPr lang="el-GR" sz="1400" b="1" dirty="0" smtClean="0"/>
              <a:t> συνθήκες</a:t>
            </a:r>
            <a:endParaRPr lang="el-GR" sz="1400" b="1" dirty="0"/>
          </a:p>
        </p:txBody>
      </p:sp>
      <p:pic>
        <p:nvPicPr>
          <p:cNvPr id="31746" name="Picture 2"/>
          <p:cNvPicPr>
            <a:picLocks noChangeAspect="1" noChangeArrowheads="1"/>
          </p:cNvPicPr>
          <p:nvPr/>
        </p:nvPicPr>
        <p:blipFill>
          <a:blip r:embed="rId2" cstate="print"/>
          <a:srcRect/>
          <a:stretch>
            <a:fillRect/>
          </a:stretch>
        </p:blipFill>
        <p:spPr bwMode="auto">
          <a:xfrm>
            <a:off x="553159" y="620688"/>
            <a:ext cx="7835265" cy="5572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92696"/>
            <a:ext cx="9144000" cy="7263527"/>
          </a:xfrm>
          <a:prstGeom prst="rect">
            <a:avLst/>
          </a:prstGeom>
          <a:noFill/>
        </p:spPr>
        <p:txBody>
          <a:bodyPr wrap="square" rtlCol="0">
            <a:spAutoFit/>
          </a:bodyPr>
          <a:lstStyle/>
          <a:p>
            <a:pPr algn="just"/>
            <a:r>
              <a:rPr lang="el-GR" sz="2000" dirty="0" smtClean="0"/>
              <a:t>Οι τρείς </a:t>
            </a:r>
            <a:r>
              <a:rPr lang="el-GR" sz="2000" b="1" dirty="0" smtClean="0"/>
              <a:t>φάσεις</a:t>
            </a:r>
            <a:r>
              <a:rPr lang="el-GR" sz="2000" dirty="0" smtClean="0"/>
              <a:t> μίας καθαρής ουσίας είναι η </a:t>
            </a:r>
            <a:r>
              <a:rPr lang="el-GR" sz="2000" b="1" dirty="0" smtClean="0"/>
              <a:t>υγρή</a:t>
            </a:r>
            <a:r>
              <a:rPr lang="el-GR" sz="2000" dirty="0" smtClean="0"/>
              <a:t>, η </a:t>
            </a:r>
            <a:r>
              <a:rPr lang="el-GR" sz="2000" b="1" dirty="0" smtClean="0"/>
              <a:t>στερεή</a:t>
            </a:r>
            <a:r>
              <a:rPr lang="el-GR" sz="2000" dirty="0" smtClean="0"/>
              <a:t> και η </a:t>
            </a:r>
            <a:r>
              <a:rPr lang="el-GR" sz="2000" b="1" dirty="0" smtClean="0"/>
              <a:t>αέρια </a:t>
            </a:r>
          </a:p>
          <a:p>
            <a:pPr algn="just"/>
            <a:r>
              <a:rPr lang="el-GR" sz="1400" dirty="0" smtClean="0"/>
              <a:t>(τα κρυσταλλικά στερεά μπορούν να παρουσιάζουν περισσότερες από μία στερεές φάσεις με διαφορετική κρυσταλλική δομή η κάθε μία, αλλά κάτι τέτοιο δεν θα μας απασχολήσει στο παρόν μάθημα).</a:t>
            </a:r>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smtClean="0"/>
          </a:p>
          <a:p>
            <a:pPr algn="just"/>
            <a:endParaRPr lang="el-GR" sz="1400" dirty="0" smtClean="0"/>
          </a:p>
          <a:p>
            <a:pPr algn="just"/>
            <a:endParaRPr lang="el-GR" sz="1400" dirty="0"/>
          </a:p>
          <a:p>
            <a:pPr algn="just"/>
            <a:endParaRPr lang="el-GR" sz="1400" dirty="0" smtClean="0"/>
          </a:p>
          <a:p>
            <a:pPr algn="just"/>
            <a:r>
              <a:rPr lang="el-GR" sz="1600" dirty="0" smtClean="0"/>
              <a:t>Στη </a:t>
            </a:r>
            <a:r>
              <a:rPr lang="el-GR" sz="1600" b="1" dirty="0" smtClean="0"/>
              <a:t>στερεή φάση </a:t>
            </a:r>
            <a:r>
              <a:rPr lang="el-GR" sz="1600" dirty="0" smtClean="0"/>
              <a:t>(Σχήμα α) τα μόρια της καθαρής ουσίας είναι σταθερά διατεταγμένα στο χώρο, σε μικρές αποστάσεις μεταξύ τους και με την αύξηση της θερμοκρασίας αυξάνεται το πλάτος ταλάντωσης τους γύρω από τις σταθερές τους θέσεις στο χώρο.</a:t>
            </a:r>
          </a:p>
          <a:p>
            <a:pPr algn="just"/>
            <a:endParaRPr lang="el-GR" sz="1600" dirty="0" smtClean="0"/>
          </a:p>
          <a:p>
            <a:pPr algn="just"/>
            <a:endParaRPr lang="el-GR" sz="1600" dirty="0"/>
          </a:p>
          <a:p>
            <a:pPr algn="just"/>
            <a:r>
              <a:rPr lang="el-GR" sz="1600" dirty="0" smtClean="0"/>
              <a:t>Στην </a:t>
            </a:r>
            <a:r>
              <a:rPr lang="el-GR" sz="1600" b="1" dirty="0" smtClean="0"/>
              <a:t>υγρή φάση</a:t>
            </a:r>
            <a:r>
              <a:rPr lang="en-US" sz="1600" b="1" dirty="0" smtClean="0"/>
              <a:t> </a:t>
            </a:r>
            <a:r>
              <a:rPr lang="el-GR" sz="1600" dirty="0" smtClean="0"/>
              <a:t>(Σχήμα β) τα μόρια της καθαρής ουσίας βρίσκονται επίσης σε πολύ μικρή απόσταση μεταξύ τους (εφάπτονται το ένα με το άλλο), όμως μπορούν να κινηθούν ελεύθερα (να κυλήσουν) το ένα επάνω στο άλλο και οι μεταξύ τους σχετικές θέσεις μεταβάλλονται. Με την αύξηση της θερμοκρασίας η κίνηση αυτή επιταχύνεται. </a:t>
            </a:r>
          </a:p>
          <a:p>
            <a:pPr algn="just"/>
            <a:endParaRPr lang="el-GR" sz="1600" dirty="0" smtClean="0"/>
          </a:p>
          <a:p>
            <a:pPr algn="just"/>
            <a:endParaRPr lang="el-GR" sz="1600" dirty="0"/>
          </a:p>
          <a:p>
            <a:pPr algn="just"/>
            <a:r>
              <a:rPr lang="el-GR" sz="1600" dirty="0" smtClean="0"/>
              <a:t>Στην </a:t>
            </a:r>
            <a:r>
              <a:rPr lang="el-GR" sz="1600" b="1" dirty="0" smtClean="0"/>
              <a:t>αέρια φάση</a:t>
            </a:r>
            <a:r>
              <a:rPr lang="el-GR" sz="1600" dirty="0" smtClean="0"/>
              <a:t> (Σχήμα γ) τα μόρια βρίσκονται σε μεγάλες αποστάσεις το ένα από το άλλο και κινούνται τυχαία στο χώρο και συγκρούονται μεταξύ τους ή με τις επιφάνειες στερεών ή υγρών που θα συναντήσουν.</a:t>
            </a:r>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p:txBody>
      </p:sp>
      <p:pic>
        <p:nvPicPr>
          <p:cNvPr id="6" name="Picture 5"/>
          <p:cNvPicPr>
            <a:picLocks noChangeAspect="1" noChangeArrowheads="1"/>
          </p:cNvPicPr>
          <p:nvPr/>
        </p:nvPicPr>
        <p:blipFill>
          <a:blip r:embed="rId2" cstate="print"/>
          <a:srcRect/>
          <a:stretch>
            <a:fillRect/>
          </a:stretch>
        </p:blipFill>
        <p:spPr bwMode="auto">
          <a:xfrm>
            <a:off x="2051720" y="1772816"/>
            <a:ext cx="4687253" cy="1620203"/>
          </a:xfrm>
          <a:prstGeom prst="rect">
            <a:avLst/>
          </a:prstGeom>
          <a:noFill/>
          <a:ln w="9525">
            <a:noFill/>
            <a:miter lim="800000"/>
            <a:headEnd/>
            <a:tailEnd/>
          </a:ln>
        </p:spPr>
      </p:pic>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20688"/>
            <a:ext cx="9144000" cy="5632311"/>
          </a:xfrm>
          <a:prstGeom prst="rect">
            <a:avLst/>
          </a:prstGeom>
          <a:noFill/>
        </p:spPr>
        <p:txBody>
          <a:bodyPr wrap="square" rtlCol="0">
            <a:spAutoFit/>
          </a:bodyPr>
          <a:lstStyle/>
          <a:p>
            <a:pPr algn="just"/>
            <a:r>
              <a:rPr lang="el-GR" dirty="0" smtClean="0"/>
              <a:t>Κάθε καθαρή ουσία μπορεί να υπάρξει και στις τρεις φάσεις ανάλογα με το συνδυασμό θερμοκρασίας και πίεσης στην οποία βρίσκεται. Έτσι:</a:t>
            </a:r>
          </a:p>
          <a:p>
            <a:pPr algn="just"/>
            <a:endParaRPr lang="el-GR" dirty="0"/>
          </a:p>
          <a:p>
            <a:pPr marL="177800" indent="-177800" algn="just">
              <a:buFont typeface="Arial" pitchFamily="34" charset="0"/>
              <a:buChar char="•"/>
            </a:pPr>
            <a:r>
              <a:rPr lang="el-GR" b="1" dirty="0" smtClean="0"/>
              <a:t>αν η θερμοκρασία είναι αρκετά χαμηλή </a:t>
            </a:r>
            <a:r>
              <a:rPr lang="el-GR" b="1" dirty="0">
                <a:solidFill>
                  <a:srgbClr val="FF0000"/>
                </a:solidFill>
              </a:rPr>
              <a:t>ή</a:t>
            </a:r>
            <a:r>
              <a:rPr lang="el-GR" b="1" dirty="0" smtClean="0">
                <a:solidFill>
                  <a:srgbClr val="FF0000"/>
                </a:solidFill>
              </a:rPr>
              <a:t> η πίεση  αρκετά υψηλή</a:t>
            </a:r>
            <a:r>
              <a:rPr lang="el-GR" b="1" dirty="0" smtClean="0"/>
              <a:t>, η ουσία θα βρεθεί στη στερεή φάση.</a:t>
            </a:r>
          </a:p>
          <a:p>
            <a:pPr marL="177800" indent="-177800" algn="just">
              <a:buFont typeface="Arial" pitchFamily="34" charset="0"/>
              <a:buChar char="•"/>
            </a:pPr>
            <a:r>
              <a:rPr lang="el-GR" b="1" dirty="0" smtClean="0"/>
              <a:t>σε έναν, συγκεκριμένο για την κάθε ουσία, συνδυασμό ενδιάμεσων θερμοκρασιών και πιέσεων η ουσία θα βρίσκεται στην υγρή φάση.</a:t>
            </a:r>
          </a:p>
          <a:p>
            <a:pPr marL="177800" indent="-177800" algn="just">
              <a:buFont typeface="Arial" pitchFamily="34" charset="0"/>
              <a:buChar char="•"/>
            </a:pPr>
            <a:r>
              <a:rPr lang="el-GR" b="1" dirty="0" smtClean="0"/>
              <a:t>αν η θερμοκρασία είναι αρκετά υψηλή </a:t>
            </a:r>
            <a:r>
              <a:rPr lang="el-GR" b="1" dirty="0" smtClean="0">
                <a:solidFill>
                  <a:srgbClr val="FF0000"/>
                </a:solidFill>
              </a:rPr>
              <a:t>ή η πίεση αρκετά χαμηλή</a:t>
            </a:r>
            <a:r>
              <a:rPr lang="el-GR" b="1" dirty="0" smtClean="0"/>
              <a:t>, τότε η ουσία θα βρεθεί στην αέρια φάση.</a:t>
            </a:r>
          </a:p>
          <a:p>
            <a:pPr marL="177800" indent="-177800" algn="just">
              <a:buFont typeface="Arial" pitchFamily="34" charset="0"/>
              <a:buChar char="•"/>
            </a:pPr>
            <a:endParaRPr lang="el-GR" dirty="0"/>
          </a:p>
          <a:p>
            <a:pPr algn="just"/>
            <a:r>
              <a:rPr lang="el-GR" dirty="0" smtClean="0"/>
              <a:t>ΠΑΡΑΔΕΙΓΜΑ: νερό και σε σταθερή πίεση 1 </a:t>
            </a:r>
            <a:r>
              <a:rPr lang="en-US" dirty="0" err="1" smtClean="0"/>
              <a:t>atm</a:t>
            </a:r>
            <a:r>
              <a:rPr lang="en-US" dirty="0" smtClean="0"/>
              <a:t> (= 101.325 </a:t>
            </a:r>
            <a:r>
              <a:rPr lang="en-US" dirty="0" err="1" smtClean="0"/>
              <a:t>Nt</a:t>
            </a:r>
            <a:r>
              <a:rPr lang="en-US" dirty="0" smtClean="0"/>
              <a:t>/m</a:t>
            </a:r>
            <a:r>
              <a:rPr lang="en-US" baseline="30000" dirty="0" smtClean="0"/>
              <a:t>2</a:t>
            </a:r>
            <a:r>
              <a:rPr lang="en-US" dirty="0" smtClean="0"/>
              <a:t> = 101.325 Pa = 1,01325 bar)</a:t>
            </a:r>
            <a:r>
              <a:rPr lang="el-GR" dirty="0" smtClean="0"/>
              <a:t>:</a:t>
            </a:r>
          </a:p>
          <a:p>
            <a:pPr marL="177800" indent="-177800" algn="just"/>
            <a:endParaRPr lang="el-GR" dirty="0"/>
          </a:p>
          <a:p>
            <a:pPr marL="342900" indent="-342900" algn="just">
              <a:buFont typeface="+mj-lt"/>
              <a:buAutoNum type="arabicPeriod"/>
            </a:pPr>
            <a:r>
              <a:rPr lang="el-GR" dirty="0" smtClean="0"/>
              <a:t>σε θερμοκρασία κάτω από 0 </a:t>
            </a:r>
            <a:r>
              <a:rPr lang="en-US" baseline="30000" dirty="0" smtClean="0"/>
              <a:t>o</a:t>
            </a:r>
            <a:r>
              <a:rPr lang="en-US" dirty="0" smtClean="0"/>
              <a:t>C, </a:t>
            </a:r>
            <a:r>
              <a:rPr lang="el-GR" dirty="0" smtClean="0"/>
              <a:t>θα είναι στερεό (πάγος)</a:t>
            </a:r>
          </a:p>
          <a:p>
            <a:pPr marL="342900" indent="-342900" algn="just">
              <a:buFont typeface="+mj-lt"/>
              <a:buAutoNum type="arabicPeriod"/>
            </a:pPr>
            <a:r>
              <a:rPr lang="el-GR" dirty="0" smtClean="0"/>
              <a:t>στους 0 </a:t>
            </a:r>
            <a:r>
              <a:rPr lang="en-US" baseline="30000" dirty="0" smtClean="0"/>
              <a:t>o</a:t>
            </a:r>
            <a:r>
              <a:rPr lang="en-US" dirty="0" smtClean="0"/>
              <a:t>C</a:t>
            </a:r>
            <a:r>
              <a:rPr lang="el-GR" dirty="0" smtClean="0"/>
              <a:t> το στερεό θα είναι σε ισορροπία με το υγρό και οι δύο φάσεις θα συνυπάρχουν </a:t>
            </a:r>
          </a:p>
          <a:p>
            <a:pPr marL="342900" indent="-342900" algn="just">
              <a:buFont typeface="+mj-lt"/>
              <a:buAutoNum type="arabicPeriod"/>
            </a:pPr>
            <a:r>
              <a:rPr lang="el-GR" dirty="0" smtClean="0"/>
              <a:t>σε θερμοκρασίες 0 – 100 </a:t>
            </a:r>
            <a:r>
              <a:rPr lang="en-US" baseline="30000" dirty="0" smtClean="0"/>
              <a:t>o</a:t>
            </a:r>
            <a:r>
              <a:rPr lang="en-US" dirty="0" smtClean="0"/>
              <a:t>C</a:t>
            </a:r>
            <a:r>
              <a:rPr lang="el-GR" dirty="0" smtClean="0"/>
              <a:t>, το νερό θα είναι υγρό</a:t>
            </a:r>
          </a:p>
          <a:p>
            <a:pPr marL="342900" indent="-342900" algn="just">
              <a:buFont typeface="+mj-lt"/>
              <a:buAutoNum type="arabicPeriod"/>
            </a:pPr>
            <a:r>
              <a:rPr lang="el-GR" dirty="0" smtClean="0"/>
              <a:t>στους 100 </a:t>
            </a:r>
            <a:r>
              <a:rPr lang="en-US" baseline="30000" dirty="0" smtClean="0"/>
              <a:t>o</a:t>
            </a:r>
            <a:r>
              <a:rPr lang="en-US" dirty="0" smtClean="0"/>
              <a:t>C</a:t>
            </a:r>
            <a:r>
              <a:rPr lang="el-GR" dirty="0" smtClean="0"/>
              <a:t>, το υγρό θα είναι σε ισορροπία με το αέριο (ατμός) και οι δύο φάσεις θα συνυπάρχουν και ονομάζονται κορεσμένες (</a:t>
            </a:r>
            <a:r>
              <a:rPr lang="el-GR" b="1" dirty="0" smtClean="0"/>
              <a:t>κορεσμένο υγρό</a:t>
            </a:r>
            <a:r>
              <a:rPr lang="el-GR" dirty="0" smtClean="0"/>
              <a:t>, δηλαδή υγρό έτοιμο να εξατμιστεί και </a:t>
            </a:r>
            <a:r>
              <a:rPr lang="el-GR" b="1" dirty="0" smtClean="0"/>
              <a:t>κορεσμένος ατμός</a:t>
            </a:r>
            <a:r>
              <a:rPr lang="el-GR" dirty="0" smtClean="0"/>
              <a:t>, δηλαδή ατμός έτοιμος να υγροποιηθεί</a:t>
            </a:r>
          </a:p>
          <a:p>
            <a:pPr marL="342900" indent="-342900" algn="just">
              <a:buFont typeface="+mj-lt"/>
              <a:buAutoNum type="arabicPeriod"/>
            </a:pPr>
            <a:r>
              <a:rPr lang="el-GR" dirty="0" smtClean="0"/>
              <a:t>πάνω από τους 100 </a:t>
            </a:r>
            <a:r>
              <a:rPr lang="en-US" baseline="30000" dirty="0" smtClean="0"/>
              <a:t>o</a:t>
            </a:r>
            <a:r>
              <a:rPr lang="en-US" dirty="0" smtClean="0"/>
              <a:t>C</a:t>
            </a:r>
            <a:r>
              <a:rPr lang="el-GR" dirty="0" smtClean="0"/>
              <a:t> το νερό θα βρίσκεται στην κατάσταση του αερίου (ατμός)</a:t>
            </a:r>
          </a:p>
          <a:p>
            <a:pPr marL="342900" indent="-342900" algn="just">
              <a:buFont typeface="+mj-lt"/>
              <a:buAutoNum type="arabicPeriod"/>
            </a:pPr>
            <a:endParaRPr lang="el-GR" dirty="0"/>
          </a:p>
        </p:txBody>
      </p:sp>
      <p:sp>
        <p:nvSpPr>
          <p:cNvPr id="43" name="42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43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 Έκρηξη 2"/>
          <p:cNvSpPr/>
          <p:nvPr/>
        </p:nvSpPr>
        <p:spPr>
          <a:xfrm>
            <a:off x="6660232" y="2420888"/>
            <a:ext cx="3024336" cy="2232248"/>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3203952"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3275960"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275856" y="3844218"/>
            <a:ext cx="792000" cy="3768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3275960" y="4204282"/>
            <a:ext cx="792000" cy="180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755576" y="314096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827584" y="314096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620688"/>
            <a:ext cx="9144000" cy="5909310"/>
          </a:xfrm>
          <a:prstGeom prst="rect">
            <a:avLst/>
          </a:prstGeom>
          <a:noFill/>
        </p:spPr>
        <p:txBody>
          <a:bodyPr wrap="square" rtlCol="0">
            <a:spAutoFit/>
          </a:bodyPr>
          <a:lstStyle/>
          <a:p>
            <a:pPr algn="just"/>
            <a:r>
              <a:rPr lang="el-GR" dirty="0" smtClean="0"/>
              <a:t>Νερό και σε σταθερή πίεση 1 </a:t>
            </a:r>
            <a:r>
              <a:rPr lang="en-US" dirty="0" err="1" smtClean="0"/>
              <a:t>atm</a:t>
            </a:r>
            <a:r>
              <a:rPr lang="en-US" dirty="0" smtClean="0"/>
              <a:t> (= 101.325 </a:t>
            </a:r>
            <a:r>
              <a:rPr lang="en-US" dirty="0" err="1" smtClean="0"/>
              <a:t>Nt</a:t>
            </a:r>
            <a:r>
              <a:rPr lang="en-US" dirty="0" smtClean="0"/>
              <a:t>/m</a:t>
            </a:r>
            <a:r>
              <a:rPr lang="en-US" baseline="30000" dirty="0" smtClean="0"/>
              <a:t>2</a:t>
            </a:r>
            <a:r>
              <a:rPr lang="en-US" dirty="0" smtClean="0"/>
              <a:t> = 101.325 Pa = 1,01325 bar), </a:t>
            </a:r>
            <a:r>
              <a:rPr lang="el-GR" dirty="0" smtClean="0"/>
              <a:t>τότε:</a:t>
            </a:r>
          </a:p>
          <a:p>
            <a:pPr marL="177800" indent="-177800" algn="just"/>
            <a:endParaRPr lang="el-GR" dirty="0"/>
          </a:p>
          <a:p>
            <a:pPr marL="342900" indent="-342900" algn="just">
              <a:buFont typeface="+mj-lt"/>
              <a:buAutoNum type="arabicPeriod"/>
            </a:pPr>
            <a:r>
              <a:rPr lang="el-GR" dirty="0" smtClean="0"/>
              <a:t>σε θερμοκρασίες 0 – 100 </a:t>
            </a:r>
            <a:r>
              <a:rPr lang="en-US" baseline="30000" dirty="0" smtClean="0"/>
              <a:t>o</a:t>
            </a:r>
            <a:r>
              <a:rPr lang="en-US" dirty="0" smtClean="0"/>
              <a:t>C</a:t>
            </a:r>
            <a:r>
              <a:rPr lang="el-GR" dirty="0" smtClean="0"/>
              <a:t>, το νερό είναι υγρό</a:t>
            </a:r>
          </a:p>
          <a:p>
            <a:pPr marL="342900" indent="-342900" algn="just">
              <a:buFont typeface="+mj-lt"/>
              <a:buAutoNum type="arabicPeriod"/>
            </a:pPr>
            <a:r>
              <a:rPr lang="el-GR" dirty="0" smtClean="0"/>
              <a:t>στους 100 </a:t>
            </a:r>
            <a:r>
              <a:rPr lang="en-US" baseline="30000" dirty="0" smtClean="0"/>
              <a:t>o</a:t>
            </a:r>
            <a:r>
              <a:rPr lang="en-US" dirty="0" smtClean="0"/>
              <a:t>C</a:t>
            </a:r>
            <a:r>
              <a:rPr lang="el-GR" dirty="0" smtClean="0"/>
              <a:t>, το υγρό θα είναι σε ισορροπία με το αέριο (ατμός) και οι δύο φάσεις συνυπάρχουν</a:t>
            </a:r>
          </a:p>
          <a:p>
            <a:pPr marL="342900" indent="-342900" algn="just">
              <a:buFont typeface="+mj-lt"/>
              <a:buAutoNum type="arabicPeriod"/>
            </a:pPr>
            <a:r>
              <a:rPr lang="el-GR" dirty="0" smtClean="0"/>
              <a:t>πάνω από τους 100 </a:t>
            </a:r>
            <a:r>
              <a:rPr lang="en-US" baseline="30000" dirty="0" smtClean="0"/>
              <a:t>o</a:t>
            </a:r>
            <a:r>
              <a:rPr lang="en-US" dirty="0" smtClean="0"/>
              <a:t>C</a:t>
            </a:r>
            <a:r>
              <a:rPr lang="el-GR" dirty="0" smtClean="0"/>
              <a:t> το νερό θα βρίσκεται στην κατάσταση του αερίου (ατμός)</a:t>
            </a:r>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a:p>
          <a:p>
            <a:pPr marL="266700" indent="-266700" algn="just">
              <a:buFont typeface="Wingdings" pitchFamily="2" charset="2"/>
              <a:buChar char="ü"/>
            </a:pPr>
            <a:r>
              <a:rPr lang="el-GR" dirty="0" smtClean="0"/>
              <a:t>Στην περίπτωση 1 (θερμοκρασία: 0 </a:t>
            </a:r>
            <a:r>
              <a:rPr lang="en-US" baseline="30000" dirty="0" smtClean="0"/>
              <a:t>o</a:t>
            </a:r>
            <a:r>
              <a:rPr lang="en-US" dirty="0" smtClean="0"/>
              <a:t>C</a:t>
            </a:r>
            <a:r>
              <a:rPr lang="el-GR" dirty="0" smtClean="0"/>
              <a:t> έως 99,999…. </a:t>
            </a:r>
            <a:r>
              <a:rPr lang="en-US" baseline="30000" dirty="0" smtClean="0"/>
              <a:t>o</a:t>
            </a:r>
            <a:r>
              <a:rPr lang="en-US" dirty="0" smtClean="0"/>
              <a:t>C</a:t>
            </a:r>
            <a:r>
              <a:rPr lang="el-GR" dirty="0" smtClean="0"/>
              <a:t>, για πίεση 1 </a:t>
            </a:r>
            <a:r>
              <a:rPr lang="en-US" dirty="0" err="1" smtClean="0"/>
              <a:t>atm</a:t>
            </a:r>
            <a:r>
              <a:rPr lang="el-GR" dirty="0" smtClean="0"/>
              <a:t>) το υγρό θα πρέπει να αυξήσει τη θερμοκρασία του, προκειμένου να γίνει </a:t>
            </a:r>
            <a:r>
              <a:rPr lang="el-GR" b="1" dirty="0" smtClean="0"/>
              <a:t>κορεσμένο</a:t>
            </a:r>
            <a:r>
              <a:rPr lang="en-US" b="1" dirty="0" smtClean="0"/>
              <a:t> </a:t>
            </a:r>
            <a:r>
              <a:rPr lang="el-GR" b="1" dirty="0" smtClean="0"/>
              <a:t>υγρό </a:t>
            </a:r>
            <a:r>
              <a:rPr lang="el-GR" dirty="0" smtClean="0"/>
              <a:t>και στις συνθήκες αυτές το υγρό ονομάζεται  </a:t>
            </a:r>
            <a:r>
              <a:rPr lang="el-GR" b="1" dirty="0" err="1" smtClean="0"/>
              <a:t>υπόψυκτο</a:t>
            </a:r>
            <a:r>
              <a:rPr lang="el-GR" dirty="0" smtClean="0"/>
              <a:t> ή </a:t>
            </a:r>
            <a:r>
              <a:rPr lang="el-GR" b="1" dirty="0" smtClean="0"/>
              <a:t>συμπιεσμένο</a:t>
            </a:r>
            <a:r>
              <a:rPr lang="el-GR" dirty="0" smtClean="0"/>
              <a:t> υγρό. </a:t>
            </a:r>
          </a:p>
          <a:p>
            <a:pPr marL="266700" indent="-266700" algn="just">
              <a:buFont typeface="Wingdings" pitchFamily="2" charset="2"/>
              <a:buChar char="ü"/>
            </a:pPr>
            <a:endParaRPr lang="el-GR" dirty="0" smtClean="0"/>
          </a:p>
          <a:p>
            <a:pPr marL="266700" indent="-266700" algn="just">
              <a:buFont typeface="Wingdings" pitchFamily="2" charset="2"/>
              <a:buChar char="ü"/>
            </a:pPr>
            <a:r>
              <a:rPr lang="el-GR" dirty="0" smtClean="0"/>
              <a:t>Στην περίπτωση 4 ο ατμός πρέπει να ψυχθεί για να γίνει κορεσμένος και στις συνθήκες αυτές (θερμοκρασία πάνω από 100 </a:t>
            </a:r>
            <a:r>
              <a:rPr lang="en-US" baseline="30000" dirty="0" smtClean="0"/>
              <a:t>o</a:t>
            </a:r>
            <a:r>
              <a:rPr lang="en-US" dirty="0" smtClean="0"/>
              <a:t>C</a:t>
            </a:r>
            <a:r>
              <a:rPr lang="el-GR" dirty="0" smtClean="0"/>
              <a:t> και πίεση 1 </a:t>
            </a:r>
            <a:r>
              <a:rPr lang="en-US" dirty="0" err="1" smtClean="0"/>
              <a:t>atm</a:t>
            </a:r>
            <a:r>
              <a:rPr lang="el-GR" dirty="0" smtClean="0"/>
              <a:t>) ο ατμός ονομάζεται </a:t>
            </a:r>
            <a:r>
              <a:rPr lang="el-GR" b="1" dirty="0" smtClean="0"/>
              <a:t>υπέρθερμος</a:t>
            </a:r>
            <a:r>
              <a:rPr lang="el-GR" dirty="0" smtClean="0"/>
              <a:t>.</a:t>
            </a:r>
            <a:r>
              <a:rPr lang="en-US" dirty="0" smtClean="0"/>
              <a:t> </a:t>
            </a:r>
            <a:endParaRPr lang="el-GR" dirty="0"/>
          </a:p>
        </p:txBody>
      </p:sp>
      <p:sp>
        <p:nvSpPr>
          <p:cNvPr id="11" name="10 - Ορθογώνιο"/>
          <p:cNvSpPr/>
          <p:nvPr/>
        </p:nvSpPr>
        <p:spPr>
          <a:xfrm>
            <a:off x="827584" y="4149080"/>
            <a:ext cx="792000" cy="2160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827584" y="4121960"/>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rot="5400000">
            <a:off x="1133624" y="3995960"/>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727372" y="2780928"/>
            <a:ext cx="998992" cy="861774"/>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&lt;100</a:t>
            </a:r>
            <a:r>
              <a:rPr lang="en-US" sz="1000" b="1" dirty="0" smtClean="0"/>
              <a:t> </a:t>
            </a:r>
            <a:r>
              <a:rPr lang="en-US" sz="1000" b="1" baseline="30000" dirty="0" smtClean="0"/>
              <a:t>o</a:t>
            </a:r>
            <a:r>
              <a:rPr lang="en-US" sz="1000" b="1" dirty="0" smtClean="0"/>
              <a:t>C</a:t>
            </a:r>
          </a:p>
          <a:p>
            <a:pPr algn="ctr"/>
            <a:r>
              <a:rPr lang="el-GR" sz="1000" b="1" dirty="0" err="1" smtClean="0"/>
              <a:t>υπόψυκτο</a:t>
            </a:r>
            <a:endParaRPr lang="el-GR" sz="1000" b="1" dirty="0" smtClean="0"/>
          </a:p>
          <a:p>
            <a:pPr algn="ctr"/>
            <a:r>
              <a:rPr lang="el-GR" sz="1000" b="1" dirty="0" smtClean="0"/>
              <a:t>ή συμπιεσμένο</a:t>
            </a:r>
          </a:p>
          <a:p>
            <a:pPr algn="ctr"/>
            <a:r>
              <a:rPr lang="el-GR" sz="1000" b="1" dirty="0" smtClean="0"/>
              <a:t>υγρό</a:t>
            </a:r>
            <a:endParaRPr lang="el-GR" sz="1000" b="1" dirty="0"/>
          </a:p>
        </p:txBody>
      </p:sp>
      <p:sp>
        <p:nvSpPr>
          <p:cNvPr id="15" name="14 - Ορθογώνιο"/>
          <p:cNvSpPr/>
          <p:nvPr/>
        </p:nvSpPr>
        <p:spPr>
          <a:xfrm>
            <a:off x="1979816"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2051824"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051824" y="4161222"/>
            <a:ext cx="792000" cy="216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2051824" y="4075630"/>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rot="5400000">
            <a:off x="2357864" y="3949630"/>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2044896" y="2792148"/>
            <a:ext cx="772969"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a:t>
            </a:r>
          </a:p>
          <a:p>
            <a:pPr algn="ctr"/>
            <a:r>
              <a:rPr lang="el-GR" sz="1000" b="1" dirty="0" smtClean="0"/>
              <a:t>υγρό</a:t>
            </a:r>
            <a:endParaRPr lang="el-GR" sz="1000" b="1" dirty="0"/>
          </a:p>
        </p:txBody>
      </p:sp>
      <p:sp>
        <p:nvSpPr>
          <p:cNvPr id="21" name="20 - TextBox"/>
          <p:cNvSpPr txBox="1"/>
          <p:nvPr/>
        </p:nvSpPr>
        <p:spPr>
          <a:xfrm>
            <a:off x="1057231" y="4160300"/>
            <a:ext cx="340158" cy="246221"/>
          </a:xfrm>
          <a:prstGeom prst="rect">
            <a:avLst/>
          </a:prstGeom>
          <a:noFill/>
        </p:spPr>
        <p:txBody>
          <a:bodyPr wrap="none" rtlCol="0">
            <a:spAutoFit/>
          </a:bodyPr>
          <a:lstStyle/>
          <a:p>
            <a:pPr algn="ctr"/>
            <a:r>
              <a:rPr lang="en-US" sz="1000" b="1" dirty="0" smtClean="0"/>
              <a:t>v1 </a:t>
            </a:r>
            <a:endParaRPr lang="el-GR" sz="1000" b="1" dirty="0"/>
          </a:p>
        </p:txBody>
      </p:sp>
      <p:sp>
        <p:nvSpPr>
          <p:cNvPr id="22" name="21 - TextBox"/>
          <p:cNvSpPr txBox="1"/>
          <p:nvPr/>
        </p:nvSpPr>
        <p:spPr>
          <a:xfrm>
            <a:off x="2143511" y="4149080"/>
            <a:ext cx="588624" cy="246221"/>
          </a:xfrm>
          <a:prstGeom prst="rect">
            <a:avLst/>
          </a:prstGeom>
          <a:noFill/>
        </p:spPr>
        <p:txBody>
          <a:bodyPr wrap="none" rtlCol="0">
            <a:spAutoFit/>
          </a:bodyPr>
          <a:lstStyle/>
          <a:p>
            <a:pPr algn="ctr"/>
            <a:r>
              <a:rPr lang="en-US" sz="1000" b="1" dirty="0" smtClean="0"/>
              <a:t>v2 ~ v1 </a:t>
            </a:r>
            <a:endParaRPr lang="el-GR" sz="1000" b="1" dirty="0"/>
          </a:p>
        </p:txBody>
      </p:sp>
      <p:sp>
        <p:nvSpPr>
          <p:cNvPr id="23" name="22 - Ορθογώνιο"/>
          <p:cNvSpPr/>
          <p:nvPr/>
        </p:nvSpPr>
        <p:spPr>
          <a:xfrm>
            <a:off x="3275960" y="3753016"/>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Ορθογώνιο"/>
          <p:cNvSpPr/>
          <p:nvPr/>
        </p:nvSpPr>
        <p:spPr>
          <a:xfrm rot="5400000">
            <a:off x="3582000" y="3627016"/>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TextBox"/>
          <p:cNvSpPr txBox="1"/>
          <p:nvPr/>
        </p:nvSpPr>
        <p:spPr>
          <a:xfrm>
            <a:off x="3269032" y="2792148"/>
            <a:ext cx="772969"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a:t>
            </a:r>
          </a:p>
          <a:p>
            <a:pPr algn="ctr"/>
            <a:r>
              <a:rPr lang="el-GR" sz="1000" b="1" dirty="0" smtClean="0"/>
              <a:t>μίγμα</a:t>
            </a:r>
            <a:endParaRPr lang="el-GR" sz="1000" b="1" dirty="0"/>
          </a:p>
        </p:txBody>
      </p:sp>
      <p:sp>
        <p:nvSpPr>
          <p:cNvPr id="26" name="25 - TextBox"/>
          <p:cNvSpPr txBox="1"/>
          <p:nvPr/>
        </p:nvSpPr>
        <p:spPr>
          <a:xfrm>
            <a:off x="3347864" y="4046875"/>
            <a:ext cx="652744" cy="246221"/>
          </a:xfrm>
          <a:prstGeom prst="rect">
            <a:avLst/>
          </a:prstGeom>
          <a:noFill/>
        </p:spPr>
        <p:txBody>
          <a:bodyPr wrap="none" rtlCol="0">
            <a:spAutoFit/>
          </a:bodyPr>
          <a:lstStyle/>
          <a:p>
            <a:pPr algn="ctr"/>
            <a:r>
              <a:rPr lang="en-US" sz="1000" b="1" dirty="0" smtClean="0"/>
              <a:t>v3 &gt;&gt; v2 </a:t>
            </a:r>
            <a:endParaRPr lang="el-GR" sz="1000" b="1" dirty="0"/>
          </a:p>
        </p:txBody>
      </p:sp>
      <p:sp>
        <p:nvSpPr>
          <p:cNvPr id="27" name="26 - Ορθογώνιο"/>
          <p:cNvSpPr/>
          <p:nvPr/>
        </p:nvSpPr>
        <p:spPr>
          <a:xfrm>
            <a:off x="4427984"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Ορθογώνιο"/>
          <p:cNvSpPr/>
          <p:nvPr/>
        </p:nvSpPr>
        <p:spPr>
          <a:xfrm>
            <a:off x="4499992"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4499888" y="3594534"/>
            <a:ext cx="792000" cy="792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4499992" y="3536992"/>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rot="5400000">
            <a:off x="4806032" y="3410992"/>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TextBox"/>
          <p:cNvSpPr txBox="1"/>
          <p:nvPr/>
        </p:nvSpPr>
        <p:spPr>
          <a:xfrm>
            <a:off x="4466615" y="2564904"/>
            <a:ext cx="825867"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κορεσμένος</a:t>
            </a:r>
          </a:p>
          <a:p>
            <a:pPr algn="ctr"/>
            <a:r>
              <a:rPr lang="el-GR" sz="1000" b="1" dirty="0" smtClean="0"/>
              <a:t>ατμός</a:t>
            </a:r>
            <a:endParaRPr lang="el-GR" sz="1000" b="1" dirty="0"/>
          </a:p>
        </p:txBody>
      </p:sp>
      <p:sp>
        <p:nvSpPr>
          <p:cNvPr id="33" name="32 - TextBox"/>
          <p:cNvSpPr txBox="1"/>
          <p:nvPr/>
        </p:nvSpPr>
        <p:spPr>
          <a:xfrm>
            <a:off x="4618383" y="3861048"/>
            <a:ext cx="559770" cy="246221"/>
          </a:xfrm>
          <a:prstGeom prst="rect">
            <a:avLst/>
          </a:prstGeom>
          <a:noFill/>
        </p:spPr>
        <p:txBody>
          <a:bodyPr wrap="none" rtlCol="0">
            <a:spAutoFit/>
          </a:bodyPr>
          <a:lstStyle/>
          <a:p>
            <a:pPr algn="ctr"/>
            <a:r>
              <a:rPr lang="en-US" sz="1000" b="1" dirty="0" smtClean="0"/>
              <a:t>v</a:t>
            </a:r>
            <a:r>
              <a:rPr lang="el-GR" sz="1000" b="1" dirty="0" smtClean="0"/>
              <a:t>4</a:t>
            </a:r>
            <a:r>
              <a:rPr lang="en-US" sz="1000" b="1" dirty="0" smtClean="0"/>
              <a:t> &gt;v3 </a:t>
            </a:r>
            <a:endParaRPr lang="el-GR" sz="1000" b="1" dirty="0"/>
          </a:p>
        </p:txBody>
      </p:sp>
      <p:sp>
        <p:nvSpPr>
          <p:cNvPr id="34" name="33 - Ορθογώνιο"/>
          <p:cNvSpPr/>
          <p:nvPr/>
        </p:nvSpPr>
        <p:spPr>
          <a:xfrm>
            <a:off x="5652120"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34 - Ορθογώνιο"/>
          <p:cNvSpPr/>
          <p:nvPr/>
        </p:nvSpPr>
        <p:spPr>
          <a:xfrm>
            <a:off x="5724128"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35 - Ορθογώνιο"/>
          <p:cNvSpPr/>
          <p:nvPr/>
        </p:nvSpPr>
        <p:spPr>
          <a:xfrm>
            <a:off x="5724024" y="3412170"/>
            <a:ext cx="792000" cy="972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36 - Ορθογώνιο"/>
          <p:cNvSpPr/>
          <p:nvPr/>
        </p:nvSpPr>
        <p:spPr>
          <a:xfrm>
            <a:off x="5724128" y="3392976"/>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37 - Ορθογώνιο"/>
          <p:cNvSpPr/>
          <p:nvPr/>
        </p:nvSpPr>
        <p:spPr>
          <a:xfrm rot="5400000">
            <a:off x="6030168" y="3266976"/>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38 - TextBox"/>
          <p:cNvSpPr txBox="1"/>
          <p:nvPr/>
        </p:nvSpPr>
        <p:spPr>
          <a:xfrm>
            <a:off x="5680332" y="2564904"/>
            <a:ext cx="846707"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&gt;100</a:t>
            </a:r>
            <a:r>
              <a:rPr lang="en-US" sz="1000" b="1" dirty="0" smtClean="0"/>
              <a:t> </a:t>
            </a:r>
            <a:r>
              <a:rPr lang="en-US" sz="1000" b="1" baseline="30000" dirty="0" smtClean="0"/>
              <a:t>o</a:t>
            </a:r>
            <a:r>
              <a:rPr lang="en-US" sz="1000" b="1" dirty="0" smtClean="0"/>
              <a:t>C</a:t>
            </a:r>
          </a:p>
          <a:p>
            <a:pPr algn="ctr"/>
            <a:r>
              <a:rPr lang="el-GR" sz="1000" b="1" dirty="0" smtClean="0"/>
              <a:t>υπέρθερμος</a:t>
            </a:r>
          </a:p>
          <a:p>
            <a:pPr algn="ctr"/>
            <a:r>
              <a:rPr lang="el-GR" sz="1000" b="1" dirty="0" smtClean="0"/>
              <a:t>ατμός</a:t>
            </a:r>
            <a:endParaRPr lang="el-GR" sz="1000" b="1" dirty="0"/>
          </a:p>
        </p:txBody>
      </p:sp>
      <p:sp>
        <p:nvSpPr>
          <p:cNvPr id="40" name="39 - TextBox"/>
          <p:cNvSpPr txBox="1"/>
          <p:nvPr/>
        </p:nvSpPr>
        <p:spPr>
          <a:xfrm>
            <a:off x="5828092" y="3861048"/>
            <a:ext cx="588623" cy="246221"/>
          </a:xfrm>
          <a:prstGeom prst="rect">
            <a:avLst/>
          </a:prstGeom>
          <a:noFill/>
        </p:spPr>
        <p:txBody>
          <a:bodyPr wrap="none" rtlCol="0">
            <a:spAutoFit/>
          </a:bodyPr>
          <a:lstStyle/>
          <a:p>
            <a:pPr algn="ctr"/>
            <a:r>
              <a:rPr lang="en-US" sz="1000" b="1" dirty="0" smtClean="0"/>
              <a:t>v5 &gt; v4 </a:t>
            </a:r>
            <a:endParaRPr lang="el-GR" sz="1000" b="1" dirty="0"/>
          </a:p>
        </p:txBody>
      </p:sp>
      <p:sp>
        <p:nvSpPr>
          <p:cNvPr id="41" name="40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43" name="42 - TextBox"/>
          <p:cNvSpPr txBox="1"/>
          <p:nvPr/>
        </p:nvSpPr>
        <p:spPr>
          <a:xfrm rot="19198981">
            <a:off x="6948264" y="2996952"/>
            <a:ext cx="2005934" cy="1200329"/>
          </a:xfrm>
          <a:prstGeom prst="rect">
            <a:avLst/>
          </a:prstGeom>
          <a:noFill/>
        </p:spPr>
        <p:txBody>
          <a:bodyPr wrap="none" rtlCol="0">
            <a:spAutoFit/>
          </a:bodyPr>
          <a:lstStyle/>
          <a:p>
            <a:pPr algn="ctr"/>
            <a:r>
              <a:rPr lang="el-GR" b="1" dirty="0" smtClean="0"/>
              <a:t>Κάτω από </a:t>
            </a:r>
          </a:p>
          <a:p>
            <a:pPr algn="ctr"/>
            <a:r>
              <a:rPr lang="el-GR" b="1" dirty="0" smtClean="0"/>
              <a:t>κινούμενο έμβολο </a:t>
            </a:r>
          </a:p>
          <a:p>
            <a:pPr algn="ctr"/>
            <a:r>
              <a:rPr lang="el-GR" b="1" dirty="0" smtClean="0"/>
              <a:t>η πίεση είναι </a:t>
            </a:r>
          </a:p>
          <a:p>
            <a:pPr algn="ctr"/>
            <a:r>
              <a:rPr lang="el-GR" b="1" dirty="0" smtClean="0"/>
              <a:t>σταθερή</a:t>
            </a:r>
            <a:endParaRPr lang="el-G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5324535"/>
          </a:xfrm>
          <a:prstGeom prst="rect">
            <a:avLst/>
          </a:prstGeom>
          <a:noFill/>
        </p:spPr>
        <p:txBody>
          <a:bodyPr wrap="square" rtlCol="0">
            <a:spAutoFit/>
          </a:bodyPr>
          <a:lstStyle/>
          <a:p>
            <a:pPr algn="just"/>
            <a:r>
              <a:rPr lang="el-GR" dirty="0" smtClean="0"/>
              <a:t>… μεταβολή του </a:t>
            </a:r>
            <a:r>
              <a:rPr lang="el-GR" b="1" dirty="0" smtClean="0"/>
              <a:t>ειδικού όγκου* </a:t>
            </a:r>
            <a:r>
              <a:rPr lang="el-GR" dirty="0" smtClean="0"/>
              <a:t>(ν) του νερού με τν θερμοκρασίας (Τ) (Ρ = 1 </a:t>
            </a:r>
            <a:r>
              <a:rPr lang="en-US" dirty="0" err="1" smtClean="0"/>
              <a:t>atm</a:t>
            </a:r>
            <a:r>
              <a:rPr lang="el-GR" dirty="0" smtClean="0"/>
              <a:t>)</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a:p>
            <a:pPr marL="266700" indent="-266700" algn="just">
              <a:buFont typeface="Wingdings" pitchFamily="2" charset="2"/>
              <a:buChar char="ü"/>
            </a:pPr>
            <a:r>
              <a:rPr lang="el-GR" dirty="0" smtClean="0"/>
              <a:t>20 – 100 </a:t>
            </a:r>
            <a:r>
              <a:rPr lang="en-US" baseline="30000" dirty="0" smtClean="0"/>
              <a:t>o</a:t>
            </a:r>
            <a:r>
              <a:rPr lang="en-US" dirty="0" smtClean="0"/>
              <a:t>C</a:t>
            </a:r>
            <a:r>
              <a:rPr lang="el-GR" dirty="0" smtClean="0"/>
              <a:t> (</a:t>
            </a:r>
            <a:r>
              <a:rPr lang="el-GR" b="1" dirty="0" err="1" smtClean="0"/>
              <a:t>υπόψυκτο</a:t>
            </a:r>
            <a:r>
              <a:rPr lang="el-GR" b="1" dirty="0" smtClean="0"/>
              <a:t> υγρό</a:t>
            </a:r>
            <a:r>
              <a:rPr lang="el-GR" dirty="0" smtClean="0"/>
              <a:t>) – διαστέλλεται  ελαφρά με την αύξηση της θερμοκρασίας </a:t>
            </a:r>
          </a:p>
          <a:p>
            <a:pPr marL="266700" algn="just"/>
            <a:r>
              <a:rPr lang="el-GR" sz="1400" dirty="0" smtClean="0"/>
              <a:t>(η αύξηση της θερμοκρασίας γίνεται με την παροχή θερμότητας στο νερό)</a:t>
            </a:r>
          </a:p>
          <a:p>
            <a:pPr marL="266700" algn="just"/>
            <a:endParaRPr lang="el-GR" sz="1400" dirty="0" smtClean="0"/>
          </a:p>
          <a:p>
            <a:pPr marL="266700" indent="-266700" algn="just">
              <a:buFont typeface="Wingdings" pitchFamily="2" charset="2"/>
              <a:buChar char="ü"/>
            </a:pPr>
            <a:r>
              <a:rPr lang="el-GR" dirty="0" smtClean="0"/>
              <a:t>στους 100 </a:t>
            </a:r>
            <a:r>
              <a:rPr lang="en-US" baseline="30000" dirty="0" smtClean="0"/>
              <a:t>o</a:t>
            </a:r>
            <a:r>
              <a:rPr lang="en-US" dirty="0" smtClean="0"/>
              <a:t>C</a:t>
            </a:r>
            <a:r>
              <a:rPr lang="el-GR" dirty="0" smtClean="0"/>
              <a:t> συμβαίνει αλλαγή φάσης και το νερό βρίσκεται στην </a:t>
            </a:r>
            <a:r>
              <a:rPr lang="el-GR" b="1" dirty="0" smtClean="0"/>
              <a:t>κατάσταση</a:t>
            </a:r>
            <a:r>
              <a:rPr lang="el-GR" dirty="0" smtClean="0"/>
              <a:t> του </a:t>
            </a:r>
            <a:r>
              <a:rPr lang="el-GR" b="1" dirty="0" smtClean="0"/>
              <a:t>μίγματος κορεσμένου υγρού και κορεσμένου ατμού</a:t>
            </a:r>
            <a:r>
              <a:rPr lang="el-GR" dirty="0" smtClean="0"/>
              <a:t> (ή αλλιώς </a:t>
            </a:r>
            <a:r>
              <a:rPr lang="el-GR" b="1" dirty="0" smtClean="0"/>
              <a:t>κορεσμένο μίγμα</a:t>
            </a:r>
            <a:r>
              <a:rPr lang="el-GR" dirty="0" smtClean="0"/>
              <a:t>)</a:t>
            </a:r>
          </a:p>
          <a:p>
            <a:pPr marL="266700" algn="just"/>
            <a:r>
              <a:rPr lang="el-GR" sz="1400" dirty="0" smtClean="0"/>
              <a:t>η προσθήκη θερμότητας πολλαπλασιάζει τον </a:t>
            </a:r>
            <a:r>
              <a:rPr lang="en-US" sz="1400" dirty="0" smtClean="0"/>
              <a:t>v</a:t>
            </a:r>
            <a:r>
              <a:rPr lang="el-GR" sz="1400" dirty="0" smtClean="0"/>
              <a:t>, χωρίς να αυξηθεί η </a:t>
            </a:r>
            <a:r>
              <a:rPr lang="en-US" sz="1400" dirty="0" smtClean="0"/>
              <a:t>T </a:t>
            </a:r>
          </a:p>
          <a:p>
            <a:pPr marL="266700" algn="just"/>
            <a:r>
              <a:rPr lang="el-GR" sz="1400" dirty="0" smtClean="0"/>
              <a:t>στην κατάσταση 2 το κορεσμένο μίγμα αποτελείται από 100 % κορεσμένο υγρό και </a:t>
            </a:r>
            <a:endParaRPr lang="en-US" sz="1400" dirty="0" smtClean="0"/>
          </a:p>
          <a:p>
            <a:pPr marL="266700" algn="just"/>
            <a:r>
              <a:rPr lang="el-GR" sz="1400" dirty="0" smtClean="0"/>
              <a:t>στην κατάσταση 4 το κορεσμένο μίγμα αποτελείται από 100 % κορεσμένο ατμό</a:t>
            </a:r>
          </a:p>
        </p:txBody>
      </p:sp>
      <p:sp>
        <p:nvSpPr>
          <p:cNvPr id="7" name="6 - TextBox"/>
          <p:cNvSpPr txBox="1"/>
          <p:nvPr/>
        </p:nvSpPr>
        <p:spPr>
          <a:xfrm>
            <a:off x="0" y="5869721"/>
            <a:ext cx="9144000" cy="1015663"/>
          </a:xfrm>
          <a:prstGeom prst="rect">
            <a:avLst/>
          </a:prstGeom>
          <a:noFill/>
          <a:ln w="3175">
            <a:solidFill>
              <a:schemeClr val="tx1"/>
            </a:solidFill>
          </a:ln>
        </p:spPr>
        <p:txBody>
          <a:bodyPr wrap="square" rtlCol="0">
            <a:spAutoFit/>
          </a:bodyPr>
          <a:lstStyle/>
          <a:p>
            <a:pPr marL="177800" indent="-177800" algn="just"/>
            <a:r>
              <a:rPr lang="en-US" sz="1200" b="1" dirty="0" smtClean="0"/>
              <a:t>*</a:t>
            </a:r>
            <a:r>
              <a:rPr lang="en-US" sz="1200" dirty="0" smtClean="0"/>
              <a:t> 	</a:t>
            </a:r>
            <a:r>
              <a:rPr lang="el-GR" sz="1200" dirty="0" smtClean="0"/>
              <a:t>Ο </a:t>
            </a:r>
            <a:r>
              <a:rPr lang="el-GR" sz="1200" b="1" dirty="0" smtClean="0"/>
              <a:t>όγκος</a:t>
            </a:r>
            <a:r>
              <a:rPr lang="el-GR" sz="1200" dirty="0" smtClean="0"/>
              <a:t> </a:t>
            </a:r>
            <a:r>
              <a:rPr lang="en-US" sz="1200" b="1" dirty="0" smtClean="0"/>
              <a:t>V</a:t>
            </a:r>
            <a:r>
              <a:rPr lang="en-US" sz="1200" dirty="0" smtClean="0"/>
              <a:t> </a:t>
            </a:r>
            <a:r>
              <a:rPr lang="el-GR" sz="1200" dirty="0" smtClean="0"/>
              <a:t>(</a:t>
            </a:r>
            <a:r>
              <a:rPr lang="en-US" sz="1200" dirty="0" smtClean="0"/>
              <a:t>m</a:t>
            </a:r>
            <a:r>
              <a:rPr lang="en-US" sz="1200" baseline="30000" dirty="0" smtClean="0"/>
              <a:t>3</a:t>
            </a:r>
            <a:r>
              <a:rPr lang="en-US" sz="1200" dirty="0" smtClean="0"/>
              <a:t>) </a:t>
            </a:r>
            <a:r>
              <a:rPr lang="el-GR" sz="1200" dirty="0" smtClean="0"/>
              <a:t>είναι μία </a:t>
            </a:r>
            <a:r>
              <a:rPr lang="el-GR" sz="1200" b="1" dirty="0" err="1" smtClean="0"/>
              <a:t>εκτατική</a:t>
            </a:r>
            <a:r>
              <a:rPr lang="el-GR" sz="1200" b="1" dirty="0" smtClean="0"/>
              <a:t> ιδιότητα</a:t>
            </a:r>
            <a:r>
              <a:rPr lang="el-GR" sz="1200" dirty="0" smtClean="0"/>
              <a:t>, δηλαδή εκτός από τη θερμοκρασία και την πίεση </a:t>
            </a:r>
            <a:r>
              <a:rPr lang="el-GR" sz="1200" b="1" dirty="0" smtClean="0"/>
              <a:t>εξαρτάται και από τη μάζα </a:t>
            </a:r>
            <a:r>
              <a:rPr lang="el-GR" sz="1200" dirty="0" smtClean="0"/>
              <a:t>της ουσίας (π.χ. στις ίδιες συνθήκες θερμοκρασίας και πίεσης, ο όγκος 2 </a:t>
            </a:r>
            <a:r>
              <a:rPr lang="en-US" sz="1200" dirty="0" smtClean="0"/>
              <a:t>kg </a:t>
            </a:r>
            <a:r>
              <a:rPr lang="el-GR" sz="1200" dirty="0" smtClean="0"/>
              <a:t>μίας ουσίας είναι διπλάσιος από τον όγκο 1 </a:t>
            </a:r>
            <a:r>
              <a:rPr lang="en-US" sz="1200" dirty="0" smtClean="0"/>
              <a:t>kg</a:t>
            </a:r>
            <a:r>
              <a:rPr lang="el-GR" sz="1200" dirty="0" smtClean="0"/>
              <a:t>). Για τις </a:t>
            </a:r>
            <a:r>
              <a:rPr lang="el-GR" sz="1200" dirty="0" err="1" smtClean="0"/>
              <a:t>εκτατικές</a:t>
            </a:r>
            <a:r>
              <a:rPr lang="el-GR" sz="1200" dirty="0" smtClean="0"/>
              <a:t> ιδιότητες (όπως ο όγκος αλλά και η εσωτερική ενέργεια, η ενθαλπία και η εντροπία, που θα δούμε στη συνέχεια), ορίζονται τα αντίστοιχα ειδικά μεγέθη, όπως ο </a:t>
            </a:r>
            <a:r>
              <a:rPr lang="el-GR" sz="1200" b="1" dirty="0" smtClean="0"/>
              <a:t>ειδικός όγκος</a:t>
            </a:r>
            <a:r>
              <a:rPr lang="en-US" sz="1200" b="1" dirty="0" smtClean="0"/>
              <a:t> v</a:t>
            </a:r>
            <a:r>
              <a:rPr lang="el-GR" sz="1200" dirty="0" smtClean="0"/>
              <a:t>, δηλαδή ο όγκος 1 </a:t>
            </a:r>
            <a:r>
              <a:rPr lang="en-US" sz="1200" dirty="0" smtClean="0"/>
              <a:t>kg</a:t>
            </a:r>
            <a:r>
              <a:rPr lang="el-GR" sz="1200" dirty="0" smtClean="0"/>
              <a:t>  μίας ουσίας (με μονάδες </a:t>
            </a:r>
            <a:r>
              <a:rPr lang="en-US" sz="1200" dirty="0" smtClean="0"/>
              <a:t>m</a:t>
            </a:r>
            <a:r>
              <a:rPr lang="en-US" sz="1200" baseline="30000" dirty="0" smtClean="0"/>
              <a:t>3</a:t>
            </a:r>
            <a:r>
              <a:rPr lang="en-US" sz="1200" dirty="0" smtClean="0"/>
              <a:t>/kg). </a:t>
            </a:r>
            <a:r>
              <a:rPr lang="el-GR" sz="1200" dirty="0" smtClean="0"/>
              <a:t>Τα </a:t>
            </a:r>
            <a:r>
              <a:rPr lang="el-GR" sz="1200" dirty="0" err="1" smtClean="0"/>
              <a:t>εκτατικό</a:t>
            </a:r>
            <a:r>
              <a:rPr lang="el-GR" sz="1200" dirty="0" smtClean="0"/>
              <a:t> μέγεθος συνδέεται με το αντίστοιχο ειδικό μέσω της μάζας της καθαρής ουσίας. Οπότε για τον όγκο: </a:t>
            </a:r>
            <a:r>
              <a:rPr lang="en-US" sz="1200" dirty="0" smtClean="0"/>
              <a:t>V = m*v [m</a:t>
            </a:r>
            <a:r>
              <a:rPr lang="en-US" sz="1200" baseline="30000" dirty="0" smtClean="0"/>
              <a:t>3</a:t>
            </a:r>
            <a:r>
              <a:rPr lang="en-US" sz="1200" dirty="0" smtClean="0"/>
              <a:t>].</a:t>
            </a:r>
          </a:p>
        </p:txBody>
      </p:sp>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2483768" y="836712"/>
            <a:ext cx="3659828" cy="30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483768" y="1052736"/>
            <a:ext cx="4010025" cy="3352800"/>
          </a:xfrm>
          <a:prstGeom prst="rect">
            <a:avLst/>
          </a:prstGeom>
          <a:noFill/>
          <a:ln w="9525">
            <a:noFill/>
            <a:miter lim="800000"/>
            <a:headEnd/>
            <a:tailEnd/>
          </a:ln>
        </p:spPr>
      </p:pic>
      <p:sp>
        <p:nvSpPr>
          <p:cNvPr id="7" name="6 - TextBox"/>
          <p:cNvSpPr txBox="1"/>
          <p:nvPr/>
        </p:nvSpPr>
        <p:spPr>
          <a:xfrm>
            <a:off x="0" y="4549676"/>
            <a:ext cx="9126244" cy="2308324"/>
          </a:xfrm>
          <a:prstGeom prst="rect">
            <a:avLst/>
          </a:prstGeom>
          <a:noFill/>
        </p:spPr>
        <p:txBody>
          <a:bodyPr wrap="square" rtlCol="0">
            <a:spAutoFit/>
          </a:bodyPr>
          <a:lstStyle/>
          <a:p>
            <a:pPr algn="just"/>
            <a:r>
              <a:rPr lang="en-US" dirty="0" smtClean="0"/>
              <a:t>… </a:t>
            </a:r>
            <a:r>
              <a:rPr lang="el-GR" dirty="0" smtClean="0"/>
              <a:t>μεταξύ των καταστάσεων 2 και 4 (κατάσταση 3), το ποσοστό (%) του ατμού στο κορεσμένο μίγμα ονομάζεται </a:t>
            </a:r>
            <a:r>
              <a:rPr lang="el-GR" b="1" dirty="0" smtClean="0"/>
              <a:t>ποιότητα</a:t>
            </a:r>
            <a:r>
              <a:rPr lang="el-GR" dirty="0" smtClean="0"/>
              <a:t> του κορεσμένου μίγματος, συμβολίζεται με </a:t>
            </a:r>
            <a:r>
              <a:rPr lang="en-US" b="1" dirty="0" smtClean="0"/>
              <a:t>x</a:t>
            </a:r>
            <a:r>
              <a:rPr lang="el-GR" dirty="0" smtClean="0"/>
              <a:t>:</a:t>
            </a:r>
          </a:p>
          <a:p>
            <a:pPr marL="88900" indent="-88900" algn="just">
              <a:buFont typeface="Arial" pitchFamily="34" charset="0"/>
              <a:buChar char="•"/>
            </a:pPr>
            <a:endParaRPr lang="el-GR" dirty="0"/>
          </a:p>
          <a:p>
            <a:pPr marL="88900" indent="-88900" algn="ctr"/>
            <a:r>
              <a:rPr lang="el-GR" dirty="0" smtClean="0"/>
              <a:t>       </a:t>
            </a:r>
            <a:r>
              <a:rPr lang="en-US" dirty="0" smtClean="0"/>
              <a:t>x</a:t>
            </a:r>
            <a:r>
              <a:rPr lang="el-GR" dirty="0" smtClean="0"/>
              <a:t>3</a:t>
            </a:r>
            <a:r>
              <a:rPr lang="en-US" dirty="0" smtClean="0"/>
              <a:t> = (v3 – v2)/(v4 – v2)</a:t>
            </a:r>
          </a:p>
          <a:p>
            <a:pPr marL="88900" indent="-88900" algn="just"/>
            <a:endParaRPr lang="en-US" dirty="0"/>
          </a:p>
          <a:p>
            <a:pPr algn="just"/>
            <a:r>
              <a:rPr lang="el-GR" dirty="0" smtClean="0"/>
              <a:t>όπου  </a:t>
            </a:r>
            <a:r>
              <a:rPr lang="en-US" dirty="0" smtClean="0"/>
              <a:t>v3, v2 </a:t>
            </a:r>
            <a:r>
              <a:rPr lang="el-GR" dirty="0" smtClean="0"/>
              <a:t>και </a:t>
            </a:r>
            <a:r>
              <a:rPr lang="en-US" dirty="0" smtClean="0"/>
              <a:t>v4, </a:t>
            </a:r>
            <a:r>
              <a:rPr lang="el-GR" dirty="0" smtClean="0"/>
              <a:t>οι ειδικοί όγκοι του νερού στις αντίστοιχες καταστάσεις (ειδικά </a:t>
            </a:r>
            <a:r>
              <a:rPr lang="en-US" dirty="0" smtClean="0"/>
              <a:t>v2 </a:t>
            </a:r>
            <a:r>
              <a:rPr lang="el-GR" dirty="0" smtClean="0"/>
              <a:t>και </a:t>
            </a:r>
            <a:r>
              <a:rPr lang="en-US" dirty="0" smtClean="0"/>
              <a:t>v4, </a:t>
            </a:r>
            <a:r>
              <a:rPr lang="el-GR" dirty="0" smtClean="0"/>
              <a:t>είναι οι ειδικοί όγκοι του κορεσμένου υγρού </a:t>
            </a:r>
            <a:r>
              <a:rPr lang="en-US" dirty="0" err="1" smtClean="0"/>
              <a:t>v</a:t>
            </a:r>
            <a:r>
              <a:rPr lang="en-US" baseline="-25000" dirty="0" err="1" smtClean="0"/>
              <a:t>l</a:t>
            </a:r>
            <a:r>
              <a:rPr lang="el-GR" dirty="0" smtClean="0"/>
              <a:t> και του κορεσμένου ατμού </a:t>
            </a:r>
            <a:r>
              <a:rPr lang="en-US" dirty="0" smtClean="0"/>
              <a:t>v</a:t>
            </a:r>
            <a:r>
              <a:rPr lang="en-US" baseline="-25000" dirty="0" smtClean="0"/>
              <a:t>v</a:t>
            </a:r>
            <a:r>
              <a:rPr lang="en-US" dirty="0" smtClean="0"/>
              <a:t> </a:t>
            </a:r>
            <a:r>
              <a:rPr lang="el-GR" dirty="0" smtClean="0"/>
              <a:t>στους 100 </a:t>
            </a:r>
            <a:r>
              <a:rPr lang="en-US" baseline="30000" dirty="0" smtClean="0"/>
              <a:t>o</a:t>
            </a:r>
            <a:r>
              <a:rPr lang="en-US" dirty="0" smtClean="0"/>
              <a:t>C</a:t>
            </a:r>
            <a:r>
              <a:rPr lang="el-GR" dirty="0" smtClean="0"/>
              <a:t> (ή ισοδύναμα σε πίεση 1 </a:t>
            </a:r>
            <a:r>
              <a:rPr lang="en-US" dirty="0" err="1" smtClean="0"/>
              <a:t>atm</a:t>
            </a:r>
            <a:r>
              <a:rPr lang="el-GR" dirty="0" smtClean="0"/>
              <a:t>) και οι τιμές τους είναι πάντα δεδομένες από πίνακες. </a:t>
            </a:r>
          </a:p>
        </p:txBody>
      </p:sp>
      <p:sp>
        <p:nvSpPr>
          <p:cNvPr id="8" name="7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411760" y="476672"/>
            <a:ext cx="4010025" cy="3352800"/>
          </a:xfrm>
          <a:prstGeom prst="rect">
            <a:avLst/>
          </a:prstGeom>
          <a:noFill/>
          <a:ln w="9525">
            <a:noFill/>
            <a:miter lim="800000"/>
            <a:headEnd/>
            <a:tailEnd/>
          </a:ln>
        </p:spPr>
      </p:pic>
      <p:sp>
        <p:nvSpPr>
          <p:cNvPr id="5" name="6 - TextBox"/>
          <p:cNvSpPr txBox="1"/>
          <p:nvPr/>
        </p:nvSpPr>
        <p:spPr>
          <a:xfrm>
            <a:off x="0" y="3645024"/>
            <a:ext cx="9126244" cy="2862322"/>
          </a:xfrm>
          <a:prstGeom prst="rect">
            <a:avLst/>
          </a:prstGeom>
          <a:noFill/>
        </p:spPr>
        <p:txBody>
          <a:bodyPr wrap="square" rtlCol="0">
            <a:spAutoFit/>
          </a:bodyPr>
          <a:lstStyle/>
          <a:p>
            <a:pPr algn="just"/>
            <a:r>
              <a:rPr lang="el-GR" dirty="0" smtClean="0"/>
              <a:t>Ο όγκος 3 </a:t>
            </a:r>
            <a:r>
              <a:rPr lang="en-US" dirty="0" smtClean="0"/>
              <a:t>kg </a:t>
            </a:r>
            <a:r>
              <a:rPr lang="el-GR" dirty="0" smtClean="0"/>
              <a:t>κορεσμένου μίγματος νερού/ατμών στα 200 </a:t>
            </a:r>
            <a:r>
              <a:rPr lang="en-US" dirty="0" err="1" smtClean="0"/>
              <a:t>kPa</a:t>
            </a:r>
            <a:r>
              <a:rPr lang="en-US" dirty="0" smtClean="0"/>
              <a:t> </a:t>
            </a:r>
            <a:r>
              <a:rPr lang="el-GR" dirty="0" smtClean="0"/>
              <a:t>είναι 1, 5 </a:t>
            </a:r>
            <a:r>
              <a:rPr lang="en-US" dirty="0" smtClean="0"/>
              <a:t>m</a:t>
            </a:r>
            <a:r>
              <a:rPr lang="en-US" baseline="30000" dirty="0" smtClean="0"/>
              <a:t>3</a:t>
            </a:r>
            <a:r>
              <a:rPr lang="en-US" dirty="0" smtClean="0"/>
              <a:t>. </a:t>
            </a:r>
            <a:r>
              <a:rPr lang="el-GR" dirty="0" smtClean="0"/>
              <a:t>Ποια είναι η ποιότητα του κορεσμένου μίγματος?</a:t>
            </a:r>
          </a:p>
          <a:p>
            <a:pPr algn="just"/>
            <a:endParaRPr lang="el-GR" dirty="0"/>
          </a:p>
          <a:p>
            <a:pPr algn="just"/>
            <a:r>
              <a:rPr lang="en-US" dirty="0" smtClean="0"/>
              <a:t>(mg kg)*(0,88578 m3/kg) + (mf kg)*(0,001061 m3/kg) = </a:t>
            </a:r>
            <a:r>
              <a:rPr lang="en-US" dirty="0" err="1" smtClean="0"/>
              <a:t>Vmix</a:t>
            </a:r>
            <a:r>
              <a:rPr lang="en-US" dirty="0" smtClean="0"/>
              <a:t> </a:t>
            </a:r>
            <a:r>
              <a:rPr lang="en-US" dirty="0" smtClean="0">
                <a:sym typeface="Wingdings" panose="05000000000000000000" pitchFamily="2" charset="2"/>
              </a:rPr>
              <a:t></a:t>
            </a:r>
          </a:p>
          <a:p>
            <a:pPr algn="just"/>
            <a:endParaRPr lang="en-US" dirty="0">
              <a:sym typeface="Wingdings" panose="05000000000000000000" pitchFamily="2" charset="2"/>
            </a:endParaRPr>
          </a:p>
          <a:p>
            <a:pPr algn="just"/>
            <a:r>
              <a:rPr lang="en-US" dirty="0" smtClean="0">
                <a:sym typeface="Wingdings" panose="05000000000000000000" pitchFamily="2" charset="2"/>
              </a:rPr>
              <a:t>X*</a:t>
            </a:r>
            <a:r>
              <a:rPr lang="en-US" dirty="0" err="1" smtClean="0">
                <a:sym typeface="Wingdings" panose="05000000000000000000" pitchFamily="2" charset="2"/>
              </a:rPr>
              <a:t>Mmix</a:t>
            </a:r>
            <a:r>
              <a:rPr lang="en-US" dirty="0" smtClean="0">
                <a:sym typeface="Wingdings" panose="05000000000000000000" pitchFamily="2" charset="2"/>
              </a:rPr>
              <a:t>*vg + (1-X)*</a:t>
            </a:r>
            <a:r>
              <a:rPr lang="en-US" dirty="0" err="1" smtClean="0">
                <a:sym typeface="Wingdings" panose="05000000000000000000" pitchFamily="2" charset="2"/>
              </a:rPr>
              <a:t>Mmix</a:t>
            </a:r>
            <a:r>
              <a:rPr lang="en-US" dirty="0" smtClean="0">
                <a:sym typeface="Wingdings" panose="05000000000000000000" pitchFamily="2" charset="2"/>
              </a:rPr>
              <a:t>*</a:t>
            </a:r>
            <a:r>
              <a:rPr lang="en-US" dirty="0" err="1" smtClean="0">
                <a:sym typeface="Wingdings" panose="05000000000000000000" pitchFamily="2" charset="2"/>
              </a:rPr>
              <a:t>vf</a:t>
            </a:r>
            <a:r>
              <a:rPr lang="en-US" dirty="0" smtClean="0">
                <a:sym typeface="Wingdings" panose="05000000000000000000" pitchFamily="2" charset="2"/>
              </a:rPr>
              <a:t> = </a:t>
            </a:r>
            <a:r>
              <a:rPr lang="en-US" dirty="0" err="1" smtClean="0">
                <a:sym typeface="Wingdings" panose="05000000000000000000" pitchFamily="2" charset="2"/>
              </a:rPr>
              <a:t>Vmix</a:t>
            </a:r>
            <a:r>
              <a:rPr lang="en-US" dirty="0" smtClean="0">
                <a:sym typeface="Wingdings" panose="05000000000000000000" pitchFamily="2" charset="2"/>
              </a:rPr>
              <a:t>  X*vg + (1-X)*</a:t>
            </a:r>
            <a:r>
              <a:rPr lang="en-US" dirty="0" err="1" smtClean="0">
                <a:sym typeface="Wingdings" panose="05000000000000000000" pitchFamily="2" charset="2"/>
              </a:rPr>
              <a:t>vf</a:t>
            </a:r>
            <a:r>
              <a:rPr lang="en-US" dirty="0" smtClean="0">
                <a:sym typeface="Wingdings" panose="05000000000000000000" pitchFamily="2" charset="2"/>
              </a:rPr>
              <a:t> = </a:t>
            </a:r>
            <a:r>
              <a:rPr lang="en-US" dirty="0" err="1" smtClean="0">
                <a:sym typeface="Wingdings" panose="05000000000000000000" pitchFamily="2" charset="2"/>
              </a:rPr>
              <a:t>Vmix</a:t>
            </a:r>
            <a:r>
              <a:rPr lang="en-US" dirty="0" smtClean="0">
                <a:sym typeface="Wingdings" panose="05000000000000000000" pitchFamily="2" charset="2"/>
              </a:rPr>
              <a:t>/</a:t>
            </a:r>
            <a:r>
              <a:rPr lang="en-US" dirty="0" err="1" smtClean="0">
                <a:sym typeface="Wingdings" panose="05000000000000000000" pitchFamily="2" charset="2"/>
              </a:rPr>
              <a:t>Mmix</a:t>
            </a:r>
            <a:r>
              <a:rPr lang="en-US" dirty="0" smtClean="0">
                <a:sym typeface="Wingdings" panose="05000000000000000000" pitchFamily="2" charset="2"/>
              </a:rPr>
              <a:t> (= </a:t>
            </a:r>
            <a:r>
              <a:rPr lang="en-US" dirty="0" err="1" smtClean="0">
                <a:sym typeface="Wingdings" panose="05000000000000000000" pitchFamily="2" charset="2"/>
              </a:rPr>
              <a:t>vmix</a:t>
            </a:r>
            <a:r>
              <a:rPr lang="en-US" dirty="0" smtClean="0">
                <a:sym typeface="Wingdings" panose="05000000000000000000" pitchFamily="2" charset="2"/>
              </a:rPr>
              <a:t>) </a:t>
            </a:r>
          </a:p>
          <a:p>
            <a:pPr algn="just"/>
            <a:endParaRPr lang="en-US" dirty="0">
              <a:sym typeface="Wingdings" panose="05000000000000000000" pitchFamily="2" charset="2"/>
            </a:endParaRPr>
          </a:p>
          <a:p>
            <a:pPr algn="just"/>
            <a:r>
              <a:rPr lang="en-US" dirty="0">
                <a:sym typeface="Wingdings" panose="05000000000000000000" pitchFamily="2" charset="2"/>
              </a:rPr>
              <a:t>X*vg + (1-X)*</a:t>
            </a:r>
            <a:r>
              <a:rPr lang="en-US" dirty="0" err="1">
                <a:sym typeface="Wingdings" panose="05000000000000000000" pitchFamily="2" charset="2"/>
              </a:rPr>
              <a:t>vf</a:t>
            </a:r>
            <a:r>
              <a:rPr lang="en-US" dirty="0">
                <a:sym typeface="Wingdings" panose="05000000000000000000" pitchFamily="2" charset="2"/>
              </a:rPr>
              <a:t> = </a:t>
            </a:r>
            <a:r>
              <a:rPr lang="en-US" dirty="0" err="1" smtClean="0">
                <a:sym typeface="Wingdings" panose="05000000000000000000" pitchFamily="2" charset="2"/>
              </a:rPr>
              <a:t>vmix</a:t>
            </a:r>
            <a:r>
              <a:rPr lang="en-US" dirty="0" smtClean="0">
                <a:sym typeface="Wingdings" panose="05000000000000000000" pitchFamily="2" charset="2"/>
              </a:rPr>
              <a:t>  </a:t>
            </a:r>
            <a:r>
              <a:rPr lang="en-US" dirty="0">
                <a:sym typeface="Wingdings" panose="05000000000000000000" pitchFamily="2" charset="2"/>
              </a:rPr>
              <a:t>X*vg + </a:t>
            </a:r>
            <a:r>
              <a:rPr lang="en-US" dirty="0" err="1" smtClean="0">
                <a:sym typeface="Wingdings" panose="05000000000000000000" pitchFamily="2" charset="2"/>
              </a:rPr>
              <a:t>vf</a:t>
            </a:r>
            <a:r>
              <a:rPr lang="en-US" dirty="0" smtClean="0">
                <a:sym typeface="Wingdings" panose="05000000000000000000" pitchFamily="2" charset="2"/>
              </a:rPr>
              <a:t> – X*</a:t>
            </a:r>
            <a:r>
              <a:rPr lang="en-US" dirty="0" err="1" smtClean="0">
                <a:sym typeface="Wingdings" panose="05000000000000000000" pitchFamily="2" charset="2"/>
              </a:rPr>
              <a:t>vf</a:t>
            </a:r>
            <a:r>
              <a:rPr lang="en-US" dirty="0" smtClean="0">
                <a:sym typeface="Wingdings" panose="05000000000000000000" pitchFamily="2" charset="2"/>
              </a:rPr>
              <a:t> </a:t>
            </a:r>
            <a:r>
              <a:rPr lang="en-US" dirty="0">
                <a:sym typeface="Wingdings" panose="05000000000000000000" pitchFamily="2" charset="2"/>
              </a:rPr>
              <a:t>= </a:t>
            </a:r>
            <a:r>
              <a:rPr lang="en-US" dirty="0" err="1">
                <a:sym typeface="Wingdings" panose="05000000000000000000" pitchFamily="2" charset="2"/>
              </a:rPr>
              <a:t>vmix</a:t>
            </a:r>
            <a:r>
              <a:rPr lang="en-US" dirty="0">
                <a:sym typeface="Wingdings" panose="05000000000000000000" pitchFamily="2" charset="2"/>
              </a:rPr>
              <a:t> </a:t>
            </a:r>
            <a:r>
              <a:rPr lang="en-US" dirty="0" smtClean="0">
                <a:sym typeface="Wingdings" panose="05000000000000000000" pitchFamily="2" charset="2"/>
              </a:rPr>
              <a:t> X*(vg – </a:t>
            </a:r>
            <a:r>
              <a:rPr lang="en-US" dirty="0" err="1" smtClean="0">
                <a:sym typeface="Wingdings" panose="05000000000000000000" pitchFamily="2" charset="2"/>
              </a:rPr>
              <a:t>vf</a:t>
            </a:r>
            <a:r>
              <a:rPr lang="en-US" dirty="0" smtClean="0">
                <a:sym typeface="Wingdings" panose="05000000000000000000" pitchFamily="2" charset="2"/>
              </a:rPr>
              <a:t>) = </a:t>
            </a:r>
            <a:r>
              <a:rPr lang="en-US" dirty="0" err="1" smtClean="0">
                <a:sym typeface="Wingdings" panose="05000000000000000000" pitchFamily="2" charset="2"/>
              </a:rPr>
              <a:t>vmix</a:t>
            </a:r>
            <a:r>
              <a:rPr lang="en-US" dirty="0" smtClean="0">
                <a:sym typeface="Wingdings" panose="05000000000000000000" pitchFamily="2" charset="2"/>
              </a:rPr>
              <a:t> – </a:t>
            </a:r>
            <a:r>
              <a:rPr lang="en-US" dirty="0" err="1" smtClean="0">
                <a:sym typeface="Wingdings" panose="05000000000000000000" pitchFamily="2" charset="2"/>
              </a:rPr>
              <a:t>vf</a:t>
            </a:r>
            <a:r>
              <a:rPr lang="en-US" dirty="0" smtClean="0">
                <a:sym typeface="Wingdings" panose="05000000000000000000" pitchFamily="2" charset="2"/>
              </a:rPr>
              <a:t> </a:t>
            </a:r>
          </a:p>
          <a:p>
            <a:pPr algn="just"/>
            <a:endParaRPr lang="en-US" dirty="0" smtClean="0">
              <a:sym typeface="Wingdings" panose="05000000000000000000" pitchFamily="2" charset="2"/>
            </a:endParaRPr>
          </a:p>
          <a:p>
            <a:pPr algn="just"/>
            <a:r>
              <a:rPr lang="en-US" dirty="0" smtClean="0">
                <a:sym typeface="Wingdings" panose="05000000000000000000" pitchFamily="2" charset="2"/>
              </a:rPr>
              <a:t>X = (</a:t>
            </a:r>
            <a:r>
              <a:rPr lang="en-US" dirty="0" err="1" smtClean="0">
                <a:sym typeface="Wingdings" panose="05000000000000000000" pitchFamily="2" charset="2"/>
              </a:rPr>
              <a:t>vmix</a:t>
            </a:r>
            <a:r>
              <a:rPr lang="en-US" dirty="0" smtClean="0">
                <a:sym typeface="Wingdings" panose="05000000000000000000" pitchFamily="2" charset="2"/>
              </a:rPr>
              <a:t> – </a:t>
            </a:r>
            <a:r>
              <a:rPr lang="en-US" dirty="0" err="1" smtClean="0">
                <a:sym typeface="Wingdings" panose="05000000000000000000" pitchFamily="2" charset="2"/>
              </a:rPr>
              <a:t>vf</a:t>
            </a:r>
            <a:r>
              <a:rPr lang="en-US" dirty="0" smtClean="0">
                <a:sym typeface="Wingdings" panose="05000000000000000000" pitchFamily="2" charset="2"/>
              </a:rPr>
              <a:t>)/(vg – </a:t>
            </a:r>
            <a:r>
              <a:rPr lang="en-US" dirty="0" err="1" smtClean="0">
                <a:sym typeface="Wingdings" panose="05000000000000000000" pitchFamily="2" charset="2"/>
              </a:rPr>
              <a:t>vf</a:t>
            </a:r>
            <a:r>
              <a:rPr lang="en-US" dirty="0" smtClean="0">
                <a:sym typeface="Wingdings" panose="05000000000000000000" pitchFamily="2" charset="2"/>
              </a:rPr>
              <a:t>)  X = (</a:t>
            </a:r>
            <a:r>
              <a:rPr lang="en-US" dirty="0" smtClean="0"/>
              <a:t>0,5 – 0,001061)/(0,</a:t>
            </a:r>
            <a:r>
              <a:rPr lang="en-US" dirty="0"/>
              <a:t> 88578</a:t>
            </a:r>
            <a:r>
              <a:rPr lang="en-US" dirty="0" smtClean="0"/>
              <a:t> – 0,001061) </a:t>
            </a:r>
            <a:r>
              <a:rPr lang="en-US" smtClean="0"/>
              <a:t>= 0,56395 </a:t>
            </a:r>
            <a:endParaRPr lang="el-GR" dirty="0" smtClean="0"/>
          </a:p>
        </p:txBody>
      </p:sp>
      <p:sp>
        <p:nvSpPr>
          <p:cNvPr id="6" name="7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8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extLst>
      <p:ext uri="{BB962C8B-B14F-4D97-AF65-F5344CB8AC3E}">
        <p14:creationId xmlns:p14="http://schemas.microsoft.com/office/powerpoint/2010/main" val="6775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369332"/>
          </a:xfrm>
          <a:prstGeom prst="rect">
            <a:avLst/>
          </a:prstGeom>
          <a:noFill/>
        </p:spPr>
        <p:txBody>
          <a:bodyPr wrap="square" rtlCol="0">
            <a:spAutoFit/>
          </a:bodyPr>
          <a:lstStyle/>
          <a:p>
            <a:pPr algn="just"/>
            <a:r>
              <a:rPr lang="el-GR" dirty="0" smtClean="0"/>
              <a:t>Διάγραμμα Τ – ν του νερού, σε διάφορες Ρ – η  αύξηση της Ρ ελαττώνει τη διαφορά </a:t>
            </a:r>
            <a:r>
              <a:rPr lang="en-US" dirty="0" err="1" smtClean="0"/>
              <a:t>v</a:t>
            </a:r>
            <a:r>
              <a:rPr lang="en-US" baseline="-25000" dirty="0" err="1" smtClean="0"/>
              <a:t>sv</a:t>
            </a:r>
            <a:r>
              <a:rPr lang="en-US" dirty="0" smtClean="0"/>
              <a:t> – </a:t>
            </a:r>
            <a:r>
              <a:rPr lang="en-US" dirty="0" err="1" smtClean="0"/>
              <a:t>v</a:t>
            </a:r>
            <a:r>
              <a:rPr lang="en-US" baseline="-25000" dirty="0" err="1" smtClean="0"/>
              <a:t>sl</a:t>
            </a:r>
            <a:r>
              <a:rPr lang="el-GR" dirty="0" smtClean="0"/>
              <a:t> </a:t>
            </a:r>
          </a:p>
        </p:txBody>
      </p:sp>
      <p:pic>
        <p:nvPicPr>
          <p:cNvPr id="3074" name="Picture 2"/>
          <p:cNvPicPr>
            <a:picLocks noChangeAspect="1" noChangeArrowheads="1"/>
          </p:cNvPicPr>
          <p:nvPr/>
        </p:nvPicPr>
        <p:blipFill>
          <a:blip r:embed="rId2" cstate="print"/>
          <a:srcRect/>
          <a:stretch>
            <a:fillRect/>
          </a:stretch>
        </p:blipFill>
        <p:spPr bwMode="auto">
          <a:xfrm>
            <a:off x="2374364" y="1101502"/>
            <a:ext cx="4213860" cy="3473768"/>
          </a:xfrm>
          <a:prstGeom prst="rect">
            <a:avLst/>
          </a:prstGeom>
          <a:noFill/>
          <a:ln w="9525">
            <a:noFill/>
            <a:miter lim="800000"/>
            <a:headEnd/>
            <a:tailEnd/>
          </a:ln>
        </p:spPr>
      </p:pic>
      <p:sp>
        <p:nvSpPr>
          <p:cNvPr id="10" name="9 - TextBox"/>
          <p:cNvSpPr txBox="1"/>
          <p:nvPr/>
        </p:nvSpPr>
        <p:spPr>
          <a:xfrm>
            <a:off x="0" y="6362164"/>
            <a:ext cx="9144000" cy="523220"/>
          </a:xfrm>
          <a:prstGeom prst="rect">
            <a:avLst/>
          </a:prstGeom>
          <a:noFill/>
          <a:ln>
            <a:solidFill>
              <a:schemeClr val="tx1"/>
            </a:solidFill>
          </a:ln>
        </p:spPr>
        <p:txBody>
          <a:bodyPr wrap="square" rtlCol="0">
            <a:spAutoFit/>
          </a:bodyPr>
          <a:lstStyle/>
          <a:p>
            <a:pPr algn="just"/>
            <a:r>
              <a:rPr lang="el-GR" sz="1400" dirty="0" smtClean="0"/>
              <a:t>Στο κρίσιμο σημείο και σε θερμοκρασίες ή σε πιέσεις πάνω από τις κρίσιμες τιμές, οι καταστάσεις υγρού και ατμού δεν διαχωρίζονται και η ρευστή αυτή φάση της ουσίας ονομάζεται </a:t>
            </a:r>
            <a:r>
              <a:rPr lang="el-GR" sz="1400" b="1" dirty="0" smtClean="0"/>
              <a:t>υπερκρίσιμο ρευστό</a:t>
            </a:r>
            <a:r>
              <a:rPr lang="el-GR" sz="1400" dirty="0" smtClean="0"/>
              <a:t>.</a:t>
            </a:r>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8" name="7 - TextBox"/>
          <p:cNvSpPr txBox="1"/>
          <p:nvPr/>
        </p:nvSpPr>
        <p:spPr>
          <a:xfrm>
            <a:off x="0" y="4627002"/>
            <a:ext cx="9144000" cy="1754326"/>
          </a:xfrm>
          <a:prstGeom prst="rect">
            <a:avLst/>
          </a:prstGeom>
          <a:noFill/>
        </p:spPr>
        <p:txBody>
          <a:bodyPr wrap="square" rtlCol="0">
            <a:spAutoFit/>
          </a:bodyPr>
          <a:lstStyle/>
          <a:p>
            <a:pPr algn="just"/>
            <a:r>
              <a:rPr lang="el-GR" dirty="0" smtClean="0"/>
              <a:t>Όταν η πίεση φθάσει τα 22,06 </a:t>
            </a:r>
            <a:r>
              <a:rPr lang="en-US" dirty="0" err="1" smtClean="0"/>
              <a:t>MPa</a:t>
            </a:r>
            <a:r>
              <a:rPr lang="el-GR" dirty="0" smtClean="0"/>
              <a:t> (</a:t>
            </a:r>
            <a:r>
              <a:rPr lang="en-US" dirty="0" smtClean="0"/>
              <a:t>220,6 bar </a:t>
            </a:r>
            <a:r>
              <a:rPr lang="el-GR" dirty="0" smtClean="0"/>
              <a:t>ή περίπου 220,6 </a:t>
            </a:r>
            <a:r>
              <a:rPr lang="en-US" dirty="0" err="1" smtClean="0"/>
              <a:t>atm</a:t>
            </a:r>
            <a:r>
              <a:rPr lang="en-US" dirty="0" smtClean="0"/>
              <a:t>)</a:t>
            </a:r>
            <a:r>
              <a:rPr lang="el-GR" dirty="0" smtClean="0"/>
              <a:t>, το ευθύγραμμο τμήμα του κορεσμένου μίγματος εκφυλίζεται σε σημείο, το κρίσιμο σημείο (</a:t>
            </a:r>
            <a:r>
              <a:rPr lang="en-US" dirty="0" smtClean="0"/>
              <a:t>critical point) </a:t>
            </a:r>
            <a:r>
              <a:rPr lang="el-GR" dirty="0" smtClean="0"/>
              <a:t>:</a:t>
            </a:r>
          </a:p>
          <a:p>
            <a:pPr algn="just"/>
            <a:endParaRPr lang="en-US" dirty="0" smtClean="0"/>
          </a:p>
          <a:p>
            <a:pPr algn="just"/>
            <a:r>
              <a:rPr lang="el-GR" dirty="0" smtClean="0"/>
              <a:t>			κρίσιμη πίεση 		</a:t>
            </a:r>
            <a:r>
              <a:rPr lang="en-US" dirty="0" err="1" smtClean="0"/>
              <a:t>Pcr</a:t>
            </a:r>
            <a:r>
              <a:rPr lang="en-US" dirty="0" smtClean="0"/>
              <a:t> = 22,06 </a:t>
            </a:r>
            <a:r>
              <a:rPr lang="en-US" dirty="0" err="1" smtClean="0"/>
              <a:t>MPa</a:t>
            </a:r>
            <a:endParaRPr lang="en-US" dirty="0" smtClean="0"/>
          </a:p>
          <a:p>
            <a:pPr algn="just"/>
            <a:r>
              <a:rPr lang="el-GR" dirty="0" smtClean="0"/>
              <a:t>			κρίσιμο ειδικό όγκο		</a:t>
            </a:r>
            <a:r>
              <a:rPr lang="en-US" dirty="0" err="1" smtClean="0"/>
              <a:t>vcr</a:t>
            </a:r>
            <a:r>
              <a:rPr lang="en-US" dirty="0" smtClean="0"/>
              <a:t> = 0,003106 m</a:t>
            </a:r>
            <a:r>
              <a:rPr lang="en-US" baseline="30000" dirty="0" smtClean="0"/>
              <a:t>3</a:t>
            </a:r>
            <a:r>
              <a:rPr lang="en-US" dirty="0" smtClean="0"/>
              <a:t>/kg</a:t>
            </a:r>
            <a:endParaRPr lang="el-GR" dirty="0" smtClean="0"/>
          </a:p>
          <a:p>
            <a:pPr algn="just"/>
            <a:r>
              <a:rPr lang="el-GR" dirty="0" smtClean="0"/>
              <a:t>			κρίσιμη θερμοκρασία	Τ</a:t>
            </a:r>
            <a:r>
              <a:rPr lang="en-US" dirty="0" err="1" smtClean="0"/>
              <a:t>cr</a:t>
            </a:r>
            <a:r>
              <a:rPr lang="en-US" dirty="0" smtClean="0"/>
              <a:t> = 373,95 </a:t>
            </a:r>
            <a:r>
              <a:rPr lang="en-US" baseline="30000" dirty="0" smtClean="0"/>
              <a:t>o</a:t>
            </a:r>
            <a:r>
              <a:rPr lang="en-US" dirty="0" smtClean="0"/>
              <a:t>C</a:t>
            </a:r>
            <a:endParaRPr lang="el-G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2608</Words>
  <Application>Microsoft Office PowerPoint</Application>
  <PresentationFormat>On-screen Show (4:3)</PresentationFormat>
  <Paragraphs>293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user</cp:lastModifiedBy>
  <cp:revision>139</cp:revision>
  <dcterms:created xsi:type="dcterms:W3CDTF">2013-02-19T09:48:05Z</dcterms:created>
  <dcterms:modified xsi:type="dcterms:W3CDTF">2024-10-07T16:14:51Z</dcterms:modified>
</cp:coreProperties>
</file>