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0" r:id="rId3"/>
    <p:sldId id="257" r:id="rId4"/>
    <p:sldId id="258" r:id="rId5"/>
    <p:sldId id="259" r:id="rId6"/>
    <p:sldId id="294" r:id="rId7"/>
    <p:sldId id="307" r:id="rId8"/>
    <p:sldId id="260" r:id="rId9"/>
    <p:sldId id="290" r:id="rId10"/>
    <p:sldId id="261" r:id="rId11"/>
    <p:sldId id="262" r:id="rId12"/>
    <p:sldId id="300" r:id="rId13"/>
    <p:sldId id="263" r:id="rId14"/>
    <p:sldId id="266" r:id="rId15"/>
    <p:sldId id="305" r:id="rId16"/>
    <p:sldId id="308" r:id="rId17"/>
    <p:sldId id="293" r:id="rId18"/>
    <p:sldId id="299" r:id="rId19"/>
    <p:sldId id="306" r:id="rId20"/>
    <p:sldId id="311" r:id="rId21"/>
    <p:sldId id="265" r:id="rId22"/>
    <p:sldId id="291" r:id="rId23"/>
    <p:sldId id="264" r:id="rId24"/>
    <p:sldId id="292" r:id="rId25"/>
    <p:sldId id="267" r:id="rId26"/>
    <p:sldId id="268" r:id="rId27"/>
    <p:sldId id="295" r:id="rId28"/>
    <p:sldId id="296" r:id="rId29"/>
    <p:sldId id="297" r:id="rId30"/>
    <p:sldId id="269" r:id="rId31"/>
    <p:sldId id="284" r:id="rId32"/>
    <p:sldId id="298" r:id="rId33"/>
    <p:sldId id="312" r:id="rId34"/>
    <p:sldId id="316" r:id="rId35"/>
    <p:sldId id="317" r:id="rId36"/>
    <p:sldId id="318" r:id="rId37"/>
    <p:sldId id="322" r:id="rId38"/>
    <p:sldId id="313" r:id="rId39"/>
    <p:sldId id="314" r:id="rId40"/>
    <p:sldId id="320" r:id="rId41"/>
    <p:sldId id="321" r:id="rId42"/>
    <p:sldId id="324" r:id="rId43"/>
    <p:sldId id="323" r:id="rId44"/>
    <p:sldId id="302" r:id="rId45"/>
    <p:sldId id="304" r:id="rId46"/>
    <p:sldId id="303" r:id="rId47"/>
    <p:sldId id="315" r:id="rId48"/>
    <p:sldId id="285" r:id="rId49"/>
    <p:sldId id="274" r:id="rId50"/>
    <p:sldId id="275" r:id="rId51"/>
    <p:sldId id="276" r:id="rId52"/>
    <p:sldId id="286" r:id="rId53"/>
    <p:sldId id="277" r:id="rId54"/>
    <p:sldId id="278" r:id="rId55"/>
    <p:sldId id="279" r:id="rId56"/>
    <p:sldId id="280" r:id="rId57"/>
    <p:sldId id="287" r:id="rId58"/>
    <p:sldId id="281" r:id="rId59"/>
    <p:sldId id="282" r:id="rId60"/>
    <p:sldId id="283" r:id="rId61"/>
    <p:sldId id="289" r:id="rId62"/>
    <p:sldId id="288" r:id="rId63"/>
    <p:sldId id="309" r:id="rId6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4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ED50BBBB-2A8A-46DA-80A3-498F7537E869}" type="datetimeFigureOut">
              <a:rPr lang="el-GR" smtClean="0"/>
              <a:t>31/3/2024</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C62448E7-044E-4CF0-A40F-1F1E90C256A1}" type="slidenum">
              <a:rPr lang="el-GR" smtClean="0"/>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D50BBBB-2A8A-46DA-80A3-498F7537E869}" type="datetimeFigureOut">
              <a:rPr lang="el-GR" smtClean="0"/>
              <a:t>31/3/2024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62448E7-044E-4CF0-A40F-1F1E90C256A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D50BBBB-2A8A-46DA-80A3-498F7537E869}" type="datetimeFigureOut">
              <a:rPr lang="el-GR" smtClean="0"/>
              <a:t>31/3/2024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62448E7-044E-4CF0-A40F-1F1E90C256A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D50BBBB-2A8A-46DA-80A3-498F7537E869}" type="datetimeFigureOut">
              <a:rPr lang="el-GR" smtClean="0"/>
              <a:t>31/3/2024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62448E7-044E-4CF0-A40F-1F1E90C256A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ED50BBBB-2A8A-46DA-80A3-498F7537E869}" type="datetimeFigureOut">
              <a:rPr lang="el-GR" smtClean="0"/>
              <a:t>31/3/2024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C62448E7-044E-4CF0-A40F-1F1E90C256A1}"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ED50BBBB-2A8A-46DA-80A3-498F7537E869}" type="datetimeFigureOut">
              <a:rPr lang="el-GR" smtClean="0"/>
              <a:t>31/3/2024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62448E7-044E-4CF0-A40F-1F1E90C256A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ED50BBBB-2A8A-46DA-80A3-498F7537E869}" type="datetimeFigureOut">
              <a:rPr lang="el-GR" smtClean="0"/>
              <a:t>31/3/2024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C62448E7-044E-4CF0-A40F-1F1E90C256A1}"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ED50BBBB-2A8A-46DA-80A3-498F7537E869}" type="datetimeFigureOut">
              <a:rPr lang="el-GR" smtClean="0"/>
              <a:t>31/3/2024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C62448E7-044E-4CF0-A40F-1F1E90C256A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D50BBBB-2A8A-46DA-80A3-498F7537E869}" type="datetimeFigureOut">
              <a:rPr lang="el-GR" smtClean="0"/>
              <a:t>31/3/2024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C62448E7-044E-4CF0-A40F-1F1E90C256A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ED50BBBB-2A8A-46DA-80A3-498F7537E869}" type="datetimeFigureOut">
              <a:rPr lang="el-GR" smtClean="0"/>
              <a:t>31/3/2024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62448E7-044E-4CF0-A40F-1F1E90C256A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ED50BBBB-2A8A-46DA-80A3-498F7537E869}" type="datetimeFigureOut">
              <a:rPr lang="el-GR" smtClean="0"/>
              <a:t>31/3/2024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62448E7-044E-4CF0-A40F-1F1E90C256A1}"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D50BBBB-2A8A-46DA-80A3-498F7537E869}" type="datetimeFigureOut">
              <a:rPr lang="el-GR" smtClean="0"/>
              <a:t>31/3/2024</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62448E7-044E-4CF0-A40F-1F1E90C256A1}"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dirty="0" err="1" smtClean="0"/>
              <a:t>Ελευθερη</a:t>
            </a:r>
            <a:r>
              <a:rPr lang="el-GR" dirty="0" smtClean="0"/>
              <a:t> </a:t>
            </a:r>
            <a:r>
              <a:rPr lang="el-GR" dirty="0" err="1" smtClean="0"/>
              <a:t>κυκλοφορια</a:t>
            </a:r>
            <a:r>
              <a:rPr lang="el-GR" dirty="0" smtClean="0"/>
              <a:t> </a:t>
            </a:r>
            <a:r>
              <a:rPr lang="el-GR" dirty="0" err="1" smtClean="0"/>
              <a:t>προσωπων</a:t>
            </a:r>
            <a:r>
              <a:rPr lang="el-GR" dirty="0" smtClean="0"/>
              <a:t/>
            </a:r>
            <a:br>
              <a:rPr lang="el-GR" dirty="0" smtClean="0"/>
            </a:br>
            <a:r>
              <a:rPr lang="el-GR" dirty="0" err="1" smtClean="0"/>
              <a:t>Εργαζομενοι</a:t>
            </a:r>
            <a:r>
              <a:rPr lang="el-GR" dirty="0" smtClean="0"/>
              <a:t>-</a:t>
            </a:r>
            <a:r>
              <a:rPr lang="el-GR" dirty="0" err="1" smtClean="0"/>
              <a:t>Εγκατασταση</a:t>
            </a:r>
            <a:r>
              <a:rPr lang="el-GR" dirty="0" smtClean="0"/>
              <a:t/>
            </a:r>
            <a:br>
              <a:rPr lang="el-GR" dirty="0" smtClean="0"/>
            </a:br>
            <a:r>
              <a:rPr lang="el-GR" dirty="0" smtClean="0"/>
              <a:t>ΥΠΗΡΕΣΙΕΣ</a:t>
            </a:r>
            <a:endParaRPr lang="el-GR" dirty="0"/>
          </a:p>
        </p:txBody>
      </p:sp>
      <p:sp>
        <p:nvSpPr>
          <p:cNvPr id="3" name="Υπότιτλος 2"/>
          <p:cNvSpPr>
            <a:spLocks noGrp="1"/>
          </p:cNvSpPr>
          <p:nvPr>
            <p:ph type="subTitle" idx="1"/>
          </p:nvPr>
        </p:nvSpPr>
        <p:spPr/>
        <p:txBody>
          <a:bodyPr/>
          <a:lstStyle/>
          <a:p>
            <a:r>
              <a:rPr lang="el-GR" dirty="0" smtClean="0"/>
              <a:t>Δρ Δημήτριος </a:t>
            </a:r>
            <a:r>
              <a:rPr lang="el-GR" dirty="0" err="1" smtClean="0"/>
              <a:t>Βουγιούκας</a:t>
            </a:r>
            <a:endParaRPr lang="el-GR" dirty="0"/>
          </a:p>
        </p:txBody>
      </p:sp>
    </p:spTree>
    <p:extLst>
      <p:ext uri="{BB962C8B-B14F-4D97-AF65-F5344CB8AC3E}">
        <p14:creationId xmlns:p14="http://schemas.microsoft.com/office/powerpoint/2010/main" val="1088756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Κύκλος φορέων του δικαιώματος</a:t>
            </a:r>
          </a:p>
        </p:txBody>
      </p:sp>
      <p:sp>
        <p:nvSpPr>
          <p:cNvPr id="3" name="Θέση περιεχομένου 2"/>
          <p:cNvSpPr>
            <a:spLocks noGrp="1"/>
          </p:cNvSpPr>
          <p:nvPr>
            <p:ph idx="1"/>
          </p:nvPr>
        </p:nvSpPr>
        <p:spPr/>
        <p:txBody>
          <a:bodyPr>
            <a:normAutofit fontScale="77500" lnSpcReduction="20000"/>
          </a:bodyPr>
          <a:lstStyle/>
          <a:p>
            <a:r>
              <a:rPr lang="el-GR" dirty="0" smtClean="0"/>
              <a:t>Εργαζόμενοι </a:t>
            </a:r>
            <a:r>
              <a:rPr lang="el-GR" dirty="0"/>
              <a:t>υπήκοοι των Κρατών-μελών </a:t>
            </a:r>
          </a:p>
          <a:p>
            <a:r>
              <a:rPr lang="el-GR" dirty="0" smtClean="0"/>
              <a:t>Τα </a:t>
            </a:r>
            <a:r>
              <a:rPr lang="el-GR" dirty="0"/>
              <a:t>μέλη της οικογένειας του εργαζόμενου, ανεξάρτητα από τη ιθαγένεια τους. Τέτοια είναι ο/η σύζυγος ή ο/η σύντροφος, οι απευθείας κατιόντες οι οποίοι είναι κάτω της ηλικίας των 21 ετών ή είναι συντηρούμενοι καθώς και εκείνοι του/της συζύγου ή του/της συντρόφου, οι συντηρούμενοι απευθείας ανιόντες καθώς και εκείνοι του/της συζύγου ή του/της συντρόφου.</a:t>
            </a:r>
          </a:p>
          <a:p>
            <a:r>
              <a:rPr lang="el-GR" dirty="0" smtClean="0"/>
              <a:t>Υπήκοοι </a:t>
            </a:r>
            <a:r>
              <a:rPr lang="el-GR" dirty="0"/>
              <a:t>τρίτων κρατών, υπέρ των οποίων αναγνωρίζονται δικαιώματα αντίστοιχα με αυτά του ά 45 ΣΛΕΕ με διεθνή συμφωνία που έχει συνάψει η Ένωση. </a:t>
            </a:r>
          </a:p>
          <a:p>
            <a:r>
              <a:rPr lang="el-GR" dirty="0" smtClean="0"/>
              <a:t>Οι </a:t>
            </a:r>
            <a:r>
              <a:rPr lang="el-GR" dirty="0"/>
              <a:t>συνταξιούχοι υπήκοοι των Κρατών-μελών, οι οποίοι έχουν το δικαίωμα να εγκαθίστανται στο Κράτος-μέλος της αρεσκείας τους και να εισπράττουν εκεί  τη σύνταξή τους.</a:t>
            </a:r>
          </a:p>
          <a:p>
            <a:r>
              <a:rPr lang="el-GR" dirty="0" smtClean="0"/>
              <a:t>Οι </a:t>
            </a:r>
            <a:r>
              <a:rPr lang="el-GR" dirty="0"/>
              <a:t>φοιτητές, που έχουν δικαίωμα διαμονής στο έδαφος άλλου Κράτους-μέλους, όταν μπορούν να τεκμηριώσουν ότι διαθέτουν επαρκή οικονομικά μέσα για τη διαβίωσής τους.</a:t>
            </a:r>
          </a:p>
          <a:p>
            <a:endParaRPr lang="el-GR" dirty="0"/>
          </a:p>
        </p:txBody>
      </p:sp>
    </p:spTree>
    <p:extLst>
      <p:ext uri="{BB962C8B-B14F-4D97-AF65-F5344CB8AC3E}">
        <p14:creationId xmlns:p14="http://schemas.microsoft.com/office/powerpoint/2010/main" val="2092963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Έννοια εργαζομένου </a:t>
            </a:r>
          </a:p>
        </p:txBody>
      </p:sp>
      <p:sp>
        <p:nvSpPr>
          <p:cNvPr id="3" name="Θέση περιεχομένου 2"/>
          <p:cNvSpPr>
            <a:spLocks noGrp="1"/>
          </p:cNvSpPr>
          <p:nvPr>
            <p:ph idx="1"/>
          </p:nvPr>
        </p:nvSpPr>
        <p:spPr/>
        <p:txBody>
          <a:bodyPr>
            <a:normAutofit fontScale="92500"/>
          </a:bodyPr>
          <a:lstStyle/>
          <a:p>
            <a:r>
              <a:rPr lang="el-GR" dirty="0" smtClean="0"/>
              <a:t>Αποτελεί έννοια του δικαίου της ΕΕ, ανεξάρτητα από εθνικές έννοιες (ΔΕΚ, 75/63). Αυτόνομη ερμηνεία.</a:t>
            </a:r>
          </a:p>
          <a:p>
            <a:r>
              <a:rPr lang="el-GR" dirty="0" smtClean="0"/>
              <a:t>ΔΕΚ</a:t>
            </a:r>
            <a:r>
              <a:rPr lang="el-GR" dirty="0"/>
              <a:t>, 66/85, </a:t>
            </a:r>
            <a:r>
              <a:rPr lang="fr-FR" dirty="0" smtClean="0"/>
              <a:t>Lawrie-Blum</a:t>
            </a:r>
            <a:r>
              <a:rPr lang="el-GR" dirty="0"/>
              <a:t> : «κάποιος που για μια ορισμένη χρονική περίοδο παρέχει για λογαριασμό άλλου και σύμφωνα με τις εντολές του υπηρεσίες, για τις οποίες λαμβάνει ως αντάλλαγμα μια αμοιβή». </a:t>
            </a:r>
            <a:endParaRPr lang="el-GR" dirty="0" smtClean="0"/>
          </a:p>
          <a:p>
            <a:r>
              <a:rPr lang="el-GR" dirty="0"/>
              <a:t>Η μερική απασχόληση που αμείβεται μη ικανοποιητικά, με αποτέλεσμα να επιζητείται η στήριξη της οικογένειας ή των δημοσίων αρχών, δεν αναιρεί την έννοια του εργαζομένου. </a:t>
            </a:r>
            <a:endParaRPr lang="el-GR" dirty="0" smtClean="0"/>
          </a:p>
          <a:p>
            <a:endParaRPr lang="el-GR" dirty="0"/>
          </a:p>
          <a:p>
            <a:endParaRPr lang="el-GR" dirty="0"/>
          </a:p>
        </p:txBody>
      </p:sp>
    </p:spTree>
    <p:extLst>
      <p:ext uri="{BB962C8B-B14F-4D97-AF65-F5344CB8AC3E}">
        <p14:creationId xmlns:p14="http://schemas.microsoft.com/office/powerpoint/2010/main" val="2233469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Στοιχεία έννοιας εργαζομένου</a:t>
            </a:r>
          </a:p>
        </p:txBody>
      </p:sp>
      <p:sp>
        <p:nvSpPr>
          <p:cNvPr id="3" name="Θέση περιεχομένου 2"/>
          <p:cNvSpPr>
            <a:spLocks noGrp="1"/>
          </p:cNvSpPr>
          <p:nvPr>
            <p:ph idx="1"/>
          </p:nvPr>
        </p:nvSpPr>
        <p:spPr/>
        <p:txBody>
          <a:bodyPr>
            <a:normAutofit fontScale="77500" lnSpcReduction="20000"/>
          </a:bodyPr>
          <a:lstStyle/>
          <a:p>
            <a:r>
              <a:rPr lang="el-GR" dirty="0" smtClean="0"/>
              <a:t>Αδιάφορο αν ο </a:t>
            </a:r>
            <a:r>
              <a:rPr lang="el-GR" dirty="0"/>
              <a:t>εργαζόμενος </a:t>
            </a:r>
            <a:r>
              <a:rPr lang="el-GR" dirty="0" smtClean="0"/>
              <a:t>επικαλέστηκε </a:t>
            </a:r>
            <a:r>
              <a:rPr lang="el-GR" dirty="0"/>
              <a:t>καταχρηστικώς τους σχετικούς κανόνες για </a:t>
            </a:r>
            <a:r>
              <a:rPr lang="el-GR" dirty="0" smtClean="0"/>
              <a:t>να ικανοποιήσει </a:t>
            </a:r>
            <a:r>
              <a:rPr lang="el-GR" dirty="0"/>
              <a:t>τις επιδιώξεις </a:t>
            </a:r>
            <a:r>
              <a:rPr lang="el-GR" dirty="0" smtClean="0"/>
              <a:t>του.</a:t>
            </a:r>
          </a:p>
          <a:p>
            <a:r>
              <a:rPr lang="el-GR" dirty="0"/>
              <a:t>Σ</a:t>
            </a:r>
            <a:r>
              <a:rPr lang="el-GR" dirty="0" smtClean="0"/>
              <a:t>ταθμίζονται </a:t>
            </a:r>
            <a:r>
              <a:rPr lang="el-GR" dirty="0"/>
              <a:t>μόνον τα αντικειμενικά στοιχεία της εργασιακής σχέσεως. </a:t>
            </a:r>
            <a:r>
              <a:rPr lang="el-GR" dirty="0" smtClean="0"/>
              <a:t>Δεν λαμβάνονται</a:t>
            </a:r>
            <a:r>
              <a:rPr lang="el-GR" dirty="0"/>
              <a:t>, όμως, υπόψη οι προδήλως περιθωριακές περιπτώσεις, οι οποίες δύσκολα εντάσσονται στην </a:t>
            </a:r>
            <a:r>
              <a:rPr lang="el-GR" dirty="0" smtClean="0"/>
              <a:t>έννοια της </a:t>
            </a:r>
            <a:r>
              <a:rPr lang="el-GR" dirty="0"/>
              <a:t>μισθωτής εργασίας (</a:t>
            </a:r>
            <a:r>
              <a:rPr lang="el-GR" dirty="0" smtClean="0"/>
              <a:t>ΔΕΚ, C-294/06).</a:t>
            </a:r>
            <a:endParaRPr lang="el-GR" dirty="0"/>
          </a:p>
          <a:p>
            <a:r>
              <a:rPr lang="el-GR" dirty="0"/>
              <a:t>Δ</a:t>
            </a:r>
            <a:r>
              <a:rPr lang="el-GR" dirty="0" smtClean="0"/>
              <a:t>εν </a:t>
            </a:r>
            <a:r>
              <a:rPr lang="el-GR" dirty="0"/>
              <a:t>έχει την ιδιότητα του εργαζομένου όποιος ασκεί δραστηριότητα ως μέσο επανένταξης στην κοινωνία, έστω και με αμοιβή, καθώς δεν είναι σε θέση να ασκήσει κανονική δραστηριότητα. </a:t>
            </a:r>
          </a:p>
          <a:p>
            <a:r>
              <a:rPr lang="el-GR" dirty="0"/>
              <a:t>Την ιδιότητα του εργαζομένου την έχει και όποιος αναζητεί εργασία, τουλάχιστον για προθεσμία έξη μηνών ή γα περισσότερο όταν αποδεικνύει ότι υφίστανται βάσιμοι λόγοι εύρεσης εργασίας. </a:t>
            </a:r>
          </a:p>
          <a:p>
            <a:endParaRPr lang="el-GR" dirty="0"/>
          </a:p>
        </p:txBody>
      </p:sp>
    </p:spTree>
    <p:extLst>
      <p:ext uri="{BB962C8B-B14F-4D97-AF65-F5344CB8AC3E}">
        <p14:creationId xmlns:p14="http://schemas.microsoft.com/office/powerpoint/2010/main" val="273882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Στοιχεία έννοιας εργαζομένου</a:t>
            </a:r>
          </a:p>
        </p:txBody>
      </p:sp>
      <p:sp>
        <p:nvSpPr>
          <p:cNvPr id="3" name="Θέση περιεχομένου 2"/>
          <p:cNvSpPr>
            <a:spLocks noGrp="1"/>
          </p:cNvSpPr>
          <p:nvPr>
            <p:ph idx="1"/>
          </p:nvPr>
        </p:nvSpPr>
        <p:spPr/>
        <p:txBody>
          <a:bodyPr>
            <a:normAutofit fontScale="77500" lnSpcReduction="20000"/>
          </a:bodyPr>
          <a:lstStyle/>
          <a:p>
            <a:r>
              <a:rPr lang="el-GR" dirty="0"/>
              <a:t>α. Η παροχή υπηρεσιών: «πραγματικών και γνήσιων οικονομικών δραστηριοτήτων, που δεν είναι τόσο περιορισμένες ώστε να παρουσιάζονται ως εντελώς ασήμαντες και μη ουσιώδεις» </a:t>
            </a:r>
          </a:p>
          <a:p>
            <a:r>
              <a:rPr lang="el-GR" dirty="0"/>
              <a:t>β. Η παροχή υπηρεσιών υπό τις εντολές άλλου: ο εργαζόμενος, ως μισθωτός ή υπάλληλος, προσφέρει τις υπηρεσίες του ευρισκόμενος κάτω από ένα γνήσιο διευθυντικό δικαίωμα του εργοδότη του, υπακούοντας στις εντολές του σε αντίθεση με τον ελεύθερο ή ανεξάρτητο επαγγελματία.  </a:t>
            </a:r>
          </a:p>
          <a:p>
            <a:r>
              <a:rPr lang="el-GR" dirty="0"/>
              <a:t>γ. Η αμοιβή ως αντάλλαγμα των προσφερόμενων υπηρεσιών: Η ύπαρξη αμοιβής είναι αυτή που θεμελιώνει την ύπαρξη οικονομικής δραστηριότητας, που πρέπει να συντρέχει για την υπαγωγή στις διατάξεις της Συνθήκης για τις θεμελιώδεις ελευθερίες και ειδικά για την ελεύθερη κυκλοφορία των εργαζομένων. Το ύψος της αμοιβής άλλα και το είδος αυτής είναι αδιάφορα. </a:t>
            </a:r>
          </a:p>
          <a:p>
            <a:endParaRPr lang="el-GR" dirty="0"/>
          </a:p>
        </p:txBody>
      </p:sp>
    </p:spTree>
    <p:extLst>
      <p:ext uri="{BB962C8B-B14F-4D97-AF65-F5344CB8AC3E}">
        <p14:creationId xmlns:p14="http://schemas.microsoft.com/office/powerpoint/2010/main" val="3166341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Αποτελέσματα ελεύθερης κυκλοφορίας</a:t>
            </a:r>
            <a:endParaRPr lang="el-GR" dirty="0"/>
          </a:p>
        </p:txBody>
      </p:sp>
      <p:sp>
        <p:nvSpPr>
          <p:cNvPr id="3" name="Θέση περιεχομένου 2"/>
          <p:cNvSpPr>
            <a:spLocks noGrp="1"/>
          </p:cNvSpPr>
          <p:nvPr>
            <p:ph idx="1"/>
          </p:nvPr>
        </p:nvSpPr>
        <p:spPr/>
        <p:txBody>
          <a:bodyPr>
            <a:normAutofit/>
          </a:bodyPr>
          <a:lstStyle/>
          <a:p>
            <a:r>
              <a:rPr lang="el-GR" dirty="0"/>
              <a:t>Η ελεύθερη κυκλοφορία των εργαζομένων συνεπάγεται την κατάργηση κάθε διακρίσεως λόγω ιθαγενείας μεταξύ των εργαζομένων των κρατών μελών, όσον αφορά την απασχόληση, την αμοιβή και τους άλλους όρους εργασίας (ά. 45 παρ. 2 ΣΛΕΕ). </a:t>
            </a:r>
            <a:endParaRPr lang="el-GR" dirty="0" smtClean="0"/>
          </a:p>
          <a:p>
            <a:r>
              <a:rPr lang="el-GR" dirty="0" smtClean="0"/>
              <a:t>Το </a:t>
            </a:r>
            <a:r>
              <a:rPr lang="el-GR" dirty="0" err="1" smtClean="0"/>
              <a:t>άρ</a:t>
            </a:r>
            <a:r>
              <a:rPr lang="el-GR" dirty="0" smtClean="0"/>
              <a:t>. 45 ΣΛΕΕ έχει κάθετο και οριζόντιο </a:t>
            </a:r>
            <a:r>
              <a:rPr lang="el-GR" dirty="0"/>
              <a:t>αποτέλεσμα (ΔΕΚ, 36/74). </a:t>
            </a:r>
            <a:r>
              <a:rPr lang="el-GR" dirty="0" smtClean="0"/>
              <a:t>Αφορά όχι μόνο στις δημόσιες αρχές αλλά και στους ιδιώτες εργοδότες.</a:t>
            </a:r>
          </a:p>
        </p:txBody>
      </p:sp>
    </p:spTree>
    <p:extLst>
      <p:ext uri="{BB962C8B-B14F-4D97-AF65-F5344CB8AC3E}">
        <p14:creationId xmlns:p14="http://schemas.microsoft.com/office/powerpoint/2010/main" val="2913195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Έμμεση διάκριση</a:t>
            </a:r>
          </a:p>
        </p:txBody>
      </p:sp>
      <p:sp>
        <p:nvSpPr>
          <p:cNvPr id="3" name="Θέση περιεχομένου 2"/>
          <p:cNvSpPr>
            <a:spLocks noGrp="1"/>
          </p:cNvSpPr>
          <p:nvPr>
            <p:ph idx="1"/>
          </p:nvPr>
        </p:nvSpPr>
        <p:spPr/>
        <p:txBody>
          <a:bodyPr>
            <a:normAutofit fontScale="77500" lnSpcReduction="20000"/>
          </a:bodyPr>
          <a:lstStyle/>
          <a:p>
            <a:r>
              <a:rPr lang="el-GR" dirty="0"/>
              <a:t>Ο κανόνας της ίσης μεταχείρισης του άρθρου 45 απαγορεύει επίσης και όλες </a:t>
            </a:r>
            <a:r>
              <a:rPr lang="el-GR" dirty="0" smtClean="0"/>
              <a:t>τις συγκεκαλυμμένες </a:t>
            </a:r>
            <a:r>
              <a:rPr lang="el-GR" dirty="0"/>
              <a:t>μορφές δυσμενούς διάκρισης, οι οποίες, ενώ δε διαφοροποιούν με βάση την ιθαγένεια</a:t>
            </a:r>
            <a:r>
              <a:rPr lang="el-GR" dirty="0" smtClean="0"/>
              <a:t>, καταλήγουν </a:t>
            </a:r>
            <a:r>
              <a:rPr lang="el-GR" dirty="0" err="1"/>
              <a:t>de</a:t>
            </a:r>
            <a:r>
              <a:rPr lang="el-GR" dirty="0"/>
              <a:t> </a:t>
            </a:r>
            <a:r>
              <a:rPr lang="el-GR" dirty="0" err="1"/>
              <a:t>facto</a:t>
            </a:r>
            <a:r>
              <a:rPr lang="el-GR" dirty="0"/>
              <a:t> στο ίδιο αποτέλεσμα, μέσω άλλων </a:t>
            </a:r>
            <a:r>
              <a:rPr lang="el-GR" dirty="0" smtClean="0"/>
              <a:t>κριτηρίων (</a:t>
            </a:r>
            <a:r>
              <a:rPr lang="en-US" dirty="0"/>
              <a:t>ΔΕΚ</a:t>
            </a:r>
            <a:r>
              <a:rPr lang="en-US" dirty="0" smtClean="0"/>
              <a:t>, </a:t>
            </a:r>
            <a:r>
              <a:rPr lang="en-US" dirty="0"/>
              <a:t>C-237/94</a:t>
            </a:r>
            <a:r>
              <a:rPr lang="el-GR" dirty="0" smtClean="0"/>
              <a:t>).</a:t>
            </a:r>
          </a:p>
          <a:p>
            <a:r>
              <a:rPr lang="el-GR" dirty="0" smtClean="0"/>
              <a:t>Το </a:t>
            </a:r>
            <a:r>
              <a:rPr lang="el-GR" dirty="0"/>
              <a:t>εφαρμοζόμενο κριτήριο αφορά κατά κανόνα τους </a:t>
            </a:r>
            <a:r>
              <a:rPr lang="el-GR" dirty="0" smtClean="0"/>
              <a:t>αλλοδαπούς.</a:t>
            </a:r>
          </a:p>
          <a:p>
            <a:r>
              <a:rPr lang="el-GR" dirty="0"/>
              <a:t>Α</a:t>
            </a:r>
            <a:r>
              <a:rPr lang="el-GR" dirty="0" smtClean="0"/>
              <a:t>ν </a:t>
            </a:r>
            <a:r>
              <a:rPr lang="el-GR" dirty="0"/>
              <a:t>και εφαρμόζονται αδιακρίτως σε ημεδαπούς ή αλλοδαπούς, τελικά, εμποδίζουν ή αποτρέπουν τον πολίτη ενός Κράτους-μέλους να εγκαταλείψει την χώρα προέλευσης εμποδίζοντας ή κάνοντας λιγότερο ελκυστική την ελεύθερη κυκλοφορία των εργαζομένων </a:t>
            </a:r>
            <a:endParaRPr lang="el-GR" dirty="0" smtClean="0"/>
          </a:p>
          <a:p>
            <a:r>
              <a:rPr lang="el-GR" dirty="0"/>
              <a:t>Τέτοια κριτήρια αποτελούν συνήθως η κατοικία (</a:t>
            </a:r>
            <a:r>
              <a:rPr lang="el-GR" dirty="0" smtClean="0"/>
              <a:t>ΔΕΚ, 152/73), η </a:t>
            </a:r>
            <a:r>
              <a:rPr lang="el-GR" dirty="0"/>
              <a:t>γλώσσα (</a:t>
            </a:r>
            <a:r>
              <a:rPr lang="el-GR" dirty="0" smtClean="0"/>
              <a:t>C-90/96, </a:t>
            </a:r>
            <a:r>
              <a:rPr lang="el-GR" dirty="0"/>
              <a:t>εκτός αν είναι εύλογη και αναγκαία προϋπόθεση για την εν λόγω θέση </a:t>
            </a:r>
            <a:r>
              <a:rPr lang="el-GR" dirty="0" smtClean="0"/>
              <a:t>εργασίας) και </a:t>
            </a:r>
            <a:r>
              <a:rPr lang="el-GR" dirty="0"/>
              <a:t>η απόκτηση προηγούμενης επαγγελματικής εμπειρίας (ΔΕΚ, </a:t>
            </a:r>
            <a:r>
              <a:rPr lang="el-GR" dirty="0" smtClean="0"/>
              <a:t>C-276/07).</a:t>
            </a:r>
            <a:endParaRPr lang="el-GR" dirty="0"/>
          </a:p>
        </p:txBody>
      </p:sp>
    </p:spTree>
    <p:extLst>
      <p:ext uri="{BB962C8B-B14F-4D97-AF65-F5344CB8AC3E}">
        <p14:creationId xmlns:p14="http://schemas.microsoft.com/office/powerpoint/2010/main" val="2784130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Μη </a:t>
            </a:r>
            <a:r>
              <a:rPr lang="el-GR" dirty="0" err="1"/>
              <a:t>διακρίνοντα</a:t>
            </a:r>
            <a:r>
              <a:rPr lang="el-GR" dirty="0"/>
              <a:t> μέτρα</a:t>
            </a:r>
          </a:p>
        </p:txBody>
      </p:sp>
      <p:sp>
        <p:nvSpPr>
          <p:cNvPr id="3" name="Θέση περιεχομένου 2"/>
          <p:cNvSpPr>
            <a:spLocks noGrp="1"/>
          </p:cNvSpPr>
          <p:nvPr>
            <p:ph idx="1"/>
          </p:nvPr>
        </p:nvSpPr>
        <p:spPr/>
        <p:txBody>
          <a:bodyPr>
            <a:normAutofit fontScale="92500" lnSpcReduction="10000"/>
          </a:bodyPr>
          <a:lstStyle/>
          <a:p>
            <a:r>
              <a:rPr lang="el-GR" dirty="0" smtClean="0"/>
              <a:t>Είναι </a:t>
            </a:r>
            <a:r>
              <a:rPr lang="el-GR" dirty="0"/>
              <a:t>ασύμβατα με το </a:t>
            </a:r>
            <a:r>
              <a:rPr lang="el-GR" dirty="0" err="1"/>
              <a:t>ενωσιακό</a:t>
            </a:r>
            <a:r>
              <a:rPr lang="el-GR" dirty="0"/>
              <a:t> δίκαιο και τα αδιακρίτως εφαρμοζόμενα μέτρα, </a:t>
            </a:r>
            <a:r>
              <a:rPr lang="el-GR" dirty="0" smtClean="0"/>
              <a:t>που εμποδίζουν </a:t>
            </a:r>
            <a:r>
              <a:rPr lang="el-GR" dirty="0"/>
              <a:t>την πρόσβαση στην </a:t>
            </a:r>
            <a:r>
              <a:rPr lang="el-GR" dirty="0" smtClean="0"/>
              <a:t>αγορά.</a:t>
            </a:r>
          </a:p>
          <a:p>
            <a:r>
              <a:rPr lang="el-GR" dirty="0" smtClean="0"/>
              <a:t>Απόφαση </a:t>
            </a:r>
            <a:r>
              <a:rPr lang="fr-FR" dirty="0"/>
              <a:t>Bosman (</a:t>
            </a:r>
            <a:r>
              <a:rPr lang="el-GR" dirty="0"/>
              <a:t>ΔΕΚ, </a:t>
            </a:r>
            <a:r>
              <a:rPr lang="fr-FR" dirty="0" smtClean="0"/>
              <a:t>C-415/93</a:t>
            </a:r>
            <a:r>
              <a:rPr lang="el-GR" dirty="0"/>
              <a:t>) : διάταξη </a:t>
            </a:r>
            <a:r>
              <a:rPr lang="el-GR" dirty="0" smtClean="0"/>
              <a:t>που επιβάλλει </a:t>
            </a:r>
            <a:r>
              <a:rPr lang="el-GR" dirty="0"/>
              <a:t>σε ποδοσφαιρικό σύλλογο να καταβάλει αποζημίωση στο σύλλογο στον οποίο έπαιζε προηγουμένως </a:t>
            </a:r>
            <a:r>
              <a:rPr lang="el-GR" dirty="0" smtClean="0"/>
              <a:t>ο αθλητής </a:t>
            </a:r>
            <a:r>
              <a:rPr lang="el-GR" dirty="0"/>
              <a:t>είναι αντίθετη στο άρθρο 45, ακόμη και αν δεν εισάγει διάκριση, άμεσα ή </a:t>
            </a:r>
            <a:r>
              <a:rPr lang="el-GR" dirty="0" smtClean="0"/>
              <a:t>έμμεσα.</a:t>
            </a:r>
          </a:p>
          <a:p>
            <a:r>
              <a:rPr lang="el-GR" dirty="0"/>
              <a:t>Όμως : αδιακρίτως εφαρμοζόμενα μέτρα που περιορίζουν μόνον έμμεσα </a:t>
            </a:r>
            <a:r>
              <a:rPr lang="el-GR" dirty="0" smtClean="0"/>
              <a:t>την πρόσβαση </a:t>
            </a:r>
            <a:r>
              <a:rPr lang="el-GR" dirty="0"/>
              <a:t>στην αγορά και έχουν αβέβαιη επιρροή δεν αντιβαίνουν στο άρθρο 45 ΣΛΕΕ (ΔΕΚ</a:t>
            </a:r>
            <a:r>
              <a:rPr lang="el-GR" dirty="0" smtClean="0"/>
              <a:t>, C-190/98).</a:t>
            </a:r>
            <a:endParaRPr lang="el-GR" dirty="0"/>
          </a:p>
        </p:txBody>
      </p:sp>
    </p:spTree>
    <p:extLst>
      <p:ext uri="{BB962C8B-B14F-4D97-AF65-F5344CB8AC3E}">
        <p14:creationId xmlns:p14="http://schemas.microsoft.com/office/powerpoint/2010/main" val="2251764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ελεύθερη κυκλοφορία των εργαζομένων περιλαμβάνει το δικαίωμά τους:</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α) να αποδέχονται κάθε πραγματική προσφορά εργασίας,</a:t>
            </a:r>
          </a:p>
          <a:p>
            <a:r>
              <a:rPr lang="el-GR" dirty="0"/>
              <a:t>β) να διακινούνται ελεύθερα για τον σκοπό αυτό εντός της επικρατείας των κρατών μελών,</a:t>
            </a:r>
          </a:p>
          <a:p>
            <a:r>
              <a:rPr lang="el-GR" dirty="0"/>
              <a:t>γ) να διαμένουν σε ένα από τα κράτη μέλη με τον σκοπό να ασκούν εκεί ορισμένη εργασία σύμφωνα με τις νομοθετικές, κανονιστικές και διοικητικές διατάξεις που διέπουν την απασχόληση των εργαζομένων υπηκόων αυτού του κράτους μέλους,</a:t>
            </a:r>
          </a:p>
          <a:p>
            <a:r>
              <a:rPr lang="el-GR" dirty="0"/>
              <a:t>δ) να παραμένουν στην επικράτεια ενός κράτους μέλους και μετά την άσκηση σ’ αυτό ορισμένης εργασίας, κατά τους όρους που θα αποτελέσουν αντικείμενο κανονισμών που θα εκδώσει η Επιτροπή</a:t>
            </a:r>
          </a:p>
          <a:p>
            <a:endParaRPr lang="el-GR" dirty="0"/>
          </a:p>
        </p:txBody>
      </p:sp>
    </p:spTree>
    <p:extLst>
      <p:ext uri="{BB962C8B-B14F-4D97-AF65-F5344CB8AC3E}">
        <p14:creationId xmlns:p14="http://schemas.microsoft.com/office/powerpoint/2010/main" val="228321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Παράγωγο Δίκαιο εξασφάλισης της ελεύθερης κυκλοφορίας εργαζομένων</a:t>
            </a:r>
            <a:endParaRPr lang="el-GR" sz="3200" dirty="0"/>
          </a:p>
        </p:txBody>
      </p:sp>
      <p:sp>
        <p:nvSpPr>
          <p:cNvPr id="3" name="Θέση περιεχομένου 2"/>
          <p:cNvSpPr>
            <a:spLocks noGrp="1"/>
          </p:cNvSpPr>
          <p:nvPr>
            <p:ph idx="1"/>
          </p:nvPr>
        </p:nvSpPr>
        <p:spPr/>
        <p:txBody>
          <a:bodyPr/>
          <a:lstStyle/>
          <a:p>
            <a:r>
              <a:rPr lang="el-GR" dirty="0" smtClean="0"/>
              <a:t>Για τη διευκόλυνση της απόλαυσης του δικαιώματος πρόσβασης στην αγορά εργασίας ενός </a:t>
            </a:r>
            <a:r>
              <a:rPr lang="el-GR" dirty="0" err="1" smtClean="0"/>
              <a:t>κμ</a:t>
            </a:r>
            <a:r>
              <a:rPr lang="el-GR" dirty="0" smtClean="0"/>
              <a:t> υπηκόων άλλων </a:t>
            </a:r>
            <a:r>
              <a:rPr lang="el-GR" dirty="0" err="1" smtClean="0"/>
              <a:t>κμ</a:t>
            </a:r>
            <a:r>
              <a:rPr lang="el-GR" dirty="0" smtClean="0"/>
              <a:t>, υιοθετήθηκε ο κανονισμός 1612/68.</a:t>
            </a:r>
          </a:p>
          <a:p>
            <a:r>
              <a:rPr lang="el-GR" dirty="0" smtClean="0"/>
              <a:t>Κωδικοποιήθηκε και αντικαταστάθηκε από </a:t>
            </a:r>
            <a:r>
              <a:rPr lang="el-GR" dirty="0"/>
              <a:t>τον κανονισμό </a:t>
            </a:r>
            <a:r>
              <a:rPr lang="el-GR" dirty="0" smtClean="0"/>
              <a:t>492/2011.</a:t>
            </a:r>
          </a:p>
          <a:p>
            <a:r>
              <a:rPr lang="el-GR" dirty="0"/>
              <a:t>Διασφαλίζει την ομαλή λειτουργία του συστήματος μέσω της απαγόρευσης οποιασδήποτε μορφής διάκρισης μεταξύ των εργαζομένων της ΕΕ</a:t>
            </a:r>
            <a:r>
              <a:rPr lang="el-GR" dirty="0" smtClean="0"/>
              <a:t>.</a:t>
            </a:r>
          </a:p>
          <a:p>
            <a:endParaRPr lang="el-GR" dirty="0"/>
          </a:p>
        </p:txBody>
      </p:sp>
    </p:spTree>
    <p:extLst>
      <p:ext uri="{BB962C8B-B14F-4D97-AF65-F5344CB8AC3E}">
        <p14:creationId xmlns:p14="http://schemas.microsoft.com/office/powerpoint/2010/main" val="392738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Κανονισμός </a:t>
            </a:r>
            <a:r>
              <a:rPr lang="el-GR" dirty="0"/>
              <a:t>492/2011</a:t>
            </a:r>
          </a:p>
        </p:txBody>
      </p:sp>
      <p:sp>
        <p:nvSpPr>
          <p:cNvPr id="3" name="Θέση περιεχομένου 2"/>
          <p:cNvSpPr>
            <a:spLocks noGrp="1"/>
          </p:cNvSpPr>
          <p:nvPr>
            <p:ph idx="1"/>
          </p:nvPr>
        </p:nvSpPr>
        <p:spPr/>
        <p:txBody>
          <a:bodyPr>
            <a:normAutofit fontScale="85000" lnSpcReduction="20000"/>
          </a:bodyPr>
          <a:lstStyle/>
          <a:p>
            <a:r>
              <a:rPr lang="el-GR" dirty="0"/>
              <a:t>απαγορεύει:</a:t>
            </a:r>
          </a:p>
          <a:p>
            <a:r>
              <a:rPr lang="el-GR" dirty="0"/>
              <a:t>τις χωριστές διαδικασίες πρόσληψης για τους αλλοδαπούς• </a:t>
            </a:r>
          </a:p>
          <a:p>
            <a:r>
              <a:rPr lang="el-GR" dirty="0"/>
              <a:t>τους περιορισμούς στην ανακοίνωση προσφορών εργασίας ή την επιβολή ειδικών προϋποθέσεων, όπως η εγγραφή στα γραφεία ευρέσεως εργασίας για πρόσωπα που προέρχονται από άλλη χώρα της ΕΕ.</a:t>
            </a:r>
          </a:p>
          <a:p>
            <a:r>
              <a:rPr lang="el-GR" dirty="0"/>
              <a:t>Π</a:t>
            </a:r>
            <a:r>
              <a:rPr lang="el-GR" dirty="0" smtClean="0"/>
              <a:t>αράνομη </a:t>
            </a:r>
            <a:r>
              <a:rPr lang="el-GR" dirty="0"/>
              <a:t>η διάκριση μεταξύ ημεδαπών εργαζομένων και εργαζομένων από άλλες χώρες της ΕΕ ως προς τους όρους απασχόλησης οι οποίοι καλύπτουν την αμοιβή, την απόλυση, την επαγγελματική επανένταξη ή την </a:t>
            </a:r>
            <a:r>
              <a:rPr lang="el-GR" dirty="0" err="1"/>
              <a:t>επαναπασχόληση</a:t>
            </a:r>
            <a:r>
              <a:rPr lang="el-GR" dirty="0"/>
              <a:t>, καθώς και ως προς τα κοινωνικά και φορολογικά πλεονεκτήματα. Αμφότερες κατηγορίες έχουν ίση πρόσβαση σε κατάρτιση στις επαγγελματικές σχολές και στα κέντρα επανεκπαίδευσης.</a:t>
            </a:r>
          </a:p>
          <a:p>
            <a:endParaRPr lang="el-GR" dirty="0"/>
          </a:p>
        </p:txBody>
      </p:sp>
    </p:spTree>
    <p:extLst>
      <p:ext uri="{BB962C8B-B14F-4D97-AF65-F5344CB8AC3E}">
        <p14:creationId xmlns:p14="http://schemas.microsoft.com/office/powerpoint/2010/main" val="3541348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Εσωτερική Αγορά της ΕΕ</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Η Συνθήκη ΕΕ προβλέπει στο άρθρο 3, παρ. 3, ότι η ΕΕ εγκαθιδρύει εσωτερική αγορά.</a:t>
            </a:r>
          </a:p>
          <a:p>
            <a:r>
              <a:rPr lang="el-GR" dirty="0" smtClean="0"/>
              <a:t>Η ΕΕ χρησιμοποιεί ως πρότυπο την </a:t>
            </a:r>
            <a:r>
              <a:rPr lang="el-GR" dirty="0"/>
              <a:t>ε</a:t>
            </a:r>
            <a:r>
              <a:rPr lang="el-GR" dirty="0" smtClean="0"/>
              <a:t>σωτερική της αγορά προκειμένου να προωθήσει το άνοιγμα των αγορών στον ανταγωνισμό, τη σταθερή και ομαλή λειτουργία τους και τον περιορισμό τους κρατικού προστατευτισμού.  </a:t>
            </a:r>
          </a:p>
          <a:p>
            <a:r>
              <a:rPr lang="el-GR" dirty="0" smtClean="0"/>
              <a:t>Η Εσωτερική Αγορά αποτελεί ένα ενιαίο οικονομικό χώρο, ο οποίος στηρίζεται στην Τελωνειακή Ένωση, στις 4 θεμελιώδεις οικονομικές ελευθερίες κυκλοφορίας (εμπορευμάτων, προσώπων, υπηρεσιών, κεφαλαίων) και </a:t>
            </a:r>
            <a:r>
              <a:rPr lang="el-GR" dirty="0" err="1" smtClean="0"/>
              <a:t>ενωσιακούς</a:t>
            </a:r>
            <a:r>
              <a:rPr lang="el-GR" dirty="0" smtClean="0"/>
              <a:t> κανόνες προστασίας του ελεύθερου ανταγωνισμού. </a:t>
            </a:r>
          </a:p>
          <a:p>
            <a:r>
              <a:rPr lang="el-GR" dirty="0" smtClean="0"/>
              <a:t>Άρθρο 26, παρ. </a:t>
            </a:r>
            <a:r>
              <a:rPr lang="el-GR" dirty="0"/>
              <a:t>2 ΣΛΕΕ :  </a:t>
            </a:r>
            <a:r>
              <a:rPr lang="el-GR" dirty="0" smtClean="0"/>
              <a:t>«</a:t>
            </a:r>
            <a:r>
              <a:rPr lang="el-GR" i="1" dirty="0" smtClean="0"/>
              <a:t>Η </a:t>
            </a:r>
            <a:r>
              <a:rPr lang="el-GR" i="1" dirty="0"/>
              <a:t>εσωτερική αγορά περιλαμβάνει χώρο χωρίς εσωτερικά σύνορα μέσα στον οποίο εξασφαλίζεται η ελεύθερη κυκλοφορία των εμπορευμάτων, των προσώπων, των υπηρεσιών και των κεφαλαίων σύμφωνα με τις διατάξεις των </a:t>
            </a:r>
            <a:r>
              <a:rPr lang="el-GR" i="1" dirty="0" smtClean="0"/>
              <a:t>Συνθηκών</a:t>
            </a:r>
            <a:r>
              <a:rPr lang="el-GR" dirty="0" smtClean="0"/>
              <a:t>».</a:t>
            </a:r>
            <a:endParaRPr lang="el-GR" dirty="0"/>
          </a:p>
        </p:txBody>
      </p:sp>
    </p:spTree>
    <p:extLst>
      <p:ext uri="{BB962C8B-B14F-4D97-AF65-F5344CB8AC3E}">
        <p14:creationId xmlns:p14="http://schemas.microsoft.com/office/powerpoint/2010/main" val="413198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Κανονισμός 492/2011</a:t>
            </a:r>
          </a:p>
        </p:txBody>
      </p:sp>
      <p:sp>
        <p:nvSpPr>
          <p:cNvPr id="3" name="Θέση περιεχομένου 2"/>
          <p:cNvSpPr>
            <a:spLocks noGrp="1"/>
          </p:cNvSpPr>
          <p:nvPr>
            <p:ph idx="1"/>
          </p:nvPr>
        </p:nvSpPr>
        <p:spPr/>
        <p:txBody>
          <a:bodyPr>
            <a:normAutofit fontScale="92500"/>
          </a:bodyPr>
          <a:lstStyle/>
          <a:p>
            <a:r>
              <a:rPr lang="el-GR" dirty="0"/>
              <a:t>Η ίδια αρχή της πρόσβασης σε προγράμματα εθνικής εκπαίδευσης, μαθητείας και επαγγελματικής εκπαίδευσης εφαρμόζεται και στα παιδιά προσώπου που απασχολείται ή έχει απασχοληθεί κατά το παρελθόν σε άλλη χώρα της ΕΕ.</a:t>
            </a:r>
          </a:p>
          <a:p>
            <a:r>
              <a:rPr lang="el-GR" dirty="0"/>
              <a:t>Η νομοθεσία καλύπτει ορισμένα κοινωνικά δικαιώματα. Ο εργαζόμενος που εργάζεται σε άλλη χώρα της ΕΕ δικαιούται τα ίδια δυνητικά επιδόματα στέγασης με τους ημεδαπούς, ενώ μπορεί να εγγράφεται σε καταλόγους ανευρέσεως κατοικίας, όπου αυτοί υφίστανται, στην περιοχή όπου εργάζεται</a:t>
            </a:r>
          </a:p>
        </p:txBody>
      </p:sp>
    </p:spTree>
    <p:extLst>
      <p:ext uri="{BB962C8B-B14F-4D97-AF65-F5344CB8AC3E}">
        <p14:creationId xmlns:p14="http://schemas.microsoft.com/office/powerpoint/2010/main" val="4059699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Πρόσθετα μέτρα </a:t>
            </a:r>
            <a:r>
              <a:rPr lang="el-GR" dirty="0"/>
              <a:t>για τη στήριξη της ελεύθερης κυκλοφορίας</a:t>
            </a:r>
          </a:p>
        </p:txBody>
      </p:sp>
      <p:sp>
        <p:nvSpPr>
          <p:cNvPr id="3" name="Θέση περιεχομένου 2"/>
          <p:cNvSpPr>
            <a:spLocks noGrp="1"/>
          </p:cNvSpPr>
          <p:nvPr>
            <p:ph idx="1"/>
          </p:nvPr>
        </p:nvSpPr>
        <p:spPr/>
        <p:txBody>
          <a:bodyPr>
            <a:normAutofit fontScale="92500" lnSpcReduction="10000"/>
          </a:bodyPr>
          <a:lstStyle/>
          <a:p>
            <a:r>
              <a:rPr lang="el-GR" dirty="0"/>
              <a:t>το σύστημα αναγνώρισης των επαγγελματικών προσόντων που έχουν συμπληρωθεί σε άλλα κράτη μέλη της ΕΕ έχει μεταρρυθμιστεί με σκοπό να εναρμονιστεί και να διευκολυνθεί η διαδικασία. το σύστημα αυτό περιλαμβάνει την αυτόματη αναγνώριση ορισμένων επαγγελμάτων στον τομέα της υγείας καθώς και των αρχιτεκτόνων (οδηγία 2013/55/ΕΕ για την τροποποίηση της οδηγίας 2005/36/ΕΚ 2.1.6).</a:t>
            </a:r>
          </a:p>
          <a:p>
            <a:r>
              <a:rPr lang="el-GR" dirty="0"/>
              <a:t>η έκδοση ευρωπαϊκής επαγγελματικής ταυτότητας το 2016, για να ελεγχθεί η διαδικασία ηλεκτρονικής αναγνώρισης για επιλεγμένα νομοθετικώς κατοχυρωμένα επαγγέλματα</a:t>
            </a:r>
            <a:r>
              <a:rPr lang="el-GR" dirty="0" smtClean="0"/>
              <a:t>·</a:t>
            </a:r>
            <a:endParaRPr lang="el-GR" dirty="0"/>
          </a:p>
        </p:txBody>
      </p:sp>
    </p:spTree>
    <p:extLst>
      <p:ext uri="{BB962C8B-B14F-4D97-AF65-F5344CB8AC3E}">
        <p14:creationId xmlns:p14="http://schemas.microsoft.com/office/powerpoint/2010/main" val="1767941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Πρόσθετα μέτρα </a:t>
            </a:r>
            <a:r>
              <a:rPr lang="el-GR" dirty="0"/>
              <a:t>για τη στήριξη της ελεύθερης </a:t>
            </a:r>
            <a:r>
              <a:rPr lang="el-GR" dirty="0" smtClean="0"/>
              <a:t>κυκλοφορίας (συν.)</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ο συντονισμός των συστημάτων κοινωνικής ασφάλισης, περιλαμβανομένης της δυνατότητας μεταφοράς των δικαιωμάτων κοινωνικής προστασίας, χάρη στον κανονισμό (ΕΚ) αριθ. 883/2004 και τον κανονισμό εφαρμογής (ΕΚ) αριθ. 987/2009, που επί του παρόντος τελεί υπό αναθεώρηση (2.3.4)·</a:t>
            </a:r>
          </a:p>
          <a:p>
            <a:r>
              <a:rPr lang="el-GR" dirty="0"/>
              <a:t>η Ευρωπαϊκή Κάρτα Ασφάλισης Ασθένειας (2004) ως απόδειξη ασφάλισης σύμφωνα με τον κανονισμό αριθ. 883/2204 και η οδηγία για τη διασυνοριακή υγειονομική περίθαλψη (οδηγία 2011/24/ΕΕ)·</a:t>
            </a:r>
          </a:p>
          <a:p>
            <a:r>
              <a:rPr lang="el-GR" dirty="0"/>
              <a:t>βελτιωτικές ρυθμίσεις στην απόκτηση και τη διατήρηση δικαιωμάτων συμπληρωματικής συνταξιοδότησης (οδηγία 2014/50/ΕΕ)·</a:t>
            </a:r>
          </a:p>
          <a:p>
            <a:r>
              <a:rPr lang="el-GR" dirty="0"/>
              <a:t>η υποχρέωση να διασφαλίζονται οι δικαστικές διαδικασίες για την παροχή έννομης προστασίας στους εργαζομένους που υφίστανται διακρίσεις και να ορίζονται φορείς που προωθούν και παρακολουθούν την ίση μεταχείριση (οδηγία 2014/54/ΕΕ).</a:t>
            </a:r>
          </a:p>
          <a:p>
            <a:endParaRPr lang="el-GR" dirty="0"/>
          </a:p>
        </p:txBody>
      </p:sp>
    </p:spTree>
    <p:extLst>
      <p:ext uri="{BB962C8B-B14F-4D97-AF65-F5344CB8AC3E}">
        <p14:creationId xmlns:p14="http://schemas.microsoft.com/office/powerpoint/2010/main" val="1007748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Περιορισμοί της ελεύθερης κυκλοφορίας</a:t>
            </a:r>
          </a:p>
        </p:txBody>
      </p:sp>
      <p:sp>
        <p:nvSpPr>
          <p:cNvPr id="3" name="Θέση περιεχομένου 2"/>
          <p:cNvSpPr>
            <a:spLocks noGrp="1"/>
          </p:cNvSpPr>
          <p:nvPr>
            <p:ph idx="1"/>
          </p:nvPr>
        </p:nvSpPr>
        <p:spPr/>
        <p:txBody>
          <a:bodyPr>
            <a:normAutofit fontScale="92500" lnSpcReduction="20000"/>
          </a:bodyPr>
          <a:lstStyle/>
          <a:p>
            <a:r>
              <a:rPr lang="el-GR" dirty="0"/>
              <a:t>Η Συνθήκη επιτρέπει στα κράτη μέλη να αρνηθούν σε υπήκοο της ΕΕ την είσοδο ή τη διαμονή στο έδαφός τους για λόγους δημόσιας τάξης, δημόσιας ασφάλειας ή δημόσιας υγείας. </a:t>
            </a:r>
            <a:endParaRPr lang="el-GR" dirty="0" smtClean="0"/>
          </a:p>
          <a:p>
            <a:r>
              <a:rPr lang="el-GR" dirty="0"/>
              <a:t>Καθώς αποτελούν εξαιρέσεις, θα πρέπει σε κάθε περίπτωση να </a:t>
            </a:r>
            <a:r>
              <a:rPr lang="el-GR" dirty="0" smtClean="0"/>
              <a:t>ερμηνεύονται περιοριστικά </a:t>
            </a:r>
            <a:r>
              <a:rPr lang="el-GR" dirty="0"/>
              <a:t>και υπόκεινται σε αυστηρό έλεγχο </a:t>
            </a:r>
            <a:r>
              <a:rPr lang="el-GR" dirty="0" smtClean="0"/>
              <a:t>αναλογικότητας.</a:t>
            </a:r>
          </a:p>
          <a:p>
            <a:r>
              <a:rPr lang="el-GR" dirty="0" smtClean="0"/>
              <a:t>Τα </a:t>
            </a:r>
            <a:r>
              <a:rPr lang="el-GR" dirty="0"/>
              <a:t>μέτρα αυτά πρέπει να θεμελιώνονται με βάση την προσωπική συμπεριφορά του ενδιαφερόμενου ατόμου, η οποία πρέπει να συνιστά αρκούντως σοβαρή και άμεση απειλή, στρεφόμενη κατά θεμελιώδους συμφέροντος του κράτους. Στο πλαίσιο αυτό, η οδηγία 2004/38/EΚ προβλέπει επίσης μια σειρά από διαδικαστικές εγγυήσεις</a:t>
            </a:r>
            <a:r>
              <a:rPr lang="el-GR" dirty="0" smtClean="0"/>
              <a:t>.</a:t>
            </a:r>
          </a:p>
        </p:txBody>
      </p:sp>
    </p:spTree>
    <p:extLst>
      <p:ext uri="{BB962C8B-B14F-4D97-AF65-F5344CB8AC3E}">
        <p14:creationId xmlns:p14="http://schemas.microsoft.com/office/powerpoint/2010/main" val="4124885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Άρθρο 45, παρ. 4 </a:t>
            </a:r>
            <a:r>
              <a:rPr lang="el-GR" dirty="0"/>
              <a:t>ΣΛΕΕ</a:t>
            </a:r>
          </a:p>
        </p:txBody>
      </p:sp>
      <p:sp>
        <p:nvSpPr>
          <p:cNvPr id="3" name="Θέση περιεχομένου 2"/>
          <p:cNvSpPr>
            <a:spLocks noGrp="1"/>
          </p:cNvSpPr>
          <p:nvPr>
            <p:ph idx="1"/>
          </p:nvPr>
        </p:nvSpPr>
        <p:spPr/>
        <p:txBody>
          <a:bodyPr>
            <a:normAutofit lnSpcReduction="10000"/>
          </a:bodyPr>
          <a:lstStyle/>
          <a:p>
            <a:r>
              <a:rPr lang="el-GR" dirty="0" smtClean="0"/>
              <a:t>Η </a:t>
            </a:r>
            <a:r>
              <a:rPr lang="el-GR" dirty="0"/>
              <a:t>ελεύθερη κυκλοφορία των εργαζομένων δεν εφαρμόζεται προκειμένου περί απασχολήσεως στη δημόσια διοίκηση, αν και η παρέκκλιση αυτή έχει ερμηνευτεί κατά πολύ περιοριστικό τρόπο από το Δικαστήριο της Ευρωπαϊκής </a:t>
            </a:r>
            <a:r>
              <a:rPr lang="el-GR" dirty="0" smtClean="0"/>
              <a:t>Ένωσης :</a:t>
            </a:r>
          </a:p>
          <a:p>
            <a:r>
              <a:rPr lang="el-GR" dirty="0"/>
              <a:t>Μ</a:t>
            </a:r>
            <a:r>
              <a:rPr lang="el-GR" dirty="0" smtClean="0"/>
              <a:t>όνον </a:t>
            </a:r>
            <a:r>
              <a:rPr lang="el-GR" dirty="0"/>
              <a:t>εκείνες οι θέσεις που περιλαμβάνουν την άσκηση δημόσιας εξουσίας και την ευθύνη για τη διασφάλιση των γενικών συμφερόντων του οικείου κράτους (όπως η εσωτερική ή εξωτερική ασφάλειά του) μπορούν να περιοριστούν στους πολίτες του κράτους.</a:t>
            </a:r>
          </a:p>
          <a:p>
            <a:endParaRPr lang="el-GR" dirty="0"/>
          </a:p>
        </p:txBody>
      </p:sp>
    </p:spTree>
    <p:extLst>
      <p:ext uri="{BB962C8B-B14F-4D97-AF65-F5344CB8AC3E}">
        <p14:creationId xmlns:p14="http://schemas.microsoft.com/office/powerpoint/2010/main" val="40085693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Δημόσια υγεία</a:t>
            </a:r>
          </a:p>
        </p:txBody>
      </p:sp>
      <p:sp>
        <p:nvSpPr>
          <p:cNvPr id="3" name="Θέση περιεχομένου 2"/>
          <p:cNvSpPr>
            <a:spLocks noGrp="1"/>
          </p:cNvSpPr>
          <p:nvPr>
            <p:ph idx="1"/>
          </p:nvPr>
        </p:nvSpPr>
        <p:spPr/>
        <p:txBody>
          <a:bodyPr>
            <a:normAutofit lnSpcReduction="10000"/>
          </a:bodyPr>
          <a:lstStyle/>
          <a:p>
            <a:r>
              <a:rPr lang="el-GR" dirty="0"/>
              <a:t>Οι μόνες ασθένειες, που δικαιολογούν περιοριστικά μέτρα, είναι οι ασθένειες που εγκλείουν κίνδυνο επιδημίας, όπως ορίζονται στις οικείες πράξεις της ΠΟΥ, </a:t>
            </a:r>
          </a:p>
          <a:p>
            <a:r>
              <a:rPr lang="el-GR" dirty="0"/>
              <a:t>Άλλες λοιμώδεις νόσοι ή μεταδοτικές παρασιτικές ασθένειες, εφόσον αποτελούν, στο Κράτος- μέλος υποδοχής, αντικείμενο διατάξεων προστασίας εφαρμοστέων στους ημεδαπούς. </a:t>
            </a:r>
          </a:p>
          <a:p>
            <a:r>
              <a:rPr lang="el-GR" dirty="0"/>
              <a:t>Οι ασθένειες, που επέρχονται τρεις μήνες μετά την ημερομηνία άφιξης, δεν δικαιολογούν την απέλαση από την επικράτεια.</a:t>
            </a:r>
          </a:p>
          <a:p>
            <a:endParaRPr lang="el-GR" dirty="0"/>
          </a:p>
          <a:p>
            <a:endParaRPr lang="el-GR" dirty="0"/>
          </a:p>
        </p:txBody>
      </p:sp>
    </p:spTree>
    <p:extLst>
      <p:ext uri="{BB962C8B-B14F-4D97-AF65-F5344CB8AC3E}">
        <p14:creationId xmlns:p14="http://schemas.microsoft.com/office/powerpoint/2010/main" val="183945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Δημόσια τάξη</a:t>
            </a:r>
          </a:p>
        </p:txBody>
      </p:sp>
      <p:sp>
        <p:nvSpPr>
          <p:cNvPr id="3" name="Θέση περιεχομένου 2"/>
          <p:cNvSpPr>
            <a:spLocks noGrp="1"/>
          </p:cNvSpPr>
          <p:nvPr>
            <p:ph idx="1"/>
          </p:nvPr>
        </p:nvSpPr>
        <p:spPr/>
        <p:txBody>
          <a:bodyPr/>
          <a:lstStyle/>
          <a:p>
            <a:r>
              <a:rPr lang="el-GR" dirty="0"/>
              <a:t>Η δημόσια τάξη συνδέεται με την ποινικώς κολάσιμη συμπεριφορά του ατόμου στο παρελθόν και την πρόβλεψη παράνομης συμπεριφοράς στο μέλλον, ικανής, όμως,  να προσβάλλει κάποια από τις θεμελιώδεις αξίες της κοινωνίας. </a:t>
            </a:r>
          </a:p>
        </p:txBody>
      </p:sp>
    </p:spTree>
    <p:extLst>
      <p:ext uri="{BB962C8B-B14F-4D97-AF65-F5344CB8AC3E}">
        <p14:creationId xmlns:p14="http://schemas.microsoft.com/office/powerpoint/2010/main" val="42683131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Δημόσια ασφάλεια</a:t>
            </a:r>
          </a:p>
        </p:txBody>
      </p:sp>
      <p:sp>
        <p:nvSpPr>
          <p:cNvPr id="3" name="Θέση περιεχομένου 2"/>
          <p:cNvSpPr>
            <a:spLocks noGrp="1"/>
          </p:cNvSpPr>
          <p:nvPr>
            <p:ph idx="1"/>
          </p:nvPr>
        </p:nvSpPr>
        <p:spPr/>
        <p:txBody>
          <a:bodyPr>
            <a:normAutofit fontScale="92500" lnSpcReduction="10000"/>
          </a:bodyPr>
          <a:lstStyle/>
          <a:p>
            <a:r>
              <a:rPr lang="el-GR" dirty="0"/>
              <a:t>Η δημόσια (εθνική) ασφάλεια διακρίνεται σε: </a:t>
            </a:r>
          </a:p>
          <a:p>
            <a:r>
              <a:rPr lang="el-GR" dirty="0" smtClean="0"/>
              <a:t>Εξωτερική </a:t>
            </a:r>
            <a:r>
              <a:rPr lang="el-GR" dirty="0"/>
              <a:t>(στρατιωτική απειλή, διατάραξη των εξωτερικών σχέσεων της χώρας) και </a:t>
            </a:r>
            <a:endParaRPr lang="el-GR" dirty="0" smtClean="0"/>
          </a:p>
          <a:p>
            <a:r>
              <a:rPr lang="el-GR" dirty="0" smtClean="0"/>
              <a:t>Εσωτερική </a:t>
            </a:r>
            <a:r>
              <a:rPr lang="el-GR" dirty="0"/>
              <a:t>(ύπαρξη του κράτους και των θεσμών του, επιβίωση του πληθυσμού</a:t>
            </a:r>
            <a:r>
              <a:rPr lang="el-GR" dirty="0" smtClean="0"/>
              <a:t>).</a:t>
            </a:r>
          </a:p>
          <a:p>
            <a:r>
              <a:rPr lang="el-GR" dirty="0" smtClean="0"/>
              <a:t>Η </a:t>
            </a:r>
            <a:r>
              <a:rPr lang="el-GR" dirty="0"/>
              <a:t>δημόσια ασφάλεια μπορεί να επηρεάζεται από την παρακώλυση </a:t>
            </a:r>
            <a:r>
              <a:rPr lang="el-GR" dirty="0" smtClean="0"/>
              <a:t>της λειτουργίας </a:t>
            </a:r>
            <a:r>
              <a:rPr lang="el-GR" dirty="0"/>
              <a:t>των κρατικών θεσμών και των βασικών δημόσιων υπηρεσιών, καθώς και από τον κίνδυνο </a:t>
            </a:r>
            <a:r>
              <a:rPr lang="el-GR" dirty="0" smtClean="0"/>
              <a:t>σοβαρής διαταραχής </a:t>
            </a:r>
            <a:r>
              <a:rPr lang="el-GR" dirty="0"/>
              <a:t>των εξωτερικών σχέσεων ή της ειρηνικής συνύπαρξης των λαών ή από την προσβολή </a:t>
            </a:r>
            <a:r>
              <a:rPr lang="el-GR" dirty="0" smtClean="0"/>
              <a:t>των στρατιωτικών συμφερόντων (ΔΕΚ, </a:t>
            </a:r>
            <a:r>
              <a:rPr lang="fr-FR" dirty="0"/>
              <a:t>C-398/98</a:t>
            </a:r>
            <a:r>
              <a:rPr lang="el-GR" dirty="0" smtClean="0"/>
              <a:t>).</a:t>
            </a:r>
            <a:endParaRPr lang="el-GR" dirty="0"/>
          </a:p>
        </p:txBody>
      </p:sp>
    </p:spTree>
    <p:extLst>
      <p:ext uri="{BB962C8B-B14F-4D97-AF65-F5344CB8AC3E}">
        <p14:creationId xmlns:p14="http://schemas.microsoft.com/office/powerpoint/2010/main" val="285896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Άρθρο </a:t>
            </a:r>
            <a:r>
              <a:rPr lang="el-GR" dirty="0" smtClean="0"/>
              <a:t>48</a:t>
            </a:r>
            <a:r>
              <a:rPr lang="en-US" dirty="0" smtClean="0"/>
              <a:t> </a:t>
            </a:r>
            <a:r>
              <a:rPr lang="el-GR" dirty="0" smtClean="0"/>
              <a:t>ΣΛΕΕ</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Η συνύπαρξη διαφορετικών </a:t>
            </a:r>
            <a:r>
              <a:rPr lang="el-GR" dirty="0" smtClean="0"/>
              <a:t>συστημάτων κοινωνικής </a:t>
            </a:r>
            <a:r>
              <a:rPr lang="el-GR" dirty="0"/>
              <a:t>ασφάλισης στα διάφορα </a:t>
            </a:r>
            <a:r>
              <a:rPr lang="el-GR" dirty="0" err="1" smtClean="0"/>
              <a:t>κμ</a:t>
            </a:r>
            <a:r>
              <a:rPr lang="el-GR" dirty="0" smtClean="0"/>
              <a:t> μπορεί </a:t>
            </a:r>
            <a:r>
              <a:rPr lang="el-GR" dirty="0"/>
              <a:t>δυνητικά να αποτρέψει τους εργαζομένους από </a:t>
            </a:r>
            <a:r>
              <a:rPr lang="el-GR" dirty="0" smtClean="0"/>
              <a:t>την άσκηση </a:t>
            </a:r>
            <a:r>
              <a:rPr lang="el-GR" dirty="0"/>
              <a:t>των δικαιωμάτων του άρθρου </a:t>
            </a:r>
            <a:r>
              <a:rPr lang="el-GR" dirty="0" smtClean="0"/>
              <a:t>45 ΣΛΕΕ </a:t>
            </a:r>
            <a:r>
              <a:rPr lang="el-GR" dirty="0"/>
              <a:t>ή να έχει επιζήμιες συνέπειες σε όσους πραγματικά τα ασκούν</a:t>
            </a:r>
            <a:r>
              <a:rPr lang="el-GR" dirty="0" smtClean="0"/>
              <a:t>.</a:t>
            </a:r>
            <a:endParaRPr lang="en-US" dirty="0" smtClean="0"/>
          </a:p>
          <a:p>
            <a:r>
              <a:rPr lang="el-GR" dirty="0" smtClean="0"/>
              <a:t>Ένας εργαζόμενος που διακινήθηκε και εργάσθηκε σε περισσότερα </a:t>
            </a:r>
            <a:r>
              <a:rPr lang="el-GR" dirty="0" err="1" smtClean="0"/>
              <a:t>κμ</a:t>
            </a:r>
            <a:r>
              <a:rPr lang="el-GR" dirty="0" smtClean="0"/>
              <a:t> θα μπορούσε να αποκομίσει ασφαλιστικά δικαιώματα στα </a:t>
            </a:r>
            <a:r>
              <a:rPr lang="el-GR" dirty="0" err="1"/>
              <a:t>κ</a:t>
            </a:r>
            <a:r>
              <a:rPr lang="el-GR" dirty="0" err="1" smtClean="0"/>
              <a:t>μ</a:t>
            </a:r>
            <a:r>
              <a:rPr lang="el-GR" dirty="0" smtClean="0"/>
              <a:t> αυτά, χωρίς όμως συνταξιοδοτικό δικαίωμα.</a:t>
            </a:r>
          </a:p>
          <a:p>
            <a:r>
              <a:rPr lang="el-GR" dirty="0" smtClean="0"/>
              <a:t>Επίσης, υπάρχουν σημαντικές αποκλίσεις μεταξύ των εθνικών ασφαλιστικών συστημάτων. </a:t>
            </a:r>
          </a:p>
          <a:p>
            <a:r>
              <a:rPr lang="el-GR" dirty="0" smtClean="0"/>
              <a:t>Το </a:t>
            </a:r>
            <a:r>
              <a:rPr lang="el-GR" dirty="0"/>
              <a:t>άρθρο 48 αποτελεί νομική βάση για τη λήψη πρωτοβουλιών από την πλευρά της </a:t>
            </a:r>
            <a:r>
              <a:rPr lang="el-GR" dirty="0" smtClean="0"/>
              <a:t>Ευρωπαϊκής Ένωσης</a:t>
            </a:r>
            <a:r>
              <a:rPr lang="el-GR" dirty="0"/>
              <a:t>, που θα οδηγήσουν σε συντονισμό των εθνικών συστημάτων κοινωνικής ασφάλισης.</a:t>
            </a:r>
          </a:p>
        </p:txBody>
      </p:sp>
    </p:spTree>
    <p:extLst>
      <p:ext uri="{BB962C8B-B14F-4D97-AF65-F5344CB8AC3E}">
        <p14:creationId xmlns:p14="http://schemas.microsoft.com/office/powerpoint/2010/main" val="42534033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Περιεχόμενο</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Το Ευρωπαϊκό Κοινοβούλιο και το Συμβούλιο, αποφασίζοντας σύμφωνα με τη συνήθη </a:t>
            </a:r>
            <a:r>
              <a:rPr lang="el-GR" dirty="0" smtClean="0"/>
              <a:t>νομοθετική διαδικασία</a:t>
            </a:r>
            <a:r>
              <a:rPr lang="el-GR" dirty="0"/>
              <a:t>, λαμβάνουν στον τομέα της κοινωνικής ασφάλισης τα αναγκαία μέτρα για την </a:t>
            </a:r>
            <a:r>
              <a:rPr lang="el-GR" dirty="0" smtClean="0"/>
              <a:t>εγκαθίδρυση της </a:t>
            </a:r>
            <a:r>
              <a:rPr lang="el-GR" dirty="0"/>
              <a:t>ελεύθερης κυκλοφορίας των </a:t>
            </a:r>
            <a:r>
              <a:rPr lang="el-GR" dirty="0" smtClean="0"/>
              <a:t>εργαζομένων. </a:t>
            </a:r>
          </a:p>
          <a:p>
            <a:r>
              <a:rPr lang="el-GR" dirty="0"/>
              <a:t>Στόχος δεν είναι η εναρμόνιση των συστημάτων των κρατών μελών σε ευρωπαϊκό επίπεδο, καθώς η </a:t>
            </a:r>
            <a:r>
              <a:rPr lang="el-GR" dirty="0" smtClean="0"/>
              <a:t>κοινωνική ασφάλιση </a:t>
            </a:r>
            <a:r>
              <a:rPr lang="el-GR" dirty="0"/>
              <a:t>παραμένει αρμοδιότητα των κρατών μελών (ΔΕΚ, </a:t>
            </a:r>
            <a:r>
              <a:rPr lang="el-GR" dirty="0" smtClean="0"/>
              <a:t>C-385/99).</a:t>
            </a:r>
          </a:p>
          <a:p>
            <a:r>
              <a:rPr lang="el-GR" dirty="0" smtClean="0"/>
              <a:t>Συντονισμό των κοινωνικοασφαλιστικών </a:t>
            </a:r>
            <a:r>
              <a:rPr lang="el-GR" dirty="0"/>
              <a:t>συστημάτων, και μάλιστα μόνο στο βαθμό που είναι απαραίτητος για την </a:t>
            </a:r>
            <a:r>
              <a:rPr lang="el-GR" dirty="0" smtClean="0"/>
              <a:t>ολοκλήρωση της </a:t>
            </a:r>
            <a:r>
              <a:rPr lang="el-GR" dirty="0"/>
              <a:t>ενιαίας αγοράς (</a:t>
            </a:r>
            <a:r>
              <a:rPr lang="el-GR" dirty="0" smtClean="0"/>
              <a:t>ΔΕΚ</a:t>
            </a:r>
            <a:r>
              <a:rPr lang="fr-FR" dirty="0" smtClean="0"/>
              <a:t>, C-393</a:t>
            </a:r>
            <a:r>
              <a:rPr lang="el-GR" dirty="0" smtClean="0"/>
              <a:t>).</a:t>
            </a:r>
            <a:endParaRPr lang="el-GR" dirty="0"/>
          </a:p>
        </p:txBody>
      </p:sp>
    </p:spTree>
    <p:extLst>
      <p:ext uri="{BB962C8B-B14F-4D97-AF65-F5344CB8AC3E}">
        <p14:creationId xmlns:p14="http://schemas.microsoft.com/office/powerpoint/2010/main" val="1186704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σημασία της ελεύθερης κυκλοφορίας προσώπων</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Το δικαίωμα των πολιτών της ΕΕ να κυκλοφορούν ελεύθερα και να διαμένουν σε οποιαδήποτε χώρα της ΕΕ, μαζί με τα μέλη της οικογένειάς τους, είναι μια από τις τέσσερις θεμελιώδεις ελευθερίες που κατοχυρώνονται στη νομοθεσία της ΕΕ. </a:t>
            </a:r>
            <a:endParaRPr lang="el-GR" dirty="0" smtClean="0"/>
          </a:p>
          <a:p>
            <a:r>
              <a:rPr lang="el-GR" dirty="0"/>
              <a:t>Η ελεύθερη διακίνηση των προσώπων παρουσιάζει όχι μόνο οικονομική αλλά κυρίως πολιτική σημασία καθώς αποτελεί ουσιαστική προϋπόθεση για την ευρωπαϊκή </a:t>
            </a:r>
            <a:r>
              <a:rPr lang="el-GR" dirty="0" smtClean="0"/>
              <a:t>ολοκλήρωση.</a:t>
            </a:r>
            <a:endParaRPr lang="en-US" dirty="0" smtClean="0"/>
          </a:p>
          <a:p>
            <a:r>
              <a:rPr lang="el-GR" dirty="0"/>
              <a:t>Η ελεύθερη κυκλοφορία των προσώπων αναλύεται σε ελεύθερη κυκλοφορία των εργαζομένων και σε ελευθερία/δικαίωμα </a:t>
            </a:r>
            <a:r>
              <a:rPr lang="el-GR" dirty="0" smtClean="0"/>
              <a:t>εγκατάστασης και ελεύθερη παροχή υπηρεσιών. </a:t>
            </a:r>
            <a:r>
              <a:rPr lang="el-GR" dirty="0"/>
              <a:t>Σταδιακά βέβαια, το δικαίωμα στην ελεύθερη κυκλοφορία και διαμονή επεκτάθηκε και στους μη εργαζόμενους, υπό συγκεκριμένες όμως προϋποθέσεις.</a:t>
            </a:r>
          </a:p>
        </p:txBody>
      </p:sp>
    </p:spTree>
    <p:extLst>
      <p:ext uri="{BB962C8B-B14F-4D97-AF65-F5344CB8AC3E}">
        <p14:creationId xmlns:p14="http://schemas.microsoft.com/office/powerpoint/2010/main" val="6769529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ελευθερία εγκατάστασης</a:t>
            </a:r>
          </a:p>
        </p:txBody>
      </p:sp>
      <p:sp>
        <p:nvSpPr>
          <p:cNvPr id="3" name="Θέση περιεχομένου 2"/>
          <p:cNvSpPr>
            <a:spLocks noGrp="1"/>
          </p:cNvSpPr>
          <p:nvPr>
            <p:ph idx="1"/>
          </p:nvPr>
        </p:nvSpPr>
        <p:spPr/>
        <p:txBody>
          <a:bodyPr>
            <a:normAutofit fontScale="77500" lnSpcReduction="20000"/>
          </a:bodyPr>
          <a:lstStyle/>
          <a:p>
            <a:r>
              <a:rPr lang="el-GR" dirty="0"/>
              <a:t>Η ελευθερία εγκατάστασης παρέχει στους φορείς της το δικαίωμα να αποκτούν </a:t>
            </a:r>
            <a:r>
              <a:rPr lang="el-GR" dirty="0" smtClean="0"/>
              <a:t>κύρια ή </a:t>
            </a:r>
            <a:r>
              <a:rPr lang="el-GR" dirty="0"/>
              <a:t>δευτερεύουσα εγκατάσταση σε οποιοδήποτε άλλο κράτος μέλος, έχοντας </a:t>
            </a:r>
            <a:r>
              <a:rPr lang="el-GR" dirty="0" smtClean="0"/>
              <a:t>ελεύθερη επιλογή </a:t>
            </a:r>
            <a:r>
              <a:rPr lang="el-GR" dirty="0"/>
              <a:t>της κατάλληλης νομικής μορφής για την άσκηση της δραστηριότητάς τους</a:t>
            </a:r>
            <a:r>
              <a:rPr lang="el-GR" dirty="0" smtClean="0"/>
              <a:t>.</a:t>
            </a:r>
          </a:p>
          <a:p>
            <a:r>
              <a:rPr lang="el-GR" dirty="0"/>
              <a:t>Ως εγκατάσταση εννοείται η δυνατότητα υπηκόου κράτους μέλους να συμμετέχει, </a:t>
            </a:r>
            <a:r>
              <a:rPr lang="el-GR" dirty="0" smtClean="0"/>
              <a:t>με σταθερό </a:t>
            </a:r>
            <a:r>
              <a:rPr lang="el-GR" dirty="0"/>
              <a:t>και συνεχή τρόπο, στην οικονομική ζωή άλλου κράτους </a:t>
            </a:r>
            <a:r>
              <a:rPr lang="el-GR" dirty="0" smtClean="0"/>
              <a:t>μέλους.</a:t>
            </a:r>
          </a:p>
          <a:p>
            <a:r>
              <a:rPr lang="el-GR" dirty="0" smtClean="0"/>
              <a:t>Η «εγκατάσταση</a:t>
            </a:r>
            <a:r>
              <a:rPr lang="el-GR" dirty="0"/>
              <a:t>», λοιπόν, κατά το </a:t>
            </a:r>
            <a:r>
              <a:rPr lang="el-GR" dirty="0" err="1"/>
              <a:t>άρ</a:t>
            </a:r>
            <a:r>
              <a:rPr lang="el-GR" dirty="0"/>
              <a:t>. 49 ΣΛΕΕ καταλαμβάνει στοιχεία όπως </a:t>
            </a:r>
            <a:r>
              <a:rPr lang="el-GR" dirty="0" smtClean="0"/>
              <a:t>τις οικονομικές </a:t>
            </a:r>
            <a:r>
              <a:rPr lang="el-GR" dirty="0"/>
              <a:t>δραστηριότητες, τις μη μισθωτές δραστηριότητες, την άσκησή τους </a:t>
            </a:r>
            <a:r>
              <a:rPr lang="el-GR" dirty="0" smtClean="0"/>
              <a:t>με σταθερό </a:t>
            </a:r>
            <a:r>
              <a:rPr lang="el-GR" dirty="0"/>
              <a:t>και συνεχή τρόπο και την ύπαρξη συγκεκριμένου διασυνοριακού </a:t>
            </a:r>
            <a:r>
              <a:rPr lang="el-GR" dirty="0" smtClean="0"/>
              <a:t>στοιχείου.</a:t>
            </a:r>
          </a:p>
          <a:p>
            <a:r>
              <a:rPr lang="el-GR" dirty="0"/>
              <a:t>Στη συνέχεια, οι δραστηριότητες πρέπει να ασκούνται κατά σταθερό και </a:t>
            </a:r>
            <a:r>
              <a:rPr lang="el-GR" dirty="0" smtClean="0"/>
              <a:t>συνεχή τρόπο</a:t>
            </a:r>
            <a:r>
              <a:rPr lang="el-GR" dirty="0"/>
              <a:t>. Πρόκειται για το στοιχείο εκείνο που διαφοροποιεί την ελεύθερη </a:t>
            </a:r>
            <a:r>
              <a:rPr lang="el-GR" dirty="0" smtClean="0"/>
              <a:t>εγκατάσταση</a:t>
            </a:r>
            <a:r>
              <a:rPr lang="en-US" dirty="0" smtClean="0"/>
              <a:t> </a:t>
            </a:r>
            <a:r>
              <a:rPr lang="el-GR" dirty="0" smtClean="0"/>
              <a:t>από </a:t>
            </a:r>
            <a:r>
              <a:rPr lang="el-GR" dirty="0"/>
              <a:t>την ελεύθερη παροχή υπηρεσιών.</a:t>
            </a:r>
          </a:p>
        </p:txBody>
      </p:sp>
    </p:spTree>
    <p:extLst>
      <p:ext uri="{BB962C8B-B14F-4D97-AF65-F5344CB8AC3E}">
        <p14:creationId xmlns:p14="http://schemas.microsoft.com/office/powerpoint/2010/main" val="3322083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Φορείς της ελευθερίας εγκατάστασης </a:t>
            </a:r>
          </a:p>
        </p:txBody>
      </p:sp>
      <p:sp>
        <p:nvSpPr>
          <p:cNvPr id="3" name="Θέση περιεχομένου 2"/>
          <p:cNvSpPr>
            <a:spLocks noGrp="1"/>
          </p:cNvSpPr>
          <p:nvPr>
            <p:ph idx="1"/>
          </p:nvPr>
        </p:nvSpPr>
        <p:spPr/>
        <p:txBody>
          <a:bodyPr>
            <a:normAutofit fontScale="85000" lnSpcReduction="20000"/>
          </a:bodyPr>
          <a:lstStyle/>
          <a:p>
            <a:r>
              <a:rPr lang="el-GR" dirty="0" smtClean="0"/>
              <a:t>Τόσο </a:t>
            </a:r>
            <a:r>
              <a:rPr lang="el-GR" dirty="0"/>
              <a:t>φυσικά όσο και νομικά </a:t>
            </a:r>
            <a:r>
              <a:rPr lang="el-GR" dirty="0" smtClean="0"/>
              <a:t>πρόσωπα</a:t>
            </a:r>
            <a:r>
              <a:rPr lang="el-GR" dirty="0"/>
              <a:t>. </a:t>
            </a:r>
            <a:r>
              <a:rPr lang="el-GR" dirty="0" smtClean="0"/>
              <a:t>Προβλέπεται </a:t>
            </a:r>
            <a:r>
              <a:rPr lang="el-GR" dirty="0"/>
              <a:t>για την ελεύθερη κυκλοφορία των ελεύθερων επαγγελματιών καθώς και για τα νομικά πρόσωπα. </a:t>
            </a:r>
            <a:endParaRPr lang="el-GR" dirty="0" smtClean="0"/>
          </a:p>
          <a:p>
            <a:r>
              <a:rPr lang="el-GR" dirty="0" smtClean="0"/>
              <a:t>Ως προς </a:t>
            </a:r>
            <a:r>
              <a:rPr lang="el-GR" dirty="0"/>
              <a:t>τα φυσικά πρόσωπα, καταλαμβάνονται πρόσωπα που έχουν την </a:t>
            </a:r>
            <a:r>
              <a:rPr lang="el-GR" dirty="0" smtClean="0"/>
              <a:t>ιθαγένεια κράτους </a:t>
            </a:r>
            <a:r>
              <a:rPr lang="el-GR" dirty="0"/>
              <a:t>μέλους, πρόσωπα με ιθαγένεια κράτους μέλους ακόμη κι αν κατοικούν </a:t>
            </a:r>
            <a:r>
              <a:rPr lang="el-GR" dirty="0" smtClean="0"/>
              <a:t>εκτός της </a:t>
            </a:r>
            <a:r>
              <a:rPr lang="el-GR" dirty="0"/>
              <a:t>Ένωσης, υπήκοοι των υπερπόντιων χωρών και εδαφών κράτους μέλους, </a:t>
            </a:r>
            <a:r>
              <a:rPr lang="el-GR" dirty="0" smtClean="0"/>
              <a:t>καθώς και </a:t>
            </a:r>
            <a:r>
              <a:rPr lang="el-GR" dirty="0"/>
              <a:t>άλλων κρατών βάσει ειδικών συμφωνιών π.χ. κρατών του ΕΟΧ (</a:t>
            </a:r>
            <a:r>
              <a:rPr lang="el-GR" dirty="0" smtClean="0"/>
              <a:t>Ισλανδία, Νορβηγία</a:t>
            </a:r>
            <a:r>
              <a:rPr lang="el-GR" dirty="0"/>
              <a:t>, Λιχτενστάιν) και της Ελβετίας, και μέλη της οικογένειας </a:t>
            </a:r>
            <a:r>
              <a:rPr lang="el-GR" dirty="0" smtClean="0"/>
              <a:t>του εγκαθιστάμενου, τα </a:t>
            </a:r>
            <a:r>
              <a:rPr lang="el-GR" dirty="0"/>
              <a:t>οποία μπορούν να επικαλεστούν την προστασία από το δικαίωμα εγκατάστασης του </a:t>
            </a:r>
            <a:r>
              <a:rPr lang="el-GR" dirty="0" smtClean="0"/>
              <a:t>πρώτου (ΔΕΚ,</a:t>
            </a:r>
            <a:r>
              <a:rPr lang="fr-FR" dirty="0"/>
              <a:t> </a:t>
            </a:r>
            <a:r>
              <a:rPr lang="fr-FR" dirty="0" smtClean="0"/>
              <a:t>C-370/90</a:t>
            </a:r>
            <a:r>
              <a:rPr lang="el-GR" dirty="0" smtClean="0"/>
              <a:t>).</a:t>
            </a:r>
          </a:p>
          <a:p>
            <a:r>
              <a:rPr lang="el-GR" dirty="0"/>
              <a:t>Τα νομικά πρόσωπα πρέπει να διαθέτουν ικανότητα </a:t>
            </a:r>
            <a:r>
              <a:rPr lang="el-GR" dirty="0" smtClean="0"/>
              <a:t>δικαίου.</a:t>
            </a:r>
          </a:p>
          <a:p>
            <a:endParaRPr lang="el-GR" dirty="0"/>
          </a:p>
        </p:txBody>
      </p:sp>
    </p:spTree>
    <p:extLst>
      <p:ext uri="{BB962C8B-B14F-4D97-AF65-F5344CB8AC3E}">
        <p14:creationId xmlns:p14="http://schemas.microsoft.com/office/powerpoint/2010/main" val="9995335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Διάκριση από παροχή υπηρεσιών</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Η ελευθερία εγκαταστάσεως (ά. 49 </a:t>
            </a:r>
            <a:r>
              <a:rPr lang="el-GR" dirty="0" err="1"/>
              <a:t>επ</a:t>
            </a:r>
            <a:r>
              <a:rPr lang="el-GR" dirty="0"/>
              <a:t>. ΣΛΕΕ) και η ελεύθερη παροχή των υπηρεσιών (ά. 56 </a:t>
            </a:r>
            <a:r>
              <a:rPr lang="el-GR" dirty="0" err="1"/>
              <a:t>επ</a:t>
            </a:r>
            <a:r>
              <a:rPr lang="el-GR" dirty="0"/>
              <a:t>. ΣΛΕΕ) αφορά τους ανεξάρτητους (ελεύθερους) επαγγελματίες και τις εταιρείες.</a:t>
            </a:r>
          </a:p>
          <a:p>
            <a:r>
              <a:rPr lang="el-GR" dirty="0"/>
              <a:t>Σύμφωνα με το άρθρο 56 ΣΛΕΕ « οι περιορισμοί της ελεύθερης παροχής υπηρεσιών στο εσωτερικό της Ένωσης απαγορεύονται όσον αφορά τους υπηκόους των κρατών μελών που είναι εγκατεστημένοι σε άλλο κράτος μέλος από εκείνο του αποδέκτη υπηρεσίας». </a:t>
            </a:r>
          </a:p>
          <a:p>
            <a:r>
              <a:rPr lang="el-GR" dirty="0"/>
              <a:t>Η ελεύθερη παροχή υπηρεσιών διακρίνεται από το δικαίωμα εγκατάστασης καθώς την πρώτη περίπτωση η συγκεκριμένη οικονομική δραστηριότητα (παροχή υπηρεσιών) ασκείται χωρίς ο φορέας της, δηλαδή ο </a:t>
            </a:r>
            <a:r>
              <a:rPr lang="el-GR" dirty="0" err="1"/>
              <a:t>πάροχος</a:t>
            </a:r>
            <a:r>
              <a:rPr lang="el-GR"/>
              <a:t> της υπηρεσίας, να αποκτά εγκατάσταση στο κράτος στο οποίο βρίσκονται οι αποδέκτες των υπηρεσιών του, ενώ στη δεύτερη περίπτωση η άσκηση της οικονομικής δραστηριότητας στηρίζεται στην εγκατάσταση του φορέα στο κράτος όπου θα πραγματοποιηθεί η παροχή της υπηρεσίας. </a:t>
            </a:r>
          </a:p>
          <a:p>
            <a:endParaRPr lang="el-GR" dirty="0"/>
          </a:p>
        </p:txBody>
      </p:sp>
    </p:spTree>
    <p:extLst>
      <p:ext uri="{BB962C8B-B14F-4D97-AF65-F5344CB8AC3E}">
        <p14:creationId xmlns:p14="http://schemas.microsoft.com/office/powerpoint/2010/main" val="6259274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Υπηρεσίες</a:t>
            </a:r>
            <a:endParaRPr lang="el-GR" dirty="0"/>
          </a:p>
        </p:txBody>
      </p:sp>
      <p:sp>
        <p:nvSpPr>
          <p:cNvPr id="3" name="Θέση περιεχομένου 2"/>
          <p:cNvSpPr>
            <a:spLocks noGrp="1"/>
          </p:cNvSpPr>
          <p:nvPr>
            <p:ph idx="1"/>
          </p:nvPr>
        </p:nvSpPr>
        <p:spPr/>
        <p:txBody>
          <a:bodyPr>
            <a:normAutofit lnSpcReduction="10000"/>
          </a:bodyPr>
          <a:lstStyle/>
          <a:p>
            <a:r>
              <a:rPr lang="el-GR" dirty="0"/>
              <a:t>O τομέας των υπηρεσιών αποτελεί σήμερα την κυριότερη πηγή θέσεων απασχόλησης στην Ευρωπαϊκή Ένωση και καλύπτει μεγάλο μέρος των διεθνών συναλλαγών της</a:t>
            </a:r>
            <a:r>
              <a:rPr lang="el-GR" dirty="0" smtClean="0"/>
              <a:t>.</a:t>
            </a:r>
          </a:p>
          <a:p>
            <a:r>
              <a:rPr lang="el-GR" dirty="0" smtClean="0"/>
              <a:t>Στις </a:t>
            </a:r>
            <a:r>
              <a:rPr lang="el-GR" dirty="0"/>
              <a:t>διμερείς εξωτερικές συμφωνίες της ΕΕ που θεσπίζουν κανόνες και αρχές για την παροχή υπηρεσιών συμπεριλαμβάνονται αφενός οι </a:t>
            </a:r>
            <a:r>
              <a:rPr lang="el-GR" dirty="0" err="1"/>
              <a:t>πολυτομεακές</a:t>
            </a:r>
            <a:r>
              <a:rPr lang="el-GR" dirty="0"/>
              <a:t> συμφωνίες των οποίων ένα τμήμα έχει ως αντικείμενο ρύθμισης τις υπηρεσίες και οι συμφωνίες που έχουν ως αποκλειστικό αντικείμενο συγκεκριμένων τομέων των υπηρεσιών. </a:t>
            </a:r>
          </a:p>
          <a:p>
            <a:endParaRPr lang="el-GR" dirty="0"/>
          </a:p>
        </p:txBody>
      </p:sp>
    </p:spTree>
    <p:extLst>
      <p:ext uri="{BB962C8B-B14F-4D97-AF65-F5344CB8AC3E}">
        <p14:creationId xmlns:p14="http://schemas.microsoft.com/office/powerpoint/2010/main" val="32323403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Ιδαιτερότητες</a:t>
            </a:r>
            <a:r>
              <a:rPr lang="el-GR" dirty="0" smtClean="0"/>
              <a:t> </a:t>
            </a:r>
            <a:r>
              <a:rPr lang="el-GR" dirty="0"/>
              <a:t>του εμπορίου των υπηρεσιών </a:t>
            </a:r>
          </a:p>
        </p:txBody>
      </p:sp>
      <p:sp>
        <p:nvSpPr>
          <p:cNvPr id="3" name="Θέση περιεχομένου 2"/>
          <p:cNvSpPr>
            <a:spLocks noGrp="1"/>
          </p:cNvSpPr>
          <p:nvPr>
            <p:ph idx="1"/>
          </p:nvPr>
        </p:nvSpPr>
        <p:spPr/>
        <p:txBody>
          <a:bodyPr>
            <a:normAutofit fontScale="92500" lnSpcReduction="20000"/>
          </a:bodyPr>
          <a:lstStyle/>
          <a:p>
            <a:r>
              <a:rPr lang="el-GR" dirty="0" smtClean="0"/>
              <a:t>Παρουσιάζουν </a:t>
            </a:r>
            <a:r>
              <a:rPr lang="el-GR" dirty="0"/>
              <a:t>ιδιαίτερα χαρακτηριστικά που τις διαφοροποιούν από τα αγαθά/προϊόντα </a:t>
            </a:r>
            <a:endParaRPr lang="el-GR" dirty="0" smtClean="0"/>
          </a:p>
          <a:p>
            <a:r>
              <a:rPr lang="el-GR" dirty="0" smtClean="0"/>
              <a:t>Το </a:t>
            </a:r>
            <a:r>
              <a:rPr lang="el-GR" dirty="0"/>
              <a:t>προϊόν τους είναι κατά κανόνα μη ορατό και μη </a:t>
            </a:r>
            <a:r>
              <a:rPr lang="el-GR" dirty="0" smtClean="0"/>
              <a:t>απτό</a:t>
            </a:r>
          </a:p>
          <a:p>
            <a:r>
              <a:rPr lang="el-GR" dirty="0" smtClean="0"/>
              <a:t>Η </a:t>
            </a:r>
            <a:r>
              <a:rPr lang="el-GR" dirty="0"/>
              <a:t>παροχή υπηρεσιών απαιτεί συνήθως άμεση φυσική επαφή ανάμεσα στον </a:t>
            </a:r>
            <a:r>
              <a:rPr lang="el-GR" dirty="0" err="1"/>
              <a:t>πάροχο</a:t>
            </a:r>
            <a:r>
              <a:rPr lang="el-GR" dirty="0"/>
              <a:t> και τον αποδέκτη της υπηρεσίας, γεγονός που θέτει συχνά το ζήτημα της προσωρινής μετακίνησης των </a:t>
            </a:r>
            <a:r>
              <a:rPr lang="el-GR" dirty="0" smtClean="0"/>
              <a:t>προσώπων</a:t>
            </a:r>
          </a:p>
          <a:p>
            <a:r>
              <a:rPr lang="el-GR" dirty="0"/>
              <a:t>Η απελευθέρωση των υπηρεσιών σε διεθνές επίπεδο αποτελούσε αντικείμενο μελέτης και διαπραγματεύσεων ήδη από τις αρχές της δεκαετίας του 80, συναντούσε όμως την αντίδραση αρκετών κρατών, καθώς θεωρούσαν τις υπηρεσίες συνυφασμένες με την εθνική οικονομική και κοινωνική πολιτική</a:t>
            </a:r>
          </a:p>
        </p:txBody>
      </p:sp>
    </p:spTree>
    <p:extLst>
      <p:ext uri="{BB962C8B-B14F-4D97-AF65-F5344CB8AC3E}">
        <p14:creationId xmlns:p14="http://schemas.microsoft.com/office/powerpoint/2010/main" val="37498921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Γενική Συμφωνία για τις Συναλλαγές στον Τομέα των Υπηρεσιών </a:t>
            </a:r>
          </a:p>
        </p:txBody>
      </p:sp>
      <p:sp>
        <p:nvSpPr>
          <p:cNvPr id="3" name="Θέση περιεχομένου 2"/>
          <p:cNvSpPr>
            <a:spLocks noGrp="1"/>
          </p:cNvSpPr>
          <p:nvPr>
            <p:ph idx="1"/>
          </p:nvPr>
        </p:nvSpPr>
        <p:spPr/>
        <p:txBody>
          <a:bodyPr>
            <a:normAutofit fontScale="92500" lnSpcReduction="10000"/>
          </a:bodyPr>
          <a:lstStyle/>
          <a:p>
            <a:r>
              <a:rPr lang="el-GR" dirty="0"/>
              <a:t>Ο Γύρος της </a:t>
            </a:r>
            <a:r>
              <a:rPr lang="el-GR" dirty="0" smtClean="0"/>
              <a:t>Ουρουγουάης ο </a:t>
            </a:r>
            <a:r>
              <a:rPr lang="el-GR" dirty="0"/>
              <a:t>πρώτος κύκλος πολυμερών διαπραγματεύσεων των κρατών μελών της GATT, στον οποίο συζητήθηκε το ζήτημα της απελευθέρωσης του διεθνούς εμπορίου στον τομέα των υπηρεσιών. </a:t>
            </a:r>
            <a:endParaRPr lang="el-GR" dirty="0" smtClean="0"/>
          </a:p>
          <a:p>
            <a:r>
              <a:rPr lang="el-GR" dirty="0" smtClean="0"/>
              <a:t>Συμβιβασμός </a:t>
            </a:r>
            <a:r>
              <a:rPr lang="el-GR" dirty="0"/>
              <a:t>ανάμεσα στις ανεπτυγμένες και τις αναπτυσσόμενες χώρες </a:t>
            </a:r>
          </a:p>
          <a:p>
            <a:r>
              <a:rPr lang="el-GR" dirty="0" smtClean="0"/>
              <a:t>Πλήρης διαχωρισμός </a:t>
            </a:r>
            <a:r>
              <a:rPr lang="el-GR" dirty="0"/>
              <a:t>των διαπραγματεύσεων για τις υπηρεσίες από τις αντίστοιχες για τα </a:t>
            </a:r>
            <a:r>
              <a:rPr lang="el-GR" dirty="0" smtClean="0"/>
              <a:t>εμπορεύματα</a:t>
            </a:r>
          </a:p>
          <a:p>
            <a:r>
              <a:rPr lang="el-GR" dirty="0"/>
              <a:t>Τμήμα της Τελικής Πράξης με την οποία ολοκληρώθηκε ο Γύρος υπήρξε και η Γενική Συμφωνία για τις Συναλλαγές στον Τομέα των Υπηρεσιών</a:t>
            </a:r>
          </a:p>
        </p:txBody>
      </p:sp>
    </p:spTree>
    <p:extLst>
      <p:ext uri="{BB962C8B-B14F-4D97-AF65-F5344CB8AC3E}">
        <p14:creationId xmlns:p14="http://schemas.microsoft.com/office/powerpoint/2010/main" val="5345456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Βασικές Υποχρεώσεις </a:t>
            </a:r>
            <a:r>
              <a:rPr lang="en-US" dirty="0" smtClean="0"/>
              <a:t>GATS</a:t>
            </a:r>
            <a:endParaRPr lang="el-GR" dirty="0"/>
          </a:p>
        </p:txBody>
      </p:sp>
      <p:sp>
        <p:nvSpPr>
          <p:cNvPr id="3" name="Θέση περιεχομένου 2"/>
          <p:cNvSpPr>
            <a:spLocks noGrp="1"/>
          </p:cNvSpPr>
          <p:nvPr>
            <p:ph idx="1"/>
          </p:nvPr>
        </p:nvSpPr>
        <p:spPr/>
        <p:txBody>
          <a:bodyPr/>
          <a:lstStyle/>
          <a:p>
            <a:r>
              <a:rPr lang="el-GR" dirty="0"/>
              <a:t>Η Συμφωνία αυτή αποτελεί το πρώτο σύνολο πολυμερών κανόνων νομικά δεσμευτικών που διέπουν το διεθνές εμπόριο </a:t>
            </a:r>
            <a:r>
              <a:rPr lang="el-GR" dirty="0" smtClean="0"/>
              <a:t>υπηρεσιών</a:t>
            </a:r>
          </a:p>
          <a:p>
            <a:r>
              <a:rPr lang="el-GR" dirty="0"/>
              <a:t>Θεσπίζει γενικές υποχρεώσεις που δεσμεύουν αυτόματα όλα τα μέλη </a:t>
            </a:r>
            <a:r>
              <a:rPr lang="el-GR" dirty="0" smtClean="0"/>
              <a:t>της</a:t>
            </a:r>
          </a:p>
          <a:p>
            <a:r>
              <a:rPr lang="el-GR" dirty="0" smtClean="0"/>
              <a:t>Υποχρέωση </a:t>
            </a:r>
            <a:r>
              <a:rPr lang="el-GR" dirty="0"/>
              <a:t>τήρησης της αρχής του μάλλον ευνοούμενου </a:t>
            </a:r>
            <a:r>
              <a:rPr lang="el-GR" dirty="0" smtClean="0"/>
              <a:t>κράτους</a:t>
            </a:r>
          </a:p>
          <a:p>
            <a:r>
              <a:rPr lang="el-GR" dirty="0" smtClean="0"/>
              <a:t>Υποχρέωση </a:t>
            </a:r>
            <a:r>
              <a:rPr lang="el-GR" dirty="0"/>
              <a:t>τήρησης της αρχής της διαφάνειας</a:t>
            </a:r>
          </a:p>
        </p:txBody>
      </p:sp>
    </p:spTree>
    <p:extLst>
      <p:ext uri="{BB962C8B-B14F-4D97-AF65-F5344CB8AC3E}">
        <p14:creationId xmlns:p14="http://schemas.microsoft.com/office/powerpoint/2010/main" val="29246474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Διμερείς </a:t>
            </a:r>
            <a:r>
              <a:rPr lang="el-GR" dirty="0"/>
              <a:t>εξωτερικές συμφωνίες της ΕΕ </a:t>
            </a:r>
          </a:p>
        </p:txBody>
      </p:sp>
      <p:sp>
        <p:nvSpPr>
          <p:cNvPr id="3" name="Θέση περιεχομένου 2"/>
          <p:cNvSpPr>
            <a:spLocks noGrp="1"/>
          </p:cNvSpPr>
          <p:nvPr>
            <p:ph idx="1"/>
          </p:nvPr>
        </p:nvSpPr>
        <p:spPr/>
        <p:txBody>
          <a:bodyPr/>
          <a:lstStyle/>
          <a:p>
            <a:r>
              <a:rPr lang="el-GR" dirty="0" smtClean="0"/>
              <a:t>Κοινό </a:t>
            </a:r>
            <a:r>
              <a:rPr lang="el-GR" dirty="0"/>
              <a:t>καθεστώς ελευθέρωσης της παροχής υπηρεσιών : </a:t>
            </a:r>
            <a:r>
              <a:rPr lang="el-GR" dirty="0" err="1" smtClean="0"/>
              <a:t>Πολυτομεακές</a:t>
            </a:r>
            <a:r>
              <a:rPr lang="el-GR" dirty="0" smtClean="0"/>
              <a:t> Συμφωνίες (Συμφωνίες </a:t>
            </a:r>
            <a:r>
              <a:rPr lang="el-GR" dirty="0"/>
              <a:t>Σταθεροποίησης και </a:t>
            </a:r>
            <a:r>
              <a:rPr lang="el-GR" dirty="0" smtClean="0"/>
              <a:t>Σύνδεσης)</a:t>
            </a:r>
          </a:p>
          <a:p>
            <a:r>
              <a:rPr lang="el-GR" dirty="0" smtClean="0"/>
              <a:t>Συμφωνίες </a:t>
            </a:r>
            <a:r>
              <a:rPr lang="el-GR" dirty="0"/>
              <a:t>που έχουν ως αποκλειστικό αντικείμενο συγκεκριμένων τομέων των υπηρεσιών (</a:t>
            </a:r>
            <a:r>
              <a:rPr lang="el-GR" dirty="0" smtClean="0"/>
              <a:t>αεροπορικές </a:t>
            </a:r>
            <a:r>
              <a:rPr lang="el-GR" dirty="0"/>
              <a:t>και </a:t>
            </a:r>
            <a:r>
              <a:rPr lang="el-GR" dirty="0" smtClean="0"/>
              <a:t>θαλάσσιες μεταφορές, χρηματοπιστωτικές υπηρεσίες)</a:t>
            </a:r>
          </a:p>
          <a:p>
            <a:endParaRPr lang="el-GR" dirty="0"/>
          </a:p>
        </p:txBody>
      </p:sp>
    </p:spTree>
    <p:extLst>
      <p:ext uri="{BB962C8B-B14F-4D97-AF65-F5344CB8AC3E}">
        <p14:creationId xmlns:p14="http://schemas.microsoft.com/office/powerpoint/2010/main" val="378750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Υπηρεσίες</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Η ελεύθερη παροχή υπηρεσιών συνιστά θεμελιώδη αρχή της Συνθήκης</a:t>
            </a:r>
            <a:r>
              <a:rPr lang="el-GR" dirty="0" smtClean="0"/>
              <a:t>.</a:t>
            </a:r>
          </a:p>
          <a:p>
            <a:r>
              <a:rPr lang="el-GR" dirty="0"/>
              <a:t>Οι σχετικές διατάξεις περί ελεύθερης παροχής υπηρεσιών τυγχάνουν επικουρικής εφαρμογής</a:t>
            </a:r>
          </a:p>
          <a:p>
            <a:r>
              <a:rPr lang="el-GR" dirty="0"/>
              <a:t>Εφαρμόζονται στις περιπτώσεις που δεν μπορούν να τύχουν εφαρμογής οι σχετικές διατάξεις περί ελεύθερης εγκατάστασης, ελεύθερης κυκλοφορίας εμπορευμάτων και κεφαλαίων. </a:t>
            </a:r>
            <a:endParaRPr lang="el-GR" dirty="0" smtClean="0"/>
          </a:p>
          <a:p>
            <a:r>
              <a:rPr lang="el-GR" dirty="0"/>
              <a:t>Το άρθρο 56 ΣΛΕΕ αναφέρεται ρητά στην ελευθερία παροχής υπηρεσιών, και </a:t>
            </a:r>
            <a:r>
              <a:rPr lang="el-GR" dirty="0" smtClean="0"/>
              <a:t>το άρθρο </a:t>
            </a:r>
            <a:r>
              <a:rPr lang="el-GR" dirty="0"/>
              <a:t>57 ΣΛΕΕ στα δικαιώματα εκείνων που παρέχουν υπηρεσίες.</a:t>
            </a:r>
          </a:p>
          <a:p>
            <a:r>
              <a:rPr lang="el-GR" dirty="0"/>
              <a:t>Άμεσο αποτέλεσμα του άρθρου 56 ΣΛΕΕ : αναγνωρίστηκε σχετικά νωρίς από το Δικαστήριο (ΔΕΚ, 33/74-Van </a:t>
            </a:r>
            <a:r>
              <a:rPr lang="el-GR" dirty="0" err="1"/>
              <a:t>Binsbergen</a:t>
            </a:r>
            <a:r>
              <a:rPr lang="el-GR" dirty="0"/>
              <a:t>) : παράγει </a:t>
            </a:r>
            <a:r>
              <a:rPr lang="el-GR" dirty="0" err="1"/>
              <a:t>άμεσοαποτέλεσμα</a:t>
            </a:r>
            <a:r>
              <a:rPr lang="el-GR" dirty="0"/>
              <a:t> και παρέχει στους ιδιώτες δικαιώματα, τα οποία αυτοί μπορούν να προβάλουν ενώπιον </a:t>
            </a:r>
            <a:r>
              <a:rPr lang="el-GR" dirty="0" err="1"/>
              <a:t>τωνδικαστηρίων</a:t>
            </a:r>
            <a:r>
              <a:rPr lang="el-GR" dirty="0"/>
              <a:t> και τα οποία τα εθνικά δικαστήρια οφείλουν να διασφαλίζουν</a:t>
            </a:r>
          </a:p>
          <a:p>
            <a:endParaRPr lang="el-GR" dirty="0"/>
          </a:p>
        </p:txBody>
      </p:sp>
    </p:spTree>
    <p:extLst>
      <p:ext uri="{BB962C8B-B14F-4D97-AF65-F5344CB8AC3E}">
        <p14:creationId xmlns:p14="http://schemas.microsoft.com/office/powerpoint/2010/main" val="33375190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Υπηρεσίες</a:t>
            </a:r>
            <a:endParaRPr lang="el-GR" dirty="0"/>
          </a:p>
        </p:txBody>
      </p:sp>
      <p:sp>
        <p:nvSpPr>
          <p:cNvPr id="3" name="Θέση περιεχομένου 2"/>
          <p:cNvSpPr>
            <a:spLocks noGrp="1"/>
          </p:cNvSpPr>
          <p:nvPr>
            <p:ph idx="1"/>
          </p:nvPr>
        </p:nvSpPr>
        <p:spPr/>
        <p:txBody>
          <a:bodyPr/>
          <a:lstStyle/>
          <a:p>
            <a:r>
              <a:rPr lang="el-GR" dirty="0" smtClean="0"/>
              <a:t>ΔΕΕ (</a:t>
            </a:r>
            <a:r>
              <a:rPr lang="fr-FR" dirty="0"/>
              <a:t>C-311/19, </a:t>
            </a:r>
            <a:r>
              <a:rPr lang="fr-FR" dirty="0" err="1"/>
              <a:t>Bonver</a:t>
            </a:r>
            <a:r>
              <a:rPr lang="fr-FR" dirty="0"/>
              <a:t> Win</a:t>
            </a:r>
            <a:r>
              <a:rPr lang="el-GR" dirty="0" smtClean="0"/>
              <a:t>) : Το άρθρο </a:t>
            </a:r>
            <a:r>
              <a:rPr lang="el-GR" dirty="0"/>
              <a:t>56 ΣΛΕΕ έχει εφαρμογή σε </a:t>
            </a:r>
            <a:r>
              <a:rPr lang="el-GR" dirty="0" err="1"/>
              <a:t>παρόχους</a:t>
            </a:r>
            <a:r>
              <a:rPr lang="el-GR" dirty="0"/>
              <a:t> υπηρεσιών που ασκούν τη δραστηριότητά τους στο έδαφος </a:t>
            </a:r>
            <a:r>
              <a:rPr lang="el-GR" dirty="0" smtClean="0"/>
              <a:t>του κράτους </a:t>
            </a:r>
            <a:r>
              <a:rPr lang="el-GR" dirty="0"/>
              <a:t>μέλους, ανεξαρτήτως του αν αυτοί παρέχουν υπηρεσίες σε ημεδαπούς ή σε υπηκόους των </a:t>
            </a:r>
            <a:r>
              <a:rPr lang="el-GR" dirty="0" smtClean="0"/>
              <a:t>λοιπών κρατών </a:t>
            </a:r>
            <a:r>
              <a:rPr lang="el-GR" dirty="0"/>
              <a:t>μελών, στην περίπτωση που μέρος της πελατείας τους προέρχεται από άλλο κράτος μέλος και όχι </a:t>
            </a:r>
            <a:r>
              <a:rPr lang="el-GR" dirty="0" smtClean="0"/>
              <a:t>από εκείνο </a:t>
            </a:r>
            <a:r>
              <a:rPr lang="el-GR" dirty="0"/>
              <a:t>στο οποίο είναι </a:t>
            </a:r>
            <a:r>
              <a:rPr lang="el-GR" dirty="0" smtClean="0"/>
              <a:t>εγκατεστημένοι.</a:t>
            </a:r>
            <a:endParaRPr lang="el-GR" dirty="0"/>
          </a:p>
        </p:txBody>
      </p:sp>
    </p:spTree>
    <p:extLst>
      <p:ext uri="{BB962C8B-B14F-4D97-AF65-F5344CB8AC3E}">
        <p14:creationId xmlns:p14="http://schemas.microsoft.com/office/powerpoint/2010/main" val="532231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Εξέλιξη</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Οι πρώτες διατάξεις επί του θέματος, σύμφωνα με τη Συνθήκη για την ίδρυση της Ευρωπαϊκής Οικονομικής Κοινότητας το 1957, καλύπτουν την ελεύθερη κυκλοφορία των εργαζομένων και την ελεύθερη εγκατάσταση, καθώς και των προσώπων που θεωρούνταν οικονομικοί φορείς, είτε ως εργαζόμενοι είτε ως </a:t>
            </a:r>
            <a:r>
              <a:rPr lang="el-GR" dirty="0" err="1"/>
              <a:t>πάροχοι</a:t>
            </a:r>
            <a:r>
              <a:rPr lang="el-GR" dirty="0"/>
              <a:t> υπηρεσιών</a:t>
            </a:r>
            <a:r>
              <a:rPr lang="el-GR" dirty="0" smtClean="0"/>
              <a:t>.</a:t>
            </a:r>
          </a:p>
          <a:p>
            <a:r>
              <a:rPr lang="el-GR" dirty="0"/>
              <a:t>Η Συνθήκη του Μάαστριχτ εισήγαγε την έννοια της ιθαγένειας της Ευρωπαϊκής Ένωσης η οποία χορηγείται αυτομάτως σε όλους τους πολίτες των κρατών μελών. </a:t>
            </a:r>
            <a:endParaRPr lang="el-GR" dirty="0" smtClean="0"/>
          </a:p>
          <a:p>
            <a:r>
              <a:rPr lang="el-GR" dirty="0"/>
              <a:t>Η ιθαγένεια της Ένωσης είναι αυτή που δίνει στα πρόσωπα την δυνατότητα να κυκλοφορούν και να διαμένουν ελεύθερα στην επικράτεια των κρατών μελών</a:t>
            </a:r>
            <a:r>
              <a:rPr lang="el-GR" dirty="0" smtClean="0"/>
              <a:t>.</a:t>
            </a:r>
          </a:p>
          <a:p>
            <a:r>
              <a:rPr lang="el-GR" dirty="0"/>
              <a:t>Η Συνθήκη της Λισαβόνας επιβεβαίωσε αυτό το δικαίωμα, το οποίο περιλαμβάνεται επίσης στις γενικές διατάξεις σχετικά με τον χώρο ελευθερίας, ασφάλειας και </a:t>
            </a:r>
            <a:r>
              <a:rPr lang="el-GR" dirty="0" smtClean="0"/>
              <a:t>δικαιοσύνης.</a:t>
            </a:r>
            <a:endParaRPr lang="el-GR" dirty="0"/>
          </a:p>
        </p:txBody>
      </p:sp>
    </p:spTree>
    <p:extLst>
      <p:ext uri="{BB962C8B-B14F-4D97-AF65-F5344CB8AC3E}">
        <p14:creationId xmlns:p14="http://schemas.microsoft.com/office/powerpoint/2010/main" val="13322345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Έννοια υπηρεσίας</a:t>
            </a:r>
            <a:endParaRPr lang="el-GR" dirty="0"/>
          </a:p>
        </p:txBody>
      </p:sp>
      <p:sp>
        <p:nvSpPr>
          <p:cNvPr id="3" name="Θέση περιεχομένου 2"/>
          <p:cNvSpPr>
            <a:spLocks noGrp="1"/>
          </p:cNvSpPr>
          <p:nvPr>
            <p:ph idx="1"/>
          </p:nvPr>
        </p:nvSpPr>
        <p:spPr/>
        <p:txBody>
          <a:bodyPr/>
          <a:lstStyle/>
          <a:p>
            <a:r>
              <a:rPr lang="el-GR" dirty="0" smtClean="0"/>
              <a:t>Να </a:t>
            </a:r>
            <a:r>
              <a:rPr lang="el-GR" dirty="0"/>
              <a:t>είναι μη μισθωτή </a:t>
            </a:r>
            <a:r>
              <a:rPr lang="el-GR" dirty="0" smtClean="0"/>
              <a:t>δραστηριότητα</a:t>
            </a:r>
          </a:p>
          <a:p>
            <a:r>
              <a:rPr lang="el-GR" dirty="0" smtClean="0"/>
              <a:t>Να </a:t>
            </a:r>
            <a:r>
              <a:rPr lang="el-GR" dirty="0"/>
              <a:t>παρέχεται από έναν </a:t>
            </a:r>
            <a:r>
              <a:rPr lang="el-GR" dirty="0" err="1"/>
              <a:t>πάροχο</a:t>
            </a:r>
            <a:r>
              <a:rPr lang="el-GR" dirty="0"/>
              <a:t> (ο οποίος μπορεί να είναι είτε φυσικό είτε νομικό πρόσωπο) εκτός του νομικού δεσμού σύμβασης </a:t>
            </a:r>
            <a:r>
              <a:rPr lang="el-GR" dirty="0" smtClean="0"/>
              <a:t>εργασίας</a:t>
            </a:r>
          </a:p>
          <a:p>
            <a:r>
              <a:rPr lang="el-GR" dirty="0" smtClean="0"/>
              <a:t>Η </a:t>
            </a:r>
            <a:r>
              <a:rPr lang="el-GR" dirty="0"/>
              <a:t>δραστηριότητα πρέπει κατά κανόνα να παρέχεται έναντι αμοιβής, με άλλα λόγια πρέπει να είναι οικονομικής φύσεως</a:t>
            </a:r>
          </a:p>
        </p:txBody>
      </p:sp>
    </p:spTree>
    <p:extLst>
      <p:ext uri="{BB962C8B-B14F-4D97-AF65-F5344CB8AC3E}">
        <p14:creationId xmlns:p14="http://schemas.microsoft.com/office/powerpoint/2010/main" val="29685271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Απαγόρευση περιορισμ</a:t>
            </a:r>
            <a:r>
              <a:rPr lang="el-GR" dirty="0"/>
              <a:t>ώ</a:t>
            </a:r>
            <a:r>
              <a:rPr lang="el-GR" dirty="0" smtClean="0"/>
              <a:t>ν</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Στην έννοια των περιορισμών περιλαμβάνεται οποιαδήποτε εθνική ρύθμιση παρεμποδίζει τη διασυνοριακή παροχή υπηρεσιών ή την καθιστά ολιγότερο ελκυστική από την εθνική παροχή. </a:t>
            </a:r>
            <a:endParaRPr lang="el-GR" dirty="0" smtClean="0"/>
          </a:p>
          <a:p>
            <a:r>
              <a:rPr lang="el-GR" dirty="0"/>
              <a:t>Η χορήγηση φορολογικών εκπτώσεων μόνο για όσες πληρωμές υπηρεσιών λαμβάνουν χώρα στο κράτος παροχής κρίθηκε ως μη επιτρεπτός περιορισμός. </a:t>
            </a:r>
            <a:endParaRPr lang="el-GR" dirty="0" smtClean="0"/>
          </a:p>
          <a:p>
            <a:r>
              <a:rPr lang="el-GR" dirty="0"/>
              <a:t>Απαγορεύεται δηλαδή η μεταχείριση που οδηγεί άμεσα ή έμμεσα στην ενίσχυση των </a:t>
            </a:r>
            <a:r>
              <a:rPr lang="el-GR" dirty="0" smtClean="0"/>
              <a:t>προσώπων </a:t>
            </a:r>
            <a:r>
              <a:rPr lang="el-GR" dirty="0"/>
              <a:t>που είναι εγκατεστημένα στο κράτος παροχής, με αποτέλεσμα να ωθούνται οι ανταγωνιστές τους, είτε να </a:t>
            </a:r>
            <a:r>
              <a:rPr lang="el-GR" dirty="0" err="1"/>
              <a:t>μετεγκαθίστανται</a:t>
            </a:r>
            <a:r>
              <a:rPr lang="el-GR" dirty="0"/>
              <a:t>, είτε να συναλλάσσονται με πρόσωπα που είναι εγκατεστημένα εκεί. </a:t>
            </a:r>
            <a:endParaRPr lang="el-GR" dirty="0" smtClean="0"/>
          </a:p>
          <a:p>
            <a:r>
              <a:rPr lang="el-GR" dirty="0"/>
              <a:t>Ελεύθερη παροχή υπηρεσιών δεν νοείται όταν υφίστανται λόγοι προστασίας δημόσιας τάξης, δημόσιας υγείας και δημόσιας ασφάλειας. </a:t>
            </a:r>
          </a:p>
        </p:txBody>
      </p:sp>
    </p:spTree>
    <p:extLst>
      <p:ext uri="{BB962C8B-B14F-4D97-AF65-F5344CB8AC3E}">
        <p14:creationId xmlns:p14="http://schemas.microsoft.com/office/powerpoint/2010/main" val="42530973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Επιτρεπτοί Περιορισμοί</a:t>
            </a:r>
            <a:endParaRPr lang="el-GR" dirty="0"/>
          </a:p>
        </p:txBody>
      </p:sp>
      <p:sp>
        <p:nvSpPr>
          <p:cNvPr id="3" name="Θέση περιεχομένου 2"/>
          <p:cNvSpPr>
            <a:spLocks noGrp="1"/>
          </p:cNvSpPr>
          <p:nvPr>
            <p:ph idx="1"/>
          </p:nvPr>
        </p:nvSpPr>
        <p:spPr/>
        <p:txBody>
          <a:bodyPr>
            <a:normAutofit fontScale="92500" lnSpcReduction="10000"/>
          </a:bodyPr>
          <a:lstStyle/>
          <a:p>
            <a:r>
              <a:rPr lang="en-US" dirty="0" smtClean="0"/>
              <a:t>M</a:t>
            </a:r>
            <a:r>
              <a:rPr lang="el-GR" dirty="0" err="1" smtClean="0"/>
              <a:t>έτρα</a:t>
            </a:r>
            <a:r>
              <a:rPr lang="el-GR" dirty="0" smtClean="0"/>
              <a:t> </a:t>
            </a:r>
            <a:r>
              <a:rPr lang="el-GR" dirty="0"/>
              <a:t>που υιοθετούνται από τα Κράτη μέλη και περιορίζουν την ελεύθερη παροχή των υπηρεσιών </a:t>
            </a:r>
            <a:r>
              <a:rPr lang="el-GR" dirty="0" smtClean="0"/>
              <a:t>για</a:t>
            </a:r>
            <a:r>
              <a:rPr lang="en-US" dirty="0" smtClean="0"/>
              <a:t> </a:t>
            </a:r>
            <a:r>
              <a:rPr lang="el-GR" dirty="0" smtClean="0"/>
              <a:t>λόγους </a:t>
            </a:r>
            <a:r>
              <a:rPr lang="el-GR" dirty="0"/>
              <a:t>προστασίας της δημόσιας τάξης, της δημόσιας ασφάλειας ή της δημόσιας υγείας, μπορεί να κριθούν </a:t>
            </a:r>
            <a:r>
              <a:rPr lang="el-GR" dirty="0" smtClean="0"/>
              <a:t>ότι</a:t>
            </a:r>
            <a:r>
              <a:rPr lang="en-US" dirty="0" smtClean="0"/>
              <a:t> </a:t>
            </a:r>
            <a:r>
              <a:rPr lang="el-GR" dirty="0" smtClean="0"/>
              <a:t>είναι </a:t>
            </a:r>
            <a:r>
              <a:rPr lang="el-GR" dirty="0"/>
              <a:t>δικαιολογημένα, υπό την προϋπόθεση της πλήρωσης των κριτηρίων της </a:t>
            </a:r>
            <a:r>
              <a:rPr lang="el-GR" dirty="0" smtClean="0"/>
              <a:t>αναλογικότητας</a:t>
            </a:r>
            <a:r>
              <a:rPr lang="en-US" dirty="0" smtClean="0"/>
              <a:t>.</a:t>
            </a:r>
            <a:endParaRPr lang="el-GR" dirty="0" smtClean="0"/>
          </a:p>
          <a:p>
            <a:r>
              <a:rPr lang="el-GR" dirty="0" smtClean="0"/>
              <a:t>Δεκτά </a:t>
            </a:r>
            <a:r>
              <a:rPr lang="el-GR" dirty="0"/>
              <a:t>μέτρα όπως : καταπολέμηση της νομιμοποιήσεως εσόδων από παράνομες δραστηριότητες ή της χρηματοδοτήσεως της τρομοκρατίας, προστασία των παικτών χάρη στον περιορισμό της διάθεσης των </a:t>
            </a:r>
            <a:r>
              <a:rPr lang="el-GR" dirty="0" smtClean="0"/>
              <a:t>τυχερών </a:t>
            </a:r>
            <a:r>
              <a:rPr lang="el-GR" dirty="0"/>
              <a:t>παιγνιδιών, </a:t>
            </a:r>
            <a:r>
              <a:rPr lang="el-GR"/>
              <a:t>και </a:t>
            </a:r>
            <a:r>
              <a:rPr lang="el-GR" smtClean="0"/>
              <a:t>στην καταπολέμηση </a:t>
            </a:r>
            <a:r>
              <a:rPr lang="el-GR" dirty="0"/>
              <a:t>της εγκληματικότητας που συνδέεται με τα </a:t>
            </a:r>
            <a:r>
              <a:rPr lang="el-GR"/>
              <a:t>παιγνίδια </a:t>
            </a:r>
            <a:r>
              <a:rPr lang="el-GR" smtClean="0"/>
              <a:t>αυτά.</a:t>
            </a:r>
            <a:endParaRPr lang="el-GR" dirty="0"/>
          </a:p>
        </p:txBody>
      </p:sp>
    </p:spTree>
    <p:extLst>
      <p:ext uri="{BB962C8B-B14F-4D97-AF65-F5344CB8AC3E}">
        <p14:creationId xmlns:p14="http://schemas.microsoft.com/office/powerpoint/2010/main" val="27472797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ΔΕΚ/ΔΕΕ </a:t>
            </a:r>
            <a:br>
              <a:rPr lang="el-GR" dirty="0" smtClean="0"/>
            </a:br>
            <a:r>
              <a:rPr lang="fr-FR" dirty="0"/>
              <a:t>C-76/90, </a:t>
            </a:r>
            <a:r>
              <a:rPr lang="fr-FR" dirty="0" err="1"/>
              <a:t>Säger</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Το </a:t>
            </a:r>
            <a:r>
              <a:rPr lang="el-GR" dirty="0"/>
              <a:t>άρθρο 56 ΣΛΕΕ επιβάλλει όχι μόνο την εξάλειψη </a:t>
            </a:r>
            <a:r>
              <a:rPr lang="el-GR" dirty="0" smtClean="0"/>
              <a:t>κάθε διακρίσεως </a:t>
            </a:r>
            <a:r>
              <a:rPr lang="el-GR" dirty="0"/>
              <a:t>σε βάρος του παρέχοντος υπηρεσίες λόγω της ιθαγένειάς του, αλλά και την κατάργηση </a:t>
            </a:r>
            <a:r>
              <a:rPr lang="el-GR" dirty="0" smtClean="0"/>
              <a:t>κάθε περιορισμού</a:t>
            </a:r>
            <a:r>
              <a:rPr lang="el-GR" dirty="0"/>
              <a:t>, έστω και αν ο εν λόγω περιορισμός εφαρμόζεται αδιακρίτως στους ημεδαπούς και </a:t>
            </a:r>
            <a:r>
              <a:rPr lang="el-GR" dirty="0" smtClean="0"/>
              <a:t>στους αλλοδαπούς </a:t>
            </a:r>
            <a:r>
              <a:rPr lang="el-GR" dirty="0"/>
              <a:t>παρέχοντες </a:t>
            </a:r>
            <a:r>
              <a:rPr lang="el-GR" dirty="0" smtClean="0"/>
              <a:t>υπηρεσίες οσάκις </a:t>
            </a:r>
            <a:r>
              <a:rPr lang="el-GR" dirty="0"/>
              <a:t>(ο περιορισμός) μπορεί να διακόψει ή να παρεμποδίσει με </a:t>
            </a:r>
            <a:r>
              <a:rPr lang="el-GR" dirty="0" smtClean="0"/>
              <a:t>άλλο τρόπο </a:t>
            </a:r>
            <a:r>
              <a:rPr lang="el-GR" dirty="0"/>
              <a:t>τις δραστηριότητες του παρέχοντος υπηρεσίες που είναι εγκατεστημένος σε άλλο Κράτος μέλος, στο </a:t>
            </a:r>
            <a:r>
              <a:rPr lang="el-GR" dirty="0" smtClean="0"/>
              <a:t>οποίο νομίμως </a:t>
            </a:r>
            <a:r>
              <a:rPr lang="el-GR" dirty="0"/>
              <a:t>παρέχει ανάλογες </a:t>
            </a:r>
            <a:r>
              <a:rPr lang="el-GR" dirty="0" smtClean="0"/>
              <a:t>υπηρεσίες.</a:t>
            </a:r>
            <a:endParaRPr lang="el-GR" dirty="0"/>
          </a:p>
        </p:txBody>
      </p:sp>
    </p:spTree>
    <p:extLst>
      <p:ext uri="{BB962C8B-B14F-4D97-AF65-F5344CB8AC3E}">
        <p14:creationId xmlns:p14="http://schemas.microsoft.com/office/powerpoint/2010/main" val="8320580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Παράγωγο Δίκαιο</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Οδηγία 2005/36/ΕΚ για την αναγνώριση των επαγγελματικών </a:t>
            </a:r>
            <a:r>
              <a:rPr lang="el-GR" dirty="0" smtClean="0"/>
              <a:t>προσόντων </a:t>
            </a:r>
            <a:r>
              <a:rPr lang="el-GR" dirty="0"/>
              <a:t>: ρύθμιση της αναγνώρισης από το κράτος μέλος υποδοχής των επαγγελματικών προσόντων που έχουν αποκτηθεί στο κράτος μέλος καταγωγής, όταν η ανάληψη και η άσκηση ενός νομοθετικά κατοχυρωμένου επαγγέλματος εξαρτάται από την κατοχή καθορισμένων επαγγελματικών προσόντων</a:t>
            </a:r>
            <a:r>
              <a:rPr lang="el-GR" dirty="0" smtClean="0"/>
              <a:t>.</a:t>
            </a:r>
          </a:p>
          <a:p>
            <a:r>
              <a:rPr lang="el-GR" dirty="0" smtClean="0"/>
              <a:t>Αρχή </a:t>
            </a:r>
            <a:r>
              <a:rPr lang="el-GR" dirty="0"/>
              <a:t>της αυτόματης αναγνώρισης, εφόσον πληρούνται οι ελάχιστοι όροι εκπαίδευσης. Περιλαμβάνει διατάξεις για κάθε επάγγελμα </a:t>
            </a:r>
            <a:r>
              <a:rPr lang="el-GR" dirty="0" smtClean="0"/>
              <a:t>χωριστά.</a:t>
            </a:r>
          </a:p>
          <a:p>
            <a:r>
              <a:rPr lang="el-GR" dirty="0" smtClean="0"/>
              <a:t>Σειρά </a:t>
            </a:r>
            <a:r>
              <a:rPr lang="el-GR" dirty="0"/>
              <a:t>κριτηρίων </a:t>
            </a:r>
            <a:r>
              <a:rPr lang="el-GR" dirty="0" smtClean="0"/>
              <a:t>για αντιστάθμιση </a:t>
            </a:r>
            <a:r>
              <a:rPr lang="el-GR" dirty="0"/>
              <a:t>των ουσιαστικών διαφορών </a:t>
            </a:r>
            <a:r>
              <a:rPr lang="el-GR" dirty="0" smtClean="0"/>
              <a:t>υπάρχουν </a:t>
            </a:r>
            <a:r>
              <a:rPr lang="el-GR" dirty="0"/>
              <a:t>ως προς τις απαιτήσεις εκπαίδευσης στα δύο τρίτα τουλάχιστον των κρατών μελών, στα οποία περιλαμβάνονται όλα τα κράτη μέλη όπου το συγκεκριμένο επάγγελμα είναι νομοθετικά κατοχυρωμένο. </a:t>
            </a:r>
            <a:endParaRPr lang="el-GR" dirty="0" smtClean="0"/>
          </a:p>
        </p:txBody>
      </p:sp>
    </p:spTree>
    <p:extLst>
      <p:ext uri="{BB962C8B-B14F-4D97-AF65-F5344CB8AC3E}">
        <p14:creationId xmlns:p14="http://schemas.microsoft.com/office/powerpoint/2010/main" val="24856977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Παράγωγο Δίκαιο (συν.)</a:t>
            </a:r>
          </a:p>
        </p:txBody>
      </p:sp>
      <p:sp>
        <p:nvSpPr>
          <p:cNvPr id="3" name="Θέση περιεχομένου 2"/>
          <p:cNvSpPr>
            <a:spLocks noGrp="1"/>
          </p:cNvSpPr>
          <p:nvPr>
            <p:ph idx="1"/>
          </p:nvPr>
        </p:nvSpPr>
        <p:spPr/>
        <p:txBody>
          <a:bodyPr/>
          <a:lstStyle/>
          <a:p>
            <a:r>
              <a:rPr lang="el-GR" dirty="0"/>
              <a:t>Προτείνονται οι ακόλουθες απαιτήσεις: επιπρόσθετη εκπαίδευση, μια περίοδος προσαρμογής άσκησης υπό εποπτεία, μια δοκιμασία επάρκειας, ή ένα καθορισμένο ελάχιστο επίπεδο επαγγελματικής άσκησης ή συνδυασμός των ανωτέρω.</a:t>
            </a:r>
          </a:p>
          <a:p>
            <a:r>
              <a:rPr lang="el-GR" dirty="0"/>
              <a:t>Τροποποιήθηκε από την οδηγία 2013/55/ΕΕ : ευρωπαϊκή επαγγελματική ταυτότητα που αναμένεται να διευκολύνει την αναγνώριση των επαγγελματικών προσόντων</a:t>
            </a:r>
          </a:p>
          <a:p>
            <a:endParaRPr lang="el-GR" dirty="0"/>
          </a:p>
        </p:txBody>
      </p:sp>
    </p:spTree>
    <p:extLst>
      <p:ext uri="{BB962C8B-B14F-4D97-AF65-F5344CB8AC3E}">
        <p14:creationId xmlns:p14="http://schemas.microsoft.com/office/powerpoint/2010/main" val="42218164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Παράγωγο </a:t>
            </a:r>
            <a:r>
              <a:rPr lang="el-GR" dirty="0" smtClean="0"/>
              <a:t>Δίκαιο (συν.)</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Η Οδηγία 2006/123/ΕΚ για τις υπηρεσίες στην εσωτερική αγορά</a:t>
            </a:r>
          </a:p>
          <a:p>
            <a:r>
              <a:rPr lang="el-GR" dirty="0"/>
              <a:t>Έ</a:t>
            </a:r>
            <a:r>
              <a:rPr lang="el-GR" dirty="0" smtClean="0"/>
              <a:t>χει </a:t>
            </a:r>
            <a:r>
              <a:rPr lang="el-GR" dirty="0"/>
              <a:t>ειδικές διατάξεις για το δικαίωμα εγκατάστασης. </a:t>
            </a:r>
            <a:endParaRPr lang="el-GR" dirty="0" smtClean="0"/>
          </a:p>
          <a:p>
            <a:r>
              <a:rPr lang="el-GR" dirty="0" smtClean="0"/>
              <a:t>Οι άδειες </a:t>
            </a:r>
            <a:r>
              <a:rPr lang="el-GR" dirty="0"/>
              <a:t>άσκησης δραστηριοτήτων </a:t>
            </a:r>
            <a:r>
              <a:rPr lang="el-GR" dirty="0" smtClean="0"/>
              <a:t>να </a:t>
            </a:r>
            <a:r>
              <a:rPr lang="el-GR" dirty="0"/>
              <a:t>μην αντιβαίνουν στην αρχή της μη </a:t>
            </a:r>
            <a:r>
              <a:rPr lang="el-GR" dirty="0" smtClean="0"/>
              <a:t>διάκρισης.</a:t>
            </a:r>
          </a:p>
          <a:p>
            <a:r>
              <a:rPr lang="el-GR" dirty="0" smtClean="0"/>
              <a:t> </a:t>
            </a:r>
            <a:r>
              <a:rPr lang="el-GR" dirty="0"/>
              <a:t>Η σχετική διαδικασία έκδοσης αδειών πρέπει να δικαιολογείται από λόγους γενικού συμφέροντος, να είναι δίκαιη και διάφανη.</a:t>
            </a:r>
          </a:p>
          <a:p>
            <a:r>
              <a:rPr lang="el-GR" dirty="0"/>
              <a:t>Ειδικότερα, τα </a:t>
            </a:r>
            <a:r>
              <a:rPr lang="el-GR" dirty="0" err="1" smtClean="0"/>
              <a:t>κμ</a:t>
            </a:r>
            <a:r>
              <a:rPr lang="el-GR" dirty="0" smtClean="0"/>
              <a:t> δεν </a:t>
            </a:r>
            <a:r>
              <a:rPr lang="el-GR" dirty="0"/>
              <a:t>μπορούν να εξαρτούν την πρόσβαση σε δραστηριότητες παροχής υπηρεσιών και την άσκησή τους από σύστημα χορήγησης άδειας, παρά μόνον εάν πληρούνται οι ακόλουθες προϋποθέσεις:</a:t>
            </a:r>
          </a:p>
          <a:p>
            <a:r>
              <a:rPr lang="el-GR" dirty="0"/>
              <a:t>α) το σύστημα χορήγησης άδειας δεν εισάγει διακρίσεις εις βάρος του </a:t>
            </a:r>
            <a:r>
              <a:rPr lang="el-GR" dirty="0" err="1"/>
              <a:t>παρόχου</a:t>
            </a:r>
            <a:r>
              <a:rPr lang="el-GR" dirty="0"/>
              <a:t> της υπηρεσίας,</a:t>
            </a:r>
          </a:p>
          <a:p>
            <a:r>
              <a:rPr lang="el-GR" dirty="0"/>
              <a:t>β) η ανάγκη ύπαρξης συστήματος χορήγησης άδειας δικαιολογείται από επιτακτικό λόγο δημόσιου συμφέροντος,</a:t>
            </a:r>
          </a:p>
          <a:p>
            <a:r>
              <a:rPr lang="el-GR" dirty="0"/>
              <a:t>γ) ο επιδιωκόμενος στόχος δεν μπορεί να επιτευχθεί με λιγότερο περιοριστικό μέτρο, ιδίως επειδή οι εκ των υστέρων έλεγχοι θα λάμβαναν χώρα με πολύ μεγάλη καθυστέρηση για να είναι πραγματικά αποτελεσματικοί</a:t>
            </a:r>
            <a:r>
              <a:rPr lang="el-GR" dirty="0" smtClean="0"/>
              <a:t>.</a:t>
            </a:r>
          </a:p>
          <a:p>
            <a:r>
              <a:rPr lang="el-GR" dirty="0" smtClean="0"/>
              <a:t>Διαφάνεια, εύκολη πρόσβαση, εύλογο κόστος.</a:t>
            </a:r>
            <a:endParaRPr lang="el-GR" dirty="0"/>
          </a:p>
        </p:txBody>
      </p:sp>
    </p:spTree>
    <p:extLst>
      <p:ext uri="{BB962C8B-B14F-4D97-AF65-F5344CB8AC3E}">
        <p14:creationId xmlns:p14="http://schemas.microsoft.com/office/powerpoint/2010/main" val="2114041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Εγκατάσταση φυσικών προσώπων</a:t>
            </a:r>
            <a:endParaRPr lang="el-GR" dirty="0"/>
          </a:p>
        </p:txBody>
      </p:sp>
      <p:sp>
        <p:nvSpPr>
          <p:cNvPr id="3" name="Θέση περιεχομένου 2"/>
          <p:cNvSpPr>
            <a:spLocks noGrp="1"/>
          </p:cNvSpPr>
          <p:nvPr>
            <p:ph idx="1"/>
          </p:nvPr>
        </p:nvSpPr>
        <p:spPr/>
        <p:txBody>
          <a:bodyPr/>
          <a:lstStyle/>
          <a:p>
            <a:r>
              <a:rPr lang="el-GR" dirty="0"/>
              <a:t>Ως εγκατάσταση νοείται η μόνιμη διαμονή σε ένα τόπο, κατ’ αντίθεση της προσωρινής παρουσίας, η οποία συνήθως χαρακτηρίζει την παροχή υπηρεσιών. </a:t>
            </a:r>
            <a:endParaRPr lang="el-GR" dirty="0" smtClean="0"/>
          </a:p>
          <a:p>
            <a:endParaRPr lang="el-GR" dirty="0"/>
          </a:p>
        </p:txBody>
      </p:sp>
    </p:spTree>
    <p:extLst>
      <p:ext uri="{BB962C8B-B14F-4D97-AF65-F5344CB8AC3E}">
        <p14:creationId xmlns:p14="http://schemas.microsoft.com/office/powerpoint/2010/main" val="7396512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Ελευθερία </a:t>
            </a:r>
            <a:r>
              <a:rPr lang="el-GR" dirty="0"/>
              <a:t>εγκατάστασης των νομικών προσώπων στην ΕΕ </a:t>
            </a:r>
          </a:p>
        </p:txBody>
      </p:sp>
      <p:sp>
        <p:nvSpPr>
          <p:cNvPr id="3" name="Θέση περιεχομένου 2"/>
          <p:cNvSpPr>
            <a:spLocks noGrp="1"/>
          </p:cNvSpPr>
          <p:nvPr>
            <p:ph idx="1"/>
          </p:nvPr>
        </p:nvSpPr>
        <p:spPr/>
        <p:txBody>
          <a:bodyPr>
            <a:normAutofit fontScale="62500" lnSpcReduction="20000"/>
          </a:bodyPr>
          <a:lstStyle/>
          <a:p>
            <a:r>
              <a:rPr lang="el-GR" dirty="0" smtClean="0"/>
              <a:t>Δυνατότητας </a:t>
            </a:r>
            <a:r>
              <a:rPr lang="el-GR" dirty="0"/>
              <a:t>αναζήτησης του κατάλληλου εθνικού </a:t>
            </a:r>
            <a:r>
              <a:rPr lang="el-GR" dirty="0" smtClean="0"/>
              <a:t>δικαίου :</a:t>
            </a:r>
          </a:p>
          <a:p>
            <a:r>
              <a:rPr lang="el-GR" dirty="0" smtClean="0"/>
              <a:t>μείωση κόστους</a:t>
            </a:r>
            <a:r>
              <a:rPr lang="el-GR" dirty="0"/>
              <a:t>, </a:t>
            </a:r>
            <a:r>
              <a:rPr lang="el-GR" dirty="0" smtClean="0"/>
              <a:t>αύξηση αποτελεσματικότητας ,  προσέλκυση νέων επενδυτών </a:t>
            </a:r>
            <a:r>
              <a:rPr lang="el-GR" dirty="0"/>
              <a:t>και </a:t>
            </a:r>
            <a:r>
              <a:rPr lang="el-GR" dirty="0" smtClean="0"/>
              <a:t>πιστωτών, επιλογή κράτους </a:t>
            </a:r>
            <a:r>
              <a:rPr lang="el-GR" dirty="0"/>
              <a:t>υποδοχής με το φιλικότερο επιχειρηματικό και νομικό </a:t>
            </a:r>
            <a:r>
              <a:rPr lang="el-GR" dirty="0" smtClean="0"/>
              <a:t>περιβάλλον.</a:t>
            </a:r>
          </a:p>
          <a:p>
            <a:r>
              <a:rPr lang="el-GR" dirty="0" smtClean="0"/>
              <a:t>Άρθρο </a:t>
            </a:r>
            <a:r>
              <a:rPr lang="el-GR" dirty="0"/>
              <a:t>49 ΣΛΕΕ </a:t>
            </a:r>
            <a:r>
              <a:rPr lang="el-GR" dirty="0" smtClean="0"/>
              <a:t>: </a:t>
            </a:r>
            <a:r>
              <a:rPr lang="el-GR" dirty="0"/>
              <a:t>απαγόρευση των περιορισμών στην ελευθερία εγκατάστασης των υπηκόων ενός κράτους μέλους στην επικράτεια άλλου κράτους </a:t>
            </a:r>
            <a:r>
              <a:rPr lang="el-GR" dirty="0" smtClean="0"/>
              <a:t>μέλους.</a:t>
            </a:r>
          </a:p>
          <a:p>
            <a:r>
              <a:rPr lang="el-GR" dirty="0"/>
              <a:t>Άρθρο 54 ΣΛΕΕ : «εταιρείες αστικού ή εμπορικού δικαίου, συμπεριλαμβανομένων των συνεταιρισμών, και των άλλων νομικών προσώπων δημοσίου ή ιδιωτικού δικαίου, με εξαίρεση εκείνων που δεν επιδιώκουν κερδοσκοπικό σκοπό</a:t>
            </a:r>
            <a:r>
              <a:rPr lang="el-GR" dirty="0" smtClean="0"/>
              <a:t>».</a:t>
            </a:r>
          </a:p>
          <a:p>
            <a:r>
              <a:rPr lang="el-GR" dirty="0" smtClean="0"/>
              <a:t>Αρ. 54 ΣΛΕΕ :  </a:t>
            </a:r>
            <a:r>
              <a:rPr lang="el-GR" dirty="0"/>
              <a:t>εξομοιώνονται και άρα απολαμβάνουν τα ίδια δικαιώματα με φυσικά πρόσωπα, «οι εταιρείες που έχουν συσταθεί σύμφωνα με τη νομοθεσία ενός κράτους μέλους και οι οποίες έχουν την καταστατική τους έδρα, την κεντρική τους διοίκηση ή την κύρια εγκατάστασή τους εντός της Ένωσης». </a:t>
            </a:r>
            <a:endParaRPr lang="el-GR" dirty="0" smtClean="0"/>
          </a:p>
          <a:p>
            <a:r>
              <a:rPr lang="el-GR" dirty="0"/>
              <a:t>Δ</a:t>
            </a:r>
            <a:r>
              <a:rPr lang="el-GR" dirty="0" smtClean="0"/>
              <a:t>υνατότητα </a:t>
            </a:r>
            <a:r>
              <a:rPr lang="el-GR" dirty="0"/>
              <a:t>περιορισμών και εξαιρέσεων : </a:t>
            </a:r>
            <a:r>
              <a:rPr lang="el-GR" dirty="0" smtClean="0"/>
              <a:t>λόγοι </a:t>
            </a:r>
            <a:r>
              <a:rPr lang="el-GR" dirty="0"/>
              <a:t>δημοσίας τάξεως, δημόσιας ασφάλειας και δημόσιας υγείας , για δραστηριότητες που σχετίζονται με την άσκηση δημόσιας εξουσίας  ή </a:t>
            </a:r>
            <a:r>
              <a:rPr lang="el-GR" dirty="0" smtClean="0"/>
              <a:t>επιτακτικοί λόγοι </a:t>
            </a:r>
            <a:r>
              <a:rPr lang="el-GR" dirty="0"/>
              <a:t>δημοσίου </a:t>
            </a:r>
            <a:r>
              <a:rPr lang="el-GR" dirty="0" smtClean="0"/>
              <a:t>συμφέροντος.</a:t>
            </a:r>
            <a:endParaRPr lang="el-GR" dirty="0"/>
          </a:p>
        </p:txBody>
      </p:sp>
    </p:spTree>
    <p:extLst>
      <p:ext uri="{BB962C8B-B14F-4D97-AF65-F5344CB8AC3E}">
        <p14:creationId xmlns:p14="http://schemas.microsoft.com/office/powerpoint/2010/main" val="10670781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Θεωρία Πραγματικής Έδρας</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Ν</a:t>
            </a:r>
            <a:r>
              <a:rPr lang="el-GR" dirty="0" smtClean="0"/>
              <a:t>ομικό </a:t>
            </a:r>
            <a:r>
              <a:rPr lang="el-GR" dirty="0"/>
              <a:t>πρόσωπο που έχει την πραγματική του έδρα στην Ελλάδα </a:t>
            </a:r>
            <a:r>
              <a:rPr lang="el-GR" dirty="0" smtClean="0"/>
              <a:t>αλλά έχει </a:t>
            </a:r>
            <a:r>
              <a:rPr lang="el-GR" dirty="0"/>
              <a:t>συσταθεί κατά το δίκαιο άλλης πολιτείας δεν έχει νόμιμα συσταθεί από την </a:t>
            </a:r>
            <a:r>
              <a:rPr lang="el-GR" dirty="0" smtClean="0"/>
              <a:t>οπτική γωνία </a:t>
            </a:r>
            <a:r>
              <a:rPr lang="el-GR" dirty="0"/>
              <a:t>της Ελλάδος, επειδή δεν έχουν ακολουθηθεί οι διαδικασίες συστάσεως του </a:t>
            </a:r>
            <a:r>
              <a:rPr lang="el-GR" dirty="0" smtClean="0"/>
              <a:t>ελληνικού δικαίου </a:t>
            </a:r>
            <a:r>
              <a:rPr lang="el-GR" dirty="0"/>
              <a:t>και κατά συνέπεια το νομικό αυτό πρόσωπο, εφόσον έχει εταιρικό </a:t>
            </a:r>
            <a:r>
              <a:rPr lang="el-GR" dirty="0" smtClean="0"/>
              <a:t>χαρακτήρα, αποτελεί </a:t>
            </a:r>
            <a:r>
              <a:rPr lang="el-GR" dirty="0"/>
              <a:t>αστική εταιρεία ή, αν </a:t>
            </a:r>
            <a:r>
              <a:rPr lang="el-GR" dirty="0" smtClean="0"/>
              <a:t>ασκεί κατ’ επάγγελμα </a:t>
            </a:r>
            <a:r>
              <a:rPr lang="el-GR" dirty="0"/>
              <a:t>εμπορικές πράξεις, </a:t>
            </a:r>
            <a:r>
              <a:rPr lang="el-GR" dirty="0" smtClean="0"/>
              <a:t>αδημοσίευτη ομόρρυθμη </a:t>
            </a:r>
            <a:r>
              <a:rPr lang="el-GR" dirty="0"/>
              <a:t>εταιρεία</a:t>
            </a:r>
            <a:r>
              <a:rPr lang="el-GR" dirty="0" smtClean="0"/>
              <a:t>.</a:t>
            </a:r>
          </a:p>
          <a:p>
            <a:r>
              <a:rPr lang="el-GR" dirty="0" smtClean="0"/>
              <a:t>Εφαρμόζεται </a:t>
            </a:r>
            <a:r>
              <a:rPr lang="el-GR" dirty="0"/>
              <a:t>επίσης σε Γαλλία, Γερμανία, Βέλγιο, Αυστρία, Ισπανία, Πολωνία, Πορτογαλία, Εσθονία, Λετονία, Λιθουανία, Μάλτα, Λουξεμβούργο και μερικώς στην </a:t>
            </a:r>
            <a:r>
              <a:rPr lang="el-GR"/>
              <a:t>Ιταλία</a:t>
            </a:r>
            <a:r>
              <a:rPr lang="el-GR" smtClean="0"/>
              <a:t>.</a:t>
            </a:r>
            <a:endParaRPr lang="el-GR" dirty="0" smtClean="0"/>
          </a:p>
          <a:p>
            <a:r>
              <a:rPr lang="el-GR" dirty="0"/>
              <a:t>Η θεωρία της πραγματικής έδρας </a:t>
            </a:r>
            <a:r>
              <a:rPr lang="el-GR" dirty="0" smtClean="0"/>
              <a:t>αποσκοπεί </a:t>
            </a:r>
            <a:r>
              <a:rPr lang="el-GR" dirty="0"/>
              <a:t>στην εξυπηρέτηση των κρατικών προστατευτικών συμφερόντων, παρά στην εφαρμογή της ιδιωτικής αυτονομίας των ιδρυτών της εταιρείας να επιλέξουν την </a:t>
            </a:r>
            <a:r>
              <a:rPr lang="el-GR" dirty="0" smtClean="0"/>
              <a:t>έδρα.</a:t>
            </a:r>
            <a:endParaRPr lang="el-GR" dirty="0"/>
          </a:p>
          <a:p>
            <a:endParaRPr lang="el-GR" dirty="0"/>
          </a:p>
        </p:txBody>
      </p:sp>
    </p:spTree>
    <p:extLst>
      <p:ext uri="{BB962C8B-B14F-4D97-AF65-F5344CB8AC3E}">
        <p14:creationId xmlns:p14="http://schemas.microsoft.com/office/powerpoint/2010/main" val="2479843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Περιεχόμενο</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Οι σχετικές διατάξεις για την ελεύθερη κυκλοφορία των προσώπων βρίσκονται στα άρθρα σχετικά με την απαγόρευση των διακρίσεων και την ιθαγένεια της ΕΕ (18 και 21 σε άμεση σχέση) και πιο ειδικά στον τίτλο IV της ΣΛΕΕ.</a:t>
            </a:r>
          </a:p>
          <a:p>
            <a:r>
              <a:rPr lang="el-GR" dirty="0" smtClean="0"/>
              <a:t>Η </a:t>
            </a:r>
            <a:r>
              <a:rPr lang="el-GR" dirty="0"/>
              <a:t>ελεύθερη κυκλοφορία των προσώπων διακρίνεται στην:</a:t>
            </a:r>
          </a:p>
          <a:p>
            <a:r>
              <a:rPr lang="el-GR" dirty="0"/>
              <a:t>Ελεύθερη κυκλοφορία των εργαζομένων (ά. 45 </a:t>
            </a:r>
            <a:r>
              <a:rPr lang="el-GR" dirty="0" err="1"/>
              <a:t>επ</a:t>
            </a:r>
            <a:r>
              <a:rPr lang="el-GR" dirty="0"/>
              <a:t>. ΣΛΕΕ)</a:t>
            </a:r>
          </a:p>
          <a:p>
            <a:r>
              <a:rPr lang="el-GR" dirty="0"/>
              <a:t>Ελευθερία εγκαταστάσεως (ά. 49 </a:t>
            </a:r>
            <a:r>
              <a:rPr lang="el-GR" dirty="0" err="1"/>
              <a:t>επ</a:t>
            </a:r>
            <a:r>
              <a:rPr lang="el-GR" dirty="0"/>
              <a:t>. ΣΛΕΕ) και συνδέεται με την:</a:t>
            </a:r>
          </a:p>
          <a:p>
            <a:r>
              <a:rPr lang="el-GR" dirty="0"/>
              <a:t>Ελεύθερη παροχή των υπηρεσιών (ά. 56 </a:t>
            </a:r>
            <a:r>
              <a:rPr lang="el-GR" dirty="0" err="1"/>
              <a:t>επ</a:t>
            </a:r>
            <a:r>
              <a:rPr lang="el-GR" dirty="0"/>
              <a:t>. ΣΛΕΕ</a:t>
            </a:r>
            <a:r>
              <a:rPr lang="el-GR" dirty="0" smtClean="0"/>
              <a:t>)</a:t>
            </a:r>
            <a:r>
              <a:rPr lang="en-US" dirty="0" smtClean="0"/>
              <a:t>.</a:t>
            </a:r>
          </a:p>
        </p:txBody>
      </p:sp>
    </p:spTree>
    <p:extLst>
      <p:ext uri="{BB962C8B-B14F-4D97-AF65-F5344CB8AC3E}">
        <p14:creationId xmlns:p14="http://schemas.microsoft.com/office/powerpoint/2010/main" val="27760538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Θεωρία Καταστατικής Έδρας</a:t>
            </a:r>
            <a:endParaRPr lang="el-GR" dirty="0"/>
          </a:p>
        </p:txBody>
      </p:sp>
      <p:sp>
        <p:nvSpPr>
          <p:cNvPr id="3" name="Θέση περιεχομένου 2"/>
          <p:cNvSpPr>
            <a:spLocks noGrp="1"/>
          </p:cNvSpPr>
          <p:nvPr>
            <p:ph idx="1"/>
          </p:nvPr>
        </p:nvSpPr>
        <p:spPr/>
        <p:txBody>
          <a:bodyPr/>
          <a:lstStyle/>
          <a:p>
            <a:r>
              <a:rPr lang="el-GR" dirty="0"/>
              <a:t>Επικρατεί σε : Αγγλία, Κύπρος, Δανία, Φινλανδία, Σουηδία, Ιρλανδία, Τσεχία, Ουγγαρία, Ολλανδία, </a:t>
            </a:r>
            <a:r>
              <a:rPr lang="el-GR" dirty="0" smtClean="0"/>
              <a:t>Σλοβακία</a:t>
            </a:r>
          </a:p>
          <a:p>
            <a:r>
              <a:rPr lang="el-GR" dirty="0" smtClean="0"/>
              <a:t>Κριτήριο αποτελεί η </a:t>
            </a:r>
            <a:r>
              <a:rPr lang="el-GR" dirty="0"/>
              <a:t>συστατική ή καταστατική έδρα μιας εταιρείας, δηλαδή η</a:t>
            </a:r>
            <a:r>
              <a:rPr lang="el-GR" dirty="0" smtClean="0"/>
              <a:t> </a:t>
            </a:r>
            <a:r>
              <a:rPr lang="el-GR" dirty="0"/>
              <a:t>έδρα του κράτους στο οποίο συστάθηκε η εταιρεία (θεωρία της ίδρυσης</a:t>
            </a:r>
            <a:r>
              <a:rPr lang="el-GR" dirty="0" smtClean="0"/>
              <a:t>).</a:t>
            </a:r>
            <a:endParaRPr lang="el-GR" dirty="0"/>
          </a:p>
          <a:p>
            <a:r>
              <a:rPr lang="el-GR" dirty="0" smtClean="0"/>
              <a:t>Αποφασιστικό </a:t>
            </a:r>
            <a:r>
              <a:rPr lang="el-GR" dirty="0"/>
              <a:t>κριτήριο είναι αποκλειστικά και μόνο η υποκειμενική βούληση των ιδρυτών μιας </a:t>
            </a:r>
            <a:r>
              <a:rPr lang="el-GR" dirty="0" smtClean="0"/>
              <a:t>εταιρείας.</a:t>
            </a:r>
          </a:p>
          <a:p>
            <a:endParaRPr lang="el-GR" dirty="0"/>
          </a:p>
        </p:txBody>
      </p:sp>
    </p:spTree>
    <p:extLst>
      <p:ext uri="{BB962C8B-B14F-4D97-AF65-F5344CB8AC3E}">
        <p14:creationId xmlns:p14="http://schemas.microsoft.com/office/powerpoint/2010/main" val="33975345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Αντιμετώπιση από Δίκαιο ΕΕ</a:t>
            </a:r>
            <a:endParaRPr lang="el-GR" dirty="0"/>
          </a:p>
        </p:txBody>
      </p:sp>
      <p:sp>
        <p:nvSpPr>
          <p:cNvPr id="3" name="Θέση περιεχομένου 2"/>
          <p:cNvSpPr>
            <a:spLocks noGrp="1"/>
          </p:cNvSpPr>
          <p:nvPr>
            <p:ph idx="1"/>
          </p:nvPr>
        </p:nvSpPr>
        <p:spPr/>
        <p:txBody>
          <a:bodyPr/>
          <a:lstStyle/>
          <a:p>
            <a:r>
              <a:rPr lang="el-GR" dirty="0"/>
              <a:t>Το ζήτημα της </a:t>
            </a:r>
            <a:r>
              <a:rPr lang="el-GR" dirty="0" smtClean="0"/>
              <a:t>έδρας των νομικών προσώπων όσον αφορά στο </a:t>
            </a:r>
            <a:r>
              <a:rPr lang="el-GR" dirty="0" err="1"/>
              <a:t>ενωσιακό</a:t>
            </a:r>
            <a:r>
              <a:rPr lang="el-GR" dirty="0"/>
              <a:t> </a:t>
            </a:r>
            <a:r>
              <a:rPr lang="el-GR" dirty="0" smtClean="0"/>
              <a:t>δίκαιο και ειδικά στις διατάξεις σχετικά με την ελευθερία εγκατάστασης, </a:t>
            </a:r>
            <a:r>
              <a:rPr lang="el-GR" dirty="0"/>
              <a:t>έχει απασχολήσει το </a:t>
            </a:r>
            <a:r>
              <a:rPr lang="el-GR" dirty="0" smtClean="0"/>
              <a:t>ΔΕΕ.</a:t>
            </a:r>
            <a:endParaRPr lang="el-GR" dirty="0"/>
          </a:p>
        </p:txBody>
      </p:sp>
    </p:spTree>
    <p:extLst>
      <p:ext uri="{BB962C8B-B14F-4D97-AF65-F5344CB8AC3E}">
        <p14:creationId xmlns:p14="http://schemas.microsoft.com/office/powerpoint/2010/main" val="40514513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Νομολογία ΔΕΕ :</a:t>
            </a:r>
            <a:endParaRPr lang="el-GR" dirty="0"/>
          </a:p>
        </p:txBody>
      </p:sp>
      <p:sp>
        <p:nvSpPr>
          <p:cNvPr id="3" name="Θέση περιεχομένου 2"/>
          <p:cNvSpPr>
            <a:spLocks noGrp="1"/>
          </p:cNvSpPr>
          <p:nvPr>
            <p:ph idx="1"/>
          </p:nvPr>
        </p:nvSpPr>
        <p:spPr/>
        <p:txBody>
          <a:bodyPr/>
          <a:lstStyle/>
          <a:p>
            <a:r>
              <a:rPr lang="el-GR" dirty="0" smtClean="0"/>
              <a:t>Επιφυλακτικό ως προς της πραγματική έδρα-Ανοικτό προς </a:t>
            </a:r>
            <a:r>
              <a:rPr lang="el-GR" dirty="0"/>
              <a:t>της καταστατική : </a:t>
            </a:r>
            <a:r>
              <a:rPr lang="el-GR" dirty="0" smtClean="0"/>
              <a:t>να μην αναγκαστούν </a:t>
            </a:r>
            <a:r>
              <a:rPr lang="el-GR" dirty="0"/>
              <a:t>οι διευθύνοντες ένα νομικό πρόσωπο να το λύσουν και να προχωρήσουν σε </a:t>
            </a:r>
            <a:r>
              <a:rPr lang="el-GR" dirty="0" err="1"/>
              <a:t>επανασύστασή</a:t>
            </a:r>
            <a:r>
              <a:rPr lang="el-GR" dirty="0"/>
              <a:t> του </a:t>
            </a:r>
            <a:r>
              <a:rPr lang="el-GR" dirty="0" smtClean="0"/>
              <a:t>προκειμένου </a:t>
            </a:r>
            <a:r>
              <a:rPr lang="el-GR" dirty="0"/>
              <a:t>να το μεταφέρουν από ένα κράτος μέλος σε </a:t>
            </a:r>
            <a:r>
              <a:rPr lang="el-GR" dirty="0" smtClean="0"/>
              <a:t>άλλο.</a:t>
            </a:r>
          </a:p>
          <a:p>
            <a:r>
              <a:rPr lang="el-GR" dirty="0"/>
              <a:t>Ύ</a:t>
            </a:r>
            <a:r>
              <a:rPr lang="el-GR" dirty="0" smtClean="0"/>
              <a:t>παρξη </a:t>
            </a:r>
            <a:r>
              <a:rPr lang="el-GR" dirty="0"/>
              <a:t>νομικής ασάφειας και αβεβαιότητας : </a:t>
            </a:r>
            <a:r>
              <a:rPr lang="el-GR" dirty="0" smtClean="0"/>
              <a:t>αποσπασματική αντιμετώπιση </a:t>
            </a:r>
            <a:r>
              <a:rPr lang="el-GR" dirty="0"/>
              <a:t>του ζητήματος της έδρας </a:t>
            </a:r>
          </a:p>
        </p:txBody>
      </p:sp>
    </p:spTree>
    <p:extLst>
      <p:ext uri="{BB962C8B-B14F-4D97-AF65-F5344CB8AC3E}">
        <p14:creationId xmlns:p14="http://schemas.microsoft.com/office/powerpoint/2010/main" val="24487633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fr-FR" dirty="0"/>
              <a:t>C-81/87 Daily Mail</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τα άρθρα 52 και 58 της Συνθήκης δεν μπορούν να ερμηνεύονται υπό την έννοια ότι παρέχουν στις εταιρίες που έχουν συσταθεί σύμφωνα με το δίκαιο ενός κράτους μέλους το δικαίωμα να μεταφέρουν την κεντρική διοίκηση και το κέντρο ελέγχου τους σε άλλο κράτος μέλος διατηρώντας την ιδιότητά τους ως εταιριών του κράτους μέλους κατά τη νομοθεσία του οποίου έχουν </a:t>
            </a:r>
            <a:r>
              <a:rPr lang="el-GR" dirty="0" smtClean="0"/>
              <a:t>συσταθεί.</a:t>
            </a:r>
          </a:p>
          <a:p>
            <a:r>
              <a:rPr lang="el-GR" dirty="0"/>
              <a:t>Η απόφαση </a:t>
            </a:r>
            <a:r>
              <a:rPr lang="el-GR" dirty="0" err="1"/>
              <a:t>Daily</a:t>
            </a:r>
            <a:r>
              <a:rPr lang="el-GR" dirty="0"/>
              <a:t> </a:t>
            </a:r>
            <a:r>
              <a:rPr lang="el-GR" dirty="0" err="1"/>
              <a:t>Mail</a:t>
            </a:r>
            <a:r>
              <a:rPr lang="el-GR" dirty="0"/>
              <a:t> εφαρμόζεται μόνο στη σχέση μεταξύ του κράτους μέλους συστάσεως και της εταιρίας που επιθυμεί να αποχωρήσει από το κράτος αυτό διατηρώντας ωστόσο τη νομική προσωπικότητα που της χορήγησε η νομοθεσία του εν λόγω κράτους. Δεδομένου ότι οι εταιρίες αποτελούν δημιουργήματα του εθνικού δικαίου, πρέπει να εξακολουθούν να ικανοποιούν τις απαιτήσεις που προβλέπει η νομοθεσία του κράτους εντός του οποίου συστάθηκαν.</a:t>
            </a:r>
          </a:p>
        </p:txBody>
      </p:sp>
    </p:spTree>
    <p:extLst>
      <p:ext uri="{BB962C8B-B14F-4D97-AF65-F5344CB8AC3E}">
        <p14:creationId xmlns:p14="http://schemas.microsoft.com/office/powerpoint/2010/main" val="39382369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fr-FR" dirty="0" err="1"/>
              <a:t>Centros</a:t>
            </a:r>
            <a:r>
              <a:rPr lang="fr-FR" dirty="0"/>
              <a:t> C-212/97</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Τ</a:t>
            </a:r>
            <a:r>
              <a:rPr lang="el-GR" dirty="0" smtClean="0"/>
              <a:t>α </a:t>
            </a:r>
            <a:r>
              <a:rPr lang="el-GR" dirty="0"/>
              <a:t>κράτη μέλη δεν έχουν δικαίωμα να αρνούνται την καταχώρηση υποκαταστήματος εταιρείας που συστάθηκε σύμφωνα με τη νομοθεσία άλλου κράτους μέλους στο οποίο εδρεύει χωρίς να ασκεί εμπορικές δραστηριότητες, όταν με το υποκατάστημα </a:t>
            </a:r>
            <a:r>
              <a:rPr lang="el-GR" dirty="0" err="1"/>
              <a:t>αποσκοπείται</a:t>
            </a:r>
            <a:r>
              <a:rPr lang="el-GR" dirty="0"/>
              <a:t> να παρασχεθεί η δυνατότητα στην εν λόγω εταιρεία να ασκήσει το σύνολο των δραστηριοτήτων της εντός του κράτους στο οποίο θα ιδρυθεί το εν λόγω υποκατάστημα. </a:t>
            </a:r>
            <a:endParaRPr lang="el-GR" dirty="0" smtClean="0"/>
          </a:p>
          <a:p>
            <a:r>
              <a:rPr lang="el-GR" dirty="0"/>
              <a:t>Με δεδομένο ότι το δικαίωμα σύστασης εταιρείας σύμφωνα με τη νομοθεσία κράτους μέλους και ιδρύσεως υποκαταστημάτων σε άλλα κράτη μέλη, είναι συμφυές προς την άσκηση της ελευθερίας εγκατάστασης, το γεγονός ότι υπήκοος κράτους μέλους επέλεξε να συστήσει μια εταιρεία στο κράτος του οποίου τη νομοθεσία περί εταιρειών θεωρεί ως λιγότερο αυστηρή και να ιδρύσει υποκαταστήματα εντός άλλων κρατών μελών, δεν συνιστά καταχρηστική άσκηση του δικαιώματος εγκατάστασης </a:t>
            </a:r>
          </a:p>
          <a:p>
            <a:endParaRPr lang="el-GR" dirty="0"/>
          </a:p>
          <a:p>
            <a:endParaRPr lang="el-GR" dirty="0"/>
          </a:p>
        </p:txBody>
      </p:sp>
    </p:spTree>
    <p:extLst>
      <p:ext uri="{BB962C8B-B14F-4D97-AF65-F5344CB8AC3E}">
        <p14:creationId xmlns:p14="http://schemas.microsoft.com/office/powerpoint/2010/main" val="31763434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fr-FR" dirty="0" err="1"/>
              <a:t>Uberseering</a:t>
            </a:r>
            <a:r>
              <a:rPr lang="fr-FR" dirty="0"/>
              <a:t> </a:t>
            </a:r>
            <a:r>
              <a:rPr lang="fr-FR" dirty="0" smtClean="0"/>
              <a:t>C-208/00</a:t>
            </a:r>
            <a:endParaRPr lang="el-GR" dirty="0"/>
          </a:p>
        </p:txBody>
      </p:sp>
      <p:sp>
        <p:nvSpPr>
          <p:cNvPr id="3" name="Θέση περιεχομένου 2"/>
          <p:cNvSpPr>
            <a:spLocks noGrp="1"/>
          </p:cNvSpPr>
          <p:nvPr>
            <p:ph idx="1"/>
          </p:nvPr>
        </p:nvSpPr>
        <p:spPr/>
        <p:txBody>
          <a:bodyPr>
            <a:normAutofit fontScale="92500"/>
          </a:bodyPr>
          <a:lstStyle/>
          <a:p>
            <a:r>
              <a:rPr lang="el-GR" dirty="0"/>
              <a:t>Ό</a:t>
            </a:r>
            <a:r>
              <a:rPr lang="el-GR" dirty="0" smtClean="0"/>
              <a:t>ταν </a:t>
            </a:r>
            <a:r>
              <a:rPr lang="el-GR" dirty="0"/>
              <a:t>μια εταιρεία έχει συσταθεί σύμφωνα με τη νομοθεσία κράτους μέλους στο έδαφος του οποίου έχει την καταστατική της έδρα και ασκεί την ελευθερία εγκατάστασής της σε άλλο κράτος μέλος, το κράτος αυτό είναι υποχρεωμένο να αναγνωρίζει την ικανότητα δικαίου και διαδίκου που η εταιρεία έχει σύμφωνα με το δίκαιο του κράτους στο οποίου συστάθηκε. </a:t>
            </a:r>
            <a:endParaRPr lang="el-GR" dirty="0" smtClean="0"/>
          </a:p>
          <a:p>
            <a:r>
              <a:rPr lang="el-GR" dirty="0"/>
              <a:t>Απαγορεύεται επομένως σε ένα κράτος μέλος να αρνείται σε μια εταιρεία την ικανότητα δικαίου με το αιτιολογικό ότι υιοθετεί την θεωρία της πραγματικής </a:t>
            </a:r>
            <a:r>
              <a:rPr lang="el-GR" dirty="0" smtClean="0"/>
              <a:t>έδρας.</a:t>
            </a:r>
          </a:p>
          <a:p>
            <a:endParaRPr lang="el-GR" dirty="0"/>
          </a:p>
          <a:p>
            <a:endParaRPr lang="el-GR" dirty="0"/>
          </a:p>
          <a:p>
            <a:endParaRPr lang="el-GR" dirty="0"/>
          </a:p>
        </p:txBody>
      </p:sp>
    </p:spTree>
    <p:extLst>
      <p:ext uri="{BB962C8B-B14F-4D97-AF65-F5344CB8AC3E}">
        <p14:creationId xmlns:p14="http://schemas.microsoft.com/office/powerpoint/2010/main" val="20630219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fr-FR" dirty="0" err="1"/>
              <a:t>Uberseering</a:t>
            </a:r>
            <a:r>
              <a:rPr lang="fr-FR" dirty="0"/>
              <a:t> C-208/00</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a:t>Το </a:t>
            </a:r>
            <a:r>
              <a:rPr lang="el-GR" dirty="0" smtClean="0"/>
              <a:t>δικαστήριο δέχθηκε </a:t>
            </a:r>
            <a:r>
              <a:rPr lang="el-GR" dirty="0"/>
              <a:t>ότι παρότι δεν αποκλείεται επιτακτικοί λόγοι δημοσίου συμφέροντος, όπως </a:t>
            </a:r>
            <a:r>
              <a:rPr lang="el-GR" dirty="0" smtClean="0"/>
              <a:t>η προστασία </a:t>
            </a:r>
            <a:r>
              <a:rPr lang="el-GR" dirty="0"/>
              <a:t>των συμφερόντων των πιστωτών, των εταίρων της μειοψηφίας, των </a:t>
            </a:r>
            <a:r>
              <a:rPr lang="el-GR" dirty="0" smtClean="0"/>
              <a:t>μισθωτών ή </a:t>
            </a:r>
            <a:r>
              <a:rPr lang="el-GR" dirty="0"/>
              <a:t>και της εφορίας να μπορούν υπό ορισμένες συνθήκες και υπό ορισμένους όρους, </a:t>
            </a:r>
            <a:r>
              <a:rPr lang="el-GR" dirty="0" smtClean="0"/>
              <a:t>να δικαιολογήσουν </a:t>
            </a:r>
            <a:r>
              <a:rPr lang="el-GR" dirty="0"/>
              <a:t>τους περιορισμούς της ελευθερίας εγκατάστασης, τέτοιοι σκοποί </a:t>
            </a:r>
            <a:r>
              <a:rPr lang="el-GR" dirty="0" smtClean="0"/>
              <a:t>δεν μπορούν </a:t>
            </a:r>
            <a:r>
              <a:rPr lang="el-GR" dirty="0"/>
              <a:t>εντούτοις να δικαιολογούν την άρνηση αναγνωρίσεως της ικανότητας </a:t>
            </a:r>
            <a:r>
              <a:rPr lang="el-GR" dirty="0" smtClean="0"/>
              <a:t>δικαίου και</a:t>
            </a:r>
            <a:r>
              <a:rPr lang="el-GR" dirty="0"/>
              <a:t>, ως εκ τούτου, της ικανότητας διαδίκου μιας εταιρείας εγκύρως συσταθείσας σε </a:t>
            </a:r>
            <a:r>
              <a:rPr lang="el-GR" dirty="0" smtClean="0"/>
              <a:t>άλλο Κράτος </a:t>
            </a:r>
            <a:r>
              <a:rPr lang="el-GR" dirty="0"/>
              <a:t>μέλος όπου έχει την καταστατική της έδρα, αφού τέτοιο μέτρο ισοδυναμεί </a:t>
            </a:r>
            <a:r>
              <a:rPr lang="el-GR" dirty="0" smtClean="0"/>
              <a:t>με άρνηση </a:t>
            </a:r>
            <a:r>
              <a:rPr lang="el-GR" dirty="0"/>
              <a:t>της ελευθερίας εγκατάστασης που απολαμβάνουν οι εταιρείες δυνάμει </a:t>
            </a:r>
            <a:r>
              <a:rPr lang="el-GR" dirty="0" smtClean="0"/>
              <a:t>των άρθρων </a:t>
            </a:r>
            <a:r>
              <a:rPr lang="el-GR" dirty="0"/>
              <a:t>43 και 48 </a:t>
            </a:r>
            <a:r>
              <a:rPr lang="el-GR" dirty="0" err="1"/>
              <a:t>ΣυνθΕΚ</a:t>
            </a:r>
            <a:r>
              <a:rPr lang="el-GR" dirty="0"/>
              <a:t> (Πλέον 49 και 54 ΣΛΕΕ)</a:t>
            </a:r>
          </a:p>
        </p:txBody>
      </p:sp>
    </p:spTree>
    <p:extLst>
      <p:ext uri="{BB962C8B-B14F-4D97-AF65-F5344CB8AC3E}">
        <p14:creationId xmlns:p14="http://schemas.microsoft.com/office/powerpoint/2010/main" val="8301148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fr-FR" dirty="0"/>
              <a:t>Inspire Art (C-167/01)</a:t>
            </a:r>
            <a:endParaRPr lang="el-GR" dirty="0"/>
          </a:p>
        </p:txBody>
      </p:sp>
      <p:sp>
        <p:nvSpPr>
          <p:cNvPr id="3" name="Θέση περιεχομένου 2"/>
          <p:cNvSpPr>
            <a:spLocks noGrp="1"/>
          </p:cNvSpPr>
          <p:nvPr>
            <p:ph idx="1"/>
          </p:nvPr>
        </p:nvSpPr>
        <p:spPr/>
        <p:txBody>
          <a:bodyPr/>
          <a:lstStyle/>
          <a:p>
            <a:r>
              <a:rPr lang="en-US" dirty="0" smtClean="0"/>
              <a:t>M</a:t>
            </a:r>
            <a:r>
              <a:rPr lang="el-GR" dirty="0" smtClean="0"/>
              <a:t>ια </a:t>
            </a:r>
            <a:r>
              <a:rPr lang="el-GR" dirty="0"/>
              <a:t>εταιρία μπορεί να συσταθεί σε κράτος μέλος με σκοπό την εγκατάστασή της σε άλλο κράτος μέλος, όπου πρόκειται να ασκεί το κύριο μέρος ή και το σύνολο των οικονομικών δραστηριοτήτων της.</a:t>
            </a:r>
          </a:p>
          <a:p>
            <a:endParaRPr lang="el-GR" dirty="0"/>
          </a:p>
        </p:txBody>
      </p:sp>
    </p:spTree>
    <p:extLst>
      <p:ext uri="{BB962C8B-B14F-4D97-AF65-F5344CB8AC3E}">
        <p14:creationId xmlns:p14="http://schemas.microsoft.com/office/powerpoint/2010/main" val="31679729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fr-FR" dirty="0"/>
              <a:t>C-210/06, </a:t>
            </a:r>
            <a:r>
              <a:rPr lang="fr-FR" dirty="0" err="1"/>
              <a:t>Cartesio</a:t>
            </a:r>
            <a:endParaRPr lang="el-GR" dirty="0"/>
          </a:p>
        </p:txBody>
      </p:sp>
      <p:sp>
        <p:nvSpPr>
          <p:cNvPr id="3" name="Θέση περιεχομένου 2"/>
          <p:cNvSpPr>
            <a:spLocks noGrp="1"/>
          </p:cNvSpPr>
          <p:nvPr>
            <p:ph idx="1"/>
          </p:nvPr>
        </p:nvSpPr>
        <p:spPr/>
        <p:txBody>
          <a:bodyPr>
            <a:normAutofit/>
          </a:bodyPr>
          <a:lstStyle/>
          <a:p>
            <a:r>
              <a:rPr lang="el-GR" dirty="0" smtClean="0"/>
              <a:t>Τα </a:t>
            </a:r>
            <a:r>
              <a:rPr lang="el-GR" dirty="0"/>
              <a:t>άρθρα 43 ΕΚ και 48 ΕΚ (Πλέον 49 και 54 </a:t>
            </a:r>
            <a:r>
              <a:rPr lang="el-GR" dirty="0" smtClean="0"/>
              <a:t>ΣΛΕΕ) έχουν </a:t>
            </a:r>
            <a:r>
              <a:rPr lang="el-GR" dirty="0"/>
              <a:t>την έννοια ότι δεν απαγορεύουν κανονιστική ρύθμιση κράτους μέλους η οποία εμποδίζει την εταιρία που έχει συσταθεί δυνάμει του εθνικού δικαίου του κράτους μέλους αυτού να μεταφέρει την έδρα της εντός άλλου κράτους μέλους, διατηρώντας συγχρόνως την ιδιότητα της εταιρίας που διέπεται από το εθνικό δίκαιο του κράτους μέλους σύμφωνα με τη νομοθεσία του οποίου έχει συσταθεί </a:t>
            </a:r>
          </a:p>
        </p:txBody>
      </p:sp>
    </p:spTree>
    <p:extLst>
      <p:ext uri="{BB962C8B-B14F-4D97-AF65-F5344CB8AC3E}">
        <p14:creationId xmlns:p14="http://schemas.microsoft.com/office/powerpoint/2010/main" val="9947854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fr-FR" dirty="0"/>
              <a:t>C-106/16-Polbud</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Τα </a:t>
            </a:r>
            <a:r>
              <a:rPr lang="el-GR" dirty="0"/>
              <a:t>άρθρα 49 και 54 ΣΛΕΕ έχουν την έννοια ότι η ελευθερία εγκαταστάσεως έχει εφαρμογή ως προς τη μεταφορά της καταστατικής έδρας εταιρίας, συσταθείσας βάσει του δικαίου ενός κράτους μέλους, προς άλλο κράτος μέλος, με σκοπό τη μετατροπή της, σύμφωνα με τις προϋποθέσεις που επιβάλλει η νομοθεσία του άλλου κράτους μέλους, σε εταιρία υπαγόμενη στο δίκαιο του τελευταίου αυτού κράτους μέλους, χωρίς μετατόπιση της πραγματικής έδρας της εν λόγω εταιρίας</a:t>
            </a:r>
            <a:r>
              <a:rPr lang="el-GR" dirty="0" smtClean="0"/>
              <a:t>.</a:t>
            </a:r>
            <a:endParaRPr lang="en-US" dirty="0" smtClean="0"/>
          </a:p>
          <a:p>
            <a:r>
              <a:rPr lang="el-GR"/>
              <a:t>Τα άρθρα 49 και 54 ΣΛΕΕ έχουν την έννοια ότι αντιτίθενται σε ρύθμιση κράτους μέλους κατά την οποία η μεταφορά της καταστατικής έδρας εταιρίας, συσταθείσας βάσει του δικαίου ενός κράτους μέλους, προς άλλο κράτος μέλος, με σκοπό τη μετατροπή της, σύμφωνα με τις προϋποθέσεις που επιβάλλει η νομοθεσία του άλλου κράτους μέλους, εξαρτάται από την εκκαθάρισή της.</a:t>
            </a:r>
            <a:endParaRPr lang="el-GR" dirty="0"/>
          </a:p>
          <a:p>
            <a:endParaRPr lang="el-GR" dirty="0"/>
          </a:p>
          <a:p>
            <a:endParaRPr lang="el-GR" dirty="0"/>
          </a:p>
        </p:txBody>
      </p:sp>
    </p:spTree>
    <p:extLst>
      <p:ext uri="{BB962C8B-B14F-4D97-AF65-F5344CB8AC3E}">
        <p14:creationId xmlns:p14="http://schemas.microsoft.com/office/powerpoint/2010/main" val="2376805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Διάκριση διατάξεων</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Οι </a:t>
            </a:r>
            <a:r>
              <a:rPr lang="el-GR" dirty="0"/>
              <a:t>σχετικές διατάξεις των ά. 45 </a:t>
            </a:r>
            <a:r>
              <a:rPr lang="el-GR" dirty="0" err="1"/>
              <a:t>επ</a:t>
            </a:r>
            <a:r>
              <a:rPr lang="el-GR" dirty="0"/>
              <a:t>,  49 </a:t>
            </a:r>
            <a:r>
              <a:rPr lang="el-GR" dirty="0" err="1"/>
              <a:t>επ</a:t>
            </a:r>
            <a:r>
              <a:rPr lang="el-GR" dirty="0"/>
              <a:t>, 56 </a:t>
            </a:r>
            <a:r>
              <a:rPr lang="el-GR" dirty="0" err="1"/>
              <a:t>επ</a:t>
            </a:r>
            <a:r>
              <a:rPr lang="el-GR" dirty="0"/>
              <a:t> ΣΛΕΕ, σε ότι αφορά την προβλεπόμενη απ’ αυτές απαγόρευση των διακρίσεων λόγω ιθαγένειας, κατά πάγια νομολογία του ΔΕΚ (41/74 </a:t>
            </a:r>
            <a:r>
              <a:rPr lang="el-GR" dirty="0" err="1"/>
              <a:t>Van</a:t>
            </a:r>
            <a:r>
              <a:rPr lang="el-GR" dirty="0"/>
              <a:t> </a:t>
            </a:r>
            <a:r>
              <a:rPr lang="el-GR" dirty="0" err="1"/>
              <a:t>Duyn</a:t>
            </a:r>
            <a:r>
              <a:rPr lang="el-GR" dirty="0"/>
              <a:t>, 2/74 </a:t>
            </a:r>
            <a:r>
              <a:rPr lang="el-GR" dirty="0" err="1"/>
              <a:t>Reyners</a:t>
            </a:r>
            <a:r>
              <a:rPr lang="el-GR" dirty="0"/>
              <a:t>, 33/74 </a:t>
            </a:r>
            <a:r>
              <a:rPr lang="el-GR" dirty="0" err="1"/>
              <a:t>Van</a:t>
            </a:r>
            <a:r>
              <a:rPr lang="el-GR" dirty="0"/>
              <a:t> </a:t>
            </a:r>
            <a:r>
              <a:rPr lang="el-GR" dirty="0" err="1"/>
              <a:t>Bisbergen</a:t>
            </a:r>
            <a:r>
              <a:rPr lang="el-GR" dirty="0"/>
              <a:t> αντίστοιχα) αναπτύσσουν άμεση ισχύ</a:t>
            </a:r>
            <a:r>
              <a:rPr lang="el-GR" dirty="0" smtClean="0"/>
              <a:t>.</a:t>
            </a:r>
          </a:p>
          <a:p>
            <a:r>
              <a:rPr lang="el-GR" dirty="0" smtClean="0"/>
              <a:t>Η </a:t>
            </a:r>
            <a:r>
              <a:rPr lang="el-GR" dirty="0"/>
              <a:t>υπαγωγή στη μία ή στην άλλη από τις παραπάνω διατάξεις δεν εξαρτάται από το είδος της επαγγελματικής δραστηριότητας (πχ ιατρός) άλλα από τον τρόπο που ασκείται κάθε φορά (πχ μισθωτός) από αυτόν, που θέλει να επωφεληθεί των πλεονεκτημάτων που διασφαλίζει η Ενιαία Εσωτερική </a:t>
            </a:r>
            <a:r>
              <a:rPr lang="el-GR" dirty="0" smtClean="0"/>
              <a:t>Αγορά.</a:t>
            </a:r>
          </a:p>
          <a:p>
            <a:r>
              <a:rPr lang="el-GR" dirty="0" smtClean="0"/>
              <a:t>Στον </a:t>
            </a:r>
            <a:r>
              <a:rPr lang="el-GR" dirty="0"/>
              <a:t>τίτλο V ΣΛΕΕ προβλέπονται ρυθμίσεις σχετικά με τους ελέγχους στα σύνορα, το άσυλο και τη μετανάστευση, τη δικαστική συνεργασία σε αστικές υποθέσεις και την αστυνομική συνεργασία. </a:t>
            </a:r>
          </a:p>
        </p:txBody>
      </p:sp>
    </p:spTree>
    <p:extLst>
      <p:ext uri="{BB962C8B-B14F-4D97-AF65-F5344CB8AC3E}">
        <p14:creationId xmlns:p14="http://schemas.microsoft.com/office/powerpoint/2010/main" val="48050462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Κανονισμοί Ρώμη Ι και ΙΙ</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Ως </a:t>
            </a:r>
            <a:r>
              <a:rPr lang="el-GR" dirty="0"/>
              <a:t>συνήθης </a:t>
            </a:r>
            <a:r>
              <a:rPr lang="el-GR" dirty="0" smtClean="0"/>
              <a:t>διαμονή </a:t>
            </a:r>
            <a:r>
              <a:rPr lang="el-GR" dirty="0"/>
              <a:t>εταιρειών και άλλων ενώσεων ή νομικών προσώπων νοείται </a:t>
            </a:r>
            <a:r>
              <a:rPr lang="el-GR" dirty="0" smtClean="0"/>
              <a:t>ο τόπος </a:t>
            </a:r>
            <a:r>
              <a:rPr lang="el-GR" dirty="0"/>
              <a:t>στον οποίο βρίσκεται η κεντρική τους διοίκηση</a:t>
            </a:r>
            <a:r>
              <a:rPr lang="el-GR" dirty="0" smtClean="0"/>
              <a:t>.</a:t>
            </a:r>
          </a:p>
          <a:p>
            <a:r>
              <a:rPr lang="el-GR" dirty="0"/>
              <a:t>Η επιλογή παραπέμπει στο κριτήριο της πραγματικής έδρας, δηλαδή στον τόπο στον οποίο ασκείται η διοίκηση και ο έλεγχος μιας εταιρείας και όχι στον τόπο στον οποίο συστάθηκε ή ιδρύθηκε η </a:t>
            </a:r>
            <a:r>
              <a:rPr lang="el-GR" dirty="0" smtClean="0"/>
              <a:t>εταιρεία.</a:t>
            </a:r>
            <a:endParaRPr lang="el-GR" dirty="0"/>
          </a:p>
          <a:p>
            <a:r>
              <a:rPr lang="el-GR" dirty="0"/>
              <a:t>Ο τόπος στον οποίο βρίσκεται η κεντρική της διοίκηση είναι ο τόπος στον οποίο η εταιρεία συνήθως διαμένει, με την έννοια της άσκησης ελέγχου και διοίκησης μιας εταιρείας. </a:t>
            </a:r>
          </a:p>
          <a:p>
            <a:endParaRPr lang="el-GR" dirty="0"/>
          </a:p>
        </p:txBody>
      </p:sp>
    </p:spTree>
    <p:extLst>
      <p:ext uri="{BB962C8B-B14F-4D97-AF65-F5344CB8AC3E}">
        <p14:creationId xmlns:p14="http://schemas.microsoft.com/office/powerpoint/2010/main" val="40012406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Κανονισμός 1215/2015-Βρυξέλλες Ια</a:t>
            </a:r>
          </a:p>
        </p:txBody>
      </p:sp>
      <p:sp>
        <p:nvSpPr>
          <p:cNvPr id="3" name="Θέση περιεχομένου 2"/>
          <p:cNvSpPr>
            <a:spLocks noGrp="1"/>
          </p:cNvSpPr>
          <p:nvPr>
            <p:ph idx="1"/>
          </p:nvPr>
        </p:nvSpPr>
        <p:spPr/>
        <p:txBody>
          <a:bodyPr/>
          <a:lstStyle/>
          <a:p>
            <a:r>
              <a:rPr lang="el-GR" dirty="0"/>
              <a:t>Δ</a:t>
            </a:r>
            <a:r>
              <a:rPr lang="el-GR" dirty="0" smtClean="0"/>
              <a:t>ιεθνή </a:t>
            </a:r>
            <a:r>
              <a:rPr lang="el-GR" dirty="0"/>
              <a:t>δικαιοδοσία : δέχεται ως κατοικία μίας εταιρείας είτε την καταστατική της έδρα, είτε την κεντρική της διοίκηση, είτε την κύρια εγκατάστασή της (αρ. 63).</a:t>
            </a:r>
          </a:p>
          <a:p>
            <a:endParaRPr lang="el-GR" dirty="0"/>
          </a:p>
        </p:txBody>
      </p:sp>
    </p:spTree>
    <p:extLst>
      <p:ext uri="{BB962C8B-B14F-4D97-AF65-F5344CB8AC3E}">
        <p14:creationId xmlns:p14="http://schemas.microsoft.com/office/powerpoint/2010/main" val="33811848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Ενωσιακό</a:t>
            </a:r>
            <a:r>
              <a:rPr lang="el-GR" dirty="0" smtClean="0"/>
              <a:t> Εταιρικό Δίκαιο</a:t>
            </a:r>
            <a:endParaRPr lang="el-GR" dirty="0"/>
          </a:p>
        </p:txBody>
      </p:sp>
      <p:sp>
        <p:nvSpPr>
          <p:cNvPr id="3" name="Θέση περιεχομένου 2"/>
          <p:cNvSpPr>
            <a:spLocks noGrp="1"/>
          </p:cNvSpPr>
          <p:nvPr>
            <p:ph idx="1"/>
          </p:nvPr>
        </p:nvSpPr>
        <p:spPr/>
        <p:txBody>
          <a:bodyPr>
            <a:normAutofit fontScale="92500"/>
          </a:bodyPr>
          <a:lstStyle/>
          <a:p>
            <a:r>
              <a:rPr lang="el-GR" dirty="0"/>
              <a:t>Δ</a:t>
            </a:r>
            <a:r>
              <a:rPr lang="el-GR" dirty="0" smtClean="0"/>
              <a:t>ημιουργία </a:t>
            </a:r>
            <a:r>
              <a:rPr lang="el-GR" dirty="0"/>
              <a:t>υπερεθνικών εταιρικών μορφωμάτων προς διευκόλυνση της άσκησης διασυνοριακής οικονομικής δραστηριότητας</a:t>
            </a:r>
            <a:r>
              <a:rPr lang="el-GR" dirty="0" smtClean="0"/>
              <a:t>.</a:t>
            </a:r>
          </a:p>
          <a:p>
            <a:r>
              <a:rPr lang="el-GR" dirty="0"/>
              <a:t>Όχι ενιαίο ή κωδικοποιημένο ευρωπαϊκό εταιρικό </a:t>
            </a:r>
            <a:r>
              <a:rPr lang="el-GR" dirty="0" smtClean="0"/>
              <a:t>δίκαιο-λειτουργεί ακόμα συμπληρωματικά προς τα εθνικά δίκαια.</a:t>
            </a:r>
          </a:p>
          <a:p>
            <a:r>
              <a:rPr lang="el-GR" dirty="0" smtClean="0"/>
              <a:t>Σταδιακή </a:t>
            </a:r>
            <a:r>
              <a:rPr lang="el-GR" dirty="0"/>
              <a:t>εναρμόνιση των εταιρικών δικαίων των κρατών μελών (οδηγία 2017/1132, οδηγία 2019/2121</a:t>
            </a:r>
            <a:r>
              <a:rPr lang="el-GR" dirty="0" smtClean="0"/>
              <a:t>).</a:t>
            </a:r>
          </a:p>
          <a:p>
            <a:r>
              <a:rPr lang="el-GR" dirty="0" smtClean="0"/>
              <a:t>Δημιουργία </a:t>
            </a:r>
            <a:r>
              <a:rPr lang="el-GR" dirty="0" err="1"/>
              <a:t>ενωσιακών</a:t>
            </a:r>
            <a:r>
              <a:rPr lang="el-GR" dirty="0"/>
              <a:t> εταιρικών σχηματισμών : Ευρωπαϊκή Εταιρεία, Ευρωπαϊκή Συνεταιριστική Εταιρεία, Ευρωπαϊκός Όμιλος Οικονομικού </a:t>
            </a:r>
            <a:r>
              <a:rPr lang="el-GR" dirty="0" smtClean="0"/>
              <a:t>Σκοπού</a:t>
            </a:r>
            <a:endParaRPr lang="el-GR" dirty="0"/>
          </a:p>
          <a:p>
            <a:endParaRPr lang="el-GR" dirty="0"/>
          </a:p>
        </p:txBody>
      </p:sp>
    </p:spTree>
    <p:extLst>
      <p:ext uri="{BB962C8B-B14F-4D97-AF65-F5344CB8AC3E}">
        <p14:creationId xmlns:p14="http://schemas.microsoft.com/office/powerpoint/2010/main" val="34161326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Ενδεικτική Βιβλιογραφία</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ΚΑΛΑΒΡΟΣ Γ.-Ε. – ΓΕΩΡΓΟΠΟΥΛΟΣ Θ., Το Δίκαιο της Ευρωπαϊκής Ένωσης, Ουσιαστικό Δίκαιο, Τόμος ΙΙ, 3η έκδοση, Νομική Βιβλιοθήκη, Αθήνα, </a:t>
            </a:r>
            <a:r>
              <a:rPr lang="el-GR" dirty="0" smtClean="0"/>
              <a:t>2017</a:t>
            </a:r>
          </a:p>
          <a:p>
            <a:r>
              <a:rPr lang="el-GR" dirty="0"/>
              <a:t>ΚΑΡΥΔΗΣ Γ., </a:t>
            </a:r>
            <a:r>
              <a:rPr lang="el-GR" dirty="0" err="1"/>
              <a:t>Ενωσιακό</a:t>
            </a:r>
            <a:r>
              <a:rPr lang="el-GR" dirty="0"/>
              <a:t> Δίκαιο Ανταγωνισμού και Εσωτερικής Αγοράς, Νομική Βιβλιοθήκη, Αθήνα, </a:t>
            </a:r>
            <a:r>
              <a:rPr lang="el-GR" dirty="0" smtClean="0"/>
              <a:t>2020</a:t>
            </a:r>
          </a:p>
          <a:p>
            <a:r>
              <a:rPr lang="el-GR" dirty="0"/>
              <a:t>ΠΑΠΑΓΙΑΝΝΗΣ Δ., Ευρωπαϊκό Δίκαιο, 5η έκδοση, Νομική Βιβλιοθήκη, 2016.</a:t>
            </a:r>
            <a:endParaRPr lang="el-GR" dirty="0" smtClean="0"/>
          </a:p>
          <a:p>
            <a:r>
              <a:rPr lang="el-GR" dirty="0"/>
              <a:t>ΠΛΙΑΚΟΣ Α., Το Δίκαιο της Ευρωπαϊκής Ένωσης, Θεσμικό και Ουσιαστικό Δίκαιο, 2η έκδοση, Νομική Βιβλιοθήκη, Αθήνα, </a:t>
            </a:r>
            <a:r>
              <a:rPr lang="el-GR" dirty="0" smtClean="0"/>
              <a:t>2018</a:t>
            </a:r>
          </a:p>
          <a:p>
            <a:r>
              <a:rPr lang="el-GR" dirty="0"/>
              <a:t>ΤΑΓΑΡΑΣ Χ., ΠΑΠΑΝΤΩΝΗ-ΜΕΝΓΚ Μ., Η </a:t>
            </a:r>
            <a:r>
              <a:rPr lang="el-GR" dirty="0" smtClean="0"/>
              <a:t>κατ’ άρθρο </a:t>
            </a:r>
            <a:r>
              <a:rPr lang="el-GR" dirty="0"/>
              <a:t>26.2 ΣΛΕΕ εσωτερική </a:t>
            </a:r>
            <a:r>
              <a:rPr lang="el-GR" dirty="0" smtClean="0"/>
              <a:t>αγορά</a:t>
            </a:r>
            <a:r>
              <a:rPr lang="el-GR" dirty="0"/>
              <a:t>, Νομική Βιβλιοθήκη, Αθήνα, </a:t>
            </a:r>
            <a:r>
              <a:rPr lang="el-GR" dirty="0" smtClean="0"/>
              <a:t>2013</a:t>
            </a:r>
          </a:p>
          <a:p>
            <a:r>
              <a:rPr lang="el-GR" dirty="0" smtClean="0"/>
              <a:t>ΧΡΙΣΤΙΑΝΟΣ Β. (</a:t>
            </a:r>
            <a:r>
              <a:rPr lang="el-GR" dirty="0" err="1" smtClean="0"/>
              <a:t>επιμ</a:t>
            </a:r>
            <a:r>
              <a:rPr lang="el-GR" dirty="0"/>
              <a:t>.), Συνθήκη ΕΕ &amp; </a:t>
            </a:r>
            <a:r>
              <a:rPr lang="el-GR" dirty="0" smtClean="0"/>
              <a:t>ΣΛΕΕ, </a:t>
            </a:r>
            <a:r>
              <a:rPr lang="el-GR" dirty="0" err="1" smtClean="0"/>
              <a:t>Kατ</a:t>
            </a:r>
            <a:r>
              <a:rPr lang="el-GR" dirty="0"/>
              <a:t>’ άρθρο </a:t>
            </a:r>
            <a:r>
              <a:rPr lang="el-GR" dirty="0" smtClean="0"/>
              <a:t>ερμηνεία, Νομική Βιβλιοθήκη</a:t>
            </a:r>
            <a:r>
              <a:rPr lang="el-GR" smtClean="0"/>
              <a:t>, Αθήνα, 2012</a:t>
            </a:r>
            <a:endParaRPr lang="el-GR" dirty="0"/>
          </a:p>
        </p:txBody>
      </p:sp>
    </p:spTree>
    <p:extLst>
      <p:ext uri="{BB962C8B-B14F-4D97-AF65-F5344CB8AC3E}">
        <p14:creationId xmlns:p14="http://schemas.microsoft.com/office/powerpoint/2010/main" val="3910876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Πεδίο εφαρμογής</a:t>
            </a:r>
            <a:endParaRPr lang="el-GR" dirty="0"/>
          </a:p>
        </p:txBody>
      </p:sp>
      <p:sp>
        <p:nvSpPr>
          <p:cNvPr id="3" name="Θέση περιεχομένου 2"/>
          <p:cNvSpPr>
            <a:spLocks noGrp="1"/>
          </p:cNvSpPr>
          <p:nvPr>
            <p:ph idx="1"/>
          </p:nvPr>
        </p:nvSpPr>
        <p:spPr/>
        <p:txBody>
          <a:bodyPr/>
          <a:lstStyle/>
          <a:p>
            <a:r>
              <a:rPr lang="el-GR" dirty="0" smtClean="0"/>
              <a:t>Ο </a:t>
            </a:r>
            <a:r>
              <a:rPr lang="el-GR" dirty="0"/>
              <a:t>διακινούμενος </a:t>
            </a:r>
            <a:r>
              <a:rPr lang="el-GR" dirty="0" smtClean="0"/>
              <a:t>να επιδιώκει </a:t>
            </a:r>
            <a:r>
              <a:rPr lang="el-GR" dirty="0"/>
              <a:t>έναν οικονομικό (κερδοσκοπικό) </a:t>
            </a:r>
            <a:r>
              <a:rPr lang="el-GR" dirty="0" smtClean="0"/>
              <a:t>σκοπό.</a:t>
            </a:r>
          </a:p>
          <a:p>
            <a:r>
              <a:rPr lang="el-GR" dirty="0" smtClean="0"/>
              <a:t>Διασυνοριακό στοιχείο </a:t>
            </a:r>
            <a:r>
              <a:rPr lang="el-GR" dirty="0"/>
              <a:t>: όταν ο ενδιαφερόμενος διασχίζει τα σύνορα για να εργασθεί πχ στο έδαφος </a:t>
            </a:r>
            <a:r>
              <a:rPr lang="el-GR" dirty="0" err="1" smtClean="0"/>
              <a:t>κμ</a:t>
            </a:r>
            <a:r>
              <a:rPr lang="el-GR" dirty="0" smtClean="0"/>
              <a:t> </a:t>
            </a:r>
            <a:r>
              <a:rPr lang="el-GR" dirty="0"/>
              <a:t>διαφορετικού από το </a:t>
            </a:r>
            <a:r>
              <a:rPr lang="el-GR" dirty="0" err="1" smtClean="0"/>
              <a:t>κμ</a:t>
            </a:r>
            <a:r>
              <a:rPr lang="el-GR" dirty="0" smtClean="0"/>
              <a:t> </a:t>
            </a:r>
            <a:r>
              <a:rPr lang="el-GR" dirty="0"/>
              <a:t>της ιθαγένειάς του. </a:t>
            </a:r>
          </a:p>
          <a:p>
            <a:r>
              <a:rPr lang="el-GR" dirty="0" smtClean="0"/>
              <a:t>Αντίθετα</a:t>
            </a:r>
            <a:r>
              <a:rPr lang="el-GR" dirty="0"/>
              <a:t>, μια αμιγώς εσωτερική έννομη σχέση διέπεται από τους κανόνες του εθνικού </a:t>
            </a:r>
            <a:r>
              <a:rPr lang="el-GR" dirty="0" smtClean="0"/>
              <a:t>δικαίου. </a:t>
            </a:r>
            <a:endParaRPr lang="el-GR" dirty="0"/>
          </a:p>
          <a:p>
            <a:endParaRPr lang="el-GR" dirty="0"/>
          </a:p>
        </p:txBody>
      </p:sp>
    </p:spTree>
    <p:extLst>
      <p:ext uri="{BB962C8B-B14F-4D97-AF65-F5344CB8AC3E}">
        <p14:creationId xmlns:p14="http://schemas.microsoft.com/office/powerpoint/2010/main" val="3437516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εργαζόμενοι</a:t>
            </a:r>
          </a:p>
        </p:txBody>
      </p:sp>
      <p:sp>
        <p:nvSpPr>
          <p:cNvPr id="3" name="Θέση περιεχομένου 2"/>
          <p:cNvSpPr>
            <a:spLocks noGrp="1"/>
          </p:cNvSpPr>
          <p:nvPr>
            <p:ph idx="1"/>
          </p:nvPr>
        </p:nvSpPr>
        <p:spPr/>
        <p:txBody>
          <a:bodyPr>
            <a:normAutofit/>
          </a:bodyPr>
          <a:lstStyle/>
          <a:p>
            <a:r>
              <a:rPr lang="el-GR" dirty="0"/>
              <a:t>Η ΣΛΕΕ κατοχυρώνει την ελεύθερη κυκλοφορία των εργαζομένων εντός της </a:t>
            </a:r>
            <a:r>
              <a:rPr lang="el-GR" dirty="0" smtClean="0"/>
              <a:t>Ένωσης.</a:t>
            </a:r>
            <a:endParaRPr lang="en-US" dirty="0" smtClean="0"/>
          </a:p>
          <a:p>
            <a:r>
              <a:rPr lang="el-GR" dirty="0" smtClean="0"/>
              <a:t>Αποτελεί προϋπόθεση και συνέπεια της ολοκλήρωσης της ενιαίας αγοράς.</a:t>
            </a:r>
          </a:p>
          <a:p>
            <a:r>
              <a:rPr lang="el-GR" dirty="0" smtClean="0"/>
              <a:t>Στόχος μέσα από την ελεύθερη μετακίνηση των εργαζομένων ως συντελεστών παραγωγής είναι η μεγιστοποίηση της αποτελεσματικότητάς τους.</a:t>
            </a:r>
          </a:p>
        </p:txBody>
      </p:sp>
    </p:spTree>
    <p:extLst>
      <p:ext uri="{BB962C8B-B14F-4D97-AF65-F5344CB8AC3E}">
        <p14:creationId xmlns:p14="http://schemas.microsoft.com/office/powerpoint/2010/main" val="3975841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εργαζόμενοι</a:t>
            </a:r>
          </a:p>
        </p:txBody>
      </p:sp>
      <p:sp>
        <p:nvSpPr>
          <p:cNvPr id="3" name="Θέση περιεχομένου 2"/>
          <p:cNvSpPr>
            <a:spLocks noGrp="1"/>
          </p:cNvSpPr>
          <p:nvPr>
            <p:ph idx="1"/>
          </p:nvPr>
        </p:nvSpPr>
        <p:spPr/>
        <p:txBody>
          <a:bodyPr>
            <a:normAutofit fontScale="92500" lnSpcReduction="20000"/>
          </a:bodyPr>
          <a:lstStyle/>
          <a:p>
            <a:r>
              <a:rPr lang="el-GR" dirty="0"/>
              <a:t>Η ελευθερία αυτή συνεπάγεται την κατάργηση κάθε διακρίσεως λόγω ιθαγένειας μεταξύ των εργαζομένων των κρατών μελών, όσον αφορά την απασχόληση, την αμοιβή και τους άλλους όρους εργασίας.</a:t>
            </a:r>
          </a:p>
          <a:p>
            <a:r>
              <a:rPr lang="el-GR" dirty="0"/>
              <a:t>Η ελεύθερη κυκλοφορία των εργαζομένων αποτελεί θεμελιώδη αρχή που περιέχεται στο άρθρο 45 της Συνθήκης για τη λειτουργία της Ευρωπαϊκής Ένωσης και αναπτύσσεται στο παράγωγο δίκαιο της ΕΕ και τη νομολογία του Δικαστηρίου. </a:t>
            </a:r>
          </a:p>
          <a:p>
            <a:r>
              <a:rPr lang="el-GR" dirty="0"/>
              <a:t>Φορείς της ελεύθερης κυκλοφορίας των εργαζομένων (προσωπικό πεδίο εφαρμογής) είναι οι υπήκοοι των κρατών μελών. Κάθε κράτος μέλος διατηρεί την αρμοδιότητα να ορίσει ποιοι είναι υπήκοοι του. </a:t>
            </a:r>
          </a:p>
          <a:p>
            <a:endParaRPr lang="el-GR" dirty="0"/>
          </a:p>
        </p:txBody>
      </p:sp>
    </p:spTree>
    <p:extLst>
      <p:ext uri="{BB962C8B-B14F-4D97-AF65-F5344CB8AC3E}">
        <p14:creationId xmlns:p14="http://schemas.microsoft.com/office/powerpoint/2010/main" val="18117560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720</TotalTime>
  <Words>5723</Words>
  <Application>Microsoft Office PowerPoint</Application>
  <PresentationFormat>Προβολή στην οθόνη (4:3)</PresentationFormat>
  <Paragraphs>253</Paragraphs>
  <Slides>63</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63</vt:i4>
      </vt:variant>
    </vt:vector>
  </HeadingPairs>
  <TitlesOfParts>
    <vt:vector size="71" baseType="lpstr">
      <vt:lpstr>Arial</vt:lpstr>
      <vt:lpstr>Book Antiqua</vt:lpstr>
      <vt:lpstr>Lucida Sans</vt:lpstr>
      <vt:lpstr>Times New Roman</vt:lpstr>
      <vt:lpstr>Wingdings</vt:lpstr>
      <vt:lpstr>Wingdings 2</vt:lpstr>
      <vt:lpstr>Wingdings 3</vt:lpstr>
      <vt:lpstr>Αποκορύφωμα</vt:lpstr>
      <vt:lpstr>Ελευθερη κυκλοφορια προσωπων Εργαζομενοι-Εγκατασταση ΥΠΗΡΕΣΙΕΣ</vt:lpstr>
      <vt:lpstr>Η Εσωτερική Αγορά της ΕΕ</vt:lpstr>
      <vt:lpstr>Η σημασία της ελεύθερης κυκλοφορίας προσώπων</vt:lpstr>
      <vt:lpstr>Εξέλιξη</vt:lpstr>
      <vt:lpstr>Περιεχόμενο</vt:lpstr>
      <vt:lpstr>Διάκριση διατάξεων</vt:lpstr>
      <vt:lpstr>Πεδίο εφαρμογής</vt:lpstr>
      <vt:lpstr>Οι εργαζόμενοι</vt:lpstr>
      <vt:lpstr>Οι εργαζόμενοι</vt:lpstr>
      <vt:lpstr>Κύκλος φορέων του δικαιώματος</vt:lpstr>
      <vt:lpstr>Έννοια εργαζομένου </vt:lpstr>
      <vt:lpstr>Στοιχεία έννοιας εργαζομένου</vt:lpstr>
      <vt:lpstr>Στοιχεία έννοιας εργαζομένου</vt:lpstr>
      <vt:lpstr>Αποτελέσματα ελεύθερης κυκλοφορίας</vt:lpstr>
      <vt:lpstr>Έμμεση διάκριση</vt:lpstr>
      <vt:lpstr>Μη διακρίνοντα μέτρα</vt:lpstr>
      <vt:lpstr>Η ελεύθερη κυκλοφορία των εργαζομένων περιλαμβάνει το δικαίωμά τους: </vt:lpstr>
      <vt:lpstr>Παράγωγο Δίκαιο εξασφάλισης της ελεύθερης κυκλοφορίας εργαζομένων</vt:lpstr>
      <vt:lpstr>Κανονισμός 492/2011</vt:lpstr>
      <vt:lpstr>Κανονισμός 492/2011</vt:lpstr>
      <vt:lpstr>Πρόσθετα μέτρα για τη στήριξη της ελεύθερης κυκλοφορίας</vt:lpstr>
      <vt:lpstr>Πρόσθετα μέτρα για τη στήριξη της ελεύθερης κυκλοφορίας (συν.)</vt:lpstr>
      <vt:lpstr>Περιορισμοί της ελεύθερης κυκλοφορίας</vt:lpstr>
      <vt:lpstr>Άρθρο 45, παρ. 4 ΣΛΕΕ</vt:lpstr>
      <vt:lpstr>Δημόσια υγεία</vt:lpstr>
      <vt:lpstr>Δημόσια τάξη</vt:lpstr>
      <vt:lpstr>Δημόσια ασφάλεια</vt:lpstr>
      <vt:lpstr>Άρθρο 48 ΣΛΕΕ</vt:lpstr>
      <vt:lpstr>Περιεχόμενο</vt:lpstr>
      <vt:lpstr>Η ελευθερία εγκατάστασης</vt:lpstr>
      <vt:lpstr>Φορείς της ελευθερίας εγκατάστασης </vt:lpstr>
      <vt:lpstr>Διάκριση από παροχή υπηρεσιών</vt:lpstr>
      <vt:lpstr>Υπηρεσίες</vt:lpstr>
      <vt:lpstr>Ιδαιτερότητες του εμπορίου των υπηρεσιών </vt:lpstr>
      <vt:lpstr>Η Γενική Συμφωνία για τις Συναλλαγές στον Τομέα των Υπηρεσιών </vt:lpstr>
      <vt:lpstr>Βασικές Υποχρεώσεις GATS</vt:lpstr>
      <vt:lpstr>Διμερείς εξωτερικές συμφωνίες της ΕΕ </vt:lpstr>
      <vt:lpstr>Υπηρεσίες</vt:lpstr>
      <vt:lpstr>Υπηρεσίες</vt:lpstr>
      <vt:lpstr>Έννοια υπηρεσίας</vt:lpstr>
      <vt:lpstr>Απαγόρευση περιορισμών</vt:lpstr>
      <vt:lpstr>Επιτρεπτοί Περιορισμοί</vt:lpstr>
      <vt:lpstr>ΔΕΚ/ΔΕΕ  C-76/90, Säger</vt:lpstr>
      <vt:lpstr>Παράγωγο Δίκαιο</vt:lpstr>
      <vt:lpstr>Παράγωγο Δίκαιο (συν.)</vt:lpstr>
      <vt:lpstr>Παράγωγο Δίκαιο (συν.)</vt:lpstr>
      <vt:lpstr>Εγκατάσταση φυσικών προσώπων</vt:lpstr>
      <vt:lpstr>Ελευθερία εγκατάστασης των νομικών προσώπων στην ΕΕ </vt:lpstr>
      <vt:lpstr>Θεωρία Πραγματικής Έδρας</vt:lpstr>
      <vt:lpstr>Θεωρία Καταστατικής Έδρας</vt:lpstr>
      <vt:lpstr>Αντιμετώπιση από Δίκαιο ΕΕ</vt:lpstr>
      <vt:lpstr>Νομολογία ΔΕΕ :</vt:lpstr>
      <vt:lpstr>C-81/87 Daily Mail</vt:lpstr>
      <vt:lpstr>Centros C-212/97</vt:lpstr>
      <vt:lpstr>Uberseering C-208/00</vt:lpstr>
      <vt:lpstr>Uberseering C-208/00</vt:lpstr>
      <vt:lpstr>Inspire Art (C-167/01)</vt:lpstr>
      <vt:lpstr>C-210/06, Cartesio</vt:lpstr>
      <vt:lpstr>C-106/16-Polbud</vt:lpstr>
      <vt:lpstr>Κανονισμοί Ρώμη Ι και ΙΙ</vt:lpstr>
      <vt:lpstr>Κανονισμός 1215/2015-Βρυξέλλες Ια</vt:lpstr>
      <vt:lpstr>Ενωσιακό Εταιρικό Δίκαιο</vt:lpstr>
      <vt:lpstr>Ενδεικτική Βιβλιογραφία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Ελευθερη κυκλοφορια προσωπων</dc:title>
  <dc:creator>hi</dc:creator>
  <cp:lastModifiedBy>Λογαριασμός Microsoft</cp:lastModifiedBy>
  <cp:revision>58</cp:revision>
  <dcterms:created xsi:type="dcterms:W3CDTF">2021-12-17T15:28:09Z</dcterms:created>
  <dcterms:modified xsi:type="dcterms:W3CDTF">2024-03-31T04:42:05Z</dcterms:modified>
</cp:coreProperties>
</file>