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03" r:id="rId2"/>
    <p:sldId id="304" r:id="rId3"/>
    <p:sldId id="305" r:id="rId4"/>
    <p:sldId id="306" r:id="rId5"/>
    <p:sldId id="308" r:id="rId6"/>
    <p:sldId id="309" r:id="rId7"/>
    <p:sldId id="310" r:id="rId8"/>
    <p:sldId id="311" r:id="rId9"/>
    <p:sldId id="312" r:id="rId10"/>
    <p:sldId id="307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9" r:id="rId31"/>
    <p:sldId id="280" r:id="rId32"/>
    <p:sldId id="281" r:id="rId33"/>
    <p:sldId id="282" r:id="rId34"/>
    <p:sldId id="283" r:id="rId35"/>
    <p:sldId id="284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90929"/>
  </p:normalViewPr>
  <p:slideViewPr>
    <p:cSldViewPr>
      <p:cViewPr varScale="1">
        <p:scale>
          <a:sx n="109" d="100"/>
          <a:sy n="109" d="100"/>
        </p:scale>
        <p:origin x="2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607107-A181-4C74-A2ED-733E9D2783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018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FC899E-B2FD-467B-82A6-2BF7E9636B7E}" type="slidenum">
              <a:rPr lang="el-GR" altLang="el-GR" sz="1200"/>
              <a:pPr eaLnBrk="1" hangingPunct="1"/>
              <a:t>1</a:t>
            </a:fld>
            <a:endParaRPr lang="el-GR" altLang="el-GR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70559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2C44B3-FC76-4DA7-9BD8-BD2EAF33498C}" type="slidenum">
              <a:rPr lang="el-GR" altLang="el-GR" sz="1200"/>
              <a:pPr eaLnBrk="1" hangingPunct="1"/>
              <a:t>20</a:t>
            </a:fld>
            <a:endParaRPr lang="el-GR" altLang="el-GR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50638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DEF1-202A-4DE6-B037-EA20A03BCE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10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D3BD8-BECB-40FB-823E-2743CB98FD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60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E7BA-47E2-4CCC-A086-B1F5D5B33A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295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D41E-512F-4027-A07A-D6A28F9BB6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91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DEB38-0604-4E0D-947D-DA27E88C4A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81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859B-4E63-4DF5-8305-B0BF77367D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514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AB3B1-FF74-443B-813A-3B786201E4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18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8262-52EB-43B5-930F-D9B6D0105A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177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A6ED1-616C-4969-92B4-4E1B6CD7D1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61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85291-740E-48D5-8B05-5B797C359B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4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C7D96-F410-4C67-83B3-9E48AB8738C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03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BB2E6D2-F269-44BF-BF7E-62F794ACE8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Αλγόριθμοι &amp; Χάρτινος ΗΥ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l-GR" altLang="el-GR" smtClean="0"/>
              <a:t>Για να λύσουμε ένα πρόβλημα με τη βοήθεια του ΗΥ χρειάζεται να επινοήσουμε έναν Αλγόριθμο.</a:t>
            </a:r>
          </a:p>
          <a:p>
            <a:pPr algn="just" eaLnBrk="1" hangingPunct="1"/>
            <a:r>
              <a:rPr lang="el-GR" altLang="el-GR" smtClean="0"/>
              <a:t>Για να εφαρμόσουμε έναν αλγόριθμο σ’ ένα ΗΥ χρειάζεται να εκφράσουμε τον αλγόριθμο αυτόν σε μια γλώσσα προγραμματισμού.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Βασικές δομές αλγορίθμων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Δομή ακολουθίας</a:t>
            </a:r>
          </a:p>
          <a:p>
            <a:pPr eaLnBrk="1" hangingPunct="1"/>
            <a:r>
              <a:rPr lang="el-GR" altLang="el-GR" smtClean="0"/>
              <a:t>Δομή επιλογής</a:t>
            </a:r>
          </a:p>
          <a:p>
            <a:pPr eaLnBrk="1" hangingPunct="1"/>
            <a:r>
              <a:rPr lang="el-GR" altLang="el-GR" smtClean="0"/>
              <a:t>Δομή επανάληψης</a:t>
            </a:r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079500" y="3962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n-US" altLang="el-GR" sz="3200" dirty="0"/>
              <a:t>a + b</a:t>
            </a:r>
            <a:endParaRPr lang="el-GR" altLang="el-GR" sz="3200" dirty="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079500" y="4724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079500" y="5486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066800" y="17526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παράδειγμα_1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ακολουθίας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79500" y="3962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n-US" altLang="el-GR" sz="3200" dirty="0"/>
              <a:t>a + b</a:t>
            </a:r>
            <a:endParaRPr lang="el-GR" altLang="el-GR" sz="3200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79500" y="4724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79500" y="5486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ακολουθίας</a:t>
            </a:r>
          </a:p>
        </p:txBody>
      </p:sp>
      <p:graphicFrame>
        <p:nvGraphicFramePr>
          <p:cNvPr id="5176" name="Group 56"/>
          <p:cNvGraphicFramePr>
            <a:graphicFrameLocks noGrp="1"/>
          </p:cNvGraphicFramePr>
          <p:nvPr/>
        </p:nvGraphicFramePr>
        <p:xfrm>
          <a:off x="6705600" y="2438400"/>
          <a:ext cx="1600200" cy="107657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9" name="Text Box 50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79500" y="3962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n-US" altLang="el-GR" sz="3200" dirty="0"/>
              <a:t>a + b</a:t>
            </a:r>
            <a:endParaRPr lang="el-GR" altLang="el-GR" sz="3200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79500" y="4724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79500" y="5486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παράδειγμα_1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ακολουθίας</a:t>
            </a:r>
          </a:p>
        </p:txBody>
      </p:sp>
      <p:graphicFrame>
        <p:nvGraphicFramePr>
          <p:cNvPr id="6182" name="Group 38"/>
          <p:cNvGraphicFramePr>
            <a:graphicFrameLocks noGrp="1"/>
          </p:cNvGraphicFramePr>
          <p:nvPr/>
        </p:nvGraphicFramePr>
        <p:xfrm>
          <a:off x="6477000" y="25146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3" name="Text Box 37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79500" y="39624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n-US" altLang="el-GR" sz="3200" dirty="0"/>
              <a:t>a + b</a:t>
            </a:r>
            <a:endParaRPr lang="el-GR" altLang="el-GR" sz="3200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79500" y="4724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079500" y="5486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παράδειγμα_1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ακολουθίας</a:t>
            </a:r>
          </a:p>
        </p:txBody>
      </p:sp>
      <p:graphicFrame>
        <p:nvGraphicFramePr>
          <p:cNvPr id="7204" name="Group 36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21527" name="Text Box 3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079500" y="3962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n-US" altLang="el-GR" sz="3200" dirty="0"/>
              <a:t>a + b</a:t>
            </a:r>
            <a:endParaRPr lang="el-GR" altLang="el-GR" sz="3200" dirty="0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079500" y="47244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079500" y="5486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παράδειγμα_1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ακολουθίας</a:t>
            </a:r>
          </a:p>
        </p:txBody>
      </p:sp>
      <p:graphicFrame>
        <p:nvGraphicFramePr>
          <p:cNvPr id="8201" name="Group 9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6248400" y="4114800"/>
          <a:ext cx="18399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VISIO" r:id="rId3" imgW="1840680" imgH="1616400" progId="Visio.Drawing.5">
                  <p:embed/>
                </p:oleObj>
              </mc:Choice>
              <mc:Fallback>
                <p:oleObj name="VISIO" r:id="rId3" imgW="1840680" imgH="1616400" progId="Visio.Drawing.5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14800"/>
                        <a:ext cx="183991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4940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Αν </a:t>
            </a:r>
            <a:r>
              <a:rPr lang="en-US" altLang="el-GR" sz="3200" dirty="0"/>
              <a:t>a &lt; 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dirty="0">
                <a:solidFill>
                  <a:schemeClr val="accent2"/>
                </a:solidFill>
              </a:rPr>
              <a:t>τότε </a:t>
            </a:r>
            <a:r>
              <a:rPr lang="el-GR" altLang="el-GR" sz="3200" dirty="0"/>
              <a:t>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556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4940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Αν </a:t>
            </a:r>
            <a:r>
              <a:rPr lang="en-US" altLang="el-GR" sz="3200" dirty="0"/>
              <a:t>a &lt; 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dirty="0">
                <a:solidFill>
                  <a:schemeClr val="accent2"/>
                </a:solidFill>
              </a:rPr>
              <a:t>τότε </a:t>
            </a:r>
            <a:r>
              <a:rPr lang="el-GR" altLang="el-GR" sz="3200" dirty="0"/>
              <a:t>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556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graphicFrame>
        <p:nvGraphicFramePr>
          <p:cNvPr id="10264" name="Group 24"/>
          <p:cNvGraphicFramePr>
            <a:graphicFrameLocks noGrp="1"/>
          </p:cNvGraphicFramePr>
          <p:nvPr/>
        </p:nvGraphicFramePr>
        <p:xfrm>
          <a:off x="6934200" y="2438400"/>
          <a:ext cx="533400" cy="1117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23568" name="Text Box 23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16637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0</a:t>
            </a:r>
            <a:endParaRPr lang="el-GR" altLang="el-GR" sz="32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556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graphicFrame>
        <p:nvGraphicFramePr>
          <p:cNvPr id="11272" name="Group 8"/>
          <p:cNvGraphicFramePr>
            <a:graphicFrameLocks noGrp="1"/>
          </p:cNvGraphicFramePr>
          <p:nvPr/>
        </p:nvGraphicFramePr>
        <p:xfrm>
          <a:off x="6934200" y="2438400"/>
          <a:ext cx="533400" cy="1117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819400" y="3200400"/>
            <a:ext cx="3416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τότε</a:t>
            </a:r>
            <a:r>
              <a:rPr lang="el-GR" altLang="el-GR" sz="3200" dirty="0"/>
              <a:t> 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4940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Αν </a:t>
            </a:r>
            <a:r>
              <a:rPr lang="en-US" altLang="el-GR" sz="3200" dirty="0"/>
              <a:t>a &lt; 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dirty="0">
                <a:solidFill>
                  <a:schemeClr val="accent2"/>
                </a:solidFill>
              </a:rPr>
              <a:t>τότε </a:t>
            </a:r>
            <a:r>
              <a:rPr lang="el-GR" altLang="el-GR" sz="3200" dirty="0"/>
              <a:t>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556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6553200" y="3810000"/>
          <a:ext cx="18399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VISIO" r:id="rId3" imgW="1840680" imgH="1616400" progId="Visio.Drawing.5">
                  <p:embed/>
                </p:oleObj>
              </mc:Choice>
              <mc:Fallback>
                <p:oleObj name="VISIO" r:id="rId3" imgW="1840680" imgH="1616400" progId="Visio.Drawing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810000"/>
                        <a:ext cx="183991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Group 9"/>
          <p:cNvGraphicFramePr>
            <a:graphicFrameLocks noGrp="1"/>
          </p:cNvGraphicFramePr>
          <p:nvPr/>
        </p:nvGraphicFramePr>
        <p:xfrm>
          <a:off x="6934200" y="2438400"/>
          <a:ext cx="533400" cy="1117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Τι είναι Αλγόριθμος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l-GR" altLang="el-GR" smtClean="0"/>
              <a:t>Αλγόριθμος είναι μια σειρά ενεργειών</a:t>
            </a:r>
          </a:p>
          <a:p>
            <a:pPr lvl="1" eaLnBrk="1" hangingPunct="1">
              <a:buFontTx/>
              <a:buChar char="•"/>
            </a:pPr>
            <a:r>
              <a:rPr lang="el-GR" altLang="el-GR" smtClean="0"/>
              <a:t>αυστηρά καθορισμένων και εκτελέσιμων σε πεπερασμένο χρόνο,</a:t>
            </a:r>
          </a:p>
          <a:p>
            <a:pPr lvl="1" eaLnBrk="1" hangingPunct="1">
              <a:buFontTx/>
              <a:buChar char="•"/>
            </a:pPr>
            <a:r>
              <a:rPr lang="el-GR" altLang="el-GR" smtClean="0"/>
              <a:t>που στοχεύουν στην επίλυση ενός προβλήματος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4940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Αν </a:t>
            </a:r>
            <a:r>
              <a:rPr lang="en-US" altLang="el-GR" sz="3200" dirty="0"/>
              <a:t>a &lt; 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dirty="0">
                <a:solidFill>
                  <a:schemeClr val="accent2"/>
                </a:solidFill>
              </a:rPr>
              <a:t>τότε </a:t>
            </a:r>
            <a:r>
              <a:rPr lang="el-GR" altLang="el-GR" sz="3200" dirty="0"/>
              <a:t>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556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graphicFrame>
        <p:nvGraphicFramePr>
          <p:cNvPr id="16401" name="Group 17"/>
          <p:cNvGraphicFramePr>
            <a:graphicFrameLocks noGrp="1"/>
          </p:cNvGraphicFramePr>
          <p:nvPr/>
        </p:nvGraphicFramePr>
        <p:xfrm>
          <a:off x="6934200" y="2438400"/>
          <a:ext cx="533400" cy="1117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556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graphicFrame>
        <p:nvGraphicFramePr>
          <p:cNvPr id="18451" name="Group 19"/>
          <p:cNvGraphicFramePr>
            <a:graphicFrameLocks noGrp="1"/>
          </p:cNvGraphicFramePr>
          <p:nvPr/>
        </p:nvGraphicFramePr>
        <p:xfrm>
          <a:off x="6934200" y="2438400"/>
          <a:ext cx="533400" cy="1117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1079500" y="3200400"/>
            <a:ext cx="16637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0</a:t>
            </a:r>
            <a:endParaRPr lang="el-GR" altLang="el-GR" sz="3200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2819400" y="3200400"/>
            <a:ext cx="34163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τότε</a:t>
            </a:r>
            <a:r>
              <a:rPr lang="el-GR" altLang="el-GR" sz="3200" dirty="0"/>
              <a:t> 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079500" y="2514600"/>
            <a:ext cx="2362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079500" y="3200400"/>
            <a:ext cx="4940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chemeClr val="accent2"/>
                </a:solidFill>
              </a:rPr>
              <a:t>Αν </a:t>
            </a:r>
            <a:r>
              <a:rPr lang="en-US" altLang="el-GR" sz="3200" dirty="0"/>
              <a:t>a &lt; 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dirty="0">
                <a:solidFill>
                  <a:schemeClr val="accent2"/>
                </a:solidFill>
              </a:rPr>
              <a:t>τότε </a:t>
            </a:r>
            <a:r>
              <a:rPr lang="el-GR" altLang="el-GR" sz="3200" dirty="0"/>
              <a:t>α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 (-1)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143000" y="4876800"/>
            <a:ext cx="396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556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παράδειγμα_2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553200" y="3810000"/>
          <a:ext cx="18399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VISIO" r:id="rId3" imgW="1840680" imgH="1616400" progId="Visio.Drawing.5">
                  <p:embed/>
                </p:oleObj>
              </mc:Choice>
              <mc:Fallback>
                <p:oleObj name="VISIO" r:id="rId3" imgW="1840680" imgH="1616400" progId="Visio.Drawing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810000"/>
                        <a:ext cx="183991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6934200" y="2438400"/>
          <a:ext cx="533400" cy="1117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27657" name="Text Box 20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27659" name="Text Box 22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  <p:graphicFrame>
        <p:nvGraphicFramePr>
          <p:cNvPr id="21531" name="Group 27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  <p:graphicFrame>
        <p:nvGraphicFramePr>
          <p:cNvPr id="22555" name="Group 27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  <p:graphicFrame>
        <p:nvGraphicFramePr>
          <p:cNvPr id="23564" name="Group 12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8" name="Object 26"/>
          <p:cNvGraphicFramePr>
            <a:graphicFrameLocks noChangeAspect="1"/>
          </p:cNvGraphicFramePr>
          <p:nvPr/>
        </p:nvGraphicFramePr>
        <p:xfrm>
          <a:off x="6248400" y="4114800"/>
          <a:ext cx="18399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VISIO" r:id="rId3" imgW="1840680" imgH="1616400" progId="Visio.Drawing.5">
                  <p:embed/>
                </p:oleObj>
              </mc:Choice>
              <mc:Fallback>
                <p:oleObj name="VISIO" r:id="rId3" imgW="1840680" imgH="1616400" progId="Visio.Drawing.5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14800"/>
                        <a:ext cx="183991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  <p:graphicFrame>
        <p:nvGraphicFramePr>
          <p:cNvPr id="24603" name="Group 27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  <p:graphicFrame>
        <p:nvGraphicFramePr>
          <p:cNvPr id="25627" name="Group 27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r>
              <a:rPr lang="el-GR" altLang="el-GR" sz="3200"/>
              <a:t>, </a:t>
            </a:r>
            <a:r>
              <a:rPr lang="en-US" altLang="el-GR" sz="3200"/>
              <a:t>b</a:t>
            </a:r>
            <a:endParaRPr lang="el-GR" altLang="el-GR" sz="3200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Αν </a:t>
            </a:r>
            <a:r>
              <a:rPr lang="en-US" altLang="el-GR" sz="3200"/>
              <a:t>a &lt; b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τότε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c</a:t>
            </a:r>
            <a:endParaRPr lang="el-GR" altLang="el-GR" sz="3200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παράδειγμα_3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επιλογής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</a:t>
            </a:r>
            <a:r>
              <a:rPr lang="en-US" altLang="el-GR" sz="3200" dirty="0"/>
              <a:t>+ b</a:t>
            </a:r>
            <a:endParaRPr lang="el-GR" altLang="el-GR" sz="3200" dirty="0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αλλιώς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c</a:t>
            </a:r>
            <a:r>
              <a:rPr lang="el-GR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*</a:t>
            </a:r>
            <a:r>
              <a:rPr lang="en-US" altLang="el-GR" sz="3200" dirty="0"/>
              <a:t> b</a:t>
            </a:r>
            <a:endParaRPr lang="el-GR" altLang="el-GR" sz="3200" dirty="0"/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Τέλος_αν</a:t>
            </a:r>
          </a:p>
        </p:txBody>
      </p:sp>
      <p:graphicFrame>
        <p:nvGraphicFramePr>
          <p:cNvPr id="26636" name="Group 12"/>
          <p:cNvGraphicFramePr>
            <a:graphicFrameLocks noGrp="1"/>
          </p:cNvGraphicFramePr>
          <p:nvPr/>
        </p:nvGraphicFramePr>
        <p:xfrm>
          <a:off x="6400800" y="2438400"/>
          <a:ext cx="1600200" cy="111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graphicFrame>
        <p:nvGraphicFramePr>
          <p:cNvPr id="5122" name="Object 30"/>
          <p:cNvGraphicFramePr>
            <a:graphicFrameLocks noChangeAspect="1"/>
          </p:cNvGraphicFramePr>
          <p:nvPr/>
        </p:nvGraphicFramePr>
        <p:xfrm>
          <a:off x="6172200" y="4267200"/>
          <a:ext cx="18399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VISIO" r:id="rId3" imgW="1840680" imgH="1616400" progId="Visio.Drawing.5">
                  <p:embed/>
                </p:oleObj>
              </mc:Choice>
              <mc:Fallback>
                <p:oleObj name="VISIO" r:id="rId3" imgW="1840680" imgH="1616400" progId="Visio.Drawing.5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183991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Δυνατότητες ΗΥ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Για την ανάπτυξη αλγορίθμων μπορούμε να θεωρήσουμε ότι ένας ΗΥ είναι ένα μηχάνημα που αποτελείται από μνήμες.</a:t>
            </a:r>
          </a:p>
          <a:p>
            <a:pPr eaLnBrk="1" hangingPunct="1">
              <a:buFontTx/>
              <a:buNone/>
            </a:pPr>
            <a:r>
              <a:rPr lang="el-GR" altLang="el-GR" smtClean="0"/>
              <a:t> </a:t>
            </a:r>
          </a:p>
        </p:txBody>
      </p:sp>
      <p:graphicFrame>
        <p:nvGraphicFramePr>
          <p:cNvPr id="57365" name="Group 21"/>
          <p:cNvGraphicFramePr>
            <a:graphicFrameLocks noGrp="1"/>
          </p:cNvGraphicFramePr>
          <p:nvPr/>
        </p:nvGraphicFramePr>
        <p:xfrm>
          <a:off x="2590800" y="3810000"/>
          <a:ext cx="3352800" cy="16510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8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2771" name="Text Box 29"/>
          <p:cNvSpPr txBox="1">
            <a:spLocks noChangeArrowheads="1"/>
          </p:cNvSpPr>
          <p:nvPr/>
        </p:nvSpPr>
        <p:spPr bwMode="auto">
          <a:xfrm>
            <a:off x="1066800" y="2514600"/>
            <a:ext cx="556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2772" name="Text Box 30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2773" name="Text Box 31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2774" name="Text Box 32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2775" name="Rectangle 33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2776" name="Text Box 34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2777" name="Text Box 35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2778" name="Text Box 36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556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29732" name="Group 36"/>
          <p:cNvGraphicFramePr>
            <a:graphicFrameLocks noGrp="1"/>
          </p:cNvGraphicFramePr>
          <p:nvPr/>
        </p:nvGraphicFramePr>
        <p:xfrm>
          <a:off x="62484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0746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1770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2794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3818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7914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8938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39962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0986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Οι λειτουργίες που μπορεί να πραγματοποιήσει είναι: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b="1" dirty="0" smtClean="0">
                <a:solidFill>
                  <a:srgbClr val="CC3300"/>
                </a:solidFill>
              </a:rPr>
              <a:t>Να αποθηκεύει έναν αριθμό σε μια θέση μνήμης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b="1" dirty="0" smtClean="0">
                <a:solidFill>
                  <a:srgbClr val="CC3300"/>
                </a:solidFill>
              </a:rPr>
              <a:t>Να τοποθετεί το περιεχόμενο μιας θέσης μνήμης σε άλλη μνήμη.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b="1" dirty="0" smtClean="0">
                <a:solidFill>
                  <a:srgbClr val="CC3300"/>
                </a:solidFill>
              </a:rPr>
              <a:t>Να κάνει σύγκριση του περιεχομένου 2 μνημών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b="1" dirty="0" smtClean="0">
                <a:solidFill>
                  <a:srgbClr val="CC3300"/>
                </a:solidFill>
              </a:rPr>
              <a:t>Να εκτελεί τις 4 πράξεις με παράγοντες το περιεχόμενο των μνημών.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2010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3034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4058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5082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6106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7130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8154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49178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50202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Συμβολισμοί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dirty="0" smtClean="0"/>
              <a:t>Α</a:t>
            </a:r>
            <a:r>
              <a:rPr lang="en-US" altLang="el-GR" dirty="0" smtClean="0"/>
              <a:t> </a:t>
            </a:r>
            <a:r>
              <a:rPr lang="el-GR" altLang="el-GR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dirty="0" smtClean="0"/>
              <a:t> </a:t>
            </a:r>
            <a:r>
              <a:rPr lang="el-GR" altLang="el-GR" dirty="0" smtClean="0"/>
              <a:t>3 (1η λειτουργία)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Β</a:t>
            </a:r>
            <a:r>
              <a:rPr lang="en-US" altLang="el-GR" dirty="0" smtClean="0"/>
              <a:t> </a:t>
            </a:r>
            <a:r>
              <a:rPr lang="el-GR" altLang="el-GR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dirty="0" smtClean="0"/>
              <a:t> </a:t>
            </a:r>
            <a:r>
              <a:rPr lang="el-GR" altLang="el-GR" dirty="0" smtClean="0"/>
              <a:t>Α (2η λειτουργία)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C </a:t>
            </a:r>
            <a:r>
              <a:rPr lang="el-GR" altLang="el-GR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dirty="0" smtClean="0"/>
              <a:t> </a:t>
            </a:r>
            <a:r>
              <a:rPr lang="en-US" altLang="el-GR" dirty="0" smtClean="0"/>
              <a:t>2*A + B</a:t>
            </a:r>
            <a:r>
              <a:rPr lang="el-GR" altLang="el-GR" dirty="0" smtClean="0"/>
              <a:t> (4η λειτουργία)</a:t>
            </a: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Αν Α &lt; Β τότε Α</a:t>
            </a:r>
            <a:r>
              <a:rPr lang="en-US" altLang="el-GR" dirty="0" smtClean="0"/>
              <a:t> </a:t>
            </a:r>
            <a:r>
              <a:rPr lang="el-GR" altLang="el-GR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dirty="0" smtClean="0"/>
              <a:t> </a:t>
            </a:r>
            <a:r>
              <a:rPr lang="el-GR" altLang="el-GR" dirty="0" smtClean="0"/>
              <a:t>Α +</a:t>
            </a:r>
            <a:r>
              <a:rPr lang="en-US" altLang="el-GR" dirty="0" smtClean="0"/>
              <a:t>2</a:t>
            </a:r>
            <a:r>
              <a:rPr lang="el-GR" altLang="el-GR" dirty="0" smtClean="0"/>
              <a:t> αλλιώς Β</a:t>
            </a:r>
            <a:r>
              <a:rPr lang="en-US" altLang="el-GR" dirty="0" smtClean="0"/>
              <a:t> </a:t>
            </a:r>
            <a:r>
              <a:rPr lang="el-GR" altLang="el-GR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dirty="0" smtClean="0"/>
              <a:t> </a:t>
            </a:r>
            <a:r>
              <a:rPr lang="el-GR" altLang="el-GR" dirty="0" smtClean="0"/>
              <a:t>Β+1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(3η λειτουργία &amp; 2η λειτουργία)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>
                <a:cs typeface="Times New Roman" pitchFamily="18" charset="0"/>
                <a:sym typeface="Symbol" pitchFamily="18" charset="2"/>
              </a:rPr>
              <a:t>0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Για </a:t>
            </a:r>
            <a:r>
              <a:rPr lang="en-US" altLang="el-GR" sz="3200"/>
              <a:t>i</a:t>
            </a:r>
            <a:r>
              <a:rPr lang="el-GR" altLang="el-GR" sz="3200">
                <a:solidFill>
                  <a:schemeClr val="accent2"/>
                </a:solidFill>
              </a:rPr>
              <a:t> από </a:t>
            </a:r>
            <a:r>
              <a:rPr lang="en-US" altLang="el-GR" sz="3200"/>
              <a:t>1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l-GR" altLang="el-GR" sz="3200">
                <a:solidFill>
                  <a:schemeClr val="accent2"/>
                </a:solidFill>
              </a:rPr>
              <a:t>μέχρι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r>
              <a:rPr lang="en-US" altLang="el-GR" sz="3200"/>
              <a:t>6</a:t>
            </a:r>
            <a:r>
              <a:rPr lang="el-GR" altLang="el-GR" sz="3200">
                <a:solidFill>
                  <a:schemeClr val="accent2"/>
                </a:solidFill>
              </a:rPr>
              <a:t> με_βήμα </a:t>
            </a:r>
            <a:r>
              <a:rPr lang="el-GR" altLang="el-GR" sz="3200"/>
              <a:t>1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990600" y="4953000"/>
            <a:ext cx="38100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Εκτύπωσε</a:t>
            </a:r>
            <a:r>
              <a:rPr lang="el-GR" altLang="el-GR" sz="3200"/>
              <a:t> </a:t>
            </a:r>
            <a:r>
              <a:rPr lang="en-US" altLang="el-GR" sz="3200"/>
              <a:t>Sum</a:t>
            </a:r>
            <a:r>
              <a:rPr lang="en-US" altLang="el-GR" sz="3200">
                <a:solidFill>
                  <a:schemeClr val="accent2"/>
                </a:solidFill>
              </a:rPr>
              <a:t> </a:t>
            </a:r>
            <a:endParaRPr lang="el-GR" altLang="el-GR" sz="3200">
              <a:solidFill>
                <a:schemeClr val="accent2"/>
              </a:solidFill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396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Τέλος Παράδειγμα_1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/>
              <a:t>Αλγόριθμος παράδειγμα_4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4400">
                <a:solidFill>
                  <a:schemeClr val="tx2"/>
                </a:solidFill>
              </a:rPr>
              <a:t>Δομή επανάληψης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1828800" y="3048000"/>
            <a:ext cx="242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Διάβασε</a:t>
            </a:r>
            <a:r>
              <a:rPr lang="el-GR" altLang="el-GR" sz="3200"/>
              <a:t> </a:t>
            </a:r>
            <a:r>
              <a:rPr lang="en-US" altLang="el-GR" sz="3200"/>
              <a:t>a</a:t>
            </a:r>
            <a:endParaRPr lang="el-GR" altLang="el-GR" sz="3200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/>
              <a:t>Sum </a:t>
            </a:r>
            <a:r>
              <a:rPr lang="el-GR" altLang="el-GR" sz="3200" b="1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n-US" altLang="el-GR" sz="320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l-GR" sz="3200" dirty="0"/>
              <a:t>Sum + a</a:t>
            </a:r>
            <a:r>
              <a:rPr lang="en-US" altLang="el-GR" sz="3200" dirty="0">
                <a:solidFill>
                  <a:schemeClr val="accent2"/>
                </a:solidFill>
              </a:rPr>
              <a:t> </a:t>
            </a:r>
            <a:endParaRPr lang="el-GR" altLang="el-GR" sz="3200" dirty="0">
              <a:solidFill>
                <a:schemeClr val="accent2"/>
              </a:solidFill>
            </a:endParaRP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3200">
                <a:solidFill>
                  <a:schemeClr val="accent2"/>
                </a:solidFill>
              </a:rPr>
              <a:t>Τέλος_επανάληψης</a:t>
            </a:r>
          </a:p>
        </p:txBody>
      </p:sp>
      <p:graphicFrame>
        <p:nvGraphicFramePr>
          <p:cNvPr id="52235" name="Group 11"/>
          <p:cNvGraphicFramePr>
            <a:graphicFrameLocks noGrp="1"/>
          </p:cNvGraphicFramePr>
          <p:nvPr/>
        </p:nvGraphicFramePr>
        <p:xfrm>
          <a:off x="6553200" y="2438400"/>
          <a:ext cx="2362200" cy="1117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9906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64008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graphicFrame>
        <p:nvGraphicFramePr>
          <p:cNvPr id="6146" name="Object 26"/>
          <p:cNvGraphicFramePr>
            <a:graphicFrameLocks noChangeAspect="1"/>
          </p:cNvGraphicFramePr>
          <p:nvPr/>
        </p:nvGraphicFramePr>
        <p:xfrm>
          <a:off x="6705600" y="4267200"/>
          <a:ext cx="18399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VISIO" r:id="rId3" imgW="1840680" imgH="1616400" progId="Visio.Drawing.5">
                  <p:embed/>
                </p:oleObj>
              </mc:Choice>
              <mc:Fallback>
                <p:oleObj name="VISIO" r:id="rId3" imgW="1840680" imgH="1616400" progId="Visio.Drawing.5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267200"/>
                        <a:ext cx="183991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990600"/>
            <a:ext cx="12713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/>
              <a:t>Α</a:t>
            </a:r>
            <a:r>
              <a:rPr lang="en-US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3</a:t>
            </a:r>
          </a:p>
        </p:txBody>
      </p:sp>
      <p:graphicFrame>
        <p:nvGraphicFramePr>
          <p:cNvPr id="62484" name="Group 20"/>
          <p:cNvGraphicFramePr>
            <a:graphicFrameLocks noGrp="1"/>
          </p:cNvGraphicFramePr>
          <p:nvPr/>
        </p:nvGraphicFramePr>
        <p:xfrm>
          <a:off x="5029200" y="2057400"/>
          <a:ext cx="1600200" cy="107657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724400" y="1143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06" name="Group 18"/>
          <p:cNvGraphicFramePr>
            <a:graphicFrameLocks noGrp="1"/>
          </p:cNvGraphicFramePr>
          <p:nvPr/>
        </p:nvGraphicFramePr>
        <p:xfrm>
          <a:off x="4724400" y="2057400"/>
          <a:ext cx="1600200" cy="107657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419600" y="1295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066800" y="1143000"/>
            <a:ext cx="12715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/>
              <a:t>Β</a:t>
            </a:r>
            <a:r>
              <a:rPr lang="en-US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33" name="Group 21"/>
          <p:cNvGraphicFramePr>
            <a:graphicFrameLocks noGrp="1"/>
          </p:cNvGraphicFramePr>
          <p:nvPr/>
        </p:nvGraphicFramePr>
        <p:xfrm>
          <a:off x="4724400" y="2057400"/>
          <a:ext cx="2209800" cy="1076577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419600" y="1295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066800" y="1143000"/>
            <a:ext cx="2460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3200" dirty="0"/>
              <a:t>C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n-US" altLang="el-GR" sz="3200" dirty="0"/>
              <a:t>2*A + B</a:t>
            </a:r>
            <a:endParaRPr lang="el-GR" alt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800600" y="990600"/>
            <a:ext cx="2644506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/>
              <a:t>τότε Α</a:t>
            </a:r>
            <a:r>
              <a:rPr lang="en-US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+</a:t>
            </a:r>
            <a:r>
              <a:rPr lang="en-US" altLang="el-GR" sz="3200" dirty="0"/>
              <a:t>2</a:t>
            </a:r>
            <a:endParaRPr lang="el-GR" altLang="el-GR" sz="3200" dirty="0"/>
          </a:p>
        </p:txBody>
      </p:sp>
      <p:graphicFrame>
        <p:nvGraphicFramePr>
          <p:cNvPr id="65554" name="Group 18"/>
          <p:cNvGraphicFramePr>
            <a:graphicFrameLocks noGrp="1"/>
          </p:cNvGraphicFramePr>
          <p:nvPr/>
        </p:nvGraphicFramePr>
        <p:xfrm>
          <a:off x="685800" y="1295400"/>
          <a:ext cx="2209800" cy="1076577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85800" y="533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2800">
                <a:solidFill>
                  <a:schemeClr val="accent2"/>
                </a:solidFill>
              </a:rPr>
              <a:t>Μνήμη ΗΥ</a:t>
            </a:r>
            <a:endParaRPr lang="el-GR" altLang="el-GR" sz="2800"/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3657600" y="304800"/>
            <a:ext cx="1760538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/>
              <a:t>Αν Α &lt; Β</a:t>
            </a: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3733800" y="1752600"/>
            <a:ext cx="3009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/>
              <a:t>αλλιώς Β</a:t>
            </a:r>
            <a:r>
              <a:rPr lang="en-US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Β+1</a:t>
            </a:r>
          </a:p>
        </p:txBody>
      </p:sp>
      <p:graphicFrame>
        <p:nvGraphicFramePr>
          <p:cNvPr id="65572" name="Group 36"/>
          <p:cNvGraphicFramePr>
            <a:graphicFrameLocks noGrp="1"/>
          </p:cNvGraphicFramePr>
          <p:nvPr/>
        </p:nvGraphicFramePr>
        <p:xfrm>
          <a:off x="685800" y="3429000"/>
          <a:ext cx="2209800" cy="1076577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18" name="Rectangle 37"/>
          <p:cNvSpPr>
            <a:spLocks noChangeArrowheads="1"/>
          </p:cNvSpPr>
          <p:nvPr/>
        </p:nvSpPr>
        <p:spPr bwMode="auto">
          <a:xfrm>
            <a:off x="4953000" y="3581400"/>
            <a:ext cx="264450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/>
              <a:t>τότε Α</a:t>
            </a:r>
            <a:r>
              <a:rPr lang="en-US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Α +</a:t>
            </a:r>
            <a:r>
              <a:rPr lang="en-US" altLang="el-GR" sz="3200" dirty="0"/>
              <a:t>2</a:t>
            </a:r>
            <a:endParaRPr lang="el-GR" altLang="el-GR" sz="3200" dirty="0"/>
          </a:p>
        </p:txBody>
      </p:sp>
      <p:sp>
        <p:nvSpPr>
          <p:cNvPr id="16419" name="Rectangle 38"/>
          <p:cNvSpPr>
            <a:spLocks noChangeArrowheads="1"/>
          </p:cNvSpPr>
          <p:nvPr/>
        </p:nvSpPr>
        <p:spPr bwMode="auto">
          <a:xfrm>
            <a:off x="3962400" y="2895600"/>
            <a:ext cx="1760538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/>
              <a:t>Αν Α &lt; Β</a:t>
            </a:r>
          </a:p>
        </p:txBody>
      </p:sp>
      <p:sp>
        <p:nvSpPr>
          <p:cNvPr id="16420" name="Rectangle 39"/>
          <p:cNvSpPr>
            <a:spLocks noChangeArrowheads="1"/>
          </p:cNvSpPr>
          <p:nvPr/>
        </p:nvSpPr>
        <p:spPr bwMode="auto">
          <a:xfrm>
            <a:off x="3962400" y="4114800"/>
            <a:ext cx="30099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/>
              <a:t>αλλιώς Β</a:t>
            </a:r>
            <a:r>
              <a:rPr lang="en-US" altLang="el-GR" sz="3200" dirty="0"/>
              <a:t> </a:t>
            </a:r>
            <a:r>
              <a:rPr lang="el-GR" altLang="el-GR" sz="3200" b="1" dirty="0">
                <a:cs typeface="Times New Roman" pitchFamily="18" charset="0"/>
                <a:sym typeface="Wingdings" panose="05000000000000000000" pitchFamily="2" charset="2"/>
              </a:rPr>
              <a:t></a:t>
            </a:r>
            <a:r>
              <a:rPr lang="el-GR" altLang="el-GR" sz="3200" dirty="0" smtClean="0"/>
              <a:t> </a:t>
            </a:r>
            <a:r>
              <a:rPr lang="el-GR" altLang="el-GR" sz="3200" dirty="0"/>
              <a:t>Β+1</a:t>
            </a:r>
          </a:p>
        </p:txBody>
      </p:sp>
      <p:graphicFrame>
        <p:nvGraphicFramePr>
          <p:cNvPr id="65592" name="Group 56"/>
          <p:cNvGraphicFramePr>
            <a:graphicFrameLocks noGrp="1"/>
          </p:cNvGraphicFramePr>
          <p:nvPr/>
        </p:nvGraphicFramePr>
        <p:xfrm>
          <a:off x="685800" y="5334000"/>
          <a:ext cx="2209800" cy="1076577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51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35" name="Text Box 54"/>
          <p:cNvSpPr txBox="1">
            <a:spLocks noChangeArrowheads="1"/>
          </p:cNvSpPr>
          <p:nvPr/>
        </p:nvSpPr>
        <p:spPr bwMode="auto">
          <a:xfrm>
            <a:off x="457200" y="27432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2000">
                <a:solidFill>
                  <a:schemeClr val="accent2"/>
                </a:solidFill>
              </a:rPr>
              <a:t>Μνήμη ΗΥ μετά το α</a:t>
            </a:r>
            <a:endParaRPr lang="el-GR" altLang="el-GR" sz="2000"/>
          </a:p>
        </p:txBody>
      </p:sp>
      <p:sp>
        <p:nvSpPr>
          <p:cNvPr id="16436" name="Rectangle 57"/>
          <p:cNvSpPr>
            <a:spLocks noChangeArrowheads="1"/>
          </p:cNvSpPr>
          <p:nvPr/>
        </p:nvSpPr>
        <p:spPr bwMode="auto">
          <a:xfrm>
            <a:off x="3048000" y="381000"/>
            <a:ext cx="531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/>
              <a:t>α)</a:t>
            </a:r>
          </a:p>
        </p:txBody>
      </p:sp>
      <p:sp>
        <p:nvSpPr>
          <p:cNvPr id="16437" name="Rectangle 58"/>
          <p:cNvSpPr>
            <a:spLocks noChangeArrowheads="1"/>
          </p:cNvSpPr>
          <p:nvPr/>
        </p:nvSpPr>
        <p:spPr bwMode="auto">
          <a:xfrm>
            <a:off x="3276600" y="2895600"/>
            <a:ext cx="525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/>
              <a:t>β)</a:t>
            </a:r>
          </a:p>
        </p:txBody>
      </p:sp>
      <p:sp>
        <p:nvSpPr>
          <p:cNvPr id="16438" name="Text Box 60"/>
          <p:cNvSpPr txBox="1">
            <a:spLocks noChangeArrowheads="1"/>
          </p:cNvSpPr>
          <p:nvPr/>
        </p:nvSpPr>
        <p:spPr bwMode="auto">
          <a:xfrm>
            <a:off x="533400" y="47244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2000">
                <a:solidFill>
                  <a:schemeClr val="accent2"/>
                </a:solidFill>
              </a:rPr>
              <a:t>Μνήμη ΗΥ μετά το β</a:t>
            </a:r>
            <a:endParaRPr lang="el-GR" altLang="el-G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1545</Words>
  <Application>Microsoft Office PowerPoint</Application>
  <PresentationFormat>Προβολή στην οθόνη (4:3)</PresentationFormat>
  <Paragraphs>632</Paragraphs>
  <Slides>50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5" baseType="lpstr">
      <vt:lpstr>Symbol</vt:lpstr>
      <vt:lpstr>Times New Roman</vt:lpstr>
      <vt:lpstr>Wingdings</vt:lpstr>
      <vt:lpstr>Προεπιλεγμένη σχεδίαση</vt:lpstr>
      <vt:lpstr>VISIO</vt:lpstr>
      <vt:lpstr>Αλγόριθμοι &amp; Χάρτινος ΗΥ</vt:lpstr>
      <vt:lpstr>Τι είναι Αλγόριθμος</vt:lpstr>
      <vt:lpstr>Δυνατότητες ΗΥ</vt:lpstr>
      <vt:lpstr>Οι λειτουργίες που μπορεί να πραγματοποιήσει είναι:</vt:lpstr>
      <vt:lpstr>Συμβολισμοί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Βασικές δομές αλγορίθμων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STEFANOS</dc:creator>
  <cp:lastModifiedBy>Dell</cp:lastModifiedBy>
  <cp:revision>41</cp:revision>
  <dcterms:created xsi:type="dcterms:W3CDTF">2001-01-18T11:33:51Z</dcterms:created>
  <dcterms:modified xsi:type="dcterms:W3CDTF">2020-10-09T11:36:42Z</dcterms:modified>
</cp:coreProperties>
</file>