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46" r:id="rId2"/>
    <p:sldId id="360" r:id="rId3"/>
    <p:sldId id="357" r:id="rId4"/>
    <p:sldId id="367" r:id="rId5"/>
    <p:sldId id="369" r:id="rId6"/>
    <p:sldId id="362" r:id="rId7"/>
    <p:sldId id="370" r:id="rId8"/>
    <p:sldId id="375" r:id="rId9"/>
    <p:sldId id="359" r:id="rId10"/>
    <p:sldId id="371" r:id="rId11"/>
    <p:sldId id="372" r:id="rId12"/>
    <p:sldId id="366" r:id="rId13"/>
    <p:sldId id="363" r:id="rId14"/>
    <p:sldId id="373" r:id="rId15"/>
    <p:sldId id="377" r:id="rId16"/>
    <p:sldId id="378" r:id="rId17"/>
    <p:sldId id="3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F0"/>
    <a:srgbClr val="0091EA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6374" autoAdjust="0"/>
  </p:normalViewPr>
  <p:slideViewPr>
    <p:cSldViewPr>
      <p:cViewPr varScale="1">
        <p:scale>
          <a:sx n="107" d="100"/>
          <a:sy n="107" d="100"/>
        </p:scale>
        <p:origin x="18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7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704850"/>
          </a:xfrm>
          <a:effec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Χωρική ρευστότητα κι ευέλικτες διατάξεις :</a:t>
            </a:r>
            <a:br>
              <a:rPr lang="el-G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dirty="0">
                <a:solidFill>
                  <a:srgbClr val="FF0000"/>
                </a:solidFill>
              </a:rPr>
              <a:t>υποθήκες κι εκκρεμότητες από το θέατρο του </a:t>
            </a:r>
            <a:r>
              <a:rPr lang="en-US" sz="3100" dirty="0">
                <a:solidFill>
                  <a:srgbClr val="FF0000"/>
                </a:solidFill>
              </a:rPr>
              <a:t>Bauhaus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-12192" y="3505200"/>
            <a:ext cx="8534400" cy="2362200"/>
          </a:xfrm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FF0000"/>
                </a:solidFill>
              </a:rPr>
              <a:t>Νίκος Μπάρκας</a:t>
            </a:r>
            <a:endParaRPr lang="el-GR" sz="2400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l-GR" sz="2400" b="1" dirty="0">
                <a:solidFill>
                  <a:schemeClr val="tx1"/>
                </a:solidFill>
              </a:rPr>
              <a:t>Τμήμα Αρχιτεκτόνων Μηχανικών Δ.Π.Θ.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email </a:t>
            </a:r>
            <a:r>
              <a:rPr lang="en-US" sz="2400" dirty="0">
                <a:solidFill>
                  <a:srgbClr val="0070C0"/>
                </a:solidFill>
              </a:rPr>
              <a:t>nbarkas@arch.duth.gr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" y="533400"/>
            <a:ext cx="2801112" cy="715963"/>
          </a:xfrm>
        </p:spPr>
        <p:txBody>
          <a:bodyPr>
            <a:normAutofit fontScale="90000"/>
          </a:bodyPr>
          <a:lstStyle/>
          <a:p>
            <a:pPr algn="l"/>
            <a:r>
              <a:rPr lang="el-GR" sz="2400" dirty="0">
                <a:solidFill>
                  <a:srgbClr val="FF0000"/>
                </a:solidFill>
              </a:rPr>
              <a:t>5. </a:t>
            </a:r>
            <a:r>
              <a:rPr lang="en-US" sz="2400" dirty="0">
                <a:solidFill>
                  <a:srgbClr val="FF0000"/>
                </a:solidFill>
              </a:rPr>
              <a:t>O Erwin Piscator </a:t>
            </a:r>
            <a:br>
              <a:rPr lang="el-GR" sz="2400" dirty="0">
                <a:solidFill>
                  <a:srgbClr val="FF0000"/>
                </a:solidFill>
              </a:rPr>
            </a:br>
            <a:r>
              <a:rPr lang="el-GR" sz="2400" dirty="0">
                <a:solidFill>
                  <a:srgbClr val="FF0000"/>
                </a:solidFill>
              </a:rPr>
              <a:t>και το </a:t>
            </a:r>
            <a:r>
              <a:rPr lang="en-US" sz="2400" dirty="0">
                <a:solidFill>
                  <a:srgbClr val="FF0000"/>
                </a:solidFill>
              </a:rPr>
              <a:t>Totaltheater </a:t>
            </a:r>
            <a:br>
              <a:rPr lang="el-GR" sz="2400" dirty="0">
                <a:solidFill>
                  <a:srgbClr val="FF0000"/>
                </a:solidFill>
              </a:rPr>
            </a:br>
            <a:r>
              <a:rPr lang="el-GR" sz="2400" dirty="0">
                <a:solidFill>
                  <a:srgbClr val="FF0000"/>
                </a:solidFill>
              </a:rPr>
              <a:t>του </a:t>
            </a:r>
            <a:r>
              <a:rPr lang="en-US" sz="2400" dirty="0">
                <a:solidFill>
                  <a:srgbClr val="FF0000"/>
                </a:solidFill>
              </a:rPr>
              <a:t>W. Gropius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76200"/>
            <a:ext cx="7086600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/>
              <a:t> Ο E. </a:t>
            </a:r>
            <a:r>
              <a:rPr lang="el-GR" dirty="0" err="1"/>
              <a:t>Piscator</a:t>
            </a:r>
            <a:r>
              <a:rPr lang="el-GR" dirty="0"/>
              <a:t>, ο ανανεωτής της γερμανικής σκηνής του 20</a:t>
            </a:r>
            <a:r>
              <a:rPr lang="el-GR" baseline="30000" dirty="0"/>
              <a:t>ου</a:t>
            </a:r>
            <a:r>
              <a:rPr lang="el-GR" dirty="0"/>
              <a:t> αιώνα </a:t>
            </a:r>
          </a:p>
          <a:p>
            <a:pPr marL="285750" indent="-285750">
              <a:buFont typeface="Arial" pitchFamily="34" charset="0"/>
              <a:buChar char="•"/>
            </a:pPr>
            <a:endParaRPr lang="el-GR" dirty="0"/>
          </a:p>
          <a:p>
            <a:pPr marL="285750" indent="-285750">
              <a:buFont typeface="Arial" pitchFamily="34" charset="0"/>
              <a:buChar char="•"/>
            </a:pPr>
            <a:endParaRPr lang="el-GR" dirty="0"/>
          </a:p>
          <a:p>
            <a:pPr marL="285750" indent="-285750"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Βασικός εκπρόσωπος του επικού θεάτρου, έδωσε έμφαση στο κοινωνικό περιεχόμενο του δράματος, αρνούμενος τη συναισθη­μα­τι­κή χειραγώγηση του κοινού</a:t>
            </a:r>
          </a:p>
          <a:p>
            <a:pPr>
              <a:buFont typeface="Arial" pitchFamily="34" charset="0"/>
              <a:buChar char="•"/>
            </a:pPr>
            <a:endParaRPr lang="en-US" sz="1900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 Στα χρόνια της Βαϊμάρης (1919-1927) σκηνοθέτησε διασκευ­­ές του κλασικού ρεπερτορίου, ακολουθώντας την κατεύθυνση της </a:t>
            </a:r>
            <a:r>
              <a:rPr lang="el-GR" dirty="0" err="1"/>
              <a:t>Volks</a:t>
            </a:r>
            <a:r>
              <a:rPr lang="el-GR" dirty="0"/>
              <a:t>-</a:t>
            </a:r>
            <a:r>
              <a:rPr lang="en-US" dirty="0"/>
              <a:t>B</a:t>
            </a:r>
            <a:r>
              <a:rPr lang="el-GR" dirty="0" err="1"/>
              <a:t>ühne</a:t>
            </a: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Καθιέρωσε την προβολή σύγχρονων φωτογραφικών ντοκουμέντων και ντοκιμαντέρ μεταξύ των δραματικών επεισοδίων προβάλλοντας τις εργατικές διεκ­δι­κή­σεις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 Σύμφωνα με τη θεωρητ­ική μελέτη του για το Πολιτικό Θέα­τρο (1929) στο επικό θέατρο ο χώρος της σκη­νής μετατρέπεται σε εικόνα του βιομηχανοποιημένου κόσμου και η αναπαράσταση εκφράζει τον αγώνα ενάντια στο κοινωνικό κατεστημένο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Παρήγγειλε στον W. Gropius (Τ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l-GR" dirty="0" err="1">
                <a:solidFill>
                  <a:srgbClr val="FF0000"/>
                </a:solidFill>
              </a:rPr>
              <a:t>tal­theater</a:t>
            </a:r>
            <a:r>
              <a:rPr lang="el-GR" dirty="0">
                <a:solidFill>
                  <a:srgbClr val="FF0000"/>
                </a:solidFill>
              </a:rPr>
              <a:t>, 1927) έναν θεατρικό χώρο με δυνατότητα ευμετάβλητων διατάξεων σκηνής, συστη­μα­­τική ενσωμάτωση όλων των τεχνολογικά διαθέσιμων μέσων και </a:t>
            </a:r>
            <a:r>
              <a:rPr lang="el-GR" dirty="0" err="1">
                <a:solidFill>
                  <a:srgbClr val="FF0000"/>
                </a:solidFill>
              </a:rPr>
              <a:t>κυκλόραμα</a:t>
            </a:r>
            <a:r>
              <a:rPr lang="el-GR" dirty="0">
                <a:solidFill>
                  <a:srgbClr val="FF0000"/>
                </a:solidFill>
              </a:rPr>
              <a:t> / οθόνη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Προβλέποντας τις πολιτικές εξελίξεις (και </a:t>
            </a:r>
            <a:r>
              <a:rPr lang="el-GR" dirty="0" err="1"/>
              <a:t>μεσούσης</a:t>
            </a:r>
            <a:r>
              <a:rPr lang="el-GR" dirty="0"/>
              <a:t> της </a:t>
            </a:r>
            <a:r>
              <a:rPr lang="el-GR" dirty="0" err="1"/>
              <a:t>πληθωρισρικής</a:t>
            </a:r>
            <a:r>
              <a:rPr lang="el-GR" dirty="0"/>
              <a:t> έκρηξης), ακύρωσε την παραγγελία του </a:t>
            </a:r>
            <a:r>
              <a:rPr lang="el-GR" dirty="0" err="1"/>
              <a:t>Τotaltheater</a:t>
            </a:r>
            <a:r>
              <a:rPr lang="el-GR" dirty="0"/>
              <a:t> (1931) και έφυγε στη Μόσχα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130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" y="533400"/>
            <a:ext cx="1810512" cy="715963"/>
          </a:xfrm>
        </p:spPr>
        <p:txBody>
          <a:bodyPr>
            <a:normAutofit fontScale="90000"/>
          </a:bodyPr>
          <a:lstStyle/>
          <a:p>
            <a:pPr algn="l"/>
            <a:r>
              <a:rPr lang="el-GR" sz="2200" dirty="0">
                <a:solidFill>
                  <a:srgbClr val="0070C0"/>
                </a:solidFill>
              </a:rPr>
              <a:t>6. Μετά </a:t>
            </a:r>
            <a:br>
              <a:rPr lang="el-GR" sz="2200" dirty="0">
                <a:solidFill>
                  <a:srgbClr val="0070C0"/>
                </a:solidFill>
              </a:rPr>
            </a:br>
            <a:r>
              <a:rPr lang="el-GR" sz="2200" dirty="0">
                <a:solidFill>
                  <a:srgbClr val="0070C0"/>
                </a:solidFill>
              </a:rPr>
              <a:t>τον πόλεμο</a:t>
            </a:r>
            <a:br>
              <a:rPr lang="el-GR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F501194-647A-44B3-808C-58EFCDA356AD}"/>
              </a:ext>
            </a:extLst>
          </p:cNvPr>
          <p:cNvSpPr/>
          <p:nvPr/>
        </p:nvSpPr>
        <p:spPr>
          <a:xfrm>
            <a:off x="2042070" y="71735"/>
            <a:ext cx="710193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Τα όνειρα του </a:t>
            </a:r>
            <a:r>
              <a:rPr lang="en-US" dirty="0"/>
              <a:t>Bauhaus </a:t>
            </a:r>
            <a:r>
              <a:rPr lang="el-GR" dirty="0"/>
              <a:t>(και των Ρώσων κονστρουκτιβιστών) πήραν εκδίκηση όταν ο ανταγωνισμός των πολιτιστικών δραστηριοτήτων έδωσε την ευκαιρία της εφαρμογής των πειραματισμών </a:t>
            </a:r>
          </a:p>
          <a:p>
            <a:endParaRPr lang="el-GR" dirty="0"/>
          </a:p>
          <a:p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Η επιβίωση του θεάτρου απέναντι σε ανταγωνιστικά μέσα ψυχαγωγίας απαιτούσε την εξυπηρέτηση (σε κάθε παράσταση) ενός συγκεκριμένου είδους θεάματος</a:t>
            </a:r>
          </a:p>
          <a:p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Ο σχε­δια­σμός των νέων κτιρίων εξελίχθηκε σε 3 κατευθύνσεις :</a:t>
            </a:r>
          </a:p>
          <a:p>
            <a:r>
              <a:rPr lang="el-GR" dirty="0">
                <a:solidFill>
                  <a:srgbClr val="0070C0"/>
                </a:solidFill>
              </a:rPr>
              <a:t>- το μητροπολιτικό κέντρο, </a:t>
            </a:r>
          </a:p>
          <a:p>
            <a:r>
              <a:rPr lang="el-GR" dirty="0">
                <a:solidFill>
                  <a:srgbClr val="0070C0"/>
                </a:solidFill>
              </a:rPr>
              <a:t>- την αίθουσα πολλαπλών χρήσεων με ευκίνητο προσκήνιο, </a:t>
            </a:r>
          </a:p>
          <a:p>
            <a:r>
              <a:rPr lang="el-GR" dirty="0">
                <a:solidFill>
                  <a:srgbClr val="0070C0"/>
                </a:solidFill>
              </a:rPr>
              <a:t>- την πειραματική αίθουσα μεταβλητών</a:t>
            </a:r>
          </a:p>
          <a:p>
            <a:pPr marL="285750" indent="-285750">
              <a:buFontTx/>
              <a:buChar char="-"/>
            </a:pPr>
            <a:endParaRPr lang="el-GR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</a:t>
            </a:r>
            <a:r>
              <a:rPr lang="el-GR" dirty="0">
                <a:solidFill>
                  <a:srgbClr val="FF0000"/>
                </a:solidFill>
              </a:rPr>
              <a:t>Με τη συμβολή χάρη του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Izenour</a:t>
            </a:r>
            <a:r>
              <a:rPr lang="el-GR" dirty="0">
                <a:solidFill>
                  <a:srgbClr val="FF0000"/>
                </a:solidFill>
              </a:rPr>
              <a:t> στο σχεδιασμό μηχανισμών για  εναλλασσόμενες σκηνικές διατάξεις και με τον περιορισμό των θεάτρων πρόζας στις 700 θέσεις κατά το μέγιστο, έγινε εφικτή η κατασκευή ευέλικτων θεατρικών αιθουσών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Παρόμοιοι προβληματισμοί αναπτύχθηκαν και για τις αίθουσες συναυλιών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Το πρόβλημα του κόστους κατασκευής και συντήρησης των μηχανισμών μεταβλητότητες τις σύγχρονες αίθουσες, σε περιόδους οικονομικής κρίσης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203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965" y="762000"/>
            <a:ext cx="6477000" cy="715963"/>
          </a:xfrm>
        </p:spPr>
        <p:txBody>
          <a:bodyPr>
            <a:noAutofit/>
          </a:bodyPr>
          <a:lstStyle/>
          <a:p>
            <a:pPr algn="l"/>
            <a:r>
              <a:rPr lang="el-GR" sz="2000" dirty="0">
                <a:solidFill>
                  <a:srgbClr val="0070C0"/>
                </a:solidFill>
              </a:rPr>
              <a:t>7. Υποθήκες σε εκκρεμότητα : η ελληνική εμπειρία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0"/>
            <a:ext cx="7010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r>
              <a:rPr lang="el-GR" dirty="0"/>
              <a:t>Μια επισκόπηση της οικοδόμησης ή ανακατασκευής κτιρίων πολιτιστικών δραστη­ριοτήτων στην Ελλάδα, δείχνει πόσο μικρή επιρροή έχουν οι παραπάνω προβληματισμοί. </a:t>
            </a:r>
          </a:p>
          <a:p>
            <a:pPr eaLnBrk="0" fontAlgn="base" hangingPunct="0"/>
            <a:endParaRPr lang="el-GR" dirty="0"/>
          </a:p>
          <a:p>
            <a:pPr eaLnBrk="0" fontAlgn="base" hangingPunct="0"/>
            <a:endParaRPr lang="el-GR" dirty="0"/>
          </a:p>
          <a:p>
            <a:pPr eaLnBrk="0" fontAlgn="base" hangingPunct="0"/>
            <a:r>
              <a:rPr lang="el-GR" dirty="0"/>
              <a:t>Μια ελπιδοφόρα έναρξη, όταν για την επικαιροποίηση των εγκαταστάσεων του Εθνικού Θεάτρου επιλέχθηκε η ένταξη της ιστορικής αίθουσας σ` ένα ολοκλη­ρω­μένο θεατρικό συγκρότημα, ακυρώθηκε. </a:t>
            </a:r>
          </a:p>
          <a:p>
            <a:pPr eaLnBrk="0" fontAlgn="base" hangingPunct="0"/>
            <a:endParaRPr lang="el-GR" dirty="0">
              <a:solidFill>
                <a:srgbClr val="FF0000"/>
              </a:solidFill>
            </a:endParaRPr>
          </a:p>
          <a:p>
            <a:pPr eaLnBrk="0" fontAlgn="base" hangingPunct="0"/>
            <a:r>
              <a:rPr lang="el-GR" dirty="0">
                <a:solidFill>
                  <a:srgbClr val="FF0000"/>
                </a:solidFill>
              </a:rPr>
              <a:t>Οι μελέτες των Χρ. Αθανασόπουλου και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Izenour</a:t>
            </a:r>
            <a:r>
              <a:rPr lang="el-GR" dirty="0">
                <a:solidFill>
                  <a:srgbClr val="FF0000"/>
                </a:solidFill>
              </a:rPr>
              <a:t> για ένα  ευπροσάρμοστο θέατρο (με 4 παραλλαγές διάταξης κυκλικού θεάτρου και 3 παραλλαγές διάταξης ανοικτής σκηνής) δεν εφαρμόστηκαν </a:t>
            </a:r>
            <a:r>
              <a:rPr lang="el-GR" dirty="0"/>
              <a:t>ανοίγοντας το δρόμο στην αναπαραγωγή </a:t>
            </a:r>
            <a:r>
              <a:rPr lang="el-GR" dirty="0" err="1"/>
              <a:t>μονο</a:t>
            </a:r>
            <a:r>
              <a:rPr lang="el-GR" dirty="0"/>
              <a:t>-αξονικών αιθουσών, σταθερής διάταξης</a:t>
            </a:r>
          </a:p>
          <a:p>
            <a:pPr eaLnBrk="0" fontAlgn="base" hangingPunct="0"/>
            <a:endParaRPr lang="el-GR" dirty="0"/>
          </a:p>
          <a:p>
            <a:pPr eaLnBrk="0" fontAlgn="base" hangingPunct="0"/>
            <a:r>
              <a:rPr lang="el-GR" dirty="0"/>
              <a:t>Οι εξαιρέσεις είναι ελάχιστες περιορισμένες κατά βάση στις τρεις (3) μικρές, χειροκίνητες, πειραματικές σκηνές του Εθνικού Θεάτρου και του ΚΘΒΕ. </a:t>
            </a:r>
          </a:p>
          <a:p>
            <a:pPr eaLnBrk="0" fontAlgn="base" hangingPunct="0"/>
            <a:endParaRPr lang="el-GR" dirty="0">
              <a:solidFill>
                <a:srgbClr val="0070C0"/>
              </a:solidFill>
            </a:endParaRPr>
          </a:p>
          <a:p>
            <a:pPr eaLnBrk="0" fontAlgn="base" hangingPunct="0"/>
            <a:r>
              <a:rPr lang="el-GR" dirty="0">
                <a:solidFill>
                  <a:srgbClr val="0070C0"/>
                </a:solidFill>
              </a:rPr>
              <a:t>Την ίδια αυτή περίοδο, τα 2/3 ενός ερευνητικού δείγματος 25 ιδιωτικών θεάτρων στην Αθήνα, υιοθετούν σύγχρονες μορφές σκηνικής διάταξης (ανοικτή σκηνή, </a:t>
            </a:r>
            <a:r>
              <a:rPr lang="en-US" dirty="0">
                <a:solidFill>
                  <a:srgbClr val="0070C0"/>
                </a:solidFill>
              </a:rPr>
              <a:t>apron stage</a:t>
            </a:r>
            <a:r>
              <a:rPr lang="el-GR" dirty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end stage</a:t>
            </a:r>
            <a:r>
              <a:rPr lang="el-GR" dirty="0">
                <a:solidFill>
                  <a:srgbClr val="0070C0"/>
                </a:solidFill>
              </a:rPr>
              <a:t>, σκηνή </a:t>
            </a:r>
            <a:r>
              <a:rPr lang="en-US" dirty="0">
                <a:solidFill>
                  <a:srgbClr val="0070C0"/>
                </a:solidFill>
              </a:rPr>
              <a:t>Bell Geddes</a:t>
            </a:r>
            <a:r>
              <a:rPr lang="el-GR" dirty="0">
                <a:solidFill>
                  <a:srgbClr val="0070C0"/>
                </a:solidFill>
              </a:rPr>
              <a:t>), αντί του θεάτρου προσκηνίου </a:t>
            </a:r>
          </a:p>
          <a:p>
            <a:pPr eaLnBrk="0" fontAlgn="base" hangingPunct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639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CA38E0-ABCB-4645-A3C7-2D307758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643376"/>
          </a:xfrm>
        </p:spPr>
        <p:txBody>
          <a:bodyPr>
            <a:normAutofit fontScale="90000"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Η μελέτη των Χρ. Αθανασόπουλου – </a:t>
            </a:r>
            <a:r>
              <a:rPr lang="en-US" sz="2400" dirty="0">
                <a:solidFill>
                  <a:srgbClr val="FF0000"/>
                </a:solidFill>
              </a:rPr>
              <a:t>G. </a:t>
            </a:r>
            <a:r>
              <a:rPr lang="en-US" sz="2400" dirty="0" err="1">
                <a:solidFill>
                  <a:srgbClr val="FF0000"/>
                </a:solidFill>
              </a:rPr>
              <a:t>Izenour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l-GR" sz="2400" dirty="0">
                <a:solidFill>
                  <a:srgbClr val="FF0000"/>
                </a:solidFill>
              </a:rPr>
              <a:t>για το Κέντρο Δράματος του νέου Εθνικού Θεάτρου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F04AD69-1ED5-4731-90E4-B2D173641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23"/>
            <a:ext cx="5133125" cy="309600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6B7ECE8-E738-44AF-A74C-7CFC5B43F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828071"/>
            <a:ext cx="7162800" cy="23622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695C2C0-0B3F-4217-864E-4912D14514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000" y="3978000"/>
            <a:ext cx="3936000" cy="2880000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06230EF8-2530-4416-88FB-A5B4E5062389}"/>
              </a:ext>
            </a:extLst>
          </p:cNvPr>
          <p:cNvSpPr txBox="1">
            <a:spLocks/>
          </p:cNvSpPr>
          <p:nvPr/>
        </p:nvSpPr>
        <p:spPr>
          <a:xfrm>
            <a:off x="0" y="3334624"/>
            <a:ext cx="9144000" cy="64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dirty="0">
                <a:solidFill>
                  <a:srgbClr val="0070C0"/>
                </a:solidFill>
              </a:rPr>
              <a:t>Οι διατάξεις  της σκηνής                                       οι μηχανισμοί </a:t>
            </a:r>
          </a:p>
          <a:p>
            <a:r>
              <a:rPr lang="el-GR" sz="2000" dirty="0">
                <a:solidFill>
                  <a:srgbClr val="0070C0"/>
                </a:solidFill>
              </a:rPr>
              <a:t>                                                                                     της σκηνικής πλατφόρμας </a:t>
            </a:r>
          </a:p>
        </p:txBody>
      </p:sp>
    </p:spTree>
    <p:extLst>
      <p:ext uri="{BB962C8B-B14F-4D97-AF65-F5344CB8AC3E}">
        <p14:creationId xmlns:p14="http://schemas.microsoft.com/office/powerpoint/2010/main" val="274334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1600200" cy="715963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0070C0"/>
                </a:solidFill>
              </a:rPr>
              <a:t>Επίλογος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95201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r>
              <a:rPr lang="el-GR" i="1" dirty="0"/>
              <a:t>Ένα μελαχρινό αγοράκι (..) κοιμόταν για πρώτη φορά στη ζωή του </a:t>
            </a:r>
          </a:p>
          <a:p>
            <a:pPr eaLnBrk="0" fontAlgn="base" hangingPunct="0"/>
            <a:r>
              <a:rPr lang="el-GR" i="1" dirty="0"/>
              <a:t>σ` ένα σπίτι φτιαγμένο από πέτρα. </a:t>
            </a:r>
            <a:endParaRPr lang="el-GR" dirty="0"/>
          </a:p>
          <a:p>
            <a:pPr eaLnBrk="0" fontAlgn="base" hangingPunct="0"/>
            <a:r>
              <a:rPr lang="el-GR" i="1" dirty="0">
                <a:solidFill>
                  <a:srgbClr val="0070C0"/>
                </a:solidFill>
              </a:rPr>
              <a:t>«Δε μ` έπαιρνε ο ύπνος» έλεγε. </a:t>
            </a:r>
            <a:endParaRPr lang="en-US" i="1" dirty="0">
              <a:solidFill>
                <a:srgbClr val="0070C0"/>
              </a:solidFill>
            </a:endParaRPr>
          </a:p>
          <a:p>
            <a:pPr eaLnBrk="0" fontAlgn="base" hangingPunct="0"/>
            <a:r>
              <a:rPr lang="el-GR" i="1" dirty="0">
                <a:solidFill>
                  <a:srgbClr val="0070C0"/>
                </a:solidFill>
              </a:rPr>
              <a:t>«Πως μπορείς να κοιμηθείς σ` ένα σπίτι  που δεν κουνιούνται οι τοίχοι του»</a:t>
            </a:r>
          </a:p>
          <a:p>
            <a:endParaRPr lang="el-GR" dirty="0"/>
          </a:p>
          <a:p>
            <a:pPr algn="ctr"/>
            <a:r>
              <a:rPr lang="el-GR" dirty="0">
                <a:solidFill>
                  <a:srgbClr val="FF0000"/>
                </a:solidFill>
              </a:rPr>
              <a:t>Η τραγωδία του σύγχρονου θεατρικού σχεδιασμού </a:t>
            </a:r>
          </a:p>
          <a:p>
            <a:pPr algn="ctr"/>
            <a:r>
              <a:rPr lang="el-GR" dirty="0">
                <a:solidFill>
                  <a:srgbClr val="FF0000"/>
                </a:solidFill>
              </a:rPr>
              <a:t>είναι πως συνεχίζουμε να σχεδιάζουμε θέατρα </a:t>
            </a:r>
          </a:p>
          <a:p>
            <a:pPr algn="ctr"/>
            <a:r>
              <a:rPr lang="el-GR" dirty="0">
                <a:solidFill>
                  <a:srgbClr val="FF0000"/>
                </a:solidFill>
              </a:rPr>
              <a:t>με ακίνητους τοίχους </a:t>
            </a:r>
            <a:endParaRPr lang="en-US" sz="1900" dirty="0">
              <a:solidFill>
                <a:srgbClr val="FF0000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B8AE72D-7C8A-494F-BC1E-95D1170737EE}"/>
              </a:ext>
            </a:extLst>
          </p:cNvPr>
          <p:cNvSpPr/>
          <p:nvPr/>
        </p:nvSpPr>
        <p:spPr>
          <a:xfrm>
            <a:off x="1981200" y="3275683"/>
            <a:ext cx="7086600" cy="274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/>
              <a:t>Η ελληνική πραγματικότητα δείχνει πως παρά τις θεωρητικές αναλύσεις στο όνομα του </a:t>
            </a:r>
            <a:r>
              <a:rPr lang="en-US" dirty="0"/>
              <a:t>Bauhaus</a:t>
            </a:r>
            <a:r>
              <a:rPr lang="el-GR" dirty="0"/>
              <a:t>, η κατεστημένη αρχιτεκτονική αντίληψη για τη μορφή του θεατρικού χώρου υιοθετεί συστηματικά το σχήμα “</a:t>
            </a:r>
            <a:r>
              <a:rPr lang="el-GR" dirty="0" err="1"/>
              <a:t>boîte</a:t>
            </a:r>
            <a:r>
              <a:rPr lang="el-GR" dirty="0"/>
              <a:t> </a:t>
            </a:r>
            <a:r>
              <a:rPr lang="en-US" dirty="0"/>
              <a:t>des</a:t>
            </a:r>
            <a:r>
              <a:rPr lang="el-GR" dirty="0"/>
              <a:t> </a:t>
            </a:r>
            <a:r>
              <a:rPr lang="el-GR" dirty="0" err="1"/>
              <a:t>chaussures</a:t>
            </a:r>
            <a:r>
              <a:rPr lang="el-GR" dirty="0"/>
              <a:t>” στην άκαμπτη διάταξη της «</a:t>
            </a:r>
            <a:r>
              <a:rPr lang="en-US" dirty="0"/>
              <a:t>s</a:t>
            </a:r>
            <a:r>
              <a:rPr lang="el-GR" dirty="0" err="1"/>
              <a:t>cène</a:t>
            </a:r>
            <a:r>
              <a:rPr lang="el-GR" dirty="0"/>
              <a:t> à </a:t>
            </a:r>
            <a:r>
              <a:rPr lang="en-US" dirty="0"/>
              <a:t>l</a:t>
            </a:r>
            <a:r>
              <a:rPr lang="el-GR" dirty="0"/>
              <a:t>`</a:t>
            </a:r>
            <a:r>
              <a:rPr lang="el-GR" dirty="0" err="1"/>
              <a:t>italienne</a:t>
            </a:r>
            <a:r>
              <a:rPr lang="el-GR" dirty="0"/>
              <a:t>». 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l-GR" dirty="0"/>
          </a:p>
          <a:p>
            <a:pPr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l-GR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Είναι η συμ­βο­­λική μήτρα ενός παγκοσμιοποιημένου προτύπου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για τους χώρους της αναπαράστασης, είναι το πρό­τυ­­πο ενός παγκοσμιοποιημένου κλα­­σι­κιστικού εποικοδομήματος που εφαρμόζεται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πάνω στα συντρίμματα των κατά τόπους πο­λι­τι­στι­κών ιδια­ι­τεροτήτων </a:t>
            </a:r>
            <a:endParaRPr lang="el-GR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4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CA38E0-ABCB-4645-A3C7-2D307758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" y="41308"/>
            <a:ext cx="9090212" cy="643376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FF0000"/>
                </a:solidFill>
              </a:rPr>
              <a:t>Η ανακαινισμένη αίθουσα </a:t>
            </a:r>
            <a:r>
              <a:rPr lang="el-GR" sz="2000" dirty="0" err="1">
                <a:solidFill>
                  <a:srgbClr val="FF0000"/>
                </a:solidFill>
              </a:rPr>
              <a:t>Τσίλερ</a:t>
            </a:r>
            <a:r>
              <a:rPr lang="el-GR" sz="2000" dirty="0">
                <a:solidFill>
                  <a:srgbClr val="FF0000"/>
                </a:solidFill>
              </a:rPr>
              <a:t>                 Το ανακαινισμένο Βασιλικό Θέατρο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06230EF8-2530-4416-88FB-A5B4E5062389}"/>
              </a:ext>
            </a:extLst>
          </p:cNvPr>
          <p:cNvSpPr txBox="1">
            <a:spLocks/>
          </p:cNvSpPr>
          <p:nvPr/>
        </p:nvSpPr>
        <p:spPr>
          <a:xfrm>
            <a:off x="381000" y="3449147"/>
            <a:ext cx="8736106" cy="64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dirty="0">
                <a:solidFill>
                  <a:srgbClr val="0070C0"/>
                </a:solidFill>
              </a:rPr>
              <a:t>Το Κέντρο του </a:t>
            </a:r>
            <a:r>
              <a:rPr lang="el-GR" sz="2000" dirty="0" err="1">
                <a:solidFill>
                  <a:srgbClr val="0070C0"/>
                </a:solidFill>
              </a:rPr>
              <a:t>Ιδρ</a:t>
            </a:r>
            <a:r>
              <a:rPr lang="el-GR" sz="2000" dirty="0">
                <a:solidFill>
                  <a:srgbClr val="0070C0"/>
                </a:solidFill>
              </a:rPr>
              <a:t>. Νιάρχου                                  Η Στέγη του Ωνάσειου Κέντρου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DCE9FDD-5801-434F-AE1C-5BEC9F0FE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94" y="3978000"/>
            <a:ext cx="4371423" cy="2880000"/>
          </a:xfr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BE5B54D-EF1F-4650-9D42-6854866877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696" y="3964553"/>
            <a:ext cx="3927269" cy="28800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8A24D8C2-79E4-4D61-8F23-A834040251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575894"/>
            <a:ext cx="3876920" cy="288000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BA14D7E-E5B7-4AA4-A4EF-CE291556FF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7086" y="579609"/>
            <a:ext cx="436794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2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CA38E0-ABCB-4645-A3C7-2D307758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3083881"/>
            <a:ext cx="3124200" cy="643376"/>
          </a:xfrm>
        </p:spPr>
        <p:txBody>
          <a:bodyPr>
            <a:normAutofit fontScale="90000"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Η ευμετάβλητη αίθουσα </a:t>
            </a:r>
            <a:br>
              <a:rPr lang="el-GR" sz="2400" dirty="0">
                <a:solidFill>
                  <a:srgbClr val="FF0000"/>
                </a:solidFill>
              </a:rPr>
            </a:br>
            <a:r>
              <a:rPr lang="el-GR" sz="2400" dirty="0">
                <a:solidFill>
                  <a:srgbClr val="FF0000"/>
                </a:solidFill>
              </a:rPr>
              <a:t>Αντιγόνη του ΙΜΕ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06230EF8-2530-4416-88FB-A5B4E5062389}"/>
              </a:ext>
            </a:extLst>
          </p:cNvPr>
          <p:cNvSpPr txBox="1">
            <a:spLocks/>
          </p:cNvSpPr>
          <p:nvPr/>
        </p:nvSpPr>
        <p:spPr>
          <a:xfrm>
            <a:off x="4482" y="0"/>
            <a:ext cx="4379998" cy="64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dirty="0">
                <a:solidFill>
                  <a:srgbClr val="0070C0"/>
                </a:solidFill>
              </a:rPr>
              <a:t>Το μικρό θέατρο της Μονής </a:t>
            </a:r>
            <a:r>
              <a:rPr lang="el-GR" sz="2000" dirty="0" err="1">
                <a:solidFill>
                  <a:srgbClr val="0070C0"/>
                </a:solidFill>
              </a:rPr>
              <a:t>Λαζαριστών</a:t>
            </a:r>
            <a:endParaRPr lang="el-GR" sz="2000" dirty="0">
              <a:solidFill>
                <a:srgbClr val="0070C0"/>
              </a:solidFill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BEDE7CA-2790-4870-A1B7-C28B942B4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2" y="549000"/>
            <a:ext cx="4379998" cy="2880000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2A069F6-3D14-4D1F-942C-6C7AD461F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" y="3978000"/>
            <a:ext cx="4624213" cy="28800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02122BD-9CBC-41DB-BCA5-D77255002F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8218" y="13446"/>
            <a:ext cx="2887363" cy="2988000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46E9C1AC-6280-49CB-8EDC-AEA04CB583B7}"/>
              </a:ext>
            </a:extLst>
          </p:cNvPr>
          <p:cNvSpPr/>
          <p:nvPr/>
        </p:nvSpPr>
        <p:spPr>
          <a:xfrm>
            <a:off x="643015" y="3531311"/>
            <a:ext cx="3356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0070C0"/>
                </a:solidFill>
              </a:rPr>
              <a:t>Η πειραματική σκηνή του </a:t>
            </a:r>
            <a:r>
              <a:rPr lang="en-US" sz="2000" dirty="0">
                <a:solidFill>
                  <a:srgbClr val="0070C0"/>
                </a:solidFill>
              </a:rPr>
              <a:t>REX</a:t>
            </a:r>
            <a:r>
              <a:rPr lang="el-GR" sz="2000" dirty="0">
                <a:solidFill>
                  <a:srgbClr val="0070C0"/>
                </a:solidFill>
              </a:rPr>
              <a:t> </a:t>
            </a:r>
            <a:endParaRPr lang="el-GR" sz="2000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5AAE25D-3396-48A9-B128-53BE512D9A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035" y="3809692"/>
            <a:ext cx="2880000" cy="30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9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" y="285750"/>
            <a:ext cx="8382000" cy="704850"/>
          </a:xfrm>
          <a:effec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Χωρική ρευστότητα κι ευέλικτες διατάξεις :</a:t>
            </a:r>
            <a:br>
              <a:rPr lang="el-G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dirty="0">
                <a:solidFill>
                  <a:srgbClr val="FF0000"/>
                </a:solidFill>
              </a:rPr>
              <a:t>υποθήκες κι εκκρεμότητες από το θέατρο του </a:t>
            </a:r>
            <a:r>
              <a:rPr lang="en-US" sz="3100" dirty="0">
                <a:solidFill>
                  <a:srgbClr val="FF0000"/>
                </a:solidFill>
              </a:rPr>
              <a:t>Bauhaus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-76200" y="1752600"/>
            <a:ext cx="8534400" cy="2362200"/>
          </a:xfrm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FF0000"/>
                </a:solidFill>
              </a:rPr>
              <a:t>Νίκος Μπάρκας</a:t>
            </a:r>
            <a:endParaRPr lang="el-GR" sz="2400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l-GR" sz="2400" b="1" dirty="0">
                <a:solidFill>
                  <a:schemeClr val="tx1"/>
                </a:solidFill>
              </a:rPr>
              <a:t>Τμήμα Αρχιτεκτόνων Μηχανικών Δ.Π.Θ.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email </a:t>
            </a:r>
            <a:r>
              <a:rPr lang="en-US" sz="2400" dirty="0">
                <a:solidFill>
                  <a:srgbClr val="0070C0"/>
                </a:solidFill>
              </a:rPr>
              <a:t>nbarkas@arch.duth.gr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24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970003-6EBB-4FDD-B988-DE35297D5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"/>
            <a:ext cx="8229600" cy="4525963"/>
          </a:xfrm>
        </p:spPr>
        <p:txBody>
          <a:bodyPr/>
          <a:lstStyle/>
          <a:p>
            <a:pPr marL="0" indent="0" eaLnBrk="0" fontAlgn="base" hangingPunct="0">
              <a:buNone/>
            </a:pPr>
            <a:r>
              <a:rPr lang="el-GR" sz="2200" i="1" dirty="0"/>
              <a:t>Ένα μελαχρινό αγοράκι (..) κοιμόταν για πρώτη φορά στη ζωή του </a:t>
            </a:r>
          </a:p>
          <a:p>
            <a:pPr marL="0" indent="0" eaLnBrk="0" fontAlgn="base" hangingPunct="0">
              <a:buNone/>
            </a:pPr>
            <a:r>
              <a:rPr lang="el-GR" sz="2200" i="1" dirty="0"/>
              <a:t>σ` ένα σπίτι φτιαγμένο από πέτρα. </a:t>
            </a:r>
            <a:endParaRPr lang="el-GR" sz="2200" dirty="0"/>
          </a:p>
          <a:p>
            <a:pPr marL="0" indent="0" eaLnBrk="0" fontAlgn="base" hangingPunct="0">
              <a:buNone/>
            </a:pPr>
            <a:r>
              <a:rPr lang="el-GR" sz="2200" i="1" dirty="0">
                <a:solidFill>
                  <a:schemeClr val="bg1"/>
                </a:solidFill>
              </a:rPr>
              <a:t>	</a:t>
            </a:r>
            <a:endParaRPr lang="en-US" sz="2200" i="1" dirty="0">
              <a:solidFill>
                <a:schemeClr val="bg1"/>
              </a:solidFill>
            </a:endParaRPr>
          </a:p>
          <a:p>
            <a:pPr marL="0" indent="0" eaLnBrk="0" fontAlgn="base" hangingPunct="0">
              <a:buNone/>
            </a:pPr>
            <a:endParaRPr lang="en-US" sz="2200" i="1" dirty="0">
              <a:solidFill>
                <a:schemeClr val="bg1"/>
              </a:solidFill>
            </a:endParaRPr>
          </a:p>
          <a:p>
            <a:pPr marL="0" indent="0" eaLnBrk="0" fontAlgn="base" hangingPunct="0">
              <a:buNone/>
            </a:pPr>
            <a:r>
              <a:rPr lang="el-GR" sz="2200" i="1" dirty="0">
                <a:solidFill>
                  <a:srgbClr val="0070C0"/>
                </a:solidFill>
              </a:rPr>
              <a:t>«Δε μ` έπαιρνε ο ύπνος» έλεγε. </a:t>
            </a:r>
          </a:p>
          <a:p>
            <a:pPr marL="0" indent="0" eaLnBrk="0" fontAlgn="base" hangingPunct="0">
              <a:buNone/>
            </a:pPr>
            <a:r>
              <a:rPr lang="el-GR" sz="2200" i="1" dirty="0">
                <a:solidFill>
                  <a:srgbClr val="0070C0"/>
                </a:solidFill>
              </a:rPr>
              <a:t>«Πως μπορείς να κοιμηθείς σ` ένα σπίτι </a:t>
            </a:r>
            <a:endParaRPr lang="en-US" sz="2200" i="1" dirty="0">
              <a:solidFill>
                <a:srgbClr val="0070C0"/>
              </a:solidFill>
            </a:endParaRPr>
          </a:p>
          <a:p>
            <a:pPr marL="0" indent="0" eaLnBrk="0" fontAlgn="base" hangingPunct="0">
              <a:buNone/>
            </a:pPr>
            <a:r>
              <a:rPr lang="el-GR" sz="2200" i="1" dirty="0">
                <a:solidFill>
                  <a:srgbClr val="0070C0"/>
                </a:solidFill>
              </a:rPr>
              <a:t>που δεν κουνιούνται οι τοίχοι του»</a:t>
            </a:r>
          </a:p>
          <a:p>
            <a:pPr marL="0" indent="0" algn="ctr" eaLnBrk="0" fontAlgn="base" hangingPunct="0">
              <a:buNone/>
            </a:pPr>
            <a:r>
              <a:rPr lang="el-GR" sz="2200" i="1" dirty="0"/>
              <a:t>		</a:t>
            </a:r>
            <a:endParaRPr lang="en-US" sz="2200" i="1" dirty="0"/>
          </a:p>
          <a:p>
            <a:pPr marL="0" indent="0" algn="ctr" eaLnBrk="0" fontAlgn="base" hangingPunct="0">
              <a:buNone/>
            </a:pPr>
            <a:r>
              <a:rPr lang="en-US" sz="2200" i="1" dirty="0"/>
              <a:t>	</a:t>
            </a:r>
            <a:r>
              <a:rPr lang="en-US" sz="2200" dirty="0"/>
              <a:t>Jian Kott </a:t>
            </a:r>
            <a:r>
              <a:rPr lang="el-GR" sz="2200" dirty="0"/>
              <a:t>: </a:t>
            </a:r>
            <a:r>
              <a:rPr lang="el-GR" sz="2200" dirty="0" err="1"/>
              <a:t>Θεοφαγία</a:t>
            </a:r>
            <a:endParaRPr lang="el-GR" sz="2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957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20574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el-GR" sz="2400" dirty="0">
                <a:solidFill>
                  <a:srgbClr val="0070C0"/>
                </a:solidFill>
              </a:rPr>
              <a:t>1. Το κοινωνικό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l-GR" sz="2400" dirty="0">
                <a:solidFill>
                  <a:srgbClr val="0070C0"/>
                </a:solidFill>
              </a:rPr>
              <a:t>πλαίσιο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2400"/>
            <a:ext cx="6858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buFont typeface="Arial" panose="020B0604020202020204" pitchFamily="34" charset="0"/>
              <a:buChar char="•"/>
            </a:pPr>
            <a:r>
              <a:rPr lang="en-US" dirty="0"/>
              <a:t>  La </a:t>
            </a:r>
            <a:r>
              <a:rPr lang="el-GR" dirty="0" err="1"/>
              <a:t>Belle</a:t>
            </a:r>
            <a:r>
              <a:rPr lang="el-GR" dirty="0"/>
              <a:t> </a:t>
            </a:r>
            <a:r>
              <a:rPr lang="el-GR" dirty="0" err="1"/>
              <a:t>Époque</a:t>
            </a:r>
            <a:r>
              <a:rPr lang="el-GR" dirty="0"/>
              <a:t> στην Ευρώπη, μια πρωτοφανής συσσώρευση σε παγ­κόσμια κλίμακα, μετά τους </a:t>
            </a:r>
            <a:r>
              <a:rPr lang="el-GR" dirty="0" err="1"/>
              <a:t>Γαλλο</a:t>
            </a:r>
            <a:r>
              <a:rPr lang="el-GR" dirty="0"/>
              <a:t>-Πρωσικούς πολέμους (1870) και την από κοινού καταστολή της Κομμούνας του Παρισιού</a:t>
            </a:r>
          </a:p>
          <a:p>
            <a:pPr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/>
              <a:t>  Η Γερμανία μια από τις πλέον αναπτυγμένες καπιταλιστικές χώρες ανταγωνίζεται σε παγκόσμια κλίμακα τη Βρετανία πριν τον 1</a:t>
            </a:r>
            <a:r>
              <a:rPr lang="el-GR" baseline="30000" dirty="0"/>
              <a:t>ο</a:t>
            </a:r>
            <a:r>
              <a:rPr lang="el-GR" dirty="0"/>
              <a:t> ΠΠ </a:t>
            </a:r>
          </a:p>
          <a:p>
            <a:pPr eaLnBrk="0" fontAlgn="base" hangingPunct="0">
              <a:buFont typeface="Arial" panose="020B0604020202020204" pitchFamily="34" charset="0"/>
              <a:buChar char="•"/>
            </a:pPr>
            <a:endParaRPr lang="el-GR" dirty="0"/>
          </a:p>
          <a:p>
            <a:pPr eaLnBrk="0" fontAlgn="base" hangingPunct="0">
              <a:buFont typeface="Arial" panose="020B0604020202020204" pitchFamily="34" charset="0"/>
              <a:buChar char="•"/>
            </a:pPr>
            <a:r>
              <a:rPr lang="el-GR" dirty="0"/>
              <a:t>  </a:t>
            </a:r>
            <a:r>
              <a:rPr lang="el-GR" dirty="0">
                <a:solidFill>
                  <a:srgbClr val="FF0000"/>
                </a:solidFill>
              </a:rPr>
              <a:t>Το γερμανικό συνδικαλιστικό κίνημα με 2,5εκ μέλη, μεταξύ άλλων, πρωτοστατεί στην ίδρυση του </a:t>
            </a:r>
            <a:r>
              <a:rPr lang="el-GR" dirty="0" err="1">
                <a:solidFill>
                  <a:srgbClr val="FF0000"/>
                </a:solidFill>
              </a:rPr>
              <a:t>Frei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Volks­bühne</a:t>
            </a:r>
            <a:r>
              <a:rPr lang="el-GR" dirty="0">
                <a:solidFill>
                  <a:srgbClr val="FF0000"/>
                </a:solidFill>
              </a:rPr>
              <a:t> (1890)</a:t>
            </a:r>
          </a:p>
          <a:p>
            <a:pPr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FF0000"/>
                </a:solidFill>
              </a:rPr>
              <a:t> Το SPD, βασικός οργανωτής της 2</a:t>
            </a:r>
            <a:r>
              <a:rPr lang="el-GR" baseline="30000" dirty="0">
                <a:solidFill>
                  <a:srgbClr val="FF0000"/>
                </a:solidFill>
              </a:rPr>
              <a:t>ης</a:t>
            </a:r>
            <a:r>
              <a:rPr lang="el-GR" dirty="0">
                <a:solidFill>
                  <a:srgbClr val="FF0000"/>
                </a:solidFill>
              </a:rPr>
              <a:t> Σοσιαλιστικής Διεθνούς (1889), ψηφίζει τις πολεμικές δαπάνες και ακολουθεί τον Κάιζερ στον πόλεμο </a:t>
            </a:r>
          </a:p>
          <a:p>
            <a:pPr eaLnBrk="0" fontAlgn="base" hangingPunct="0">
              <a:buFont typeface="Arial" panose="020B0604020202020204" pitchFamily="34" charset="0"/>
              <a:buChar char="•"/>
            </a:pPr>
            <a:endParaRPr lang="el-GR" dirty="0"/>
          </a:p>
          <a:p>
            <a:pPr eaLnBrk="0" fontAlgn="base" hangingPunct="0">
              <a:buFont typeface="Arial" panose="020B0604020202020204" pitchFamily="34" charset="0"/>
              <a:buChar char="•"/>
            </a:pPr>
            <a:r>
              <a:rPr lang="el-GR" dirty="0"/>
              <a:t>  Εκτός από τους τραυματισμένους στρατιώτες, έρχονται από το μέτωπο οι ειδήσεις από την προλεταριακή επανάσταση στη Ρωσία </a:t>
            </a:r>
          </a:p>
          <a:p>
            <a:pPr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/>
              <a:t> Στάση του στόλου της Βαλτικής και οργάνωση σοβιέτ σε μεγάλες στρατιωτικές μονάδες - κατάλυση του αυτο­κρα­το­ρικού καθεστώτος και συνθηκο­λό­γηση (1918) </a:t>
            </a:r>
          </a:p>
          <a:p>
            <a:pPr eaLnBrk="0" fontAlgn="base" hangingPunct="0"/>
            <a:r>
              <a:rPr lang="el-GR" dirty="0"/>
              <a:t> </a:t>
            </a:r>
          </a:p>
          <a:p>
            <a:pPr eaLnBrk="0" fontAlgn="base" hangingPunct="0"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Η αιματηρή καταστολή της εξέγερσης των Σπαρτακιστών (με την συμμετοχή των </a:t>
            </a:r>
            <a:r>
              <a:rPr lang="en-US" dirty="0">
                <a:solidFill>
                  <a:srgbClr val="0070C0"/>
                </a:solidFill>
              </a:rPr>
              <a:t>Frei corps</a:t>
            </a:r>
            <a:r>
              <a:rPr lang="el-GR" dirty="0">
                <a:solidFill>
                  <a:srgbClr val="0070C0"/>
                </a:solidFill>
              </a:rPr>
              <a:t> και την υποστήριξη του </a:t>
            </a:r>
            <a:r>
              <a:rPr lang="en-US" dirty="0">
                <a:solidFill>
                  <a:srgbClr val="0070C0"/>
                </a:solidFill>
              </a:rPr>
              <a:t>SPD</a:t>
            </a:r>
            <a:r>
              <a:rPr lang="el-GR" dirty="0">
                <a:solidFill>
                  <a:srgbClr val="0070C0"/>
                </a:solidFill>
              </a:rPr>
              <a:t>) </a:t>
            </a:r>
          </a:p>
          <a:p>
            <a:pPr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70C0"/>
                </a:solidFill>
              </a:rPr>
              <a:t> Τα αστικά πολιτικά κόμ­ματα και το </a:t>
            </a:r>
            <a:r>
              <a:rPr lang="en-US" dirty="0">
                <a:solidFill>
                  <a:srgbClr val="0070C0"/>
                </a:solidFill>
              </a:rPr>
              <a:t>SPD </a:t>
            </a:r>
            <a:r>
              <a:rPr lang="el-GR" dirty="0">
                <a:solidFill>
                  <a:srgbClr val="0070C0"/>
                </a:solidFill>
              </a:rPr>
              <a:t>ψηφίζουν το ομοσπονδιακό Σύνταγμα της κοινοβου­λευ­τικής δημο­κρα­τίας της Βαϊμάρης (1919) </a:t>
            </a: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274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el-GR" sz="2400" dirty="0">
                <a:solidFill>
                  <a:srgbClr val="0070C0"/>
                </a:solidFill>
              </a:rPr>
              <a:t>2. Η άρνηση της</a:t>
            </a:r>
            <a:br>
              <a:rPr lang="el-GR" sz="2400" dirty="0">
                <a:solidFill>
                  <a:srgbClr val="0070C0"/>
                </a:solidFill>
              </a:rPr>
            </a:br>
            <a:r>
              <a:rPr lang="el-GR" sz="2400" dirty="0">
                <a:solidFill>
                  <a:srgbClr val="0070C0"/>
                </a:solidFill>
              </a:rPr>
              <a:t>θεατρικής παράδοσης</a:t>
            </a:r>
            <a:br>
              <a:rPr lang="el-GR" sz="2400" dirty="0">
                <a:solidFill>
                  <a:srgbClr val="0070C0"/>
                </a:solidFill>
              </a:rPr>
            </a:br>
            <a:r>
              <a:rPr lang="el-GR" sz="2400" dirty="0">
                <a:solidFill>
                  <a:srgbClr val="0070C0"/>
                </a:solidFill>
              </a:rPr>
              <a:t>του Μπαρόκ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05068"/>
            <a:ext cx="670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αρχιτεκτονική της επανάληψης στα τέλη του 19</a:t>
            </a:r>
            <a:r>
              <a:rPr lang="el-GR" baseline="30000" dirty="0"/>
              <a:t>ου</a:t>
            </a:r>
            <a:r>
              <a:rPr lang="el-GR" dirty="0"/>
              <a:t> αιώνα</a:t>
            </a:r>
            <a:r>
              <a:rPr lang="en-US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1900" dirty="0"/>
          </a:p>
          <a:p>
            <a:pPr marL="285750" indent="-285750">
              <a:buFont typeface="Arial" pitchFamily="34" charset="0"/>
              <a:buChar char="•"/>
            </a:pPr>
            <a:endParaRPr lang="el-GR" sz="1900" dirty="0"/>
          </a:p>
          <a:p>
            <a:pPr>
              <a:buFont typeface="Arial" pitchFamily="34" charset="0"/>
              <a:buChar char="•"/>
            </a:pPr>
            <a:r>
              <a:rPr lang="el-GR" sz="2000" dirty="0"/>
              <a:t> Η ό</a:t>
            </a:r>
            <a:r>
              <a:rPr lang="el-GR" dirty="0"/>
              <a:t>περα </a:t>
            </a:r>
            <a:r>
              <a:rPr lang="en-US" dirty="0"/>
              <a:t>Garnier</a:t>
            </a:r>
            <a:r>
              <a:rPr lang="el-GR" dirty="0"/>
              <a:t>, το αριστοκρατικό πρότυπο - σύμβολο της μακρόχρονης κυριαρχίας του θεάτρου μπαρόκ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 Η γοητεία της αυλαίας, η πολυχρωμία της φωτισμένης σκηνής, η μαγεία της ρεαλιστικής σκηνογραφίας 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Τα επιτεύγματα της θεατρικής τεχνολογίας κατά τον 19</a:t>
            </a:r>
            <a:r>
              <a:rPr lang="el-GR" baseline="30000" dirty="0">
                <a:solidFill>
                  <a:srgbClr val="0070C0"/>
                </a:solidFill>
              </a:rPr>
              <a:t>ο</a:t>
            </a:r>
            <a:r>
              <a:rPr lang="el-GR" dirty="0">
                <a:solidFill>
                  <a:srgbClr val="0070C0"/>
                </a:solidFill>
              </a:rPr>
              <a:t> αιώνα   </a:t>
            </a:r>
          </a:p>
          <a:p>
            <a:r>
              <a:rPr lang="el-GR" dirty="0">
                <a:solidFill>
                  <a:srgbClr val="0070C0"/>
                </a:solidFill>
              </a:rPr>
              <a:t>     -ο φωτισμός της σκηνής, </a:t>
            </a:r>
          </a:p>
          <a:p>
            <a:r>
              <a:rPr lang="el-GR" dirty="0">
                <a:solidFill>
                  <a:srgbClr val="0070C0"/>
                </a:solidFill>
              </a:rPr>
              <a:t>     -η ρεαλιστική σκηνογραφία τύπου </a:t>
            </a:r>
            <a:r>
              <a:rPr lang="en-US" dirty="0">
                <a:solidFill>
                  <a:srgbClr val="0070C0"/>
                </a:solidFill>
              </a:rPr>
              <a:t>box set</a:t>
            </a:r>
            <a:r>
              <a:rPr lang="el-GR" dirty="0">
                <a:solidFill>
                  <a:srgbClr val="0070C0"/>
                </a:solidFill>
              </a:rPr>
              <a:t>, </a:t>
            </a:r>
          </a:p>
          <a:p>
            <a:r>
              <a:rPr lang="el-GR" dirty="0">
                <a:solidFill>
                  <a:srgbClr val="0070C0"/>
                </a:solidFill>
              </a:rPr>
              <a:t>     -η ενοποίηση του χώρου της αναπαράστασης με την παρεμβολή του </a:t>
            </a:r>
            <a:r>
              <a:rPr lang="en-US" dirty="0">
                <a:solidFill>
                  <a:srgbClr val="0070C0"/>
                </a:solidFill>
              </a:rPr>
              <a:t>pit </a:t>
            </a:r>
            <a:r>
              <a:rPr lang="el-GR" dirty="0">
                <a:solidFill>
                  <a:srgbClr val="0070C0"/>
                </a:solidFill>
              </a:rPr>
              <a:t>στο θέατρο του </a:t>
            </a:r>
            <a:r>
              <a:rPr lang="en-US" dirty="0">
                <a:solidFill>
                  <a:srgbClr val="0070C0"/>
                </a:solidFill>
              </a:rPr>
              <a:t>Bayreuth</a:t>
            </a:r>
            <a:r>
              <a:rPr lang="el-GR" dirty="0">
                <a:solidFill>
                  <a:srgbClr val="0070C0"/>
                </a:solidFill>
              </a:rPr>
              <a:t>, </a:t>
            </a:r>
          </a:p>
          <a:p>
            <a:r>
              <a:rPr lang="el-GR" dirty="0">
                <a:solidFill>
                  <a:srgbClr val="0070C0"/>
                </a:solidFill>
              </a:rPr>
              <a:t>     -η σκηνή - βαγονέτο του </a:t>
            </a:r>
            <a:r>
              <a:rPr lang="en-US" dirty="0">
                <a:solidFill>
                  <a:srgbClr val="0070C0"/>
                </a:solidFill>
              </a:rPr>
              <a:t>MacKaye</a:t>
            </a:r>
            <a:r>
              <a:rPr lang="el-GR" dirty="0">
                <a:solidFill>
                  <a:srgbClr val="0070C0"/>
                </a:solidFill>
              </a:rPr>
              <a:t> στη Νέα Υόρκη, </a:t>
            </a:r>
          </a:p>
          <a:p>
            <a:r>
              <a:rPr lang="el-GR" dirty="0">
                <a:solidFill>
                  <a:srgbClr val="0070C0"/>
                </a:solidFill>
              </a:rPr>
              <a:t>     -η περιστρεφόμενη πλατφόρμα του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l-GR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Lautenschlager</a:t>
            </a:r>
            <a:r>
              <a:rPr lang="el-GR" dirty="0">
                <a:solidFill>
                  <a:srgbClr val="0070C0"/>
                </a:solidFill>
              </a:rPr>
              <a:t> στο Μόναχο</a:t>
            </a:r>
          </a:p>
          <a:p>
            <a:endParaRPr lang="el-GR" dirty="0"/>
          </a:p>
          <a:p>
            <a:pPr eaLnBrk="0" fontAlgn="base" hangingPunct="0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l-GR" dirty="0"/>
              <a:t>  </a:t>
            </a:r>
            <a:r>
              <a:rPr lang="el-GR" dirty="0">
                <a:solidFill>
                  <a:srgbClr val="FF0000"/>
                </a:solidFill>
              </a:rPr>
              <a:t>Πρωτοποριακές απόψεις σε μια πορεία άρνησης της ρεαλιστικής προσέγγισης (εξπρεσιονισμός - αφαιρετική απεικόνιση, φως - το καθα­ρό­­τερο υλικό της ανα­πα­ρά­­στασης) </a:t>
            </a:r>
          </a:p>
          <a:p>
            <a:pPr eaLnBrk="0" fontAlgn="base" hangingPunct="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FF0000"/>
                </a:solidFill>
              </a:rPr>
              <a:t>  Οι απόπειρες των ελεύθερων θιάσων για την απαγκίστρωση της αναπαράστασης από το ρεαλισμό και το νατουραλι­σμό </a:t>
            </a:r>
          </a:p>
          <a:p>
            <a:pPr eaLnBrk="0" fontAlgn="base" hangingPunct="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FF0000"/>
                </a:solidFill>
              </a:rPr>
              <a:t>  Η προσπάθεια του M. </a:t>
            </a:r>
            <a:r>
              <a:rPr lang="el-GR" dirty="0" err="1">
                <a:solidFill>
                  <a:srgbClr val="FF0000"/>
                </a:solidFill>
              </a:rPr>
              <a:t>Reinhardt</a:t>
            </a:r>
            <a:r>
              <a:rPr lang="el-GR" dirty="0">
                <a:solidFill>
                  <a:srgbClr val="FF0000"/>
                </a:solidFill>
              </a:rPr>
              <a:t> για ένα «θέατρο μαζών (1919)</a:t>
            </a:r>
            <a:endParaRPr lang="en-US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3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el-GR" sz="2400" dirty="0">
                <a:solidFill>
                  <a:srgbClr val="FF0000"/>
                </a:solidFill>
              </a:rPr>
              <a:t>3. Το θεατρικό τμήμα </a:t>
            </a:r>
            <a:br>
              <a:rPr lang="el-GR" sz="2400" dirty="0">
                <a:solidFill>
                  <a:srgbClr val="FF0000"/>
                </a:solidFill>
              </a:rPr>
            </a:br>
            <a:r>
              <a:rPr lang="el-GR" sz="2400" dirty="0">
                <a:solidFill>
                  <a:srgbClr val="FF0000"/>
                </a:solidFill>
              </a:rPr>
              <a:t>της Σχολής του </a:t>
            </a:r>
            <a:r>
              <a:rPr lang="en-US" sz="2400" dirty="0">
                <a:solidFill>
                  <a:srgbClr val="FF0000"/>
                </a:solidFill>
              </a:rPr>
              <a:t>Bauhaus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76200"/>
            <a:ext cx="7086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/>
              <a:t> Το θέατρο ως πεδίο μετασχηματισμού της ανθρώπινης μορφής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 Πρώτος διευθυντής ο L. </a:t>
            </a:r>
            <a:r>
              <a:rPr lang="el-GR" dirty="0" err="1"/>
              <a:t>Schreyer</a:t>
            </a:r>
            <a:r>
              <a:rPr lang="el-GR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 Τα βασικά σημεία του εξπρε­σιο­νι­στι­κού κώδικα, σύμφωνα με τη θεωρία του </a:t>
            </a:r>
            <a:r>
              <a:rPr lang="en-US" dirty="0"/>
              <a:t>V</a:t>
            </a:r>
            <a:r>
              <a:rPr lang="el-GR" dirty="0"/>
              <a:t>. </a:t>
            </a:r>
            <a:r>
              <a:rPr lang="el-GR" dirty="0" err="1"/>
              <a:t>Kandisky</a:t>
            </a:r>
            <a:r>
              <a:rPr lang="el-GR" dirty="0"/>
              <a:t> είναι : </a:t>
            </a:r>
            <a:r>
              <a:rPr lang="el-GR" dirty="0">
                <a:solidFill>
                  <a:srgbClr val="0070C0"/>
                </a:solidFill>
              </a:rPr>
              <a:t>το σώμα, το φως και ο χώρος </a:t>
            </a:r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Δεύτερος διευθυντής για τρία χρόνια (1923-1926) ο </a:t>
            </a:r>
            <a:r>
              <a:rPr lang="el-GR" dirty="0" err="1">
                <a:solidFill>
                  <a:srgbClr val="0070C0"/>
                </a:solidFill>
              </a:rPr>
              <a:t>Ο</a:t>
            </a:r>
            <a:r>
              <a:rPr lang="el-GR" dirty="0">
                <a:solidFill>
                  <a:srgbClr val="0070C0"/>
                </a:solidFill>
              </a:rPr>
              <a:t>. Schlemmer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rgbClr val="0070C0"/>
                </a:solidFill>
              </a:rPr>
              <a:t> Βασικά στοιχεία του κώδικα της </a:t>
            </a:r>
            <a:r>
              <a:rPr lang="en-US" dirty="0">
                <a:solidFill>
                  <a:srgbClr val="0070C0"/>
                </a:solidFill>
              </a:rPr>
              <a:t>Bauhaus</a:t>
            </a:r>
            <a:r>
              <a:rPr lang="el-GR" dirty="0">
                <a:solidFill>
                  <a:srgbClr val="0070C0"/>
                </a:solidFill>
              </a:rPr>
              <a:t> έκφρασης : φωτισμός, μηχανισμοί σκηνής, χώρος 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rgbClr val="0070C0"/>
                </a:solidFill>
              </a:rPr>
              <a:t> Για ένα θέατρο της σιωπής (συρρίκνωση της λόγιας πλευράς της αναπαράστασης, 1923) 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 Η θεωρία του O. Schlemmer για το θεατρικό χώρο  </a:t>
            </a:r>
          </a:p>
          <a:p>
            <a:pPr marL="285750" indent="-285750">
              <a:buFontTx/>
              <a:buChar char="-"/>
            </a:pPr>
            <a:r>
              <a:rPr lang="el-GR" dirty="0">
                <a:solidFill>
                  <a:srgbClr val="FF0000"/>
                </a:solidFill>
              </a:rPr>
              <a:t>η οργανική κίνηση αναπτύσσεται σύμφωνα με το ρυθμό των παλμικών συχνοτήτων του ανθρώπινου σώματος και υπερβαίνει το γραμμικό ανάπτυγμα του κυβικού χώρου της σκηνής </a:t>
            </a:r>
          </a:p>
          <a:p>
            <a:pPr marL="285750" indent="-285750">
              <a:buFontTx/>
              <a:buChar char="-"/>
            </a:pPr>
            <a:r>
              <a:rPr lang="el-GR" dirty="0"/>
              <a:t>κατά την αναπαράσταση του δραματ­ι­κού αγώνα μέσα στο χώρο, μια αφηρημένη σκη­νογραφία εκφράζει την προσαρμογή του κυβικού  χώρου στο φυσικό περιβάλλον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692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E8BB31-73AC-448C-99C7-C2848FA3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Το θεατράκι της Σχολής στο </a:t>
            </a:r>
            <a:r>
              <a:rPr lang="en-US" sz="2400" dirty="0">
                <a:solidFill>
                  <a:srgbClr val="FF0000"/>
                </a:solidFill>
              </a:rPr>
              <a:t>Dessau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156BB76-74BC-4CF4-8BE3-C6FB0B105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2502000"/>
            <a:ext cx="9169714" cy="4356000"/>
          </a:xfrm>
        </p:spPr>
      </p:pic>
    </p:spTree>
    <p:extLst>
      <p:ext uri="{BB962C8B-B14F-4D97-AF65-F5344CB8AC3E}">
        <p14:creationId xmlns:p14="http://schemas.microsoft.com/office/powerpoint/2010/main" val="62354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29718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el-GR" sz="2400" dirty="0">
                <a:solidFill>
                  <a:srgbClr val="FF0000"/>
                </a:solidFill>
              </a:rPr>
              <a:t>4. Οι αναπαραστατικοί </a:t>
            </a:r>
            <a:br>
              <a:rPr lang="el-GR" sz="2400" dirty="0">
                <a:solidFill>
                  <a:srgbClr val="FF0000"/>
                </a:solidFill>
              </a:rPr>
            </a:br>
            <a:r>
              <a:rPr lang="el-GR" sz="2400" dirty="0">
                <a:solidFill>
                  <a:srgbClr val="FF0000"/>
                </a:solidFill>
              </a:rPr>
              <a:t>πειραματισμοί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76200"/>
            <a:ext cx="7086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/>
              <a:t> Το (</a:t>
            </a:r>
            <a:r>
              <a:rPr lang="el-GR" dirty="0" err="1"/>
              <a:t>χορο</a:t>
            </a:r>
            <a:r>
              <a:rPr lang="el-GR" dirty="0"/>
              <a:t>)θέατρο του </a:t>
            </a:r>
            <a:r>
              <a:rPr lang="en-US" dirty="0"/>
              <a:t>Bauhaus </a:t>
            </a:r>
            <a:r>
              <a:rPr lang="el-GR" dirty="0"/>
              <a:t>(</a:t>
            </a:r>
            <a:r>
              <a:rPr lang="el-GR" dirty="0" err="1"/>
              <a:t>Triadic</a:t>
            </a:r>
            <a:r>
              <a:rPr lang="el-GR" dirty="0"/>
              <a:t> </a:t>
            </a:r>
            <a:r>
              <a:rPr lang="el-GR" dirty="0" err="1"/>
              <a:t>Ballet</a:t>
            </a:r>
            <a:r>
              <a:rPr lang="el-GR" dirty="0"/>
              <a:t>) εξελίχθηκε επί 10 χρόνια (1922 - 1932), ως ομαδικός αυτοσχεδιασμός 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 Οι χορευτικές ενδυμασίες από </a:t>
            </a:r>
            <a:r>
              <a:rPr lang="en-US" dirty="0"/>
              <a:t>p</a:t>
            </a:r>
            <a:r>
              <a:rPr lang="el-GR" dirty="0" err="1"/>
              <a:t>apier-mâché</a:t>
            </a:r>
            <a:r>
              <a:rPr lang="el-GR" dirty="0"/>
              <a:t> έδωσαν έμφαση στην εξπρεσιονιστική αισθητική της μεταμφίεσης, αντί </a:t>
            </a:r>
            <a:r>
              <a:rPr lang="el-GR" dirty="0">
                <a:solidFill>
                  <a:srgbClr val="0070C0"/>
                </a:solidFill>
              </a:rPr>
              <a:t>μιας επίδειξης γυμνών σωμάτων που παραπέμπει στην απελευθέρωση από την πειθαρχία της χορογραφίας μπαρόκ και από τους καταναγκασμούς της θρησκευτικής σεμνο­τυ­φίας</a:t>
            </a: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 Σε μια περίοδο που οι αναπαραστατικές αντιλήψεις κυριαρχούνται από τη διατύπωση ενός νέου ανθρωπισμού, </a:t>
            </a:r>
            <a:r>
              <a:rPr lang="el-GR" dirty="0">
                <a:solidFill>
                  <a:srgbClr val="FF0000"/>
                </a:solidFill>
              </a:rPr>
              <a:t>η μηχανοποιημένη τελετή του </a:t>
            </a:r>
            <a:r>
              <a:rPr lang="en-US" dirty="0">
                <a:solidFill>
                  <a:srgbClr val="FF0000"/>
                </a:solidFill>
              </a:rPr>
              <a:t>Bauhaus</a:t>
            </a:r>
            <a:r>
              <a:rPr lang="el-GR" dirty="0">
                <a:solidFill>
                  <a:srgbClr val="FF0000"/>
                </a:solidFill>
              </a:rPr>
              <a:t> μετατρέπεται σε χορογραφία του </a:t>
            </a:r>
            <a:r>
              <a:rPr lang="el-GR" dirty="0" err="1">
                <a:solidFill>
                  <a:srgbClr val="FF0000"/>
                </a:solidFill>
              </a:rPr>
              <a:t>φορντικού</a:t>
            </a:r>
            <a:r>
              <a:rPr lang="el-GR" dirty="0">
                <a:solidFill>
                  <a:srgbClr val="FF0000"/>
                </a:solidFill>
              </a:rPr>
              <a:t> μοντέλου παραγωγής - ό άνθρωπος χορευτής στο ρόλο της μηχανής 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Στο </a:t>
            </a:r>
            <a:r>
              <a:rPr lang="el-GR" dirty="0" err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Dessau</a:t>
            </a:r>
            <a:r>
              <a:rPr lang="el-GR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ο χώρος των παραστάσεων αρχικά περιορίστηκε σε μια σχολική αίθου­σα που στη συνέχεια επεκτάθηκε στο διπλανό κυλικείο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- τελικά οι παραστάσεις διακόπηκαν εξαιτίας διαφωνιών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 Οι διά­φορες αντιλήψεις που διατυπώθηκαν για το σκηνικό χώρο δεν μπορούσαν να συνδυάσουν </a:t>
            </a:r>
            <a:r>
              <a:rPr lang="el-GR" dirty="0">
                <a:solidFill>
                  <a:srgbClr val="FF0000"/>
                </a:solidFill>
              </a:rPr>
              <a:t>τις σκηνογραφίες του L. M. </a:t>
            </a:r>
            <a:r>
              <a:rPr lang="el-GR" dirty="0" err="1">
                <a:solidFill>
                  <a:srgbClr val="FF0000"/>
                </a:solidFill>
              </a:rPr>
              <a:t>Nagy</a:t>
            </a:r>
            <a:r>
              <a:rPr lang="el-GR" dirty="0">
                <a:solidFill>
                  <a:srgbClr val="FF0000"/>
                </a:solidFill>
              </a:rPr>
              <a:t> με το θέατρο </a:t>
            </a:r>
            <a:r>
              <a:rPr lang="en-US" dirty="0">
                <a:solidFill>
                  <a:srgbClr val="FF0000"/>
                </a:solidFill>
              </a:rPr>
              <a:t>U </a:t>
            </a:r>
            <a:r>
              <a:rPr lang="el-GR" dirty="0">
                <a:solidFill>
                  <a:srgbClr val="FF0000"/>
                </a:solidFill>
              </a:rPr>
              <a:t>του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l-GR" dirty="0" err="1">
                <a:solidFill>
                  <a:srgbClr val="FF0000"/>
                </a:solidFill>
              </a:rPr>
              <a:t>Molnar</a:t>
            </a:r>
            <a:r>
              <a:rPr lang="el-GR" dirty="0">
                <a:solidFill>
                  <a:srgbClr val="FF0000"/>
                </a:solidFill>
              </a:rPr>
              <a:t> (1924) ή σφαιρικό θέατρο του A. </a:t>
            </a:r>
            <a:r>
              <a:rPr lang="el-GR" dirty="0" err="1">
                <a:solidFill>
                  <a:srgbClr val="FF0000"/>
                </a:solidFill>
              </a:rPr>
              <a:t>Weininger</a:t>
            </a:r>
            <a:r>
              <a:rPr lang="el-GR" dirty="0">
                <a:solidFill>
                  <a:srgbClr val="FF0000"/>
                </a:solidFill>
              </a:rPr>
              <a:t> (1926-27)  </a:t>
            </a:r>
            <a:endParaRPr lang="el-G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/>
              <a:t> Μετά την αποχώρηση του </a:t>
            </a:r>
            <a:r>
              <a:rPr lang="en-US" dirty="0"/>
              <a:t>O</a:t>
            </a:r>
            <a:r>
              <a:rPr lang="el-GR" dirty="0"/>
              <a:t>. </a:t>
            </a:r>
            <a:r>
              <a:rPr lang="en-US" dirty="0"/>
              <a:t>Schlemmer</a:t>
            </a:r>
            <a:r>
              <a:rPr lang="el-GR" dirty="0"/>
              <a:t> από το </a:t>
            </a:r>
            <a:r>
              <a:rPr lang="en-US" dirty="0"/>
              <a:t>Dessau</a:t>
            </a:r>
            <a:r>
              <a:rPr lang="el-GR" dirty="0"/>
              <a:t> (1929), το θεατρικό τμήμα οδηγήθηκε στην αφάνεια και τελικά έκλεισε (1930)</a:t>
            </a:r>
          </a:p>
        </p:txBody>
      </p:sp>
    </p:spTree>
    <p:extLst>
      <p:ext uri="{BB962C8B-B14F-4D97-AF65-F5344CB8AC3E}">
        <p14:creationId xmlns:p14="http://schemas.microsoft.com/office/powerpoint/2010/main" val="376403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E8BB31-73AC-448C-99C7-C2848FA3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83" y="170329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l-GR" sz="2400" dirty="0">
                <a:solidFill>
                  <a:srgbClr val="FF0000"/>
                </a:solidFill>
              </a:rPr>
              <a:t>Σκίτσα &amp; κουστούμια για το </a:t>
            </a:r>
            <a:r>
              <a:rPr lang="en-US" sz="2400" dirty="0">
                <a:solidFill>
                  <a:srgbClr val="FF0000"/>
                </a:solidFill>
              </a:rPr>
              <a:t>Triadic Ballet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8E486D77-1612-49A1-B37C-66A2F6571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19" y="733891"/>
            <a:ext cx="2628000" cy="3638772"/>
          </a:xfr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7CDAEA9-C4E2-4A8D-8ED4-D52C2A368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5026" y="22968"/>
            <a:ext cx="2628000" cy="319605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E869B8B-01D9-4284-8D48-F536FF387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29" y="3928138"/>
            <a:ext cx="3931541" cy="28800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B962975-C04C-49BF-A83B-27E961F4AA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763" y="3144141"/>
            <a:ext cx="2626237" cy="371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562600" y="2479000"/>
            <a:ext cx="3581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el-GR" altLang="ko-KR" sz="2000" dirty="0">
                <a:solidFill>
                  <a:srgbClr val="0070C0"/>
                </a:solidFill>
                <a:ea typeface="굴림" pitchFamily="34" charset="-127"/>
              </a:rPr>
              <a:t>Το θέατρο </a:t>
            </a:r>
            <a:r>
              <a:rPr kumimoji="1" lang="en-US" altLang="ko-KR" sz="2000" dirty="0">
                <a:solidFill>
                  <a:srgbClr val="0070C0"/>
                </a:solidFill>
                <a:ea typeface="굴림" pitchFamily="34" charset="-127"/>
              </a:rPr>
              <a:t>U </a:t>
            </a:r>
            <a:r>
              <a:rPr kumimoji="1" lang="el-GR" altLang="ko-KR" sz="2000" dirty="0">
                <a:solidFill>
                  <a:srgbClr val="0070C0"/>
                </a:solidFill>
                <a:ea typeface="굴림" pitchFamily="34" charset="-127"/>
              </a:rPr>
              <a:t>του </a:t>
            </a:r>
            <a:r>
              <a:rPr kumimoji="1" lang="en-US" altLang="ko-KR" sz="2000" dirty="0">
                <a:solidFill>
                  <a:srgbClr val="0070C0"/>
                </a:solidFill>
                <a:ea typeface="굴림" pitchFamily="34" charset="-127"/>
              </a:rPr>
              <a:t>Fr. Molnar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7CD73B8-ED23-4B1C-A415-FF31CB6314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059633" y="3114000"/>
            <a:ext cx="4084365" cy="3744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BD2DE7D-8748-4DF3-99A0-28CBBBBDC9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19534"/>
            <a:ext cx="3668473" cy="3420000"/>
          </a:xfrm>
          <a:prstGeom prst="rect">
            <a:avLst/>
          </a:prstGeom>
        </p:spPr>
      </p:pic>
      <p:sp>
        <p:nvSpPr>
          <p:cNvPr id="8" name="AutoShape 68">
            <a:extLst>
              <a:ext uri="{FF2B5EF4-FFF2-40B4-BE49-F238E27FC236}">
                <a16:creationId xmlns:a16="http://schemas.microsoft.com/office/drawing/2014/main" id="{1B139C84-C1FB-4227-B694-33155E7EDF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-8965" y="3024000"/>
            <a:ext cx="4281679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el-GR" altLang="ko-KR" sz="2000" dirty="0">
                <a:solidFill>
                  <a:srgbClr val="0070C0"/>
                </a:solidFill>
                <a:ea typeface="굴림" pitchFamily="34" charset="-127"/>
              </a:rPr>
              <a:t>Το σφαιρικό θέατρο του </a:t>
            </a:r>
            <a:r>
              <a:rPr kumimoji="1" lang="en-US" altLang="ko-KR" sz="2000" dirty="0">
                <a:solidFill>
                  <a:srgbClr val="0070C0"/>
                </a:solidFill>
                <a:ea typeface="굴림" pitchFamily="34" charset="-127"/>
              </a:rPr>
              <a:t>An. </a:t>
            </a:r>
            <a:r>
              <a:rPr kumimoji="1" lang="en-US" altLang="ko-KR" sz="2000" dirty="0" err="1">
                <a:solidFill>
                  <a:srgbClr val="0070C0"/>
                </a:solidFill>
                <a:ea typeface="굴림" pitchFamily="34" charset="-127"/>
              </a:rPr>
              <a:t>Weininger</a:t>
            </a:r>
            <a:r>
              <a:rPr kumimoji="1" lang="en-US" altLang="ko-KR" sz="2000" dirty="0">
                <a:solidFill>
                  <a:srgbClr val="0070C0"/>
                </a:solidFill>
                <a:ea typeface="굴림" pitchFamily="34" charset="-127"/>
              </a:rPr>
              <a:t> 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162071E-CFD8-4558-93AF-9990A9A256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4966537" cy="3024000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748723D-5E08-4A1B-93F5-BA6F471DFABE}"/>
              </a:ext>
            </a:extLst>
          </p:cNvPr>
          <p:cNvSpPr/>
          <p:nvPr/>
        </p:nvSpPr>
        <p:spPr>
          <a:xfrm>
            <a:off x="4966539" y="228600"/>
            <a:ext cx="3229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</a:rPr>
              <a:t>σκηνογραφία του L. M. </a:t>
            </a:r>
            <a:r>
              <a:rPr lang="el-GR" sz="2000" dirty="0" err="1">
                <a:solidFill>
                  <a:srgbClr val="FF0000"/>
                </a:solidFill>
              </a:rPr>
              <a:t>Nagy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7F7F7F"/>
      </a:accent1>
      <a:accent2>
        <a:srgbClr val="262626"/>
      </a:accent2>
      <a:accent3>
        <a:srgbClr val="A5A5A5"/>
      </a:accent3>
      <a:accent4>
        <a:srgbClr val="FF0000"/>
      </a:accent4>
      <a:accent5>
        <a:srgbClr val="7F7F7F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1462</Words>
  <Application>Microsoft Office PowerPoint</Application>
  <PresentationFormat>Προβολή στην οθόνη (4:3)</PresentationFormat>
  <Paragraphs>139</Paragraphs>
  <Slides>17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Arial</vt:lpstr>
      <vt:lpstr>Calibri</vt:lpstr>
      <vt:lpstr>1_Office Theme</vt:lpstr>
      <vt:lpstr>Χωρική ρευστότητα κι ευέλικτες διατάξεις : υποθήκες κι εκκρεμότητες από το θέατρο του Bauhaus</vt:lpstr>
      <vt:lpstr>Παρουσίαση του PowerPoint</vt:lpstr>
      <vt:lpstr>1. Το κοινωνικό  πλαίσιο</vt:lpstr>
      <vt:lpstr>2. Η άρνηση της θεατρικής παράδοσης του Μπαρόκ</vt:lpstr>
      <vt:lpstr>3. Το θεατρικό τμήμα  της Σχολής του Bauhaus</vt:lpstr>
      <vt:lpstr>Το θεατράκι της Σχολής στο Dessau</vt:lpstr>
      <vt:lpstr>4. Οι αναπαραστατικοί  πειραματισμοί</vt:lpstr>
      <vt:lpstr>Σκίτσα &amp; κουστούμια για το Triadic Ballet</vt:lpstr>
      <vt:lpstr>Παρουσίαση του PowerPoint</vt:lpstr>
      <vt:lpstr>5. O Erwin Piscator  και το Totaltheater  του W. Gropius</vt:lpstr>
      <vt:lpstr>6. Μετά  τον πόλεμο </vt:lpstr>
      <vt:lpstr>7. Υποθήκες σε εκκρεμότητα : η ελληνική εμπειρία</vt:lpstr>
      <vt:lpstr>Η μελέτη των Χρ. Αθανασόπουλου – G. Izenour  για το Κέντρο Δράματος του νέου Εθνικού Θεάτρου </vt:lpstr>
      <vt:lpstr>Επίλογος </vt:lpstr>
      <vt:lpstr>Η ανακαινισμένη αίθουσα Τσίλερ                 Το ανακαινισμένο Βασιλικό Θέατρο</vt:lpstr>
      <vt:lpstr>Η ευμετάβλητη αίθουσα  Αντιγόνη του ΙΜΕ</vt:lpstr>
      <vt:lpstr>Χωρική ρευστότητα κι ευέλικτες διατάξεις : υποθήκες κι εκκρεμότητες από το θέατρο του Bauhaus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nikos</cp:lastModifiedBy>
  <cp:revision>278</cp:revision>
  <dcterms:created xsi:type="dcterms:W3CDTF">2012-04-26T17:06:14Z</dcterms:created>
  <dcterms:modified xsi:type="dcterms:W3CDTF">2019-09-13T16:39:27Z</dcterms:modified>
</cp:coreProperties>
</file>