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886" r:id="rId2"/>
  </p:sldMasterIdLst>
  <p:notesMasterIdLst>
    <p:notesMasterId r:id="rId14"/>
  </p:notesMasterIdLst>
  <p:handoutMasterIdLst>
    <p:handoutMasterId r:id="rId15"/>
  </p:handoutMasterIdLst>
  <p:sldIdLst>
    <p:sldId id="1525" r:id="rId3"/>
    <p:sldId id="1486" r:id="rId4"/>
    <p:sldId id="1881" r:id="rId5"/>
    <p:sldId id="1882" r:id="rId6"/>
    <p:sldId id="1883" r:id="rId7"/>
    <p:sldId id="1884" r:id="rId8"/>
    <p:sldId id="1885" r:id="rId9"/>
    <p:sldId id="1886" r:id="rId10"/>
    <p:sldId id="1887" r:id="rId11"/>
    <p:sldId id="1888" r:id="rId12"/>
    <p:sldId id="1880" r:id="rId1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278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autoAdjust="0"/>
    <p:restoredTop sz="94529" autoAdjust="0"/>
  </p:normalViewPr>
  <p:slideViewPr>
    <p:cSldViewPr>
      <p:cViewPr varScale="1">
        <p:scale>
          <a:sx n="78" d="100"/>
          <a:sy n="78" d="100"/>
        </p:scale>
        <p:origin x="126" y="192"/>
      </p:cViewPr>
      <p:guideLst>
        <p:guide orient="horz" pos="1968"/>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100" d="100"/>
          <a:sy n="100" d="100"/>
        </p:scale>
        <p:origin x="35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97663184-C1B5-4A7D-8A89-A9050913DB79}" type="slidenum">
              <a:rPr lang="en-US" altLang="en-US"/>
              <a:pPr/>
              <a:t>‹#›</a:t>
            </a:fld>
            <a:endParaRPr lang="en-US" altLang="en-US"/>
          </a:p>
        </p:txBody>
      </p:sp>
    </p:spTree>
    <p:extLst>
      <p:ext uri="{BB962C8B-B14F-4D97-AF65-F5344CB8AC3E}">
        <p14:creationId xmlns:p14="http://schemas.microsoft.com/office/powerpoint/2010/main" val="59090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1F15992B-A51B-4F77-8E65-4771253008EB}" type="slidenum">
              <a:rPr lang="en-US" altLang="en-US"/>
              <a:pPr/>
              <a:t>‹#›</a:t>
            </a:fld>
            <a:endParaRPr lang="en-US" altLang="en-US"/>
          </a:p>
        </p:txBody>
      </p:sp>
      <p:sp>
        <p:nvSpPr>
          <p:cNvPr id="19462" name="Rectangle 6"/>
          <p:cNvSpPr>
            <a:spLocks noGrp="1" noRot="1" noChangeAspect="1" noChangeArrowheads="1" noTextEdit="1"/>
          </p:cNvSpPr>
          <p:nvPr>
            <p:ph type="sldImg" idx="2"/>
          </p:nvPr>
        </p:nvSpPr>
        <p:spPr bwMode="auto">
          <a:xfrm>
            <a:off x="393700" y="692150"/>
            <a:ext cx="60706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766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1</a:t>
            </a:fld>
            <a:endParaRPr lang="en-US" altLang="en-US"/>
          </a:p>
        </p:txBody>
      </p:sp>
    </p:spTree>
    <p:extLst>
      <p:ext uri="{BB962C8B-B14F-4D97-AF65-F5344CB8AC3E}">
        <p14:creationId xmlns:p14="http://schemas.microsoft.com/office/powerpoint/2010/main" val="42696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93936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355775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143405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15019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4669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402690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75106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86929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706181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Slide Number Placeholder 5"/>
          <p:cNvSpPr>
            <a:spLocks noGrp="1"/>
          </p:cNvSpPr>
          <p:nvPr>
            <p:ph type="sldNum" sz="quarter" idx="10"/>
          </p:nvPr>
        </p:nvSpPr>
        <p:spPr/>
        <p:txBody>
          <a:bodyPr/>
          <a:lstStyle>
            <a:lvl1pPr>
              <a:defRPr/>
            </a:lvl1pPr>
          </a:lstStyle>
          <a:p>
            <a:fld id="{6671E9E9-5D2E-4BE9-8881-E30C156104A5}" type="slidenum">
              <a:rPr lang="en-US" altLang="en-US"/>
              <a:pPr/>
              <a:t>‹#›</a:t>
            </a:fld>
            <a:endParaRPr lang="en-US" altLang="en-US"/>
          </a:p>
        </p:txBody>
      </p:sp>
    </p:spTree>
    <p:extLst>
      <p:ext uri="{BB962C8B-B14F-4D97-AF65-F5344CB8AC3E}">
        <p14:creationId xmlns:p14="http://schemas.microsoft.com/office/powerpoint/2010/main" val="7672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p:nvPr>
        </p:nvSpPr>
        <p:spPr>
          <a:xfrm>
            <a:off x="8382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p:nvPr>
        </p:nvSpPr>
        <p:spPr>
          <a:xfrm>
            <a:off x="61976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19162A54-5098-48D0-9067-A1075CFCEFC6}" type="slidenum">
              <a:rPr lang="en-US" altLang="el-GR"/>
              <a:pPr/>
              <a:t>‹#›</a:t>
            </a:fld>
            <a:endParaRPr lang="en-US" altLang="el-GR"/>
          </a:p>
        </p:txBody>
      </p:sp>
    </p:spTree>
    <p:extLst>
      <p:ext uri="{BB962C8B-B14F-4D97-AF65-F5344CB8AC3E}">
        <p14:creationId xmlns:p14="http://schemas.microsoft.com/office/powerpoint/2010/main" val="40822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3"/>
          <p:cNvSpPr>
            <a:spLocks noGrp="1"/>
          </p:cNvSpPr>
          <p:nvPr>
            <p:ph type="dt" sz="half" idx="10"/>
          </p:nvPr>
        </p:nvSpPr>
        <p:spPr/>
        <p:txBody>
          <a:bodyPr/>
          <a:lstStyle>
            <a:lvl1pPr>
              <a:defRPr/>
            </a:lvl1pPr>
          </a:lstStyle>
          <a:p>
            <a:pPr>
              <a:defRPr/>
            </a:pPr>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97F546C9-70D2-4EB3-BB0E-ABCD0C766E77}" type="slidenum">
              <a:rPr lang="en-US" altLang="el-GR"/>
              <a:pPr/>
              <a:t>‹#›</a:t>
            </a:fld>
            <a:endParaRPr lang="en-US" altLang="el-GR"/>
          </a:p>
        </p:txBody>
      </p:sp>
    </p:spTree>
    <p:extLst>
      <p:ext uri="{BB962C8B-B14F-4D97-AF65-F5344CB8AC3E}">
        <p14:creationId xmlns:p14="http://schemas.microsoft.com/office/powerpoint/2010/main" val="180353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ECCB3E7E-0273-4A22-9847-F8A3E5DD815D}" type="slidenum">
              <a:rPr lang="en-US" altLang="el-GR"/>
              <a:pPr/>
              <a:t>‹#›</a:t>
            </a:fld>
            <a:endParaRPr lang="en-US" altLang="el-GR"/>
          </a:p>
        </p:txBody>
      </p:sp>
    </p:spTree>
    <p:extLst>
      <p:ext uri="{BB962C8B-B14F-4D97-AF65-F5344CB8AC3E}">
        <p14:creationId xmlns:p14="http://schemas.microsoft.com/office/powerpoint/2010/main" val="265613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008A87DD-3140-400E-A8DB-78B85C6AAA7C}" type="slidenum">
              <a:rPr lang="en-US" altLang="en-US"/>
              <a:pPr/>
              <a:t>‹#›</a:t>
            </a:fld>
            <a:endParaRPr lang="en-US" altLang="en-US"/>
          </a:p>
        </p:txBody>
      </p:sp>
    </p:spTree>
    <p:extLst>
      <p:ext uri="{BB962C8B-B14F-4D97-AF65-F5344CB8AC3E}">
        <p14:creationId xmlns:p14="http://schemas.microsoft.com/office/powerpoint/2010/main" val="23541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userDrawn="1"/>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10"/>
          </p:nvPr>
        </p:nvSpPr>
        <p:spPr/>
        <p:txBody>
          <a:bodyPr/>
          <a:lstStyle>
            <a:lvl1pPr>
              <a:defRPr/>
            </a:lvl1pPr>
          </a:lstStyle>
          <a:p>
            <a:fld id="{C6AE8490-37D8-4136-92C7-3FC2F12C84A5}" type="slidenum">
              <a:rPr lang="en-US" altLang="en-US"/>
              <a:pPr/>
              <a:t>‹#›</a:t>
            </a:fld>
            <a:endParaRPr lang="en-US" altLang="en-US"/>
          </a:p>
        </p:txBody>
      </p:sp>
    </p:spTree>
    <p:extLst>
      <p:ext uri="{BB962C8B-B14F-4D97-AF65-F5344CB8AC3E}">
        <p14:creationId xmlns:p14="http://schemas.microsoft.com/office/powerpoint/2010/main" val="320100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EAE01E8-041E-4860-A49A-C8D4AA499DDB}" type="slidenum">
              <a:rPr lang="en-US" altLang="en-US"/>
              <a:pPr/>
              <a:t>‹#›</a:t>
            </a:fld>
            <a:endParaRPr lang="en-US" altLang="en-US"/>
          </a:p>
        </p:txBody>
      </p:sp>
    </p:spTree>
    <p:extLst>
      <p:ext uri="{BB962C8B-B14F-4D97-AF65-F5344CB8AC3E}">
        <p14:creationId xmlns:p14="http://schemas.microsoft.com/office/powerpoint/2010/main" val="158229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F437F02B-124C-48B9-88F3-FE45D934C16B}" type="slidenum">
              <a:rPr lang="en-US" altLang="en-US"/>
              <a:pPr/>
              <a:t>‹#›</a:t>
            </a:fld>
            <a:endParaRPr lang="en-US" altLang="en-US"/>
          </a:p>
        </p:txBody>
      </p:sp>
    </p:spTree>
    <p:extLst>
      <p:ext uri="{BB962C8B-B14F-4D97-AF65-F5344CB8AC3E}">
        <p14:creationId xmlns:p14="http://schemas.microsoft.com/office/powerpoint/2010/main" val="1713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lvl1pPr>
              <a:defRPr sz="4800" baseline="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DDA4B9D2-2526-409A-A2DF-BF5D3AA159E1}" type="slidenum">
              <a:rPr lang="en-US" altLang="en-US"/>
              <a:pPr/>
              <a:t>‹#›</a:t>
            </a:fld>
            <a:endParaRPr lang="en-US" altLang="en-US"/>
          </a:p>
        </p:txBody>
      </p:sp>
    </p:spTree>
    <p:extLst>
      <p:ext uri="{BB962C8B-B14F-4D97-AF65-F5344CB8AC3E}">
        <p14:creationId xmlns:p14="http://schemas.microsoft.com/office/powerpoint/2010/main" val="9793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5" name="Slide Number Placeholder 8"/>
          <p:cNvSpPr>
            <a:spLocks noGrp="1"/>
          </p:cNvSpPr>
          <p:nvPr>
            <p:ph type="sldNum" sz="quarter" idx="10"/>
          </p:nvPr>
        </p:nvSpPr>
        <p:spPr/>
        <p:txBody>
          <a:bodyPr/>
          <a:lstStyle>
            <a:lvl1pPr>
              <a:defRPr/>
            </a:lvl1pPr>
          </a:lstStyle>
          <a:p>
            <a:fld id="{7ADEA3C8-C2DE-4A3E-A6B7-C39F131016B8}" type="slidenum">
              <a:rPr lang="en-US" altLang="en-US"/>
              <a:pPr/>
              <a:t>‹#›</a:t>
            </a:fld>
            <a:endParaRPr lang="en-US" altLang="en-US"/>
          </a:p>
        </p:txBody>
      </p:sp>
    </p:spTree>
    <p:extLst>
      <p:ext uri="{BB962C8B-B14F-4D97-AF65-F5344CB8AC3E}">
        <p14:creationId xmlns:p14="http://schemas.microsoft.com/office/powerpoint/2010/main" val="161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Rectangle 11"/>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n-US" sz="900">
                <a:solidFill>
                  <a:schemeClr val="bg1"/>
                </a:solidFill>
                <a:latin typeface="Calibri" charset="0"/>
              </a:rPr>
              <a:t>OIKONOMIKH, 5</a:t>
            </a:r>
            <a:r>
              <a:rPr lang="el-GR" sz="900" baseline="30000">
                <a:solidFill>
                  <a:schemeClr val="bg1"/>
                </a:solidFill>
                <a:latin typeface="Calibri" charset="0"/>
              </a:rPr>
              <a:t>η</a:t>
            </a:r>
            <a:r>
              <a:rPr lang="el-GR" sz="900">
                <a:solidFill>
                  <a:schemeClr val="bg1"/>
                </a:solidFill>
                <a:latin typeface="Calibri" charset="0"/>
              </a:rPr>
              <a:t> έκδοση</a:t>
            </a:r>
          </a:p>
          <a:p>
            <a:pPr algn="ctr">
              <a:defRPr/>
            </a:pPr>
            <a:r>
              <a:rPr lang="en-GB" sz="900">
                <a:solidFill>
                  <a:schemeClr val="bg1"/>
                </a:solidFill>
                <a:latin typeface="Calibri" charset="0"/>
              </a:rPr>
              <a:t>Mankiw and Taylor</a:t>
            </a:r>
          </a:p>
        </p:txBody>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vl1pPr>
          </a:lstStyle>
          <a:p>
            <a:fld id="{4060402E-16D0-4292-B8FE-C0787A4D232F}" type="slidenum">
              <a:rPr lang="en-US" altLang="en-US"/>
              <a:pPr/>
              <a:t>‹#›</a:t>
            </a:fld>
            <a:endParaRPr lang="en-US" altLang="en-US"/>
          </a:p>
        </p:txBody>
      </p:sp>
    </p:spTree>
    <p:extLst>
      <p:ext uri="{BB962C8B-B14F-4D97-AF65-F5344CB8AC3E}">
        <p14:creationId xmlns:p14="http://schemas.microsoft.com/office/powerpoint/2010/main" val="14881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3A24CD47-AD0B-4E38-9454-FD5BF2B6B2ED}" type="slidenum">
              <a:rPr lang="en-US" altLang="el-GR"/>
              <a:pPr/>
              <a:t>‹#›</a:t>
            </a:fld>
            <a:endParaRPr lang="en-US" altLang="el-GR"/>
          </a:p>
        </p:txBody>
      </p:sp>
    </p:spTree>
    <p:extLst>
      <p:ext uri="{BB962C8B-B14F-4D97-AF65-F5344CB8AC3E}">
        <p14:creationId xmlns:p14="http://schemas.microsoft.com/office/powerpoint/2010/main" val="36392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03037067-1598-43CF-A8B1-036363D8EC90}" type="slidenum">
              <a:rPr lang="en-US" altLang="en-US"/>
              <a:pPr/>
              <a:t>‹#›</a:t>
            </a:fld>
            <a:endParaRPr lang="en-US" altLang="en-US"/>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Εικόνα 11" descr="Εικόνα που περιέχει βέλος&#10;&#10;Περιγραφή που δημιουργήθηκε αυτόματα"/>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hf hdr="0" ftr="0" dt="0"/>
  <p:txStyles>
    <p:titleStyle>
      <a:lvl1pPr algn="l" rtl="0" eaLnBrk="0" fontAlgn="base" hangingPunct="0">
        <a:lnSpc>
          <a:spcPct val="85000"/>
        </a:lnSpc>
        <a:spcBef>
          <a:spcPct val="0"/>
        </a:spcBef>
        <a:spcAft>
          <a:spcPct val="0"/>
        </a:spcAft>
        <a:defRPr sz="3600" kern="1200" spc="-50">
          <a:solidFill>
            <a:schemeClr val="accent2"/>
          </a:solidFill>
          <a:latin typeface="+mj-lt"/>
          <a:ea typeface="+mj-ea"/>
          <a:cs typeface="+mj-cs"/>
        </a:defRPr>
      </a:lvl1pPr>
      <a:lvl2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5pPr>
      <a:lvl6pPr marL="457200" algn="l" rtl="0" fontAlgn="base">
        <a:lnSpc>
          <a:spcPct val="85000"/>
        </a:lnSpc>
        <a:spcBef>
          <a:spcPct val="0"/>
        </a:spcBef>
        <a:spcAft>
          <a:spcPct val="0"/>
        </a:spcAft>
        <a:defRPr sz="4000">
          <a:solidFill>
            <a:schemeClr val="accent2"/>
          </a:solidFill>
          <a:latin typeface="Calibri Light" panose="020F0302020204030204" pitchFamily="34" charset="0"/>
        </a:defRPr>
      </a:lvl6pPr>
      <a:lvl7pPr marL="914400" algn="l" rtl="0" fontAlgn="base">
        <a:lnSpc>
          <a:spcPct val="85000"/>
        </a:lnSpc>
        <a:spcBef>
          <a:spcPct val="0"/>
        </a:spcBef>
        <a:spcAft>
          <a:spcPct val="0"/>
        </a:spcAft>
        <a:defRPr sz="4000">
          <a:solidFill>
            <a:schemeClr val="accent2"/>
          </a:solidFill>
          <a:latin typeface="Calibri Light" panose="020F0302020204030204" pitchFamily="34" charset="0"/>
        </a:defRPr>
      </a:lvl7pPr>
      <a:lvl8pPr marL="1371600" algn="l" rtl="0" fontAlgn="base">
        <a:lnSpc>
          <a:spcPct val="85000"/>
        </a:lnSpc>
        <a:spcBef>
          <a:spcPct val="0"/>
        </a:spcBef>
        <a:spcAft>
          <a:spcPct val="0"/>
        </a:spcAft>
        <a:defRPr sz="4000">
          <a:solidFill>
            <a:schemeClr val="accent2"/>
          </a:solidFill>
          <a:latin typeface="Calibri Light" panose="020F0302020204030204" pitchFamily="34" charset="0"/>
        </a:defRPr>
      </a:lvl8pPr>
      <a:lvl9pPr marL="1828800" algn="l" rtl="0" fontAlgn="base">
        <a:lnSpc>
          <a:spcPct val="85000"/>
        </a:lnSpc>
        <a:spcBef>
          <a:spcPct val="0"/>
        </a:spcBef>
        <a:spcAft>
          <a:spcPct val="0"/>
        </a:spcAft>
        <a:defRPr sz="4000">
          <a:solidFill>
            <a:schemeClr val="accent2"/>
          </a:solidFill>
          <a:latin typeface="Calibri Light" panose="020F0302020204030204" pitchFamily="34" charset="0"/>
        </a:defRPr>
      </a:lvl9pPr>
    </p:titleStyle>
    <p:bodyStyle>
      <a:lvl1pPr marL="90488" indent="-90488" algn="l" rtl="0" eaLnBrk="0" fontAlgn="base" hangingPunct="0">
        <a:spcBef>
          <a:spcPts val="1200"/>
        </a:spcBef>
        <a:spcAft>
          <a:spcPts val="1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spcBef>
          <a:spcPts val="200"/>
        </a:spcBef>
        <a:spcAft>
          <a:spcPts val="12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Θέση τίτλου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 υποδείγματος</a:t>
            </a:r>
            <a:endParaRPr lang="en-US" altLang="el-GR" smtClean="0"/>
          </a:p>
        </p:txBody>
      </p:sp>
      <p:sp>
        <p:nvSpPr>
          <p:cNvPr id="2051" name="Θέση κειμένου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κειμένου υποδείγματος</a:t>
            </a:r>
          </a:p>
          <a:p>
            <a:pPr lvl="1"/>
            <a:r>
              <a:rPr lang="el-GR" altLang="el-GR" smtClean="0"/>
              <a:t>Δεύτερο επίπεδο</a:t>
            </a:r>
          </a:p>
          <a:p>
            <a:pPr lvl="2"/>
            <a:r>
              <a:rPr lang="el-GR" altLang="el-GR" smtClean="0"/>
              <a:t>Τρίτο επίπεδο</a:t>
            </a:r>
          </a:p>
          <a:p>
            <a:pPr lvl="3"/>
            <a:r>
              <a:rPr lang="el-GR" altLang="el-GR" smtClean="0"/>
              <a:t>Τέταρτο επίπεδο</a:t>
            </a:r>
          </a:p>
          <a:p>
            <a:pPr lvl="4"/>
            <a:r>
              <a:rPr lang="el-GR" altLang="el-GR" smtClean="0"/>
              <a:t>Πέμπτο επίπεδο</a:t>
            </a:r>
            <a:endParaRPr lang="en-US" altLang="el-GR" smtClean="0"/>
          </a:p>
        </p:txBody>
      </p:sp>
      <p:sp>
        <p:nvSpPr>
          <p:cNvPr id="4" name="Θέση ημερομηνίας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p>
        </p:txBody>
      </p:sp>
      <p:sp>
        <p:nvSpPr>
          <p:cNvPr id="5" name="Θέση υποσέλιδου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p>
        </p:txBody>
      </p:sp>
      <p:sp>
        <p:nvSpPr>
          <p:cNvPr id="6" name="Θέση αριθμού διαφάνειας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F37D27-1E3E-4773-85B2-E14315E15E88}"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9"/>
          <p:cNvSpPr>
            <a:spLocks noChangeArrowheads="1"/>
          </p:cNvSpPr>
          <p:nvPr/>
        </p:nvSpPr>
        <p:spPr bwMode="auto">
          <a:xfrm>
            <a:off x="1524000" y="-285750"/>
            <a:ext cx="9144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800" i="1">
              <a:latin typeface="Arial" panose="020B0604020202020204" pitchFamily="34" charset="0"/>
              <a:ea typeface="ＭＳ Ｐゴシック" panose="020B0600070205080204" pitchFamily="34" charset="-128"/>
            </a:endParaRPr>
          </a:p>
        </p:txBody>
      </p:sp>
      <p:sp>
        <p:nvSpPr>
          <p:cNvPr id="11267" name="Ορθογώνιο 6"/>
          <p:cNvSpPr>
            <a:spLocks noChangeArrowheads="1"/>
          </p:cNvSpPr>
          <p:nvPr/>
        </p:nvSpPr>
        <p:spPr bwMode="auto">
          <a:xfrm>
            <a:off x="1600200" y="5181601"/>
            <a:ext cx="4038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900" b="1">
                <a:latin typeface="Foco" pitchFamily="34" charset="0"/>
                <a:ea typeface="Foco" pitchFamily="34" charset="0"/>
                <a:cs typeface="Foco" pitchFamily="34" charset="0"/>
              </a:rPr>
              <a:t>Αποκλειστικότητα για την ελληνική γλώσσα: </a:t>
            </a:r>
            <a:r>
              <a:rPr lang="el-GR" altLang="el-GR" sz="900">
                <a:latin typeface="Foco" pitchFamily="34" charset="0"/>
                <a:ea typeface="Foco" pitchFamily="34" charset="0"/>
                <a:cs typeface="Foco" pitchFamily="34" charset="0"/>
              </a:rPr>
              <a:t>Εκδόσεις ΤΖΙΟΛΑ. </a:t>
            </a:r>
            <a:r>
              <a:rPr lang="en-US" altLang="el-GR" sz="900">
                <a:latin typeface="Foco" pitchFamily="34" charset="0"/>
                <a:ea typeface="Foco" pitchFamily="34" charset="0"/>
                <a:cs typeface="Foco" pitchFamily="34" charset="0"/>
              </a:rPr>
              <a:t/>
            </a:r>
            <a:br>
              <a:rPr lang="en-US" altLang="el-GR" sz="900">
                <a:latin typeface="Foco" pitchFamily="34" charset="0"/>
                <a:ea typeface="Foco" pitchFamily="34" charset="0"/>
                <a:cs typeface="Foco" pitchFamily="34" charset="0"/>
              </a:rPr>
            </a:br>
            <a:r>
              <a:rPr lang="el-GR" altLang="el-GR" sz="900">
                <a:latin typeface="Foco" pitchFamily="34" charset="0"/>
                <a:ea typeface="Foco" pitchFamily="34" charset="0"/>
                <a:cs typeface="Foco" pitchFamily="34" charset="0"/>
              </a:rPr>
              <a:t>Copyright © </a:t>
            </a:r>
            <a:r>
              <a:rPr lang="en-US" altLang="el-GR" sz="900">
                <a:latin typeface="Foco" pitchFamily="34" charset="0"/>
                <a:ea typeface="Foco" pitchFamily="34" charset="0"/>
                <a:cs typeface="Foco" pitchFamily="34" charset="0"/>
              </a:rPr>
              <a:t>2021</a:t>
            </a:r>
            <a:r>
              <a:rPr lang="el-GR" altLang="el-GR" sz="900">
                <a:latin typeface="Foco" pitchFamily="34" charset="0"/>
                <a:ea typeface="Foco" pitchFamily="34" charset="0"/>
                <a:cs typeface="Foco" pitchFamily="34" charset="0"/>
              </a:rPr>
              <a:t> Εκδόσεις ΤΖΙΟΛΑ. Με επιφύλαξη παντός νόμιμου δικαιώματος.</a:t>
            </a:r>
          </a:p>
        </p:txBody>
      </p:sp>
      <p:pic>
        <p:nvPicPr>
          <p:cNvPr id="11268" name="Εικόνα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76238"/>
            <a:ext cx="8985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Εικόνα 26" descr="Εικόνα που περιέχει βέλος&#10;&#10;Περιγραφή που δημιουργήθηκε αυτό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6467475"/>
            <a:ext cx="3508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Υπότιτλος 2">
            <a:extLst>
              <a:ext uri="{FF2B5EF4-FFF2-40B4-BE49-F238E27FC236}"/>
            </a:extLst>
          </p:cNvPr>
          <p:cNvSpPr txBox="1">
            <a:spLocks/>
          </p:cNvSpPr>
          <p:nvPr/>
        </p:nvSpPr>
        <p:spPr>
          <a:xfrm>
            <a:off x="1587500" y="1685926"/>
            <a:ext cx="9080500" cy="1590675"/>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80000"/>
              </a:lnSpc>
              <a:spcAft>
                <a:spcPts val="600"/>
              </a:spcAft>
            </a:pPr>
            <a:r>
              <a:rPr lang="el-GR" altLang="el-GR" sz="3000" b="1">
                <a:solidFill>
                  <a:srgbClr val="FF0000"/>
                </a:solidFill>
                <a:latin typeface="Arial Black" panose="020B0A04020102020204" pitchFamily="34" charset="0"/>
              </a:rPr>
              <a:t>ΤΟ ΕΥΡΩΠΑΪΚΟ </a:t>
            </a:r>
          </a:p>
          <a:p>
            <a:pPr defTabSz="914400" eaLnBrk="1" hangingPunct="1">
              <a:lnSpc>
                <a:spcPct val="80000"/>
              </a:lnSpc>
              <a:spcAft>
                <a:spcPts val="600"/>
              </a:spcAft>
            </a:pPr>
            <a:r>
              <a:rPr lang="el-GR" altLang="el-GR" sz="3000" b="1">
                <a:solidFill>
                  <a:srgbClr val="FF0000"/>
                </a:solidFill>
                <a:latin typeface="Arial Black" panose="020B0A04020102020204" pitchFamily="34" charset="0"/>
              </a:rPr>
              <a:t>ΦΑΙΝΟΜΕΝΟ</a:t>
            </a:r>
          </a:p>
          <a:p>
            <a:pPr defTabSz="914400" eaLnBrk="1" hangingPunct="1">
              <a:lnSpc>
                <a:spcPct val="80000"/>
              </a:lnSpc>
              <a:spcAft>
                <a:spcPts val="600"/>
              </a:spcAft>
            </a:pPr>
            <a:r>
              <a:rPr lang="el-GR" altLang="el-GR" sz="2000" b="1">
                <a:solidFill>
                  <a:srgbClr val="2958BE"/>
                </a:solidFill>
                <a:latin typeface="Foco" pitchFamily="34" charset="0"/>
                <a:ea typeface="Foco" pitchFamily="34" charset="0"/>
                <a:cs typeface="Foco" pitchFamily="34" charset="0"/>
              </a:rPr>
              <a:t>Ιστορία, Θεσμοί, Πολιτικές</a:t>
            </a:r>
          </a:p>
          <a:p>
            <a:pPr defTabSz="914400" eaLnBrk="1" hangingPunct="1">
              <a:lnSpc>
                <a:spcPct val="80000"/>
              </a:lnSpc>
              <a:spcAft>
                <a:spcPts val="600"/>
              </a:spcAft>
            </a:pPr>
            <a:r>
              <a:rPr lang="el-GR" altLang="el-GR" sz="1600" b="1">
                <a:solidFill>
                  <a:srgbClr val="2958BE"/>
                </a:solidFill>
                <a:latin typeface="Foco" pitchFamily="34" charset="0"/>
                <a:ea typeface="Foco" pitchFamily="34" charset="0"/>
                <a:cs typeface="Foco" pitchFamily="34" charset="0"/>
              </a:rPr>
              <a:t>3</a:t>
            </a:r>
            <a:r>
              <a:rPr lang="el-GR" altLang="el-GR" sz="1600" b="1" baseline="30000">
                <a:solidFill>
                  <a:srgbClr val="2958BE"/>
                </a:solidFill>
                <a:latin typeface="Foco" pitchFamily="34" charset="0"/>
                <a:ea typeface="Foco" pitchFamily="34" charset="0"/>
                <a:cs typeface="Foco" pitchFamily="34" charset="0"/>
              </a:rPr>
              <a:t>η</a:t>
            </a:r>
            <a:r>
              <a:rPr lang="el-GR" altLang="el-GR" sz="1600" b="1">
                <a:solidFill>
                  <a:srgbClr val="2958BE"/>
                </a:solidFill>
                <a:latin typeface="Foco" pitchFamily="34" charset="0"/>
                <a:ea typeface="Foco" pitchFamily="34" charset="0"/>
                <a:cs typeface="Foco" pitchFamily="34" charset="0"/>
              </a:rPr>
              <a:t> Έκδοση</a:t>
            </a:r>
            <a:endParaRPr lang="en-US" altLang="el-GR" sz="1600" b="1">
              <a:solidFill>
                <a:srgbClr val="2958BE"/>
              </a:solidFill>
              <a:latin typeface="Foco" pitchFamily="34" charset="0"/>
              <a:ea typeface="Foco" pitchFamily="34" charset="0"/>
              <a:cs typeface="Foco" pitchFamily="34" charset="0"/>
            </a:endParaRPr>
          </a:p>
        </p:txBody>
      </p:sp>
      <p:sp>
        <p:nvSpPr>
          <p:cNvPr id="10" name="9 - Ορθογώνιο"/>
          <p:cNvSpPr/>
          <p:nvPr/>
        </p:nvSpPr>
        <p:spPr>
          <a:xfrm>
            <a:off x="1600200" y="3886201"/>
            <a:ext cx="4419600" cy="307975"/>
          </a:xfrm>
          <a:prstGeom prst="rect">
            <a:avLst/>
          </a:prstGeom>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1400" b="1" dirty="0">
                <a:solidFill>
                  <a:srgbClr val="595959"/>
                </a:solidFill>
                <a:latin typeface="Foco" pitchFamily="34" charset="0"/>
                <a:ea typeface="Foco" pitchFamily="34" charset="0"/>
                <a:cs typeface="Foco" pitchFamily="34" charset="0"/>
              </a:rPr>
              <a:t>Παναγιώτης </a:t>
            </a:r>
            <a:r>
              <a:rPr lang="el-GR" altLang="el-GR" sz="1400" b="1" dirty="0" err="1">
                <a:solidFill>
                  <a:srgbClr val="595959"/>
                </a:solidFill>
                <a:latin typeface="Foco" pitchFamily="34" charset="0"/>
                <a:ea typeface="Foco" pitchFamily="34" charset="0"/>
                <a:cs typeface="Foco" pitchFamily="34" charset="0"/>
              </a:rPr>
              <a:t>Λιαργκόβας</a:t>
            </a:r>
            <a:r>
              <a:rPr lang="el-GR" altLang="el-GR" sz="1400" b="1" dirty="0">
                <a:solidFill>
                  <a:srgbClr val="595959"/>
                </a:solidFill>
                <a:latin typeface="Foco" pitchFamily="34" charset="0"/>
                <a:ea typeface="Foco" pitchFamily="34" charset="0"/>
                <a:cs typeface="Foco" pitchFamily="34" charset="0"/>
              </a:rPr>
              <a:t>, Χρήστος Παπαγεωργίου</a:t>
            </a:r>
            <a:endParaRPr lang="en-US" altLang="el-GR" sz="1400" b="1" dirty="0">
              <a:solidFill>
                <a:srgbClr val="595959"/>
              </a:solidFill>
              <a:latin typeface="Foco" pitchFamily="34" charset="0"/>
              <a:ea typeface="Foco" pitchFamily="34" charset="0"/>
              <a:cs typeface="Foco" pitchFamily="34" charset="0"/>
            </a:endParaRPr>
          </a:p>
        </p:txBody>
      </p:sp>
      <p:pic>
        <p:nvPicPr>
          <p:cNvPr id="14" name="13 - Εικόνα" descr="LIARGOVAS-PAPAGEORGIOU-EVROPAIKO_3E__FC.jpg"/>
          <p:cNvPicPr>
            <a:picLocks noChangeAspect="1"/>
          </p:cNvPicPr>
          <p:nvPr/>
        </p:nvPicPr>
        <p:blipFill>
          <a:blip r:embed="rId5"/>
          <a:srcRect b="2532"/>
          <a:stretch>
            <a:fillRect/>
          </a:stretch>
        </p:blipFill>
        <p:spPr>
          <a:xfrm>
            <a:off x="6324601" y="228600"/>
            <a:ext cx="4138613" cy="5867400"/>
          </a:xfrm>
          <a:prstGeom prst="rect">
            <a:avLst/>
          </a:prstGeom>
          <a:ln>
            <a:noFill/>
          </a:ln>
          <a:effectLst>
            <a:outerShdw blurRad="292100" dist="139700" dir="2700000" algn="tl" rotWithShape="0">
              <a:srgbClr val="333333">
                <a:alpha val="65000"/>
              </a:srgbClr>
            </a:outerShdw>
          </a:effectLst>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 Η «ευρωπαϊκή ιδέα» και οι πρώτες προσπάθειες για την υλοποίησή της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Σχέδια για το μέλλον της Ευρώπης μετά το Β’ Παγκόσμιο </a:t>
            </a:r>
            <a:r>
              <a:rPr lang="el-GR" sz="2000" b="1" dirty="0" smtClean="0">
                <a:solidFill>
                  <a:schemeClr val="accent2"/>
                </a:solidFill>
                <a:cs typeface="Times New Roman" panose="02020603050405020304" pitchFamily="18" charset="0"/>
              </a:rPr>
              <a:t>Πόλεμο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284106" y="4279057"/>
            <a:ext cx="4242174" cy="1169551"/>
          </a:xfrm>
          <a:prstGeom prst="rect">
            <a:avLst/>
          </a:prstGeom>
          <a:noFill/>
        </p:spPr>
        <p:txBody>
          <a:bodyPr wrap="square" rtlCol="0">
            <a:spAutoFit/>
          </a:bodyPr>
          <a:lstStyle/>
          <a:p>
            <a:pPr algn="just"/>
            <a:r>
              <a:rPr lang="en-GB" sz="1400" b="1" dirty="0">
                <a:solidFill>
                  <a:schemeClr val="accent2"/>
                </a:solidFill>
              </a:rPr>
              <a:t>Konrad </a:t>
            </a:r>
            <a:r>
              <a:rPr lang="en-GB" sz="1400" b="1" dirty="0" smtClean="0">
                <a:solidFill>
                  <a:schemeClr val="accent2"/>
                </a:solidFill>
              </a:rPr>
              <a:t>Adenauer</a:t>
            </a:r>
            <a:r>
              <a:rPr lang="el-GR" sz="1400" b="1" dirty="0" smtClean="0">
                <a:solidFill>
                  <a:schemeClr val="accent2"/>
                </a:solidFill>
              </a:rPr>
              <a:t>,</a:t>
            </a:r>
            <a:r>
              <a:rPr lang="en-GB" sz="1400" b="1" dirty="0" smtClean="0">
                <a:solidFill>
                  <a:schemeClr val="accent2"/>
                </a:solidFill>
              </a:rPr>
              <a:t> </a:t>
            </a:r>
            <a:r>
              <a:rPr lang="el-GR" sz="1400" b="1" dirty="0">
                <a:solidFill>
                  <a:schemeClr val="accent2"/>
                </a:solidFill>
              </a:rPr>
              <a:t>μετέπειτα </a:t>
            </a:r>
            <a:r>
              <a:rPr lang="el-GR" sz="1400" b="1" dirty="0" smtClean="0">
                <a:solidFill>
                  <a:schemeClr val="accent2"/>
                </a:solidFill>
              </a:rPr>
              <a:t>καγκελάριος </a:t>
            </a:r>
            <a:r>
              <a:rPr lang="el-GR" sz="1400" b="1" dirty="0">
                <a:solidFill>
                  <a:schemeClr val="accent2"/>
                </a:solidFill>
              </a:rPr>
              <a:t>της Γερμανίας </a:t>
            </a:r>
            <a:endParaRPr lang="el-GR" sz="1400" b="1" dirty="0" smtClean="0">
              <a:solidFill>
                <a:schemeClr val="accent2"/>
              </a:solidFill>
            </a:endParaRPr>
          </a:p>
          <a:p>
            <a:pPr algn="just"/>
            <a:r>
              <a:rPr lang="el-GR" sz="1400" b="1" i="1" dirty="0" smtClean="0">
                <a:solidFill>
                  <a:schemeClr val="accent2"/>
                </a:solidFill>
              </a:rPr>
              <a:t>Οι απόψεις του σχετικές με την απόφαση </a:t>
            </a:r>
            <a:r>
              <a:rPr lang="el-GR" sz="1400" b="1" i="1" dirty="0">
                <a:solidFill>
                  <a:schemeClr val="accent2"/>
                </a:solidFill>
              </a:rPr>
              <a:t>της διάσκεψης του Πότσδαμ να θεωρηθεί η Γερμανία ως ενιαία οικονομική οντότητα </a:t>
            </a:r>
          </a:p>
        </p:txBody>
      </p:sp>
      <p:pic>
        <p:nvPicPr>
          <p:cNvPr id="11" name="2698 - Εικόνα" descr="Konrad Adenauer.jpg"/>
          <p:cNvPicPr/>
          <p:nvPr/>
        </p:nvPicPr>
        <p:blipFill>
          <a:blip r:embed="rId3" cstate="print"/>
          <a:stretch>
            <a:fillRect/>
          </a:stretch>
        </p:blipFill>
        <p:spPr>
          <a:xfrm>
            <a:off x="1490344" y="1965960"/>
            <a:ext cx="1725296" cy="2317861"/>
          </a:xfrm>
          <a:prstGeom prst="rect">
            <a:avLst/>
          </a:prstGeom>
        </p:spPr>
      </p:pic>
      <p:sp>
        <p:nvSpPr>
          <p:cNvPr id="7" name="Ορθογώνιο 6"/>
          <p:cNvSpPr/>
          <p:nvPr/>
        </p:nvSpPr>
        <p:spPr>
          <a:xfrm>
            <a:off x="4680000" y="1728000"/>
            <a:ext cx="7257999" cy="3970318"/>
          </a:xfrm>
          <a:prstGeom prst="rect">
            <a:avLst/>
          </a:prstGeom>
        </p:spPr>
        <p:txBody>
          <a:bodyPr wrap="square">
            <a:spAutoFit/>
          </a:bodyPr>
          <a:lstStyle/>
          <a:p>
            <a:pPr algn="just"/>
            <a:r>
              <a:rPr lang="el-GR" b="1" dirty="0">
                <a:solidFill>
                  <a:schemeClr val="accent2"/>
                </a:solidFill>
              </a:rPr>
              <a:t>Απόσπασμα από τα </a:t>
            </a:r>
            <a:r>
              <a:rPr lang="el-GR" b="1" i="1" dirty="0">
                <a:solidFill>
                  <a:schemeClr val="accent2"/>
                </a:solidFill>
              </a:rPr>
              <a:t>Απομνημονεύματα 1945 – 1953 </a:t>
            </a:r>
            <a:r>
              <a:rPr lang="el-GR" b="1" dirty="0">
                <a:solidFill>
                  <a:schemeClr val="accent2"/>
                </a:solidFill>
              </a:rPr>
              <a:t>του </a:t>
            </a:r>
            <a:r>
              <a:rPr lang="el-GR" b="1" dirty="0" err="1">
                <a:solidFill>
                  <a:schemeClr val="accent2"/>
                </a:solidFill>
              </a:rPr>
              <a:t>Konrad</a:t>
            </a:r>
            <a:r>
              <a:rPr lang="el-GR" b="1" dirty="0">
                <a:solidFill>
                  <a:schemeClr val="accent2"/>
                </a:solidFill>
              </a:rPr>
              <a:t> </a:t>
            </a:r>
            <a:r>
              <a:rPr lang="el-GR" b="1" dirty="0" err="1" smtClean="0">
                <a:solidFill>
                  <a:schemeClr val="accent2"/>
                </a:solidFill>
              </a:rPr>
              <a:t>Adenauer</a:t>
            </a:r>
            <a:endParaRPr lang="el-GR" dirty="0">
              <a:solidFill>
                <a:schemeClr val="accent2"/>
              </a:solidFill>
            </a:endParaRPr>
          </a:p>
          <a:p>
            <a:pPr algn="just"/>
            <a:r>
              <a:rPr lang="el-GR" b="1" i="1" dirty="0">
                <a:solidFill>
                  <a:schemeClr val="accent2"/>
                </a:solidFill>
              </a:rPr>
              <a:t>«[.…] Η απόφαση της διάσκεψης του Πότσδαμ να θεωρηθεί η Γερμανία ως ενιαία οικονομική οντότητα αποδείχτηκε αδύνατο να εκτελεστεί [….] Οι τέσσερις ζώνες κατοχής απομακρύνονταν όλο και περισσότερο από οικονομικής άποψης και το οικονομικό χάος συνεχώς διευρυνόταν. Η οικονομική δομή της Γερμανίας απαιτούσε ανταλλαγή αγροτικών προϊόντων από την ανατολή και, σε μικρότερο βαθμό, από το νότο της χώρας, με βιομηχανικά προϊόντα από την Κοιλάδα του </a:t>
            </a:r>
            <a:r>
              <a:rPr lang="el-GR" b="1" i="1" dirty="0" err="1">
                <a:solidFill>
                  <a:schemeClr val="accent2"/>
                </a:solidFill>
              </a:rPr>
              <a:t>Ruhr</a:t>
            </a:r>
            <a:r>
              <a:rPr lang="el-GR" b="1" i="1" dirty="0">
                <a:solidFill>
                  <a:schemeClr val="accent2"/>
                </a:solidFill>
              </a:rPr>
              <a:t> και από άλλες βιομηχανικές περιοχές. Η ανταλλαγή αυτή διακόπηκε με τη διαίρεση της χώρας σε τέσσερις ζώνες. Οι διοικητές κάθε ζώνης ενεργούσαν σύμφωνα με κατευθύνσεις που λάμβαναν από τις κυβερνήσεις τους και καθένας ακολουθούσε διαφορετική πολιτική σε κάθε ζώνη. Η τακτική αυτή εμπόδιζε την ανάπτυξη μιας ήδη διαλυμένης </a:t>
            </a:r>
            <a:r>
              <a:rPr lang="el-GR" b="1" i="1" dirty="0" smtClean="0">
                <a:solidFill>
                  <a:schemeClr val="accent2"/>
                </a:solidFill>
              </a:rPr>
              <a:t>οικονομίας </a:t>
            </a:r>
            <a:r>
              <a:rPr lang="el-GR" b="1" i="1" dirty="0">
                <a:solidFill>
                  <a:schemeClr val="accent2"/>
                </a:solidFill>
              </a:rPr>
              <a:t>από τις συνέπειες του πολέμου.</a:t>
            </a:r>
            <a:r>
              <a:rPr lang="el-GR" b="1" dirty="0">
                <a:solidFill>
                  <a:schemeClr val="accent2"/>
                </a:solidFill>
              </a:rPr>
              <a:t>» </a:t>
            </a:r>
            <a:r>
              <a:rPr lang="el-GR" b="1" dirty="0" smtClean="0">
                <a:solidFill>
                  <a:schemeClr val="accent2"/>
                </a:solidFill>
              </a:rPr>
              <a:t>.</a:t>
            </a:r>
            <a:endParaRPr lang="el-GR" b="1" dirty="0">
              <a:solidFill>
                <a:schemeClr val="accent2"/>
              </a:solidFill>
            </a:endParaRPr>
          </a:p>
        </p:txBody>
      </p:sp>
      <p:sp>
        <p:nvSpPr>
          <p:cNvPr id="13" name="TextBox 12"/>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10</a:t>
            </a:fld>
            <a:endParaRPr lang="en-US" altLang="en-US"/>
          </a:p>
        </p:txBody>
      </p:sp>
    </p:spTree>
    <p:extLst>
      <p:ext uri="{BB962C8B-B14F-4D97-AF65-F5344CB8AC3E}">
        <p14:creationId xmlns:p14="http://schemas.microsoft.com/office/powerpoint/2010/main" val="942484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4100" y="1851026"/>
            <a:ext cx="7543800" cy="2836863"/>
          </a:xfrm>
          <a:prstGeom prst="rect">
            <a:avLst/>
          </a:prstGeom>
          <a:ln w="38100">
            <a:solidFill>
              <a:schemeClr val="accent4">
                <a:lumMod val="75000"/>
              </a:schemeClr>
            </a:solidFill>
          </a:ln>
        </p:spPr>
        <p:txBody>
          <a:bodyPr lIns="144000" tIns="288000" rIns="144000" bIns="144000">
            <a:spAutoFit/>
          </a:bodyPr>
          <a:lstStyle/>
          <a:p>
            <a:pPr algn="just">
              <a:defRPr/>
            </a:pPr>
            <a:r>
              <a:rPr lang="el-GR" sz="1200" dirty="0">
                <a:solidFill>
                  <a:srgbClr val="000000"/>
                </a:solidFill>
                <a:latin typeface="Calibri" charset="0"/>
              </a:rPr>
              <a:t>Το παρόν συνοδευτικό έργο </a:t>
            </a:r>
            <a:r>
              <a:rPr lang="el-GR" sz="1200" b="1" dirty="0">
                <a:solidFill>
                  <a:srgbClr val="000000"/>
                </a:solidFill>
                <a:latin typeface="Calibri" charset="0"/>
              </a:rPr>
              <a:t>παρέχεται </a:t>
            </a:r>
            <a:r>
              <a:rPr lang="el-GR" sz="1200" dirty="0">
                <a:solidFill>
                  <a:srgbClr val="000000"/>
                </a:solidFill>
                <a:latin typeface="Calibri" charset="0"/>
              </a:rPr>
              <a:t>αποκλειστικά και μόνο στους διδάσκοντες που έχουν επιλέξει το αντίστοιχο βιβλίο μέσω του συστήματος του </a:t>
            </a:r>
            <a:r>
              <a:rPr lang="el-GR" sz="1200" b="1" dirty="0">
                <a:solidFill>
                  <a:srgbClr val="000000"/>
                </a:solidFill>
                <a:latin typeface="Calibri" charset="0"/>
              </a:rPr>
              <a:t>Ευδόξου </a:t>
            </a:r>
            <a:r>
              <a:rPr lang="el-GR" sz="1200" dirty="0">
                <a:solidFill>
                  <a:srgbClr val="000000"/>
                </a:solidFill>
                <a:latin typeface="Calibri" charset="0"/>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latin typeface="Calibri" charset="0"/>
              </a:rPr>
              <a:t>διάδοση, δημοσίευση, αναπαραγωγή </a:t>
            </a:r>
            <a:r>
              <a:rPr lang="el-GR" sz="1200" dirty="0">
                <a:solidFill>
                  <a:srgbClr val="000000"/>
                </a:solidFill>
                <a:latin typeface="Calibri" charset="0"/>
              </a:rPr>
              <a:t>ή </a:t>
            </a:r>
            <a:r>
              <a:rPr lang="el-GR" sz="1200" b="1" dirty="0">
                <a:solidFill>
                  <a:srgbClr val="000000"/>
                </a:solidFill>
                <a:latin typeface="Calibri" charset="0"/>
              </a:rPr>
              <a:t>πώληση </a:t>
            </a:r>
            <a:r>
              <a:rPr lang="el-GR" sz="1200" dirty="0">
                <a:solidFill>
                  <a:srgbClr val="000000"/>
                </a:solidFill>
                <a:latin typeface="Calibri" charset="0"/>
              </a:rPr>
              <a:t>οπουδήποτε μέρους αυτού του έργου με οποιοδήποτε μέσο καταστρέφει την ακεραιότητα του έργου </a:t>
            </a:r>
            <a:r>
              <a:rPr lang="el-GR" sz="1200" b="1" dirty="0">
                <a:solidFill>
                  <a:srgbClr val="000000"/>
                </a:solidFill>
                <a:latin typeface="Calibri" charset="0"/>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latin typeface="Calibri" charset="0"/>
              </a:rPr>
              <a:t>. Το περιεχόμενο του έργου </a:t>
            </a:r>
            <a:r>
              <a:rPr lang="el-GR" sz="1200" b="1" dirty="0">
                <a:solidFill>
                  <a:srgbClr val="000000"/>
                </a:solidFill>
                <a:latin typeface="Calibri" charset="0"/>
              </a:rPr>
              <a:t>δεν θα πρέπει να διατίθεται </a:t>
            </a:r>
            <a:r>
              <a:rPr lang="el-GR" sz="1200" dirty="0">
                <a:solidFill>
                  <a:srgbClr val="000000"/>
                </a:solidFill>
                <a:latin typeface="Calibri" charset="0"/>
              </a:rPr>
              <a:t>στους φοιτητές παρά μόνο όταν αυτό αναφέρεται ρητά ότι μπορεί να γίνει. Η </a:t>
            </a:r>
            <a:r>
              <a:rPr lang="el-GR" sz="1200" b="1" dirty="0">
                <a:solidFill>
                  <a:srgbClr val="000000"/>
                </a:solidFill>
                <a:latin typeface="Calibri" charset="0"/>
              </a:rPr>
              <a:t>χρήση </a:t>
            </a:r>
            <a:r>
              <a:rPr lang="el-GR" sz="1200" dirty="0">
                <a:solidFill>
                  <a:srgbClr val="000000"/>
                </a:solidFill>
                <a:latin typeface="Calibri" charset="0"/>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latin typeface="Calibri" charset="0"/>
              </a:rPr>
              <a:t>επίσημες υπηρεσίες του εκπαιδευτικού ιδρύματος </a:t>
            </a:r>
            <a:r>
              <a:rPr lang="el-GR" sz="1200" dirty="0">
                <a:solidFill>
                  <a:srgbClr val="000000"/>
                </a:solidFill>
                <a:latin typeface="Calibri" charset="0"/>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latin typeface="Calibri" charset="0"/>
              </a:rPr>
              <a:t>προσαρμόζει </a:t>
            </a:r>
            <a:r>
              <a:rPr lang="el-GR" sz="1200" dirty="0">
                <a:solidFill>
                  <a:srgbClr val="000000"/>
                </a:solidFill>
                <a:latin typeface="Calibri" charset="0"/>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a:t>
            </a:r>
            <a:endParaRPr lang="el-GR" sz="1200" dirty="0">
              <a:solidFill>
                <a:prstClr val="black"/>
              </a:solidFill>
              <a:latin typeface="Calibri" charset="0"/>
            </a:endParaRPr>
          </a:p>
        </p:txBody>
      </p:sp>
      <p:pic>
        <p:nvPicPr>
          <p:cNvPr id="18435" name="Εικόνα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350" y="947738"/>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Εικόνα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4803775"/>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0"/>
          </p:nvPr>
        </p:nvSpPr>
        <p:spPr/>
        <p:txBody>
          <a:bodyPr/>
          <a:lstStyle/>
          <a:p>
            <a:fld id="{7ADEA3C8-C2DE-4A3E-A6B7-C39F131016B8}" type="slidenum">
              <a:rPr lang="en-US" altLang="en-US" smtClean="0"/>
              <a:pPr/>
              <a:t>11</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ctrTitle"/>
          </p:nvPr>
        </p:nvSpPr>
        <p:spPr>
          <a:xfrm>
            <a:off x="2346325" y="758826"/>
            <a:ext cx="7543800" cy="3565525"/>
          </a:xfrm>
        </p:spPr>
        <p:txBody>
          <a:bodyPr/>
          <a:lstStyle/>
          <a:p>
            <a:pPr eaLnBrk="1" fontAlgn="auto" hangingPunct="1">
              <a:spcAft>
                <a:spcPts val="0"/>
              </a:spcAft>
              <a:defRPr/>
            </a:pPr>
            <a:r>
              <a:rPr lang="el-GR" sz="2400" dirty="0">
                <a:solidFill>
                  <a:srgbClr val="FF0000"/>
                </a:solidFill>
                <a:latin typeface="Arial Black" pitchFamily="34" charset="0"/>
              </a:rPr>
              <a:t>ΚΕΦΑΛΑΙΟ</a:t>
            </a:r>
            <a:r>
              <a:rPr lang="el-GR" sz="6000" dirty="0">
                <a:solidFill>
                  <a:srgbClr val="FF0000"/>
                </a:solidFill>
                <a:latin typeface="Arial Black" pitchFamily="34" charset="0"/>
              </a:rPr>
              <a:t> </a:t>
            </a:r>
            <a:r>
              <a:rPr lang="el-GR" sz="6600" dirty="0">
                <a:solidFill>
                  <a:srgbClr val="FF0000"/>
                </a:solidFill>
                <a:latin typeface="Arial Black" pitchFamily="34" charset="0"/>
              </a:rPr>
              <a:t>1</a:t>
            </a:r>
            <a:endParaRPr lang="en-US" sz="6000" dirty="0">
              <a:solidFill>
                <a:srgbClr val="FF0000"/>
              </a:solidFill>
              <a:latin typeface="Arial Black" pitchFamily="34" charset="0"/>
            </a:endParaRPr>
          </a:p>
        </p:txBody>
      </p:sp>
      <p:sp>
        <p:nvSpPr>
          <p:cNvPr id="15363" name="Rectangle 11"/>
          <p:cNvSpPr>
            <a:spLocks noGrp="1" noChangeArrowheads="1"/>
          </p:cNvSpPr>
          <p:nvPr>
            <p:ph type="subTitle" idx="1"/>
          </p:nvPr>
        </p:nvSpPr>
        <p:spPr>
          <a:xfrm>
            <a:off x="2349500" y="4456113"/>
            <a:ext cx="7543800" cy="1143000"/>
          </a:xfrm>
        </p:spPr>
        <p:txBody>
          <a:bodyPr rtlCol="0"/>
          <a:lstStyle/>
          <a:p>
            <a:pPr eaLnBrk="1" fontAlgn="auto" hangingPunct="1">
              <a:defRPr/>
            </a:pPr>
            <a:r>
              <a:rPr lang="el-GR" altLang="en-US" sz="2000" dirty="0">
                <a:solidFill>
                  <a:schemeClr val="accent6">
                    <a:lumMod val="75000"/>
                  </a:schemeClr>
                </a:solidFill>
                <a:latin typeface="Arial Black" pitchFamily="34" charset="0"/>
                <a:ea typeface="ＭＳ Ｐゴシック" panose="020B0600070205080204" pitchFamily="34" charset="-128"/>
              </a:rPr>
              <a:t>Η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ευρωπαϊκη</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ιδεα</a:t>
            </a:r>
            <a:r>
              <a:rPr lang="el-GR" altLang="en-US" sz="2000" dirty="0">
                <a:solidFill>
                  <a:schemeClr val="accent6">
                    <a:lumMod val="75000"/>
                  </a:schemeClr>
                </a:solidFill>
                <a:latin typeface="Arial Black" pitchFamily="34" charset="0"/>
                <a:ea typeface="ＭＳ Ｐゴシック" panose="020B0600070205080204" pitchFamily="34" charset="-128"/>
              </a:rPr>
              <a:t>» και οι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πρωτες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προσπαθειες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για την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υλοποιηση</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της</a:t>
            </a:r>
          </a:p>
        </p:txBody>
      </p:sp>
      <p:sp>
        <p:nvSpPr>
          <p:cNvPr id="3" name="Θέση αριθμού διαφάνειας 2"/>
          <p:cNvSpPr>
            <a:spLocks noGrp="1"/>
          </p:cNvSpPr>
          <p:nvPr>
            <p:ph type="sldNum" sz="quarter" idx="10"/>
          </p:nvPr>
        </p:nvSpPr>
        <p:spPr/>
        <p:txBody>
          <a:bodyPr/>
          <a:lstStyle/>
          <a:p>
            <a:fld id="{6671E9E9-5D2E-4BE9-8881-E30C156104A5}" type="slidenum">
              <a:rPr lang="en-US" altLang="en-US" smtClean="0"/>
              <a:pPr/>
              <a:t>2</a:t>
            </a:fld>
            <a:endParaRPr lang="en-US" alt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descr="http://upload.wikimedia.org/wikipedia/commons/2/28/Maximilien-de-Sully.jpg"/>
          <p:cNvPicPr/>
          <p:nvPr/>
        </p:nvPicPr>
        <p:blipFill>
          <a:blip r:embed="rId3" cstate="print"/>
          <a:stretch>
            <a:fillRect/>
          </a:stretch>
        </p:blipFill>
        <p:spPr bwMode="auto">
          <a:xfrm>
            <a:off x="5376000" y="2260444"/>
            <a:ext cx="1440000" cy="2089081"/>
          </a:xfrm>
          <a:prstGeom prst="rect">
            <a:avLst/>
          </a:prstGeom>
          <a:noFill/>
          <a:ln w="9525">
            <a:noFill/>
            <a:miter lim="800000"/>
            <a:headEnd/>
            <a:tailEnd/>
          </a:ln>
        </p:spPr>
      </p:pic>
      <p:pic>
        <p:nvPicPr>
          <p:cNvPr id="10" name="Εικόνα 9" descr="http://upload.wikimedia.org/wikipedia/commons/4/42/Appletons%27_Penn_William_Older.jpg"/>
          <p:cNvPicPr/>
          <p:nvPr/>
        </p:nvPicPr>
        <p:blipFill>
          <a:blip r:embed="rId4" cstate="print"/>
          <a:srcRect/>
          <a:stretch>
            <a:fillRect/>
          </a:stretch>
        </p:blipFill>
        <p:spPr bwMode="auto">
          <a:xfrm>
            <a:off x="8011805" y="2264487"/>
            <a:ext cx="1440000" cy="2080997"/>
          </a:xfrm>
          <a:prstGeom prst="rect">
            <a:avLst/>
          </a:prstGeom>
          <a:noFill/>
          <a:ln w="9525">
            <a:noFill/>
            <a:miter lim="800000"/>
            <a:headEnd/>
            <a:tailEnd/>
          </a:ln>
        </p:spPr>
      </p:pic>
      <p:pic>
        <p:nvPicPr>
          <p:cNvPr id="11" name="Εικόνα 10" descr="http://upload.wikimedia.org/wikipedia/commons/a/af/Castel_de_saintpierre.jpg"/>
          <p:cNvPicPr/>
          <p:nvPr/>
        </p:nvPicPr>
        <p:blipFill>
          <a:blip r:embed="rId5" cstate="print"/>
          <a:srcRect/>
          <a:stretch>
            <a:fillRect/>
          </a:stretch>
        </p:blipFill>
        <p:spPr bwMode="auto">
          <a:xfrm>
            <a:off x="10426655" y="2264485"/>
            <a:ext cx="1440000" cy="2080997"/>
          </a:xfrm>
          <a:prstGeom prst="rect">
            <a:avLst/>
          </a:prstGeom>
          <a:noFill/>
          <a:ln w="9525">
            <a:noFill/>
            <a:miter lim="800000"/>
            <a:headEnd/>
            <a:tailEnd/>
          </a:ln>
        </p:spPr>
      </p:pic>
      <p:pic>
        <p:nvPicPr>
          <p:cNvPr id="18" name="Εικόνα 17"/>
          <p:cNvPicPr>
            <a:picLocks noChangeAspect="1"/>
          </p:cNvPicPr>
          <p:nvPr/>
        </p:nvPicPr>
        <p:blipFill>
          <a:blip r:embed="rId6"/>
          <a:stretch>
            <a:fillRect/>
          </a:stretch>
        </p:blipFill>
        <p:spPr>
          <a:xfrm>
            <a:off x="2806821" y="2278039"/>
            <a:ext cx="1440000" cy="2108562"/>
          </a:xfrm>
          <a:prstGeom prst="rect">
            <a:avLst/>
          </a:prstGeom>
        </p:spPr>
      </p:pic>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 Η «ευρωπαϊκή ιδέα» και οι πρώτες προσπάθειες για την υλοποίησή της</a:t>
            </a:r>
          </a:p>
        </p:txBody>
      </p:sp>
      <p:pic>
        <p:nvPicPr>
          <p:cNvPr id="7" name="Εικόνα 6"/>
          <p:cNvPicPr>
            <a:picLocks noChangeAspect="1"/>
          </p:cNvPicPr>
          <p:nvPr/>
        </p:nvPicPr>
        <p:blipFill>
          <a:blip r:embed="rId7"/>
          <a:stretch>
            <a:fillRect/>
          </a:stretch>
        </p:blipFill>
        <p:spPr>
          <a:xfrm>
            <a:off x="284106" y="2277094"/>
            <a:ext cx="1405985" cy="2108562"/>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3"/>
                </a:solidFill>
                <a:cs typeface="Times New Roman" panose="02020603050405020304" pitchFamily="18" charset="0"/>
              </a:rPr>
              <a:t>Τα σχέδια για μία ενωμένη Ευρώπη κατά το </a:t>
            </a:r>
            <a:r>
              <a:rPr lang="el-GR" sz="2000" b="1" dirty="0" smtClean="0">
                <a:solidFill>
                  <a:schemeClr val="accent3"/>
                </a:solidFill>
                <a:cs typeface="Times New Roman" panose="02020603050405020304" pitchFamily="18" charset="0"/>
              </a:rPr>
              <a:t>Μεσαίωνα και τους Νεότερους Χρόνους</a:t>
            </a:r>
            <a:endParaRPr lang="el-GR" sz="2000" b="1" dirty="0">
              <a:solidFill>
                <a:schemeClr val="accent3"/>
              </a:solidFill>
              <a:cs typeface="Times New Roman" panose="02020603050405020304" pitchFamily="18" charset="0"/>
            </a:endParaRPr>
          </a:p>
        </p:txBody>
      </p:sp>
      <p:sp>
        <p:nvSpPr>
          <p:cNvPr id="25" name="TextBox 24"/>
          <p:cNvSpPr txBox="1"/>
          <p:nvPr/>
        </p:nvSpPr>
        <p:spPr>
          <a:xfrm>
            <a:off x="241036" y="4438630"/>
            <a:ext cx="1854464" cy="1384995"/>
          </a:xfrm>
          <a:prstGeom prst="rect">
            <a:avLst/>
          </a:prstGeom>
          <a:noFill/>
        </p:spPr>
        <p:txBody>
          <a:bodyPr wrap="square" rtlCol="0">
            <a:spAutoFit/>
          </a:bodyPr>
          <a:lstStyle/>
          <a:p>
            <a:r>
              <a:rPr lang="el-GR" sz="1400" b="1" dirty="0" smtClean="0">
                <a:solidFill>
                  <a:schemeClr val="accent3"/>
                </a:solidFill>
              </a:rPr>
              <a:t>Καρλομάγνος</a:t>
            </a:r>
          </a:p>
          <a:p>
            <a:r>
              <a:rPr lang="el-GR" sz="1400" b="1" i="1" dirty="0">
                <a:solidFill>
                  <a:schemeClr val="accent3"/>
                </a:solidFill>
              </a:rPr>
              <a:t>Β</a:t>
            </a:r>
            <a:r>
              <a:rPr lang="el-GR" sz="1400" b="1" i="1" dirty="0" smtClean="0">
                <a:solidFill>
                  <a:schemeClr val="accent3"/>
                </a:solidFill>
              </a:rPr>
              <a:t>ασιλιάς </a:t>
            </a:r>
            <a:r>
              <a:rPr lang="el-GR" sz="1400" b="1" i="1" dirty="0">
                <a:solidFill>
                  <a:schemeClr val="accent3"/>
                </a:solidFill>
              </a:rPr>
              <a:t>– </a:t>
            </a:r>
            <a:r>
              <a:rPr lang="el-GR" sz="1400" b="1" i="1" dirty="0" smtClean="0">
                <a:solidFill>
                  <a:schemeClr val="accent3"/>
                </a:solidFill>
              </a:rPr>
              <a:t>πατέρας </a:t>
            </a:r>
            <a:r>
              <a:rPr lang="el-GR" sz="1400" b="1" i="1" dirty="0">
                <a:solidFill>
                  <a:schemeClr val="accent3"/>
                </a:solidFill>
              </a:rPr>
              <a:t>της Ευρώπης</a:t>
            </a:r>
          </a:p>
          <a:p>
            <a:r>
              <a:rPr lang="el-GR" sz="1400" b="1" i="1" dirty="0">
                <a:solidFill>
                  <a:schemeClr val="accent3"/>
                </a:solidFill>
              </a:rPr>
              <a:t>Α</a:t>
            </a:r>
            <a:r>
              <a:rPr lang="el-GR" sz="1400" b="1" i="1" dirty="0" smtClean="0">
                <a:solidFill>
                  <a:schemeClr val="accent3"/>
                </a:solidFill>
              </a:rPr>
              <a:t>υτοκράτορας </a:t>
            </a:r>
            <a:r>
              <a:rPr lang="el-GR" sz="1400" b="1" i="1" dirty="0">
                <a:solidFill>
                  <a:schemeClr val="accent3"/>
                </a:solidFill>
              </a:rPr>
              <a:t>των </a:t>
            </a:r>
            <a:r>
              <a:rPr lang="el-GR" sz="1400" b="1" i="1" dirty="0" smtClean="0">
                <a:solidFill>
                  <a:schemeClr val="accent3"/>
                </a:solidFill>
              </a:rPr>
              <a:t>Ρωμαίων, 800</a:t>
            </a:r>
            <a:endParaRPr lang="el-GR" sz="1400" b="1" i="1" dirty="0">
              <a:solidFill>
                <a:schemeClr val="accent3"/>
              </a:solidFill>
            </a:endParaRPr>
          </a:p>
          <a:p>
            <a:endParaRPr lang="el-GR" sz="1400" b="1" dirty="0">
              <a:solidFill>
                <a:schemeClr val="accent3"/>
              </a:solidFill>
            </a:endParaRPr>
          </a:p>
        </p:txBody>
      </p:sp>
      <p:sp>
        <p:nvSpPr>
          <p:cNvPr id="26" name="TextBox 25"/>
          <p:cNvSpPr txBox="1"/>
          <p:nvPr/>
        </p:nvSpPr>
        <p:spPr>
          <a:xfrm>
            <a:off x="2754696" y="4403365"/>
            <a:ext cx="2185603" cy="954107"/>
          </a:xfrm>
          <a:prstGeom prst="rect">
            <a:avLst/>
          </a:prstGeom>
          <a:noFill/>
        </p:spPr>
        <p:txBody>
          <a:bodyPr wrap="square" rtlCol="0">
            <a:spAutoFit/>
          </a:bodyPr>
          <a:lstStyle/>
          <a:p>
            <a:r>
              <a:rPr lang="en-GB" sz="1400" b="1" dirty="0" smtClean="0">
                <a:solidFill>
                  <a:schemeClr val="accent3"/>
                </a:solidFill>
              </a:rPr>
              <a:t>Georg </a:t>
            </a:r>
            <a:r>
              <a:rPr lang="en-GB" sz="1400" b="1" dirty="0" err="1" smtClean="0">
                <a:solidFill>
                  <a:schemeClr val="accent3"/>
                </a:solidFill>
              </a:rPr>
              <a:t>Podiebrad</a:t>
            </a:r>
            <a:endParaRPr lang="el-GR" sz="1400" b="1" dirty="0" smtClean="0">
              <a:solidFill>
                <a:schemeClr val="accent3"/>
              </a:solidFill>
            </a:endParaRPr>
          </a:p>
          <a:p>
            <a:r>
              <a:rPr lang="el-GR" sz="1400" b="1" i="1" dirty="0">
                <a:solidFill>
                  <a:schemeClr val="accent3"/>
                </a:solidFill>
              </a:rPr>
              <a:t>Συνθήκη για την επίτευξη της ειρήνης στο Χριστιανικό κόσμο</a:t>
            </a:r>
            <a:r>
              <a:rPr lang="el-GR" sz="1400" b="1" dirty="0">
                <a:solidFill>
                  <a:schemeClr val="accent3"/>
                </a:solidFill>
              </a:rPr>
              <a:t>, 1462</a:t>
            </a:r>
          </a:p>
        </p:txBody>
      </p:sp>
      <p:sp>
        <p:nvSpPr>
          <p:cNvPr id="27" name="TextBox 26"/>
          <p:cNvSpPr txBox="1"/>
          <p:nvPr/>
        </p:nvSpPr>
        <p:spPr>
          <a:xfrm>
            <a:off x="5258966" y="4385656"/>
            <a:ext cx="2195934" cy="954107"/>
          </a:xfrm>
          <a:prstGeom prst="rect">
            <a:avLst/>
          </a:prstGeom>
          <a:noFill/>
        </p:spPr>
        <p:txBody>
          <a:bodyPr wrap="square" rtlCol="0">
            <a:spAutoFit/>
          </a:bodyPr>
          <a:lstStyle/>
          <a:p>
            <a:r>
              <a:rPr lang="en-GB" sz="1400" b="1" dirty="0">
                <a:solidFill>
                  <a:schemeClr val="accent3"/>
                </a:solidFill>
              </a:rPr>
              <a:t>Maximilien </a:t>
            </a:r>
            <a:r>
              <a:rPr lang="en-GB" sz="1400" b="1" dirty="0" smtClean="0">
                <a:solidFill>
                  <a:schemeClr val="accent3"/>
                </a:solidFill>
              </a:rPr>
              <a:t>Sully</a:t>
            </a:r>
            <a:endParaRPr lang="el-GR" sz="1400" b="1" dirty="0" smtClean="0">
              <a:solidFill>
                <a:schemeClr val="accent3"/>
              </a:solidFill>
            </a:endParaRPr>
          </a:p>
          <a:p>
            <a:r>
              <a:rPr lang="el-GR" sz="1400" b="1" i="1" dirty="0">
                <a:solidFill>
                  <a:schemeClr val="accent3"/>
                </a:solidFill>
              </a:rPr>
              <a:t>Μέγα Σχέδιο</a:t>
            </a:r>
            <a:r>
              <a:rPr lang="el-GR" sz="1400" b="1" dirty="0">
                <a:solidFill>
                  <a:schemeClr val="accent3"/>
                </a:solidFill>
              </a:rPr>
              <a:t>, μετά το 1620</a:t>
            </a:r>
          </a:p>
          <a:p>
            <a:r>
              <a:rPr lang="el-GR" sz="1400" b="1" dirty="0" err="1">
                <a:solidFill>
                  <a:schemeClr val="accent3"/>
                </a:solidFill>
              </a:rPr>
              <a:t>Respublica</a:t>
            </a:r>
            <a:r>
              <a:rPr lang="el-GR" sz="1400" b="1" dirty="0">
                <a:solidFill>
                  <a:schemeClr val="accent3"/>
                </a:solidFill>
              </a:rPr>
              <a:t> </a:t>
            </a:r>
            <a:r>
              <a:rPr lang="el-GR" sz="1400" b="1" dirty="0" err="1">
                <a:solidFill>
                  <a:schemeClr val="accent3"/>
                </a:solidFill>
              </a:rPr>
              <a:t>Christiana</a:t>
            </a:r>
            <a:endParaRPr lang="el-GR" sz="1400" b="1" dirty="0">
              <a:solidFill>
                <a:schemeClr val="accent3"/>
              </a:solidFill>
            </a:endParaRPr>
          </a:p>
          <a:p>
            <a:endParaRPr lang="el-GR" sz="1400" b="1" dirty="0">
              <a:solidFill>
                <a:schemeClr val="accent3"/>
              </a:solidFill>
            </a:endParaRPr>
          </a:p>
        </p:txBody>
      </p:sp>
      <p:sp>
        <p:nvSpPr>
          <p:cNvPr id="28" name="TextBox 27"/>
          <p:cNvSpPr txBox="1"/>
          <p:nvPr/>
        </p:nvSpPr>
        <p:spPr>
          <a:xfrm>
            <a:off x="7959680" y="4438630"/>
            <a:ext cx="2124119" cy="954107"/>
          </a:xfrm>
          <a:prstGeom prst="rect">
            <a:avLst/>
          </a:prstGeom>
          <a:noFill/>
        </p:spPr>
        <p:txBody>
          <a:bodyPr wrap="square" rtlCol="0">
            <a:spAutoFit/>
          </a:bodyPr>
          <a:lstStyle/>
          <a:p>
            <a:r>
              <a:rPr lang="en-GB" sz="1400" b="1" dirty="0">
                <a:solidFill>
                  <a:schemeClr val="accent3"/>
                </a:solidFill>
              </a:rPr>
              <a:t>William Penn </a:t>
            </a:r>
            <a:endParaRPr lang="el-GR" sz="1400" b="1" dirty="0" smtClean="0">
              <a:solidFill>
                <a:schemeClr val="accent3"/>
              </a:solidFill>
            </a:endParaRPr>
          </a:p>
          <a:p>
            <a:r>
              <a:rPr lang="el-GR" sz="1400" b="1" i="1" dirty="0">
                <a:solidFill>
                  <a:schemeClr val="accent3"/>
                </a:solidFill>
              </a:rPr>
              <a:t>Δοκίμιο για την Τρέχουσα και τη Μελλοντική Ειρήνη της Ευρώπης</a:t>
            </a:r>
            <a:r>
              <a:rPr lang="el-GR" sz="1400" b="1" dirty="0">
                <a:solidFill>
                  <a:schemeClr val="accent3"/>
                </a:solidFill>
              </a:rPr>
              <a:t>, 1693</a:t>
            </a:r>
          </a:p>
        </p:txBody>
      </p:sp>
      <p:sp>
        <p:nvSpPr>
          <p:cNvPr id="29" name="TextBox 28"/>
          <p:cNvSpPr txBox="1"/>
          <p:nvPr/>
        </p:nvSpPr>
        <p:spPr>
          <a:xfrm>
            <a:off x="10282210" y="4401044"/>
            <a:ext cx="1909789" cy="923330"/>
          </a:xfrm>
          <a:prstGeom prst="rect">
            <a:avLst/>
          </a:prstGeom>
          <a:noFill/>
        </p:spPr>
        <p:txBody>
          <a:bodyPr wrap="square" rtlCol="0">
            <a:spAutoFit/>
          </a:bodyPr>
          <a:lstStyle/>
          <a:p>
            <a:r>
              <a:rPr lang="en-GB" sz="1350" b="1" dirty="0" smtClean="0">
                <a:solidFill>
                  <a:schemeClr val="accent3"/>
                </a:solidFill>
              </a:rPr>
              <a:t>Charles Saint-Pierre</a:t>
            </a:r>
            <a:endParaRPr lang="el-GR" sz="1350" b="1" dirty="0" smtClean="0">
              <a:solidFill>
                <a:schemeClr val="accent3"/>
              </a:solidFill>
            </a:endParaRPr>
          </a:p>
          <a:p>
            <a:r>
              <a:rPr lang="el-GR" sz="1350" b="1" i="1" dirty="0" smtClean="0">
                <a:solidFill>
                  <a:schemeClr val="accent3"/>
                </a:solidFill>
              </a:rPr>
              <a:t>Ορισμένοι </a:t>
            </a:r>
            <a:r>
              <a:rPr lang="el-GR" sz="1350" b="1" i="1" dirty="0">
                <a:solidFill>
                  <a:schemeClr val="accent3"/>
                </a:solidFill>
              </a:rPr>
              <a:t>Λόγοι για ένα Ευρωπαϊκό Κράτος</a:t>
            </a:r>
            <a:r>
              <a:rPr lang="el-GR" sz="1350" b="1" dirty="0">
                <a:solidFill>
                  <a:schemeClr val="accent3"/>
                </a:solidFill>
              </a:rPr>
              <a:t>, 1710</a:t>
            </a:r>
          </a:p>
        </p:txBody>
      </p:sp>
      <p:sp>
        <p:nvSpPr>
          <p:cNvPr id="19" name="TextBox 18"/>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8" name="Θέση αριθμού διαφάνειας 7"/>
          <p:cNvSpPr>
            <a:spLocks noGrp="1"/>
          </p:cNvSpPr>
          <p:nvPr>
            <p:ph type="sldNum" sz="quarter" idx="10"/>
          </p:nvPr>
        </p:nvSpPr>
        <p:spPr/>
        <p:txBody>
          <a:bodyPr/>
          <a:lstStyle/>
          <a:p>
            <a:fld id="{7ADEA3C8-C2DE-4A3E-A6B7-C39F131016B8}" type="slidenum">
              <a:rPr lang="en-US" altLang="en-US" smtClean="0"/>
              <a:pPr/>
              <a:t>3</a:t>
            </a:fld>
            <a:endParaRPr lang="en-US" altLang="en-US"/>
          </a:p>
        </p:txBody>
      </p:sp>
    </p:spTree>
    <p:extLst>
      <p:ext uri="{BB962C8B-B14F-4D97-AF65-F5344CB8AC3E}">
        <p14:creationId xmlns:p14="http://schemas.microsoft.com/office/powerpoint/2010/main" val="803215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 Η «ευρωπαϊκή ιδέα» και οι πρώτες προσπάθειες για την υλοποίησή της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ευρωπαϊκή ιδέα μετά τη Γαλλική Επανάσταση</a:t>
            </a:r>
          </a:p>
        </p:txBody>
      </p:sp>
      <p:sp>
        <p:nvSpPr>
          <p:cNvPr id="25" name="TextBox 24"/>
          <p:cNvSpPr txBox="1"/>
          <p:nvPr/>
        </p:nvSpPr>
        <p:spPr>
          <a:xfrm>
            <a:off x="2768600" y="4460495"/>
            <a:ext cx="2182028" cy="954107"/>
          </a:xfrm>
          <a:prstGeom prst="rect">
            <a:avLst/>
          </a:prstGeom>
          <a:noFill/>
        </p:spPr>
        <p:txBody>
          <a:bodyPr wrap="square" rtlCol="0">
            <a:spAutoFit/>
          </a:bodyPr>
          <a:lstStyle/>
          <a:p>
            <a:r>
              <a:rPr lang="en-GB" sz="1400" b="1" dirty="0">
                <a:solidFill>
                  <a:schemeClr val="accent2"/>
                </a:solidFill>
              </a:rPr>
              <a:t>Claude Henri de </a:t>
            </a:r>
            <a:r>
              <a:rPr lang="en-GB" sz="1400" b="1" dirty="0" err="1">
                <a:solidFill>
                  <a:schemeClr val="accent2"/>
                </a:solidFill>
              </a:rPr>
              <a:t>Rouvroy</a:t>
            </a:r>
            <a:endParaRPr lang="el-GR" sz="1400" b="1" dirty="0" smtClean="0">
              <a:solidFill>
                <a:schemeClr val="accent2"/>
              </a:solidFill>
            </a:endParaRPr>
          </a:p>
          <a:p>
            <a:r>
              <a:rPr lang="el-GR" sz="1400" b="1" i="1" dirty="0">
                <a:solidFill>
                  <a:schemeClr val="accent2"/>
                </a:solidFill>
              </a:rPr>
              <a:t>Περί της αναδιοργάνωσης της ευρωπαϊκής κοινωνίας</a:t>
            </a:r>
            <a:r>
              <a:rPr lang="el-GR" sz="1400" b="1" dirty="0">
                <a:solidFill>
                  <a:schemeClr val="accent2"/>
                </a:solidFill>
              </a:rPr>
              <a:t>, 1814</a:t>
            </a:r>
          </a:p>
        </p:txBody>
      </p:sp>
      <p:sp>
        <p:nvSpPr>
          <p:cNvPr id="26" name="TextBox 25"/>
          <p:cNvSpPr txBox="1"/>
          <p:nvPr/>
        </p:nvSpPr>
        <p:spPr>
          <a:xfrm>
            <a:off x="5269296" y="4429155"/>
            <a:ext cx="2185603" cy="954107"/>
          </a:xfrm>
          <a:prstGeom prst="rect">
            <a:avLst/>
          </a:prstGeom>
          <a:noFill/>
        </p:spPr>
        <p:txBody>
          <a:bodyPr wrap="square" rtlCol="0">
            <a:spAutoFit/>
          </a:bodyPr>
          <a:lstStyle/>
          <a:p>
            <a:r>
              <a:rPr lang="en-GB" sz="1400" b="1" dirty="0">
                <a:solidFill>
                  <a:schemeClr val="accent2"/>
                </a:solidFill>
              </a:rPr>
              <a:t>Georg Friedrich </a:t>
            </a:r>
            <a:r>
              <a:rPr lang="en-GB" sz="1400" b="1" dirty="0" smtClean="0">
                <a:solidFill>
                  <a:schemeClr val="accent2"/>
                </a:solidFill>
              </a:rPr>
              <a:t>List</a:t>
            </a:r>
            <a:r>
              <a:rPr lang="el-GR" sz="1400" b="1" dirty="0" smtClean="0">
                <a:solidFill>
                  <a:schemeClr val="accent2"/>
                </a:solidFill>
              </a:rPr>
              <a:t> </a:t>
            </a:r>
            <a:endParaRPr lang="el-GR" sz="1400" b="1" i="1" dirty="0" smtClean="0">
              <a:solidFill>
                <a:schemeClr val="accent2"/>
              </a:solidFill>
            </a:endParaRPr>
          </a:p>
          <a:p>
            <a:r>
              <a:rPr lang="el-GR" sz="1400" b="1" i="1" dirty="0" smtClean="0">
                <a:solidFill>
                  <a:schemeClr val="accent2"/>
                </a:solidFill>
              </a:rPr>
              <a:t>Το </a:t>
            </a:r>
            <a:r>
              <a:rPr lang="el-GR" sz="1400" b="1" i="1" dirty="0">
                <a:solidFill>
                  <a:schemeClr val="accent2"/>
                </a:solidFill>
              </a:rPr>
              <a:t>Εθνικό Σύστημα Πολιτικής Οικονομίας</a:t>
            </a:r>
            <a:r>
              <a:rPr lang="el-GR" sz="1400" b="1" dirty="0">
                <a:solidFill>
                  <a:schemeClr val="accent2"/>
                </a:solidFill>
              </a:rPr>
              <a:t>, 1841</a:t>
            </a:r>
          </a:p>
        </p:txBody>
      </p:sp>
      <p:sp>
        <p:nvSpPr>
          <p:cNvPr id="27" name="TextBox 26"/>
          <p:cNvSpPr txBox="1"/>
          <p:nvPr/>
        </p:nvSpPr>
        <p:spPr>
          <a:xfrm>
            <a:off x="7709283" y="4460495"/>
            <a:ext cx="2195934" cy="738664"/>
          </a:xfrm>
          <a:prstGeom prst="rect">
            <a:avLst/>
          </a:prstGeom>
          <a:noFill/>
        </p:spPr>
        <p:txBody>
          <a:bodyPr wrap="square" rtlCol="0">
            <a:spAutoFit/>
          </a:bodyPr>
          <a:lstStyle/>
          <a:p>
            <a:r>
              <a:rPr lang="en-GB" sz="1400" b="1" dirty="0">
                <a:solidFill>
                  <a:schemeClr val="accent2"/>
                </a:solidFill>
              </a:rPr>
              <a:t>Victor-Marie </a:t>
            </a:r>
            <a:r>
              <a:rPr lang="en-GB" sz="1400" b="1" dirty="0" smtClean="0">
                <a:solidFill>
                  <a:schemeClr val="accent2"/>
                </a:solidFill>
              </a:rPr>
              <a:t>Hugo</a:t>
            </a:r>
            <a:endParaRPr lang="el-GR" sz="1400" b="1" dirty="0" smtClean="0">
              <a:solidFill>
                <a:schemeClr val="accent2"/>
              </a:solidFill>
            </a:endParaRPr>
          </a:p>
          <a:p>
            <a:r>
              <a:rPr lang="el-GR" sz="1400" b="1" i="1" dirty="0">
                <a:solidFill>
                  <a:schemeClr val="accent2"/>
                </a:solidFill>
              </a:rPr>
              <a:t>Ηνωμένες Πολιτείες της </a:t>
            </a:r>
            <a:r>
              <a:rPr lang="el-GR" sz="1400" b="1" i="1" dirty="0" smtClean="0">
                <a:solidFill>
                  <a:schemeClr val="accent2"/>
                </a:solidFill>
              </a:rPr>
              <a:t>Ευρώπης</a:t>
            </a:r>
            <a:r>
              <a:rPr lang="el-GR" sz="1400" b="1" dirty="0" smtClean="0">
                <a:solidFill>
                  <a:schemeClr val="accent2"/>
                </a:solidFill>
              </a:rPr>
              <a:t>, 1849</a:t>
            </a:r>
            <a:endParaRPr lang="el-GR" sz="1400" b="1" dirty="0">
              <a:solidFill>
                <a:schemeClr val="accent2"/>
              </a:solidFill>
            </a:endParaRPr>
          </a:p>
        </p:txBody>
      </p:sp>
      <p:pic>
        <p:nvPicPr>
          <p:cNvPr id="21" name="Εικόνα 20"/>
          <p:cNvPicPr/>
          <p:nvPr/>
        </p:nvPicPr>
        <p:blipFill>
          <a:blip r:embed="rId3" cstate="print"/>
          <a:srcRect/>
          <a:stretch>
            <a:fillRect/>
          </a:stretch>
        </p:blipFill>
        <p:spPr bwMode="auto">
          <a:xfrm>
            <a:off x="2881802" y="2325087"/>
            <a:ext cx="1440000" cy="2089081"/>
          </a:xfrm>
          <a:prstGeom prst="rect">
            <a:avLst/>
          </a:prstGeom>
          <a:noFill/>
          <a:ln w="9525">
            <a:noFill/>
            <a:miter lim="800000"/>
            <a:headEnd/>
            <a:tailEnd/>
          </a:ln>
        </p:spPr>
      </p:pic>
      <p:pic>
        <p:nvPicPr>
          <p:cNvPr id="22" name="Εικόνα 21"/>
          <p:cNvPicPr/>
          <p:nvPr/>
        </p:nvPicPr>
        <p:blipFill>
          <a:blip r:embed="rId4" cstate="print"/>
          <a:srcRect/>
          <a:stretch>
            <a:fillRect/>
          </a:stretch>
        </p:blipFill>
        <p:spPr bwMode="auto">
          <a:xfrm>
            <a:off x="5376000" y="2329128"/>
            <a:ext cx="1440000" cy="2080997"/>
          </a:xfrm>
          <a:prstGeom prst="rect">
            <a:avLst/>
          </a:prstGeom>
          <a:noFill/>
          <a:ln w="9525">
            <a:noFill/>
            <a:miter lim="800000"/>
            <a:headEnd/>
            <a:tailEnd/>
          </a:ln>
        </p:spPr>
      </p:pic>
      <p:pic>
        <p:nvPicPr>
          <p:cNvPr id="30" name="Εικόνα 29" descr="http://upload.wikimedia.org/wikipedia/commons/2/27/Victor_Hugo_by_Charles_Hugo%2C_c1850-55.jpg"/>
          <p:cNvPicPr/>
          <p:nvPr/>
        </p:nvPicPr>
        <p:blipFill>
          <a:blip r:embed="rId5" cstate="print"/>
          <a:stretch>
            <a:fillRect/>
          </a:stretch>
        </p:blipFill>
        <p:spPr bwMode="auto">
          <a:xfrm>
            <a:off x="7773567" y="2356804"/>
            <a:ext cx="1492124" cy="2081826"/>
          </a:xfrm>
          <a:prstGeom prst="rect">
            <a:avLst/>
          </a:prstGeom>
          <a:noFill/>
          <a:ln w="9525">
            <a:noFill/>
            <a:miter lim="800000"/>
            <a:headEnd/>
            <a:tailEnd/>
          </a:ln>
        </p:spPr>
      </p:pic>
      <p:sp>
        <p:nvSpPr>
          <p:cNvPr id="16" name="TextBox 15"/>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4</a:t>
            </a:fld>
            <a:endParaRPr lang="en-US" altLang="en-US"/>
          </a:p>
        </p:txBody>
      </p:sp>
    </p:spTree>
    <p:extLst>
      <p:ext uri="{BB962C8B-B14F-4D97-AF65-F5344CB8AC3E}">
        <p14:creationId xmlns:p14="http://schemas.microsoft.com/office/powerpoint/2010/main" val="77961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 Η «ευρωπαϊκή ιδέα» και οι πρώτες προσπάθειες για την υλοποίησή της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ευρωπαϊκή ιδέα μετά τη Γαλλική </a:t>
            </a:r>
            <a:r>
              <a:rPr lang="el-GR" sz="2000" b="1" dirty="0" smtClean="0">
                <a:solidFill>
                  <a:schemeClr val="accent2"/>
                </a:solidFill>
                <a:cs typeface="Times New Roman" panose="02020603050405020304" pitchFamily="18" charset="0"/>
              </a:rPr>
              <a:t>Επανάσταση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3764565" y="4438629"/>
            <a:ext cx="2607294" cy="738664"/>
          </a:xfrm>
          <a:prstGeom prst="rect">
            <a:avLst/>
          </a:prstGeom>
          <a:noFill/>
        </p:spPr>
        <p:txBody>
          <a:bodyPr wrap="square" rtlCol="0">
            <a:spAutoFit/>
          </a:bodyPr>
          <a:lstStyle/>
          <a:p>
            <a:r>
              <a:rPr lang="en-GB" sz="1400" b="1" dirty="0">
                <a:solidFill>
                  <a:schemeClr val="accent2"/>
                </a:solidFill>
              </a:rPr>
              <a:t>Mikhail </a:t>
            </a:r>
            <a:r>
              <a:rPr lang="en-GB" sz="1400" b="1" dirty="0" err="1">
                <a:solidFill>
                  <a:schemeClr val="accent2"/>
                </a:solidFill>
              </a:rPr>
              <a:t>Alexandrovich</a:t>
            </a:r>
            <a:r>
              <a:rPr lang="en-GB" sz="1400" b="1" dirty="0">
                <a:solidFill>
                  <a:schemeClr val="accent2"/>
                </a:solidFill>
              </a:rPr>
              <a:t> </a:t>
            </a:r>
            <a:r>
              <a:rPr lang="en-GB" sz="1400" b="1" dirty="0" smtClean="0">
                <a:solidFill>
                  <a:schemeClr val="accent2"/>
                </a:solidFill>
              </a:rPr>
              <a:t>Bakunin</a:t>
            </a:r>
            <a:endParaRPr lang="el-GR" sz="1400" b="1" dirty="0" smtClean="0">
              <a:solidFill>
                <a:schemeClr val="accent2"/>
              </a:solidFill>
            </a:endParaRPr>
          </a:p>
          <a:p>
            <a:r>
              <a:rPr lang="el-GR" sz="1400" b="1" i="1" dirty="0" err="1">
                <a:solidFill>
                  <a:schemeClr val="accent2"/>
                </a:solidFill>
              </a:rPr>
              <a:t>Ομοσπονδισμός</a:t>
            </a:r>
            <a:r>
              <a:rPr lang="el-GR" sz="1400" b="1" i="1" dirty="0">
                <a:solidFill>
                  <a:schemeClr val="accent2"/>
                </a:solidFill>
              </a:rPr>
              <a:t>, Σοσιαλισμός, </a:t>
            </a:r>
            <a:r>
              <a:rPr lang="el-GR" sz="1400" b="1" i="1" dirty="0" err="1">
                <a:solidFill>
                  <a:schemeClr val="accent2"/>
                </a:solidFill>
              </a:rPr>
              <a:t>Αντι-Θεολογισμός</a:t>
            </a:r>
            <a:r>
              <a:rPr lang="el-GR" sz="1400" b="1" dirty="0">
                <a:solidFill>
                  <a:schemeClr val="accent2"/>
                </a:solidFill>
              </a:rPr>
              <a:t>, 1867</a:t>
            </a:r>
          </a:p>
        </p:txBody>
      </p:sp>
      <p:sp>
        <p:nvSpPr>
          <p:cNvPr id="27" name="TextBox 26"/>
          <p:cNvSpPr txBox="1"/>
          <p:nvPr/>
        </p:nvSpPr>
        <p:spPr>
          <a:xfrm>
            <a:off x="6371859" y="4438629"/>
            <a:ext cx="2195934" cy="954107"/>
          </a:xfrm>
          <a:prstGeom prst="rect">
            <a:avLst/>
          </a:prstGeom>
          <a:noFill/>
        </p:spPr>
        <p:txBody>
          <a:bodyPr wrap="square" rtlCol="0">
            <a:spAutoFit/>
          </a:bodyPr>
          <a:lstStyle/>
          <a:p>
            <a:r>
              <a:rPr lang="en-GB" sz="1400" b="1" dirty="0">
                <a:solidFill>
                  <a:schemeClr val="accent2"/>
                </a:solidFill>
              </a:rPr>
              <a:t>Johann </a:t>
            </a:r>
            <a:r>
              <a:rPr lang="en-GB" sz="1400" b="1" dirty="0" err="1">
                <a:solidFill>
                  <a:schemeClr val="accent2"/>
                </a:solidFill>
              </a:rPr>
              <a:t>Bluntschli</a:t>
            </a:r>
            <a:r>
              <a:rPr lang="en-GB" sz="1400" b="1" dirty="0">
                <a:solidFill>
                  <a:schemeClr val="accent2"/>
                </a:solidFill>
              </a:rPr>
              <a:t> </a:t>
            </a:r>
            <a:endParaRPr lang="el-GR" sz="1400" b="1" dirty="0" smtClean="0">
              <a:solidFill>
                <a:schemeClr val="accent2"/>
              </a:solidFill>
            </a:endParaRPr>
          </a:p>
          <a:p>
            <a:r>
              <a:rPr lang="el-GR" sz="1400" b="1" i="1" dirty="0">
                <a:solidFill>
                  <a:schemeClr val="accent2"/>
                </a:solidFill>
              </a:rPr>
              <a:t>Η οργάνωση της ευρωπαϊκής κοινωνίας κρατών</a:t>
            </a:r>
            <a:r>
              <a:rPr lang="el-GR" sz="1400" b="1" dirty="0">
                <a:solidFill>
                  <a:schemeClr val="accent2"/>
                </a:solidFill>
              </a:rPr>
              <a:t>, 1878</a:t>
            </a:r>
          </a:p>
        </p:txBody>
      </p:sp>
      <p:sp>
        <p:nvSpPr>
          <p:cNvPr id="28" name="TextBox 27"/>
          <p:cNvSpPr txBox="1"/>
          <p:nvPr/>
        </p:nvSpPr>
        <p:spPr>
          <a:xfrm>
            <a:off x="8920140" y="4438629"/>
            <a:ext cx="2124119" cy="1384995"/>
          </a:xfrm>
          <a:prstGeom prst="rect">
            <a:avLst/>
          </a:prstGeom>
          <a:noFill/>
        </p:spPr>
        <p:txBody>
          <a:bodyPr wrap="square" rtlCol="0">
            <a:spAutoFit/>
          </a:bodyPr>
          <a:lstStyle/>
          <a:p>
            <a:r>
              <a:rPr lang="en-GB" sz="1400" b="1" dirty="0">
                <a:solidFill>
                  <a:schemeClr val="accent2"/>
                </a:solidFill>
              </a:rPr>
              <a:t>Anatole </a:t>
            </a:r>
            <a:r>
              <a:rPr lang="en-GB" sz="1400" b="1" dirty="0" smtClean="0">
                <a:solidFill>
                  <a:schemeClr val="accent2"/>
                </a:solidFill>
              </a:rPr>
              <a:t>Leroy-Beaulieu</a:t>
            </a:r>
            <a:endParaRPr lang="el-GR" sz="1400" b="1" dirty="0" smtClean="0">
              <a:solidFill>
                <a:schemeClr val="accent2"/>
              </a:solidFill>
            </a:endParaRPr>
          </a:p>
          <a:p>
            <a:r>
              <a:rPr lang="el-GR" sz="1400" b="1" i="1" dirty="0" smtClean="0">
                <a:solidFill>
                  <a:schemeClr val="accent2"/>
                </a:solidFill>
              </a:rPr>
              <a:t>Μία ευρωπαϊκή </a:t>
            </a:r>
            <a:r>
              <a:rPr lang="el-GR" sz="1400" b="1" i="1" dirty="0">
                <a:solidFill>
                  <a:schemeClr val="accent2"/>
                </a:solidFill>
              </a:rPr>
              <a:t>ομοσπονδία </a:t>
            </a:r>
            <a:r>
              <a:rPr lang="el-GR" sz="1400" b="1" i="1" dirty="0" smtClean="0">
                <a:solidFill>
                  <a:schemeClr val="accent2"/>
                </a:solidFill>
              </a:rPr>
              <a:t>διαφορετική από αυτή των Ηνωμένων Πολιτειών </a:t>
            </a:r>
            <a:r>
              <a:rPr lang="el-GR" sz="1400" b="1" i="1" dirty="0">
                <a:solidFill>
                  <a:schemeClr val="accent2"/>
                </a:solidFill>
              </a:rPr>
              <a:t>της </a:t>
            </a:r>
            <a:r>
              <a:rPr lang="el-GR" sz="1400" b="1" i="1" dirty="0" smtClean="0">
                <a:solidFill>
                  <a:schemeClr val="accent2"/>
                </a:solidFill>
              </a:rPr>
              <a:t>Αμερικής</a:t>
            </a:r>
            <a:r>
              <a:rPr lang="el-GR" sz="1400" b="1" dirty="0" smtClean="0">
                <a:solidFill>
                  <a:schemeClr val="accent2"/>
                </a:solidFill>
              </a:rPr>
              <a:t>, 1900</a:t>
            </a:r>
            <a:endParaRPr lang="el-GR" sz="1400" b="1" dirty="0">
              <a:solidFill>
                <a:schemeClr val="accent2"/>
              </a:solidFill>
            </a:endParaRPr>
          </a:p>
        </p:txBody>
      </p:sp>
      <p:pic>
        <p:nvPicPr>
          <p:cNvPr id="32" name="Εικόνα 31"/>
          <p:cNvPicPr/>
          <p:nvPr/>
        </p:nvPicPr>
        <p:blipFill>
          <a:blip r:embed="rId3" cstate="print"/>
          <a:srcRect/>
          <a:stretch>
            <a:fillRect/>
          </a:stretch>
        </p:blipFill>
        <p:spPr bwMode="auto">
          <a:xfrm>
            <a:off x="3867060" y="2360751"/>
            <a:ext cx="1423294" cy="2077878"/>
          </a:xfrm>
          <a:prstGeom prst="rect">
            <a:avLst/>
          </a:prstGeom>
          <a:noFill/>
          <a:ln w="9525">
            <a:noFill/>
            <a:miter lim="800000"/>
            <a:headEnd/>
            <a:tailEnd/>
          </a:ln>
        </p:spPr>
      </p:pic>
      <p:pic>
        <p:nvPicPr>
          <p:cNvPr id="33" name="Εικόνα 32" descr="http://upload.wikimedia.org/wikipedia/commons/e/e3/Johann_Caspar_Bluntschli_alt.jpg"/>
          <p:cNvPicPr/>
          <p:nvPr/>
        </p:nvPicPr>
        <p:blipFill>
          <a:blip r:embed="rId4" cstate="print"/>
          <a:srcRect/>
          <a:stretch>
            <a:fillRect/>
          </a:stretch>
        </p:blipFill>
        <p:spPr bwMode="auto">
          <a:xfrm>
            <a:off x="6449989" y="2356804"/>
            <a:ext cx="1445842" cy="2081826"/>
          </a:xfrm>
          <a:prstGeom prst="rect">
            <a:avLst/>
          </a:prstGeom>
          <a:noFill/>
          <a:ln w="9525">
            <a:noFill/>
            <a:miter lim="800000"/>
            <a:headEnd/>
            <a:tailEnd/>
          </a:ln>
        </p:spPr>
      </p:pic>
      <p:pic>
        <p:nvPicPr>
          <p:cNvPr id="34" name="Εικόνα 33" descr="http://upload.wikimedia.org/wikipedia/commons/5/5e/Anatole_Leroy-Beaulieu.jpg"/>
          <p:cNvPicPr/>
          <p:nvPr/>
        </p:nvPicPr>
        <p:blipFill>
          <a:blip r:embed="rId5" cstate="print"/>
          <a:srcRect/>
          <a:stretch>
            <a:fillRect/>
          </a:stretch>
        </p:blipFill>
        <p:spPr bwMode="auto">
          <a:xfrm>
            <a:off x="8993798" y="2357280"/>
            <a:ext cx="1431787" cy="2081349"/>
          </a:xfrm>
          <a:prstGeom prst="rect">
            <a:avLst/>
          </a:prstGeom>
          <a:noFill/>
          <a:ln w="9525">
            <a:noFill/>
            <a:miter lim="800000"/>
            <a:headEnd/>
            <a:tailEnd/>
          </a:ln>
        </p:spPr>
      </p:pic>
      <p:sp>
        <p:nvSpPr>
          <p:cNvPr id="35" name="TextBox 34"/>
          <p:cNvSpPr txBox="1"/>
          <p:nvPr/>
        </p:nvSpPr>
        <p:spPr>
          <a:xfrm>
            <a:off x="1091462" y="4438629"/>
            <a:ext cx="2124119" cy="738664"/>
          </a:xfrm>
          <a:prstGeom prst="rect">
            <a:avLst/>
          </a:prstGeom>
          <a:noFill/>
        </p:spPr>
        <p:txBody>
          <a:bodyPr wrap="square" rtlCol="0">
            <a:spAutoFit/>
          </a:bodyPr>
          <a:lstStyle/>
          <a:p>
            <a:r>
              <a:rPr lang="en-GB" sz="1400" b="1" dirty="0">
                <a:solidFill>
                  <a:schemeClr val="accent2"/>
                </a:solidFill>
              </a:rPr>
              <a:t>Pierre-Joseph </a:t>
            </a:r>
            <a:r>
              <a:rPr lang="en-GB" sz="1400" b="1" dirty="0" smtClean="0">
                <a:solidFill>
                  <a:schemeClr val="accent2"/>
                </a:solidFill>
              </a:rPr>
              <a:t>Proudhon</a:t>
            </a:r>
            <a:endParaRPr lang="el-GR" sz="1400" b="1" dirty="0" smtClean="0">
              <a:solidFill>
                <a:schemeClr val="accent2"/>
              </a:solidFill>
            </a:endParaRPr>
          </a:p>
          <a:p>
            <a:r>
              <a:rPr lang="el-GR" sz="1400" b="1" i="1" dirty="0">
                <a:solidFill>
                  <a:schemeClr val="accent2"/>
                </a:solidFill>
              </a:rPr>
              <a:t>Περί ομοσπονδιακής αρχής</a:t>
            </a:r>
            <a:r>
              <a:rPr lang="el-GR" sz="1400" b="1" dirty="0">
                <a:solidFill>
                  <a:schemeClr val="accent2"/>
                </a:solidFill>
              </a:rPr>
              <a:t>, 1863</a:t>
            </a:r>
          </a:p>
        </p:txBody>
      </p:sp>
      <p:pic>
        <p:nvPicPr>
          <p:cNvPr id="36" name="Εικόνα 35" descr="File:Portrait of Pierre Joseph Proudhon 1865.jpg"/>
          <p:cNvPicPr/>
          <p:nvPr/>
        </p:nvPicPr>
        <p:blipFill>
          <a:blip r:embed="rId6" cstate="print"/>
          <a:srcRect/>
          <a:stretch>
            <a:fillRect/>
          </a:stretch>
        </p:blipFill>
        <p:spPr bwMode="auto">
          <a:xfrm>
            <a:off x="1222857" y="2356804"/>
            <a:ext cx="1443741" cy="2081826"/>
          </a:xfrm>
          <a:prstGeom prst="rect">
            <a:avLst/>
          </a:prstGeom>
          <a:noFill/>
          <a:ln w="9525">
            <a:noFill/>
            <a:miter lim="800000"/>
            <a:headEnd/>
            <a:tailEnd/>
          </a:ln>
        </p:spPr>
      </p:pic>
      <p:sp>
        <p:nvSpPr>
          <p:cNvPr id="18" name="TextBox 17"/>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5</a:t>
            </a:fld>
            <a:endParaRPr lang="en-US" altLang="en-US"/>
          </a:p>
        </p:txBody>
      </p:sp>
    </p:spTree>
    <p:extLst>
      <p:ext uri="{BB962C8B-B14F-4D97-AF65-F5344CB8AC3E}">
        <p14:creationId xmlns:p14="http://schemas.microsoft.com/office/powerpoint/2010/main" val="394071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 Η «ευρωπαϊκή ιδέα» και οι πρώτες προσπάθειες για την υλοποίησή της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Νέες πρωτοβουλίες για την ενοποίηση μετά τον Α’ Παγκόσμιο Πόλεμο</a:t>
            </a:r>
          </a:p>
        </p:txBody>
      </p:sp>
      <p:sp>
        <p:nvSpPr>
          <p:cNvPr id="26" name="TextBox 25"/>
          <p:cNvSpPr txBox="1"/>
          <p:nvPr/>
        </p:nvSpPr>
        <p:spPr>
          <a:xfrm>
            <a:off x="2697107" y="4438630"/>
            <a:ext cx="1854200" cy="738664"/>
          </a:xfrm>
          <a:prstGeom prst="rect">
            <a:avLst/>
          </a:prstGeom>
          <a:noFill/>
        </p:spPr>
        <p:txBody>
          <a:bodyPr wrap="square" rtlCol="0">
            <a:spAutoFit/>
          </a:bodyPr>
          <a:lstStyle/>
          <a:p>
            <a:r>
              <a:rPr lang="en-GB" sz="1400" b="1" dirty="0" smtClean="0">
                <a:solidFill>
                  <a:schemeClr val="accent2"/>
                </a:solidFill>
              </a:rPr>
              <a:t>Richard </a:t>
            </a:r>
            <a:r>
              <a:rPr lang="en-GB" sz="1400" b="1" dirty="0" err="1" smtClean="0">
                <a:solidFill>
                  <a:schemeClr val="accent2"/>
                </a:solidFill>
              </a:rPr>
              <a:t>Nikolaus</a:t>
            </a:r>
            <a:r>
              <a:rPr lang="en-GB" sz="1400" b="1" dirty="0" smtClean="0">
                <a:solidFill>
                  <a:schemeClr val="accent2"/>
                </a:solidFill>
              </a:rPr>
              <a:t> </a:t>
            </a:r>
            <a:endParaRPr lang="el-GR" sz="1400" b="1" dirty="0" smtClean="0">
              <a:solidFill>
                <a:schemeClr val="accent2"/>
              </a:solidFill>
            </a:endParaRPr>
          </a:p>
          <a:p>
            <a:r>
              <a:rPr lang="en-GB" sz="1400" b="1" dirty="0" err="1" smtClean="0">
                <a:solidFill>
                  <a:schemeClr val="accent2"/>
                </a:solidFill>
              </a:rPr>
              <a:t>Coudenhove</a:t>
            </a:r>
            <a:r>
              <a:rPr lang="el-GR" sz="1400" b="1" dirty="0" smtClean="0">
                <a:solidFill>
                  <a:schemeClr val="accent2"/>
                </a:solidFill>
              </a:rPr>
              <a:t>-</a:t>
            </a:r>
            <a:r>
              <a:rPr lang="en-GB" sz="1400" b="1" dirty="0" err="1" smtClean="0">
                <a:solidFill>
                  <a:schemeClr val="accent2"/>
                </a:solidFill>
              </a:rPr>
              <a:t>Kalergi</a:t>
            </a:r>
            <a:r>
              <a:rPr lang="en-GB" sz="1400" b="1" dirty="0" smtClean="0">
                <a:solidFill>
                  <a:schemeClr val="accent2"/>
                </a:solidFill>
              </a:rPr>
              <a:t> </a:t>
            </a:r>
            <a:endParaRPr lang="el-GR" sz="1400" b="1" dirty="0" smtClean="0">
              <a:solidFill>
                <a:schemeClr val="accent2"/>
              </a:solidFill>
            </a:endParaRPr>
          </a:p>
          <a:p>
            <a:r>
              <a:rPr lang="el-GR" sz="1400" b="1" i="1" dirty="0" err="1" smtClean="0">
                <a:solidFill>
                  <a:schemeClr val="accent2"/>
                </a:solidFill>
              </a:rPr>
              <a:t>Πανευρώπη</a:t>
            </a:r>
            <a:r>
              <a:rPr lang="el-GR" sz="1400" b="1" dirty="0">
                <a:solidFill>
                  <a:schemeClr val="accent2"/>
                </a:solidFill>
              </a:rPr>
              <a:t>, 1923</a:t>
            </a:r>
          </a:p>
        </p:txBody>
      </p:sp>
      <p:sp>
        <p:nvSpPr>
          <p:cNvPr id="27" name="TextBox 26"/>
          <p:cNvSpPr txBox="1"/>
          <p:nvPr/>
        </p:nvSpPr>
        <p:spPr>
          <a:xfrm>
            <a:off x="5258966" y="4385656"/>
            <a:ext cx="2195934" cy="1169551"/>
          </a:xfrm>
          <a:prstGeom prst="rect">
            <a:avLst/>
          </a:prstGeom>
          <a:noFill/>
        </p:spPr>
        <p:txBody>
          <a:bodyPr wrap="square" rtlCol="0">
            <a:spAutoFit/>
          </a:bodyPr>
          <a:lstStyle/>
          <a:p>
            <a:r>
              <a:rPr lang="en-GB" sz="1400" b="1" dirty="0">
                <a:solidFill>
                  <a:schemeClr val="accent2"/>
                </a:solidFill>
              </a:rPr>
              <a:t>Aristide Briand </a:t>
            </a:r>
            <a:endParaRPr lang="el-GR" sz="1400" b="1" dirty="0" smtClean="0">
              <a:solidFill>
                <a:schemeClr val="accent2"/>
              </a:solidFill>
            </a:endParaRPr>
          </a:p>
          <a:p>
            <a:r>
              <a:rPr lang="el-GR" sz="1400" b="1" i="1" dirty="0" smtClean="0">
                <a:solidFill>
                  <a:schemeClr val="accent2"/>
                </a:solidFill>
              </a:rPr>
              <a:t>Δημιουργία </a:t>
            </a:r>
            <a:r>
              <a:rPr lang="el-GR" sz="1400" b="1" i="1" dirty="0">
                <a:solidFill>
                  <a:schemeClr val="accent2"/>
                </a:solidFill>
              </a:rPr>
              <a:t>μίας μορφής Ευρωπαϊκής Ομοσπονδιακής </a:t>
            </a:r>
            <a:r>
              <a:rPr lang="el-GR" sz="1400" b="1" i="1" dirty="0" smtClean="0">
                <a:solidFill>
                  <a:schemeClr val="accent2"/>
                </a:solidFill>
              </a:rPr>
              <a:t>Ένωσης</a:t>
            </a:r>
            <a:r>
              <a:rPr lang="el-GR" sz="1400" b="1" dirty="0" smtClean="0">
                <a:solidFill>
                  <a:schemeClr val="accent2"/>
                </a:solidFill>
              </a:rPr>
              <a:t>, 1929</a:t>
            </a:r>
            <a:endParaRPr lang="el-GR" sz="1400" b="1" dirty="0">
              <a:solidFill>
                <a:schemeClr val="accent2"/>
              </a:solidFill>
            </a:endParaRPr>
          </a:p>
        </p:txBody>
      </p:sp>
      <p:sp>
        <p:nvSpPr>
          <p:cNvPr id="28" name="TextBox 27"/>
          <p:cNvSpPr txBox="1"/>
          <p:nvPr/>
        </p:nvSpPr>
        <p:spPr>
          <a:xfrm>
            <a:off x="7959680" y="4438630"/>
            <a:ext cx="2124119" cy="954107"/>
          </a:xfrm>
          <a:prstGeom prst="rect">
            <a:avLst/>
          </a:prstGeom>
          <a:noFill/>
        </p:spPr>
        <p:txBody>
          <a:bodyPr wrap="square" rtlCol="0">
            <a:spAutoFit/>
          </a:bodyPr>
          <a:lstStyle/>
          <a:p>
            <a:r>
              <a:rPr lang="en-GB" sz="1400" b="1" dirty="0" err="1">
                <a:solidFill>
                  <a:schemeClr val="accent2"/>
                </a:solidFill>
              </a:rPr>
              <a:t>Altiero</a:t>
            </a:r>
            <a:r>
              <a:rPr lang="en-GB" sz="1400" b="1" dirty="0">
                <a:solidFill>
                  <a:schemeClr val="accent2"/>
                </a:solidFill>
              </a:rPr>
              <a:t> </a:t>
            </a:r>
            <a:r>
              <a:rPr lang="en-GB" sz="1400" b="1" dirty="0" err="1">
                <a:solidFill>
                  <a:schemeClr val="accent2"/>
                </a:solidFill>
              </a:rPr>
              <a:t>Spinelli</a:t>
            </a:r>
            <a:r>
              <a:rPr lang="en-GB" sz="1400" b="1" dirty="0">
                <a:solidFill>
                  <a:schemeClr val="accent2"/>
                </a:solidFill>
              </a:rPr>
              <a:t> </a:t>
            </a:r>
            <a:endParaRPr lang="el-GR" sz="1400" b="1" dirty="0" smtClean="0">
              <a:solidFill>
                <a:schemeClr val="accent2"/>
              </a:solidFill>
            </a:endParaRPr>
          </a:p>
          <a:p>
            <a:r>
              <a:rPr lang="en-GB" sz="1400" b="1" i="1" dirty="0">
                <a:solidFill>
                  <a:schemeClr val="accent2"/>
                </a:solidFill>
              </a:rPr>
              <a:t>Manifesto di </a:t>
            </a:r>
            <a:r>
              <a:rPr lang="en-GB" sz="1400" b="1" i="1" dirty="0" err="1">
                <a:solidFill>
                  <a:schemeClr val="accent2"/>
                </a:solidFill>
              </a:rPr>
              <a:t>Ventotene</a:t>
            </a:r>
            <a:r>
              <a:rPr lang="en-GB" sz="1400" b="1" i="1" dirty="0">
                <a:solidFill>
                  <a:schemeClr val="accent2"/>
                </a:solidFill>
              </a:rPr>
              <a:t> </a:t>
            </a:r>
            <a:endParaRPr lang="el-GR" sz="1400" b="1" i="1" dirty="0">
              <a:solidFill>
                <a:schemeClr val="accent2"/>
              </a:solidFill>
            </a:endParaRPr>
          </a:p>
          <a:p>
            <a:r>
              <a:rPr lang="el-GR" sz="1400" b="1" i="1" dirty="0">
                <a:solidFill>
                  <a:schemeClr val="accent2"/>
                </a:solidFill>
              </a:rPr>
              <a:t>Για μία Ευρώπη ελεύθερη και </a:t>
            </a:r>
            <a:r>
              <a:rPr lang="el-GR" sz="1400" b="1" i="1" dirty="0" smtClean="0">
                <a:solidFill>
                  <a:schemeClr val="accent2"/>
                </a:solidFill>
              </a:rPr>
              <a:t>ενωμένη</a:t>
            </a:r>
            <a:r>
              <a:rPr lang="el-GR" sz="1400" b="1" dirty="0">
                <a:solidFill>
                  <a:schemeClr val="accent2"/>
                </a:solidFill>
              </a:rPr>
              <a:t>,</a:t>
            </a:r>
            <a:r>
              <a:rPr lang="el-GR" sz="1400" b="1" dirty="0" smtClean="0">
                <a:solidFill>
                  <a:schemeClr val="accent2"/>
                </a:solidFill>
              </a:rPr>
              <a:t> </a:t>
            </a:r>
            <a:r>
              <a:rPr lang="el-GR" sz="1400" b="1" dirty="0">
                <a:solidFill>
                  <a:schemeClr val="accent2"/>
                </a:solidFill>
              </a:rPr>
              <a:t>1941</a:t>
            </a:r>
          </a:p>
        </p:txBody>
      </p:sp>
      <p:pic>
        <p:nvPicPr>
          <p:cNvPr id="19" name="255 - Εικόνα" descr="Spinelli.jpg"/>
          <p:cNvPicPr/>
          <p:nvPr/>
        </p:nvPicPr>
        <p:blipFill>
          <a:blip r:embed="rId3" cstate="print"/>
          <a:stretch>
            <a:fillRect/>
          </a:stretch>
        </p:blipFill>
        <p:spPr>
          <a:xfrm>
            <a:off x="8059793" y="2373821"/>
            <a:ext cx="1479478" cy="2064809"/>
          </a:xfrm>
          <a:prstGeom prst="rect">
            <a:avLst/>
          </a:prstGeom>
        </p:spPr>
      </p:pic>
      <p:pic>
        <p:nvPicPr>
          <p:cNvPr id="20" name="Εικόνα 19"/>
          <p:cNvPicPr/>
          <p:nvPr/>
        </p:nvPicPr>
        <p:blipFill>
          <a:blip r:embed="rId4" cstate="print"/>
          <a:srcRect/>
          <a:stretch>
            <a:fillRect/>
          </a:stretch>
        </p:blipFill>
        <p:spPr bwMode="auto">
          <a:xfrm>
            <a:off x="2783525" y="2354315"/>
            <a:ext cx="1448663" cy="2064809"/>
          </a:xfrm>
          <a:prstGeom prst="rect">
            <a:avLst/>
          </a:prstGeom>
          <a:noFill/>
          <a:ln w="9525">
            <a:noFill/>
            <a:miter lim="800000"/>
            <a:headEnd/>
            <a:tailEnd/>
          </a:ln>
        </p:spPr>
      </p:pic>
      <p:pic>
        <p:nvPicPr>
          <p:cNvPr id="21" name="Εικόνα 20"/>
          <p:cNvPicPr/>
          <p:nvPr/>
        </p:nvPicPr>
        <p:blipFill>
          <a:blip r:embed="rId5" cstate="print"/>
          <a:srcRect/>
          <a:stretch>
            <a:fillRect/>
          </a:stretch>
        </p:blipFill>
        <p:spPr bwMode="auto">
          <a:xfrm>
            <a:off x="5400721" y="2324310"/>
            <a:ext cx="1390558" cy="2057401"/>
          </a:xfrm>
          <a:prstGeom prst="rect">
            <a:avLst/>
          </a:prstGeom>
          <a:noFill/>
          <a:ln w="9525">
            <a:noFill/>
            <a:miter lim="800000"/>
            <a:headEnd/>
            <a:tailEnd/>
          </a:ln>
        </p:spPr>
      </p:pic>
      <p:sp>
        <p:nvSpPr>
          <p:cNvPr id="16" name="TextBox 15"/>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6</a:t>
            </a:fld>
            <a:endParaRPr lang="en-US" altLang="en-US"/>
          </a:p>
        </p:txBody>
      </p:sp>
    </p:spTree>
    <p:extLst>
      <p:ext uri="{BB962C8B-B14F-4D97-AF65-F5344CB8AC3E}">
        <p14:creationId xmlns:p14="http://schemas.microsoft.com/office/powerpoint/2010/main" val="94854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 Η «ευρωπαϊκή ιδέα» και οι πρώτες προσπάθειες για την υλοποίησή της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Σχέδια για το μέλλον της Ευρώπης μετά το Β’ Παγκόσμιο Πόλεμο</a:t>
            </a:r>
          </a:p>
        </p:txBody>
      </p:sp>
      <p:sp>
        <p:nvSpPr>
          <p:cNvPr id="26" name="TextBox 25"/>
          <p:cNvSpPr txBox="1"/>
          <p:nvPr/>
        </p:nvSpPr>
        <p:spPr>
          <a:xfrm>
            <a:off x="0" y="4215809"/>
            <a:ext cx="4292599" cy="523220"/>
          </a:xfrm>
          <a:prstGeom prst="rect">
            <a:avLst/>
          </a:prstGeom>
          <a:noFill/>
        </p:spPr>
        <p:txBody>
          <a:bodyPr wrap="square" rtlCol="0">
            <a:spAutoFit/>
          </a:bodyPr>
          <a:lstStyle/>
          <a:p>
            <a:pPr algn="just"/>
            <a:r>
              <a:rPr lang="el-GR" sz="1400" b="1" dirty="0">
                <a:solidFill>
                  <a:schemeClr val="accent2"/>
                </a:solidFill>
              </a:rPr>
              <a:t>Διάσκεψη της </a:t>
            </a:r>
            <a:r>
              <a:rPr lang="el-GR" sz="1400" b="1" dirty="0" smtClean="0">
                <a:solidFill>
                  <a:schemeClr val="accent2"/>
                </a:solidFill>
              </a:rPr>
              <a:t>Τεχεράνης, Νοέμβριος 1943</a:t>
            </a:r>
          </a:p>
          <a:p>
            <a:pPr algn="just"/>
            <a:r>
              <a:rPr lang="en-US" sz="1400" b="1" i="1" dirty="0">
                <a:solidFill>
                  <a:schemeClr val="accent2"/>
                </a:solidFill>
              </a:rPr>
              <a:t>Stalin, </a:t>
            </a:r>
            <a:r>
              <a:rPr lang="en-US" sz="1400" b="1" i="1" dirty="0" smtClean="0">
                <a:solidFill>
                  <a:schemeClr val="accent2"/>
                </a:solidFill>
              </a:rPr>
              <a:t>Roosevelt και</a:t>
            </a:r>
            <a:r>
              <a:rPr lang="el-GR" sz="1400" b="1" i="1" dirty="0" smtClean="0">
                <a:solidFill>
                  <a:schemeClr val="accent2"/>
                </a:solidFill>
              </a:rPr>
              <a:t> </a:t>
            </a:r>
            <a:r>
              <a:rPr lang="en-US" sz="1400" b="1" i="1" dirty="0" smtClean="0">
                <a:solidFill>
                  <a:schemeClr val="accent2"/>
                </a:solidFill>
              </a:rPr>
              <a:t>Churchill </a:t>
            </a:r>
            <a:endParaRPr lang="el-GR" sz="1400" b="1" i="1" dirty="0">
              <a:solidFill>
                <a:schemeClr val="accent2"/>
              </a:solidFill>
            </a:endParaRPr>
          </a:p>
        </p:txBody>
      </p:sp>
      <p:pic>
        <p:nvPicPr>
          <p:cNvPr id="15" name="2697 - Εικόνα" descr="Tehran_Conference,_1943.jpg"/>
          <p:cNvPicPr>
            <a:picLocks noChangeAspect="1"/>
          </p:cNvPicPr>
          <p:nvPr/>
        </p:nvPicPr>
        <p:blipFill>
          <a:blip r:embed="rId3" cstate="print"/>
          <a:stretch>
            <a:fillRect/>
          </a:stretch>
        </p:blipFill>
        <p:spPr>
          <a:xfrm>
            <a:off x="129565" y="1683878"/>
            <a:ext cx="3333750" cy="2533650"/>
          </a:xfrm>
          <a:prstGeom prst="rect">
            <a:avLst/>
          </a:prstGeom>
        </p:spPr>
      </p:pic>
      <p:sp>
        <p:nvSpPr>
          <p:cNvPr id="7" name="TextBox 6"/>
          <p:cNvSpPr txBox="1"/>
          <p:nvPr/>
        </p:nvSpPr>
        <p:spPr>
          <a:xfrm>
            <a:off x="4680000" y="1728000"/>
            <a:ext cx="7257999" cy="2031325"/>
          </a:xfrm>
          <a:prstGeom prst="rect">
            <a:avLst/>
          </a:prstGeom>
          <a:noFill/>
        </p:spPr>
        <p:txBody>
          <a:bodyPr wrap="square" rtlCol="0">
            <a:spAutoFit/>
          </a:bodyPr>
          <a:lstStyle/>
          <a:p>
            <a:r>
              <a:rPr lang="el-GR" b="1" dirty="0">
                <a:solidFill>
                  <a:schemeClr val="accent2"/>
                </a:solidFill>
              </a:rPr>
              <a:t>Διάσκεψη της </a:t>
            </a:r>
            <a:r>
              <a:rPr lang="el-GR" b="1" dirty="0" smtClean="0">
                <a:solidFill>
                  <a:schemeClr val="accent2"/>
                </a:solidFill>
              </a:rPr>
              <a:t>Τεχεράνης. Συζητήσεις – Αποφάσεις:</a:t>
            </a:r>
          </a:p>
          <a:p>
            <a:pPr marL="285750" indent="-285750" algn="just">
              <a:buFont typeface="Arial" panose="020B0604020202020204" pitchFamily="34" charset="0"/>
              <a:buChar char="•"/>
            </a:pPr>
            <a:r>
              <a:rPr lang="el-GR" b="1" dirty="0" smtClean="0">
                <a:solidFill>
                  <a:schemeClr val="accent2"/>
                </a:solidFill>
              </a:rPr>
              <a:t>Υποστήριξη </a:t>
            </a:r>
            <a:r>
              <a:rPr lang="el-GR" b="1" dirty="0">
                <a:solidFill>
                  <a:schemeClr val="accent2"/>
                </a:solidFill>
              </a:rPr>
              <a:t>της γιουγκοσλαβικής </a:t>
            </a:r>
            <a:r>
              <a:rPr lang="el-GR" b="1" dirty="0" smtClean="0">
                <a:solidFill>
                  <a:schemeClr val="accent2"/>
                </a:solidFill>
              </a:rPr>
              <a:t>αντίστασης.</a:t>
            </a:r>
          </a:p>
          <a:p>
            <a:pPr marL="285750" indent="-285750" algn="just">
              <a:buFont typeface="Arial" panose="020B0604020202020204" pitchFamily="34" charset="0"/>
              <a:buChar char="•"/>
            </a:pPr>
            <a:r>
              <a:rPr lang="el-GR" b="1" dirty="0">
                <a:solidFill>
                  <a:schemeClr val="accent2"/>
                </a:solidFill>
              </a:rPr>
              <a:t>Π</a:t>
            </a:r>
            <a:r>
              <a:rPr lang="el-GR" b="1" dirty="0" smtClean="0">
                <a:solidFill>
                  <a:schemeClr val="accent2"/>
                </a:solidFill>
              </a:rPr>
              <a:t>ροσπάθεια </a:t>
            </a:r>
            <a:r>
              <a:rPr lang="el-GR" b="1" dirty="0">
                <a:solidFill>
                  <a:schemeClr val="accent2"/>
                </a:solidFill>
              </a:rPr>
              <a:t>εμπλοκής της Τουρκίας στον </a:t>
            </a:r>
            <a:r>
              <a:rPr lang="el-GR" b="1" dirty="0" smtClean="0">
                <a:solidFill>
                  <a:schemeClr val="accent2"/>
                </a:solidFill>
              </a:rPr>
              <a:t>πόλεμο.</a:t>
            </a:r>
          </a:p>
          <a:p>
            <a:pPr marL="285750" indent="-285750" algn="just">
              <a:buFont typeface="Arial" panose="020B0604020202020204" pitchFamily="34" charset="0"/>
              <a:buChar char="•"/>
            </a:pPr>
            <a:r>
              <a:rPr lang="el-GR" b="1" dirty="0">
                <a:solidFill>
                  <a:schemeClr val="accent2"/>
                </a:solidFill>
              </a:rPr>
              <a:t>Έ</a:t>
            </a:r>
            <a:r>
              <a:rPr lang="el-GR" b="1" dirty="0" smtClean="0">
                <a:solidFill>
                  <a:schemeClr val="accent2"/>
                </a:solidFill>
              </a:rPr>
              <a:t>ναρξη </a:t>
            </a:r>
            <a:r>
              <a:rPr lang="el-GR" b="1" dirty="0">
                <a:solidFill>
                  <a:schemeClr val="accent2"/>
                </a:solidFill>
              </a:rPr>
              <a:t>της μυστικής «Κυρίαρχης Επιχείρησης» («</a:t>
            </a:r>
            <a:r>
              <a:rPr lang="el-GR" b="1" dirty="0" err="1">
                <a:solidFill>
                  <a:schemeClr val="accent2"/>
                </a:solidFill>
              </a:rPr>
              <a:t>Overlord</a:t>
            </a:r>
            <a:r>
              <a:rPr lang="el-GR" b="1" dirty="0">
                <a:solidFill>
                  <a:schemeClr val="accent2"/>
                </a:solidFill>
              </a:rPr>
              <a:t> Operation») που αφορούσε στην απόβαση των Συμμάχων στην </a:t>
            </a:r>
            <a:r>
              <a:rPr lang="el-GR" b="1" dirty="0" smtClean="0">
                <a:solidFill>
                  <a:schemeClr val="accent2"/>
                </a:solidFill>
              </a:rPr>
              <a:t>Νορμανδία.</a:t>
            </a:r>
          </a:p>
          <a:p>
            <a:pPr marL="285750" indent="-285750" algn="just">
              <a:buFont typeface="Arial" panose="020B0604020202020204" pitchFamily="34" charset="0"/>
              <a:buChar char="•"/>
            </a:pPr>
            <a:r>
              <a:rPr lang="el-GR" b="1" dirty="0">
                <a:solidFill>
                  <a:schemeClr val="accent2"/>
                </a:solidFill>
              </a:rPr>
              <a:t>Π</a:t>
            </a:r>
            <a:r>
              <a:rPr lang="el-GR" b="1" dirty="0" smtClean="0">
                <a:solidFill>
                  <a:schemeClr val="accent2"/>
                </a:solidFill>
              </a:rPr>
              <a:t>ιθανότητα </a:t>
            </a:r>
            <a:r>
              <a:rPr lang="el-GR" b="1" dirty="0">
                <a:solidFill>
                  <a:schemeClr val="accent2"/>
                </a:solidFill>
              </a:rPr>
              <a:t>απόβασης στη νότια Γαλλία και τη συνδυασμένη επίθεση των σοβιετικών δυνάμεων στο ανατολικό </a:t>
            </a:r>
            <a:r>
              <a:rPr lang="el-GR" b="1" dirty="0" smtClean="0">
                <a:solidFill>
                  <a:schemeClr val="accent2"/>
                </a:solidFill>
              </a:rPr>
              <a:t>μέτωπο.</a:t>
            </a:r>
            <a:endParaRPr lang="el-GR" b="1" dirty="0">
              <a:solidFill>
                <a:schemeClr val="accent2"/>
              </a:solidFill>
            </a:endParaRPr>
          </a:p>
        </p:txBody>
      </p:sp>
      <p:pic>
        <p:nvPicPr>
          <p:cNvPr id="13" name="12 - Εικόν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121" y="2268000"/>
            <a:ext cx="1158194" cy="1444876"/>
          </a:xfrm>
          <a:prstGeom prst="rect">
            <a:avLst/>
          </a:prstGeom>
        </p:spPr>
      </p:pic>
      <p:sp>
        <p:nvSpPr>
          <p:cNvPr id="14" name="TextBox 1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7</a:t>
            </a:fld>
            <a:endParaRPr lang="en-US" altLang="en-US"/>
          </a:p>
        </p:txBody>
      </p:sp>
    </p:spTree>
    <p:extLst>
      <p:ext uri="{BB962C8B-B14F-4D97-AF65-F5344CB8AC3E}">
        <p14:creationId xmlns:p14="http://schemas.microsoft.com/office/powerpoint/2010/main" val="3708327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 Η «ευρωπαϊκή ιδέα» και οι πρώτες προσπάθειες για την υλοποίησή της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cs typeface="Times New Roman" panose="02020603050405020304" pitchFamily="18" charset="0"/>
              </a:rPr>
              <a:t>Σχέδια για το μέλλον της Ευρώπης μετά το Β’ Παγκόσμιο Πόλεμο </a:t>
            </a:r>
            <a:r>
              <a:rPr lang="el-GR" sz="1000" dirty="0" smtClean="0">
                <a:solidFill>
                  <a:schemeClr val="accent2"/>
                </a:solidFill>
                <a:cs typeface="Times New Roman" panose="02020603050405020304" pitchFamily="18" charset="0"/>
              </a:rPr>
              <a:t>(συνέχεια) </a:t>
            </a:r>
            <a:endParaRPr lang="el-GR" sz="1000" dirty="0">
              <a:solidFill>
                <a:schemeClr val="accent2"/>
              </a:solidFill>
              <a:cs typeface="Times New Roman" panose="02020603050405020304" pitchFamily="18" charset="0"/>
            </a:endParaRPr>
          </a:p>
        </p:txBody>
      </p:sp>
      <p:sp>
        <p:nvSpPr>
          <p:cNvPr id="26" name="TextBox 25"/>
          <p:cNvSpPr txBox="1"/>
          <p:nvPr/>
        </p:nvSpPr>
        <p:spPr>
          <a:xfrm>
            <a:off x="0" y="4324655"/>
            <a:ext cx="4297800" cy="523220"/>
          </a:xfrm>
          <a:prstGeom prst="rect">
            <a:avLst/>
          </a:prstGeom>
          <a:noFill/>
        </p:spPr>
        <p:txBody>
          <a:bodyPr wrap="square" rtlCol="0">
            <a:spAutoFit/>
          </a:bodyPr>
          <a:lstStyle/>
          <a:p>
            <a:pPr algn="just"/>
            <a:r>
              <a:rPr lang="el-GR" sz="1400" b="1" dirty="0">
                <a:solidFill>
                  <a:schemeClr val="accent2"/>
                </a:solidFill>
              </a:rPr>
              <a:t>Διάσκεψη της </a:t>
            </a:r>
            <a:r>
              <a:rPr lang="el-GR" sz="1400" b="1" dirty="0" smtClean="0">
                <a:solidFill>
                  <a:schemeClr val="accent2"/>
                </a:solidFill>
              </a:rPr>
              <a:t>Γιάλτας, Φεβρουάριος 1945</a:t>
            </a:r>
          </a:p>
          <a:p>
            <a:pPr algn="just"/>
            <a:r>
              <a:rPr lang="en-GB" sz="1400" b="1" i="1" dirty="0">
                <a:solidFill>
                  <a:schemeClr val="accent2"/>
                </a:solidFill>
              </a:rPr>
              <a:t>Churchill, Roosevelt </a:t>
            </a:r>
            <a:r>
              <a:rPr lang="el-GR" sz="1400" b="1" i="1" dirty="0">
                <a:solidFill>
                  <a:schemeClr val="accent2"/>
                </a:solidFill>
              </a:rPr>
              <a:t>και </a:t>
            </a:r>
            <a:r>
              <a:rPr lang="en-GB" sz="1400" b="1" i="1" dirty="0">
                <a:solidFill>
                  <a:schemeClr val="accent2"/>
                </a:solidFill>
              </a:rPr>
              <a:t>Stalin </a:t>
            </a:r>
            <a:endParaRPr lang="el-GR" sz="1400" b="1" i="1" dirty="0">
              <a:solidFill>
                <a:schemeClr val="accent2"/>
              </a:solidFill>
            </a:endParaRPr>
          </a:p>
        </p:txBody>
      </p:sp>
      <p:pic>
        <p:nvPicPr>
          <p:cNvPr id="16" name="2694 - Εικόνα" descr="Διάσκεψη Γιάλτας 1945 1.jpg"/>
          <p:cNvPicPr preferRelativeResize="0">
            <a:picLocks noChangeAspect="1"/>
          </p:cNvPicPr>
          <p:nvPr/>
        </p:nvPicPr>
        <p:blipFill>
          <a:blip r:embed="rId3" cstate="print"/>
          <a:stretch>
            <a:fillRect/>
          </a:stretch>
        </p:blipFill>
        <p:spPr>
          <a:xfrm>
            <a:off x="129554" y="1698696"/>
            <a:ext cx="3325074" cy="2675162"/>
          </a:xfrm>
          <a:prstGeom prst="rect">
            <a:avLst/>
          </a:prstGeom>
        </p:spPr>
      </p:pic>
      <p:sp>
        <p:nvSpPr>
          <p:cNvPr id="11" name="TextBox 10"/>
          <p:cNvSpPr txBox="1"/>
          <p:nvPr/>
        </p:nvSpPr>
        <p:spPr>
          <a:xfrm>
            <a:off x="4680000" y="1728000"/>
            <a:ext cx="7257999" cy="3693319"/>
          </a:xfrm>
          <a:prstGeom prst="rect">
            <a:avLst/>
          </a:prstGeom>
          <a:noFill/>
        </p:spPr>
        <p:txBody>
          <a:bodyPr wrap="square" rtlCol="0">
            <a:spAutoFit/>
          </a:bodyPr>
          <a:lstStyle/>
          <a:p>
            <a:r>
              <a:rPr lang="el-GR" b="1" dirty="0">
                <a:solidFill>
                  <a:schemeClr val="accent2"/>
                </a:solidFill>
              </a:rPr>
              <a:t>Διάσκεψη της </a:t>
            </a:r>
            <a:r>
              <a:rPr lang="el-GR" b="1" dirty="0" smtClean="0">
                <a:solidFill>
                  <a:schemeClr val="accent2"/>
                </a:solidFill>
              </a:rPr>
              <a:t>Γιάλτας. Συζητήσεις – Αποφάσεις:</a:t>
            </a:r>
          </a:p>
          <a:p>
            <a:pPr marL="285750" indent="-285750" algn="just">
              <a:buFont typeface="Arial" panose="020B0604020202020204" pitchFamily="34" charset="0"/>
              <a:buChar char="•"/>
            </a:pPr>
            <a:r>
              <a:rPr lang="el-GR" b="1" dirty="0">
                <a:solidFill>
                  <a:schemeClr val="accent2"/>
                </a:solidFill>
              </a:rPr>
              <a:t>Δ</a:t>
            </a:r>
            <a:r>
              <a:rPr lang="el-GR" b="1" dirty="0" smtClean="0">
                <a:solidFill>
                  <a:schemeClr val="accent2"/>
                </a:solidFill>
              </a:rPr>
              <a:t>ιαμελισμός </a:t>
            </a:r>
            <a:r>
              <a:rPr lang="el-GR" b="1" dirty="0">
                <a:solidFill>
                  <a:schemeClr val="accent2"/>
                </a:solidFill>
              </a:rPr>
              <a:t>της Γερμανίας και της Αυστρίας σε ζώνες κατοχής από τις ΗΠΑ, τη </a:t>
            </a:r>
            <a:r>
              <a:rPr lang="el-GR" b="1" dirty="0" smtClean="0">
                <a:solidFill>
                  <a:schemeClr val="accent2"/>
                </a:solidFill>
              </a:rPr>
              <a:t>ΕΣΣΔ, τη Βρετανία και τη Γαλλία .</a:t>
            </a:r>
          </a:p>
          <a:p>
            <a:pPr marL="285750" indent="-285750" algn="just">
              <a:buFont typeface="Arial" panose="020B0604020202020204" pitchFamily="34" charset="0"/>
              <a:buChar char="•"/>
            </a:pPr>
            <a:r>
              <a:rPr lang="el-GR" b="1" dirty="0">
                <a:solidFill>
                  <a:schemeClr val="accent2"/>
                </a:solidFill>
              </a:rPr>
              <a:t>Ρ</a:t>
            </a:r>
            <a:r>
              <a:rPr lang="el-GR" b="1" dirty="0" smtClean="0">
                <a:solidFill>
                  <a:schemeClr val="accent2"/>
                </a:solidFill>
              </a:rPr>
              <a:t>ύθμιση </a:t>
            </a:r>
            <a:r>
              <a:rPr lang="el-GR" b="1" dirty="0">
                <a:solidFill>
                  <a:schemeClr val="accent2"/>
                </a:solidFill>
              </a:rPr>
              <a:t>των συνόρων μεταξύ Πολωνίας και ΕΣΣΔ, που θα ακολουθούσαν περίπου τη γραμμή </a:t>
            </a:r>
            <a:r>
              <a:rPr lang="el-GR" b="1" dirty="0" err="1">
                <a:solidFill>
                  <a:schemeClr val="accent2"/>
                </a:solidFill>
              </a:rPr>
              <a:t>Curzon</a:t>
            </a:r>
            <a:r>
              <a:rPr lang="el-GR" b="1" dirty="0">
                <a:solidFill>
                  <a:schemeClr val="accent2"/>
                </a:solidFill>
              </a:rPr>
              <a:t> </a:t>
            </a:r>
            <a:r>
              <a:rPr lang="el-GR" b="1" dirty="0" smtClean="0">
                <a:solidFill>
                  <a:schemeClr val="accent2"/>
                </a:solidFill>
              </a:rPr>
              <a:t>.</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Σ</a:t>
            </a:r>
            <a:r>
              <a:rPr lang="el-GR" b="1" dirty="0" smtClean="0">
                <a:solidFill>
                  <a:schemeClr val="accent2"/>
                </a:solidFill>
              </a:rPr>
              <a:t>υμφωνήθηκε </a:t>
            </a:r>
            <a:r>
              <a:rPr lang="el-GR" b="1" dirty="0">
                <a:solidFill>
                  <a:schemeClr val="accent2"/>
                </a:solidFill>
              </a:rPr>
              <a:t>ο σχηματισμός προσωρινής κυβέρνησης συνασπισμού σ</a:t>
            </a:r>
            <a:r>
              <a:rPr lang="el-GR" b="1" dirty="0" smtClean="0">
                <a:solidFill>
                  <a:schemeClr val="accent2"/>
                </a:solidFill>
              </a:rPr>
              <a:t>τη </a:t>
            </a:r>
            <a:r>
              <a:rPr lang="el-GR" b="1" dirty="0">
                <a:solidFill>
                  <a:schemeClr val="accent2"/>
                </a:solidFill>
              </a:rPr>
              <a:t>Γιουγκοσλαβία </a:t>
            </a:r>
            <a:r>
              <a:rPr lang="el-GR" b="1" dirty="0" smtClean="0">
                <a:solidFill>
                  <a:schemeClr val="accent2"/>
                </a:solidFill>
              </a:rPr>
              <a:t>και </a:t>
            </a:r>
            <a:r>
              <a:rPr lang="el-GR" b="1" dirty="0">
                <a:solidFill>
                  <a:schemeClr val="accent2"/>
                </a:solidFill>
              </a:rPr>
              <a:t>η σύσταση προσωρινού </a:t>
            </a:r>
            <a:r>
              <a:rPr lang="el-GR" b="1" dirty="0" smtClean="0">
                <a:solidFill>
                  <a:schemeClr val="accent2"/>
                </a:solidFill>
              </a:rPr>
              <a:t>κοινοβουλίου.</a:t>
            </a:r>
            <a:endParaRPr lang="el-GR"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 </a:t>
            </a:r>
            <a:r>
              <a:rPr lang="el-GR" b="1" dirty="0" err="1">
                <a:solidFill>
                  <a:schemeClr val="accent2"/>
                </a:solidFill>
              </a:rPr>
              <a:t>Stalin</a:t>
            </a:r>
            <a:r>
              <a:rPr lang="el-GR" b="1" dirty="0">
                <a:solidFill>
                  <a:schemeClr val="accent2"/>
                </a:solidFill>
              </a:rPr>
              <a:t> </a:t>
            </a:r>
            <a:r>
              <a:rPr lang="el-GR" b="1" dirty="0" smtClean="0">
                <a:solidFill>
                  <a:schemeClr val="accent2"/>
                </a:solidFill>
              </a:rPr>
              <a:t>θα κήρυττε τον </a:t>
            </a:r>
            <a:r>
              <a:rPr lang="el-GR" b="1" dirty="0">
                <a:solidFill>
                  <a:schemeClr val="accent2"/>
                </a:solidFill>
              </a:rPr>
              <a:t>πόλεμο κατά της </a:t>
            </a:r>
            <a:r>
              <a:rPr lang="el-GR" b="1" dirty="0" smtClean="0">
                <a:solidFill>
                  <a:schemeClr val="accent2"/>
                </a:solidFill>
              </a:rPr>
              <a:t>Ιαπωνίας, τρεις </a:t>
            </a:r>
            <a:r>
              <a:rPr lang="el-GR" b="1" dirty="0">
                <a:solidFill>
                  <a:schemeClr val="accent2"/>
                </a:solidFill>
              </a:rPr>
              <a:t>μήνες μετά την ήττα της Γερμανίας, με αντάλλαγμα </a:t>
            </a:r>
            <a:r>
              <a:rPr lang="el-GR" b="1" dirty="0" smtClean="0">
                <a:solidFill>
                  <a:schemeClr val="accent2"/>
                </a:solidFill>
              </a:rPr>
              <a:t>τη </a:t>
            </a:r>
            <a:r>
              <a:rPr lang="el-GR" b="1" dirty="0">
                <a:solidFill>
                  <a:schemeClr val="accent2"/>
                </a:solidFill>
              </a:rPr>
              <a:t>Νότια Σαχαλίνη, </a:t>
            </a:r>
            <a:r>
              <a:rPr lang="el-GR" b="1" dirty="0" smtClean="0">
                <a:solidFill>
                  <a:schemeClr val="accent2"/>
                </a:solidFill>
              </a:rPr>
              <a:t>τις </a:t>
            </a:r>
            <a:r>
              <a:rPr lang="el-GR" b="1" dirty="0" err="1">
                <a:solidFill>
                  <a:schemeClr val="accent2"/>
                </a:solidFill>
              </a:rPr>
              <a:t>Κουρίλες</a:t>
            </a:r>
            <a:r>
              <a:rPr lang="el-GR" b="1" dirty="0">
                <a:solidFill>
                  <a:schemeClr val="accent2"/>
                </a:solidFill>
              </a:rPr>
              <a:t> </a:t>
            </a:r>
            <a:r>
              <a:rPr lang="el-GR" b="1" dirty="0" smtClean="0">
                <a:solidFill>
                  <a:schemeClr val="accent2"/>
                </a:solidFill>
              </a:rPr>
              <a:t>νήσους, </a:t>
            </a:r>
            <a:r>
              <a:rPr lang="el-GR" b="1" dirty="0">
                <a:solidFill>
                  <a:schemeClr val="accent2"/>
                </a:solidFill>
              </a:rPr>
              <a:t>μέρος της Κορέας και πρόσβαση στη </a:t>
            </a:r>
            <a:r>
              <a:rPr lang="el-GR" b="1" dirty="0" smtClean="0">
                <a:solidFill>
                  <a:schemeClr val="accent2"/>
                </a:solidFill>
              </a:rPr>
              <a:t>Μαντζουρία.</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Οι «Τρεις» εξέδωσαν </a:t>
            </a:r>
            <a:r>
              <a:rPr lang="el-GR" b="1" dirty="0" smtClean="0">
                <a:solidFill>
                  <a:schemeClr val="accent2"/>
                </a:solidFill>
              </a:rPr>
              <a:t>τη </a:t>
            </a:r>
            <a:r>
              <a:rPr lang="el-GR" b="1" dirty="0">
                <a:solidFill>
                  <a:schemeClr val="accent2"/>
                </a:solidFill>
              </a:rPr>
              <a:t>Διακήρυξη για την απελευθερωμένη </a:t>
            </a:r>
            <a:r>
              <a:rPr lang="el-GR" b="1" dirty="0" smtClean="0">
                <a:solidFill>
                  <a:schemeClr val="accent2"/>
                </a:solidFill>
              </a:rPr>
              <a:t>Ευρώπη.</a:t>
            </a:r>
            <a:endParaRPr lang="el-GR"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Ακόμη </a:t>
            </a:r>
            <a:r>
              <a:rPr lang="el-GR" b="1" dirty="0">
                <a:solidFill>
                  <a:schemeClr val="accent2"/>
                </a:solidFill>
              </a:rPr>
              <a:t>ο </a:t>
            </a:r>
            <a:r>
              <a:rPr lang="el-GR" b="1" dirty="0" err="1">
                <a:solidFill>
                  <a:schemeClr val="accent2"/>
                </a:solidFill>
              </a:rPr>
              <a:t>Stalin</a:t>
            </a:r>
            <a:r>
              <a:rPr lang="el-GR" b="1" dirty="0">
                <a:solidFill>
                  <a:schemeClr val="accent2"/>
                </a:solidFill>
              </a:rPr>
              <a:t> δεσμεύτηκε να συμμετάσχει στην ίδρυση του Οργανισμού Ηνωμένων </a:t>
            </a:r>
            <a:r>
              <a:rPr lang="el-GR" b="1" dirty="0" smtClean="0">
                <a:solidFill>
                  <a:schemeClr val="accent2"/>
                </a:solidFill>
              </a:rPr>
              <a:t>Εθνών.</a:t>
            </a:r>
            <a:endParaRPr lang="el-GR" b="1" dirty="0">
              <a:solidFill>
                <a:schemeClr val="accent2"/>
              </a:solidFill>
            </a:endParaRPr>
          </a:p>
        </p:txBody>
      </p:sp>
      <p:pic>
        <p:nvPicPr>
          <p:cNvPr id="13" name="12 - Εικόν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121" y="2268000"/>
            <a:ext cx="1158194" cy="1444876"/>
          </a:xfrm>
          <a:prstGeom prst="rect">
            <a:avLst/>
          </a:prstGeom>
        </p:spPr>
      </p:pic>
      <p:sp>
        <p:nvSpPr>
          <p:cNvPr id="14" name="TextBox 1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8</a:t>
            </a:fld>
            <a:endParaRPr lang="en-US" altLang="en-US"/>
          </a:p>
        </p:txBody>
      </p:sp>
    </p:spTree>
    <p:extLst>
      <p:ext uri="{BB962C8B-B14F-4D97-AF65-F5344CB8AC3E}">
        <p14:creationId xmlns:p14="http://schemas.microsoft.com/office/powerpoint/2010/main" val="174419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 Η «ευρωπαϊκή ιδέα» και οι πρώτες προσπάθειες για την υλοποίησή της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Σχέδια για το μέλλον της Ευρώπης μετά το Β’ Παγκόσμιο </a:t>
            </a:r>
            <a:r>
              <a:rPr lang="el-GR" sz="2000" b="1" dirty="0" smtClean="0">
                <a:solidFill>
                  <a:schemeClr val="accent2"/>
                </a:solidFill>
                <a:cs typeface="Times New Roman" panose="02020603050405020304" pitchFamily="18" charset="0"/>
              </a:rPr>
              <a:t>Πόλεμο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0" y="4341271"/>
            <a:ext cx="4305300" cy="523220"/>
          </a:xfrm>
          <a:prstGeom prst="rect">
            <a:avLst/>
          </a:prstGeom>
          <a:noFill/>
        </p:spPr>
        <p:txBody>
          <a:bodyPr wrap="square" rtlCol="0">
            <a:spAutoFit/>
          </a:bodyPr>
          <a:lstStyle/>
          <a:p>
            <a:pPr algn="just"/>
            <a:r>
              <a:rPr lang="el-GR" sz="1400" b="1" dirty="0">
                <a:solidFill>
                  <a:schemeClr val="accent2"/>
                </a:solidFill>
              </a:rPr>
              <a:t>Διάσκεψη του </a:t>
            </a:r>
            <a:r>
              <a:rPr lang="el-GR" sz="1400" b="1" dirty="0" smtClean="0">
                <a:solidFill>
                  <a:schemeClr val="accent2"/>
                </a:solidFill>
              </a:rPr>
              <a:t>Πότσδαμ, Ιούλιος 1945</a:t>
            </a:r>
          </a:p>
          <a:p>
            <a:pPr algn="just"/>
            <a:r>
              <a:rPr lang="el-GR" sz="1400" b="1" i="1" dirty="0" err="1">
                <a:solidFill>
                  <a:schemeClr val="accent2"/>
                </a:solidFill>
              </a:rPr>
              <a:t>Attlee</a:t>
            </a:r>
            <a:r>
              <a:rPr lang="el-GR" sz="1400" b="1" i="1" dirty="0">
                <a:solidFill>
                  <a:schemeClr val="accent2"/>
                </a:solidFill>
              </a:rPr>
              <a:t>, </a:t>
            </a:r>
            <a:r>
              <a:rPr lang="el-GR" sz="1400" b="1" i="1" dirty="0" err="1" smtClean="0">
                <a:solidFill>
                  <a:schemeClr val="accent2"/>
                </a:solidFill>
              </a:rPr>
              <a:t>Truman</a:t>
            </a:r>
            <a:r>
              <a:rPr lang="el-GR" sz="1400" b="1" i="1" dirty="0" smtClean="0">
                <a:solidFill>
                  <a:schemeClr val="accent2"/>
                </a:solidFill>
              </a:rPr>
              <a:t> και </a:t>
            </a:r>
            <a:r>
              <a:rPr lang="el-GR" sz="1400" b="1" i="1" dirty="0" err="1">
                <a:solidFill>
                  <a:schemeClr val="accent2"/>
                </a:solidFill>
              </a:rPr>
              <a:t>Stalin</a:t>
            </a:r>
            <a:r>
              <a:rPr lang="el-GR" sz="1400" b="1" i="1" dirty="0">
                <a:solidFill>
                  <a:schemeClr val="accent2"/>
                </a:solidFill>
              </a:rPr>
              <a:t> </a:t>
            </a:r>
          </a:p>
        </p:txBody>
      </p:sp>
      <p:pic>
        <p:nvPicPr>
          <p:cNvPr id="17" name="2695 - Εικόνα" descr="Pottsdam_Conference,_July_1945.jpg"/>
          <p:cNvPicPr>
            <a:picLocks noChangeAspect="1"/>
          </p:cNvPicPr>
          <p:nvPr/>
        </p:nvPicPr>
        <p:blipFill>
          <a:blip r:embed="rId3" cstate="print"/>
          <a:stretch>
            <a:fillRect/>
          </a:stretch>
        </p:blipFill>
        <p:spPr>
          <a:xfrm>
            <a:off x="116686" y="1655105"/>
            <a:ext cx="3322847" cy="2661818"/>
          </a:xfrm>
          <a:prstGeom prst="rect">
            <a:avLst/>
          </a:prstGeom>
        </p:spPr>
      </p:pic>
      <p:sp>
        <p:nvSpPr>
          <p:cNvPr id="11" name="TextBox 10"/>
          <p:cNvSpPr txBox="1"/>
          <p:nvPr/>
        </p:nvSpPr>
        <p:spPr>
          <a:xfrm>
            <a:off x="4680000" y="1728000"/>
            <a:ext cx="7257999" cy="3970318"/>
          </a:xfrm>
          <a:prstGeom prst="rect">
            <a:avLst/>
          </a:prstGeom>
          <a:noFill/>
        </p:spPr>
        <p:txBody>
          <a:bodyPr wrap="square" rtlCol="0">
            <a:spAutoFit/>
          </a:bodyPr>
          <a:lstStyle/>
          <a:p>
            <a:r>
              <a:rPr lang="el-GR" b="1" dirty="0">
                <a:solidFill>
                  <a:schemeClr val="accent2"/>
                </a:solidFill>
              </a:rPr>
              <a:t>Διάσκεψη του </a:t>
            </a:r>
            <a:r>
              <a:rPr lang="el-GR" b="1" dirty="0" smtClean="0">
                <a:solidFill>
                  <a:schemeClr val="accent2"/>
                </a:solidFill>
              </a:rPr>
              <a:t>Πότσδαμ. Συζητήσεις – Αποφάσεις:</a:t>
            </a:r>
          </a:p>
          <a:p>
            <a:pPr marL="285750" indent="-285750" algn="just">
              <a:buFont typeface="Arial" panose="020B0604020202020204" pitchFamily="34" charset="0"/>
              <a:buChar char="•"/>
            </a:pPr>
            <a:r>
              <a:rPr lang="el-GR" b="1" dirty="0" smtClean="0">
                <a:solidFill>
                  <a:schemeClr val="accent2"/>
                </a:solidFill>
              </a:rPr>
              <a:t>Επαναφορά των </a:t>
            </a:r>
            <a:r>
              <a:rPr lang="el-GR" b="1" dirty="0">
                <a:solidFill>
                  <a:schemeClr val="accent2"/>
                </a:solidFill>
              </a:rPr>
              <a:t>προσαρτημένων εδαφών </a:t>
            </a:r>
            <a:r>
              <a:rPr lang="el-GR" b="1" dirty="0" smtClean="0">
                <a:solidFill>
                  <a:schemeClr val="accent2"/>
                </a:solidFill>
              </a:rPr>
              <a:t>στις </a:t>
            </a:r>
            <a:r>
              <a:rPr lang="el-GR" b="1" dirty="0">
                <a:solidFill>
                  <a:schemeClr val="accent2"/>
                </a:solidFill>
              </a:rPr>
              <a:t>χώρες στις οποίες ανήκαν πριν από την προσάρτησή τους στη </a:t>
            </a:r>
            <a:r>
              <a:rPr lang="el-GR" b="1" dirty="0" smtClean="0">
                <a:solidFill>
                  <a:schemeClr val="accent2"/>
                </a:solidFill>
              </a:rPr>
              <a:t>Γερμανία.</a:t>
            </a:r>
          </a:p>
          <a:p>
            <a:pPr marL="285750" indent="-285750" algn="just">
              <a:buFont typeface="Arial" panose="020B0604020202020204" pitchFamily="34" charset="0"/>
              <a:buChar char="•"/>
            </a:pPr>
            <a:r>
              <a:rPr lang="el-GR" b="1" dirty="0">
                <a:solidFill>
                  <a:schemeClr val="accent2"/>
                </a:solidFill>
              </a:rPr>
              <a:t>Ά</a:t>
            </a:r>
            <a:r>
              <a:rPr lang="el-GR" b="1" dirty="0" smtClean="0">
                <a:solidFill>
                  <a:schemeClr val="accent2"/>
                </a:solidFill>
              </a:rPr>
              <a:t>σκηση </a:t>
            </a:r>
            <a:r>
              <a:rPr lang="el-GR" b="1" dirty="0">
                <a:solidFill>
                  <a:schemeClr val="accent2"/>
                </a:solidFill>
              </a:rPr>
              <a:t>δίωξης κατά των Γερμανών εγκληματιών πολέμου, γεγονός που οδήγησε αργότερα στη Δίκη της </a:t>
            </a:r>
            <a:r>
              <a:rPr lang="el-GR" b="1" dirty="0" smtClean="0">
                <a:solidFill>
                  <a:schemeClr val="accent2"/>
                </a:solidFill>
              </a:rPr>
              <a:t>Νυρεμβέργης.</a:t>
            </a:r>
          </a:p>
          <a:p>
            <a:pPr marL="285750" indent="-285750" algn="just">
              <a:buFont typeface="Arial" panose="020B0604020202020204" pitchFamily="34" charset="0"/>
              <a:buChar char="•"/>
            </a:pPr>
            <a:r>
              <a:rPr lang="el-GR" b="1" dirty="0" smtClean="0">
                <a:solidFill>
                  <a:schemeClr val="accent2"/>
                </a:solidFill>
              </a:rPr>
              <a:t>Υλοποίηση του διαχωρισμού </a:t>
            </a:r>
            <a:r>
              <a:rPr lang="el-GR" b="1" dirty="0">
                <a:solidFill>
                  <a:schemeClr val="accent2"/>
                </a:solidFill>
              </a:rPr>
              <a:t>της Γερμανίας και της Αυστρίας σε τέσσερις ζώνες </a:t>
            </a:r>
            <a:r>
              <a:rPr lang="el-GR" b="1" dirty="0" smtClean="0">
                <a:solidFill>
                  <a:schemeClr val="accent2"/>
                </a:solidFill>
              </a:rPr>
              <a:t>.</a:t>
            </a:r>
            <a:endParaRPr lang="el-GR"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Συγκρότηση Συμμαχικού Συμβουλίου από </a:t>
            </a:r>
            <a:r>
              <a:rPr lang="el-GR" b="1" dirty="0">
                <a:solidFill>
                  <a:schemeClr val="accent2"/>
                </a:solidFill>
              </a:rPr>
              <a:t>τους υπουργούς Εξωτερικών των ΗΠΑ, της ΕΣΣΔ, της Βρετανίας, της Κίνας και της </a:t>
            </a:r>
            <a:r>
              <a:rPr lang="el-GR" b="1" dirty="0" smtClean="0">
                <a:solidFill>
                  <a:schemeClr val="accent2"/>
                </a:solidFill>
              </a:rPr>
              <a:t>Γαλλίας.</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Κατά τη διάρκεια της κατοχής της η Γερμανία θα τύγχανε μεταχείρισης ως ενιαία οικονομική οντότητα παρά τη διαίρεσή της σε ζώνες.</a:t>
            </a:r>
          </a:p>
          <a:p>
            <a:pPr marL="285750" indent="-285750" algn="just">
              <a:buFont typeface="Arial" panose="020B0604020202020204" pitchFamily="34" charset="0"/>
              <a:buChar char="•"/>
            </a:pPr>
            <a:r>
              <a:rPr lang="el-GR" b="1" dirty="0">
                <a:solidFill>
                  <a:schemeClr val="accent2"/>
                </a:solidFill>
              </a:rPr>
              <a:t>Θα απαγορευόταν η παραγωγή γερμανικών όπλων οποιασδήποτε μορφής, ενώ θα ελεγχόταν </a:t>
            </a:r>
            <a:r>
              <a:rPr lang="el-GR" b="1" dirty="0" smtClean="0">
                <a:solidFill>
                  <a:schemeClr val="accent2"/>
                </a:solidFill>
              </a:rPr>
              <a:t>η </a:t>
            </a:r>
            <a:r>
              <a:rPr lang="el-GR" b="1" dirty="0">
                <a:solidFill>
                  <a:schemeClr val="accent2"/>
                </a:solidFill>
              </a:rPr>
              <a:t>παραγωγή της χημικής και της </a:t>
            </a:r>
            <a:r>
              <a:rPr lang="el-GR" b="1" dirty="0" err="1">
                <a:solidFill>
                  <a:schemeClr val="accent2"/>
                </a:solidFill>
              </a:rPr>
              <a:t>βαρειάς</a:t>
            </a:r>
            <a:r>
              <a:rPr lang="el-GR" b="1" dirty="0">
                <a:solidFill>
                  <a:schemeClr val="accent2"/>
                </a:solidFill>
              </a:rPr>
              <a:t> </a:t>
            </a:r>
            <a:r>
              <a:rPr lang="el-GR" b="1" dirty="0" smtClean="0">
                <a:solidFill>
                  <a:schemeClr val="accent2"/>
                </a:solidFill>
              </a:rPr>
              <a:t>βιομηχανίας.</a:t>
            </a:r>
            <a:endParaRPr lang="el-GR" b="1" dirty="0">
              <a:solidFill>
                <a:schemeClr val="accent2"/>
              </a:solidFill>
            </a:endParaRPr>
          </a:p>
        </p:txBody>
      </p:sp>
      <p:pic>
        <p:nvPicPr>
          <p:cNvPr id="13" name="12 - Εικόν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121" y="2268000"/>
            <a:ext cx="1158194" cy="1444876"/>
          </a:xfrm>
          <a:prstGeom prst="rect">
            <a:avLst/>
          </a:prstGeom>
        </p:spPr>
      </p:pic>
      <p:sp>
        <p:nvSpPr>
          <p:cNvPr id="14" name="TextBox 1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9</a:t>
            </a:fld>
            <a:endParaRPr lang="en-US" altLang="en-US"/>
          </a:p>
        </p:txBody>
      </p:sp>
    </p:spTree>
    <p:extLst>
      <p:ext uri="{BB962C8B-B14F-4D97-AF65-F5344CB8AC3E}">
        <p14:creationId xmlns:p14="http://schemas.microsoft.com/office/powerpoint/2010/main" val="2703999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nkiw 4e">
  <a:themeElements>
    <a:clrScheme name="Προσαρμοσμένος 4">
      <a:dk1>
        <a:sysClr val="windowText" lastClr="000000"/>
      </a:dk1>
      <a:lt1>
        <a:sysClr val="window" lastClr="FFFFFF"/>
      </a:lt1>
      <a:dk2>
        <a:srgbClr val="632E62"/>
      </a:dk2>
      <a:lt2>
        <a:srgbClr val="EAE5EB"/>
      </a:lt2>
      <a:accent1>
        <a:srgbClr val="65A3FF"/>
      </a:accent1>
      <a:accent2>
        <a:srgbClr val="004CBF"/>
      </a:accent2>
      <a:accent3>
        <a:srgbClr val="004CBF"/>
      </a:accent3>
      <a:accent4>
        <a:srgbClr val="99C1FF"/>
      </a:accent4>
      <a:accent5>
        <a:srgbClr val="45A5ED"/>
      </a:accent5>
      <a:accent6>
        <a:srgbClr val="5982DB"/>
      </a:accent6>
      <a:hlink>
        <a:srgbClr val="0066FF"/>
      </a:hlink>
      <a:folHlink>
        <a:srgbClr val="FF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nkiw 4e" id="{4A43FEF0-6573-420E-B001-DC10920F70F5}" vid="{6112B877-E8F5-4B09-9911-C1358D73C774}"/>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Mankiw 4e</Template>
  <TotalTime>1122</TotalTime>
  <Pages>64</Pages>
  <Words>1198</Words>
  <Application>Microsoft Office PowerPoint</Application>
  <PresentationFormat>Ευρεία οθόνη</PresentationFormat>
  <Paragraphs>116</Paragraphs>
  <Slides>11</Slides>
  <Notes>10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11</vt:i4>
      </vt:variant>
    </vt:vector>
  </HeadingPairs>
  <TitlesOfParts>
    <vt:vector size="21" baseType="lpstr">
      <vt:lpstr>Microsoft JhengHei</vt:lpstr>
      <vt:lpstr>ＭＳ Ｐゴシック</vt:lpstr>
      <vt:lpstr>Arial</vt:lpstr>
      <vt:lpstr>Arial Black</vt:lpstr>
      <vt:lpstr>Calibri</vt:lpstr>
      <vt:lpstr>Calibri Light</vt:lpstr>
      <vt:lpstr>Foco</vt:lpstr>
      <vt:lpstr>Times New Roman</vt:lpstr>
      <vt:lpstr>Mankiw 4e</vt:lpstr>
      <vt:lpstr>Προσαρμοσμένη σχεδίαση</vt:lpstr>
      <vt:lpstr>Παρουσίαση του PowerPoint</vt:lpstr>
      <vt:lpstr>ΚΕΦΑΛΑΙΟ 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Ch08</dc:title>
  <dc:creator>Neil Reaich</dc:creator>
  <cp:lastModifiedBy>Christos Papageorgiou</cp:lastModifiedBy>
  <cp:revision>528</cp:revision>
  <cp:lastPrinted>1997-07-28T16:10:48Z</cp:lastPrinted>
  <dcterms:created xsi:type="dcterms:W3CDTF">2016-07-17T12:04:29Z</dcterms:created>
  <dcterms:modified xsi:type="dcterms:W3CDTF">2021-11-29T17:57:05Z</dcterms:modified>
</cp:coreProperties>
</file>