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1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6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75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9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5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34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67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87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22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13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6F5069-7627-44FE-BD66-C761F75B9075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8200B-24F5-4B9A-BDC7-F5C6583E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Πιθανότητες και Στατιστική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8F5C35-1754-4777-9601-667DF1857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Πολυδιαστατεσ</a:t>
            </a:r>
            <a:r>
              <a:rPr lang="el-GR" dirty="0"/>
              <a:t> </a:t>
            </a:r>
            <a:r>
              <a:rPr lang="el-GR" dirty="0" err="1"/>
              <a:t>Τυχαιεσ</a:t>
            </a:r>
            <a:r>
              <a:rPr lang="el-GR" dirty="0"/>
              <a:t> </a:t>
            </a:r>
            <a:r>
              <a:rPr lang="el-GR" dirty="0" err="1"/>
              <a:t>Μεταβλητεσ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E051D0D-3BD6-4B55-89D6-0615A9F4D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2</a:t>
                </a:r>
                <a:endParaRPr lang="en-US" u="sng" dirty="0"/>
              </a:p>
              <a:p>
                <a:r>
                  <a:rPr lang="el-GR" dirty="0"/>
                  <a:t>γ)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𝑦𝑑𝑥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nary>
                              <m:nary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𝑑𝑦</m:t>
                                </m:r>
                                <m:nary>
                                  <m:nary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, </a:t>
                </a:r>
                <a:r>
                  <a:rPr lang="el-GR" dirty="0"/>
                  <a:t>διότι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E051D0D-3BD6-4B55-89D6-0615A9F4D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4EBCDD6F-DD9B-4B09-A349-134F11A4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τυχαίες μεταβλητές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22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D5BDBFB-0A8D-4277-809B-13F10E8C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5F0A8939-4AB6-4D2B-A79D-59B20647E5D0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22056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E48312"/>
                  </a:buClr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τυχαίες μεταβλητές Χ και Υ ορίζουμε ως δεσμευμένη συνάρτηση πιθανότητας της Υ με δεδομένο Χ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την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 algn="ctr">
                  <a:buClr>
                    <a:srgbClr val="E48312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Clr>
                    <a:srgbClr val="E48312"/>
                  </a:buClr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Αντίστοιχα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 algn="ctr">
                  <a:buClr>
                    <a:srgbClr val="E48312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5F0A8939-4AB6-4D2B-A79D-59B20647E5D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2205619"/>
              </a:xfrm>
              <a:prstGeom prst="rect">
                <a:avLst/>
              </a:prstGeom>
              <a:blipFill>
                <a:blip r:embed="rId2"/>
                <a:stretch>
                  <a:fillRect l="-605" t="-4945" r="-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4A4C6AB0-1A0F-4D8A-8046-3452036A1D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483" y="4280375"/>
                <a:ext cx="10119360" cy="15919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δεσμευμένη πιθανότητα η διακριτή τυχαία μεταβλητή Χ να παίρνει τιμές στο σύνολο Α με δεδομένο ότι η τιμή της τυχαίας μεταβλητής Υ είναι Υ=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ορίζεται ως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4A4C6AB0-1A0F-4D8A-8046-3452036A1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83" y="4280375"/>
                <a:ext cx="10119360" cy="1591920"/>
              </a:xfrm>
              <a:prstGeom prst="rect">
                <a:avLst/>
              </a:prstGeom>
              <a:blipFill>
                <a:blip r:embed="rId3"/>
                <a:stretch>
                  <a:fillRect t="-2662" r="-542" b="-15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9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D7A31BA7-4B22-4194-9675-0F2606A7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09047CA6-3D86-40FA-BA8F-504DA9E722C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187844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δεσμευμένη πιθανότητα Χ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με δεδομένο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ορίζεται ως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09047CA6-3D86-40FA-BA8F-504DA9E722C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18784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6F660209-6849-4EF8-B1BB-35629FB290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320" y="3953205"/>
                <a:ext cx="10119360" cy="187844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Ορίζουμε ως δεσμευμένη μέση τιμή και διακύμανση της διακριτής τυχαίας μεταβλητής Υ με δεδομένο ότι Χ=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την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E(Y|X=x)=E(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Y|x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buClr>
                    <a:srgbClr val="E48312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Var(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Y|x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)]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6F660209-6849-4EF8-B1BB-35629FB2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953205"/>
                <a:ext cx="10119360" cy="1878448"/>
              </a:xfrm>
              <a:prstGeom prst="rect">
                <a:avLst/>
              </a:prstGeom>
              <a:blipFill>
                <a:blip r:embed="rId3"/>
                <a:stretch>
                  <a:fillRect l="-542" r="-542" b="-302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25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3</a:t>
                </a:r>
              </a:p>
              <a:p>
                <a:r>
                  <a:rPr lang="el-GR" dirty="0"/>
                  <a:t>Να βρεθούν για τις τυχαίες μεταβλητές Χ και Υ με κοινή συνάρτηση πιθανότητας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 x=1,2 </a:t>
                </a:r>
                <a:r>
                  <a:rPr lang="el-GR" dirty="0"/>
                  <a:t>και  </a:t>
                </a:r>
                <a:r>
                  <a:rPr lang="en-US" dirty="0"/>
                  <a:t>y</a:t>
                </a:r>
                <a:r>
                  <a:rPr lang="el-GR" dirty="0"/>
                  <a:t>=1,2</a:t>
                </a:r>
              </a:p>
              <a:p>
                <a:pPr algn="just"/>
                <a:r>
                  <a:rPr lang="el-GR" dirty="0"/>
                  <a:t>α) Οι δεσμευμένες συναρτήσεις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algn="just"/>
                <a:r>
                  <a:rPr lang="el-GR" dirty="0"/>
                  <a:t>β) Οι πιθανότητες</a:t>
                </a:r>
                <a:r>
                  <a:rPr lang="en-US" dirty="0"/>
                  <a:t>: P(X=1|Y=</a:t>
                </a:r>
                <a:r>
                  <a:rPr lang="el-GR" dirty="0"/>
                  <a:t>2</a:t>
                </a:r>
                <a:r>
                  <a:rPr lang="en-US" dirty="0"/>
                  <a:t>), P(Y|X=2)</a:t>
                </a:r>
              </a:p>
              <a:p>
                <a:pPr algn="just"/>
                <a:r>
                  <a:rPr lang="el-GR" dirty="0"/>
                  <a:t>γ)  Οι μέσες τιμές</a:t>
                </a:r>
                <a:r>
                  <a:rPr lang="en-US" dirty="0"/>
                  <a:t>:  E(</a:t>
                </a:r>
                <a:r>
                  <a:rPr lang="en-US" dirty="0" err="1"/>
                  <a:t>Y|x</a:t>
                </a:r>
                <a:r>
                  <a:rPr lang="en-US" dirty="0"/>
                  <a:t>),  E(Y|X=1)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C500AA9-C7C0-4F15-AB68-7F2C2B31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34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3</a:t>
                </a:r>
                <a:endParaRPr lang="en-US" u="sng" dirty="0"/>
              </a:p>
              <a:p>
                <a:r>
                  <a:rPr lang="el-GR" dirty="0"/>
                  <a:t>α) </a:t>
                </a:r>
                <a:r>
                  <a:rPr lang="en-US" dirty="0"/>
                  <a:t>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l-G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l-GR" dirty="0"/>
                  <a:t> </a:t>
                </a:r>
                <a:r>
                  <a:rPr lang="en-US" dirty="0"/>
                  <a:t>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=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C500AA9-C7C0-4F15-AB68-7F2C2B31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27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3</a:t>
                </a:r>
                <a:endParaRPr lang="en-US" u="sng" dirty="0"/>
              </a:p>
              <a:p>
                <a:r>
                  <a:rPr lang="el-GR" dirty="0"/>
                  <a:t>β) </a:t>
                </a:r>
                <a:r>
                  <a:rPr lang="en-US" dirty="0"/>
                  <a:t>P(X=1|Y=</a:t>
                </a:r>
                <a:r>
                  <a:rPr lang="el-GR" dirty="0"/>
                  <a:t>2</a:t>
                </a:r>
                <a:r>
                  <a:rPr lang="en-US" dirty="0"/>
                  <a:t>)</a:t>
                </a:r>
                <a:r>
                  <a:rPr lang="el-G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2∗2+6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P(Y|X=2)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γ) </a:t>
                </a:r>
                <a:r>
                  <a:rPr lang="en-US" dirty="0"/>
                  <a:t>E(</a:t>
                </a:r>
                <a:r>
                  <a:rPr lang="en-US" dirty="0" err="1"/>
                  <a:t>Y|x</a:t>
                </a:r>
                <a:r>
                  <a:rPr lang="en-US" dirty="0"/>
                  <a:t>)</a:t>
                </a:r>
                <a:r>
                  <a:rPr lang="el-G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l-GR" dirty="0"/>
                  <a:t> = 1*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+ </a:t>
                </a:r>
                <a:r>
                  <a:rPr lang="en-US" dirty="0"/>
                  <a:t>2</a:t>
                </a:r>
                <a:r>
                  <a:rPr lang="el-GR" dirty="0"/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E(Y|X=1)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∗1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∗1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C500AA9-C7C0-4F15-AB68-7F2C2B31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8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F8BFF109-CA86-4A56-BC8E-0437CFB9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343A4030-6C9D-4EA4-8A63-7AC683DF4658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192039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δεσμευμένη πιθανότητα η συνεχής τυχαία μεταβλητή Χ να παίρνει τιμές στο σύνολο 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d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με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δεδομένο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ότι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τιμή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της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τυχαίας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μεταβλητής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είναι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ορίζεται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ώς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|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sup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Clr>
                    <a:srgbClr val="E48312"/>
                  </a:buClr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begChr m:val="|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343A4030-6C9D-4EA4-8A63-7AC683DF465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1920394"/>
              </a:xfrm>
              <a:prstGeom prst="rect">
                <a:avLst/>
              </a:prstGeom>
              <a:blipFill>
                <a:blip r:embed="rId2"/>
                <a:stretch>
                  <a:fillRect r="-545" b="-388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FAE9B264-74CE-4179-B47E-7A9C58CCB6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2" y="3953205"/>
                <a:ext cx="10058717" cy="11053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δεσμευμένη πιθανότητα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Χ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με δεδομένο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ορίζεται ως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 algn="ctr">
                  <a:buClr>
                    <a:srgbClr val="E48312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FAE9B264-74CE-4179-B47E-7A9C58CC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2" y="3953205"/>
                <a:ext cx="10058717" cy="1105356"/>
              </a:xfrm>
              <a:prstGeom prst="rect">
                <a:avLst/>
              </a:prstGeom>
              <a:blipFill>
                <a:blip r:embed="rId3"/>
                <a:stretch>
                  <a:fillRect l="-605" t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66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</a:t>
                </a:r>
                <a:r>
                  <a:rPr lang="en-US" u="sng" dirty="0"/>
                  <a:t>4</a:t>
                </a:r>
              </a:p>
              <a:p>
                <a:r>
                  <a:rPr lang="el-GR" dirty="0"/>
                  <a:t>Αν η κοινή συνάρτηση πυκνότητας πιθανότητας των τυχαίων μεταβλητών Χ, Υ είναι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&lt;1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𝜅𝛼𝜄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0&lt;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Να βρεθούν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a) </a:t>
                </a:r>
                <a:r>
                  <a:rPr lang="el-GR" dirty="0"/>
                  <a:t>Οι δεσμευμένες συναρτήσει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b) P(Y&lt;1|X=x)</a:t>
                </a:r>
              </a:p>
              <a:p>
                <a:pPr algn="just"/>
                <a:r>
                  <a:rPr lang="en-US" dirty="0"/>
                  <a:t>     P(Y&gt;1|X=1)</a:t>
                </a:r>
              </a:p>
              <a:p>
                <a:pPr algn="just"/>
                <a:r>
                  <a:rPr lang="en-US" dirty="0"/>
                  <a:t>    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C500AA9-C7C0-4F15-AB68-7F2C2B31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491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</a:t>
                </a:r>
                <a:r>
                  <a:rPr lang="en-US" u="sng" dirty="0"/>
                  <a:t>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u="sng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C500AA9-C7C0-4F15-AB68-7F2C2B31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13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</a:t>
                </a:r>
                <a:r>
                  <a:rPr lang="en-US" u="sng" dirty="0"/>
                  <a:t>4</a:t>
                </a:r>
              </a:p>
              <a:p>
                <a:r>
                  <a:rPr lang="en-US" dirty="0"/>
                  <a:t>b) 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P(Y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d>
                      <m:dPr>
                        <m:begChr m:val="|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𝑑𝑦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P(Y&gt;1|X=1)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𝑑𝑦</m:t>
                            </m:r>
                          </m:e>
                        </m:nary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𝑥𝑑𝑥</m:t>
                            </m:r>
                          </m:e>
                        </m:nary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6BCD162-5877-456D-ADF2-FC2D5FA2E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C500AA9-C7C0-4F15-AB68-7F2C2B31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79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Διακριτές τυχαίες μεταβλητές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/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2464" y="1929467"/>
                <a:ext cx="10058400" cy="179456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Η κοινή συνάρτηση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των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διακριτών </a:t>
                </a:r>
                <a:r>
                  <a:rPr kumimoji="0" lang="el-GR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τυχα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ίων μεταβλητών Χ, Υ, ορίζεται ως η πιθανότητα να πάρει η Χ την τιμή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η Υ την τιμή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𝜅𝛼𝜄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𝑌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=1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64" y="1929467"/>
                <a:ext cx="10058400" cy="1794561"/>
              </a:xfrm>
              <a:prstGeom prst="rect">
                <a:avLst/>
              </a:prstGeom>
              <a:blipFill>
                <a:blip r:embed="rId2"/>
                <a:stretch>
                  <a:fillRect r="-605" b="-334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67256BEE-78B8-4B8F-9A29-7E8D9A4B55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2464" y="3899280"/>
                <a:ext cx="10058400" cy="21619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οι διακριτές τυχαίες μεταβλητές Χ, Υ έχουν κοινή συνάρτηση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τότε ορίζουμε ως περιθώρια συνάρτηση πιθανότητας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της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Χ την συνάρτηση που δίνει την πιθανότητα να πάρει η Χ την τιμή 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x.</a:t>
                </a: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Υ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67256BEE-78B8-4B8F-9A29-7E8D9A4B5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64" y="3899280"/>
                <a:ext cx="10058400" cy="2161921"/>
              </a:xfrm>
              <a:prstGeom prst="rect">
                <a:avLst/>
              </a:prstGeom>
              <a:blipFill>
                <a:blip r:embed="rId3"/>
                <a:stretch>
                  <a:fillRect l="-545" t="-5899" r="-605" b="-137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2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3D8D1C5E-203F-4511-8605-F0173E84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762D3239-4875-42CC-A3C5-310C5E3B7B8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969827"/>
                <a:ext cx="10058400" cy="17045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δεσμευμένη μέση τιμή και διακύμανση της συνεχούς τυχαίας μεταβλητής Υ με δεδομένο ότι μια άλλη συνεχής τυχαία μεταβλητή Χ έχει την τιμή Χ=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ορίζονται ως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Y|x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Clr>
                    <a:srgbClr val="E48312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Var(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Y|x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762D3239-4875-42CC-A3C5-310C5E3B7B8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969827"/>
                <a:ext cx="10058400" cy="1704551"/>
              </a:xfrm>
              <a:prstGeom prst="rect">
                <a:avLst/>
              </a:prstGeom>
              <a:blipFill>
                <a:blip r:embed="rId2"/>
                <a:stretch>
                  <a:fillRect l="-605" t="-3191" r="-545" b="-514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A0A1C14C-B83B-4314-8697-7DBCB0308C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907480"/>
                <a:ext cx="10058400" cy="17045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Clr>
                    <a:srgbClr val="E48312"/>
                  </a:buClr>
                  <a:buFont typeface="Calibri" panose="020F0502020204030204" pitchFamily="34" charset="0"/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Ορίζουμε ως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συνδιακύμανση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ή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Coo(XY)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δύο τυχαίων μεταβλητών Χ και Υ τον αριθμό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E48312"/>
                  </a:buClr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Coo(XY) = E[(X-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sub>
                    </m:sSub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E48312"/>
                  </a:buClr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=Ε(Χ)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d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οι μέσες τιμές των Χ και Υ.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A0A1C14C-B83B-4314-8697-7DBCB0308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907480"/>
                <a:ext cx="10058400" cy="1704551"/>
              </a:xfrm>
              <a:prstGeom prst="rect">
                <a:avLst/>
              </a:prstGeom>
              <a:blipFill>
                <a:blip r:embed="rId3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3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u="sng" dirty="0"/>
                  <a:t>Παράδειγμα 5</a:t>
                </a:r>
                <a:r>
                  <a:rPr lang="en-US" u="sng" dirty="0"/>
                  <a:t>:</a:t>
                </a:r>
              </a:p>
              <a:p>
                <a:r>
                  <a:rPr lang="el-GR" dirty="0"/>
                  <a:t>Αν η κοινή συνάρτηση πυκνότητα πιθανότητας των τυχαίων μεταβλητών Χ και Υ είναι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𝛼𝜆𝜆𝜊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</m:e>
                      </m:mr>
                    </m:m>
                  </m:oMath>
                </a14:m>
                <a:r>
                  <a:rPr lang="el-GR" dirty="0"/>
                  <a:t>     Ω ={(</a:t>
                </a:r>
                <a:r>
                  <a:rPr lang="en-US" dirty="0" err="1"/>
                  <a:t>x,y</a:t>
                </a:r>
                <a:r>
                  <a:rPr lang="en-US" dirty="0"/>
                  <a:t>):y&gt;x </a:t>
                </a:r>
                <a:r>
                  <a:rPr lang="el-GR" dirty="0"/>
                  <a:t>και 0&lt;</a:t>
                </a:r>
                <a:r>
                  <a:rPr lang="en-US" dirty="0"/>
                  <a:t>y&lt;2}</a:t>
                </a:r>
              </a:p>
              <a:p>
                <a:pPr algn="just"/>
                <a:r>
                  <a:rPr lang="el-GR" dirty="0"/>
                  <a:t>Να υπολογιστούν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l-GR" dirty="0"/>
                  <a:t>α) η τιμή της </a:t>
                </a:r>
                <a:r>
                  <a:rPr lang="el-GR" dirty="0" err="1"/>
                  <a:t>σταθεράς</a:t>
                </a:r>
                <a:r>
                  <a:rPr lang="el-GR" dirty="0"/>
                  <a:t> </a:t>
                </a:r>
                <a:r>
                  <a:rPr lang="en-US" dirty="0"/>
                  <a:t>k</a:t>
                </a:r>
              </a:p>
              <a:p>
                <a:pPr algn="just"/>
                <a:r>
                  <a:rPr lang="en-US" dirty="0"/>
                  <a:t>b</a:t>
                </a:r>
                <a:r>
                  <a:rPr lang="el-GR" dirty="0"/>
                  <a:t>) Οι </a:t>
                </a:r>
                <a:r>
                  <a:rPr lang="el-GR" dirty="0" err="1"/>
                  <a:t>περιθώριες</a:t>
                </a:r>
                <a:r>
                  <a:rPr lang="el-GR" dirty="0"/>
                  <a:t> συναρτήσει πυκνότητας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𝜅𝛼𝜄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c) </a:t>
                </a:r>
                <a:r>
                  <a:rPr lang="el-GR" dirty="0"/>
                  <a:t>Οι δεσμευμένες μέσες τιμές </a:t>
                </a:r>
                <a:r>
                  <a:rPr lang="en-US" dirty="0"/>
                  <a:t>E(</a:t>
                </a:r>
                <a:r>
                  <a:rPr lang="en-US" dirty="0" err="1"/>
                  <a:t>X|y</a:t>
                </a:r>
                <a:r>
                  <a:rPr lang="en-US" dirty="0"/>
                  <a:t>)</a:t>
                </a:r>
                <a:r>
                  <a:rPr lang="el-GR" dirty="0"/>
                  <a:t> και Ε(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Υ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algn="just"/>
                <a:r>
                  <a:rPr lang="en-US" dirty="0"/>
                  <a:t>d</a:t>
                </a:r>
                <a:r>
                  <a:rPr lang="el-GR" dirty="0"/>
                  <a:t>) Οι δεσμευμένες πιθανότητες</a:t>
                </a:r>
                <a:r>
                  <a:rPr lang="en-US" dirty="0"/>
                  <a:t>: P(X&gt;1|Y=y) </a:t>
                </a:r>
                <a:r>
                  <a:rPr lang="el-GR" dirty="0"/>
                  <a:t>και </a:t>
                </a:r>
                <a:r>
                  <a:rPr lang="en-US" dirty="0"/>
                  <a:t>P(Y&lt;1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3A53031E-BD40-4CEC-B1F3-79542EEE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59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u="sng" dirty="0"/>
                  <a:t>Παράδειγμα 5</a:t>
                </a:r>
                <a:r>
                  <a:rPr lang="en-US" u="sng" dirty="0"/>
                  <a:t>:</a:t>
                </a:r>
              </a:p>
              <a:p>
                <a:r>
                  <a:rPr lang="el-GR" dirty="0"/>
                  <a:t>α)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𝑑𝑥𝑑𝑦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nary>
                      </m:e>
                    </m:nary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 </m:t>
                    </m:r>
                    <m:nary>
                      <m:nary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sub>
                          <m:sup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𝑘𝑥𝑦𝑑𝑦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⟺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nary>
                              <m:nary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⟺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Υ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Υ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Υ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Υ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3A53031E-BD40-4CEC-B1F3-79542EEE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51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u="sng" dirty="0"/>
                  <a:t>Παράδειγμα 5</a:t>
                </a:r>
                <a:r>
                  <a:rPr lang="en-US" u="sng" dirty="0"/>
                  <a:t>:</a:t>
                </a:r>
              </a:p>
              <a:p>
                <a:r>
                  <a:rPr lang="en-US" dirty="0"/>
                  <a:t>c) E(</a:t>
                </a:r>
                <a:r>
                  <a:rPr lang="en-US" dirty="0" err="1"/>
                  <a:t>X|y</a:t>
                </a:r>
                <a:r>
                  <a:rPr lang="en-US" dirty="0"/>
                  <a:t>)</a:t>
                </a:r>
                <a:r>
                  <a:rPr lang="el-GR" dirty="0"/>
                  <a:t> 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</a:t>
                </a:r>
                <a:r>
                  <a:rPr lang="el-GR" dirty="0"/>
                  <a:t>Άρα </a:t>
                </a:r>
                <a:r>
                  <a:rPr lang="en-US" dirty="0"/>
                  <a:t>E(</a:t>
                </a:r>
                <a:r>
                  <a:rPr lang="en-US" dirty="0" err="1"/>
                  <a:t>X|y</a:t>
                </a:r>
                <a:r>
                  <a:rPr lang="en-US" dirty="0"/>
                  <a:t>)</a:t>
                </a:r>
                <a:r>
                  <a:rPr lang="el-G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</a:p>
              <a:p>
                <a:r>
                  <a:rPr lang="en-US" dirty="0"/>
                  <a:t>    </a:t>
                </a:r>
                <a:r>
                  <a:rPr lang="el-GR" dirty="0"/>
                  <a:t>Ε(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Υ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</a:t>
                </a:r>
                <a:r>
                  <a:rPr lang="el-GR" dirty="0"/>
                  <a:t>Άρα Ε(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Υ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2(4+2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3(2+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3A53031E-BD40-4CEC-B1F3-79542EEE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77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u="sng" dirty="0"/>
                  <a:t>Παράδειγμα 5</a:t>
                </a:r>
                <a:r>
                  <a:rPr lang="en-US" u="sng" dirty="0"/>
                  <a:t>:</a:t>
                </a:r>
              </a:p>
              <a:p>
                <a:r>
                  <a:rPr lang="en-US" dirty="0"/>
                  <a:t>d) P(X&gt;1|y)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, 1&lt;y&lt;2</a:t>
                </a:r>
              </a:p>
              <a:p>
                <a:r>
                  <a:rPr lang="en-US" dirty="0"/>
                  <a:t>    ii) P(Y&lt;1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&lt;1)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4 −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4 −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   P(Y&lt;1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8360566-6A57-443F-A2AF-7A308D6A7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3A53031E-BD40-4CEC-B1F3-79542EEE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Δεσμευμένες Κατανομές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Μεταβλητές)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64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C3F63949-AC03-4B4E-9D27-21C3C0117D4D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4"/>
                <a:ext cx="10058400" cy="180294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Δύο τυχαίες μεταβλητές Χ,Υ λέγονται ανεξάρτητες αν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P[(X=x)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P(Y=y)] = P(X=x) * P(Y=y)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ή ισοδύναμα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C3F63949-AC03-4B4E-9D27-21C3C0117D4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4"/>
                <a:ext cx="10058400" cy="1802948"/>
              </a:xfrm>
              <a:prstGeom prst="rect">
                <a:avLst/>
              </a:prstGeom>
              <a:blipFill>
                <a:blip r:embed="rId2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061E7E70-2914-4EE3-B008-B3404672B8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758751"/>
                <a:ext cx="10058400" cy="10884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Clr>
                    <a:srgbClr val="E48312"/>
                  </a:buClr>
                  <a:buFont typeface="Calibri" panose="020F0502020204030204" pitchFamily="34" charset="0"/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οι τυχαίες μεταβλητές Χ και Υ είναι ανεξάρτητες τότε,</a:t>
                </a:r>
              </a:p>
              <a:p>
                <a:pPr marL="0" indent="0" algn="ctr">
                  <a:buClr>
                    <a:srgbClr val="E48312"/>
                  </a:buClr>
                  <a:buFont typeface="Calibri" panose="020F0502020204030204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48312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061E7E70-2914-4EE3-B008-B3404672B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758751"/>
                <a:ext cx="10058400" cy="1088485"/>
              </a:xfrm>
              <a:prstGeom prst="rect">
                <a:avLst/>
              </a:prstGeom>
              <a:blipFill>
                <a:blip r:embed="rId3"/>
                <a:stretch>
                  <a:fillRect l="-605" t="-3333" b="-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EC346EE0-7639-4EB1-8FD9-79522D2751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4956775"/>
                <a:ext cx="10058400" cy="12007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Clr>
                    <a:srgbClr val="E48312"/>
                  </a:buClr>
                  <a:buFont typeface="Calibri" panose="020F0502020204030204" pitchFamily="34" charset="0"/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οι τυχαίες μεταβλητές Χ και Υ είναι ανεξάρτητες τότε,</a:t>
                </a:r>
              </a:p>
              <a:p>
                <a:pPr marL="0" indent="0" algn="ctr">
                  <a:buClr>
                    <a:srgbClr val="E48312"/>
                  </a:buClr>
                  <a:buFont typeface="Calibri" panose="020F0502020204030204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𝑋𝑌</m:t>
                          </m:r>
                        </m:e>
                      </m:d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Χ</m:t>
                          </m:r>
                        </m:e>
                      </m:d>
                      <m:r>
                        <a:rPr lang="el-G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rgbClr val="E48312"/>
                  </a:buClr>
                  <a:buFont typeface="Calibri" panose="020F0502020204030204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EC346EE0-7639-4EB1-8FD9-79522D275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4956775"/>
                <a:ext cx="10058400" cy="1200744"/>
              </a:xfrm>
              <a:prstGeom prst="rect">
                <a:avLst/>
              </a:prstGeom>
              <a:blipFill>
                <a:blip r:embed="rId4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679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108BBF8-BE71-433E-B16A-3FB72BCFD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6</a:t>
                </a:r>
              </a:p>
              <a:p>
                <a:r>
                  <a:rPr lang="el-GR" dirty="0"/>
                  <a:t>Να εξεταστεί αν οι μεταβλητές Χ, Υ είναι ανεξάρτητες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0&lt;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&lt;1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𝜅𝛼𝜄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0&lt;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𝑥𝑦𝑑𝑦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l-GR" dirty="0"/>
                  <a:t>Άρα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l-GR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</a:t>
                </a:r>
                <a:r>
                  <a:rPr lang="el-GR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*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 = </a:t>
                </a:r>
                <a:r>
                  <a:rPr lang="en-US" dirty="0" err="1"/>
                  <a:t>xy</a:t>
                </a:r>
                <a:r>
                  <a:rPr lang="en-US" dirty="0"/>
                  <a:t> =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algn="just"/>
                <a:endParaRPr lang="en-US" dirty="0"/>
              </a:p>
              <a:p>
                <a:pPr algn="ctr"/>
                <a:endParaRPr lang="el-GR" dirty="0"/>
              </a:p>
            </p:txBody>
          </p:sp>
        </mc:Choice>
        <mc:Fallback xmlns="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108BBF8-BE71-433E-B16A-3FB72BCFD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90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A108BBF8-BE71-433E-B16A-3FB72BCF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ctr"/>
            <a:endParaRPr lang="el-GR" dirty="0"/>
          </a:p>
        </p:txBody>
      </p:sp>
      <p:sp>
        <p:nvSpPr>
          <p:cNvPr id="5" name="Θέση περιεχομένου 8">
            <a:extLst>
              <a:ext uri="{FF2B5EF4-FFF2-40B4-BE49-F238E27FC236}">
                <a16:creationId xmlns:a16="http://schemas.microsoft.com/office/drawing/2014/main" id="{8A9E153E-7E45-4089-95C1-70F4114D086D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/>
              <a:t>Παράδειγμα </a:t>
            </a:r>
            <a:r>
              <a:rPr lang="en-US" u="sng" dirty="0"/>
              <a:t>7</a:t>
            </a:r>
            <a:endParaRPr lang="el-GR" u="sng" dirty="0"/>
          </a:p>
          <a:p>
            <a:pPr algn="just"/>
            <a:r>
              <a:rPr lang="el-GR" dirty="0"/>
              <a:t>Αν η κοινή συνάρτηση πιθανότητας των τυχαίων μεταβλητών Χ,Υ είναι</a:t>
            </a:r>
            <a:r>
              <a:rPr lang="en-US" dirty="0"/>
              <a:t>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a) </a:t>
            </a:r>
            <a:r>
              <a:rPr lang="el-GR" dirty="0"/>
              <a:t>Ε(Χ) και Ε(Υ)</a:t>
            </a:r>
          </a:p>
          <a:p>
            <a:pPr algn="just"/>
            <a:r>
              <a:rPr lang="en-US" dirty="0"/>
              <a:t>b) E(Z), Z=2X-Y</a:t>
            </a:r>
          </a:p>
          <a:p>
            <a:pPr algn="just"/>
            <a:r>
              <a:rPr lang="en-US" dirty="0"/>
              <a:t>c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Αν οι τυχαίες μεταβλητές Χ,Υ είναι ανεξάρτητες </a:t>
            </a:r>
            <a:endParaRPr lang="en-US" dirty="0"/>
          </a:p>
          <a:p>
            <a:pPr algn="just"/>
            <a:endParaRPr lang="en-US" dirty="0"/>
          </a:p>
          <a:p>
            <a:pPr algn="ctr"/>
            <a:endParaRPr lang="el-GR" dirty="0"/>
          </a:p>
        </p:txBody>
      </p:sp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AC29D779-8A00-4AE8-ACB2-2C340C4F8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35228"/>
              </p:ext>
            </p:extLst>
          </p:nvPr>
        </p:nvGraphicFramePr>
        <p:xfrm>
          <a:off x="2736675" y="3016712"/>
          <a:ext cx="624793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644">
                  <a:extLst>
                    <a:ext uri="{9D8B030D-6E8A-4147-A177-3AD203B41FA5}">
                      <a16:colId xmlns:a16="http://schemas.microsoft.com/office/drawing/2014/main" val="2717809984"/>
                    </a:ext>
                  </a:extLst>
                </a:gridCol>
                <a:gridCol w="2082644">
                  <a:extLst>
                    <a:ext uri="{9D8B030D-6E8A-4147-A177-3AD203B41FA5}">
                      <a16:colId xmlns:a16="http://schemas.microsoft.com/office/drawing/2014/main" val="2597100796"/>
                    </a:ext>
                  </a:extLst>
                </a:gridCol>
                <a:gridCol w="2082644">
                  <a:extLst>
                    <a:ext uri="{9D8B030D-6E8A-4147-A177-3AD203B41FA5}">
                      <a16:colId xmlns:a16="http://schemas.microsoft.com/office/drawing/2014/main" val="625879605"/>
                    </a:ext>
                  </a:extLst>
                </a:gridCol>
              </a:tblGrid>
              <a:tr h="191279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X=0</a:t>
                      </a:r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X=2</a:t>
                      </a:r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018142"/>
                  </a:ext>
                </a:extLst>
              </a:tr>
              <a:tr h="1912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Y=2</a:t>
                      </a:r>
                      <a:endParaRPr lang="el-G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0,3</a:t>
                      </a:r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03027"/>
                  </a:ext>
                </a:extLst>
              </a:tr>
              <a:tr h="1912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Y=4</a:t>
                      </a:r>
                      <a:endParaRPr lang="el-G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0,35</a:t>
                      </a:r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</a:t>
                      </a:r>
                      <a:endParaRPr lang="el-G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241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2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A108BBF8-BE71-433E-B16A-3FB72BCF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8">
                <a:extLst>
                  <a:ext uri="{FF2B5EF4-FFF2-40B4-BE49-F238E27FC236}">
                    <a16:creationId xmlns:a16="http://schemas.microsoft.com/office/drawing/2014/main" id="{8A9E153E-7E45-4089-95C1-70F4114D08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u="sng" dirty="0"/>
                  <a:t>Παράδειγμα </a:t>
                </a:r>
                <a:r>
                  <a:rPr lang="en-US" u="sng" dirty="0"/>
                  <a:t>7</a:t>
                </a:r>
                <a:endParaRPr lang="el-GR" u="sng" dirty="0"/>
              </a:p>
              <a:p>
                <a:pPr algn="just"/>
                <a:r>
                  <a:rPr lang="en-US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=0,25+0,35=0,6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=0,25+0,3=0,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=0,3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+0,1=0,4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:pPr algn="just"/>
                <a:endParaRPr lang="en-US" b="0" dirty="0"/>
              </a:p>
              <a:p>
                <a:pPr algn="just"/>
                <a:r>
                  <a:rPr lang="en-US" dirty="0"/>
                  <a:t>E(X)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= 0,8</a:t>
                </a:r>
              </a:p>
              <a:p>
                <a:pPr algn="just"/>
                <a:r>
                  <a:rPr lang="en-US" dirty="0"/>
                  <a:t>E(Y)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+ 4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= 2,9</a:t>
                </a:r>
              </a:p>
              <a:p>
                <a:pPr algn="just"/>
                <a:endParaRPr lang="en-US" dirty="0"/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8">
                <a:extLst>
                  <a:ext uri="{FF2B5EF4-FFF2-40B4-BE49-F238E27FC236}">
                    <a16:creationId xmlns:a16="http://schemas.microsoft.com/office/drawing/2014/main" id="{8A9E153E-7E45-4089-95C1-70F4114D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  <a:blipFill>
                <a:blip r:embed="rId2"/>
                <a:stretch>
                  <a:fillRect l="-606" t="-1667" b="-74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197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A108BBF8-BE71-433E-B16A-3FB72BCF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8">
                <a:extLst>
                  <a:ext uri="{FF2B5EF4-FFF2-40B4-BE49-F238E27FC236}">
                    <a16:creationId xmlns:a16="http://schemas.microsoft.com/office/drawing/2014/main" id="{8A9E153E-7E45-4089-95C1-70F4114D08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u="sng" dirty="0"/>
                  <a:t>Παράδειγμα </a:t>
                </a:r>
                <a:r>
                  <a:rPr lang="en-US" u="sng" dirty="0"/>
                  <a:t>7</a:t>
                </a:r>
                <a:endParaRPr lang="el-GR" u="sng" dirty="0"/>
              </a:p>
              <a:p>
                <a:pPr algn="just"/>
                <a:r>
                  <a:rPr lang="en-US" dirty="0"/>
                  <a:t>b) E(Z) = E(2X-Y) = 2E(X) –E(Y)= 2*0,8 -2,9 = -1,3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=0,4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= 0,45</a:t>
                </a:r>
              </a:p>
              <a:p>
                <a:pPr algn="just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</a:t>
                </a:r>
                <a:r>
                  <a:rPr lang="el-GR" dirty="0"/>
                  <a:t> Όμως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    Επομένως οι τυχαίες μεταβλητές Χ και </a:t>
                </a:r>
                <a:r>
                  <a:rPr lang="en-US" dirty="0"/>
                  <a:t>Y </a:t>
                </a:r>
                <a:r>
                  <a:rPr lang="el-GR" dirty="0"/>
                  <a:t>δεν είναι ανεξάρτητες.</a:t>
                </a:r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8">
                <a:extLst>
                  <a:ext uri="{FF2B5EF4-FFF2-40B4-BE49-F238E27FC236}">
                    <a16:creationId xmlns:a16="http://schemas.microsoft.com/office/drawing/2014/main" id="{8A9E153E-7E45-4089-95C1-70F4114D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6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 διακριτές τυχαίες μεταβλητές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/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320" y="1921078"/>
                <a:ext cx="10058400" cy="16610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Οι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περιθώριες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συναρτήσεις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κατανομ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ής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των Χ και Υ ορίζονται ως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1921078"/>
                <a:ext cx="10058400" cy="1661021"/>
              </a:xfrm>
              <a:prstGeom prst="rect">
                <a:avLst/>
              </a:prstGeom>
              <a:blipFill>
                <a:blip r:embed="rId2"/>
                <a:stretch>
                  <a:fillRect b="-32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786ADD82-A79C-4DE6-A554-2E4A3C9D0B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320" y="3765817"/>
                <a:ext cx="10119360" cy="16610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Οι μέσες τιμές των Χ και Υ ορίζονται ως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786ADD82-A79C-4DE6-A554-2E4A3C9D0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765817"/>
                <a:ext cx="10119360" cy="1661021"/>
              </a:xfrm>
              <a:prstGeom prst="rect">
                <a:avLst/>
              </a:prstGeom>
              <a:blipFill>
                <a:blip r:embed="rId3"/>
                <a:stretch>
                  <a:fillRect b="-3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360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A108BBF8-BE71-433E-B16A-3FB72BCF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ctr"/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Θέση περιεχομένου 8">
                <a:extLst>
                  <a:ext uri="{FF2B5EF4-FFF2-40B4-BE49-F238E27FC236}">
                    <a16:creationId xmlns:a16="http://schemas.microsoft.com/office/drawing/2014/main" id="{8A9E153E-7E45-4089-95C1-70F4114D08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u="sng" dirty="0"/>
                  <a:t>Παράδειγμα </a:t>
                </a:r>
                <a:r>
                  <a:rPr lang="en-US" u="sng" dirty="0"/>
                  <a:t>8</a:t>
                </a:r>
                <a:endParaRPr lang="el-GR" u="sng" dirty="0"/>
              </a:p>
              <a:p>
                <a:pPr algn="just"/>
                <a:r>
                  <a:rPr lang="el-GR" dirty="0"/>
                  <a:t>Αν η κοινή συνάρτηση πυκνότητας πιθανότητας των τυχαίων μεταβλητών Χ και Υ είναι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l-GR" dirty="0"/>
              </a:p>
              <a:p>
                <a:pPr algn="ctr"/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={(</a:t>
                </a:r>
                <a:r>
                  <a:rPr lang="en-US" dirty="0" err="1"/>
                  <a:t>x,y</a:t>
                </a:r>
                <a:r>
                  <a:rPr lang="el-GR" dirty="0"/>
                  <a:t>) </a:t>
                </a:r>
                <a:r>
                  <a:rPr lang="en-US" dirty="0"/>
                  <a:t>: y &gt; 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, 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&lt;12</m:t>
                    </m:r>
                  </m:oMath>
                </a14:m>
                <a:r>
                  <a:rPr lang="en-US" dirty="0"/>
                  <a:t>}</a:t>
                </a:r>
              </a:p>
              <a:p>
                <a:pPr algn="just"/>
                <a:r>
                  <a:rPr lang="el-GR" dirty="0"/>
                  <a:t>Να βρεθούν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a) </a:t>
                </a:r>
                <a:r>
                  <a:rPr lang="el-GR" dirty="0"/>
                  <a:t>Η τιμή της </a:t>
                </a:r>
                <a:r>
                  <a:rPr lang="el-GR" dirty="0" err="1"/>
                  <a:t>σταθεράς</a:t>
                </a:r>
                <a:r>
                  <a:rPr lang="el-GR" dirty="0"/>
                  <a:t> </a:t>
                </a:r>
                <a:r>
                  <a:rPr lang="en-US" dirty="0"/>
                  <a:t>k</a:t>
                </a:r>
              </a:p>
              <a:p>
                <a:pPr algn="just"/>
                <a:r>
                  <a:rPr lang="en-US" dirty="0"/>
                  <a:t>b) </a:t>
                </a:r>
                <a:r>
                  <a:rPr lang="el-GR" dirty="0"/>
                  <a:t>Αν οι τυχαίες μεταβλητές Χ και Υ είναι ανεξάρτητες</a:t>
                </a:r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</p:txBody>
          </p:sp>
        </mc:Choice>
        <mc:Fallback>
          <p:sp>
            <p:nvSpPr>
              <p:cNvPr id="5" name="Θέση περιεχομένου 8">
                <a:extLst>
                  <a:ext uri="{FF2B5EF4-FFF2-40B4-BE49-F238E27FC236}">
                    <a16:creationId xmlns:a16="http://schemas.microsoft.com/office/drawing/2014/main" id="{8A9E153E-7E45-4089-95C1-70F4114D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99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108BBF8-BE71-433E-B16A-3FB72BCFD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endParaRPr lang="en-US" dirty="0"/>
              </a:p>
              <a:p>
                <a:pPr algn="just"/>
                <a:endParaRPr lang="el-GR" dirty="0"/>
              </a:p>
              <a:p>
                <a:pPr algn="just"/>
                <a:r>
                  <a:rPr lang="el-GR" dirty="0"/>
                  <a:t>α)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𝑑𝑥𝑑𝑦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⇔ </m:t>
                            </m:r>
                            <m:nary>
                              <m:naryPr>
                                <m:ctrlP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l-GR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trlPr>
                                          <a:rPr lang="el-GR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l-GR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l-GR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l-GR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𝜒</m:t>
                                            </m:r>
                                          </m:e>
                                        </m:rad>
                                      </m:sub>
                                      <m:sup>
                                        <m:r>
                                          <a:rPr lang="el-GR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12</m:t>
                                        </m:r>
                                      </m:sup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𝑘𝑥</m:t>
                                        </m:r>
                                      </m:e>
                                    </m:nary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=1⇔ 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=1⇔−4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=1⇔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2673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=0,0009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108BBF8-BE71-433E-B16A-3FB72BCFD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περιεχομένου 8">
            <a:extLst>
              <a:ext uri="{FF2B5EF4-FFF2-40B4-BE49-F238E27FC236}">
                <a16:creationId xmlns:a16="http://schemas.microsoft.com/office/drawing/2014/main" id="{8A9E153E-7E45-4089-95C1-70F4114D086D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/>
              <a:t>Παράδειγμα 8</a:t>
            </a:r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915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820060-E906-4D06-88D8-D539A392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Ανεξάρτητες τυχαίες μεταβλητές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108BBF8-BE71-433E-B16A-3FB72BCFD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6270" y="1854123"/>
                <a:ext cx="10058400" cy="4023360"/>
              </a:xfrm>
            </p:spPr>
            <p:txBody>
              <a:bodyPr/>
              <a:lstStyle/>
              <a:p>
                <a:pPr algn="just"/>
                <a:endParaRPr lang="en-US" dirty="0"/>
              </a:p>
              <a:p>
                <a:pPr algn="just"/>
                <a:endParaRPr lang="el-GR" dirty="0"/>
              </a:p>
              <a:p>
                <a:pPr algn="just"/>
                <a:r>
                  <a:rPr lang="el-GR" dirty="0"/>
                  <a:t>β)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rad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=0,0009</m:t>
                        </m:r>
                      </m:e>
                    </m:nary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rad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=0,0036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=0,0009</m:t>
                        </m:r>
                      </m:e>
                    </m:nary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=0,0009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108BBF8-BE71-433E-B16A-3FB72BCFD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6270" y="1854123"/>
                <a:ext cx="10058400" cy="4023360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περιεχομένου 8">
            <a:extLst>
              <a:ext uri="{FF2B5EF4-FFF2-40B4-BE49-F238E27FC236}">
                <a16:creationId xmlns:a16="http://schemas.microsoft.com/office/drawing/2014/main" id="{8A9E153E-7E45-4089-95C1-70F4114D086D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u="sng" dirty="0"/>
              <a:t>Παράδειγμα 8</a:t>
            </a:r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002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 διακριτές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631712-F41C-412F-AB20-3143A5E97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1</a:t>
                </a:r>
                <a:r>
                  <a:rPr lang="en-US" u="sng" dirty="0"/>
                  <a:t>:</a:t>
                </a:r>
              </a:p>
              <a:p>
                <a:r>
                  <a:rPr lang="el-GR" dirty="0"/>
                  <a:t>Αν η κοινή συνάρτηση πιθανότητας των τυχαίων μεταβλητών Χ, Υ είναι</a:t>
                </a:r>
                <a:r>
                  <a:rPr lang="en-US" dirty="0"/>
                  <a:t>: </a:t>
                </a:r>
              </a:p>
              <a:p>
                <a:endParaRPr lang="el-GR" dirty="0"/>
              </a:p>
              <a:p>
                <a:endParaRPr lang="el-GR" u="sng" dirty="0"/>
              </a:p>
              <a:p>
                <a:endParaRPr lang="el-GR" u="sng" dirty="0"/>
              </a:p>
              <a:p>
                <a:r>
                  <a:rPr lang="el-GR" dirty="0"/>
                  <a:t>α) Οι </a:t>
                </a:r>
                <a:r>
                  <a:rPr lang="el-GR" dirty="0" err="1"/>
                  <a:t>περιθώριες</a:t>
                </a:r>
                <a:r>
                  <a:rPr lang="el-GR" dirty="0"/>
                  <a:t> συναρτήσεις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Υ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l-GR" dirty="0"/>
                  <a:t>β) Οι </a:t>
                </a:r>
                <a:r>
                  <a:rPr lang="en-US" dirty="0"/>
                  <a:t>E(X) </a:t>
                </a:r>
                <a:r>
                  <a:rPr lang="el-GR" dirty="0"/>
                  <a:t>και Ε(Υ)</a:t>
                </a:r>
              </a:p>
              <a:p>
                <a:endParaRPr lang="el-GR" u="sng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631712-F41C-412F-AB20-3143A5E9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6">
                <a:extLst>
                  <a:ext uri="{FF2B5EF4-FFF2-40B4-BE49-F238E27FC236}">
                    <a16:creationId xmlns:a16="http://schemas.microsoft.com/office/drawing/2014/main" id="{7085EF4A-896A-4B0E-902B-5E6D4ED4B9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268571"/>
                  </p:ext>
                </p:extLst>
              </p:nvPr>
            </p:nvGraphicFramePr>
            <p:xfrm>
              <a:off x="1822275" y="287274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938620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6306417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5852708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03755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X=0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X=1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X=2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3219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Y=2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0,3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178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Y=4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78988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6">
                <a:extLst>
                  <a:ext uri="{FF2B5EF4-FFF2-40B4-BE49-F238E27FC236}">
                    <a16:creationId xmlns:a16="http://schemas.microsoft.com/office/drawing/2014/main" id="{7085EF4A-896A-4B0E-902B-5E6D4ED4B9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268571"/>
                  </p:ext>
                </p:extLst>
              </p:nvPr>
            </p:nvGraphicFramePr>
            <p:xfrm>
              <a:off x="1822275" y="2872740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938620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6306417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5852708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03755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" t="-8197" r="-30029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X=0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X=1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X=2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3219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Y=2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0,3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6178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Y=4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0,1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</a:t>
                          </a:r>
                          <a:endParaRPr lang="el-G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78988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80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 διακριτές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631712-F41C-412F-AB20-3143A5E97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u="sng" dirty="0"/>
                  <a:t>Παράδειγμα 1</a:t>
                </a:r>
                <a:r>
                  <a:rPr lang="en-US" u="sng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f(0 , 2) + f (0 , 4) = 0,2+0,1=0,3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f(</a:t>
                </a:r>
                <a:r>
                  <a:rPr lang="el-GR" dirty="0"/>
                  <a:t>1</a:t>
                </a:r>
                <a:r>
                  <a:rPr lang="en-US" dirty="0"/>
                  <a:t> , 2) + f (</a:t>
                </a:r>
                <a:r>
                  <a:rPr lang="el-GR" dirty="0"/>
                  <a:t>1</a:t>
                </a:r>
                <a:r>
                  <a:rPr lang="en-US" dirty="0"/>
                  <a:t> , 4) = 0,</a:t>
                </a:r>
                <a:r>
                  <a:rPr lang="el-GR" dirty="0"/>
                  <a:t>3</a:t>
                </a:r>
                <a:r>
                  <a:rPr lang="en-US" dirty="0"/>
                  <a:t>+0,1=0,</a:t>
                </a:r>
                <a:r>
                  <a:rPr lang="el-GR" dirty="0"/>
                  <a:t>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f(</a:t>
                </a:r>
                <a:r>
                  <a:rPr lang="el-GR" dirty="0"/>
                  <a:t>2</a:t>
                </a:r>
                <a:r>
                  <a:rPr lang="en-US" dirty="0"/>
                  <a:t> , 2) + f (</a:t>
                </a:r>
                <a:r>
                  <a:rPr lang="el-GR" dirty="0"/>
                  <a:t>2</a:t>
                </a:r>
                <a:r>
                  <a:rPr lang="en-US" dirty="0"/>
                  <a:t> , 4) = 0,</a:t>
                </a:r>
                <a:r>
                  <a:rPr lang="el-GR" dirty="0"/>
                  <a:t>1</a:t>
                </a:r>
                <a:r>
                  <a:rPr lang="en-US" dirty="0"/>
                  <a:t>+0,</a:t>
                </a:r>
                <a:r>
                  <a:rPr lang="el-GR" dirty="0"/>
                  <a:t>2</a:t>
                </a:r>
                <a:r>
                  <a:rPr lang="en-US" dirty="0"/>
                  <a:t>=0,3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f(0 , 2) + f (1 , 2)+ f( 2, 2) = 0,2+0,3+0,1=0,6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,4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= f(0,4) + f (1,4)+ f(2, 4) = 0,1+0,1+0,2=0,4</a:t>
                </a:r>
              </a:p>
              <a:p>
                <a:endParaRPr lang="en-US" dirty="0"/>
              </a:p>
              <a:p>
                <a:r>
                  <a:rPr lang="en-US" dirty="0"/>
                  <a:t>E(X)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=  0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(0) + 1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(1) + 2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(2) = 0*0,3 + 1 *0,4 +2 *0,3 =1 </a:t>
                </a:r>
              </a:p>
              <a:p>
                <a:r>
                  <a:rPr lang="en-US" dirty="0"/>
                  <a:t>E(Y)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=  2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(2) + 4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(4) = 2*0,6 + 4 *0,4 =2,8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631712-F41C-412F-AB20-3143A5E9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879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79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τυχαίες μεταβλητές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/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4075" y="1833413"/>
                <a:ext cx="10058400" cy="319117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Η κοινή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πυκνότητα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των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συνεχών </a:t>
                </a:r>
                <a:r>
                  <a:rPr kumimoji="0" lang="el-GR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τυχα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ίων μεταβλητών Χ, Υ, ορίζεται ως η συνάρτηση για την οποία ισχύουν τα εξής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E48312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κάθε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E48312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𝑑𝑥𝑑𝑦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E48312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πιθανότητα οι τιμές Χ,Υ να ανήκουν σε ένα σύνολο Α είναι ίση με το διπλό ολοκλήρωμα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στο Α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E48312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limLoc m:val="undOvr"/>
                            <m:supHide m:val="on"/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𝑑𝑥𝑑𝑦</m:t>
                            </m:r>
                          </m:e>
                        </m:nary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75" y="1833413"/>
                <a:ext cx="10058400" cy="3191174"/>
              </a:xfrm>
              <a:prstGeom prst="rect">
                <a:avLst/>
              </a:prstGeom>
              <a:blipFill>
                <a:blip r:embed="rId2"/>
                <a:stretch>
                  <a:fillRect l="-3511" r="-545" b="-2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7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τυχαίες μεταβλητές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/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9C5E1101-F0F1-4076-BBB8-16CB05A34B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024" y="3516977"/>
                <a:ext cx="10119360" cy="1094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Οι μέσες τιμές των Χ και Υ ορίζονται ως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9C5E1101-F0F1-4076-BBB8-16CB05A34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24" y="3516977"/>
                <a:ext cx="10119360" cy="1094188"/>
              </a:xfrm>
              <a:prstGeom prst="rect">
                <a:avLst/>
              </a:prstGeom>
              <a:blipFill>
                <a:blip r:embed="rId2"/>
                <a:stretch>
                  <a:fillRect t="-6077" b="-723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DDF96D18-6BCB-49E9-A2B8-617D34DA0A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024" y="1845734"/>
                <a:ext cx="10119360" cy="15832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buClr>
                    <a:srgbClr val="E48312"/>
                  </a:buClr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περιθώριες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πυκνότητες πιθανότητας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των τυχαίων μεταβλητών Χ και Υ ορίζονται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ώς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Υ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DDF96D18-6BCB-49E9-A2B8-617D34DA0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24" y="1845734"/>
                <a:ext cx="10119360" cy="1583266"/>
              </a:xfrm>
              <a:prstGeom prst="rect">
                <a:avLst/>
              </a:prstGeom>
              <a:blipFill>
                <a:blip r:embed="rId3"/>
                <a:stretch>
                  <a:fillRect t="-7252" r="-602" b="-591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284D5AA4-86D6-4288-B8A2-C85170EBF8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024" y="4699142"/>
                <a:ext cx="10119360" cy="16243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buClr>
                    <a:srgbClr val="E48312"/>
                  </a:buClr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περιθώριες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συναρτήσεις κατανομής των τυχαίων μεταβλητών Χ και Υ ορίζονται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ώς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nary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ctr">
                  <a:buClr>
                    <a:srgbClr val="E48312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𝑑𝑠</m:t>
                            </m:r>
                          </m:e>
                        </m:nary>
                      </m:e>
                    </m:nary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284D5AA4-86D6-4288-B8A2-C85170EBF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24" y="4699142"/>
                <a:ext cx="10119360" cy="1624372"/>
              </a:xfrm>
              <a:prstGeom prst="rect">
                <a:avLst/>
              </a:prstGeom>
              <a:blipFill>
                <a:blip r:embed="rId4"/>
                <a:stretch>
                  <a:fillRect t="-4104" b="-485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26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E051D0D-3BD6-4B55-89D6-0615A9F4D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2</a:t>
                </a:r>
              </a:p>
              <a:p>
                <a:r>
                  <a:rPr lang="el-GR" dirty="0"/>
                  <a:t>Αν η κοινή συνάρτηση πυκνότητας πιθανότητας των τυχαίων μεταβλητών Χ, Υ</a:t>
                </a:r>
                <a:r>
                  <a:rPr lang="en-US" dirty="0"/>
                  <a:t> </a:t>
                </a:r>
                <a:r>
                  <a:rPr lang="el-GR" dirty="0"/>
                  <a:t>είναι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&lt;1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𝜅𝛼𝜄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0&lt;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mr>
                    </m:m>
                  </m:oMath>
                </a14:m>
                <a:r>
                  <a:rPr lang="el-GR" dirty="0"/>
                  <a:t> </a:t>
                </a:r>
                <a:r>
                  <a:rPr lang="en-US" dirty="0"/>
                  <a:t>k</a:t>
                </a:r>
                <a:r>
                  <a:rPr lang="el-GR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l-GR" dirty="0"/>
                  <a:t> = 0 </a:t>
                </a:r>
                <a:r>
                  <a:rPr lang="en-US" dirty="0"/>
                  <a:t> </a:t>
                </a:r>
                <a:r>
                  <a:rPr lang="el-GR" dirty="0"/>
                  <a:t>αλλού</a:t>
                </a:r>
              </a:p>
              <a:p>
                <a:pPr algn="just"/>
                <a:r>
                  <a:rPr lang="el-GR" dirty="0"/>
                  <a:t>α) Να υπολογιστεί η σταθερά </a:t>
                </a:r>
                <a:r>
                  <a:rPr lang="en-US" dirty="0"/>
                  <a:t>c</a:t>
                </a:r>
              </a:p>
              <a:p>
                <a:pPr algn="just"/>
                <a:r>
                  <a:rPr lang="el-GR" dirty="0"/>
                  <a:t>β) Να βρεθούν οι </a:t>
                </a:r>
                <a:r>
                  <a:rPr lang="el-GR" dirty="0" err="1"/>
                  <a:t>περιθώριες</a:t>
                </a:r>
                <a:r>
                  <a:rPr lang="el-GR" dirty="0"/>
                  <a:t> συναρτήσεις κατανομής των Χ,Υ</a:t>
                </a:r>
              </a:p>
              <a:p>
                <a:pPr algn="just"/>
                <a:r>
                  <a:rPr lang="el-GR" dirty="0"/>
                  <a:t>γ) Να βρεθούν οι μέσες τιμές </a:t>
                </a:r>
                <a:r>
                  <a:rPr lang="en-US" dirty="0" err="1"/>
                  <a:t>i</a:t>
                </a:r>
                <a:r>
                  <a:rPr lang="en-US" dirty="0"/>
                  <a:t>) 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E051D0D-3BD6-4B55-89D6-0615A9F4D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4EBCDD6F-DD9B-4B09-A349-134F11A4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τυχαίες μεταβλητές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16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E051D0D-3BD6-4B55-89D6-0615A9F4D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2</a:t>
                </a:r>
                <a:endParaRPr lang="en-US" u="sng" dirty="0"/>
              </a:p>
              <a:p>
                <a:r>
                  <a:rPr lang="el-GR" dirty="0"/>
                  <a:t>α)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𝑑𝑥𝑑𝑦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⇔</m:t>
                            </m:r>
                            <m:nary>
                              <m:nary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  <m:e>
                                <m:nary>
                                  <m:nary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l-GR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l-GR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𝑐𝑥𝑦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𝑑𝑥𝑑𝑦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=1 ⟺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nary>
                                      <m:nary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𝑦𝑑𝑦</m:t>
                                        </m:r>
                                        <m:nary>
                                          <m:nary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𝑥𝑑𝑥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=1 ⟺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∗2 ∗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β)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𝑡𝑠𝑑𝑠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𝑡𝑑𝑡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𝑠𝑑𝑠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𝑡𝑠𝑑𝑠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nary>
                          <m:nary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E051D0D-3BD6-4B55-89D6-0615A9F4D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4EBCDD6F-DD9B-4B09-A349-134F11A4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Δισδιάστατες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τυχαίες μεταβλητές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0517262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2209</Words>
  <Application>Microsoft Office PowerPoint</Application>
  <PresentationFormat>Ευρεία οθόνη</PresentationFormat>
  <Paragraphs>266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Calibri</vt:lpstr>
      <vt:lpstr>Calibri Light</vt:lpstr>
      <vt:lpstr>Cambria Math</vt:lpstr>
      <vt:lpstr>Times New Roman</vt:lpstr>
      <vt:lpstr>Wingdings</vt:lpstr>
      <vt:lpstr>Ανασκόπηση</vt:lpstr>
      <vt:lpstr>Πιθανότητες και Στατιστική</vt:lpstr>
      <vt:lpstr>Δισδιάστατες Διακριτές τυχαίες μεταβλητές</vt:lpstr>
      <vt:lpstr>Δισδιάστατες διακριτές τυχαίες μεταβλητές</vt:lpstr>
      <vt:lpstr>Δισδιάστατες διακριτές τυχαίες μεταβλητές</vt:lpstr>
      <vt:lpstr>Δισδιάστατες διακριτές τυχαίες μεταβλητές</vt:lpstr>
      <vt:lpstr>Δισδιάστατες Συνεχείς τυχαίες μεταβλητές</vt:lpstr>
      <vt:lpstr>Δισδιάστατες Συνεχείς τυχαίες μεταβλητές</vt:lpstr>
      <vt:lpstr>Δισδιάστατες Συνεχείς τυχαίες μεταβλητές</vt:lpstr>
      <vt:lpstr>Δισδιάστατες Συνεχείς τυχαίες μεταβλητές</vt:lpstr>
      <vt:lpstr>Δισδιάστατες Συνεχείς τυχαίες μεταβλητές</vt:lpstr>
      <vt:lpstr>Δεσμευμένες Κατανομές</vt:lpstr>
      <vt:lpstr>Δεσμευμένες Κατανομές</vt:lpstr>
      <vt:lpstr>Δεσμευμένες Κατανομές</vt:lpstr>
      <vt:lpstr>Δεσμευμένες Κατανομές</vt:lpstr>
      <vt:lpstr>Δεσμευμένες Κατανομές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Δεσμευμένες Κατανομές (Συνεχείς Μεταβλητές)</vt:lpstr>
      <vt:lpstr>Ανεξάρτητες τυχαίες μεταβλητές</vt:lpstr>
      <vt:lpstr>Ανεξάρτητες τυχαίες μεταβλητές</vt:lpstr>
      <vt:lpstr>Ανεξάρτητες τυχαίες μεταβλητές</vt:lpstr>
      <vt:lpstr>Ανεξάρτητες τυχαίες μεταβλητές</vt:lpstr>
      <vt:lpstr>Ανεξάρτητες τυχαίες μεταβλητές</vt:lpstr>
      <vt:lpstr>Ανεξάρτητες τυχαίες μεταβλητές</vt:lpstr>
      <vt:lpstr>Ανεξάρτητες τυχαίες μεταβλητές</vt:lpstr>
      <vt:lpstr>Ανεξάρτητες τυχαίες μεταβλητές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Πιθανότητες και Στατιστική</dc:title>
  <dc:creator>christos korkas</dc:creator>
  <cp:lastModifiedBy>christos korkas</cp:lastModifiedBy>
  <cp:revision>60</cp:revision>
  <dcterms:created xsi:type="dcterms:W3CDTF">2020-04-02T12:38:48Z</dcterms:created>
  <dcterms:modified xsi:type="dcterms:W3CDTF">2020-04-09T14:55:11Z</dcterms:modified>
</cp:coreProperties>
</file>