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44" r:id="rId1"/>
  </p:sldMasterIdLst>
  <p:notesMasterIdLst>
    <p:notesMasterId r:id="rId50"/>
  </p:notesMasterIdLst>
  <p:sldIdLst>
    <p:sldId id="292" r:id="rId2"/>
    <p:sldId id="463" r:id="rId3"/>
    <p:sldId id="465" r:id="rId4"/>
    <p:sldId id="466" r:id="rId5"/>
    <p:sldId id="467" r:id="rId6"/>
    <p:sldId id="468" r:id="rId7"/>
    <p:sldId id="469" r:id="rId8"/>
    <p:sldId id="470"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17" r:id="rId44"/>
    <p:sldId id="518" r:id="rId45"/>
    <p:sldId id="520" r:id="rId46"/>
    <p:sldId id="521" r:id="rId47"/>
    <p:sldId id="552" r:id="rId48"/>
    <p:sldId id="52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EDC"/>
    <a:srgbClr val="FDF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DF7D6-6A64-4D2A-B1F5-B049B7CF9EEA}" v="1" dt="2026-03-05T10:19:55.60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8746" autoAdjust="0"/>
  </p:normalViewPr>
  <p:slideViewPr>
    <p:cSldViewPr>
      <p:cViewPr varScale="1">
        <p:scale>
          <a:sx n="70" d="100"/>
          <a:sy n="70" d="100"/>
        </p:scale>
        <p:origin x="1326" y="60"/>
      </p:cViewPr>
      <p:guideLst>
        <p:guide orient="horz" pos="2160"/>
        <p:guide pos="2880"/>
      </p:guideLst>
    </p:cSldViewPr>
  </p:slideViewPr>
  <p:outlineViewPr>
    <p:cViewPr>
      <p:scale>
        <a:sx n="33" d="100"/>
        <a:sy n="33" d="100"/>
      </p:scale>
      <p:origin x="0" y="15192"/>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56" d="100"/>
          <a:sy n="56" d="100"/>
        </p:scale>
        <p:origin x="-2484"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Remmas" userId="e6dda041-6549-485c-bde7-ce7b61bd8318" providerId="ADAL" clId="{7BBBEC13-13F7-4B07-A461-7FFCD5CE3DA8}"/>
    <pc:docChg chg="addSld modSld">
      <pc:chgData name="Nikolaos Remmas" userId="e6dda041-6549-485c-bde7-ce7b61bd8318" providerId="ADAL" clId="{7BBBEC13-13F7-4B07-A461-7FFCD5CE3DA8}" dt="2026-03-05T10:19:55.597" v="0"/>
      <pc:docMkLst>
        <pc:docMk/>
      </pc:docMkLst>
      <pc:sldChg chg="add">
        <pc:chgData name="Nikolaos Remmas" userId="e6dda041-6549-485c-bde7-ce7b61bd8318" providerId="ADAL" clId="{7BBBEC13-13F7-4B07-A461-7FFCD5CE3DA8}" dt="2026-03-05T10:19:55.597" v="0"/>
        <pc:sldMkLst>
          <pc:docMk/>
          <pc:sldMk cId="293923620" sldId="517"/>
        </pc:sldMkLst>
      </pc:sldChg>
      <pc:sldChg chg="add">
        <pc:chgData name="Nikolaos Remmas" userId="e6dda041-6549-485c-bde7-ce7b61bd8318" providerId="ADAL" clId="{7BBBEC13-13F7-4B07-A461-7FFCD5CE3DA8}" dt="2026-03-05T10:19:55.597" v="0"/>
        <pc:sldMkLst>
          <pc:docMk/>
          <pc:sldMk cId="2169391595" sldId="518"/>
        </pc:sldMkLst>
      </pc:sldChg>
      <pc:sldChg chg="add">
        <pc:chgData name="Nikolaos Remmas" userId="e6dda041-6549-485c-bde7-ce7b61bd8318" providerId="ADAL" clId="{7BBBEC13-13F7-4B07-A461-7FFCD5CE3DA8}" dt="2026-03-05T10:19:55.597" v="0"/>
        <pc:sldMkLst>
          <pc:docMk/>
          <pc:sldMk cId="1100455420" sldId="520"/>
        </pc:sldMkLst>
      </pc:sldChg>
      <pc:sldChg chg="add">
        <pc:chgData name="Nikolaos Remmas" userId="e6dda041-6549-485c-bde7-ce7b61bd8318" providerId="ADAL" clId="{7BBBEC13-13F7-4B07-A461-7FFCD5CE3DA8}" dt="2026-03-05T10:19:55.597" v="0"/>
        <pc:sldMkLst>
          <pc:docMk/>
          <pc:sldMk cId="635158193" sldId="521"/>
        </pc:sldMkLst>
      </pc:sldChg>
      <pc:sldChg chg="add">
        <pc:chgData name="Nikolaos Remmas" userId="e6dda041-6549-485c-bde7-ce7b61bd8318" providerId="ADAL" clId="{7BBBEC13-13F7-4B07-A461-7FFCD5CE3DA8}" dt="2026-03-05T10:19:55.597" v="0"/>
        <pc:sldMkLst>
          <pc:docMk/>
          <pc:sldMk cId="4274645920" sldId="522"/>
        </pc:sldMkLst>
      </pc:sldChg>
      <pc:sldChg chg="add">
        <pc:chgData name="Nikolaos Remmas" userId="e6dda041-6549-485c-bde7-ce7b61bd8318" providerId="ADAL" clId="{7BBBEC13-13F7-4B07-A461-7FFCD5CE3DA8}" dt="2026-03-05T10:19:55.597" v="0"/>
        <pc:sldMkLst>
          <pc:docMk/>
          <pc:sldMk cId="2541684417" sldId="5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79FD2-55C3-4F33-A9E8-91EADF001D5D}" type="datetimeFigureOut">
              <a:rPr lang="el-GR" smtClean="0"/>
              <a:pPr/>
              <a:t>5/3/2026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07E7F-9934-47FD-8AB6-7402DA20BBD8}" type="slidenum">
              <a:rPr lang="el-GR" smtClean="0"/>
              <a:pPr/>
              <a:t>‹#›</a:t>
            </a:fld>
            <a:endParaRPr lang="el-GR"/>
          </a:p>
        </p:txBody>
      </p:sp>
    </p:spTree>
    <p:extLst>
      <p:ext uri="{BB962C8B-B14F-4D97-AF65-F5344CB8AC3E}">
        <p14:creationId xmlns:p14="http://schemas.microsoft.com/office/powerpoint/2010/main" val="61672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FB07E7F-9934-47FD-8AB6-7402DA20BBD8}" type="slidenum">
              <a:rPr lang="el-GR" smtClean="0"/>
              <a:pPr/>
              <a:t>1</a:t>
            </a:fld>
            <a:endParaRPr lang="el-GR"/>
          </a:p>
        </p:txBody>
      </p:sp>
    </p:spTree>
    <p:extLst>
      <p:ext uri="{BB962C8B-B14F-4D97-AF65-F5344CB8AC3E}">
        <p14:creationId xmlns:p14="http://schemas.microsoft.com/office/powerpoint/2010/main" val="293888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25</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26</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27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eaLnBrk="1" fontAlgn="auto" hangingPunct="1">
              <a:spcAft>
                <a:spcPts val="0"/>
              </a:spcAft>
              <a:defRPr/>
            </a:pPr>
            <a:endParaRPr lang="el-GR" sz="1200" dirty="0"/>
          </a:p>
          <a:p>
            <a:endParaRPr lang="el-GR" dirty="0"/>
          </a:p>
        </p:txBody>
      </p:sp>
      <p:sp>
        <p:nvSpPr>
          <p:cNvPr id="4" name="3 - Θέση αριθμού διαφάνειας"/>
          <p:cNvSpPr>
            <a:spLocks noGrp="1"/>
          </p:cNvSpPr>
          <p:nvPr>
            <p:ph type="sldNum" sz="quarter" idx="10"/>
          </p:nvPr>
        </p:nvSpPr>
        <p:spPr/>
        <p:txBody>
          <a:bodyPr/>
          <a:lstStyle/>
          <a:p>
            <a:fld id="{7FB07E7F-9934-47FD-8AB6-7402DA20BBD8}"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71D8EC12-DDF8-41D8-B150-42A0EB199C1E}" type="datetimeFigureOut">
              <a:rPr lang="en-US" smtClean="0"/>
              <a:pPr/>
              <a:t>3/5/2026</a:t>
            </a:fld>
            <a:endParaRPr lang="en-US"/>
          </a:p>
        </p:txBody>
      </p:sp>
      <p:sp>
        <p:nvSpPr>
          <p:cNvPr id="17" name="Θέση υποσέλιδου 16"/>
          <p:cNvSpPr>
            <a:spLocks noGrp="1"/>
          </p:cNvSpPr>
          <p:nvPr>
            <p:ph type="ftr" sz="quarter" idx="11"/>
          </p:nvPr>
        </p:nvSpPr>
        <p:spPr>
          <a:xfrm>
            <a:off x="5410200" y="4205288"/>
            <a:ext cx="1295400" cy="457200"/>
          </a:xfrm>
        </p:spPr>
        <p:txBody>
          <a:bodyPr/>
          <a:lstStyle/>
          <a:p>
            <a:endParaRPr lang="en-US"/>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9B555F2-6239-4C51-9FB6-7D33B0CFAE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1D8EC12-DDF8-41D8-B150-42A0EB199C1E}" type="datetimeFigureOut">
              <a:rPr lang="en-US" smtClean="0"/>
              <a:pPr/>
              <a:t>3/5/2026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1D8EC12-DDF8-41D8-B150-42A0EB199C1E}" type="datetimeFigureOut">
              <a:rPr lang="en-US" smtClean="0"/>
              <a:pPr/>
              <a:t>3/5/2026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1D8EC12-DDF8-41D8-B150-42A0EB199C1E}" type="datetimeFigureOut">
              <a:rPr lang="en-US" smtClean="0"/>
              <a:pPr/>
              <a:t>3/5/2026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71D8EC12-DDF8-41D8-B150-42A0EB199C1E}" type="datetimeFigureOut">
              <a:rPr lang="en-US" smtClean="0"/>
              <a:pPr/>
              <a:t>3/5/2026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71D8EC12-DDF8-41D8-B150-42A0EB199C1E}" type="datetimeFigureOut">
              <a:rPr lang="en-US" smtClean="0"/>
              <a:pPr/>
              <a:t>3/5/2026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Θέση ημερομηνίας 25"/>
          <p:cNvSpPr>
            <a:spLocks noGrp="1"/>
          </p:cNvSpPr>
          <p:nvPr>
            <p:ph type="dt" sz="half" idx="10"/>
          </p:nvPr>
        </p:nvSpPr>
        <p:spPr/>
        <p:txBody>
          <a:bodyPr rtlCol="0"/>
          <a:lstStyle/>
          <a:p>
            <a:fld id="{71D8EC12-DDF8-41D8-B150-42A0EB199C1E}" type="datetimeFigureOut">
              <a:rPr lang="en-US" smtClean="0"/>
              <a:pPr/>
              <a:t>3/5/2026</a:t>
            </a:fld>
            <a:endParaRPr lang="en-US"/>
          </a:p>
        </p:txBody>
      </p:sp>
      <p:sp>
        <p:nvSpPr>
          <p:cNvPr id="27" name="Θέση αριθμού διαφάνειας 26"/>
          <p:cNvSpPr>
            <a:spLocks noGrp="1"/>
          </p:cNvSpPr>
          <p:nvPr>
            <p:ph type="sldNum" sz="quarter" idx="11"/>
          </p:nvPr>
        </p:nvSpPr>
        <p:spPr/>
        <p:txBody>
          <a:bodyPr rtlCol="0"/>
          <a:lstStyle/>
          <a:p>
            <a:fld id="{69B555F2-6239-4C51-9FB6-7D33B0CFAEF4}" type="slidenum">
              <a:rPr lang="en-US" smtClean="0"/>
              <a:pPr/>
              <a:t>‹#›</a:t>
            </a:fld>
            <a:endParaRPr lang="en-US"/>
          </a:p>
        </p:txBody>
      </p:sp>
      <p:sp>
        <p:nvSpPr>
          <p:cNvPr id="28" name="Θέση υποσέλιδου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71D8EC12-DDF8-41D8-B150-42A0EB199C1E}" type="datetimeFigureOut">
              <a:rPr lang="en-US" smtClean="0"/>
              <a:pPr/>
              <a:t>3/5/2026</a:t>
            </a:fld>
            <a:endParaRPr lang="en-US"/>
          </a:p>
        </p:txBody>
      </p:sp>
      <p:sp>
        <p:nvSpPr>
          <p:cNvPr id="4" name="Θέση υποσέλιδου 3"/>
          <p:cNvSpPr>
            <a:spLocks noGrp="1"/>
          </p:cNvSpPr>
          <p:nvPr>
            <p:ph type="ftr" sz="quarter" idx="11"/>
          </p:nvPr>
        </p:nvSpPr>
        <p:spPr>
          <a:xfrm>
            <a:off x="5257800" y="612648"/>
            <a:ext cx="1325880" cy="457200"/>
          </a:xfrm>
        </p:spPr>
        <p:txBody>
          <a:bodyPr/>
          <a:lstStyle/>
          <a:p>
            <a:endParaRPr lang="en-US"/>
          </a:p>
        </p:txBody>
      </p:sp>
      <p:sp>
        <p:nvSpPr>
          <p:cNvPr id="5" name="Θέση αριθμού διαφάνειας 4"/>
          <p:cNvSpPr>
            <a:spLocks noGrp="1"/>
          </p:cNvSpPr>
          <p:nvPr>
            <p:ph type="sldNum" sz="quarter" idx="12"/>
          </p:nvPr>
        </p:nvSpPr>
        <p:spPr>
          <a:xfrm>
            <a:off x="8174736" y="2272"/>
            <a:ext cx="762000" cy="365760"/>
          </a:xfrm>
        </p:spPr>
        <p:txBody>
          <a:bodyPr/>
          <a:lstStyle/>
          <a:p>
            <a:fld id="{69B555F2-6239-4C51-9FB6-7D33B0CFA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1D8EC12-DDF8-41D8-B150-42A0EB199C1E}" type="datetimeFigureOut">
              <a:rPr lang="en-US" smtClean="0"/>
              <a:pPr/>
              <a:t>3/5/2026</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71D8EC12-DDF8-41D8-B150-42A0EB199C1E}" type="datetimeFigureOut">
              <a:rPr lang="en-US" smtClean="0"/>
              <a:pPr/>
              <a:t>3/5/2026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71D8EC12-DDF8-41D8-B150-42A0EB199C1E}" type="datetimeFigureOut">
              <a:rPr lang="en-US" smtClean="0"/>
              <a:pPr/>
              <a:t>3/5/2026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69B555F2-6239-4C51-9FB6-7D33B0CFAE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1D8EC12-DDF8-41D8-B150-42A0EB199C1E}" type="datetimeFigureOut">
              <a:rPr lang="en-US" smtClean="0"/>
              <a:pPr/>
              <a:t>3/5/2026</a:t>
            </a:fld>
            <a:endParaRPr lang="en-US"/>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9B555F2-6239-4C51-9FB6-7D33B0CFA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1331640" y="1484784"/>
            <a:ext cx="6732748" cy="1384995"/>
          </a:xfrm>
          <a:prstGeom prst="rect">
            <a:avLst/>
          </a:prstGeom>
          <a:noFill/>
        </p:spPr>
        <p:txBody>
          <a:bodyPr wrap="square" rtlCol="0">
            <a:spAutoFit/>
          </a:bodyPr>
          <a:lstStyle/>
          <a:p>
            <a:pPr algn="ctr"/>
            <a:r>
              <a:rPr lang="el-GR" sz="2800" dirty="0">
                <a:solidFill>
                  <a:srgbClr val="92D050"/>
                </a:solidFill>
              </a:rPr>
              <a:t>ΤΕΧΝΟΛΟΓΙΕΣ ΠΕΡΙΒΑΛΛΟΝΤΟΣ ΣΤΗΝ ΠΕΡΙΒΑΛΛΟΝΤΙΚΗ ΝΟΜΟΘΕΣΙΑ</a:t>
            </a:r>
          </a:p>
        </p:txBody>
      </p:sp>
      <p:sp>
        <p:nvSpPr>
          <p:cNvPr id="6" name="TextBox 5"/>
          <p:cNvSpPr txBox="1"/>
          <p:nvPr/>
        </p:nvSpPr>
        <p:spPr>
          <a:xfrm>
            <a:off x="179512" y="4365104"/>
            <a:ext cx="8784000" cy="892552"/>
          </a:xfrm>
          <a:prstGeom prst="rect">
            <a:avLst/>
          </a:prstGeom>
          <a:noFill/>
        </p:spPr>
        <p:txBody>
          <a:bodyPr wrap="square" rtlCol="0">
            <a:spAutoFit/>
          </a:bodyPr>
          <a:lstStyle/>
          <a:p>
            <a:pPr algn="ctr"/>
            <a:r>
              <a:rPr lang="el-GR" sz="2600" b="1" dirty="0">
                <a:solidFill>
                  <a:schemeClr val="tx2"/>
                </a:solidFill>
                <a:latin typeface="Calibri" panose="020F0502020204030204" pitchFamily="34" charset="0"/>
                <a:cs typeface="Calibri" panose="020F0502020204030204" pitchFamily="34" charset="0"/>
              </a:rPr>
              <a:t>ΟΙΚΟΣΥΣΤΗΜΑΤΑ – ΟΙΚΟΛΟΓΙΑ</a:t>
            </a:r>
            <a:endParaRPr lang="en-US" sz="2600" b="1" dirty="0">
              <a:solidFill>
                <a:schemeClr val="tx2"/>
              </a:solidFill>
              <a:latin typeface="Calibri" panose="020F0502020204030204" pitchFamily="34" charset="0"/>
              <a:cs typeface="Calibri" panose="020F0502020204030204" pitchFamily="34" charset="0"/>
            </a:endParaRPr>
          </a:p>
          <a:p>
            <a:pPr algn="ctr"/>
            <a:r>
              <a:rPr lang="el-GR" sz="2600" b="1">
                <a:solidFill>
                  <a:schemeClr val="tx2"/>
                </a:solidFill>
                <a:latin typeface="Calibri" panose="020F0502020204030204" pitchFamily="34" charset="0"/>
                <a:cs typeface="Calibri" panose="020F0502020204030204" pitchFamily="34" charset="0"/>
              </a:rPr>
              <a:t>Εαρινό Εξάμηνο</a:t>
            </a:r>
            <a:endParaRPr lang="el-GR" sz="2600" b="1" dirty="0">
              <a:solidFill>
                <a:schemeClr val="tx2"/>
              </a:solidFill>
              <a:latin typeface="Calibri" panose="020F0502020204030204" pitchFamily="34" charset="0"/>
              <a:cs typeface="Calibri" panose="020F0502020204030204" pitchFamily="34" charset="0"/>
            </a:endParaRPr>
          </a:p>
        </p:txBody>
      </p:sp>
      <p:pic>
        <p:nvPicPr>
          <p:cNvPr id="36866" name="Picture 2" descr="C:\Users\Νίκος\Downloads\logo 2.PNG"/>
          <p:cNvPicPr>
            <a:picLocks noChangeAspect="1" noChangeArrowheads="1"/>
          </p:cNvPicPr>
          <p:nvPr/>
        </p:nvPicPr>
        <p:blipFill>
          <a:blip r:embed="rId3" cstate="print"/>
          <a:srcRect/>
          <a:stretch>
            <a:fillRect/>
          </a:stretch>
        </p:blipFill>
        <p:spPr bwMode="auto">
          <a:xfrm>
            <a:off x="-508" y="8620"/>
            <a:ext cx="1188131" cy="1042388"/>
          </a:xfrm>
          <a:prstGeom prst="rect">
            <a:avLst/>
          </a:prstGeom>
          <a:noFill/>
        </p:spPr>
      </p:pic>
    </p:spTree>
    <p:extLst>
      <p:ext uri="{BB962C8B-B14F-4D97-AF65-F5344CB8AC3E}">
        <p14:creationId xmlns:p14="http://schemas.microsoft.com/office/powerpoint/2010/main" val="395153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Οδηγία πλαίσιο (2000/60)</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Σπουδαιότερες κατηγορίες ρύπων</a:t>
            </a:r>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graphicFrame>
        <p:nvGraphicFramePr>
          <p:cNvPr id="6" name="5 - Πίνακας"/>
          <p:cNvGraphicFramePr>
            <a:graphicFrameLocks noGrp="1"/>
          </p:cNvGraphicFramePr>
          <p:nvPr/>
        </p:nvGraphicFramePr>
        <p:xfrm>
          <a:off x="395537" y="2157079"/>
          <a:ext cx="8352928" cy="4023003"/>
        </p:xfrm>
        <a:graphic>
          <a:graphicData uri="http://schemas.openxmlformats.org/drawingml/2006/table">
            <a:tbl>
              <a:tblPr firstRow="1" bandRow="1">
                <a:tableStyleId>{775DCB02-9BB8-47FD-8907-85C794F793BA}</a:tableStyleId>
              </a:tblPr>
              <a:tblGrid>
                <a:gridCol w="2520279">
                  <a:extLst>
                    <a:ext uri="{9D8B030D-6E8A-4147-A177-3AD203B41FA5}">
                      <a16:colId xmlns:a16="http://schemas.microsoft.com/office/drawing/2014/main" val="20000"/>
                    </a:ext>
                  </a:extLst>
                </a:gridCol>
                <a:gridCol w="3109500">
                  <a:extLst>
                    <a:ext uri="{9D8B030D-6E8A-4147-A177-3AD203B41FA5}">
                      <a16:colId xmlns:a16="http://schemas.microsoft.com/office/drawing/2014/main" val="20001"/>
                    </a:ext>
                  </a:extLst>
                </a:gridCol>
                <a:gridCol w="2723149">
                  <a:extLst>
                    <a:ext uri="{9D8B030D-6E8A-4147-A177-3AD203B41FA5}">
                      <a16:colId xmlns:a16="http://schemas.microsoft.com/office/drawing/2014/main" val="20002"/>
                    </a:ext>
                  </a:extLst>
                </a:gridCol>
              </a:tblGrid>
              <a:tr h="911881">
                <a:tc>
                  <a:txBody>
                    <a:bodyPr/>
                    <a:lstStyle/>
                    <a:p>
                      <a:r>
                        <a:rPr lang="el-GR" sz="1600" dirty="0"/>
                        <a:t>Τύπος</a:t>
                      </a:r>
                    </a:p>
                  </a:txBody>
                  <a:tcPr/>
                </a:tc>
                <a:tc>
                  <a:txBody>
                    <a:bodyPr/>
                    <a:lstStyle/>
                    <a:p>
                      <a:r>
                        <a:rPr lang="el-GR" sz="1600" dirty="0"/>
                        <a:t>Προέλευση/αιτία</a:t>
                      </a:r>
                    </a:p>
                  </a:txBody>
                  <a:tcPr/>
                </a:tc>
                <a:tc>
                  <a:txBody>
                    <a:bodyPr/>
                    <a:lstStyle/>
                    <a:p>
                      <a:r>
                        <a:rPr lang="el-GR" sz="1600" dirty="0"/>
                        <a:t>Παραδείγματα/ουσίες</a:t>
                      </a:r>
                    </a:p>
                  </a:txBody>
                  <a:tcPr/>
                </a:tc>
                <a:extLst>
                  <a:ext uri="{0D108BD9-81ED-4DB2-BD59-A6C34878D82A}">
                    <a16:rowId xmlns:a16="http://schemas.microsoft.com/office/drawing/2014/main" val="10000"/>
                  </a:ext>
                </a:extLst>
              </a:tr>
              <a:tr h="1064456">
                <a:tc>
                  <a:txBody>
                    <a:bodyPr/>
                    <a:lstStyle/>
                    <a:p>
                      <a:pPr algn="l">
                        <a:lnSpc>
                          <a:spcPts val="1440"/>
                        </a:lnSpc>
                        <a:spcAft>
                          <a:spcPts val="0"/>
                        </a:spcAft>
                      </a:pPr>
                      <a:endParaRPr kumimoji="0" lang="el-GR" sz="1600" kern="1200" dirty="0"/>
                    </a:p>
                    <a:p>
                      <a:pPr algn="l">
                        <a:lnSpc>
                          <a:spcPts val="1440"/>
                        </a:lnSpc>
                        <a:spcAft>
                          <a:spcPts val="0"/>
                        </a:spcAft>
                      </a:pPr>
                      <a:endParaRPr kumimoji="0" lang="el-GR" sz="1600" kern="1200" dirty="0"/>
                    </a:p>
                    <a:p>
                      <a:pPr algn="l">
                        <a:lnSpc>
                          <a:spcPts val="1440"/>
                        </a:lnSpc>
                        <a:spcAft>
                          <a:spcPts val="0"/>
                        </a:spcAft>
                      </a:pPr>
                      <a:r>
                        <a:rPr kumimoji="0" lang="el-GR" sz="1600" kern="1200" dirty="0"/>
                        <a:t>Λιπάσματα</a:t>
                      </a:r>
                      <a:endParaRPr kumimoji="0" lang="el-GR" sz="1600" kern="1200" dirty="0">
                        <a:solidFill>
                          <a:schemeClr val="dk1"/>
                        </a:solidFill>
                        <a:latin typeface="+mn-lt"/>
                        <a:ea typeface="+mn-ea"/>
                        <a:cs typeface="+mn-cs"/>
                      </a:endParaRPr>
                    </a:p>
                  </a:txBody>
                  <a:tcPr marL="0" marR="0" marT="0" marB="0"/>
                </a:tc>
                <a:tc>
                  <a:txBody>
                    <a:bodyPr/>
                    <a:lstStyle/>
                    <a:p>
                      <a:pPr marL="0" indent="0">
                        <a:lnSpc>
                          <a:spcPts val="1440"/>
                        </a:lnSpc>
                        <a:spcAft>
                          <a:spcPts val="0"/>
                        </a:spcAft>
                      </a:pPr>
                      <a:endParaRPr kumimoji="0" lang="el-GR" sz="1600" kern="1200" dirty="0"/>
                    </a:p>
                    <a:p>
                      <a:pPr marL="0" indent="0">
                        <a:lnSpc>
                          <a:spcPts val="1440"/>
                        </a:lnSpc>
                        <a:spcAft>
                          <a:spcPts val="0"/>
                        </a:spcAft>
                      </a:pPr>
                      <a:r>
                        <a:rPr kumimoji="0" lang="el-GR" sz="1600" kern="1200" dirty="0"/>
                        <a:t>Απορροές από γεωργικές και κτηνοτροφικές δραστηριότητες, εκροές εγκαταστάσεων επεξεργασίας αστικών λυμάτων</a:t>
                      </a:r>
                      <a:endParaRPr kumimoji="0" lang="el-GR" sz="1600" kern="1200" dirty="0">
                        <a:solidFill>
                          <a:schemeClr val="dk1"/>
                        </a:solidFill>
                        <a:latin typeface="+mn-lt"/>
                        <a:ea typeface="+mn-ea"/>
                        <a:cs typeface="+mn-cs"/>
                      </a:endParaRPr>
                    </a:p>
                  </a:txBody>
                  <a:tcPr marL="0" marR="0" marT="0" marB="0"/>
                </a:tc>
                <a:tc>
                  <a:txBody>
                    <a:bodyPr/>
                    <a:lstStyle/>
                    <a:p>
                      <a:pPr marL="76200">
                        <a:lnSpc>
                          <a:spcPts val="1390"/>
                        </a:lnSpc>
                        <a:spcAft>
                          <a:spcPts val="0"/>
                        </a:spcAft>
                      </a:pPr>
                      <a:endParaRPr kumimoji="0" lang="el-GR" sz="1600" kern="1200" dirty="0"/>
                    </a:p>
                    <a:p>
                      <a:pPr marL="76200">
                        <a:lnSpc>
                          <a:spcPts val="1390"/>
                        </a:lnSpc>
                        <a:spcAft>
                          <a:spcPts val="0"/>
                        </a:spcAft>
                      </a:pPr>
                      <a:r>
                        <a:rPr kumimoji="0" lang="el-GR" sz="1600" kern="1200" dirty="0" err="1"/>
                        <a:t>Υδατοδιαλυτά</a:t>
                      </a:r>
                      <a:r>
                        <a:rPr kumimoji="0" lang="el-GR" sz="1600" kern="1200" dirty="0"/>
                        <a:t> συστατικά που περιέχουν νιτρικά και φωσφορικά ιόντα</a:t>
                      </a:r>
                      <a:endParaRPr kumimoji="0" lang="el-GR" sz="16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1"/>
                  </a:ext>
                </a:extLst>
              </a:tr>
              <a:tr h="851565">
                <a:tc>
                  <a:txBody>
                    <a:bodyPr/>
                    <a:lstStyle/>
                    <a:p>
                      <a:pPr algn="l">
                        <a:lnSpc>
                          <a:spcPts val="1440"/>
                        </a:lnSpc>
                        <a:spcAft>
                          <a:spcPts val="0"/>
                        </a:spcAft>
                      </a:pPr>
                      <a:endParaRPr kumimoji="0" lang="el-GR" sz="1600" kern="1200" dirty="0"/>
                    </a:p>
                    <a:p>
                      <a:pPr algn="l">
                        <a:lnSpc>
                          <a:spcPts val="1440"/>
                        </a:lnSpc>
                        <a:spcAft>
                          <a:spcPts val="0"/>
                        </a:spcAft>
                      </a:pPr>
                      <a:endParaRPr kumimoji="0" lang="el-GR" sz="1600" kern="1200" dirty="0"/>
                    </a:p>
                    <a:p>
                      <a:pPr algn="l">
                        <a:lnSpc>
                          <a:spcPts val="1440"/>
                        </a:lnSpc>
                        <a:spcAft>
                          <a:spcPts val="0"/>
                        </a:spcAft>
                      </a:pPr>
                      <a:r>
                        <a:rPr kumimoji="0" lang="el-GR" sz="1600" kern="1200" dirty="0"/>
                        <a:t>Ιζηματογενής ρύπανση</a:t>
                      </a:r>
                      <a:endParaRPr kumimoji="0" lang="el-GR" sz="1600" kern="1200" dirty="0">
                        <a:solidFill>
                          <a:schemeClr val="dk1"/>
                        </a:solidFill>
                        <a:latin typeface="+mn-lt"/>
                        <a:ea typeface="+mn-ea"/>
                        <a:cs typeface="+mn-cs"/>
                      </a:endParaRPr>
                    </a:p>
                  </a:txBody>
                  <a:tcPr marL="0" marR="0" marT="0" marB="0"/>
                </a:tc>
                <a:tc>
                  <a:txBody>
                    <a:bodyPr/>
                    <a:lstStyle/>
                    <a:p>
                      <a:pPr marL="0" indent="0">
                        <a:lnSpc>
                          <a:spcPts val="1535"/>
                        </a:lnSpc>
                        <a:spcAft>
                          <a:spcPts val="0"/>
                        </a:spcAft>
                      </a:pPr>
                      <a:endParaRPr kumimoji="0" lang="el-GR" sz="1600" kern="1200" dirty="0"/>
                    </a:p>
                    <a:p>
                      <a:pPr marL="0" indent="0">
                        <a:lnSpc>
                          <a:spcPts val="1535"/>
                        </a:lnSpc>
                        <a:spcAft>
                          <a:spcPts val="0"/>
                        </a:spcAft>
                      </a:pPr>
                      <a:endParaRPr kumimoji="0" lang="el-GR" sz="1600" kern="1200" dirty="0"/>
                    </a:p>
                    <a:p>
                      <a:pPr marL="0" indent="0">
                        <a:lnSpc>
                          <a:spcPts val="1535"/>
                        </a:lnSpc>
                        <a:spcAft>
                          <a:spcPts val="0"/>
                        </a:spcAft>
                      </a:pPr>
                      <a:r>
                        <a:rPr kumimoji="0" lang="el-GR" sz="1600" kern="1200" dirty="0"/>
                        <a:t>Διάβρωση εδάφους</a:t>
                      </a:r>
                      <a:endParaRPr kumimoji="0" lang="el-GR" sz="1600" kern="1200" dirty="0">
                        <a:solidFill>
                          <a:schemeClr val="dk1"/>
                        </a:solidFill>
                        <a:latin typeface="+mn-lt"/>
                        <a:ea typeface="+mn-ea"/>
                        <a:cs typeface="+mn-cs"/>
                      </a:endParaRPr>
                    </a:p>
                  </a:txBody>
                  <a:tcPr marL="0" marR="0" marT="0" marB="0"/>
                </a:tc>
                <a:tc>
                  <a:txBody>
                    <a:bodyPr/>
                    <a:lstStyle/>
                    <a:p>
                      <a:pPr marL="76200">
                        <a:lnSpc>
                          <a:spcPts val="1440"/>
                        </a:lnSpc>
                        <a:spcAft>
                          <a:spcPts val="0"/>
                        </a:spcAft>
                      </a:pPr>
                      <a:endParaRPr kumimoji="0" lang="el-GR" sz="1600" kern="1200" dirty="0"/>
                    </a:p>
                    <a:p>
                      <a:pPr marL="76200">
                        <a:lnSpc>
                          <a:spcPts val="1440"/>
                        </a:lnSpc>
                        <a:spcAft>
                          <a:spcPts val="0"/>
                        </a:spcAft>
                      </a:pPr>
                      <a:r>
                        <a:rPr kumimoji="0" lang="el-GR" sz="1600" kern="1200" dirty="0"/>
                        <a:t>Φερτά υλικά - στερεά σωματίδια, </a:t>
                      </a:r>
                      <a:r>
                        <a:rPr kumimoji="0" lang="el-GR" sz="1600" kern="1200" dirty="0" err="1"/>
                        <a:t>διαλυτοποίηση</a:t>
                      </a:r>
                      <a:r>
                        <a:rPr kumimoji="0" lang="el-GR" sz="1600" kern="1200" dirty="0"/>
                        <a:t> συστατικών</a:t>
                      </a:r>
                      <a:endParaRPr kumimoji="0" lang="el-GR" sz="16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2"/>
                  </a:ext>
                </a:extLst>
              </a:tr>
              <a:tr h="1195101">
                <a:tc>
                  <a:txBody>
                    <a:bodyPr/>
                    <a:lstStyle/>
                    <a:p>
                      <a:pPr algn="l">
                        <a:lnSpc>
                          <a:spcPts val="1490"/>
                        </a:lnSpc>
                        <a:spcAft>
                          <a:spcPts val="0"/>
                        </a:spcAft>
                      </a:pPr>
                      <a:endParaRPr kumimoji="0" lang="el-GR" sz="1600" kern="1200" dirty="0"/>
                    </a:p>
                    <a:p>
                      <a:pPr algn="l">
                        <a:lnSpc>
                          <a:spcPts val="1490"/>
                        </a:lnSpc>
                        <a:spcAft>
                          <a:spcPts val="0"/>
                        </a:spcAft>
                      </a:pPr>
                      <a:endParaRPr kumimoji="0" lang="el-GR" sz="1600" kern="1200" dirty="0"/>
                    </a:p>
                    <a:p>
                      <a:pPr algn="l">
                        <a:lnSpc>
                          <a:spcPts val="1490"/>
                        </a:lnSpc>
                        <a:spcAft>
                          <a:spcPts val="0"/>
                        </a:spcAft>
                      </a:pPr>
                      <a:endParaRPr kumimoji="0" lang="el-GR" sz="1600" kern="1200" dirty="0"/>
                    </a:p>
                    <a:p>
                      <a:pPr algn="l">
                        <a:lnSpc>
                          <a:spcPts val="1490"/>
                        </a:lnSpc>
                        <a:spcAft>
                          <a:spcPts val="0"/>
                        </a:spcAft>
                      </a:pPr>
                      <a:r>
                        <a:rPr kumimoji="0" lang="el-GR" sz="1600" kern="1200" dirty="0"/>
                        <a:t>Ραδιενεργές ουσίες</a:t>
                      </a:r>
                      <a:endParaRPr kumimoji="0" lang="el-GR" sz="1600" kern="1200" dirty="0">
                        <a:solidFill>
                          <a:schemeClr val="dk1"/>
                        </a:solidFill>
                        <a:latin typeface="+mn-lt"/>
                        <a:ea typeface="+mn-ea"/>
                        <a:cs typeface="+mn-cs"/>
                      </a:endParaRPr>
                    </a:p>
                  </a:txBody>
                  <a:tcPr marL="0" marR="0" marT="0" marB="0"/>
                </a:tc>
                <a:tc>
                  <a:txBody>
                    <a:bodyPr/>
                    <a:lstStyle/>
                    <a:p>
                      <a:pPr marL="0" indent="0">
                        <a:lnSpc>
                          <a:spcPts val="1465"/>
                        </a:lnSpc>
                        <a:spcAft>
                          <a:spcPts val="0"/>
                        </a:spcAft>
                      </a:pPr>
                      <a:endParaRPr kumimoji="0" lang="el-GR" sz="1600" kern="1200" dirty="0"/>
                    </a:p>
                    <a:p>
                      <a:pPr marL="0" indent="0">
                        <a:lnSpc>
                          <a:spcPts val="1465"/>
                        </a:lnSpc>
                        <a:spcAft>
                          <a:spcPts val="0"/>
                        </a:spcAft>
                      </a:pPr>
                      <a:r>
                        <a:rPr kumimoji="0" lang="el-GR" sz="1600" kern="1200" dirty="0"/>
                        <a:t>Εργοστάσια παραγωγής πυρηνικής ενέργειας, βιομηχανία εξόρυξης κι επεξεργασίας ουρανίου</a:t>
                      </a:r>
                      <a:endParaRPr kumimoji="0" lang="el-GR" sz="1600" kern="1200" dirty="0">
                        <a:solidFill>
                          <a:schemeClr val="dk1"/>
                        </a:solidFill>
                        <a:latin typeface="+mn-lt"/>
                        <a:ea typeface="+mn-ea"/>
                        <a:cs typeface="+mn-cs"/>
                      </a:endParaRPr>
                    </a:p>
                  </a:txBody>
                  <a:tcPr marL="0" marR="0" marT="0" marB="0"/>
                </a:tc>
                <a:tc>
                  <a:txBody>
                    <a:bodyPr/>
                    <a:lstStyle/>
                    <a:p>
                      <a:pPr marL="76200">
                        <a:lnSpc>
                          <a:spcPts val="1535"/>
                        </a:lnSpc>
                        <a:spcAft>
                          <a:spcPts val="0"/>
                        </a:spcAft>
                      </a:pPr>
                      <a:endParaRPr kumimoji="0" lang="el-GR" sz="1600" kern="1200" dirty="0"/>
                    </a:p>
                    <a:p>
                      <a:pPr marL="76200">
                        <a:lnSpc>
                          <a:spcPts val="1535"/>
                        </a:lnSpc>
                        <a:spcAft>
                          <a:spcPts val="0"/>
                        </a:spcAft>
                      </a:pPr>
                      <a:endParaRPr kumimoji="0" lang="el-GR" sz="1600" kern="1200" dirty="0"/>
                    </a:p>
                    <a:p>
                      <a:pPr marL="76200">
                        <a:lnSpc>
                          <a:spcPts val="1535"/>
                        </a:lnSpc>
                        <a:spcAft>
                          <a:spcPts val="0"/>
                        </a:spcAft>
                      </a:pPr>
                      <a:r>
                        <a:rPr kumimoji="0" lang="el-GR" sz="1600" kern="1200" dirty="0"/>
                        <a:t>Ραδόνιο, ουράνιο</a:t>
                      </a:r>
                      <a:endParaRPr kumimoji="0" lang="el-GR" sz="16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Οδηγία πλαίσιο (2000/60)</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Σπουδαιότερες κατηγορίες ρύπων</a:t>
            </a:r>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pic>
        <p:nvPicPr>
          <p:cNvPr id="7" name="6 - Εικόνα"/>
          <p:cNvPicPr/>
          <p:nvPr/>
        </p:nvPicPr>
        <p:blipFill>
          <a:blip r:embed="rId3" cstate="print"/>
          <a:srcRect/>
          <a:stretch>
            <a:fillRect/>
          </a:stretch>
        </p:blipFill>
        <p:spPr bwMode="auto">
          <a:xfrm>
            <a:off x="1079612" y="2060848"/>
            <a:ext cx="6876764" cy="4500500"/>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Ρύποι προτεραιότητας</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pPr>
            <a:r>
              <a:rPr lang="el-GR" sz="2400" dirty="0"/>
              <a:t> </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graphicFrame>
        <p:nvGraphicFramePr>
          <p:cNvPr id="6" name="5 - Πίνακας"/>
          <p:cNvGraphicFramePr>
            <a:graphicFrameLocks noGrp="1"/>
          </p:cNvGraphicFramePr>
          <p:nvPr/>
        </p:nvGraphicFramePr>
        <p:xfrm>
          <a:off x="575556" y="1736812"/>
          <a:ext cx="8280920" cy="4600508"/>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677178">
                <a:tc>
                  <a:txBody>
                    <a:bodyPr/>
                    <a:lstStyle/>
                    <a:p>
                      <a:r>
                        <a:rPr lang="el-GR" dirty="0"/>
                        <a:t>Αντιβιοτικά</a:t>
                      </a:r>
                    </a:p>
                  </a:txBody>
                  <a:tcPr/>
                </a:tc>
                <a:tc>
                  <a:txBody>
                    <a:bodyPr/>
                    <a:lstStyle/>
                    <a:p>
                      <a:r>
                        <a:rPr lang="en-US" dirty="0" err="1"/>
                        <a:t>Clarithromycin</a:t>
                      </a:r>
                      <a:r>
                        <a:rPr lang="en-US" dirty="0"/>
                        <a:t>, </a:t>
                      </a:r>
                      <a:r>
                        <a:rPr lang="en-US" dirty="0" err="1"/>
                        <a:t>Ciproflaxacin</a:t>
                      </a:r>
                      <a:r>
                        <a:rPr lang="en-US" dirty="0"/>
                        <a:t>, </a:t>
                      </a:r>
                      <a:r>
                        <a:rPr lang="en-US" dirty="0" err="1"/>
                        <a:t>Tetracyclin</a:t>
                      </a:r>
                      <a:endParaRPr lang="el-GR" dirty="0"/>
                    </a:p>
                  </a:txBody>
                  <a:tcPr/>
                </a:tc>
                <a:extLst>
                  <a:ext uri="{0D108BD9-81ED-4DB2-BD59-A6C34878D82A}">
                    <a16:rowId xmlns:a16="http://schemas.microsoft.com/office/drawing/2014/main" val="10000"/>
                  </a:ext>
                </a:extLst>
              </a:tr>
              <a:tr h="392333">
                <a:tc>
                  <a:txBody>
                    <a:bodyPr/>
                    <a:lstStyle/>
                    <a:p>
                      <a:r>
                        <a:rPr lang="el-GR" dirty="0"/>
                        <a:t>Αντιεπιληπτικά</a:t>
                      </a:r>
                    </a:p>
                  </a:txBody>
                  <a:tcPr/>
                </a:tc>
                <a:tc>
                  <a:txBody>
                    <a:bodyPr/>
                    <a:lstStyle/>
                    <a:p>
                      <a:r>
                        <a:rPr lang="en-US" dirty="0" err="1"/>
                        <a:t>Carbamazepine</a:t>
                      </a:r>
                      <a:r>
                        <a:rPr lang="en-US" dirty="0"/>
                        <a:t>, </a:t>
                      </a:r>
                      <a:r>
                        <a:rPr lang="en-US" dirty="0" err="1"/>
                        <a:t>Diclofenac</a:t>
                      </a:r>
                      <a:endParaRPr lang="el-GR" dirty="0"/>
                    </a:p>
                  </a:txBody>
                  <a:tcPr/>
                </a:tc>
                <a:extLst>
                  <a:ext uri="{0D108BD9-81ED-4DB2-BD59-A6C34878D82A}">
                    <a16:rowId xmlns:a16="http://schemas.microsoft.com/office/drawing/2014/main" val="10001"/>
                  </a:ext>
                </a:extLst>
              </a:tr>
              <a:tr h="392333">
                <a:tc>
                  <a:txBody>
                    <a:bodyPr/>
                    <a:lstStyle/>
                    <a:p>
                      <a:r>
                        <a:rPr lang="el-GR" dirty="0"/>
                        <a:t>Αναλγητικά &amp; αντιφλεγμονώδη</a:t>
                      </a:r>
                    </a:p>
                  </a:txBody>
                  <a:tcPr/>
                </a:tc>
                <a:tc>
                  <a:txBody>
                    <a:bodyPr/>
                    <a:lstStyle/>
                    <a:p>
                      <a:r>
                        <a:rPr lang="en-US" dirty="0"/>
                        <a:t>Ibuprofen, </a:t>
                      </a:r>
                      <a:r>
                        <a:rPr lang="en-US" dirty="0" err="1"/>
                        <a:t>Ketoprofen</a:t>
                      </a:r>
                      <a:endParaRPr lang="el-GR" dirty="0"/>
                    </a:p>
                  </a:txBody>
                  <a:tcPr/>
                </a:tc>
                <a:extLst>
                  <a:ext uri="{0D108BD9-81ED-4DB2-BD59-A6C34878D82A}">
                    <a16:rowId xmlns:a16="http://schemas.microsoft.com/office/drawing/2014/main" val="10002"/>
                  </a:ext>
                </a:extLst>
              </a:tr>
              <a:tr h="392333">
                <a:tc>
                  <a:txBody>
                    <a:bodyPr/>
                    <a:lstStyle/>
                    <a:p>
                      <a:r>
                        <a:rPr lang="el-GR" dirty="0"/>
                        <a:t>Ρυθμιστικά λιπιδίων</a:t>
                      </a:r>
                    </a:p>
                  </a:txBody>
                  <a:tcPr/>
                </a:tc>
                <a:tc>
                  <a:txBody>
                    <a:bodyPr/>
                    <a:lstStyle/>
                    <a:p>
                      <a:r>
                        <a:rPr lang="en-US" dirty="0" err="1"/>
                        <a:t>Fenofibric</a:t>
                      </a:r>
                      <a:r>
                        <a:rPr lang="en-US" dirty="0"/>
                        <a:t> acid</a:t>
                      </a:r>
                      <a:endParaRPr lang="el-GR" dirty="0"/>
                    </a:p>
                  </a:txBody>
                  <a:tcPr/>
                </a:tc>
                <a:extLst>
                  <a:ext uri="{0D108BD9-81ED-4DB2-BD59-A6C34878D82A}">
                    <a16:rowId xmlns:a16="http://schemas.microsoft.com/office/drawing/2014/main" val="10003"/>
                  </a:ext>
                </a:extLst>
              </a:tr>
              <a:tr h="392333">
                <a:tc>
                  <a:txBody>
                    <a:bodyPr/>
                    <a:lstStyle/>
                    <a:p>
                      <a:r>
                        <a:rPr lang="el-GR" dirty="0" err="1"/>
                        <a:t>Αντι</a:t>
                      </a:r>
                      <a:r>
                        <a:rPr lang="el-GR" dirty="0"/>
                        <a:t>-υπερτασικά</a:t>
                      </a:r>
                    </a:p>
                  </a:txBody>
                  <a:tcPr/>
                </a:tc>
                <a:tc>
                  <a:txBody>
                    <a:bodyPr/>
                    <a:lstStyle/>
                    <a:p>
                      <a:r>
                        <a:rPr lang="en-US" dirty="0" err="1"/>
                        <a:t>Metoprolol</a:t>
                      </a:r>
                      <a:r>
                        <a:rPr lang="en-US" dirty="0"/>
                        <a:t>, </a:t>
                      </a:r>
                      <a:r>
                        <a:rPr lang="en-US" dirty="0" err="1"/>
                        <a:t>Celiprolol</a:t>
                      </a:r>
                      <a:endParaRPr lang="el-GR" dirty="0"/>
                    </a:p>
                  </a:txBody>
                  <a:tcPr/>
                </a:tc>
                <a:extLst>
                  <a:ext uri="{0D108BD9-81ED-4DB2-BD59-A6C34878D82A}">
                    <a16:rowId xmlns:a16="http://schemas.microsoft.com/office/drawing/2014/main" val="10004"/>
                  </a:ext>
                </a:extLst>
              </a:tr>
              <a:tr h="392333">
                <a:tc>
                  <a:txBody>
                    <a:bodyPr/>
                    <a:lstStyle/>
                    <a:p>
                      <a:r>
                        <a:rPr lang="el-GR" dirty="0"/>
                        <a:t>Διουρητικά</a:t>
                      </a:r>
                    </a:p>
                  </a:txBody>
                  <a:tcPr/>
                </a:tc>
                <a:tc>
                  <a:txBody>
                    <a:bodyPr/>
                    <a:lstStyle/>
                    <a:p>
                      <a:r>
                        <a:rPr lang="en-US" dirty="0" err="1"/>
                        <a:t>Furosemide</a:t>
                      </a:r>
                      <a:r>
                        <a:rPr lang="en-US" dirty="0"/>
                        <a:t>, </a:t>
                      </a:r>
                      <a:r>
                        <a:rPr lang="en-US" dirty="0" err="1"/>
                        <a:t>Diatrizoate</a:t>
                      </a:r>
                      <a:endParaRPr lang="el-GR" dirty="0"/>
                    </a:p>
                  </a:txBody>
                  <a:tcPr/>
                </a:tc>
                <a:extLst>
                  <a:ext uri="{0D108BD9-81ED-4DB2-BD59-A6C34878D82A}">
                    <a16:rowId xmlns:a16="http://schemas.microsoft.com/office/drawing/2014/main" val="10005"/>
                  </a:ext>
                </a:extLst>
              </a:tr>
              <a:tr h="392333">
                <a:tc>
                  <a:txBody>
                    <a:bodyPr/>
                    <a:lstStyle/>
                    <a:p>
                      <a:r>
                        <a:rPr lang="el-GR" dirty="0"/>
                        <a:t>Καλλυντικές ουσίες</a:t>
                      </a:r>
                    </a:p>
                  </a:txBody>
                  <a:tcPr/>
                </a:tc>
                <a:tc>
                  <a:txBody>
                    <a:bodyPr/>
                    <a:lstStyle/>
                    <a:p>
                      <a:r>
                        <a:rPr lang="en-US" dirty="0" err="1"/>
                        <a:t>Galaxolide</a:t>
                      </a:r>
                      <a:r>
                        <a:rPr lang="en-US" dirty="0"/>
                        <a:t>,</a:t>
                      </a:r>
                      <a:r>
                        <a:rPr lang="en-US" baseline="0" dirty="0"/>
                        <a:t> </a:t>
                      </a:r>
                      <a:r>
                        <a:rPr lang="en-US" baseline="0" dirty="0" err="1"/>
                        <a:t>Tonalide</a:t>
                      </a:r>
                      <a:r>
                        <a:rPr lang="en-US" baseline="0" dirty="0"/>
                        <a:t>, PCPs</a:t>
                      </a:r>
                      <a:endParaRPr lang="el-GR" dirty="0"/>
                    </a:p>
                  </a:txBody>
                  <a:tcPr/>
                </a:tc>
                <a:extLst>
                  <a:ext uri="{0D108BD9-81ED-4DB2-BD59-A6C34878D82A}">
                    <a16:rowId xmlns:a16="http://schemas.microsoft.com/office/drawing/2014/main" val="10006"/>
                  </a:ext>
                </a:extLst>
              </a:tr>
              <a:tr h="392333">
                <a:tc>
                  <a:txBody>
                    <a:bodyPr/>
                    <a:lstStyle/>
                    <a:p>
                      <a:r>
                        <a:rPr lang="el-GR" dirty="0"/>
                        <a:t>Διεγερτικές</a:t>
                      </a:r>
                    </a:p>
                  </a:txBody>
                  <a:tcPr/>
                </a:tc>
                <a:tc>
                  <a:txBody>
                    <a:bodyPr/>
                    <a:lstStyle/>
                    <a:p>
                      <a:r>
                        <a:rPr lang="el-GR" dirty="0"/>
                        <a:t>Καφεΐνη</a:t>
                      </a:r>
                      <a:r>
                        <a:rPr lang="el-GR" baseline="0" dirty="0"/>
                        <a:t>, </a:t>
                      </a:r>
                      <a:r>
                        <a:rPr lang="el-GR" baseline="0" dirty="0" err="1"/>
                        <a:t>παραξανθίνη</a:t>
                      </a:r>
                      <a:endParaRPr lang="el-GR" dirty="0"/>
                    </a:p>
                  </a:txBody>
                  <a:tcPr/>
                </a:tc>
                <a:extLst>
                  <a:ext uri="{0D108BD9-81ED-4DB2-BD59-A6C34878D82A}">
                    <a16:rowId xmlns:a16="http://schemas.microsoft.com/office/drawing/2014/main" val="10007"/>
                  </a:ext>
                </a:extLst>
              </a:tr>
              <a:tr h="392333">
                <a:tc>
                  <a:txBody>
                    <a:bodyPr/>
                    <a:lstStyle/>
                    <a:p>
                      <a:r>
                        <a:rPr lang="el-GR" dirty="0"/>
                        <a:t>Αντικαταθλιπτικές</a:t>
                      </a:r>
                    </a:p>
                  </a:txBody>
                  <a:tcPr/>
                </a:tc>
                <a:tc>
                  <a:txBody>
                    <a:bodyPr/>
                    <a:lstStyle/>
                    <a:p>
                      <a:r>
                        <a:rPr lang="en-US" dirty="0" err="1"/>
                        <a:t>Fluoxetin</a:t>
                      </a:r>
                      <a:endParaRPr lang="el-GR" dirty="0"/>
                    </a:p>
                  </a:txBody>
                  <a:tcPr/>
                </a:tc>
                <a:extLst>
                  <a:ext uri="{0D108BD9-81ED-4DB2-BD59-A6C34878D82A}">
                    <a16:rowId xmlns:a16="http://schemas.microsoft.com/office/drawing/2014/main" val="10008"/>
                  </a:ext>
                </a:extLst>
              </a:tr>
              <a:tr h="392333">
                <a:tc>
                  <a:txBody>
                    <a:bodyPr/>
                    <a:lstStyle/>
                    <a:p>
                      <a:r>
                        <a:rPr lang="el-GR" dirty="0" err="1"/>
                        <a:t>Φθαλικές</a:t>
                      </a:r>
                      <a:endParaRPr lang="el-GR" dirty="0"/>
                    </a:p>
                  </a:txBody>
                  <a:tcPr/>
                </a:tc>
                <a:tc>
                  <a:txBody>
                    <a:bodyPr/>
                    <a:lstStyle/>
                    <a:p>
                      <a:r>
                        <a:rPr lang="en-US" dirty="0" err="1"/>
                        <a:t>Bisobutyl</a:t>
                      </a:r>
                      <a:r>
                        <a:rPr lang="en-US" dirty="0"/>
                        <a:t> phthalate, </a:t>
                      </a:r>
                      <a:r>
                        <a:rPr lang="en-US" dirty="0" err="1"/>
                        <a:t>Bisphenol</a:t>
                      </a:r>
                      <a:endParaRPr lang="el-GR" dirty="0"/>
                    </a:p>
                  </a:txBody>
                  <a:tcPr/>
                </a:tc>
                <a:extLst>
                  <a:ext uri="{0D108BD9-81ED-4DB2-BD59-A6C34878D82A}">
                    <a16:rowId xmlns:a16="http://schemas.microsoft.com/office/drawing/2014/main" val="10009"/>
                  </a:ext>
                </a:extLst>
              </a:tr>
              <a:tr h="392333">
                <a:tc>
                  <a:txBody>
                    <a:bodyPr/>
                    <a:lstStyle/>
                    <a:p>
                      <a:r>
                        <a:rPr lang="el-GR" dirty="0" err="1"/>
                        <a:t>Μικροπλαστικά</a:t>
                      </a:r>
                      <a:endParaRPr lang="el-GR" dirty="0"/>
                    </a:p>
                  </a:txBody>
                  <a:tcPr/>
                </a:tc>
                <a:tc>
                  <a:txBody>
                    <a:bodyPr/>
                    <a:lstStyle/>
                    <a:p>
                      <a:endParaRPr lang="el-GR"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Διαδρομή ρύπων στο περιβάλλον</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pPr>
            <a:r>
              <a:rPr lang="el-GR" sz="2400" dirty="0"/>
              <a:t> </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pic>
        <p:nvPicPr>
          <p:cNvPr id="7" name="6 - Εικόνα"/>
          <p:cNvPicPr/>
          <p:nvPr/>
        </p:nvPicPr>
        <p:blipFill>
          <a:blip r:embed="rId3" cstate="print"/>
          <a:srcRect/>
          <a:stretch>
            <a:fillRect/>
          </a:stretch>
        </p:blipFill>
        <p:spPr bwMode="auto">
          <a:xfrm>
            <a:off x="1223628" y="1448780"/>
            <a:ext cx="6696744" cy="5265204"/>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Οδηγία 2013</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Το 2013 η Οδηγία Πλαίσιο τροποποιήθηκε σχετικά με τα περιβαλλοντικά πρότυπα ποιότητας και δημιουργήθηκε ένας κατάλογος επιτήρησης ουσιών (</a:t>
            </a:r>
            <a:r>
              <a:rPr lang="en-US" sz="2400" dirty="0"/>
              <a:t>watch list</a:t>
            </a:r>
            <a:r>
              <a:rPr lang="el-GR" sz="2400" dirty="0"/>
              <a:t>), οι οποίες θα πρέπει να παρακολουθούνται, καθώς η παρουσία τους στο περιβάλλον υποδηλώνει πιθανό κίνδυνο για τα οικοσυστήματα και τον άνθρωπο</a:t>
            </a:r>
          </a:p>
          <a:p>
            <a:pPr lvl="0">
              <a:buFont typeface="Wingdings" pitchFamily="2" charset="2"/>
              <a:buChar char="Ø"/>
            </a:pPr>
            <a:r>
              <a:rPr kumimoji="0" lang="el-GR" sz="2400" b="0" i="0" u="none" strike="noStrike" kern="1200" cap="none" spc="0" normalizeH="0" baseline="0" noProof="0" dirty="0">
                <a:ln>
                  <a:noFill/>
                </a:ln>
                <a:solidFill>
                  <a:schemeClr val="tx1"/>
                </a:solidFill>
                <a:effectLst/>
                <a:uLnTx/>
                <a:uFillTx/>
                <a:cs typeface="Calibri" pitchFamily="34" charset="0"/>
              </a:rPr>
              <a:t>η</a:t>
            </a:r>
            <a:r>
              <a:rPr lang="el-GR" sz="2400" dirty="0"/>
              <a:t> φυσική ορμόνη </a:t>
            </a:r>
            <a:r>
              <a:rPr lang="el-GR" sz="2400" dirty="0" err="1"/>
              <a:t>οιστραδιόλη</a:t>
            </a:r>
            <a:r>
              <a:rPr lang="el-GR" sz="2400" dirty="0"/>
              <a:t>,</a:t>
            </a:r>
          </a:p>
          <a:p>
            <a:pPr lvl="0">
              <a:buFont typeface="Wingdings" pitchFamily="2" charset="2"/>
              <a:buChar char="Ø"/>
            </a:pPr>
            <a:r>
              <a:rPr lang="el-GR" sz="2400" dirty="0"/>
              <a:t>η αντιφλεγμονώδης </a:t>
            </a:r>
            <a:r>
              <a:rPr lang="el-GR" sz="2400" dirty="0" err="1"/>
              <a:t>δικλοφαινάκη</a:t>
            </a:r>
            <a:r>
              <a:rPr lang="el-GR" sz="2400" dirty="0"/>
              <a:t> </a:t>
            </a:r>
            <a:r>
              <a:rPr lang="en-US" sz="2400" dirty="0"/>
              <a:t>(</a:t>
            </a:r>
            <a:r>
              <a:rPr lang="en-US" sz="2400" dirty="0" err="1"/>
              <a:t>diclofenac</a:t>
            </a:r>
            <a:r>
              <a:rPr lang="en-US" sz="2400" dirty="0"/>
              <a:t>),</a:t>
            </a:r>
            <a:endParaRPr lang="el-GR" sz="2400" dirty="0"/>
          </a:p>
          <a:p>
            <a:pPr>
              <a:buFont typeface="Wingdings" pitchFamily="2" charset="2"/>
              <a:buChar char="Ø"/>
            </a:pPr>
            <a:r>
              <a:rPr lang="el-GR" sz="2400" dirty="0"/>
              <a:t>η συνθετική ορμόνη </a:t>
            </a:r>
            <a:r>
              <a:rPr lang="el-GR" sz="2400" dirty="0" err="1"/>
              <a:t>αιθινυλοιστραδιόλη</a:t>
            </a:r>
            <a:r>
              <a:rPr lang="el-GR" sz="2400" dirty="0"/>
              <a:t> (αντισυλληπτικά)</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spTree>
    <p:extLst>
      <p:ext uri="{BB962C8B-B14F-4D97-AF65-F5344CB8AC3E}">
        <p14:creationId xmlns:p14="http://schemas.microsoft.com/office/powerpoint/2010/main" val="175525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Κατάλογος επιτήρησης 2015 </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Απόφαση 2015/495/ΕΕ   </a:t>
            </a:r>
          </a:p>
          <a:p>
            <a:pPr>
              <a:lnSpc>
                <a:spcPct val="150000"/>
              </a:lnSpc>
              <a:buFont typeface="Wingdings" pitchFamily="2" charset="2"/>
              <a:buChar char="Ø"/>
            </a:pPr>
            <a:r>
              <a:rPr lang="el-GR" sz="2400" dirty="0"/>
              <a:t> φυσική ορμόνη </a:t>
            </a:r>
            <a:r>
              <a:rPr lang="el-GR" sz="2400" dirty="0" err="1"/>
              <a:t>οιστρόνη</a:t>
            </a:r>
            <a:endParaRPr lang="el-GR" sz="2400" dirty="0"/>
          </a:p>
          <a:p>
            <a:pPr>
              <a:lnSpc>
                <a:spcPct val="150000"/>
              </a:lnSpc>
              <a:buFont typeface="Wingdings" pitchFamily="2" charset="2"/>
              <a:buChar char="Ø"/>
            </a:pPr>
            <a:r>
              <a:rPr lang="el-GR" sz="2400" dirty="0"/>
              <a:t> 3 </a:t>
            </a:r>
            <a:r>
              <a:rPr lang="el-GR" sz="2400" dirty="0" err="1"/>
              <a:t>μακρολιδικά</a:t>
            </a:r>
            <a:r>
              <a:rPr lang="el-GR" sz="2400" dirty="0"/>
              <a:t> αντιβιοτικά, τα </a:t>
            </a:r>
            <a:r>
              <a:rPr lang="el-GR" sz="2400" dirty="0" err="1"/>
              <a:t>νεονικοτινοειδή</a:t>
            </a:r>
            <a:r>
              <a:rPr lang="el-GR" sz="2400" dirty="0"/>
              <a:t> φυτοφάρμακα, </a:t>
            </a:r>
          </a:p>
          <a:p>
            <a:pPr>
              <a:lnSpc>
                <a:spcPct val="150000"/>
              </a:lnSpc>
              <a:buFont typeface="Wingdings" pitchFamily="2" charset="2"/>
              <a:buChar char="Ø"/>
            </a:pPr>
            <a:r>
              <a:rPr lang="el-GR" sz="2400" dirty="0"/>
              <a:t> ζιζανιοκτόνα </a:t>
            </a:r>
            <a:r>
              <a:rPr lang="el-GR" sz="2400" dirty="0" err="1"/>
              <a:t>oxadiazon</a:t>
            </a:r>
            <a:r>
              <a:rPr lang="el-GR" sz="2400" dirty="0"/>
              <a:t>, </a:t>
            </a:r>
            <a:r>
              <a:rPr lang="el-GR" sz="2400" dirty="0" err="1"/>
              <a:t>methiocarb</a:t>
            </a:r>
            <a:r>
              <a:rPr lang="el-GR" sz="2400" dirty="0"/>
              <a:t>, </a:t>
            </a:r>
            <a:r>
              <a:rPr lang="el-GR" sz="2400" dirty="0" err="1"/>
              <a:t>triallate</a:t>
            </a:r>
            <a:endParaRPr lang="el-GR" sz="2400" dirty="0"/>
          </a:p>
          <a:p>
            <a:pPr>
              <a:lnSpc>
                <a:spcPct val="150000"/>
              </a:lnSpc>
              <a:buFont typeface="Wingdings" pitchFamily="2" charset="2"/>
              <a:buChar char="Ø"/>
            </a:pPr>
            <a:r>
              <a:rPr lang="el-GR" sz="2400" dirty="0"/>
              <a:t> φίλτρο υπεριώδους ακτινοβολίας που χρησιμοποιείται στις αντηλιακές κρέμες, το 4-μεθόξυκινναμωμικό-αθυλεξύλιο </a:t>
            </a:r>
          </a:p>
          <a:p>
            <a:pPr>
              <a:lnSpc>
                <a:spcPct val="150000"/>
              </a:lnSpc>
              <a:buFont typeface="Wingdings" pitchFamily="2" charset="2"/>
              <a:buChar char="Ø"/>
            </a:pPr>
            <a:r>
              <a:rPr lang="el-GR" sz="2400" dirty="0"/>
              <a:t> αντιοξειδωτικό που χρησιμοποιείται ως πρόσθετο τροφίμων, το 2,6-δι-</a:t>
            </a:r>
            <a:r>
              <a:rPr lang="en-US" sz="2400" dirty="0" err="1"/>
              <a:t>tert</a:t>
            </a:r>
            <a:r>
              <a:rPr lang="en-US" sz="2400" dirty="0"/>
              <a:t>-</a:t>
            </a:r>
            <a:r>
              <a:rPr lang="el-GR" sz="2400" dirty="0"/>
              <a:t>βουτυλο-4-μεθυλοφαινόλη</a:t>
            </a:r>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spTree>
    <p:extLst>
      <p:ext uri="{BB962C8B-B14F-4D97-AF65-F5344CB8AC3E}">
        <p14:creationId xmlns:p14="http://schemas.microsoft.com/office/powerpoint/2010/main" val="175525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Οργανική ύλη στο νερό</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Η διάθεση οργανικής ύλης στα υδατικά οικοσυστήματα συνδέεται με την </a:t>
            </a:r>
            <a:r>
              <a:rPr lang="el-GR" sz="2400" dirty="0" err="1"/>
              <a:t>αποξυγόνωση</a:t>
            </a:r>
            <a:r>
              <a:rPr lang="el-GR" sz="2400" dirty="0"/>
              <a:t> του νερού, δηλαδή την εξάντληση της συγκέντρωσης του διαλυμένου οξυγόνου στο νερό. </a:t>
            </a:r>
          </a:p>
          <a:p>
            <a:pPr>
              <a:lnSpc>
                <a:spcPct val="150000"/>
              </a:lnSpc>
              <a:buFont typeface="Arial" pitchFamily="34" charset="0"/>
              <a:buChar char="•"/>
            </a:pPr>
            <a:r>
              <a:rPr lang="el-GR" sz="2400" dirty="0"/>
              <a:t> Άμεση συνέπεια είναι η μείωση ή ακόμη και η εξαφάνιση υδρόβιων οργανισμών ενός φυσικού αποδέκτη. </a:t>
            </a:r>
          </a:p>
          <a:p>
            <a:pPr>
              <a:lnSpc>
                <a:spcPct val="150000"/>
              </a:lnSpc>
              <a:buFont typeface="Arial" pitchFamily="34" charset="0"/>
              <a:buChar char="•"/>
            </a:pPr>
            <a:r>
              <a:rPr lang="el-GR" sz="2400" dirty="0"/>
              <a:t> Ο μηχανισμός μείωσης του διαλυμένου οξυγόνου βασίζεται στην υπέρμετρη ανάπτυξη και δράση βακτηρίων. </a:t>
            </a:r>
          </a:p>
        </p:txBody>
      </p:sp>
    </p:spTree>
    <p:extLst>
      <p:ext uri="{BB962C8B-B14F-4D97-AF65-F5344CB8AC3E}">
        <p14:creationId xmlns:p14="http://schemas.microsoft.com/office/powerpoint/2010/main" val="175525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endParaRPr lang="en-US" sz="2600" dirty="0">
              <a:latin typeface="Calibri" pitchFamily="34" charset="0"/>
              <a:cs typeface="Calibri" pitchFamily="34" charset="0"/>
            </a:endParaRPr>
          </a:p>
          <a:p>
            <a:pPr>
              <a:buNone/>
            </a:pPr>
            <a:endParaRPr lang="el-GR" sz="2400" dirty="0"/>
          </a:p>
          <a:p>
            <a:pPr>
              <a:buClrTx/>
              <a:buFont typeface="Arial" pitchFamily="34" charset="0"/>
              <a:buChar char="•"/>
            </a:pPr>
            <a:r>
              <a:rPr lang="el-GR" sz="2400" dirty="0"/>
              <a:t>Οι οργανισμοί διακρίνονται σε:</a:t>
            </a:r>
          </a:p>
          <a:p>
            <a:pPr marL="365125" indent="358775">
              <a:buClrTx/>
              <a:buFont typeface="Wingdings" pitchFamily="2" charset="2"/>
              <a:buChar char="v"/>
            </a:pPr>
            <a:r>
              <a:rPr lang="el-GR" sz="2400" dirty="0"/>
              <a:t>Βακτήρια (</a:t>
            </a:r>
            <a:r>
              <a:rPr lang="el-GR" sz="2400" dirty="0" err="1"/>
              <a:t>Bacteria</a:t>
            </a:r>
            <a:r>
              <a:rPr lang="el-GR" sz="2400" dirty="0"/>
              <a:t>) </a:t>
            </a:r>
          </a:p>
          <a:p>
            <a:pPr marL="365125" indent="358775">
              <a:buClrTx/>
              <a:buFont typeface="Wingdings" pitchFamily="2" charset="2"/>
              <a:buChar char="v"/>
            </a:pPr>
            <a:r>
              <a:rPr lang="el-GR" sz="2400" dirty="0"/>
              <a:t>Αρχαία (</a:t>
            </a:r>
            <a:r>
              <a:rPr lang="el-GR" sz="2400" dirty="0" err="1"/>
              <a:t>Archaea</a:t>
            </a:r>
            <a:r>
              <a:rPr lang="el-GR" sz="2400" dirty="0"/>
              <a:t>)</a:t>
            </a:r>
          </a:p>
          <a:p>
            <a:pPr marL="365125" indent="358775">
              <a:buClrTx/>
              <a:buFont typeface="Wingdings" pitchFamily="2" charset="2"/>
              <a:buChar char="v"/>
            </a:pPr>
            <a:r>
              <a:rPr lang="el-GR" sz="2400" dirty="0" err="1"/>
              <a:t>Ευκαρυωτικά</a:t>
            </a:r>
            <a:r>
              <a:rPr lang="el-GR" sz="2400" dirty="0"/>
              <a:t> (</a:t>
            </a:r>
            <a:r>
              <a:rPr lang="el-GR" sz="2400" dirty="0" err="1"/>
              <a:t>Eukarya</a:t>
            </a:r>
            <a:r>
              <a:rPr lang="el-GR" sz="2400" dirty="0"/>
              <a:t>)</a:t>
            </a:r>
          </a:p>
          <a:p>
            <a:pPr>
              <a:buClrTx/>
            </a:pPr>
            <a:endParaRPr lang="el-GR" sz="2400" dirty="0"/>
          </a:p>
          <a:p>
            <a:pPr>
              <a:buClrTx/>
            </a:pPr>
            <a:r>
              <a:rPr lang="el-GR" sz="2400" dirty="0"/>
              <a:t>Όλες έχουν προκύψει από έναν κοινό πρόγονο</a:t>
            </a:r>
          </a:p>
          <a:p>
            <a:pPr>
              <a:buClrTx/>
            </a:pPr>
            <a:r>
              <a:rPr lang="el-GR" sz="2400" dirty="0"/>
              <a:t>Οι μονοκύτταροι </a:t>
            </a:r>
            <a:r>
              <a:rPr lang="el-GR" sz="2400" dirty="0" err="1"/>
              <a:t>ευκαρυωτικοί</a:t>
            </a:r>
            <a:r>
              <a:rPr lang="el-GR" sz="2400" dirty="0"/>
              <a:t> μικροοργανισμοί είναι οι πρόγονοι των πολυκύτταρων οργανισμών </a:t>
            </a:r>
          </a:p>
          <a:p>
            <a:pPr>
              <a:buClrTx/>
            </a:pPr>
            <a:r>
              <a:rPr lang="el-GR" sz="2400" dirty="0"/>
              <a:t>Τα </a:t>
            </a:r>
            <a:r>
              <a:rPr lang="el-GR" sz="2400" dirty="0" err="1"/>
              <a:t>προκαρυωτικά</a:t>
            </a:r>
            <a:r>
              <a:rPr lang="el-GR" sz="2400" dirty="0"/>
              <a:t> αντιπροσωπεύουν εξελικτικές γραμμές που δεν μπόρεσαν να εξελιχθούν πέραν του σταδίου των μονοκύτταρων</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2600" dirty="0">
              <a:latin typeface="Calibri" pitchFamily="34" charset="0"/>
              <a:cs typeface="Calibri" pitchFamily="34" charset="0"/>
            </a:endParaRPr>
          </a:p>
          <a:p>
            <a:pPr marL="365125" indent="-187325" algn="just">
              <a:buClr>
                <a:schemeClr val="tx1"/>
              </a:buClr>
            </a:pPr>
            <a:r>
              <a:rPr lang="el-GR" sz="2400" b="1" u="sng" dirty="0"/>
              <a:t>Βακτήρια</a:t>
            </a:r>
          </a:p>
          <a:p>
            <a:pPr>
              <a:buClrTx/>
              <a:buFont typeface="Wingdings" pitchFamily="2" charset="2"/>
              <a:buChar char="v"/>
            </a:pPr>
            <a:r>
              <a:rPr lang="el-GR" sz="2400" dirty="0"/>
              <a:t>Είναι μονοκύτταροι μικροοργανισμοί με απλούστερη δομή σε σχέση με τα </a:t>
            </a:r>
            <a:r>
              <a:rPr lang="el-GR" sz="2400" dirty="0" err="1"/>
              <a:t>ευκαρυωτικά</a:t>
            </a:r>
            <a:r>
              <a:rPr lang="el-GR" sz="2400" dirty="0"/>
              <a:t>, </a:t>
            </a:r>
          </a:p>
          <a:p>
            <a:pPr>
              <a:buClrTx/>
              <a:buFont typeface="Wingdings" pitchFamily="2" charset="2"/>
              <a:buChar char="v"/>
            </a:pPr>
            <a:r>
              <a:rPr lang="el-GR" sz="2400" dirty="0"/>
              <a:t>Το γενετικό τους υλικό ως </a:t>
            </a:r>
            <a:r>
              <a:rPr lang="el-GR" sz="2400" dirty="0" err="1"/>
              <a:t>προκαρυωτικά</a:t>
            </a:r>
            <a:r>
              <a:rPr lang="el-GR" sz="2400" dirty="0"/>
              <a:t> δεν περιβάλλεται από ειδική μεμβράνη. </a:t>
            </a:r>
          </a:p>
          <a:p>
            <a:pPr>
              <a:buClrTx/>
              <a:buFont typeface="Wingdings" pitchFamily="2" charset="2"/>
              <a:buChar char="v"/>
            </a:pPr>
            <a:r>
              <a:rPr lang="el-GR" sz="2400" dirty="0"/>
              <a:t>Εμφανίζονται κυρίως ως ράβδοι, βάκιλοι και κόκκοι, </a:t>
            </a:r>
          </a:p>
          <a:p>
            <a:pPr>
              <a:buClrTx/>
              <a:buFont typeface="Wingdings" pitchFamily="2" charset="2"/>
              <a:buChar char="v"/>
            </a:pPr>
            <a:r>
              <a:rPr lang="el-GR" sz="2400" dirty="0"/>
              <a:t> Υπάρχουν και ελικοειδή (</a:t>
            </a:r>
            <a:r>
              <a:rPr lang="el-GR" sz="2400" dirty="0" err="1"/>
              <a:t>σπειρίλια</a:t>
            </a:r>
            <a:r>
              <a:rPr lang="el-GR" sz="2400" dirty="0"/>
              <a:t> και </a:t>
            </a:r>
            <a:r>
              <a:rPr lang="el-GR" sz="2400" dirty="0" err="1"/>
              <a:t>σπειροχαίτες</a:t>
            </a:r>
            <a:r>
              <a:rPr lang="el-GR" sz="2400" dirty="0"/>
              <a:t>) </a:t>
            </a:r>
          </a:p>
          <a:p>
            <a:pPr>
              <a:buClrTx/>
              <a:buFont typeface="Wingdings" pitchFamily="2" charset="2"/>
              <a:buChar char="v"/>
            </a:pPr>
            <a:r>
              <a:rPr lang="el-GR" sz="2400" dirty="0"/>
              <a:t>Αστεροειδή βακτήρια (</a:t>
            </a:r>
            <a:r>
              <a:rPr lang="el-GR" sz="2400" dirty="0" err="1"/>
              <a:t>Nocardia</a:t>
            </a:r>
            <a:r>
              <a:rPr lang="el-GR" sz="2400" dirty="0"/>
              <a:t> </a:t>
            </a:r>
            <a:r>
              <a:rPr lang="el-GR" sz="2400" dirty="0" err="1"/>
              <a:t>sp</a:t>
            </a:r>
            <a:r>
              <a:rPr lang="el-GR" sz="2400" dirty="0"/>
              <a:t>.) </a:t>
            </a:r>
          </a:p>
          <a:p>
            <a:pPr>
              <a:buClrTx/>
              <a:buFont typeface="Wingdings" pitchFamily="2" charset="2"/>
              <a:buChar char="v"/>
            </a:pPr>
            <a:r>
              <a:rPr lang="el-GR" sz="2400" dirty="0"/>
              <a:t>Βακτήρια σε σχήμα δονακίου (καμπυλωτή ράβδος)</a:t>
            </a: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2600" dirty="0">
              <a:latin typeface="Calibri" pitchFamily="34" charset="0"/>
              <a:cs typeface="Calibri" pitchFamily="34" charset="0"/>
            </a:endParaRPr>
          </a:p>
          <a:p>
            <a:pPr marL="365125" indent="-187325" algn="just">
              <a:buClr>
                <a:schemeClr val="tx1"/>
              </a:buClr>
            </a:pPr>
            <a:r>
              <a:rPr lang="el-GR" sz="2400" b="1" u="sng" dirty="0"/>
              <a:t>Βακτήρια</a:t>
            </a: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pic>
        <p:nvPicPr>
          <p:cNvPr id="6" name="5 - Εικόνα"/>
          <p:cNvPicPr/>
          <p:nvPr/>
        </p:nvPicPr>
        <p:blipFill>
          <a:blip r:embed="rId2" cstate="print">
            <a:lum bright="-20000" contrast="20000"/>
          </a:blip>
          <a:srcRect/>
          <a:stretch>
            <a:fillRect/>
          </a:stretch>
        </p:blipFill>
        <p:spPr bwMode="auto">
          <a:xfrm>
            <a:off x="3167844" y="1952836"/>
            <a:ext cx="5076564" cy="4797152"/>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Προστασία των υδάτων</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92100" y="1376772"/>
            <a:ext cx="8458200" cy="5481228"/>
          </a:xfrm>
          <a:prstGeom prst="rect">
            <a:avLst/>
          </a:prstGeom>
        </p:spPr>
        <p:txBody>
          <a:bodyPr vert="horz">
            <a:noAutofit/>
          </a:bodyPr>
          <a:lstStyle/>
          <a:p>
            <a:pPr>
              <a:lnSpc>
                <a:spcPct val="150000"/>
              </a:lnSpc>
              <a:buFont typeface="Arial" pitchFamily="34" charset="0"/>
              <a:buChar char="•"/>
            </a:pPr>
            <a:r>
              <a:rPr lang="el-GR" sz="2400" dirty="0"/>
              <a:t> Το νερό, πολύτιμο αγαθό, καταλαμβάνει το μεγαλύτερο τμήμα της επιφάνειας του πλανήτη και κατανέμεται κυρίως </a:t>
            </a:r>
          </a:p>
          <a:p>
            <a:pPr>
              <a:lnSpc>
                <a:spcPct val="150000"/>
              </a:lnSpc>
              <a:buFont typeface="Wingdings" pitchFamily="2" charset="2"/>
              <a:buChar char="Ø"/>
            </a:pPr>
            <a:r>
              <a:rPr lang="el-GR" sz="2400" dirty="0"/>
              <a:t>σε ωκεανούς </a:t>
            </a:r>
          </a:p>
          <a:p>
            <a:pPr>
              <a:lnSpc>
                <a:spcPct val="150000"/>
              </a:lnSpc>
              <a:buFont typeface="Wingdings" pitchFamily="2" charset="2"/>
              <a:buChar char="Ø"/>
            </a:pPr>
            <a:r>
              <a:rPr lang="el-GR" sz="2400" dirty="0"/>
              <a:t>σε παγετώνες </a:t>
            </a:r>
          </a:p>
          <a:p>
            <a:pPr>
              <a:lnSpc>
                <a:spcPct val="150000"/>
              </a:lnSpc>
              <a:buFont typeface="Wingdings" pitchFamily="2" charset="2"/>
              <a:buChar char="Ø"/>
            </a:pPr>
            <a:r>
              <a:rPr lang="el-GR" sz="2400" dirty="0"/>
              <a:t>σε υπόγειους </a:t>
            </a:r>
            <a:r>
              <a:rPr lang="el-GR" sz="2400" dirty="0" err="1"/>
              <a:t>υδροφορείς</a:t>
            </a:r>
            <a:r>
              <a:rPr lang="el-GR" sz="2400" dirty="0"/>
              <a:t> </a:t>
            </a:r>
          </a:p>
          <a:p>
            <a:pPr>
              <a:lnSpc>
                <a:spcPct val="150000"/>
              </a:lnSpc>
              <a:buFont typeface="Wingdings" pitchFamily="2" charset="2"/>
              <a:buChar char="Ø"/>
            </a:pPr>
            <a:r>
              <a:rPr lang="el-GR" sz="2400" dirty="0"/>
              <a:t>και σε επιφανειακούς ταμιευτήρες</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pic>
        <p:nvPicPr>
          <p:cNvPr id="6" name="5 - Εικόνα" descr="Εικόνα1new.png"/>
          <p:cNvPicPr>
            <a:picLocks noGrp="1" noChangeAspect="1"/>
          </p:cNvPicPr>
          <p:nvPr isPhoto="1"/>
        </p:nvPicPr>
        <p:blipFill>
          <a:blip r:embed="rId3" cstate="print">
            <a:lum/>
          </a:blip>
          <a:stretch>
            <a:fillRect/>
          </a:stretch>
        </p:blipFill>
        <p:spPr>
          <a:xfrm>
            <a:off x="5364088" y="3407294"/>
            <a:ext cx="3743908" cy="3234682"/>
          </a:xfrm>
          <a:prstGeom prst="rect">
            <a:avLst/>
          </a:prstGeom>
          <a:noFill/>
          <a:ln>
            <a:noFill/>
          </a:ln>
        </p:spPr>
      </p:pic>
    </p:spTree>
    <p:extLst>
      <p:ext uri="{BB962C8B-B14F-4D97-AF65-F5344CB8AC3E}">
        <p14:creationId xmlns:p14="http://schemas.microsoft.com/office/powerpoint/2010/main" val="1755252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2600" dirty="0">
              <a:latin typeface="Calibri" pitchFamily="34" charset="0"/>
              <a:cs typeface="Calibri" pitchFamily="34" charset="0"/>
            </a:endParaRPr>
          </a:p>
          <a:p>
            <a:pPr marL="365125" indent="-187325" algn="just">
              <a:buClr>
                <a:schemeClr val="tx1"/>
              </a:buClr>
            </a:pPr>
            <a:r>
              <a:rPr lang="el-GR" sz="2400" b="1" u="sng" dirty="0"/>
              <a:t>Βακτήρια</a:t>
            </a:r>
          </a:p>
          <a:p>
            <a:pPr>
              <a:buClrTx/>
              <a:buFont typeface="Wingdings" pitchFamily="2" charset="2"/>
              <a:buChar char="v"/>
            </a:pPr>
            <a:r>
              <a:rPr lang="el-GR" sz="2400" dirty="0"/>
              <a:t>Χαρακτηριστικό των βακτηρίων είναι ότι διαθέτουν ένα κυτταρικό τοίχωμα που αποτελείται από </a:t>
            </a:r>
            <a:r>
              <a:rPr lang="el-GR" sz="2400" dirty="0" err="1"/>
              <a:t>πεπτιδογλυκάνη</a:t>
            </a:r>
            <a:r>
              <a:rPr lang="el-GR" sz="2400" dirty="0"/>
              <a:t>.</a:t>
            </a:r>
          </a:p>
          <a:p>
            <a:pPr>
              <a:buClrTx/>
              <a:buFont typeface="Wingdings" pitchFamily="2" charset="2"/>
              <a:buChar char="v"/>
            </a:pPr>
            <a:r>
              <a:rPr lang="el-GR" sz="2400" dirty="0"/>
              <a:t>Οι θρεπτικές απαιτήσεις τους καλύπτονται κυρίως </a:t>
            </a:r>
            <a:r>
              <a:rPr lang="el-GR" sz="2400" dirty="0" err="1"/>
              <a:t>ετερότροφα</a:t>
            </a:r>
            <a:endParaRPr lang="el-GR" sz="2400" dirty="0"/>
          </a:p>
          <a:p>
            <a:pPr>
              <a:buClrTx/>
              <a:buFont typeface="Wingdings" pitchFamily="2" charset="2"/>
              <a:buChar char="v"/>
            </a:pPr>
            <a:r>
              <a:rPr lang="el-GR" sz="2400" dirty="0"/>
              <a:t>Η κινητικότητα καθίσταται δυνατή με τη χρήση μαστιγίων.</a:t>
            </a:r>
          </a:p>
          <a:p>
            <a:pPr>
              <a:buClrTx/>
              <a:buFont typeface="Wingdings" pitchFamily="2" charset="2"/>
              <a:buChar char="v"/>
            </a:pPr>
            <a:r>
              <a:rPr lang="el-GR" sz="2400" dirty="0"/>
              <a:t>Η πλειονότητα των βακτηρίων δεν έχει χαρακτηριστεί ή καλλιεργηθεί σε εργαστηριακό θρεπτικό μέσο ανάπτυξης.</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a:t>Βακτήρια</a:t>
            </a:r>
          </a:p>
          <a:p>
            <a:pPr marL="365125" indent="-9525">
              <a:buClrTx/>
              <a:buFont typeface="Wingdings" pitchFamily="2" charset="2"/>
              <a:buChar char="v"/>
            </a:pPr>
            <a:r>
              <a:rPr lang="el-GR" sz="2400" dirty="0"/>
              <a:t> Τα φύλα των βακτηρίων ξεπερνούν τα 50, συνυπολογίζοντας και τα μη καλλιεργήσιμα (</a:t>
            </a:r>
            <a:r>
              <a:rPr lang="el-GR" sz="2400" dirty="0" err="1"/>
              <a:t>candidate</a:t>
            </a:r>
            <a:r>
              <a:rPr lang="el-GR" sz="2400" dirty="0"/>
              <a:t> </a:t>
            </a:r>
            <a:r>
              <a:rPr lang="el-GR" sz="2400" dirty="0" err="1"/>
              <a:t>phyla</a:t>
            </a:r>
            <a:r>
              <a:rPr lang="el-GR" sz="2400" dirty="0"/>
              <a:t>).</a:t>
            </a:r>
          </a:p>
          <a:p>
            <a:pPr marL="365125" indent="-187325"/>
            <a:r>
              <a:rPr lang="el-GR" sz="2400" dirty="0"/>
              <a:t>Ενδεικτικά αναφέρονται: </a:t>
            </a:r>
          </a:p>
          <a:p>
            <a:pPr marL="365125" indent="-9525">
              <a:buClrTx/>
              <a:buFont typeface="Wingdings" pitchFamily="2" charset="2"/>
              <a:buChar char="v"/>
            </a:pPr>
            <a:r>
              <a:rPr lang="el-GR" sz="2400" dirty="0"/>
              <a:t> </a:t>
            </a:r>
            <a:r>
              <a:rPr lang="en-US" sz="2400" i="1" dirty="0" err="1"/>
              <a:t>Acidobacteria</a:t>
            </a:r>
            <a:endParaRPr lang="en-US" sz="2400" i="1" dirty="0"/>
          </a:p>
          <a:p>
            <a:pPr marL="365125" indent="-9525">
              <a:buClrTx/>
              <a:buFont typeface="Wingdings" pitchFamily="2" charset="2"/>
              <a:buChar char="v"/>
            </a:pPr>
            <a:r>
              <a:rPr lang="en-US" sz="2400" i="1" dirty="0"/>
              <a:t> </a:t>
            </a:r>
            <a:r>
              <a:rPr lang="en-US" sz="2400" i="1" dirty="0" err="1"/>
              <a:t>Actinobacteria</a:t>
            </a:r>
            <a:endParaRPr lang="en-US" sz="2400" i="1" dirty="0"/>
          </a:p>
          <a:p>
            <a:pPr marL="365125" indent="-9525">
              <a:buClrTx/>
              <a:buFont typeface="Wingdings" pitchFamily="2" charset="2"/>
              <a:buChar char="v"/>
            </a:pPr>
            <a:r>
              <a:rPr lang="en-US" sz="2400" i="1" dirty="0" err="1"/>
              <a:t>Firmicutes</a:t>
            </a:r>
            <a:endParaRPr lang="en-US" sz="2400" i="1" dirty="0"/>
          </a:p>
          <a:p>
            <a:pPr marL="365125" indent="-9525">
              <a:buClrTx/>
              <a:buFont typeface="Wingdings" pitchFamily="2" charset="2"/>
              <a:buChar char="v"/>
            </a:pPr>
            <a:r>
              <a:rPr lang="en-US" sz="2400" i="1" dirty="0" err="1"/>
              <a:t>Chloroflexi</a:t>
            </a:r>
            <a:endParaRPr lang="en-US" sz="2400" i="1" dirty="0"/>
          </a:p>
          <a:p>
            <a:pPr marL="365125" indent="-9525">
              <a:buClrTx/>
              <a:buFont typeface="Wingdings" pitchFamily="2" charset="2"/>
              <a:buChar char="v"/>
            </a:pPr>
            <a:r>
              <a:rPr lang="en-US" sz="2400" i="1" dirty="0" err="1"/>
              <a:t>Cyanobacteria</a:t>
            </a:r>
            <a:endParaRPr lang="en-US" sz="2400" i="1" dirty="0"/>
          </a:p>
          <a:p>
            <a:pPr marL="365125" indent="-9525">
              <a:buClrTx/>
              <a:buFont typeface="Wingdings" pitchFamily="2" charset="2"/>
              <a:buChar char="v"/>
            </a:pPr>
            <a:r>
              <a:rPr lang="en-US" sz="2400" i="1" dirty="0" err="1"/>
              <a:t>Proteobacteria</a:t>
            </a:r>
            <a:endParaRPr lang="el-GR" sz="2400" i="1"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a:t>Αρχαία (</a:t>
            </a:r>
            <a:r>
              <a:rPr lang="el-GR" sz="2400" b="1" dirty="0" err="1"/>
              <a:t>Archaea</a:t>
            </a:r>
            <a:r>
              <a:rPr lang="el-GR" sz="2400" b="1" dirty="0"/>
              <a:t>) </a:t>
            </a:r>
          </a:p>
          <a:p>
            <a:pPr marL="365125" indent="-9525" algn="just">
              <a:buClr>
                <a:schemeClr val="tx1"/>
              </a:buClr>
              <a:buFont typeface="Wingdings" pitchFamily="2" charset="2"/>
              <a:buChar char="v"/>
            </a:pPr>
            <a:r>
              <a:rPr lang="el-GR" sz="2400" dirty="0"/>
              <a:t>Είναι </a:t>
            </a:r>
            <a:r>
              <a:rPr lang="el-GR" sz="2400" dirty="0" err="1"/>
              <a:t>προκαρυωτικοί</a:t>
            </a:r>
            <a:r>
              <a:rPr lang="el-GR" sz="2400" dirty="0"/>
              <a:t> μικροοργανισμοί με μέγεθος παρόμοιο με εκείνο των βακτηρίων. </a:t>
            </a:r>
          </a:p>
          <a:p>
            <a:pPr marL="365125" indent="-9525" algn="just">
              <a:buClr>
                <a:schemeClr val="tx1"/>
              </a:buClr>
              <a:buFont typeface="Wingdings" pitchFamily="2" charset="2"/>
              <a:buChar char="v"/>
            </a:pPr>
            <a:r>
              <a:rPr lang="el-GR" sz="2400" dirty="0"/>
              <a:t>Το σχήμα τους είναι παρόμοιο με των Βακτηρίων </a:t>
            </a:r>
          </a:p>
          <a:p>
            <a:pPr marL="365125" indent="-9525" algn="just">
              <a:buClr>
                <a:schemeClr val="tx1"/>
              </a:buClr>
              <a:buFont typeface="Wingdings" pitchFamily="2" charset="2"/>
              <a:buChar char="v"/>
            </a:pPr>
            <a:r>
              <a:rPr lang="el-GR" sz="2400" dirty="0"/>
              <a:t>Στη δομή του κυτταρικού τους τοιχώματος, ομοιάζουν με τα </a:t>
            </a:r>
            <a:r>
              <a:rPr lang="el-GR" sz="2400" dirty="0" err="1"/>
              <a:t>Gram</a:t>
            </a:r>
            <a:r>
              <a:rPr lang="el-GR" sz="2400" dirty="0"/>
              <a:t> (+) βακτήρια</a:t>
            </a:r>
          </a:p>
          <a:p>
            <a:pPr marL="365125" indent="-9525" algn="just">
              <a:buClr>
                <a:schemeClr val="tx1"/>
              </a:buClr>
              <a:buFont typeface="Wingdings" pitchFamily="2" charset="2"/>
              <a:buChar char="v"/>
            </a:pPr>
            <a:r>
              <a:rPr lang="el-GR" sz="2400" dirty="0"/>
              <a:t>Αρχικά περιγράφτηκαν με το όνομα </a:t>
            </a:r>
            <a:r>
              <a:rPr lang="el-GR" sz="2400" dirty="0" err="1"/>
              <a:t>αρχαιοΒακτήρια</a:t>
            </a:r>
            <a:r>
              <a:rPr lang="el-GR" sz="2400" dirty="0"/>
              <a:t>, αφού θεωρούνταν ως μία κατηγορία βακτηρίων. </a:t>
            </a:r>
          </a:p>
          <a:p>
            <a:pPr marL="365125" indent="-9525" algn="just">
              <a:buClr>
                <a:schemeClr val="tx1"/>
              </a:buClr>
              <a:buFont typeface="Wingdings" pitchFamily="2" charset="2"/>
              <a:buChar char="v"/>
            </a:pPr>
            <a:r>
              <a:rPr lang="el-GR" sz="2400" dirty="0"/>
              <a:t>Θεωρήθηκαν ότι ήταν οι πρώτοι οργανισμοί που εμφανίστηκαν στη γη</a:t>
            </a:r>
          </a:p>
          <a:p>
            <a:pPr marL="365125" indent="-187325" algn="just">
              <a:buClr>
                <a:schemeClr val="tx1"/>
              </a:buClr>
            </a:pPr>
            <a:endParaRPr lang="el-GR" sz="2400" b="1" u="sng"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a:t>Αρχαία (</a:t>
            </a:r>
            <a:r>
              <a:rPr lang="el-GR" sz="2400" b="1" dirty="0" err="1"/>
              <a:t>Archaea</a:t>
            </a:r>
            <a:r>
              <a:rPr lang="el-GR" sz="2400" b="1" dirty="0"/>
              <a:t>) </a:t>
            </a:r>
          </a:p>
          <a:p>
            <a:pPr>
              <a:buClrTx/>
            </a:pPr>
            <a:r>
              <a:rPr lang="el-GR" sz="2400" dirty="0"/>
              <a:t>Ζουν σε ακραία περιβάλλοντα, όπως είναι οι αλμυρές και αλκαλικές λίμνες, η Νεκρά Θάλασσα, οι θερμές πηγές και τα ηφαιστιογενή εδάφη </a:t>
            </a:r>
          </a:p>
          <a:p>
            <a:pPr>
              <a:buClrTx/>
            </a:pPr>
            <a:r>
              <a:rPr lang="el-GR" sz="2400" dirty="0"/>
              <a:t>Διαπιστώθηκε η παρουσία τους σε εδάφη, στους ωκεανούς και στη μικροβιακή χλωρίδα του εντέρου </a:t>
            </a:r>
          </a:p>
          <a:p>
            <a:pPr>
              <a:buClrTx/>
            </a:pPr>
            <a:r>
              <a:rPr lang="el-GR" sz="2400" dirty="0"/>
              <a:t>Εμφανίζουν ασυνήθιστα βιοχημικά χαρακτηριστικά, όπως οι </a:t>
            </a:r>
            <a:r>
              <a:rPr lang="el-GR" sz="2400" dirty="0" err="1"/>
              <a:t>μεθανιογόνοι</a:t>
            </a:r>
            <a:r>
              <a:rPr lang="el-GR" sz="2400" dirty="0"/>
              <a:t> μικροοργανισμοί που παράγουν CH</a:t>
            </a:r>
            <a:r>
              <a:rPr lang="el-GR" sz="2400" baseline="-25000" dirty="0"/>
              <a:t>4</a:t>
            </a:r>
            <a:r>
              <a:rPr lang="el-GR" sz="2400" dirty="0"/>
              <a:t> ως προϊόν του μεταβολισμού τους </a:t>
            </a:r>
          </a:p>
          <a:p>
            <a:pPr>
              <a:buClrTx/>
            </a:pPr>
            <a:r>
              <a:rPr lang="el-GR" sz="2400" dirty="0"/>
              <a:t>Διακρίνονται σε εξαιρετικά </a:t>
            </a:r>
            <a:r>
              <a:rPr lang="el-GR" sz="2400" dirty="0" err="1"/>
              <a:t>αλόφιλα</a:t>
            </a:r>
            <a:r>
              <a:rPr lang="el-GR" sz="2400" dirty="0"/>
              <a:t>, </a:t>
            </a:r>
            <a:r>
              <a:rPr lang="el-GR" sz="2400" dirty="0" err="1"/>
              <a:t>αλοβασεόφιλα</a:t>
            </a:r>
            <a:r>
              <a:rPr lang="el-GR" sz="2400" dirty="0"/>
              <a:t>, </a:t>
            </a:r>
            <a:r>
              <a:rPr lang="el-GR" sz="2400" dirty="0" err="1"/>
              <a:t>υπερθερμόφιλα</a:t>
            </a:r>
            <a:r>
              <a:rPr lang="el-GR" sz="2400" dirty="0"/>
              <a:t>, </a:t>
            </a:r>
            <a:r>
              <a:rPr lang="el-GR" sz="2400" dirty="0" err="1"/>
              <a:t>θερμοξεόφιλα</a:t>
            </a:r>
            <a:r>
              <a:rPr lang="el-GR" sz="2400" dirty="0"/>
              <a:t> και </a:t>
            </a:r>
            <a:r>
              <a:rPr lang="el-GR" sz="2400" dirty="0" err="1"/>
              <a:t>μεθανιογόνα</a:t>
            </a:r>
            <a:r>
              <a:rPr lang="el-GR" sz="2400" dirty="0"/>
              <a:t> </a:t>
            </a:r>
          </a:p>
          <a:p>
            <a:pPr marL="365125" indent="-187325" algn="just">
              <a:buClr>
                <a:schemeClr val="tx1"/>
              </a:buClr>
            </a:pPr>
            <a:endParaRPr lang="el-GR" sz="2400" b="1" u="sng"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a:t>Αρχαία (</a:t>
            </a:r>
            <a:r>
              <a:rPr lang="el-GR" sz="2400" b="1" dirty="0" err="1"/>
              <a:t>Archaea</a:t>
            </a:r>
            <a:r>
              <a:rPr lang="el-GR" sz="2400" b="1" dirty="0"/>
              <a:t>) </a:t>
            </a:r>
          </a:p>
          <a:p>
            <a:pPr marL="365125" indent="-9525">
              <a:buClrTx/>
              <a:buFont typeface="Wingdings" pitchFamily="2" charset="2"/>
              <a:buChar char="v"/>
            </a:pPr>
            <a:r>
              <a:rPr lang="el-GR" sz="2400" dirty="0"/>
              <a:t>Τα </a:t>
            </a:r>
            <a:r>
              <a:rPr lang="en-US" sz="2400" i="1" dirty="0" err="1"/>
              <a:t>Euryarchaeota</a:t>
            </a:r>
            <a:r>
              <a:rPr lang="en-US" sz="2400" dirty="0"/>
              <a:t> </a:t>
            </a:r>
            <a:r>
              <a:rPr lang="el-GR" sz="2400" dirty="0"/>
              <a:t>και </a:t>
            </a:r>
            <a:r>
              <a:rPr lang="en-US" sz="2400" i="1" dirty="0" err="1"/>
              <a:t>Crenarchaeota</a:t>
            </a:r>
            <a:r>
              <a:rPr lang="en-US" sz="2400" dirty="0"/>
              <a:t> </a:t>
            </a:r>
            <a:r>
              <a:rPr lang="el-GR" sz="2400" dirty="0"/>
              <a:t>αποτελούν τα κυριότερα φύλα των αρχαίων</a:t>
            </a:r>
          </a:p>
          <a:p>
            <a:pPr marL="365125" indent="-9525">
              <a:buClrTx/>
              <a:buFont typeface="Wingdings" pitchFamily="2" charset="2"/>
              <a:buChar char="v"/>
            </a:pPr>
            <a:r>
              <a:rPr lang="el-GR" sz="2400" dirty="0"/>
              <a:t>Το φύλο </a:t>
            </a:r>
            <a:r>
              <a:rPr lang="en-US" sz="2400" i="1" dirty="0" err="1"/>
              <a:t>Euryarchaeota</a:t>
            </a:r>
            <a:r>
              <a:rPr lang="en-US" sz="2400" dirty="0"/>
              <a:t> </a:t>
            </a:r>
            <a:r>
              <a:rPr lang="el-GR" sz="2400" dirty="0"/>
              <a:t>περιλαμβάνει </a:t>
            </a:r>
            <a:r>
              <a:rPr lang="el-GR" sz="2400" dirty="0" err="1"/>
              <a:t>αλόφιλα</a:t>
            </a:r>
            <a:r>
              <a:rPr lang="el-GR" sz="2400" dirty="0"/>
              <a:t>, </a:t>
            </a:r>
            <a:r>
              <a:rPr lang="el-GR" sz="2400" dirty="0" err="1"/>
              <a:t>αλοβασόφιλα</a:t>
            </a:r>
            <a:r>
              <a:rPr lang="el-GR" sz="2400" dirty="0"/>
              <a:t> και </a:t>
            </a:r>
            <a:r>
              <a:rPr lang="el-GR" sz="2400" dirty="0" err="1"/>
              <a:t>μεθανιογόνα</a:t>
            </a:r>
            <a:r>
              <a:rPr lang="el-GR" sz="2400" dirty="0"/>
              <a:t> στελέχη</a:t>
            </a:r>
          </a:p>
          <a:p>
            <a:pPr marL="365125" indent="-9525">
              <a:buClrTx/>
              <a:buFont typeface="Wingdings" pitchFamily="2" charset="2"/>
              <a:buChar char="v"/>
            </a:pPr>
            <a:r>
              <a:rPr lang="el-GR" sz="2400" dirty="0"/>
              <a:t>Το φύλο </a:t>
            </a:r>
            <a:r>
              <a:rPr lang="en-US" sz="2400" i="1" dirty="0" err="1"/>
              <a:t>Crenarchaeota</a:t>
            </a:r>
            <a:r>
              <a:rPr lang="en-US" sz="2400" dirty="0"/>
              <a:t> </a:t>
            </a:r>
            <a:r>
              <a:rPr lang="el-GR" sz="2400" dirty="0"/>
              <a:t>αποτελείται από </a:t>
            </a:r>
            <a:r>
              <a:rPr lang="el-GR" sz="2400" dirty="0" err="1"/>
              <a:t>υπερθερμόφιλα</a:t>
            </a:r>
            <a:r>
              <a:rPr lang="el-GR" sz="2400" dirty="0"/>
              <a:t> και </a:t>
            </a:r>
            <a:r>
              <a:rPr lang="el-GR" sz="2400" dirty="0" err="1"/>
              <a:t>θερμοξεόφιλα</a:t>
            </a:r>
            <a:r>
              <a:rPr lang="el-GR" sz="2400" dirty="0"/>
              <a:t> μέλη</a:t>
            </a:r>
          </a:p>
          <a:p>
            <a:pPr marL="365125" indent="-9525">
              <a:buClrTx/>
              <a:buFont typeface="Wingdings" pitchFamily="2" charset="2"/>
              <a:buChar char="v"/>
            </a:pPr>
            <a:r>
              <a:rPr lang="el-GR" sz="2400" dirty="0"/>
              <a:t>Έχουν επίσης προταθεί τα φύλα </a:t>
            </a:r>
            <a:r>
              <a:rPr lang="en-US" sz="2400" i="1" dirty="0" err="1"/>
              <a:t>Korarchaeota</a:t>
            </a:r>
            <a:r>
              <a:rPr lang="en-US" sz="2400" dirty="0"/>
              <a:t>, </a:t>
            </a:r>
            <a:r>
              <a:rPr lang="en-US" sz="2400" i="1" dirty="0" err="1"/>
              <a:t>Nanoarchaeota</a:t>
            </a:r>
            <a:r>
              <a:rPr lang="en-US" sz="2400" dirty="0"/>
              <a:t> </a:t>
            </a:r>
            <a:r>
              <a:rPr lang="el-GR" sz="2400" dirty="0"/>
              <a:t>και </a:t>
            </a:r>
            <a:r>
              <a:rPr lang="en-US" sz="2400" i="1" dirty="0" err="1"/>
              <a:t>Thaumarchaeota</a:t>
            </a:r>
            <a:endParaRPr lang="el-GR" sz="2400" i="1" dirty="0"/>
          </a:p>
          <a:p>
            <a:pPr marL="365125" indent="-187325" algn="just">
              <a:buClr>
                <a:schemeClr val="tx1"/>
              </a:buClr>
            </a:pPr>
            <a:endParaRPr lang="el-GR" sz="2400" b="1" u="sng"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err="1"/>
              <a:t>Ευκαρυωτικοί</a:t>
            </a:r>
            <a:r>
              <a:rPr lang="el-GR" sz="2400" b="1" u="sng" dirty="0"/>
              <a:t> μικροοργανισμοί</a:t>
            </a:r>
            <a:endParaRPr lang="el-GR" sz="2400" b="1" dirty="0"/>
          </a:p>
          <a:p>
            <a:pPr>
              <a:buClrTx/>
            </a:pPr>
            <a:r>
              <a:rPr lang="el-GR" sz="2400" dirty="0"/>
              <a:t>Σε αυτούς ανήκουν τα </a:t>
            </a:r>
            <a:r>
              <a:rPr lang="el-GR" sz="2400" dirty="0" err="1"/>
              <a:t>φύκη</a:t>
            </a:r>
            <a:r>
              <a:rPr lang="el-GR" sz="2400" dirty="0"/>
              <a:t>, οι μύκητες και τα πρωτόζωα</a:t>
            </a:r>
          </a:p>
          <a:p>
            <a:pPr>
              <a:buClrTx/>
            </a:pPr>
            <a:r>
              <a:rPr lang="el-GR" sz="2400" dirty="0"/>
              <a:t>Το κυτταρικό τοίχωμα πολλών </a:t>
            </a:r>
            <a:r>
              <a:rPr lang="el-GR" sz="2400" dirty="0" err="1"/>
              <a:t>φυκών</a:t>
            </a:r>
            <a:r>
              <a:rPr lang="el-GR" sz="2400" dirty="0"/>
              <a:t>, όπως και φυτών, αποτελείται από κυτταρίνη. </a:t>
            </a:r>
          </a:p>
          <a:p>
            <a:pPr>
              <a:buClrTx/>
            </a:pPr>
            <a:r>
              <a:rPr lang="el-GR" sz="2400" dirty="0"/>
              <a:t>Αν και παλιότερα τα </a:t>
            </a:r>
            <a:r>
              <a:rPr lang="el-GR" sz="2400" dirty="0" err="1"/>
              <a:t>κυανοβακτήρια</a:t>
            </a:r>
            <a:r>
              <a:rPr lang="el-GR" sz="2400" dirty="0"/>
              <a:t> περιλαμβάνονταν στα </a:t>
            </a:r>
            <a:r>
              <a:rPr lang="el-GR" sz="2400" dirty="0" err="1"/>
              <a:t>φύκη</a:t>
            </a:r>
            <a:r>
              <a:rPr lang="el-GR" sz="2400" dirty="0"/>
              <a:t>, τα τελευταία χρόνια, με τη διερεύνηση της φυλογενετικής τους θέσης, εξετάζονται ως φύλο των Βακτηρίων. </a:t>
            </a:r>
          </a:p>
          <a:p>
            <a:pPr>
              <a:buClrTx/>
            </a:pPr>
            <a:r>
              <a:rPr lang="el-GR" sz="2400" dirty="0"/>
              <a:t>Τα </a:t>
            </a:r>
            <a:r>
              <a:rPr lang="el-GR" sz="2400" dirty="0" err="1"/>
              <a:t>φύκη</a:t>
            </a:r>
            <a:r>
              <a:rPr lang="el-GR" sz="2400" dirty="0"/>
              <a:t> είναι μονοκύτταροι ή πολυκύτταροι </a:t>
            </a:r>
            <a:r>
              <a:rPr lang="el-GR" sz="2400" dirty="0" err="1"/>
              <a:t>ευκαρυωτικοί</a:t>
            </a:r>
            <a:r>
              <a:rPr lang="el-GR" sz="2400" dirty="0"/>
              <a:t> οργανισμοί που δεν έχουν ρίζες, βλαστούς ή φύλλα, αλλά που μπορούν να </a:t>
            </a:r>
            <a:r>
              <a:rPr lang="el-GR" sz="2400" dirty="0" err="1"/>
              <a:t>φωτοσυνθέτουν</a:t>
            </a:r>
            <a:r>
              <a:rPr lang="el-GR" sz="2400" dirty="0"/>
              <a:t>, παράγοντας οξυγόνο</a:t>
            </a:r>
          </a:p>
          <a:p>
            <a:pPr marL="365125" indent="-187325" algn="just">
              <a:buClr>
                <a:schemeClr val="tx1"/>
              </a:buClr>
            </a:pPr>
            <a:endParaRPr lang="el-GR" sz="2400" b="1" u="sng"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err="1"/>
              <a:t>Ευκαρυωτικοί</a:t>
            </a:r>
            <a:r>
              <a:rPr lang="el-GR" sz="2400" b="1" u="sng" dirty="0"/>
              <a:t> μικροοργανισμοί </a:t>
            </a:r>
          </a:p>
          <a:p>
            <a:pPr marL="365125" indent="-187325" algn="just">
              <a:buClr>
                <a:schemeClr val="tx1"/>
              </a:buClr>
              <a:buFont typeface="Wingdings" pitchFamily="2" charset="2"/>
              <a:buChar char="v"/>
            </a:pPr>
            <a:r>
              <a:rPr lang="el-GR" sz="2400" dirty="0"/>
              <a:t>Οι μύκητες δεν έχουν φωτοσυνθετική ικανότητα και καλύπτουν τις ενεργειακές τους απαιτήσεις προσλαμβάνοντας οργανικές ενώσεις από το περιβάλλον (υπόστρωμα) ανάπτυξης τους.</a:t>
            </a:r>
          </a:p>
          <a:p>
            <a:pPr marL="365125" indent="-187325" algn="just">
              <a:buClr>
                <a:schemeClr val="tx1"/>
              </a:buClr>
              <a:buFont typeface="Wingdings" pitchFamily="2" charset="2"/>
              <a:buChar char="v"/>
            </a:pPr>
            <a:r>
              <a:rPr lang="el-GR" sz="2400" dirty="0"/>
              <a:t>Παίζουν σημαντικό ρόλο στην αποδόμηση της οργανικής ύλης, επηρεάζοντας σε μεγάλο βαθμό τους </a:t>
            </a:r>
            <a:r>
              <a:rPr lang="el-GR" sz="2400" dirty="0" err="1"/>
              <a:t>βιογεωχημικούς</a:t>
            </a:r>
            <a:r>
              <a:rPr lang="el-GR" sz="2400" dirty="0"/>
              <a:t> κύκλους των θρεπτικών συστατικών. </a:t>
            </a:r>
          </a:p>
          <a:p>
            <a:pPr marL="365125" indent="-187325" algn="just">
              <a:buClr>
                <a:schemeClr val="tx1"/>
              </a:buClr>
              <a:buFont typeface="Wingdings" pitchFamily="2" charset="2"/>
              <a:buChar char="v"/>
            </a:pPr>
            <a:r>
              <a:rPr lang="el-GR" sz="2400" dirty="0"/>
              <a:t>Είναι κυρίως </a:t>
            </a:r>
            <a:r>
              <a:rPr lang="el-GR" sz="2400" dirty="0" err="1"/>
              <a:t>σαπρότροφοι</a:t>
            </a:r>
            <a:r>
              <a:rPr lang="el-GR" sz="2400" dirty="0"/>
              <a:t>, αν και πολλά είδη είναι συμβιωτικά</a:t>
            </a:r>
            <a:endParaRPr lang="el-GR" sz="2400" b="1" u="sng"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4896544"/>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err="1"/>
              <a:t>Ευκαρυωτικοί</a:t>
            </a:r>
            <a:r>
              <a:rPr lang="el-GR" sz="2400" b="1" u="sng" dirty="0"/>
              <a:t> μικροοργανισμοί </a:t>
            </a:r>
          </a:p>
          <a:p>
            <a:pPr marL="365125" indent="-187325" algn="just">
              <a:buClr>
                <a:schemeClr val="tx1"/>
              </a:buClr>
              <a:buFont typeface="Arial" pitchFamily="34" charset="0"/>
              <a:buChar char="•"/>
            </a:pPr>
            <a:r>
              <a:rPr lang="el-GR" sz="2400" dirty="0"/>
              <a:t>Ενδεικτικά αναφέρονται ορισμένα φύλα μυκήτων: </a:t>
            </a:r>
          </a:p>
          <a:p>
            <a:pPr marL="365125" indent="85725" algn="just">
              <a:buClr>
                <a:schemeClr val="tx1"/>
              </a:buClr>
              <a:buFont typeface="Wingdings" pitchFamily="2" charset="2"/>
              <a:buChar char="v"/>
            </a:pPr>
            <a:r>
              <a:rPr lang="el-GR" sz="2400" dirty="0"/>
              <a:t> </a:t>
            </a:r>
            <a:r>
              <a:rPr lang="en-US" sz="2400" dirty="0" err="1"/>
              <a:t>Ascomycota</a:t>
            </a:r>
            <a:endParaRPr lang="en-US" sz="2400" dirty="0"/>
          </a:p>
          <a:p>
            <a:pPr marL="365125" indent="85725" algn="just">
              <a:buClr>
                <a:schemeClr val="tx1"/>
              </a:buClr>
              <a:buFont typeface="Wingdings" pitchFamily="2" charset="2"/>
              <a:buChar char="v"/>
            </a:pPr>
            <a:r>
              <a:rPr lang="en-US" sz="2400" dirty="0"/>
              <a:t> </a:t>
            </a:r>
            <a:r>
              <a:rPr lang="en-US" sz="2400" dirty="0" err="1"/>
              <a:t>Basidiomycota</a:t>
            </a:r>
            <a:endParaRPr lang="en-US" sz="2400" dirty="0"/>
          </a:p>
          <a:p>
            <a:pPr marL="365125" indent="85725" algn="just">
              <a:buClr>
                <a:schemeClr val="tx1"/>
              </a:buClr>
              <a:buFont typeface="Wingdings" pitchFamily="2" charset="2"/>
              <a:buChar char="v"/>
            </a:pPr>
            <a:r>
              <a:rPr lang="en-US" sz="2400" dirty="0"/>
              <a:t> </a:t>
            </a:r>
            <a:r>
              <a:rPr lang="en-US" sz="2400" dirty="0" err="1"/>
              <a:t>Blastocladiomycota</a:t>
            </a:r>
            <a:endParaRPr lang="en-US" sz="2400" dirty="0"/>
          </a:p>
          <a:p>
            <a:pPr marL="365125" indent="85725" algn="just">
              <a:buClr>
                <a:schemeClr val="tx1"/>
              </a:buClr>
              <a:buFont typeface="Wingdings" pitchFamily="2" charset="2"/>
              <a:buChar char="v"/>
            </a:pPr>
            <a:r>
              <a:rPr lang="en-US" sz="2400" dirty="0" err="1"/>
              <a:t>Chytridiomycota</a:t>
            </a:r>
            <a:endParaRPr lang="en-US" sz="2400" dirty="0"/>
          </a:p>
          <a:p>
            <a:pPr marL="365125" indent="85725" algn="just">
              <a:buClr>
                <a:schemeClr val="tx1"/>
              </a:buClr>
              <a:buFont typeface="Wingdings" pitchFamily="2" charset="2"/>
              <a:buChar char="v"/>
            </a:pPr>
            <a:r>
              <a:rPr lang="en-US" sz="2400" dirty="0" err="1"/>
              <a:t>Glomeromycota</a:t>
            </a:r>
            <a:endParaRPr lang="en-US" sz="2400" dirty="0"/>
          </a:p>
          <a:p>
            <a:pPr marL="365125" indent="85725" algn="just">
              <a:buClr>
                <a:schemeClr val="tx1"/>
              </a:buClr>
              <a:buFont typeface="Wingdings" pitchFamily="2" charset="2"/>
              <a:buChar char="v"/>
            </a:pPr>
            <a:r>
              <a:rPr lang="en-US" sz="2400" dirty="0" err="1"/>
              <a:t>Neocallimastigomycota</a:t>
            </a:r>
            <a:endParaRPr lang="el-GR" sz="2400" dirty="0"/>
          </a:p>
          <a:p>
            <a:pPr marL="365125" indent="-187325" algn="just">
              <a:buClr>
                <a:schemeClr val="tx1"/>
              </a:buClr>
              <a:buFont typeface="Wingdings" pitchFamily="2" charset="2"/>
              <a:buChar char="v"/>
            </a:pPr>
            <a:endParaRPr lang="el-GR" sz="2400" b="1" u="sng" dirty="0"/>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a:t>
            </a:r>
          </a:p>
        </p:txBody>
      </p:sp>
      <p:sp>
        <p:nvSpPr>
          <p:cNvPr id="3" name="Θέση περιεχομένου 2"/>
          <p:cNvSpPr>
            <a:spLocks noGrp="1"/>
          </p:cNvSpPr>
          <p:nvPr>
            <p:ph idx="1"/>
          </p:nvPr>
        </p:nvSpPr>
        <p:spPr>
          <a:xfrm>
            <a:off x="354360" y="1376772"/>
            <a:ext cx="8435280" cy="5481228"/>
          </a:xfrm>
        </p:spPr>
        <p:txBody>
          <a:bodyPr>
            <a:noAutofit/>
          </a:bodyPr>
          <a:lstStyle/>
          <a:p>
            <a:pPr marL="365125" indent="-365125" algn="just">
              <a:buClr>
                <a:schemeClr val="tx1"/>
              </a:buClr>
            </a:pPr>
            <a:r>
              <a:rPr lang="el-GR" sz="2400" b="1" dirty="0"/>
              <a:t>Η ποικιλομορφία των μικροοργανισμών</a:t>
            </a:r>
            <a:r>
              <a:rPr lang="el-GR" sz="2600" dirty="0">
                <a:latin typeface="Calibri" pitchFamily="34" charset="0"/>
                <a:cs typeface="Calibri" pitchFamily="34" charset="0"/>
              </a:rPr>
              <a:t>:</a:t>
            </a:r>
          </a:p>
          <a:p>
            <a:pPr marL="365125" indent="-365125" algn="just">
              <a:buClr>
                <a:schemeClr val="tx1"/>
              </a:buClr>
            </a:pPr>
            <a:endParaRPr lang="el-GR" sz="1600" dirty="0">
              <a:latin typeface="Calibri" pitchFamily="34" charset="0"/>
              <a:cs typeface="Calibri" pitchFamily="34" charset="0"/>
            </a:endParaRPr>
          </a:p>
          <a:p>
            <a:pPr marL="365125" indent="-187325" algn="just">
              <a:buClr>
                <a:schemeClr val="tx1"/>
              </a:buClr>
            </a:pPr>
            <a:r>
              <a:rPr lang="el-GR" sz="2400" b="1" u="sng" dirty="0" err="1"/>
              <a:t>Ευκαρυωτικοί</a:t>
            </a:r>
            <a:r>
              <a:rPr lang="el-GR" sz="2400" b="1" u="sng" dirty="0"/>
              <a:t> μικροοργανισμοί</a:t>
            </a:r>
          </a:p>
          <a:p>
            <a:pPr marL="365125" indent="-9525" algn="just">
              <a:buClr>
                <a:schemeClr val="tx1"/>
              </a:buClr>
              <a:buFont typeface="Wingdings" pitchFamily="2" charset="2"/>
              <a:buChar char="v"/>
            </a:pPr>
            <a:r>
              <a:rPr lang="el-GR" sz="2400" dirty="0"/>
              <a:t>Τα πρωτόζωα είναι μονοκύτταροι, </a:t>
            </a:r>
            <a:r>
              <a:rPr lang="el-GR" sz="2400" dirty="0" err="1"/>
              <a:t>ευκαρυωτικοί</a:t>
            </a:r>
            <a:r>
              <a:rPr lang="el-GR" sz="2400" dirty="0"/>
              <a:t> μικροοργανισμοί, που λαμβάνουν κυρίως την τροφή τους με πρόσληψη άλλων μικροοργανισμών.</a:t>
            </a:r>
          </a:p>
          <a:p>
            <a:pPr marL="365125" indent="-9525" algn="just">
              <a:buClr>
                <a:schemeClr val="tx1"/>
              </a:buClr>
              <a:buFont typeface="Wingdings" pitchFamily="2" charset="2"/>
              <a:buChar char="v"/>
            </a:pPr>
            <a:r>
              <a:rPr lang="el-GR" sz="2400" dirty="0"/>
              <a:t> Αποτελούν τους κύριους θηρευτές βακτηρίων σε συστήματα βιολογικής επεξεργασίας υγρών αποβλήτων.</a:t>
            </a:r>
          </a:p>
          <a:p>
            <a:pPr marL="365125" indent="-9525" algn="just">
              <a:buClr>
                <a:schemeClr val="tx1"/>
              </a:buClr>
              <a:buFont typeface="Wingdings" pitchFamily="2" charset="2"/>
              <a:buChar char="v"/>
            </a:pPr>
            <a:r>
              <a:rPr lang="el-GR" sz="2400" dirty="0"/>
              <a:t> Αρκετά εξ' αυτών είναι σε θέση να κινούνται χρησιμοποιώντας προεκτάσεις του κυτταροπλάσματος (</a:t>
            </a:r>
            <a:r>
              <a:rPr lang="el-GR" sz="2400" dirty="0" err="1"/>
              <a:t>ψευδόποδες</a:t>
            </a:r>
            <a:r>
              <a:rPr lang="el-GR" sz="2400" dirty="0"/>
              <a:t>) ή μαστίγια ή πολυπληθείς βλεφαρίδες.</a:t>
            </a:r>
          </a:p>
          <a:p>
            <a:pPr marL="365125" indent="-9525" algn="just">
              <a:buClr>
                <a:schemeClr val="tx1"/>
              </a:buClr>
              <a:buFont typeface="Wingdings" pitchFamily="2" charset="2"/>
              <a:buChar char="v"/>
            </a:pPr>
            <a:r>
              <a:rPr lang="el-GR" sz="2400"/>
              <a:t> Ζουν </a:t>
            </a:r>
            <a:r>
              <a:rPr lang="el-GR" sz="2400" dirty="0"/>
              <a:t>είτε ως μονάδες είτε ως παράσιτα που απορροφούν ή προσλαμβάνουν οργανικά συστατικά από το περιβάλλον.</a:t>
            </a:r>
          </a:p>
          <a:p>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5" name="Ευθεία γραμμή σύνδεσης 3"/>
          <p:cNvCxnSpPr/>
          <p:nvPr/>
        </p:nvCxnSpPr>
        <p:spPr>
          <a:xfrm flipV="1">
            <a:off x="828064" y="1808820"/>
            <a:ext cx="6120000" cy="59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Ευτροφισμός</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r>
              <a:rPr lang="el-GR" sz="2200" dirty="0"/>
              <a:t>Το αμμωνιακό (ΝΗ</a:t>
            </a:r>
            <a:r>
              <a:rPr lang="el-GR" sz="2200" baseline="-25000" dirty="0"/>
              <a:t>4</a:t>
            </a:r>
            <a:r>
              <a:rPr lang="el-GR" sz="2200" baseline="30000" dirty="0"/>
              <a:t>+</a:t>
            </a:r>
            <a:r>
              <a:rPr lang="el-GR" sz="2200" dirty="0"/>
              <a:t>-Ν) και νιτρικό (</a:t>
            </a:r>
            <a:r>
              <a:rPr lang="en-US" sz="2200" dirty="0"/>
              <a:t>NO</a:t>
            </a:r>
            <a:r>
              <a:rPr lang="el-GR" sz="2200" baseline="-25000" dirty="0"/>
              <a:t>3</a:t>
            </a:r>
            <a:r>
              <a:rPr lang="en-US" sz="2200" baseline="30000" dirty="0"/>
              <a:t>- </a:t>
            </a:r>
            <a:r>
              <a:rPr lang="en-US" sz="2200" dirty="0"/>
              <a:t>-</a:t>
            </a:r>
            <a:r>
              <a:rPr lang="el-GR" sz="2200" dirty="0"/>
              <a:t>Ν) άζωτο και τα φωσφορικά ιόντα (</a:t>
            </a:r>
            <a:r>
              <a:rPr lang="en-US" sz="2200" dirty="0"/>
              <a:t>PO</a:t>
            </a:r>
            <a:r>
              <a:rPr lang="en-US" sz="2200" baseline="-25000" dirty="0"/>
              <a:t>4</a:t>
            </a:r>
            <a:r>
              <a:rPr lang="en-US" sz="2200" baseline="30000" dirty="0"/>
              <a:t>3-</a:t>
            </a:r>
            <a:r>
              <a:rPr lang="el-GR" sz="2200" dirty="0"/>
              <a:t>-</a:t>
            </a:r>
            <a:r>
              <a:rPr lang="en-US" sz="2200" dirty="0"/>
              <a:t>P) </a:t>
            </a:r>
            <a:r>
              <a:rPr lang="el-GR" sz="2200" dirty="0"/>
              <a:t>περιέχονται στα αστικά λύματα, στα κτηνοτροφικά απόβλητα, σε ορισμένα βιομηχανικά απόβλητα και στις γεωργικές απορροές, οι οποίες περιέχουν λιπάσματα λόγω αποπλύσεων των καλλιεργούμενων εκτάσεων. </a:t>
            </a:r>
          </a:p>
          <a:p>
            <a:endParaRPr lang="el-GR" sz="2200" dirty="0"/>
          </a:p>
          <a:p>
            <a:r>
              <a:rPr lang="el-GR" sz="2200" dirty="0"/>
              <a:t>Τα θρεπτικά άλατα του αζώτου και του φωσφόρου έχουν συνεπώς σοβαρές επιπτώσεις στην ποιότητα των νερών των φυσικών αποδεκτών. </a:t>
            </a:r>
          </a:p>
          <a:p>
            <a:endParaRPr lang="el-GR" sz="2200" dirty="0"/>
          </a:p>
          <a:p>
            <a:r>
              <a:rPr lang="el-GR" sz="2200" dirty="0"/>
              <a:t>Αύξηση πρωτογενούς παραγωγικότητας</a:t>
            </a:r>
            <a:r>
              <a:rPr lang="en-US" sz="2200" dirty="0"/>
              <a:t>.</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400" b="1" dirty="0">
                <a:latin typeface="Calibri" panose="020F0502020204030204" pitchFamily="34" charset="0"/>
              </a:rPr>
              <a:t>Προστασία των υδάτων - Ευρωπαϊκή Ένωση</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92100" y="1376772"/>
            <a:ext cx="8458200" cy="5292588"/>
          </a:xfrm>
          <a:prstGeom prst="rect">
            <a:avLst/>
          </a:prstGeom>
        </p:spPr>
        <p:txBody>
          <a:bodyPr vert="horz">
            <a:noAutofit/>
          </a:bodyPr>
          <a:lstStyle/>
          <a:p>
            <a:pPr>
              <a:lnSpc>
                <a:spcPct val="150000"/>
              </a:lnSpc>
              <a:buFont typeface="Arial" pitchFamily="34" charset="0"/>
              <a:buChar char="•"/>
            </a:pPr>
            <a:r>
              <a:rPr lang="el-GR" sz="2400" dirty="0"/>
              <a:t>Η Οδηγία-Πλαίσιο (2000/60) της Ευρωπαϊκής Ένωσης (EE) κατατάσσει τα νερά σε επτά κύριες κατηγορίες</a:t>
            </a:r>
          </a:p>
          <a:p>
            <a:pPr>
              <a:lnSpc>
                <a:spcPct val="150000"/>
              </a:lnSpc>
              <a:buFont typeface="Wingdings" pitchFamily="2" charset="2"/>
              <a:buChar char="Ø"/>
            </a:pPr>
            <a:r>
              <a:rPr lang="el-GR" sz="2400" dirty="0"/>
              <a:t> Επιφανειακά ύδατα</a:t>
            </a:r>
          </a:p>
          <a:p>
            <a:pPr>
              <a:lnSpc>
                <a:spcPct val="150000"/>
              </a:lnSpc>
              <a:buFont typeface="Wingdings" pitchFamily="2" charset="2"/>
              <a:buChar char="Ø"/>
            </a:pPr>
            <a:r>
              <a:rPr kumimoji="0" lang="el-GR" sz="2400" b="0" i="0" u="none" strike="noStrike" kern="1200" cap="none" spc="0" normalizeH="0" noProof="0" dirty="0">
                <a:ln>
                  <a:noFill/>
                </a:ln>
                <a:solidFill>
                  <a:schemeClr val="tx1"/>
                </a:solidFill>
                <a:effectLst/>
                <a:uLnTx/>
                <a:uFillTx/>
                <a:cs typeface="Calibri" pitchFamily="34" charset="0"/>
              </a:rPr>
              <a:t> Υπόγεια ύδατα</a:t>
            </a:r>
          </a:p>
          <a:p>
            <a:pPr>
              <a:lnSpc>
                <a:spcPct val="150000"/>
              </a:lnSpc>
              <a:buFont typeface="Wingdings" pitchFamily="2" charset="2"/>
              <a:buChar char="Ø"/>
            </a:pPr>
            <a:r>
              <a:rPr lang="el-GR" sz="2400" dirty="0">
                <a:cs typeface="Calibri" pitchFamily="34" charset="0"/>
              </a:rPr>
              <a:t> Εσωτερικά ύδατα</a:t>
            </a:r>
          </a:p>
          <a:p>
            <a:pPr>
              <a:lnSpc>
                <a:spcPct val="150000"/>
              </a:lnSpc>
              <a:buFont typeface="Wingdings" pitchFamily="2" charset="2"/>
              <a:buChar char="Ø"/>
            </a:pPr>
            <a:r>
              <a:rPr kumimoji="0" lang="el-GR" sz="2400" b="0" i="0" u="none" strike="noStrike" kern="1200" cap="none" spc="0" normalizeH="0" noProof="0" dirty="0">
                <a:ln>
                  <a:noFill/>
                </a:ln>
                <a:solidFill>
                  <a:schemeClr val="tx1"/>
                </a:solidFill>
                <a:effectLst/>
                <a:uLnTx/>
                <a:uFillTx/>
                <a:cs typeface="Calibri" pitchFamily="34" charset="0"/>
              </a:rPr>
              <a:t> Ποτάμια</a:t>
            </a:r>
          </a:p>
          <a:p>
            <a:pPr>
              <a:lnSpc>
                <a:spcPct val="150000"/>
              </a:lnSpc>
              <a:buFont typeface="Wingdings" pitchFamily="2" charset="2"/>
              <a:buChar char="Ø"/>
            </a:pPr>
            <a:r>
              <a:rPr lang="el-GR" sz="2400" baseline="0" dirty="0">
                <a:cs typeface="Calibri" pitchFamily="34" charset="0"/>
              </a:rPr>
              <a:t> Λίμνες</a:t>
            </a:r>
          </a:p>
          <a:p>
            <a:pPr>
              <a:lnSpc>
                <a:spcPct val="150000"/>
              </a:lnSpc>
              <a:buFont typeface="Wingdings" pitchFamily="2" charset="2"/>
              <a:buChar char="Ø"/>
            </a:pPr>
            <a:r>
              <a:rPr kumimoji="0" lang="el-GR" sz="2400" b="0" i="0" u="none" strike="noStrike" kern="1200" cap="none" spc="0" normalizeH="0" noProof="0" dirty="0">
                <a:ln>
                  <a:noFill/>
                </a:ln>
                <a:solidFill>
                  <a:schemeClr val="tx1"/>
                </a:solidFill>
                <a:effectLst/>
                <a:uLnTx/>
                <a:uFillTx/>
                <a:cs typeface="Calibri" pitchFamily="34" charset="0"/>
              </a:rPr>
              <a:t> Μεταβατικά ύδατα</a:t>
            </a:r>
          </a:p>
          <a:p>
            <a:pPr>
              <a:lnSpc>
                <a:spcPct val="150000"/>
              </a:lnSpc>
              <a:buFont typeface="Wingdings" pitchFamily="2" charset="2"/>
              <a:buChar char="Ø"/>
            </a:pPr>
            <a:r>
              <a:rPr lang="el-GR" sz="2400" dirty="0">
                <a:cs typeface="Calibri" pitchFamily="34" charset="0"/>
              </a:rPr>
              <a:t> Παράκτια ύδατα</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spTree>
    <p:extLst>
      <p:ext uri="{BB962C8B-B14F-4D97-AF65-F5344CB8AC3E}">
        <p14:creationId xmlns:p14="http://schemas.microsoft.com/office/powerpoint/2010/main" val="1755252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Ευτροφισμός</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r>
              <a:rPr lang="el-GR" sz="2400" dirty="0"/>
              <a:t>Το φαινόμενο του ευτροφισμού αποτελεί πολύ σοβαρή διαταραχή των υδατικών οικοσυστημάτων με πολλές δυσμενείς συνέπειες, όπως η </a:t>
            </a:r>
            <a:r>
              <a:rPr lang="el-GR" sz="2400" dirty="0" err="1"/>
              <a:t>αποξυγόνωση</a:t>
            </a:r>
            <a:r>
              <a:rPr lang="el-GR" sz="2400" dirty="0"/>
              <a:t> του νερού, η μείωση της διαφάνειας, ακόμη και η δυσοσμία του νερού. Διαπιστώνεται με </a:t>
            </a:r>
          </a:p>
          <a:p>
            <a:pPr>
              <a:spcBef>
                <a:spcPts val="1200"/>
              </a:spcBef>
              <a:buFont typeface="Wingdings" pitchFamily="2" charset="2"/>
              <a:buChar char="Ø"/>
            </a:pPr>
            <a:r>
              <a:rPr lang="el-GR" sz="2400" dirty="0"/>
              <a:t> φυσικούς (μείωση διαφάνειας νερού)</a:t>
            </a:r>
          </a:p>
          <a:p>
            <a:pPr>
              <a:spcBef>
                <a:spcPts val="1200"/>
              </a:spcBef>
              <a:buFont typeface="Wingdings" pitchFamily="2" charset="2"/>
              <a:buChar char="Ø"/>
            </a:pPr>
            <a:r>
              <a:rPr lang="el-GR" sz="2400" dirty="0"/>
              <a:t> χημικούς (χαμηλή συγκέντρωση οξυγόνου)</a:t>
            </a:r>
          </a:p>
          <a:p>
            <a:pPr>
              <a:spcBef>
                <a:spcPts val="1200"/>
              </a:spcBef>
              <a:buFont typeface="Wingdings" pitchFamily="2" charset="2"/>
              <a:buChar char="Ø"/>
            </a:pPr>
            <a:r>
              <a:rPr lang="el-GR" sz="2400" dirty="0"/>
              <a:t> βιολογικούς δείκτες (μείωση </a:t>
            </a:r>
            <a:r>
              <a:rPr lang="el-GR" sz="2400" dirty="0" err="1"/>
              <a:t>βενθικών</a:t>
            </a:r>
            <a:r>
              <a:rPr lang="el-GR" sz="2400" dirty="0"/>
              <a:t> και </a:t>
            </a:r>
            <a:r>
              <a:rPr lang="el-GR" sz="2400" dirty="0" err="1"/>
              <a:t>φυτοπλαγκτονικών</a:t>
            </a:r>
            <a:r>
              <a:rPr lang="el-GR" sz="2400" dirty="0"/>
              <a:t> ειδών) </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Τοξικές ουσίες – Θερμική ρύπανση</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r>
              <a:rPr lang="el-GR" sz="2400" dirty="0"/>
              <a:t>Οι μεταβολές της οξύτητας του νερού, τα βαρέα μέταλλα, οι τοξικές οργανικές ενώσεις, το αρσενικό (</a:t>
            </a:r>
            <a:r>
              <a:rPr lang="el-GR" sz="2400" dirty="0" err="1"/>
              <a:t>As</a:t>
            </a:r>
            <a:r>
              <a:rPr lang="el-GR" sz="2400" dirty="0"/>
              <a:t>), τα θειούχα (S</a:t>
            </a:r>
            <a:r>
              <a:rPr lang="el-GR" sz="2400" baseline="30000" dirty="0"/>
              <a:t>2-</a:t>
            </a:r>
            <a:r>
              <a:rPr lang="el-GR" sz="2400" dirty="0"/>
              <a:t>), τα κυανιούχα (CN</a:t>
            </a:r>
            <a:r>
              <a:rPr lang="el-GR" sz="2400" baseline="30000" dirty="0"/>
              <a:t>-</a:t>
            </a:r>
            <a:r>
              <a:rPr lang="el-GR" sz="2400" dirty="0"/>
              <a:t>) και τα ραδιενεργά στοιχεία αποτελούν μερικούς από τους πιο σημαντικούς και πιο συνήθεις μη συμβατικούς ρύπους του νερού.</a:t>
            </a:r>
          </a:p>
          <a:p>
            <a:endParaRPr lang="el-GR" sz="2400" dirty="0"/>
          </a:p>
          <a:p>
            <a:r>
              <a:rPr lang="el-GR" sz="2400" dirty="0"/>
              <a:t>Θερμική ρύπανση είναι η αύξηση της θερμοκρασίας των φυσικών νερών εξαιτίας της αποχέτευσης θερμών αποβλήτων, συνήθως νερού ψύξης ενεργειακών σταθμών και άλλων εργοστασίων. </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Μόλυνση του νερού</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r>
              <a:rPr lang="el-GR" sz="2400" dirty="0"/>
              <a:t>Η μόλυνση συνδέεται με την παρουσία μικροοργανισμών στο νερό και συνηθέστερα πρόκειται για την παρουσία, βακτηρίων, ιών, παράσιτων, </a:t>
            </a:r>
            <a:r>
              <a:rPr lang="el-GR" sz="2400" dirty="0" err="1"/>
              <a:t>φυκών</a:t>
            </a:r>
            <a:r>
              <a:rPr lang="el-GR" sz="2400" dirty="0"/>
              <a:t> ή πρωτόζωων. </a:t>
            </a:r>
          </a:p>
          <a:p>
            <a:endParaRPr lang="el-GR" sz="2400" dirty="0"/>
          </a:p>
          <a:p>
            <a:r>
              <a:rPr lang="el-GR" sz="2400" dirty="0"/>
              <a:t>Το νερό, για να χρησιμοποιηθεί με ασφάλεια, πρέπει να είναι απαλλαγμένο από παθογόνους μικροοργανισμούς. Παθογόνοι ονομάζονται οι μικροοργανισμοί που προέρχονται από εκκρίσεις ασθενών ζωντανών οργανισμών και μπορούν να προκαλέσουν επιδημίες.</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 μολυντές υδάτων</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pPr>
              <a:buNone/>
            </a:pP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graphicFrame>
        <p:nvGraphicFramePr>
          <p:cNvPr id="5" name="4 - Πίνακας"/>
          <p:cNvGraphicFramePr>
            <a:graphicFrameLocks noGrp="1"/>
          </p:cNvGraphicFramePr>
          <p:nvPr/>
        </p:nvGraphicFramePr>
        <p:xfrm>
          <a:off x="395536" y="1448780"/>
          <a:ext cx="8424936" cy="5112569"/>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910680">
                  <a:extLst>
                    <a:ext uri="{9D8B030D-6E8A-4147-A177-3AD203B41FA5}">
                      <a16:colId xmlns:a16="http://schemas.microsoft.com/office/drawing/2014/main" val="20001"/>
                    </a:ext>
                  </a:extLst>
                </a:gridCol>
                <a:gridCol w="2777952">
                  <a:extLst>
                    <a:ext uri="{9D8B030D-6E8A-4147-A177-3AD203B41FA5}">
                      <a16:colId xmlns:a16="http://schemas.microsoft.com/office/drawing/2014/main" val="20002"/>
                    </a:ext>
                  </a:extLst>
                </a:gridCol>
              </a:tblGrid>
              <a:tr h="771003">
                <a:tc>
                  <a:txBody>
                    <a:bodyPr/>
                    <a:lstStyle/>
                    <a:p>
                      <a:r>
                        <a:rPr lang="el-GR" sz="1400" dirty="0"/>
                        <a:t>Ενδεχόμενος μολυντής</a:t>
                      </a:r>
                    </a:p>
                  </a:txBody>
                  <a:tcPr/>
                </a:tc>
                <a:tc>
                  <a:txBody>
                    <a:bodyPr/>
                    <a:lstStyle/>
                    <a:p>
                      <a:r>
                        <a:rPr lang="el-GR" sz="1400" dirty="0"/>
                        <a:t>Πηγή/Προέλευση</a:t>
                      </a:r>
                    </a:p>
                  </a:txBody>
                  <a:tcPr/>
                </a:tc>
                <a:tc>
                  <a:txBody>
                    <a:bodyPr/>
                    <a:lstStyle/>
                    <a:p>
                      <a:r>
                        <a:rPr lang="el-GR" sz="1400" dirty="0"/>
                        <a:t>Επιπτώσεις στην υγεία</a:t>
                      </a:r>
                    </a:p>
                  </a:txBody>
                  <a:tcPr/>
                </a:tc>
                <a:extLst>
                  <a:ext uri="{0D108BD9-81ED-4DB2-BD59-A6C34878D82A}">
                    <a16:rowId xmlns:a16="http://schemas.microsoft.com/office/drawing/2014/main" val="10000"/>
                  </a:ext>
                </a:extLst>
              </a:tr>
              <a:tr h="1789828">
                <a:tc>
                  <a:txBody>
                    <a:bodyPr/>
                    <a:lstStyle/>
                    <a:p>
                      <a:pPr marL="0" algn="l" rtl="0" eaLnBrk="1" latinLnBrk="0" hangingPunct="1">
                        <a:lnSpc>
                          <a:spcPts val="1320"/>
                        </a:lnSpc>
                        <a:spcAft>
                          <a:spcPts val="0"/>
                        </a:spcAft>
                      </a:pPr>
                      <a:r>
                        <a:rPr kumimoji="0" lang="en-US" sz="1400" b="0" kern="1200" dirty="0">
                          <a:solidFill>
                            <a:schemeClr val="tx1"/>
                          </a:solidFill>
                          <a:latin typeface="+mn-lt"/>
                          <a:ea typeface="+mn-ea"/>
                          <a:cs typeface="+mn-cs"/>
                        </a:rPr>
                        <a:t> </a:t>
                      </a:r>
                    </a:p>
                    <a:p>
                      <a:pPr marL="0" algn="l" rtl="0" eaLnBrk="1" latinLnBrk="0" hangingPunct="1">
                        <a:lnSpc>
                          <a:spcPts val="1320"/>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320"/>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320"/>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320"/>
                        </a:lnSpc>
                        <a:spcAft>
                          <a:spcPts val="0"/>
                        </a:spcAft>
                      </a:pPr>
                      <a:r>
                        <a:rPr kumimoji="0" lang="el-GR" sz="1400" b="0" kern="1200" dirty="0">
                          <a:solidFill>
                            <a:schemeClr val="tx1"/>
                          </a:solidFill>
                          <a:latin typeface="+mn-lt"/>
                          <a:ea typeface="+mn-ea"/>
                          <a:cs typeface="+mn-cs"/>
                        </a:rPr>
                        <a:t>Κυανοπράσινα </a:t>
                      </a:r>
                      <a:r>
                        <a:rPr kumimoji="0" lang="el-GR" sz="1400" b="0" kern="1200" dirty="0" err="1">
                          <a:solidFill>
                            <a:schemeClr val="tx1"/>
                          </a:solidFill>
                          <a:latin typeface="+mn-lt"/>
                          <a:ea typeface="+mn-ea"/>
                          <a:cs typeface="+mn-cs"/>
                        </a:rPr>
                        <a:t>φύκη</a:t>
                      </a:r>
                      <a:r>
                        <a:rPr kumimoji="0" lang="el-GR" sz="1400" b="0" kern="1200" dirty="0">
                          <a:solidFill>
                            <a:schemeClr val="tx1"/>
                          </a:solidFill>
                          <a:latin typeface="+mn-lt"/>
                          <a:ea typeface="+mn-ea"/>
                          <a:cs typeface="+mn-cs"/>
                        </a:rPr>
                        <a:t> </a:t>
                      </a:r>
                      <a:r>
                        <a:rPr kumimoji="0" lang="en-US" sz="1400" b="0" kern="1200" dirty="0">
                          <a:solidFill>
                            <a:schemeClr val="tx1"/>
                          </a:solidFill>
                          <a:latin typeface="+mn-lt"/>
                          <a:ea typeface="+mn-ea"/>
                          <a:cs typeface="+mn-cs"/>
                        </a:rPr>
                        <a:t>(Blue green algae)</a:t>
                      </a:r>
                      <a:endParaRPr kumimoji="0" lang="el-GR" sz="1400" b="0" kern="1200" dirty="0">
                        <a:solidFill>
                          <a:schemeClr val="tx1"/>
                        </a:solidFill>
                        <a:latin typeface="+mn-lt"/>
                        <a:ea typeface="+mn-ea"/>
                        <a:cs typeface="+mn-cs"/>
                      </a:endParaRPr>
                    </a:p>
                  </a:txBody>
                  <a:tcPr marL="0" marR="0" marT="0" marB="0"/>
                </a:tc>
                <a:tc>
                  <a:txBody>
                    <a:bodyPr/>
                    <a:lstStyle/>
                    <a:p>
                      <a:pPr marL="0" algn="l" rtl="0" eaLnBrk="1" latinLnBrk="0" hangingPunct="1">
                        <a:lnSpc>
                          <a:spcPts val="129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29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295"/>
                        </a:lnSpc>
                        <a:spcAft>
                          <a:spcPts val="0"/>
                        </a:spcAft>
                      </a:pPr>
                      <a:r>
                        <a:rPr kumimoji="0" lang="el-GR" sz="1400" b="0" kern="1200" dirty="0">
                          <a:solidFill>
                            <a:schemeClr val="tx1"/>
                          </a:solidFill>
                          <a:latin typeface="+mn-lt"/>
                          <a:ea typeface="+mn-ea"/>
                          <a:cs typeface="+mn-cs"/>
                        </a:rPr>
                        <a:t>Συναντώνται στη φύση και είναι ανταγωνιστικά σε συνθήκες με χαμηλό φως, υψηλές θερμοκρασίες και υψηλές συγκεντρώσεις θρεπτικών συστατικών.</a:t>
                      </a:r>
                    </a:p>
                  </a:txBody>
                  <a:tcPr marL="0" marR="0" marT="0" marB="0"/>
                </a:tc>
                <a:tc>
                  <a:txBody>
                    <a:bodyPr/>
                    <a:lstStyle/>
                    <a:p>
                      <a:pPr marL="0" algn="l" rtl="0" eaLnBrk="1" latinLnBrk="0" hangingPunct="1">
                        <a:lnSpc>
                          <a:spcPts val="1295"/>
                        </a:lnSpc>
                        <a:spcAft>
                          <a:spcPts val="0"/>
                        </a:spcAft>
                      </a:pPr>
                      <a:r>
                        <a:rPr kumimoji="0" lang="el-GR" sz="1400" b="0" kern="1200" dirty="0">
                          <a:solidFill>
                            <a:schemeClr val="tx1"/>
                          </a:solidFill>
                          <a:latin typeface="+mn-lt"/>
                          <a:ea typeface="+mn-ea"/>
                          <a:cs typeface="+mn-cs"/>
                        </a:rPr>
                        <a:t>Εάν καταναλωθούν, προκαλούν διάρροια, εμετό και ναυτία. Οι ανθίσεις </a:t>
                      </a:r>
                      <a:r>
                        <a:rPr kumimoji="0" lang="en-US" sz="1400" b="0" kern="1200" dirty="0">
                          <a:solidFill>
                            <a:schemeClr val="tx1"/>
                          </a:solidFill>
                          <a:latin typeface="+mn-lt"/>
                          <a:ea typeface="+mn-ea"/>
                          <a:cs typeface="+mn-cs"/>
                        </a:rPr>
                        <a:t>(algal blooms) </a:t>
                      </a:r>
                      <a:r>
                        <a:rPr kumimoji="0" lang="el-GR" sz="1400" b="0" kern="1200" dirty="0">
                          <a:solidFill>
                            <a:schemeClr val="tx1"/>
                          </a:solidFill>
                          <a:latin typeface="+mn-lt"/>
                          <a:ea typeface="+mn-ea"/>
                          <a:cs typeface="+mn-cs"/>
                        </a:rPr>
                        <a:t>που επηρεάζουν τον άνθρωπο αποδίδονται στα μπλε-πράσινα νηματοειδή </a:t>
                      </a:r>
                      <a:r>
                        <a:rPr kumimoji="0" lang="en-US" sz="1400" b="0" kern="1200" dirty="0">
                          <a:solidFill>
                            <a:schemeClr val="tx1"/>
                          </a:solidFill>
                          <a:latin typeface="+mn-lt"/>
                          <a:ea typeface="+mn-ea"/>
                          <a:cs typeface="+mn-cs"/>
                        </a:rPr>
                        <a:t>Anabaena </a:t>
                      </a:r>
                      <a:r>
                        <a:rPr kumimoji="0" lang="el-GR" sz="1400" b="0" kern="1200" dirty="0">
                          <a:solidFill>
                            <a:schemeClr val="tx1"/>
                          </a:solidFill>
                          <a:latin typeface="+mn-lt"/>
                          <a:ea typeface="+mn-ea"/>
                          <a:cs typeface="+mn-cs"/>
                        </a:rPr>
                        <a:t>και </a:t>
                      </a:r>
                      <a:r>
                        <a:rPr kumimoji="0" lang="en-US" sz="1400" b="0" kern="1200" dirty="0" err="1">
                          <a:solidFill>
                            <a:schemeClr val="tx1"/>
                          </a:solidFill>
                          <a:latin typeface="+mn-lt"/>
                          <a:ea typeface="+mn-ea"/>
                          <a:cs typeface="+mn-cs"/>
                        </a:rPr>
                        <a:t>Microcystis</a:t>
                      </a:r>
                      <a:r>
                        <a:rPr kumimoji="0" lang="en-US" sz="1400" b="0" kern="1200" dirty="0">
                          <a:solidFill>
                            <a:schemeClr val="tx1"/>
                          </a:solidFill>
                          <a:latin typeface="+mn-lt"/>
                          <a:ea typeface="+mn-ea"/>
                          <a:cs typeface="+mn-cs"/>
                        </a:rPr>
                        <a:t>, </a:t>
                      </a:r>
                      <a:r>
                        <a:rPr kumimoji="0" lang="el-GR" sz="1400" b="0" kern="1200" dirty="0">
                          <a:solidFill>
                            <a:schemeClr val="tx1"/>
                          </a:solidFill>
                          <a:latin typeface="+mn-lt"/>
                          <a:ea typeface="+mn-ea"/>
                          <a:cs typeface="+mn-cs"/>
                        </a:rPr>
                        <a:t>τα οποία μπορούν να απελευθερώσουν τοξίνες κατά την αποσύνθεσή τους. </a:t>
                      </a:r>
                    </a:p>
                  </a:txBody>
                  <a:tcPr marL="0" marR="0" marT="0" marB="0"/>
                </a:tc>
                <a:extLst>
                  <a:ext uri="{0D108BD9-81ED-4DB2-BD59-A6C34878D82A}">
                    <a16:rowId xmlns:a16="http://schemas.microsoft.com/office/drawing/2014/main" val="10001"/>
                  </a:ext>
                </a:extLst>
              </a:tr>
              <a:tr h="1789828">
                <a:tc>
                  <a:txBody>
                    <a:bodyPr/>
                    <a:lstStyle/>
                    <a:p>
                      <a:pPr marL="0" algn="l" rtl="0" eaLnBrk="1" latinLnBrk="0" hangingPunct="1">
                        <a:lnSpc>
                          <a:spcPts val="1295"/>
                        </a:lnSpc>
                        <a:spcAft>
                          <a:spcPts val="0"/>
                        </a:spcAft>
                      </a:pPr>
                      <a:r>
                        <a:rPr kumimoji="0" lang="en-US" sz="1400" b="0" kern="1200" dirty="0">
                          <a:solidFill>
                            <a:schemeClr val="tx1"/>
                          </a:solidFill>
                          <a:latin typeface="+mn-lt"/>
                          <a:ea typeface="+mn-ea"/>
                          <a:cs typeface="+mn-cs"/>
                        </a:rPr>
                        <a:t>  </a:t>
                      </a:r>
                    </a:p>
                    <a:p>
                      <a:pPr marL="0" algn="l" rtl="0" eaLnBrk="1" latinLnBrk="0" hangingPunct="1">
                        <a:lnSpc>
                          <a:spcPts val="129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29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29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295"/>
                        </a:lnSpc>
                        <a:spcAft>
                          <a:spcPts val="0"/>
                        </a:spcAft>
                      </a:pPr>
                      <a:r>
                        <a:rPr kumimoji="0" lang="el-GR" sz="1400" b="0" kern="1200" dirty="0" err="1">
                          <a:solidFill>
                            <a:schemeClr val="tx1"/>
                          </a:solidFill>
                          <a:latin typeface="+mn-lt"/>
                          <a:ea typeface="+mn-ea"/>
                          <a:cs typeface="+mn-cs"/>
                        </a:rPr>
                        <a:t>Κρυπτοσπορίδιο</a:t>
                      </a:r>
                      <a:endParaRPr kumimoji="0" lang="el-GR" sz="1400" b="0" kern="1200" dirty="0">
                        <a:solidFill>
                          <a:schemeClr val="tx1"/>
                        </a:solidFill>
                        <a:latin typeface="+mn-lt"/>
                        <a:ea typeface="+mn-ea"/>
                        <a:cs typeface="+mn-cs"/>
                      </a:endParaRPr>
                    </a:p>
                  </a:txBody>
                  <a:tcPr marL="0" marR="0" marT="0" marB="0"/>
                </a:tc>
                <a:tc>
                  <a:txBody>
                    <a:bodyPr/>
                    <a:lstStyle/>
                    <a:p>
                      <a:pPr marL="0" algn="l" rtl="0" eaLnBrk="1" latinLnBrk="0" hangingPunct="1">
                        <a:lnSpc>
                          <a:spcPts val="1270"/>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270"/>
                        </a:lnSpc>
                        <a:spcAft>
                          <a:spcPts val="0"/>
                        </a:spcAft>
                      </a:pPr>
                      <a:r>
                        <a:rPr kumimoji="0" lang="el-GR" sz="1400" b="0" kern="1200" dirty="0">
                          <a:solidFill>
                            <a:schemeClr val="tx1"/>
                          </a:solidFill>
                          <a:latin typeface="+mn-lt"/>
                          <a:ea typeface="+mn-ea"/>
                          <a:cs typeface="+mn-cs"/>
                        </a:rPr>
                        <a:t>Το </a:t>
                      </a:r>
                      <a:r>
                        <a:rPr kumimoji="0" lang="el-GR" sz="1400" b="0" kern="1200" dirty="0" err="1">
                          <a:solidFill>
                            <a:schemeClr val="tx1"/>
                          </a:solidFill>
                          <a:latin typeface="+mn-lt"/>
                          <a:ea typeface="+mn-ea"/>
                          <a:cs typeface="+mn-cs"/>
                        </a:rPr>
                        <a:t>κρυπτοσπορίδιο</a:t>
                      </a:r>
                      <a:r>
                        <a:rPr kumimoji="0" lang="el-GR" sz="1400" b="0" kern="1200" dirty="0">
                          <a:solidFill>
                            <a:schemeClr val="tx1"/>
                          </a:solidFill>
                          <a:latin typeface="+mn-lt"/>
                          <a:ea typeface="+mn-ea"/>
                          <a:cs typeface="+mn-cs"/>
                        </a:rPr>
                        <a:t> είναι ένα μικροσκοπικό παράσιτο που ζει στο νερό. Μπορεί να εξαπλωθεί με την επαφή από άνθρωπο σε άνθρωπο ή κατόπιν επαφής με αστικά λύματα ή με την κατανάλωση πόσιμου νερού ή τροφίμων μολυσμένων με τις </a:t>
                      </a:r>
                      <a:r>
                        <a:rPr kumimoji="0" lang="el-GR" sz="1400" b="0" kern="1200" dirty="0" err="1">
                          <a:solidFill>
                            <a:schemeClr val="tx1"/>
                          </a:solidFill>
                          <a:latin typeface="+mn-lt"/>
                          <a:ea typeface="+mn-ea"/>
                          <a:cs typeface="+mn-cs"/>
                        </a:rPr>
                        <a:t>ωοκύστεις</a:t>
                      </a:r>
                      <a:r>
                        <a:rPr kumimoji="0" lang="el-GR" sz="1400" b="0" kern="1200" dirty="0">
                          <a:solidFill>
                            <a:schemeClr val="tx1"/>
                          </a:solidFill>
                          <a:latin typeface="+mn-lt"/>
                          <a:ea typeface="+mn-ea"/>
                          <a:cs typeface="+mn-cs"/>
                        </a:rPr>
                        <a:t> του </a:t>
                      </a:r>
                      <a:r>
                        <a:rPr kumimoji="0" lang="el-GR" sz="1400" b="0" kern="1200" dirty="0" err="1">
                          <a:solidFill>
                            <a:schemeClr val="tx1"/>
                          </a:solidFill>
                          <a:latin typeface="+mn-lt"/>
                          <a:ea typeface="+mn-ea"/>
                          <a:cs typeface="+mn-cs"/>
                        </a:rPr>
                        <a:t>κρυπτοσποριδίου</a:t>
                      </a:r>
                      <a:r>
                        <a:rPr kumimoji="0" lang="el-GR" sz="1400" b="0" kern="1200" dirty="0">
                          <a:solidFill>
                            <a:schemeClr val="tx1"/>
                          </a:solidFill>
                          <a:latin typeface="+mn-lt"/>
                          <a:ea typeface="+mn-ea"/>
                          <a:cs typeface="+mn-cs"/>
                        </a:rPr>
                        <a:t>.</a:t>
                      </a:r>
                    </a:p>
                  </a:txBody>
                  <a:tcPr marL="0" marR="0" marT="0" marB="0"/>
                </a:tc>
                <a:tc>
                  <a:txBody>
                    <a:bodyPr/>
                    <a:lstStyle/>
                    <a:p>
                      <a:pPr marL="0" algn="l" rtl="0" eaLnBrk="1" latinLnBrk="0" hangingPunct="1">
                        <a:lnSpc>
                          <a:spcPts val="134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34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345"/>
                        </a:lnSpc>
                        <a:spcAft>
                          <a:spcPts val="0"/>
                        </a:spcAft>
                      </a:pPr>
                      <a:endParaRPr kumimoji="0" lang="en-US" sz="1400" b="0" kern="1200" dirty="0">
                        <a:solidFill>
                          <a:schemeClr val="tx1"/>
                        </a:solidFill>
                        <a:latin typeface="+mn-lt"/>
                        <a:ea typeface="+mn-ea"/>
                        <a:cs typeface="+mn-cs"/>
                      </a:endParaRPr>
                    </a:p>
                    <a:p>
                      <a:pPr marL="0" algn="l" rtl="0" eaLnBrk="1" latinLnBrk="0" hangingPunct="1">
                        <a:lnSpc>
                          <a:spcPts val="1345"/>
                        </a:lnSpc>
                        <a:spcAft>
                          <a:spcPts val="0"/>
                        </a:spcAft>
                      </a:pPr>
                      <a:r>
                        <a:rPr kumimoji="0" lang="el-GR" sz="1400" b="0" kern="1200" dirty="0">
                          <a:solidFill>
                            <a:schemeClr val="tx1"/>
                          </a:solidFill>
                          <a:latin typeface="+mn-lt"/>
                          <a:ea typeface="+mn-ea"/>
                          <a:cs typeface="+mn-cs"/>
                        </a:rPr>
                        <a:t>Διάρροια, κοιλιακές κράμπες, ναυτία, απώλεια βάρους, χαμηλό πυρετό.</a:t>
                      </a:r>
                    </a:p>
                  </a:txBody>
                  <a:tcPr marL="0" marR="0" marT="0" marB="0"/>
                </a:tc>
                <a:extLst>
                  <a:ext uri="{0D108BD9-81ED-4DB2-BD59-A6C34878D82A}">
                    <a16:rowId xmlns:a16="http://schemas.microsoft.com/office/drawing/2014/main" val="10002"/>
                  </a:ext>
                </a:extLst>
              </a:tr>
              <a:tr h="761910">
                <a:tc>
                  <a:txBody>
                    <a:bodyPr/>
                    <a:lstStyle/>
                    <a:p>
                      <a:pPr marL="0" algn="l" rtl="0" eaLnBrk="1" latinLnBrk="0" hangingPunct="1">
                        <a:lnSpc>
                          <a:spcPts val="1295"/>
                        </a:lnSpc>
                        <a:spcAft>
                          <a:spcPts val="0"/>
                        </a:spcAft>
                      </a:pPr>
                      <a:r>
                        <a:rPr kumimoji="0" lang="el-GR" sz="1400" b="0" kern="1200" dirty="0">
                          <a:solidFill>
                            <a:schemeClr val="tx1"/>
                          </a:solidFill>
                          <a:latin typeface="+mn-lt"/>
                          <a:ea typeface="+mn-ea"/>
                          <a:cs typeface="+mn-cs"/>
                        </a:rPr>
                        <a:t>Ολικά </a:t>
                      </a:r>
                      <a:r>
                        <a:rPr kumimoji="0" lang="el-GR" sz="1400" b="0" kern="1200" dirty="0" err="1">
                          <a:solidFill>
                            <a:schemeClr val="tx1"/>
                          </a:solidFill>
                          <a:latin typeface="+mn-lt"/>
                          <a:ea typeface="+mn-ea"/>
                          <a:cs typeface="+mn-cs"/>
                        </a:rPr>
                        <a:t>κολοβακτηριοειδή</a:t>
                      </a:r>
                      <a:r>
                        <a:rPr kumimoji="0" lang="el-GR" sz="1400" b="0" kern="1200" dirty="0">
                          <a:solidFill>
                            <a:schemeClr val="tx1"/>
                          </a:solidFill>
                          <a:latin typeface="+mn-lt"/>
                          <a:ea typeface="+mn-ea"/>
                          <a:cs typeface="+mn-cs"/>
                        </a:rPr>
                        <a:t> (</a:t>
                      </a:r>
                      <a:r>
                        <a:rPr kumimoji="0" lang="en-US" sz="1400" b="0" kern="1200" dirty="0">
                          <a:solidFill>
                            <a:schemeClr val="tx1"/>
                          </a:solidFill>
                          <a:latin typeface="+mn-lt"/>
                          <a:ea typeface="+mn-ea"/>
                          <a:cs typeface="+mn-cs"/>
                        </a:rPr>
                        <a:t>Total </a:t>
                      </a:r>
                      <a:r>
                        <a:rPr kumimoji="0" lang="en-US" sz="1400" b="0" kern="1200" dirty="0" err="1">
                          <a:solidFill>
                            <a:schemeClr val="tx1"/>
                          </a:solidFill>
                          <a:latin typeface="+mn-lt"/>
                          <a:ea typeface="+mn-ea"/>
                          <a:cs typeface="+mn-cs"/>
                        </a:rPr>
                        <a:t>coliforms</a:t>
                      </a:r>
                      <a:r>
                        <a:rPr kumimoji="0" lang="el-GR" sz="1400" b="0" kern="1200" dirty="0">
                          <a:solidFill>
                            <a:schemeClr val="tx1"/>
                          </a:solidFill>
                          <a:latin typeface="+mn-lt"/>
                          <a:ea typeface="+mn-ea"/>
                          <a:cs typeface="+mn-cs"/>
                        </a:rPr>
                        <a:t>) και κολοβακτηρίδια περιττωματικής προέλευσης (</a:t>
                      </a:r>
                      <a:r>
                        <a:rPr kumimoji="0" lang="en-US" sz="1400" b="0" kern="1200" dirty="0">
                          <a:solidFill>
                            <a:schemeClr val="tx1"/>
                          </a:solidFill>
                          <a:latin typeface="+mn-lt"/>
                          <a:ea typeface="+mn-ea"/>
                          <a:cs typeface="+mn-cs"/>
                        </a:rPr>
                        <a:t>Escherichia coli</a:t>
                      </a:r>
                      <a:r>
                        <a:rPr kumimoji="0" lang="el-GR" sz="1400" b="0" kern="1200" dirty="0">
                          <a:solidFill>
                            <a:schemeClr val="tx1"/>
                          </a:solidFill>
                          <a:latin typeface="+mn-lt"/>
                          <a:ea typeface="+mn-ea"/>
                          <a:cs typeface="+mn-cs"/>
                        </a:rPr>
                        <a:t>)</a:t>
                      </a:r>
                    </a:p>
                  </a:txBody>
                  <a:tcPr marL="0" marR="0" marT="0" marB="0"/>
                </a:tc>
                <a:tc>
                  <a:txBody>
                    <a:bodyPr/>
                    <a:lstStyle/>
                    <a:p>
                      <a:pPr marL="0" lvl="0" indent="-342900" algn="l" rtl="0" eaLnBrk="1" latinLnBrk="0" hangingPunct="1">
                        <a:lnSpc>
                          <a:spcPts val="1270"/>
                        </a:lnSpc>
                        <a:spcAft>
                          <a:spcPts val="0"/>
                        </a:spcAft>
                        <a:buSzPts val="1100"/>
                        <a:buFont typeface="Arial"/>
                        <a:buNone/>
                        <a:tabLst>
                          <a:tab pos="292735" algn="l"/>
                        </a:tabLst>
                      </a:pPr>
                      <a:r>
                        <a:rPr kumimoji="0" lang="el-GR" sz="1400" b="0" kern="1200" dirty="0">
                          <a:solidFill>
                            <a:schemeClr val="tx1"/>
                          </a:solidFill>
                          <a:latin typeface="+mn-lt"/>
                          <a:ea typeface="+mn-ea"/>
                          <a:cs typeface="+mn-cs"/>
                        </a:rPr>
                        <a:t>Οργανισμοί-δείκτες</a:t>
                      </a:r>
                    </a:p>
                    <a:p>
                      <a:pPr marL="0" lvl="0" indent="-342900" algn="l" rtl="0" eaLnBrk="1" latinLnBrk="0" hangingPunct="1">
                        <a:lnSpc>
                          <a:spcPts val="1270"/>
                        </a:lnSpc>
                        <a:spcAft>
                          <a:spcPts val="0"/>
                        </a:spcAft>
                        <a:buSzPts val="1100"/>
                        <a:buFont typeface="Arial"/>
                        <a:buNone/>
                        <a:tabLst>
                          <a:tab pos="289560" algn="l"/>
                        </a:tabLst>
                      </a:pPr>
                      <a:r>
                        <a:rPr kumimoji="0" lang="el-GR" sz="1400" b="0" kern="1200" dirty="0">
                          <a:solidFill>
                            <a:schemeClr val="tx1"/>
                          </a:solidFill>
                          <a:latin typeface="+mn-lt"/>
                          <a:ea typeface="+mn-ea"/>
                          <a:cs typeface="+mn-cs"/>
                        </a:rPr>
                        <a:t>Ανιχνεύονται σε λύματα,</a:t>
                      </a:r>
                    </a:p>
                    <a:p>
                      <a:pPr marL="0" lvl="0" indent="-342900" algn="l" rtl="0" eaLnBrk="1" latinLnBrk="0" hangingPunct="1">
                        <a:lnSpc>
                          <a:spcPts val="1270"/>
                        </a:lnSpc>
                        <a:spcAft>
                          <a:spcPts val="0"/>
                        </a:spcAft>
                        <a:buSzPts val="1100"/>
                        <a:buFont typeface="Arial"/>
                        <a:buNone/>
                        <a:tabLst>
                          <a:tab pos="289560" algn="l"/>
                        </a:tabLst>
                      </a:pPr>
                      <a:r>
                        <a:rPr kumimoji="0" lang="el-GR" sz="1400" b="0" kern="1200" dirty="0">
                          <a:solidFill>
                            <a:schemeClr val="tx1"/>
                          </a:solidFill>
                          <a:latin typeface="+mn-lt"/>
                          <a:ea typeface="+mn-ea"/>
                          <a:cs typeface="+mn-cs"/>
                        </a:rPr>
                        <a:t>βόθρους, ζωικά απόβλητα.</a:t>
                      </a:r>
                    </a:p>
                  </a:txBody>
                  <a:tcPr marL="0" marR="0" marT="0" marB="0"/>
                </a:tc>
                <a:tc>
                  <a:txBody>
                    <a:bodyPr/>
                    <a:lstStyle/>
                    <a:p>
                      <a:pPr marL="0" algn="l" rtl="0" eaLnBrk="1" latinLnBrk="0" hangingPunct="1">
                        <a:lnSpc>
                          <a:spcPts val="1320"/>
                        </a:lnSpc>
                        <a:spcAft>
                          <a:spcPts val="0"/>
                        </a:spcAft>
                      </a:pPr>
                      <a:r>
                        <a:rPr kumimoji="0" lang="el-GR" sz="1400" b="0" kern="1200" dirty="0">
                          <a:solidFill>
                            <a:schemeClr val="tx1"/>
                          </a:solidFill>
                          <a:latin typeface="+mn-lt"/>
                          <a:ea typeface="+mn-ea"/>
                          <a:cs typeface="+mn-cs"/>
                        </a:rPr>
                        <a:t>Διάρροια, κοιλιακές κράμπες, ναυτία και άλλα γαστρεντερικά προβλήματα.</a:t>
                      </a: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 μολυντές υδάτων</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pPr>
              <a:buNone/>
            </a:pP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graphicFrame>
        <p:nvGraphicFramePr>
          <p:cNvPr id="5" name="4 - Πίνακας"/>
          <p:cNvGraphicFramePr>
            <a:graphicFrameLocks noGrp="1"/>
          </p:cNvGraphicFramePr>
          <p:nvPr/>
        </p:nvGraphicFramePr>
        <p:xfrm>
          <a:off x="395536" y="1448781"/>
          <a:ext cx="8424936" cy="4320479"/>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910680">
                  <a:extLst>
                    <a:ext uri="{9D8B030D-6E8A-4147-A177-3AD203B41FA5}">
                      <a16:colId xmlns:a16="http://schemas.microsoft.com/office/drawing/2014/main" val="20001"/>
                    </a:ext>
                  </a:extLst>
                </a:gridCol>
                <a:gridCol w="2777952">
                  <a:extLst>
                    <a:ext uri="{9D8B030D-6E8A-4147-A177-3AD203B41FA5}">
                      <a16:colId xmlns:a16="http://schemas.microsoft.com/office/drawing/2014/main" val="20002"/>
                    </a:ext>
                  </a:extLst>
                </a:gridCol>
              </a:tblGrid>
              <a:tr h="590584">
                <a:tc>
                  <a:txBody>
                    <a:bodyPr/>
                    <a:lstStyle/>
                    <a:p>
                      <a:r>
                        <a:rPr lang="el-GR" sz="1400" dirty="0"/>
                        <a:t>Ενδεχόμενος μολυντής</a:t>
                      </a:r>
                    </a:p>
                  </a:txBody>
                  <a:tcPr/>
                </a:tc>
                <a:tc>
                  <a:txBody>
                    <a:bodyPr/>
                    <a:lstStyle/>
                    <a:p>
                      <a:r>
                        <a:rPr lang="el-GR" sz="1400" dirty="0"/>
                        <a:t>Πηγή/Προέλευση</a:t>
                      </a:r>
                    </a:p>
                  </a:txBody>
                  <a:tcPr/>
                </a:tc>
                <a:tc>
                  <a:txBody>
                    <a:bodyPr/>
                    <a:lstStyle/>
                    <a:p>
                      <a:r>
                        <a:rPr lang="el-GR" sz="1400" dirty="0"/>
                        <a:t>Επιπτώσεις στην υγεία</a:t>
                      </a:r>
                    </a:p>
                  </a:txBody>
                  <a:tcPr/>
                </a:tc>
                <a:extLst>
                  <a:ext uri="{0D108BD9-81ED-4DB2-BD59-A6C34878D82A}">
                    <a16:rowId xmlns:a16="http://schemas.microsoft.com/office/drawing/2014/main" val="10000"/>
                  </a:ext>
                </a:extLst>
              </a:tr>
              <a:tr h="622886">
                <a:tc>
                  <a:txBody>
                    <a:bodyPr/>
                    <a:lstStyle/>
                    <a:p>
                      <a:pPr marL="114300">
                        <a:lnSpc>
                          <a:spcPts val="1200"/>
                        </a:lnSpc>
                        <a:spcAft>
                          <a:spcPts val="0"/>
                        </a:spcAft>
                      </a:pPr>
                      <a:endParaRPr lang="en-US" sz="1400" dirty="0">
                        <a:latin typeface="Calibri"/>
                        <a:ea typeface="Arial Unicode MS"/>
                        <a:cs typeface="Times New Roman"/>
                      </a:endParaRPr>
                    </a:p>
                    <a:p>
                      <a:pPr marL="114300">
                        <a:lnSpc>
                          <a:spcPts val="1200"/>
                        </a:lnSpc>
                        <a:spcAft>
                          <a:spcPts val="0"/>
                        </a:spcAft>
                      </a:pPr>
                      <a:endParaRPr lang="en-US" sz="1400" dirty="0">
                        <a:latin typeface="Calibri"/>
                        <a:ea typeface="Arial Unicode MS"/>
                        <a:cs typeface="Times New Roman"/>
                      </a:endParaRPr>
                    </a:p>
                    <a:p>
                      <a:pPr marL="114300">
                        <a:lnSpc>
                          <a:spcPts val="1200"/>
                        </a:lnSpc>
                        <a:spcAft>
                          <a:spcPts val="0"/>
                        </a:spcAft>
                      </a:pPr>
                      <a:r>
                        <a:rPr lang="en-US" sz="1400" dirty="0" err="1">
                          <a:latin typeface="Calibri"/>
                          <a:ea typeface="Arial Unicode MS"/>
                          <a:cs typeface="Times New Roman"/>
                        </a:rPr>
                        <a:t>Giardia</a:t>
                      </a:r>
                      <a:endParaRPr lang="el-GR" sz="1400" dirty="0">
                        <a:latin typeface="Calibri"/>
                        <a:ea typeface="Arial Unicode MS"/>
                        <a:cs typeface="Times New Roman"/>
                      </a:endParaRPr>
                    </a:p>
                  </a:txBody>
                  <a:tcPr marL="0" marR="0" marT="0" marB="0"/>
                </a:tc>
                <a:tc>
                  <a:txBody>
                    <a:bodyPr/>
                    <a:lstStyle/>
                    <a:p>
                      <a:pPr marL="0" indent="0">
                        <a:lnSpc>
                          <a:spcPts val="1295"/>
                        </a:lnSpc>
                        <a:spcAft>
                          <a:spcPts val="0"/>
                        </a:spcAft>
                      </a:pPr>
                      <a:r>
                        <a:rPr lang="el-GR" sz="1400" dirty="0">
                          <a:latin typeface="Calibri"/>
                          <a:ea typeface="Arial Unicode MS"/>
                          <a:cs typeface="Times New Roman"/>
                        </a:rPr>
                        <a:t>Βρίσκεται στο μη επεξεργασμένο νερό και μεταφέρεται από την επαφή με ανθρώπινη ή ζωική περιττωματική ύλη.</a:t>
                      </a:r>
                    </a:p>
                  </a:txBody>
                  <a:tcPr marL="0" marR="0" marT="0" marB="0"/>
                </a:tc>
                <a:tc>
                  <a:txBody>
                    <a:bodyPr/>
                    <a:lstStyle/>
                    <a:p>
                      <a:pPr marL="114300">
                        <a:lnSpc>
                          <a:spcPts val="1345"/>
                        </a:lnSpc>
                        <a:spcAft>
                          <a:spcPts val="0"/>
                        </a:spcAft>
                      </a:pPr>
                      <a:r>
                        <a:rPr lang="el-GR" sz="1400" dirty="0">
                          <a:latin typeface="Calibri"/>
                          <a:ea typeface="Arial Unicode MS"/>
                          <a:cs typeface="Times New Roman"/>
                        </a:rPr>
                        <a:t>Διάρροια, εντερικό αέριο, ναυτία και κοιλιακές κράμπες.</a:t>
                      </a:r>
                    </a:p>
                  </a:txBody>
                  <a:tcPr marL="0" marR="0" marT="0" marB="0"/>
                </a:tc>
                <a:extLst>
                  <a:ext uri="{0D108BD9-81ED-4DB2-BD59-A6C34878D82A}">
                    <a16:rowId xmlns:a16="http://schemas.microsoft.com/office/drawing/2014/main" val="10001"/>
                  </a:ext>
                </a:extLst>
              </a:tr>
              <a:tr h="442713">
                <a:tc>
                  <a:txBody>
                    <a:bodyPr/>
                    <a:lstStyle/>
                    <a:p>
                      <a:pPr marL="0" indent="0">
                        <a:lnSpc>
                          <a:spcPts val="1295"/>
                        </a:lnSpc>
                        <a:spcAft>
                          <a:spcPts val="0"/>
                        </a:spcAft>
                      </a:pPr>
                      <a:endParaRPr lang="en-US" sz="1400" dirty="0">
                        <a:latin typeface="Calibri"/>
                        <a:ea typeface="Arial Unicode MS"/>
                        <a:cs typeface="Times New Roman"/>
                      </a:endParaRPr>
                    </a:p>
                    <a:p>
                      <a:pPr marL="0" indent="0">
                        <a:lnSpc>
                          <a:spcPts val="1295"/>
                        </a:lnSpc>
                        <a:spcAft>
                          <a:spcPts val="0"/>
                        </a:spcAft>
                      </a:pPr>
                      <a:r>
                        <a:rPr lang="en-US" sz="1400" dirty="0">
                          <a:latin typeface="Calibri"/>
                          <a:ea typeface="Arial Unicode MS"/>
                          <a:cs typeface="Times New Roman"/>
                        </a:rPr>
                        <a:t>   </a:t>
                      </a:r>
                      <a:r>
                        <a:rPr lang="el-GR" sz="1400" dirty="0" err="1">
                          <a:latin typeface="Calibri"/>
                          <a:ea typeface="Arial Unicode MS"/>
                          <a:cs typeface="Times New Roman"/>
                        </a:rPr>
                        <a:t>Λεγιονέλλα</a:t>
                      </a:r>
                      <a:r>
                        <a:rPr lang="el-GR" sz="1400" dirty="0">
                          <a:latin typeface="Calibri"/>
                          <a:ea typeface="Arial Unicode MS"/>
                          <a:cs typeface="Times New Roman"/>
                        </a:rPr>
                        <a:t> </a:t>
                      </a:r>
                      <a:r>
                        <a:rPr lang="en-US" sz="1400" dirty="0">
                          <a:latin typeface="Calibri"/>
                          <a:ea typeface="Arial Unicode MS"/>
                          <a:cs typeface="Times New Roman"/>
                        </a:rPr>
                        <a:t>(</a:t>
                      </a:r>
                      <a:r>
                        <a:rPr lang="en-US" sz="1400" dirty="0" err="1">
                          <a:latin typeface="Calibri"/>
                          <a:ea typeface="Arial Unicode MS"/>
                          <a:cs typeface="Times New Roman"/>
                        </a:rPr>
                        <a:t>Legionella</a:t>
                      </a:r>
                      <a:r>
                        <a:rPr lang="en-US" sz="1400" dirty="0">
                          <a:latin typeface="Calibri"/>
                          <a:ea typeface="Arial Unicode MS"/>
                          <a:cs typeface="Times New Roman"/>
                        </a:rPr>
                        <a:t>)</a:t>
                      </a:r>
                      <a:endParaRPr lang="el-GR" sz="1400" dirty="0">
                        <a:latin typeface="Calibri"/>
                        <a:ea typeface="Arial Unicode MS"/>
                        <a:cs typeface="Times New Roman"/>
                      </a:endParaRPr>
                    </a:p>
                  </a:txBody>
                  <a:tcPr marL="0" marR="0" marT="0" marB="0"/>
                </a:tc>
                <a:tc>
                  <a:txBody>
                    <a:bodyPr/>
                    <a:lstStyle/>
                    <a:p>
                      <a:pPr marL="0" indent="0">
                        <a:lnSpc>
                          <a:spcPts val="1200"/>
                        </a:lnSpc>
                        <a:spcAft>
                          <a:spcPts val="0"/>
                        </a:spcAft>
                      </a:pPr>
                      <a:endParaRPr lang="en-US" sz="1400" dirty="0">
                        <a:latin typeface="Calibri"/>
                        <a:ea typeface="Arial Unicode MS"/>
                        <a:cs typeface="Times New Roman"/>
                      </a:endParaRPr>
                    </a:p>
                    <a:p>
                      <a:pPr marL="0" indent="0">
                        <a:lnSpc>
                          <a:spcPts val="1200"/>
                        </a:lnSpc>
                        <a:spcAft>
                          <a:spcPts val="0"/>
                        </a:spcAft>
                      </a:pPr>
                      <a:r>
                        <a:rPr lang="el-GR" sz="1400" dirty="0">
                          <a:latin typeface="Calibri"/>
                          <a:ea typeface="Arial Unicode MS"/>
                          <a:cs typeface="Times New Roman"/>
                        </a:rPr>
                        <a:t>Εισπνοή μολυσμένου αέρα</a:t>
                      </a:r>
                    </a:p>
                  </a:txBody>
                  <a:tcPr marL="0" marR="0" marT="0" marB="0"/>
                </a:tc>
                <a:tc>
                  <a:txBody>
                    <a:bodyPr/>
                    <a:lstStyle/>
                    <a:p>
                      <a:pPr marL="114300">
                        <a:lnSpc>
                          <a:spcPts val="1200"/>
                        </a:lnSpc>
                        <a:spcAft>
                          <a:spcPts val="0"/>
                        </a:spcAft>
                      </a:pPr>
                      <a:endParaRPr lang="en-US" sz="1400" dirty="0">
                        <a:latin typeface="Calibri"/>
                        <a:ea typeface="Arial Unicode MS"/>
                        <a:cs typeface="Times New Roman"/>
                      </a:endParaRPr>
                    </a:p>
                    <a:p>
                      <a:pPr marL="114300">
                        <a:lnSpc>
                          <a:spcPts val="1200"/>
                        </a:lnSpc>
                        <a:spcAft>
                          <a:spcPts val="0"/>
                        </a:spcAft>
                      </a:pPr>
                      <a:r>
                        <a:rPr lang="el-GR" sz="1400" dirty="0">
                          <a:latin typeface="Calibri"/>
                          <a:ea typeface="Arial Unicode MS"/>
                          <a:cs typeface="Times New Roman"/>
                        </a:rPr>
                        <a:t>Συμπτώματα τύπου πνευμονίας</a:t>
                      </a:r>
                    </a:p>
                  </a:txBody>
                  <a:tcPr marL="0" marR="0" marT="0" marB="0"/>
                </a:tc>
                <a:extLst>
                  <a:ext uri="{0D108BD9-81ED-4DB2-BD59-A6C34878D82A}">
                    <a16:rowId xmlns:a16="http://schemas.microsoft.com/office/drawing/2014/main" val="10002"/>
                  </a:ext>
                </a:extLst>
              </a:tr>
              <a:tr h="878072">
                <a:tc>
                  <a:txBody>
                    <a:bodyPr/>
                    <a:lstStyle/>
                    <a:p>
                      <a:pPr algn="just">
                        <a:lnSpc>
                          <a:spcPts val="1295"/>
                        </a:lnSpc>
                        <a:spcAft>
                          <a:spcPts val="0"/>
                        </a:spcAft>
                      </a:pPr>
                      <a:endParaRPr lang="en-US" sz="1400" dirty="0">
                        <a:latin typeface="Calibri"/>
                        <a:ea typeface="Arial Unicode MS"/>
                        <a:cs typeface="Times New Roman"/>
                      </a:endParaRPr>
                    </a:p>
                    <a:p>
                      <a:pPr algn="just">
                        <a:lnSpc>
                          <a:spcPts val="1295"/>
                        </a:lnSpc>
                        <a:spcAft>
                          <a:spcPts val="0"/>
                        </a:spcAft>
                      </a:pPr>
                      <a:endParaRPr lang="en-US" sz="1400" dirty="0">
                        <a:latin typeface="Calibri"/>
                        <a:ea typeface="Arial Unicode MS"/>
                        <a:cs typeface="Times New Roman"/>
                      </a:endParaRPr>
                    </a:p>
                    <a:p>
                      <a:pPr algn="just">
                        <a:lnSpc>
                          <a:spcPts val="1295"/>
                        </a:lnSpc>
                        <a:spcAft>
                          <a:spcPts val="0"/>
                        </a:spcAft>
                      </a:pPr>
                      <a:endParaRPr lang="en-US" sz="1400" dirty="0">
                        <a:latin typeface="Calibri"/>
                        <a:ea typeface="Arial Unicode MS"/>
                        <a:cs typeface="Times New Roman"/>
                      </a:endParaRPr>
                    </a:p>
                    <a:p>
                      <a:pPr algn="just">
                        <a:lnSpc>
                          <a:spcPts val="1295"/>
                        </a:lnSpc>
                        <a:spcAft>
                          <a:spcPts val="0"/>
                        </a:spcAft>
                      </a:pPr>
                      <a:r>
                        <a:rPr lang="en-US" sz="1400" dirty="0">
                          <a:latin typeface="Calibri"/>
                          <a:ea typeface="Arial Unicode MS"/>
                          <a:cs typeface="Times New Roman"/>
                        </a:rPr>
                        <a:t>   </a:t>
                      </a:r>
                      <a:r>
                        <a:rPr lang="el-GR" sz="1400" dirty="0">
                          <a:latin typeface="Calibri"/>
                          <a:ea typeface="Arial Unicode MS"/>
                          <a:cs typeface="Times New Roman"/>
                        </a:rPr>
                        <a:t>Άλλα βακτήρια</a:t>
                      </a:r>
                    </a:p>
                  </a:txBody>
                  <a:tcPr marL="0" marR="0" marT="0" marB="0"/>
                </a:tc>
                <a:tc>
                  <a:txBody>
                    <a:bodyPr/>
                    <a:lstStyle/>
                    <a:p>
                      <a:pPr marL="0" indent="0">
                        <a:lnSpc>
                          <a:spcPts val="1295"/>
                        </a:lnSpc>
                        <a:spcAft>
                          <a:spcPts val="0"/>
                        </a:spcAft>
                      </a:pPr>
                      <a:endParaRPr lang="en-US" sz="1400" dirty="0">
                        <a:latin typeface="Calibri"/>
                        <a:ea typeface="Arial Unicode MS"/>
                        <a:cs typeface="Times New Roman"/>
                      </a:endParaRPr>
                    </a:p>
                    <a:p>
                      <a:pPr marL="0" indent="0">
                        <a:lnSpc>
                          <a:spcPts val="1295"/>
                        </a:lnSpc>
                        <a:spcAft>
                          <a:spcPts val="0"/>
                        </a:spcAft>
                      </a:pPr>
                      <a:endParaRPr lang="en-US" sz="1400" dirty="0">
                        <a:latin typeface="Calibri"/>
                        <a:ea typeface="Arial Unicode MS"/>
                        <a:cs typeface="Times New Roman"/>
                      </a:endParaRPr>
                    </a:p>
                    <a:p>
                      <a:pPr marL="0" indent="0">
                        <a:lnSpc>
                          <a:spcPts val="1295"/>
                        </a:lnSpc>
                        <a:spcAft>
                          <a:spcPts val="0"/>
                        </a:spcAft>
                      </a:pPr>
                      <a:r>
                        <a:rPr lang="el-GR" sz="1400" dirty="0">
                          <a:latin typeface="Calibri"/>
                          <a:ea typeface="Arial Unicode MS"/>
                          <a:cs typeface="Times New Roman"/>
                        </a:rPr>
                        <a:t>Ανθρώπινα λύματα, ζωικά απόβλητα, σηπτικά συστήματα</a:t>
                      </a:r>
                    </a:p>
                  </a:txBody>
                  <a:tcPr marL="0" marR="0" marT="0" marB="0"/>
                </a:tc>
                <a:tc>
                  <a:txBody>
                    <a:bodyPr/>
                    <a:lstStyle/>
                    <a:p>
                      <a:pPr marL="114300">
                        <a:lnSpc>
                          <a:spcPts val="1295"/>
                        </a:lnSpc>
                        <a:spcAft>
                          <a:spcPts val="0"/>
                        </a:spcAft>
                      </a:pPr>
                      <a:r>
                        <a:rPr lang="el-GR" sz="1400" dirty="0">
                          <a:latin typeface="Calibri"/>
                          <a:ea typeface="Arial Unicode MS"/>
                          <a:cs typeface="Times New Roman"/>
                        </a:rPr>
                        <a:t>Τα βακτήρια προκαλούν δυσάρεστες οσμές και γεύση. Τα παθογόνα βακτήρια, κατά την κατάποση, ενδέχεται να προκαλέσουν γαστρεντερικές παθήσεις και ασθένειες παρόμοιες με τη γρίπη.</a:t>
                      </a:r>
                    </a:p>
                  </a:txBody>
                  <a:tcPr marL="0" marR="0" marT="0" marB="0"/>
                </a:tc>
                <a:extLst>
                  <a:ext uri="{0D108BD9-81ED-4DB2-BD59-A6C34878D82A}">
                    <a16:rowId xmlns:a16="http://schemas.microsoft.com/office/drawing/2014/main" val="10003"/>
                  </a:ext>
                </a:extLst>
              </a:tr>
              <a:tr h="1508596">
                <a:tc>
                  <a:txBody>
                    <a:bodyPr/>
                    <a:lstStyle/>
                    <a:p>
                      <a:pPr marL="114300">
                        <a:lnSpc>
                          <a:spcPts val="1200"/>
                        </a:lnSpc>
                        <a:spcAft>
                          <a:spcPts val="7500"/>
                        </a:spcAft>
                      </a:pPr>
                      <a:r>
                        <a:rPr lang="el-GR" sz="1400" dirty="0">
                          <a:latin typeface="Calibri"/>
                          <a:ea typeface="Arial Unicode MS"/>
                          <a:cs typeface="Times New Roman"/>
                        </a:rPr>
                        <a:t>Ιοί</a:t>
                      </a:r>
                    </a:p>
                  </a:txBody>
                  <a:tcPr marL="0" marR="0" marT="0" marB="0"/>
                </a:tc>
                <a:tc>
                  <a:txBody>
                    <a:bodyPr/>
                    <a:lstStyle/>
                    <a:p>
                      <a:pPr marL="0" lvl="0" indent="0">
                        <a:lnSpc>
                          <a:spcPts val="1295"/>
                        </a:lnSpc>
                        <a:spcAft>
                          <a:spcPts val="0"/>
                        </a:spcAft>
                        <a:buSzPts val="1100"/>
                        <a:buFont typeface="Arial"/>
                        <a:buNone/>
                        <a:tabLst>
                          <a:tab pos="0" algn="l"/>
                        </a:tabLst>
                      </a:pPr>
                      <a:endParaRPr lang="en-US" sz="1400" dirty="0">
                        <a:latin typeface="Calibri"/>
                        <a:ea typeface="Arial Unicode MS"/>
                        <a:cs typeface="Times New Roman"/>
                      </a:endParaRPr>
                    </a:p>
                    <a:p>
                      <a:pPr marL="0" lvl="0" indent="0">
                        <a:lnSpc>
                          <a:spcPts val="1295"/>
                        </a:lnSpc>
                        <a:spcAft>
                          <a:spcPts val="0"/>
                        </a:spcAft>
                        <a:buSzPts val="1100"/>
                        <a:buFont typeface="Arial"/>
                        <a:buNone/>
                        <a:tabLst>
                          <a:tab pos="0" algn="l"/>
                        </a:tabLst>
                      </a:pPr>
                      <a:r>
                        <a:rPr lang="el-GR" sz="1400" dirty="0">
                          <a:latin typeface="Calibri"/>
                          <a:ea typeface="Arial Unicode MS"/>
                          <a:cs typeface="Times New Roman"/>
                        </a:rPr>
                        <a:t>Σηπτικές δεξαμενές, ανθρώπινα λύματα,</a:t>
                      </a:r>
                      <a:r>
                        <a:rPr lang="el-GR" sz="1400" baseline="0" dirty="0">
                          <a:latin typeface="Calibri"/>
                          <a:ea typeface="Arial Unicode MS"/>
                          <a:cs typeface="Times New Roman"/>
                        </a:rPr>
                        <a:t> </a:t>
                      </a:r>
                      <a:r>
                        <a:rPr lang="el-GR" sz="1400" dirty="0">
                          <a:latin typeface="Calibri"/>
                          <a:ea typeface="Arial Unicode MS"/>
                          <a:cs typeface="Times New Roman"/>
                        </a:rPr>
                        <a:t>ζωικά απόβλητα.</a:t>
                      </a:r>
                    </a:p>
                    <a:p>
                      <a:pPr marL="0" lvl="0" indent="0">
                        <a:lnSpc>
                          <a:spcPts val="1295"/>
                        </a:lnSpc>
                        <a:spcAft>
                          <a:spcPts val="0"/>
                        </a:spcAft>
                        <a:buSzPts val="1100"/>
                        <a:buFont typeface="Arial"/>
                        <a:buNone/>
                        <a:tabLst>
                          <a:tab pos="0" algn="l"/>
                        </a:tabLst>
                      </a:pPr>
                      <a:r>
                        <a:rPr lang="el-GR" sz="1400" dirty="0">
                          <a:latin typeface="Calibri"/>
                          <a:ea typeface="Arial Unicode MS"/>
                          <a:cs typeface="Times New Roman"/>
                        </a:rPr>
                        <a:t>Μπορούν να ανιχνευθούν, επίσης, εξαιτίας της εφαρμογής ιλύος στο έδαφος ή της χρήσης οξειδωτικών τάφρων.</a:t>
                      </a:r>
                    </a:p>
                  </a:txBody>
                  <a:tcPr marL="0" marR="0" marT="0" marB="0"/>
                </a:tc>
                <a:tc>
                  <a:txBody>
                    <a:bodyPr/>
                    <a:lstStyle/>
                    <a:p>
                      <a:pPr marL="114300">
                        <a:lnSpc>
                          <a:spcPts val="1295"/>
                        </a:lnSpc>
                        <a:spcAft>
                          <a:spcPts val="0"/>
                        </a:spcAft>
                      </a:pPr>
                      <a:r>
                        <a:rPr lang="el-GR" sz="1400" dirty="0">
                          <a:latin typeface="Calibri"/>
                          <a:ea typeface="Arial Unicode MS"/>
                          <a:cs typeface="Times New Roman"/>
                        </a:rPr>
                        <a:t>Η ηπατίτιδα Α ένας από τους πιο συχνά αναφερόμενους ιούς στο νερό που προκαλεί πυρετό, ναυτία, διάρροια και ηπατίτιδα. Άλλοι ιοί που αποτελούν απειλή για την υγεία περιλαμβάνουν τον ιό </a:t>
                      </a:r>
                      <a:r>
                        <a:rPr lang="el-GR" sz="1400" dirty="0" err="1">
                          <a:latin typeface="Calibri"/>
                          <a:ea typeface="Arial Unicode MS"/>
                          <a:cs typeface="Times New Roman"/>
                        </a:rPr>
                        <a:t>πολυομυελίτιδας</a:t>
                      </a:r>
                      <a:r>
                        <a:rPr lang="el-GR" sz="1400" dirty="0">
                          <a:latin typeface="Calibri"/>
                          <a:ea typeface="Arial Unicode MS"/>
                          <a:cs typeface="Times New Roman"/>
                        </a:rPr>
                        <a:t> κ.ά. Πάνω από 110 τύποι ανθρώπινων </a:t>
                      </a:r>
                      <a:r>
                        <a:rPr lang="el-GR" sz="1400" dirty="0" err="1">
                          <a:latin typeface="Calibri"/>
                          <a:ea typeface="Arial Unicode MS"/>
                          <a:cs typeface="Times New Roman"/>
                        </a:rPr>
                        <a:t>εντεροϊών</a:t>
                      </a:r>
                      <a:r>
                        <a:rPr lang="el-GR" sz="1400" dirty="0">
                          <a:latin typeface="Calibri"/>
                          <a:ea typeface="Arial Unicode MS"/>
                          <a:cs typeface="Times New Roman"/>
                        </a:rPr>
                        <a:t> έχουν </a:t>
                      </a:r>
                      <a:r>
                        <a:rPr lang="el-GR" sz="1400" dirty="0" err="1">
                          <a:latin typeface="Calibri"/>
                          <a:ea typeface="Arial Unicode MS"/>
                          <a:cs typeface="Times New Roman"/>
                        </a:rPr>
                        <a:t>ταυτοποιηθεί</a:t>
                      </a:r>
                      <a:r>
                        <a:rPr lang="el-GR" sz="1400" dirty="0">
                          <a:latin typeface="Calibri"/>
                          <a:ea typeface="Arial Unicode MS"/>
                          <a:cs typeface="Times New Roman"/>
                        </a:rPr>
                        <a:t>. </a:t>
                      </a: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Μόλυνση του νερού</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800" dirty="0"/>
          </a:p>
          <a:p>
            <a:r>
              <a:rPr lang="el-GR" sz="2400" dirty="0"/>
              <a:t>Επειδή ο έλεγχος όλων των παθογόνων μικροοργανισμών που προέρχονται από το εντερικό σύστημα των ζώων και των ανθρώπων απαιτεί πλήθος πολύπλοκων, χρονοβόρων και εξειδικευμένων αναλύσεων, εφαρμόζεται η τακτική της ανίχνευσης μικροοργανισμών δεικτών που να είναι ενδεικτικοί ακόμη και της ενδεχόμενης παρουσίας λυμάτων στο νερό. </a:t>
            </a:r>
          </a:p>
          <a:p>
            <a:endParaRPr lang="el-GR" sz="1000" dirty="0"/>
          </a:p>
          <a:p>
            <a:r>
              <a:rPr lang="el-GR" sz="2400" dirty="0"/>
              <a:t>Η ανίχνευση τους καταδεικνύει τη μόλυνση του νερού με οργανισμούς κοπρανώδους προέλευσης, οπότε ενδεχόμενα στο νερό να υπάρχουν και παθογόνοι μικροοργανισμοί.</a:t>
            </a:r>
          </a:p>
          <a:p>
            <a:pPr>
              <a:buNone/>
            </a:pP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Μόλυνση του νερού</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800" dirty="0"/>
          </a:p>
          <a:p>
            <a:pPr>
              <a:spcBef>
                <a:spcPts val="1200"/>
              </a:spcBef>
              <a:buFont typeface="Wingdings" pitchFamily="2" charset="2"/>
              <a:buChar char="Ø"/>
            </a:pPr>
            <a:r>
              <a:rPr lang="el-GR" sz="2400" dirty="0"/>
              <a:t> Ολικά </a:t>
            </a:r>
            <a:r>
              <a:rPr lang="el-GR" sz="2400" dirty="0" err="1"/>
              <a:t>κολοβακτηριοειδή</a:t>
            </a:r>
            <a:r>
              <a:rPr lang="el-GR" sz="2400" dirty="0"/>
              <a:t> (</a:t>
            </a:r>
            <a:r>
              <a:rPr lang="en-US" sz="2400" dirty="0"/>
              <a:t>Total </a:t>
            </a:r>
            <a:r>
              <a:rPr lang="en-US" sz="2400" dirty="0" err="1"/>
              <a:t>Coliforms</a:t>
            </a:r>
            <a:r>
              <a:rPr lang="en-US" sz="2400" dirty="0"/>
              <a:t>, TC)</a:t>
            </a:r>
          </a:p>
          <a:p>
            <a:pPr>
              <a:spcBef>
                <a:spcPts val="1200"/>
              </a:spcBef>
              <a:buFont typeface="Wingdings" pitchFamily="2" charset="2"/>
              <a:buChar char="Ø"/>
            </a:pPr>
            <a:r>
              <a:rPr lang="el-GR" sz="2400" dirty="0"/>
              <a:t> </a:t>
            </a:r>
            <a:r>
              <a:rPr lang="el-GR" sz="2400" dirty="0" err="1"/>
              <a:t>Κολοβακτηριοειδή</a:t>
            </a:r>
            <a:r>
              <a:rPr lang="el-GR" sz="2400" dirty="0"/>
              <a:t> περιττωματικής προέλευσης ή κοπράνων (</a:t>
            </a:r>
            <a:r>
              <a:rPr lang="en-US" sz="2400" dirty="0"/>
              <a:t>Fecal </a:t>
            </a:r>
            <a:r>
              <a:rPr lang="en-US" sz="2400" dirty="0" err="1"/>
              <a:t>Coliforms</a:t>
            </a:r>
            <a:r>
              <a:rPr lang="en-US" sz="2400" dirty="0"/>
              <a:t>, FC)</a:t>
            </a:r>
          </a:p>
          <a:p>
            <a:pPr>
              <a:spcBef>
                <a:spcPts val="1200"/>
              </a:spcBef>
              <a:buFont typeface="Wingdings" pitchFamily="2" charset="2"/>
              <a:buChar char="Ø"/>
            </a:pPr>
            <a:r>
              <a:rPr lang="el-GR" sz="2400" dirty="0"/>
              <a:t> Στρεπτόκοκκοι κοπράνων (</a:t>
            </a:r>
            <a:r>
              <a:rPr lang="en-US" sz="2400" dirty="0"/>
              <a:t>Fecal Streptococci)</a:t>
            </a:r>
            <a:endParaRPr lang="el-GR" sz="2400" dirty="0"/>
          </a:p>
          <a:p>
            <a:pPr>
              <a:spcBef>
                <a:spcPts val="1200"/>
              </a:spcBef>
              <a:buFont typeface="Wingdings" pitchFamily="2" charset="2"/>
              <a:buChar char="Ø"/>
            </a:pPr>
            <a:r>
              <a:rPr lang="el-GR" sz="2400" dirty="0"/>
              <a:t> Εντερόκοκκοι (</a:t>
            </a:r>
            <a:r>
              <a:rPr lang="en-US" sz="2400" dirty="0" err="1"/>
              <a:t>Enterococci</a:t>
            </a:r>
            <a:r>
              <a:rPr lang="en-US" sz="2400" dirty="0"/>
              <a:t>)</a:t>
            </a:r>
          </a:p>
          <a:p>
            <a:pPr>
              <a:spcBef>
                <a:spcPts val="1200"/>
              </a:spcBef>
              <a:buFont typeface="Wingdings" pitchFamily="2" charset="2"/>
              <a:buChar char="Ø"/>
            </a:pPr>
            <a:r>
              <a:rPr lang="el-GR" sz="2400" dirty="0"/>
              <a:t> </a:t>
            </a:r>
            <a:r>
              <a:rPr lang="el-GR" sz="2400" dirty="0" err="1"/>
              <a:t>Κλωστρίδια</a:t>
            </a:r>
            <a:r>
              <a:rPr lang="el-GR" sz="2400" dirty="0"/>
              <a:t> αναγωγικών θειωδών αλάτων</a:t>
            </a:r>
          </a:p>
          <a:p>
            <a:pPr>
              <a:spcBef>
                <a:spcPts val="1200"/>
              </a:spcBef>
              <a:buFont typeface="Wingdings" pitchFamily="2" charset="2"/>
              <a:buChar char="Ø"/>
            </a:pPr>
            <a:r>
              <a:rPr lang="el-GR" sz="2400" dirty="0"/>
              <a:t> Καταμέτρηση συνολικών βακτηριδίων για το πόσιμο νερό στους 37°</a:t>
            </a:r>
            <a:r>
              <a:rPr lang="en-US" sz="2400" dirty="0"/>
              <a:t>C </a:t>
            </a:r>
            <a:r>
              <a:rPr lang="el-GR" sz="2400" dirty="0"/>
              <a:t>και τους 22°</a:t>
            </a:r>
            <a:r>
              <a:rPr lang="en-US" sz="2400" dirty="0"/>
              <a:t>C.</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 μολυντές υδάτων</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pPr>
              <a:buNone/>
            </a:pP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graphicFrame>
        <p:nvGraphicFramePr>
          <p:cNvPr id="6" name="5 - Πίνακας"/>
          <p:cNvGraphicFramePr>
            <a:graphicFrameLocks noGrp="1"/>
          </p:cNvGraphicFramePr>
          <p:nvPr/>
        </p:nvGraphicFramePr>
        <p:xfrm>
          <a:off x="683569" y="1556792"/>
          <a:ext cx="7488831" cy="4175085"/>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val="20000"/>
                    </a:ext>
                  </a:extLst>
                </a:gridCol>
                <a:gridCol w="2496277">
                  <a:extLst>
                    <a:ext uri="{9D8B030D-6E8A-4147-A177-3AD203B41FA5}">
                      <a16:colId xmlns:a16="http://schemas.microsoft.com/office/drawing/2014/main" val="20001"/>
                    </a:ext>
                  </a:extLst>
                </a:gridCol>
                <a:gridCol w="2496277">
                  <a:extLst>
                    <a:ext uri="{9D8B030D-6E8A-4147-A177-3AD203B41FA5}">
                      <a16:colId xmlns:a16="http://schemas.microsoft.com/office/drawing/2014/main" val="20002"/>
                    </a:ext>
                  </a:extLst>
                </a:gridCol>
              </a:tblGrid>
              <a:tr h="419587">
                <a:tc>
                  <a:txBody>
                    <a:bodyPr/>
                    <a:lstStyle/>
                    <a:p>
                      <a:r>
                        <a:rPr lang="el-GR" sz="1400" dirty="0"/>
                        <a:t>Μικροοργανισμός</a:t>
                      </a:r>
                    </a:p>
                  </a:txBody>
                  <a:tcPr/>
                </a:tc>
                <a:tc>
                  <a:txBody>
                    <a:bodyPr/>
                    <a:lstStyle/>
                    <a:p>
                      <a:r>
                        <a:rPr lang="el-GR" sz="1400" dirty="0"/>
                        <a:t>Κατηγορία</a:t>
                      </a:r>
                    </a:p>
                  </a:txBody>
                  <a:tcPr/>
                </a:tc>
                <a:tc>
                  <a:txBody>
                    <a:bodyPr/>
                    <a:lstStyle/>
                    <a:p>
                      <a:r>
                        <a:rPr lang="el-GR" sz="1400" dirty="0"/>
                        <a:t>Κύριες ασθένειες</a:t>
                      </a:r>
                    </a:p>
                  </a:txBody>
                  <a:tcPr/>
                </a:tc>
                <a:extLst>
                  <a:ext uri="{0D108BD9-81ED-4DB2-BD59-A6C34878D82A}">
                    <a16:rowId xmlns:a16="http://schemas.microsoft.com/office/drawing/2014/main" val="10000"/>
                  </a:ext>
                </a:extLst>
              </a:tr>
              <a:tr h="419587">
                <a:tc>
                  <a:txBody>
                    <a:bodyPr/>
                    <a:lstStyle/>
                    <a:p>
                      <a:pPr marL="127000" algn="ctr">
                        <a:lnSpc>
                          <a:spcPts val="1200"/>
                        </a:lnSpc>
                        <a:spcAft>
                          <a:spcPts val="0"/>
                        </a:spcAft>
                      </a:pPr>
                      <a:r>
                        <a:rPr lang="en-US" sz="1400" i="1" dirty="0">
                          <a:latin typeface="Calibri" pitchFamily="34" charset="0"/>
                          <a:ea typeface="Arial Unicode MS"/>
                          <a:cs typeface="Calibri" pitchFamily="34" charset="0"/>
                        </a:rPr>
                        <a:t>Cryptosporidium </a:t>
                      </a:r>
                      <a:r>
                        <a:rPr lang="en-US" sz="1400" i="1" dirty="0" err="1">
                          <a:latin typeface="Calibri" pitchFamily="34" charset="0"/>
                          <a:ea typeface="Arial Unicode MS"/>
                          <a:cs typeface="Calibri" pitchFamily="34" charset="0"/>
                        </a:rPr>
                        <a:t>parvum</a:t>
                      </a:r>
                      <a:endParaRPr lang="el-GR" sz="1400" i="1" dirty="0">
                        <a:latin typeface="Calibri" pitchFamily="34" charset="0"/>
                        <a:ea typeface="Arial Unicode MS"/>
                        <a:cs typeface="Calibri" pitchFamily="34" charset="0"/>
                      </a:endParaRPr>
                    </a:p>
                  </a:txBody>
                  <a:tcPr marL="0" marR="0" marT="0" marB="0"/>
                </a:tc>
                <a:tc>
                  <a:txBody>
                    <a:bodyPr/>
                    <a:lstStyle/>
                    <a:p>
                      <a:pPr marL="0" indent="0" algn="ctr">
                        <a:lnSpc>
                          <a:spcPts val="1295"/>
                        </a:lnSpc>
                        <a:spcAft>
                          <a:spcPts val="0"/>
                        </a:spcAft>
                      </a:pPr>
                      <a:r>
                        <a:rPr lang="el-GR" sz="1400" dirty="0">
                          <a:latin typeface="Calibri" pitchFamily="34" charset="0"/>
                          <a:ea typeface="Arial Unicode MS"/>
                          <a:cs typeface="Calibri" pitchFamily="34" charset="0"/>
                        </a:rPr>
                        <a:t>Πρωτόζωα</a:t>
                      </a:r>
                    </a:p>
                  </a:txBody>
                  <a:tcPr marL="0" marR="0" marT="0" marB="0"/>
                </a:tc>
                <a:tc>
                  <a:txBody>
                    <a:bodyPr/>
                    <a:lstStyle/>
                    <a:p>
                      <a:pPr marL="114300" algn="ctr">
                        <a:lnSpc>
                          <a:spcPts val="1200"/>
                        </a:lnSpc>
                        <a:spcAft>
                          <a:spcPts val="0"/>
                        </a:spcAft>
                      </a:pPr>
                      <a:r>
                        <a:rPr lang="el-GR" sz="1400" dirty="0">
                          <a:latin typeface="Calibri" pitchFamily="34" charset="0"/>
                          <a:ea typeface="Arial Unicode MS"/>
                          <a:cs typeface="Calibri" pitchFamily="34" charset="0"/>
                        </a:rPr>
                        <a:t>Οξεία εντεροκολίτιδα</a:t>
                      </a:r>
                    </a:p>
                  </a:txBody>
                  <a:tcPr marL="0" marR="0" marT="0" marB="0"/>
                </a:tc>
                <a:extLst>
                  <a:ext uri="{0D108BD9-81ED-4DB2-BD59-A6C34878D82A}">
                    <a16:rowId xmlns:a16="http://schemas.microsoft.com/office/drawing/2014/main" val="10001"/>
                  </a:ext>
                </a:extLst>
              </a:tr>
              <a:tr h="419587">
                <a:tc>
                  <a:txBody>
                    <a:bodyPr/>
                    <a:lstStyle/>
                    <a:p>
                      <a:pPr marL="127000" algn="ctr">
                        <a:lnSpc>
                          <a:spcPts val="1200"/>
                        </a:lnSpc>
                        <a:spcAft>
                          <a:spcPts val="0"/>
                        </a:spcAft>
                      </a:pPr>
                      <a:r>
                        <a:rPr lang="en-US" sz="1400" i="1" dirty="0" err="1">
                          <a:latin typeface="Calibri" pitchFamily="34" charset="0"/>
                          <a:ea typeface="Arial Unicode MS"/>
                          <a:cs typeface="Calibri" pitchFamily="34" charset="0"/>
                        </a:rPr>
                        <a:t>Cyclospora</a:t>
                      </a:r>
                      <a:endParaRPr lang="el-GR" sz="1400" i="1" dirty="0">
                        <a:latin typeface="Calibri" pitchFamily="34" charset="0"/>
                        <a:ea typeface="Arial Unicode MS"/>
                        <a:cs typeface="Calibri" pitchFamily="34" charset="0"/>
                      </a:endParaRPr>
                    </a:p>
                  </a:txBody>
                  <a:tcPr marL="0" marR="0" marT="0" marB="0"/>
                </a:tc>
                <a:tc>
                  <a:txBody>
                    <a:bodyPr/>
                    <a:lstStyle/>
                    <a:p>
                      <a:pPr marL="0" indent="0" algn="ctr">
                        <a:lnSpc>
                          <a:spcPts val="1200"/>
                        </a:lnSpc>
                        <a:spcAft>
                          <a:spcPts val="0"/>
                        </a:spcAft>
                      </a:pPr>
                      <a:endParaRPr lang="el-GR" sz="1400" dirty="0">
                        <a:latin typeface="Calibri" pitchFamily="34" charset="0"/>
                        <a:ea typeface="Arial Unicode MS"/>
                        <a:cs typeface="Calibri" pitchFamily="34" charset="0"/>
                      </a:endParaRPr>
                    </a:p>
                  </a:txBody>
                  <a:tcPr marL="0" marR="0" marT="0" marB="0"/>
                </a:tc>
                <a:tc>
                  <a:txBody>
                    <a:bodyPr/>
                    <a:lstStyle/>
                    <a:p>
                      <a:pPr marL="114300" algn="ctr">
                        <a:lnSpc>
                          <a:spcPts val="1200"/>
                        </a:lnSpc>
                        <a:spcAft>
                          <a:spcPts val="0"/>
                        </a:spcAft>
                      </a:pPr>
                      <a:r>
                        <a:rPr lang="el-GR" sz="1400" dirty="0">
                          <a:latin typeface="Calibri" pitchFamily="34" charset="0"/>
                          <a:ea typeface="Arial Unicode MS"/>
                          <a:cs typeface="Calibri" pitchFamily="34" charset="0"/>
                        </a:rPr>
                        <a:t>Οξεία εντεροκολίτιδα</a:t>
                      </a:r>
                    </a:p>
                  </a:txBody>
                  <a:tcPr marL="0" marR="0" marT="0" marB="0"/>
                </a:tc>
                <a:extLst>
                  <a:ext uri="{0D108BD9-81ED-4DB2-BD59-A6C34878D82A}">
                    <a16:rowId xmlns:a16="http://schemas.microsoft.com/office/drawing/2014/main" val="10002"/>
                  </a:ext>
                </a:extLst>
              </a:tr>
              <a:tr h="419587">
                <a:tc>
                  <a:txBody>
                    <a:bodyPr/>
                    <a:lstStyle/>
                    <a:p>
                      <a:pPr marL="127000" algn="ctr">
                        <a:lnSpc>
                          <a:spcPts val="1200"/>
                        </a:lnSpc>
                        <a:spcAft>
                          <a:spcPts val="0"/>
                        </a:spcAft>
                      </a:pPr>
                      <a:r>
                        <a:rPr lang="en-US" sz="1400" i="1" dirty="0" err="1">
                          <a:latin typeface="Calibri" pitchFamily="34" charset="0"/>
                          <a:ea typeface="Arial Unicode MS"/>
                          <a:cs typeface="Calibri" pitchFamily="34" charset="0"/>
                        </a:rPr>
                        <a:t>Toxoplasma</a:t>
                      </a:r>
                      <a:r>
                        <a:rPr lang="en-US" sz="1400" i="1" dirty="0">
                          <a:latin typeface="Calibri" pitchFamily="34" charset="0"/>
                          <a:ea typeface="Arial Unicode MS"/>
                          <a:cs typeface="Calibri" pitchFamily="34" charset="0"/>
                        </a:rPr>
                        <a:t> </a:t>
                      </a:r>
                      <a:r>
                        <a:rPr lang="en-US" sz="1400" i="1" dirty="0" err="1">
                          <a:latin typeface="Calibri" pitchFamily="34" charset="0"/>
                          <a:ea typeface="Arial Unicode MS"/>
                          <a:cs typeface="Calibri" pitchFamily="34" charset="0"/>
                        </a:rPr>
                        <a:t>gondii</a:t>
                      </a:r>
                      <a:endParaRPr lang="el-GR" sz="1400" i="1" dirty="0">
                        <a:latin typeface="Calibri" pitchFamily="34" charset="0"/>
                        <a:ea typeface="Arial Unicode MS"/>
                        <a:cs typeface="Calibri" pitchFamily="34" charset="0"/>
                      </a:endParaRPr>
                    </a:p>
                  </a:txBody>
                  <a:tcPr marL="0" marR="0" marT="0" marB="0"/>
                </a:tc>
                <a:tc>
                  <a:txBody>
                    <a:bodyPr/>
                    <a:lstStyle/>
                    <a:p>
                      <a:pPr marL="0" indent="0" algn="ctr">
                        <a:lnSpc>
                          <a:spcPts val="1200"/>
                        </a:lnSpc>
                        <a:spcAft>
                          <a:spcPts val="0"/>
                        </a:spcAft>
                      </a:pPr>
                      <a:endParaRPr lang="el-GR" sz="1400" dirty="0">
                        <a:latin typeface="Calibri" pitchFamily="34" charset="0"/>
                        <a:ea typeface="Arial Unicode MS"/>
                        <a:cs typeface="Calibri" pitchFamily="34" charset="0"/>
                      </a:endParaRPr>
                    </a:p>
                  </a:txBody>
                  <a:tcPr marL="0" marR="0" marT="0" marB="0"/>
                </a:tc>
                <a:tc>
                  <a:txBody>
                    <a:bodyPr/>
                    <a:lstStyle/>
                    <a:p>
                      <a:pPr marL="114300" algn="ctr">
                        <a:lnSpc>
                          <a:spcPts val="1200"/>
                        </a:lnSpc>
                        <a:spcAft>
                          <a:spcPts val="0"/>
                        </a:spcAft>
                      </a:pPr>
                      <a:r>
                        <a:rPr lang="el-GR" sz="1400" dirty="0">
                          <a:latin typeface="Calibri" pitchFamily="34" charset="0"/>
                          <a:ea typeface="Arial Unicode MS"/>
                          <a:cs typeface="Calibri" pitchFamily="34" charset="0"/>
                        </a:rPr>
                        <a:t>Τοξοπλάσμωση</a:t>
                      </a:r>
                    </a:p>
                  </a:txBody>
                  <a:tcPr marL="0" marR="0" marT="0" marB="0"/>
                </a:tc>
                <a:extLst>
                  <a:ext uri="{0D108BD9-81ED-4DB2-BD59-A6C34878D82A}">
                    <a16:rowId xmlns:a16="http://schemas.microsoft.com/office/drawing/2014/main" val="10003"/>
                  </a:ext>
                </a:extLst>
              </a:tr>
              <a:tr h="419587">
                <a:tc>
                  <a:txBody>
                    <a:bodyPr/>
                    <a:lstStyle/>
                    <a:p>
                      <a:pPr marL="127000" algn="ctr">
                        <a:lnSpc>
                          <a:spcPts val="1200"/>
                        </a:lnSpc>
                        <a:spcAft>
                          <a:spcPts val="0"/>
                        </a:spcAft>
                      </a:pPr>
                      <a:r>
                        <a:rPr lang="en-US" sz="1400" i="1" dirty="0" err="1">
                          <a:latin typeface="Calibri" pitchFamily="34" charset="0"/>
                          <a:ea typeface="Arial Unicode MS"/>
                          <a:cs typeface="Calibri" pitchFamily="34" charset="0"/>
                        </a:rPr>
                        <a:t>Legionella</a:t>
                      </a:r>
                      <a:r>
                        <a:rPr lang="en-US" sz="1400" i="1" dirty="0">
                          <a:latin typeface="Calibri" pitchFamily="34" charset="0"/>
                          <a:ea typeface="Arial Unicode MS"/>
                          <a:cs typeface="Calibri" pitchFamily="34" charset="0"/>
                        </a:rPr>
                        <a:t> </a:t>
                      </a:r>
                      <a:r>
                        <a:rPr lang="en-US" sz="1400" i="1" dirty="0" err="1">
                          <a:latin typeface="Calibri" pitchFamily="34" charset="0"/>
                          <a:ea typeface="Arial Unicode MS"/>
                          <a:cs typeface="Calibri" pitchFamily="34" charset="0"/>
                        </a:rPr>
                        <a:t>pneumophila</a:t>
                      </a:r>
                      <a:endParaRPr lang="el-GR" sz="1400" i="1" dirty="0">
                        <a:latin typeface="Calibri" pitchFamily="34" charset="0"/>
                        <a:ea typeface="Arial Unicode MS"/>
                        <a:cs typeface="Calibri" pitchFamily="34" charset="0"/>
                      </a:endParaRPr>
                    </a:p>
                  </a:txBody>
                  <a:tcPr marL="0" marR="0" marT="0" marB="0"/>
                </a:tc>
                <a:tc>
                  <a:txBody>
                    <a:bodyPr/>
                    <a:lstStyle/>
                    <a:p>
                      <a:pPr marL="0" indent="0" algn="ctr">
                        <a:lnSpc>
                          <a:spcPts val="1295"/>
                        </a:lnSpc>
                        <a:spcAft>
                          <a:spcPts val="0"/>
                        </a:spcAft>
                      </a:pPr>
                      <a:r>
                        <a:rPr lang="el-GR" sz="1400" dirty="0">
                          <a:latin typeface="Calibri" pitchFamily="34" charset="0"/>
                          <a:ea typeface="Arial Unicode MS"/>
                          <a:cs typeface="Calibri" pitchFamily="34" charset="0"/>
                        </a:rPr>
                        <a:t>Βακτήρια</a:t>
                      </a:r>
                    </a:p>
                  </a:txBody>
                  <a:tcPr marL="0" marR="0" marT="0" marB="0"/>
                </a:tc>
                <a:tc>
                  <a:txBody>
                    <a:bodyPr/>
                    <a:lstStyle/>
                    <a:p>
                      <a:pPr marL="114300" algn="ctr">
                        <a:lnSpc>
                          <a:spcPts val="1200"/>
                        </a:lnSpc>
                        <a:spcAft>
                          <a:spcPts val="0"/>
                        </a:spcAft>
                      </a:pPr>
                      <a:r>
                        <a:rPr lang="el-GR" sz="1400" dirty="0">
                          <a:latin typeface="Calibri" pitchFamily="34" charset="0"/>
                          <a:ea typeface="Arial Unicode MS"/>
                          <a:cs typeface="Calibri" pitchFamily="34" charset="0"/>
                        </a:rPr>
                        <a:t>Νόσος των Λεγεωνάριων</a:t>
                      </a:r>
                    </a:p>
                  </a:txBody>
                  <a:tcPr marL="0" marR="0" marT="0" marB="0"/>
                </a:tc>
                <a:extLst>
                  <a:ext uri="{0D108BD9-81ED-4DB2-BD59-A6C34878D82A}">
                    <a16:rowId xmlns:a16="http://schemas.microsoft.com/office/drawing/2014/main" val="10004"/>
                  </a:ext>
                </a:extLst>
              </a:tr>
              <a:tr h="419587">
                <a:tc>
                  <a:txBody>
                    <a:bodyPr/>
                    <a:lstStyle/>
                    <a:p>
                      <a:pPr marL="127000" algn="ctr">
                        <a:lnSpc>
                          <a:spcPts val="1200"/>
                        </a:lnSpc>
                        <a:spcAft>
                          <a:spcPts val="0"/>
                        </a:spcAft>
                      </a:pPr>
                      <a:r>
                        <a:rPr lang="en-US" sz="1400" i="1" dirty="0">
                          <a:latin typeface="Calibri" pitchFamily="34" charset="0"/>
                          <a:ea typeface="Arial Unicode MS"/>
                          <a:cs typeface="Calibri" pitchFamily="34" charset="0"/>
                        </a:rPr>
                        <a:t>Campylobacter </a:t>
                      </a:r>
                      <a:r>
                        <a:rPr lang="en-US" sz="1400" i="1" dirty="0" err="1">
                          <a:latin typeface="Calibri" pitchFamily="34" charset="0"/>
                          <a:ea typeface="Arial Unicode MS"/>
                          <a:cs typeface="Calibri" pitchFamily="34" charset="0"/>
                        </a:rPr>
                        <a:t>jejunii</a:t>
                      </a:r>
                      <a:endParaRPr lang="el-GR" sz="1400" i="1" dirty="0">
                        <a:latin typeface="Calibri" pitchFamily="34" charset="0"/>
                        <a:ea typeface="Arial Unicode MS"/>
                        <a:cs typeface="Calibri" pitchFamily="34" charset="0"/>
                      </a:endParaRPr>
                    </a:p>
                  </a:txBody>
                  <a:tcPr marL="0" marR="0" marT="0" marB="0"/>
                </a:tc>
                <a:tc>
                  <a:txBody>
                    <a:bodyPr/>
                    <a:lstStyle/>
                    <a:p>
                      <a:pPr marL="0" lvl="0" indent="0">
                        <a:lnSpc>
                          <a:spcPts val="1295"/>
                        </a:lnSpc>
                        <a:spcAft>
                          <a:spcPts val="0"/>
                        </a:spcAft>
                        <a:buSzPts val="1100"/>
                        <a:buFont typeface="Arial"/>
                        <a:buNone/>
                        <a:tabLst>
                          <a:tab pos="0" algn="l"/>
                        </a:tabLst>
                      </a:pPr>
                      <a:endParaRPr lang="el-GR" sz="1400" dirty="0">
                        <a:latin typeface="Calibri" pitchFamily="34" charset="0"/>
                        <a:ea typeface="Arial Unicode MS"/>
                        <a:cs typeface="Calibri" pitchFamily="34" charset="0"/>
                      </a:endParaRPr>
                    </a:p>
                  </a:txBody>
                  <a:tcPr marL="0" marR="0" marT="0" marB="0"/>
                </a:tc>
                <a:tc>
                  <a:txBody>
                    <a:bodyPr/>
                    <a:lstStyle/>
                    <a:p>
                      <a:pPr marL="114300" algn="ctr">
                        <a:lnSpc>
                          <a:spcPts val="1200"/>
                        </a:lnSpc>
                        <a:spcAft>
                          <a:spcPts val="0"/>
                        </a:spcAft>
                      </a:pPr>
                      <a:r>
                        <a:rPr lang="el-GR" sz="1400" dirty="0">
                          <a:latin typeface="Calibri" pitchFamily="34" charset="0"/>
                          <a:ea typeface="Arial Unicode MS"/>
                          <a:cs typeface="Calibri" pitchFamily="34" charset="0"/>
                        </a:rPr>
                        <a:t>Γαστρεντερίτιδα</a:t>
                      </a:r>
                    </a:p>
                  </a:txBody>
                  <a:tcPr marL="0" marR="0" marT="0" marB="0"/>
                </a:tc>
                <a:extLst>
                  <a:ext uri="{0D108BD9-81ED-4DB2-BD59-A6C34878D82A}">
                    <a16:rowId xmlns:a16="http://schemas.microsoft.com/office/drawing/2014/main" val="10005"/>
                  </a:ext>
                </a:extLst>
              </a:tr>
              <a:tr h="398802">
                <a:tc>
                  <a:txBody>
                    <a:bodyPr/>
                    <a:lstStyle/>
                    <a:p>
                      <a:pPr algn="ctr">
                        <a:lnSpc>
                          <a:spcPts val="1775"/>
                        </a:lnSpc>
                        <a:spcAft>
                          <a:spcPts val="0"/>
                        </a:spcAft>
                      </a:pPr>
                      <a:r>
                        <a:rPr lang="en-US" sz="1400" i="1" dirty="0">
                          <a:latin typeface="Calibri" pitchFamily="34" charset="0"/>
                          <a:ea typeface="Arial Unicode MS"/>
                          <a:cs typeface="Calibri" pitchFamily="34" charset="0"/>
                        </a:rPr>
                        <a:t>Escherichia coli 0157:H7</a:t>
                      </a:r>
                      <a:endParaRPr lang="el-GR" sz="1400" i="1" dirty="0">
                        <a:latin typeface="Calibri" pitchFamily="34" charset="0"/>
                        <a:ea typeface="Arial Unicode MS"/>
                        <a:cs typeface="Calibri" pitchFamily="34" charset="0"/>
                      </a:endParaRPr>
                    </a:p>
                  </a:txBody>
                  <a:tcPr marL="0" marR="0" marT="0" marB="0"/>
                </a:tc>
                <a:tc>
                  <a:txBody>
                    <a:bodyPr/>
                    <a:lstStyle/>
                    <a:p>
                      <a:endParaRPr lang="el-GR" sz="1400" dirty="0">
                        <a:latin typeface="Calibri" pitchFamily="34" charset="0"/>
                        <a:cs typeface="Calibri" pitchFamily="34" charset="0"/>
                      </a:endParaRPr>
                    </a:p>
                  </a:txBody>
                  <a:tcPr/>
                </a:tc>
                <a:tc>
                  <a:txBody>
                    <a:bodyPr/>
                    <a:lstStyle/>
                    <a:p>
                      <a:pPr algn="ctr"/>
                      <a:r>
                        <a:rPr lang="el-GR" sz="1400" dirty="0">
                          <a:latin typeface="Calibri" pitchFamily="34" charset="0"/>
                          <a:cs typeface="Calibri" pitchFamily="34" charset="0"/>
                        </a:rPr>
                        <a:t>Αιμορραγική κολίτιδα</a:t>
                      </a:r>
                    </a:p>
                  </a:txBody>
                  <a:tcPr/>
                </a:tc>
                <a:extLst>
                  <a:ext uri="{0D108BD9-81ED-4DB2-BD59-A6C34878D82A}">
                    <a16:rowId xmlns:a16="http://schemas.microsoft.com/office/drawing/2014/main" val="10006"/>
                  </a:ext>
                </a:extLst>
              </a:tr>
              <a:tr h="419587">
                <a:tc>
                  <a:txBody>
                    <a:bodyPr/>
                    <a:lstStyle/>
                    <a:p>
                      <a:pPr algn="ctr"/>
                      <a:r>
                        <a:rPr lang="en-US" sz="1400" i="1" dirty="0">
                          <a:latin typeface="Calibri" pitchFamily="34" charset="0"/>
                          <a:ea typeface="Arial Unicode MS"/>
                          <a:cs typeface="Calibri" pitchFamily="34" charset="0"/>
                        </a:rPr>
                        <a:t>Helicobacter pylori</a:t>
                      </a:r>
                      <a:endParaRPr lang="el-GR" sz="1400" i="1" dirty="0">
                        <a:latin typeface="Calibri" pitchFamily="34" charset="0"/>
                        <a:cs typeface="Calibri" pitchFamily="34" charset="0"/>
                      </a:endParaRPr>
                    </a:p>
                  </a:txBody>
                  <a:tcPr marL="0" marR="0" marT="0" marB="0"/>
                </a:tc>
                <a:tc>
                  <a:txBody>
                    <a:bodyPr/>
                    <a:lstStyle/>
                    <a:p>
                      <a:endParaRPr lang="el-GR" sz="1400" dirty="0">
                        <a:latin typeface="Calibri" pitchFamily="34" charset="0"/>
                        <a:cs typeface="Calibri" pitchFamily="34" charset="0"/>
                      </a:endParaRPr>
                    </a:p>
                  </a:txBody>
                  <a:tcPr/>
                </a:tc>
                <a:tc>
                  <a:txBody>
                    <a:bodyPr/>
                    <a:lstStyle/>
                    <a:p>
                      <a:pPr algn="ctr"/>
                      <a:r>
                        <a:rPr lang="el-GR" sz="1400" dirty="0">
                          <a:latin typeface="Calibri" pitchFamily="34" charset="0"/>
                          <a:cs typeface="Calibri" pitchFamily="34" charset="0"/>
                        </a:rPr>
                        <a:t>Γαστρικά έλκη</a:t>
                      </a:r>
                    </a:p>
                  </a:txBody>
                  <a:tcPr/>
                </a:tc>
                <a:extLst>
                  <a:ext uri="{0D108BD9-81ED-4DB2-BD59-A6C34878D82A}">
                    <a16:rowId xmlns:a16="http://schemas.microsoft.com/office/drawing/2014/main" val="10007"/>
                  </a:ext>
                </a:extLst>
              </a:tr>
              <a:tr h="419587">
                <a:tc>
                  <a:txBody>
                    <a:bodyPr/>
                    <a:lstStyle/>
                    <a:p>
                      <a:pPr marL="127000" algn="ctr">
                        <a:lnSpc>
                          <a:spcPts val="1200"/>
                        </a:lnSpc>
                        <a:spcAft>
                          <a:spcPts val="0"/>
                        </a:spcAft>
                      </a:pPr>
                      <a:r>
                        <a:rPr lang="en-US" sz="1400" i="1" dirty="0" err="1">
                          <a:latin typeface="Calibri" pitchFamily="34" charset="0"/>
                          <a:ea typeface="Arial Unicode MS"/>
                          <a:cs typeface="Calibri" pitchFamily="34" charset="0"/>
                        </a:rPr>
                        <a:t>Vibrio</a:t>
                      </a:r>
                      <a:r>
                        <a:rPr lang="en-US" sz="1400" i="1" dirty="0">
                          <a:latin typeface="Calibri" pitchFamily="34" charset="0"/>
                          <a:ea typeface="Arial Unicode MS"/>
                          <a:cs typeface="Calibri" pitchFamily="34" charset="0"/>
                        </a:rPr>
                        <a:t> </a:t>
                      </a:r>
                      <a:r>
                        <a:rPr lang="en-US" sz="1400" i="1" dirty="0" err="1">
                          <a:latin typeface="Calibri" pitchFamily="34" charset="0"/>
                          <a:ea typeface="Arial Unicode MS"/>
                          <a:cs typeface="Calibri" pitchFamily="34" charset="0"/>
                        </a:rPr>
                        <a:t>cholerae</a:t>
                      </a:r>
                      <a:r>
                        <a:rPr lang="en-US" sz="1400" i="1" dirty="0">
                          <a:latin typeface="Calibri" pitchFamily="34" charset="0"/>
                          <a:ea typeface="Arial Unicode MS"/>
                          <a:cs typeface="Calibri" pitchFamily="34" charset="0"/>
                        </a:rPr>
                        <a:t> 0139</a:t>
                      </a:r>
                      <a:endParaRPr lang="el-GR" sz="1400" i="1" dirty="0">
                        <a:latin typeface="Calibri" pitchFamily="34" charset="0"/>
                        <a:ea typeface="Arial Unicode MS"/>
                        <a:cs typeface="Calibri" pitchFamily="34" charset="0"/>
                      </a:endParaRPr>
                    </a:p>
                  </a:txBody>
                  <a:tcPr marL="0" marR="0" marT="0" marB="0"/>
                </a:tc>
                <a:tc>
                  <a:txBody>
                    <a:bodyPr/>
                    <a:lstStyle/>
                    <a:p>
                      <a:endParaRPr lang="el-GR" sz="1400" dirty="0">
                        <a:latin typeface="Calibri" pitchFamily="34" charset="0"/>
                        <a:cs typeface="Calibri" pitchFamily="34" charset="0"/>
                      </a:endParaRPr>
                    </a:p>
                  </a:txBody>
                  <a:tcPr/>
                </a:tc>
                <a:tc>
                  <a:txBody>
                    <a:bodyPr/>
                    <a:lstStyle/>
                    <a:p>
                      <a:pPr algn="ctr"/>
                      <a:r>
                        <a:rPr lang="el-GR" sz="1400" dirty="0">
                          <a:latin typeface="Calibri" pitchFamily="34" charset="0"/>
                          <a:cs typeface="Calibri" pitchFamily="34" charset="0"/>
                        </a:rPr>
                        <a:t>Χολέρα</a:t>
                      </a:r>
                    </a:p>
                  </a:txBody>
                  <a:tcPr/>
                </a:tc>
                <a:extLst>
                  <a:ext uri="{0D108BD9-81ED-4DB2-BD59-A6C34878D82A}">
                    <a16:rowId xmlns:a16="http://schemas.microsoft.com/office/drawing/2014/main" val="10008"/>
                  </a:ext>
                </a:extLst>
              </a:tr>
              <a:tr h="419587">
                <a:tc>
                  <a:txBody>
                    <a:bodyPr/>
                    <a:lstStyle/>
                    <a:p>
                      <a:pPr marL="127000" algn="ctr">
                        <a:lnSpc>
                          <a:spcPts val="1200"/>
                        </a:lnSpc>
                        <a:spcAft>
                          <a:spcPts val="0"/>
                        </a:spcAft>
                      </a:pPr>
                      <a:r>
                        <a:rPr lang="en-US" sz="1400" i="1" dirty="0" err="1">
                          <a:latin typeface="Calibri" pitchFamily="34" charset="0"/>
                          <a:ea typeface="Arial Unicode MS"/>
                          <a:cs typeface="Calibri" pitchFamily="34" charset="0"/>
                        </a:rPr>
                        <a:t>Yersinia</a:t>
                      </a:r>
                      <a:r>
                        <a:rPr lang="en-US" sz="1400" i="1" dirty="0">
                          <a:latin typeface="Calibri" pitchFamily="34" charset="0"/>
                          <a:ea typeface="Arial Unicode MS"/>
                          <a:cs typeface="Calibri" pitchFamily="34" charset="0"/>
                        </a:rPr>
                        <a:t> </a:t>
                      </a:r>
                      <a:r>
                        <a:rPr lang="en-US" sz="1400" i="1" dirty="0" err="1">
                          <a:latin typeface="Calibri" pitchFamily="34" charset="0"/>
                          <a:ea typeface="Arial Unicode MS"/>
                          <a:cs typeface="Calibri" pitchFamily="34" charset="0"/>
                        </a:rPr>
                        <a:t>enterocolitica</a:t>
                      </a:r>
                      <a:endParaRPr lang="el-GR" sz="1400" i="1" dirty="0">
                        <a:latin typeface="Calibri" pitchFamily="34" charset="0"/>
                        <a:ea typeface="Arial Unicode MS"/>
                        <a:cs typeface="Calibri" pitchFamily="34" charset="0"/>
                      </a:endParaRPr>
                    </a:p>
                  </a:txBody>
                  <a:tcPr marL="0" marR="0" marT="0" marB="0"/>
                </a:tc>
                <a:tc>
                  <a:txBody>
                    <a:bodyPr/>
                    <a:lstStyle/>
                    <a:p>
                      <a:endParaRPr lang="el-GR" sz="1400" dirty="0">
                        <a:latin typeface="Calibri" pitchFamily="34" charset="0"/>
                        <a:cs typeface="Calibri" pitchFamily="34" charset="0"/>
                      </a:endParaRPr>
                    </a:p>
                  </a:txBody>
                  <a:tcPr/>
                </a:tc>
                <a:tc>
                  <a:txBody>
                    <a:bodyPr/>
                    <a:lstStyle/>
                    <a:p>
                      <a:pPr algn="ctr"/>
                      <a:r>
                        <a:rPr lang="el-GR" sz="1400" dirty="0">
                          <a:latin typeface="Calibri" pitchFamily="34" charset="0"/>
                          <a:cs typeface="Calibri" pitchFamily="34" charset="0"/>
                        </a:rPr>
                        <a:t>Οξεία διάρροια</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Μικροοργανισμοί μολυντές υδάτων</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pPr>
              <a:buNone/>
            </a:pP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graphicFrame>
        <p:nvGraphicFramePr>
          <p:cNvPr id="6" name="5 - Πίνακας"/>
          <p:cNvGraphicFramePr>
            <a:graphicFrameLocks noGrp="1"/>
          </p:cNvGraphicFramePr>
          <p:nvPr/>
        </p:nvGraphicFramePr>
        <p:xfrm>
          <a:off x="683569" y="1556792"/>
          <a:ext cx="7488831" cy="4284474"/>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val="20000"/>
                    </a:ext>
                  </a:extLst>
                </a:gridCol>
                <a:gridCol w="2496277">
                  <a:extLst>
                    <a:ext uri="{9D8B030D-6E8A-4147-A177-3AD203B41FA5}">
                      <a16:colId xmlns:a16="http://schemas.microsoft.com/office/drawing/2014/main" val="20001"/>
                    </a:ext>
                  </a:extLst>
                </a:gridCol>
                <a:gridCol w="2496277">
                  <a:extLst>
                    <a:ext uri="{9D8B030D-6E8A-4147-A177-3AD203B41FA5}">
                      <a16:colId xmlns:a16="http://schemas.microsoft.com/office/drawing/2014/main" val="20002"/>
                    </a:ext>
                  </a:extLst>
                </a:gridCol>
              </a:tblGrid>
              <a:tr h="616430">
                <a:tc>
                  <a:txBody>
                    <a:bodyPr/>
                    <a:lstStyle/>
                    <a:p>
                      <a:r>
                        <a:rPr lang="el-GR" sz="1400" dirty="0"/>
                        <a:t>Μικροοργανισμός</a:t>
                      </a:r>
                    </a:p>
                  </a:txBody>
                  <a:tcPr/>
                </a:tc>
                <a:tc>
                  <a:txBody>
                    <a:bodyPr/>
                    <a:lstStyle/>
                    <a:p>
                      <a:r>
                        <a:rPr lang="el-GR" sz="1400" dirty="0"/>
                        <a:t>Κατηγορία</a:t>
                      </a:r>
                    </a:p>
                  </a:txBody>
                  <a:tcPr/>
                </a:tc>
                <a:tc>
                  <a:txBody>
                    <a:bodyPr/>
                    <a:lstStyle/>
                    <a:p>
                      <a:r>
                        <a:rPr lang="el-GR" sz="1400" dirty="0"/>
                        <a:t>Κύριες ασθένειες</a:t>
                      </a:r>
                    </a:p>
                  </a:txBody>
                  <a:tcPr/>
                </a:tc>
                <a:extLst>
                  <a:ext uri="{0D108BD9-81ED-4DB2-BD59-A6C34878D82A}">
                    <a16:rowId xmlns:a16="http://schemas.microsoft.com/office/drawing/2014/main" val="10000"/>
                  </a:ext>
                </a:extLst>
              </a:tr>
              <a:tr h="616430">
                <a:tc>
                  <a:txBody>
                    <a:bodyPr/>
                    <a:lstStyle/>
                    <a:p>
                      <a:pPr marL="127000" lvl="0" algn="ctr">
                        <a:lnSpc>
                          <a:spcPts val="1200"/>
                        </a:lnSpc>
                        <a:spcAft>
                          <a:spcPts val="0"/>
                        </a:spcAft>
                      </a:pPr>
                      <a:r>
                        <a:rPr lang="en-US" sz="1400" i="1" dirty="0" err="1">
                          <a:latin typeface="Calibri" pitchFamily="34" charset="0"/>
                          <a:ea typeface="Arial Unicode MS"/>
                          <a:cs typeface="Calibri" pitchFamily="34" charset="0"/>
                        </a:rPr>
                        <a:t>Norovirus</a:t>
                      </a:r>
                      <a:r>
                        <a:rPr lang="en-US" sz="1400" i="1" dirty="0">
                          <a:latin typeface="Calibri" pitchFamily="34" charset="0"/>
                          <a:ea typeface="Arial Unicode MS"/>
                          <a:cs typeface="Calibri" pitchFamily="34" charset="0"/>
                        </a:rPr>
                        <a:t> &amp; </a:t>
                      </a:r>
                      <a:r>
                        <a:rPr lang="en-US" sz="1400" i="1" dirty="0" err="1">
                          <a:latin typeface="Calibri" pitchFamily="34" charset="0"/>
                          <a:ea typeface="Arial Unicode MS"/>
                          <a:cs typeface="Calibri" pitchFamily="34" charset="0"/>
                        </a:rPr>
                        <a:t>Sapovirus</a:t>
                      </a:r>
                      <a:endParaRPr lang="el-GR" sz="1400" i="1" dirty="0">
                        <a:latin typeface="Calibri" pitchFamily="34" charset="0"/>
                        <a:ea typeface="Arial Unicode MS"/>
                        <a:cs typeface="Calibri" pitchFamily="34" charset="0"/>
                      </a:endParaRPr>
                    </a:p>
                  </a:txBody>
                  <a:tcPr marL="0" marR="0" marT="0" marB="0"/>
                </a:tc>
                <a:tc>
                  <a:txBody>
                    <a:bodyPr/>
                    <a:lstStyle/>
                    <a:p>
                      <a:pPr marL="0" lvl="0" indent="0" algn="ctr">
                        <a:lnSpc>
                          <a:spcPts val="1295"/>
                        </a:lnSpc>
                        <a:spcAft>
                          <a:spcPts val="0"/>
                        </a:spcAft>
                      </a:pPr>
                      <a:r>
                        <a:rPr lang="el-GR" sz="1400" dirty="0">
                          <a:latin typeface="Calibri" pitchFamily="34" charset="0"/>
                          <a:ea typeface="Arial Unicode MS"/>
                          <a:cs typeface="Calibri" pitchFamily="34" charset="0"/>
                        </a:rPr>
                        <a:t>Ιοί</a:t>
                      </a:r>
                    </a:p>
                  </a:txBody>
                  <a:tcPr marL="0" marR="0" marT="0" marB="0"/>
                </a:tc>
                <a:tc>
                  <a:txBody>
                    <a:bodyPr/>
                    <a:lstStyle/>
                    <a:p>
                      <a:pPr marL="114300" lvl="0">
                        <a:lnSpc>
                          <a:spcPts val="1200"/>
                        </a:lnSpc>
                        <a:spcAft>
                          <a:spcPts val="0"/>
                        </a:spcAft>
                      </a:pPr>
                      <a:r>
                        <a:rPr lang="el-GR" sz="1400" dirty="0">
                          <a:latin typeface="Calibri"/>
                          <a:ea typeface="Arial Unicode MS"/>
                          <a:cs typeface="Times New Roman"/>
                        </a:rPr>
                        <a:t>Οξεία γαστρεντερίτιδα</a:t>
                      </a:r>
                    </a:p>
                  </a:txBody>
                  <a:tcPr marL="0" marR="0" marT="0" marB="0"/>
                </a:tc>
                <a:extLst>
                  <a:ext uri="{0D108BD9-81ED-4DB2-BD59-A6C34878D82A}">
                    <a16:rowId xmlns:a16="http://schemas.microsoft.com/office/drawing/2014/main" val="10001"/>
                  </a:ext>
                </a:extLst>
              </a:tr>
              <a:tr h="616430">
                <a:tc>
                  <a:txBody>
                    <a:bodyPr/>
                    <a:lstStyle/>
                    <a:p>
                      <a:pPr marL="127000" lvl="0" algn="ctr">
                        <a:lnSpc>
                          <a:spcPts val="1200"/>
                        </a:lnSpc>
                        <a:spcAft>
                          <a:spcPts val="0"/>
                        </a:spcAft>
                      </a:pPr>
                      <a:r>
                        <a:rPr lang="en-US" sz="1400" i="1" dirty="0">
                          <a:latin typeface="Calibri" pitchFamily="34" charset="0"/>
                          <a:ea typeface="Arial Unicode MS"/>
                          <a:cs typeface="Calibri" pitchFamily="34" charset="0"/>
                        </a:rPr>
                        <a:t>Hepatitis</a:t>
                      </a:r>
                      <a:r>
                        <a:rPr lang="en-US" sz="1400" i="1" baseline="0" dirty="0">
                          <a:latin typeface="Calibri" pitchFamily="34" charset="0"/>
                          <a:ea typeface="Arial Unicode MS"/>
                          <a:cs typeface="Calibri" pitchFamily="34" charset="0"/>
                        </a:rPr>
                        <a:t> E virus</a:t>
                      </a:r>
                      <a:endParaRPr lang="el-GR" sz="1400" i="1" dirty="0">
                        <a:latin typeface="Calibri" pitchFamily="34" charset="0"/>
                        <a:ea typeface="Arial Unicode MS"/>
                        <a:cs typeface="Calibri" pitchFamily="34" charset="0"/>
                      </a:endParaRPr>
                    </a:p>
                  </a:txBody>
                  <a:tcPr marL="0" marR="0" marT="0" marB="0"/>
                </a:tc>
                <a:tc>
                  <a:txBody>
                    <a:bodyPr/>
                    <a:lstStyle/>
                    <a:p>
                      <a:pPr marL="0" lvl="0" indent="0" algn="ctr">
                        <a:lnSpc>
                          <a:spcPts val="1200"/>
                        </a:lnSpc>
                        <a:spcAft>
                          <a:spcPts val="0"/>
                        </a:spcAft>
                      </a:pPr>
                      <a:endParaRPr lang="el-GR" sz="1400" dirty="0">
                        <a:latin typeface="Calibri" pitchFamily="34" charset="0"/>
                        <a:ea typeface="Arial Unicode MS"/>
                        <a:cs typeface="Calibri" pitchFamily="34" charset="0"/>
                      </a:endParaRPr>
                    </a:p>
                  </a:txBody>
                  <a:tcPr marL="0" marR="0" marT="0" marB="0"/>
                </a:tc>
                <a:tc>
                  <a:txBody>
                    <a:bodyPr/>
                    <a:lstStyle/>
                    <a:p>
                      <a:pPr marL="114300" lvl="0">
                        <a:lnSpc>
                          <a:spcPts val="1200"/>
                        </a:lnSpc>
                        <a:spcAft>
                          <a:spcPts val="0"/>
                        </a:spcAft>
                      </a:pPr>
                      <a:r>
                        <a:rPr lang="el-GR" sz="1400">
                          <a:latin typeface="Calibri"/>
                          <a:ea typeface="Arial Unicode MS"/>
                          <a:cs typeface="Times New Roman"/>
                        </a:rPr>
                        <a:t>Ηπατίτιδα</a:t>
                      </a:r>
                    </a:p>
                  </a:txBody>
                  <a:tcPr marL="0" marR="0" marT="0" marB="0"/>
                </a:tc>
                <a:extLst>
                  <a:ext uri="{0D108BD9-81ED-4DB2-BD59-A6C34878D82A}">
                    <a16:rowId xmlns:a16="http://schemas.microsoft.com/office/drawing/2014/main" val="10002"/>
                  </a:ext>
                </a:extLst>
              </a:tr>
              <a:tr h="616430">
                <a:tc>
                  <a:txBody>
                    <a:bodyPr/>
                    <a:lstStyle/>
                    <a:p>
                      <a:pPr marL="127000" lvl="0" algn="ctr">
                        <a:lnSpc>
                          <a:spcPts val="1200"/>
                        </a:lnSpc>
                        <a:spcAft>
                          <a:spcPts val="0"/>
                        </a:spcAft>
                      </a:pPr>
                      <a:r>
                        <a:rPr lang="en-US" sz="1400" i="1" baseline="0" dirty="0" err="1">
                          <a:latin typeface="Calibri"/>
                          <a:ea typeface="Arial Unicode MS"/>
                          <a:cs typeface="Times New Roman"/>
                        </a:rPr>
                        <a:t>Microcystis</a:t>
                      </a:r>
                      <a:endParaRPr lang="el-GR" sz="1400" i="1" baseline="0" dirty="0">
                        <a:latin typeface="Calibri"/>
                        <a:ea typeface="Arial Unicode MS"/>
                        <a:cs typeface="Times New Roman"/>
                      </a:endParaRPr>
                    </a:p>
                  </a:txBody>
                  <a:tcPr marL="0" marR="0" marT="0" marB="0"/>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l-GR" sz="1400" dirty="0" err="1">
                          <a:latin typeface="Calibri" pitchFamily="34" charset="0"/>
                          <a:ea typeface="Arial Unicode MS"/>
                          <a:cs typeface="Calibri" pitchFamily="34" charset="0"/>
                        </a:rPr>
                        <a:t>Μικροφύκη</a:t>
                      </a:r>
                      <a:endParaRPr lang="el-GR" sz="1400" dirty="0">
                        <a:latin typeface="Calibri" pitchFamily="34" charset="0"/>
                        <a:ea typeface="Arial Unicode MS"/>
                        <a:cs typeface="Calibri" pitchFamily="34" charset="0"/>
                      </a:endParaRPr>
                    </a:p>
                    <a:p>
                      <a:pPr marL="0" lvl="0" indent="0" algn="ctr">
                        <a:lnSpc>
                          <a:spcPts val="1200"/>
                        </a:lnSpc>
                        <a:spcAft>
                          <a:spcPts val="0"/>
                        </a:spcAft>
                      </a:pPr>
                      <a:endParaRPr lang="el-GR" sz="1400" dirty="0">
                        <a:latin typeface="Calibri" pitchFamily="34" charset="0"/>
                        <a:ea typeface="Arial Unicode MS"/>
                        <a:cs typeface="Calibri" pitchFamily="34" charset="0"/>
                      </a:endParaRPr>
                    </a:p>
                  </a:txBody>
                  <a:tcPr marL="0" marR="0" marT="0" marB="0"/>
                </a:tc>
                <a:tc>
                  <a:txBody>
                    <a:bodyPr/>
                    <a:lstStyle/>
                    <a:p>
                      <a:pPr marL="114300" lvl="0">
                        <a:lnSpc>
                          <a:spcPts val="1200"/>
                        </a:lnSpc>
                        <a:spcAft>
                          <a:spcPts val="0"/>
                        </a:spcAft>
                      </a:pPr>
                      <a:r>
                        <a:rPr lang="el-GR" sz="1400" dirty="0">
                          <a:latin typeface="Calibri"/>
                          <a:ea typeface="Arial Unicode MS"/>
                          <a:cs typeface="Times New Roman"/>
                        </a:rPr>
                        <a:t>Ηπατικές διαταραχές</a:t>
                      </a:r>
                    </a:p>
                  </a:txBody>
                  <a:tcPr marL="0" marR="0" marT="0" marB="0"/>
                </a:tc>
                <a:extLst>
                  <a:ext uri="{0D108BD9-81ED-4DB2-BD59-A6C34878D82A}">
                    <a16:rowId xmlns:a16="http://schemas.microsoft.com/office/drawing/2014/main" val="10003"/>
                  </a:ext>
                </a:extLst>
              </a:tr>
              <a:tr h="616430">
                <a:tc>
                  <a:txBody>
                    <a:bodyPr/>
                    <a:lstStyle/>
                    <a:p>
                      <a:pPr marL="127000" lvl="0" algn="ctr">
                        <a:lnSpc>
                          <a:spcPts val="1200"/>
                        </a:lnSpc>
                        <a:spcAft>
                          <a:spcPts val="0"/>
                        </a:spcAft>
                      </a:pPr>
                      <a:r>
                        <a:rPr lang="en-US" sz="1400" i="1" baseline="0" dirty="0" err="1">
                          <a:latin typeface="Calibri"/>
                          <a:ea typeface="Arial Unicode MS"/>
                          <a:cs typeface="Times New Roman"/>
                        </a:rPr>
                        <a:t>Cylindrospermopsis</a:t>
                      </a:r>
                      <a:endParaRPr lang="el-GR" sz="1400" i="1" baseline="0" dirty="0">
                        <a:latin typeface="Calibri"/>
                        <a:ea typeface="Arial Unicode MS"/>
                        <a:cs typeface="Times New Roman"/>
                      </a:endParaRPr>
                    </a:p>
                  </a:txBody>
                  <a:tcPr marL="0" marR="0" marT="0" marB="0"/>
                </a:tc>
                <a:tc>
                  <a:txBody>
                    <a:bodyPr/>
                    <a:lstStyle/>
                    <a:p>
                      <a:pPr marL="0" lvl="0" indent="0" algn="ctr">
                        <a:lnSpc>
                          <a:spcPts val="1295"/>
                        </a:lnSpc>
                        <a:spcAft>
                          <a:spcPts val="0"/>
                        </a:spcAft>
                      </a:pPr>
                      <a:endParaRPr lang="el-GR" sz="1400" dirty="0">
                        <a:latin typeface="Calibri" pitchFamily="34" charset="0"/>
                        <a:ea typeface="Arial Unicode MS"/>
                        <a:cs typeface="Calibri" pitchFamily="34" charset="0"/>
                      </a:endParaRPr>
                    </a:p>
                  </a:txBody>
                  <a:tcPr marL="0" marR="0" marT="0" marB="0"/>
                </a:tc>
                <a:tc>
                  <a:txBody>
                    <a:bodyPr/>
                    <a:lstStyle/>
                    <a:p>
                      <a:pPr marL="114300" lvl="0">
                        <a:lnSpc>
                          <a:spcPts val="1200"/>
                        </a:lnSpc>
                        <a:spcAft>
                          <a:spcPts val="0"/>
                        </a:spcAft>
                      </a:pPr>
                      <a:r>
                        <a:rPr lang="el-GR" sz="1400" dirty="0">
                          <a:latin typeface="Calibri"/>
                          <a:ea typeface="Arial Unicode MS"/>
                          <a:cs typeface="Times New Roman"/>
                        </a:rPr>
                        <a:t>Ηπατικές διαταραχές</a:t>
                      </a:r>
                    </a:p>
                  </a:txBody>
                  <a:tcPr marL="0" marR="0" marT="0" marB="0"/>
                </a:tc>
                <a:extLst>
                  <a:ext uri="{0D108BD9-81ED-4DB2-BD59-A6C34878D82A}">
                    <a16:rowId xmlns:a16="http://schemas.microsoft.com/office/drawing/2014/main" val="10004"/>
                  </a:ext>
                </a:extLst>
              </a:tr>
              <a:tr h="616430">
                <a:tc>
                  <a:txBody>
                    <a:bodyPr/>
                    <a:lstStyle/>
                    <a:p>
                      <a:pPr marL="127000" lvl="0" algn="ctr">
                        <a:lnSpc>
                          <a:spcPts val="1200"/>
                        </a:lnSpc>
                        <a:spcAft>
                          <a:spcPts val="0"/>
                        </a:spcAft>
                      </a:pPr>
                      <a:r>
                        <a:rPr lang="en-US" sz="1400" i="1" baseline="0" dirty="0" err="1">
                          <a:latin typeface="Calibri"/>
                          <a:ea typeface="Arial Unicode MS"/>
                          <a:cs typeface="Times New Roman"/>
                        </a:rPr>
                        <a:t>Aphanizomenon</a:t>
                      </a:r>
                      <a:endParaRPr lang="el-GR" sz="1400" i="1" baseline="0" dirty="0">
                        <a:latin typeface="Calibri"/>
                        <a:ea typeface="Arial Unicode MS"/>
                        <a:cs typeface="Times New Roman"/>
                      </a:endParaRPr>
                    </a:p>
                  </a:txBody>
                  <a:tcPr marL="0" marR="0" marT="0" marB="0"/>
                </a:tc>
                <a:tc>
                  <a:txBody>
                    <a:bodyPr/>
                    <a:lstStyle/>
                    <a:p>
                      <a:pPr marL="0" lvl="0" indent="0">
                        <a:lnSpc>
                          <a:spcPts val="1295"/>
                        </a:lnSpc>
                        <a:spcAft>
                          <a:spcPts val="0"/>
                        </a:spcAft>
                        <a:buSzPts val="1100"/>
                        <a:buFont typeface="Arial"/>
                        <a:buNone/>
                        <a:tabLst>
                          <a:tab pos="0" algn="l"/>
                        </a:tabLst>
                      </a:pPr>
                      <a:endParaRPr lang="el-GR" sz="1400" dirty="0">
                        <a:latin typeface="Calibri" pitchFamily="34" charset="0"/>
                        <a:ea typeface="Arial Unicode MS"/>
                        <a:cs typeface="Calibri" pitchFamily="34" charset="0"/>
                      </a:endParaRPr>
                    </a:p>
                  </a:txBody>
                  <a:tcPr marL="0" marR="0" marT="0" marB="0"/>
                </a:tc>
                <a:tc>
                  <a:txBody>
                    <a:bodyPr/>
                    <a:lstStyle/>
                    <a:p>
                      <a:pPr marL="114300" lvl="0">
                        <a:lnSpc>
                          <a:spcPts val="1200"/>
                        </a:lnSpc>
                        <a:spcAft>
                          <a:spcPts val="0"/>
                        </a:spcAft>
                      </a:pPr>
                      <a:r>
                        <a:rPr lang="el-GR" sz="1400" dirty="0">
                          <a:latin typeface="Calibri"/>
                          <a:ea typeface="Arial Unicode MS"/>
                          <a:cs typeface="Times New Roman"/>
                        </a:rPr>
                        <a:t>Διαταραχές Κεντρικού Νευρικού Συστήματος (ΚΝΣ)</a:t>
                      </a:r>
                    </a:p>
                  </a:txBody>
                  <a:tcPr marL="0" marR="0" marT="0" marB="0"/>
                </a:tc>
                <a:extLst>
                  <a:ext uri="{0D108BD9-81ED-4DB2-BD59-A6C34878D82A}">
                    <a16:rowId xmlns:a16="http://schemas.microsoft.com/office/drawing/2014/main" val="10005"/>
                  </a:ext>
                </a:extLst>
              </a:tr>
              <a:tr h="585894">
                <a:tc>
                  <a:txBody>
                    <a:bodyPr/>
                    <a:lstStyle/>
                    <a:p>
                      <a:pPr marL="127000" lvl="0" algn="ctr">
                        <a:lnSpc>
                          <a:spcPts val="1200"/>
                        </a:lnSpc>
                        <a:spcAft>
                          <a:spcPts val="0"/>
                        </a:spcAft>
                      </a:pPr>
                      <a:r>
                        <a:rPr lang="en-US" sz="1400" i="1" baseline="0" dirty="0">
                          <a:latin typeface="Calibri"/>
                          <a:ea typeface="Arial Unicode MS"/>
                          <a:cs typeface="Times New Roman"/>
                        </a:rPr>
                        <a:t>Anabaena</a:t>
                      </a:r>
                      <a:endParaRPr lang="el-GR" sz="1400" i="1" baseline="0" dirty="0">
                        <a:latin typeface="Calibri"/>
                        <a:ea typeface="Arial Unicode MS"/>
                        <a:cs typeface="Times New Roman"/>
                      </a:endParaRPr>
                    </a:p>
                  </a:txBody>
                  <a:tcPr marL="0" marR="0" marT="0" marB="0"/>
                </a:tc>
                <a:tc>
                  <a:txBody>
                    <a:bodyPr/>
                    <a:lstStyle/>
                    <a:p>
                      <a:pPr lvl="0"/>
                      <a:endParaRPr lang="el-GR" sz="1400" dirty="0">
                        <a:latin typeface="Calibri" pitchFamily="34" charset="0"/>
                        <a:cs typeface="Calibri" pitchFamily="34" charset="0"/>
                      </a:endParaRPr>
                    </a:p>
                  </a:txBody>
                  <a:tcPr/>
                </a:tc>
                <a:tc>
                  <a:txBody>
                    <a:bodyPr/>
                    <a:lstStyle/>
                    <a:p>
                      <a:pPr marL="114300" lvl="0">
                        <a:lnSpc>
                          <a:spcPts val="1200"/>
                        </a:lnSpc>
                        <a:spcAft>
                          <a:spcPts val="0"/>
                        </a:spcAft>
                      </a:pPr>
                      <a:r>
                        <a:rPr lang="el-GR" sz="1400" dirty="0">
                          <a:latin typeface="Calibri"/>
                          <a:ea typeface="Arial Unicode MS"/>
                          <a:cs typeface="Times New Roman"/>
                        </a:rPr>
                        <a:t>Διαταραχές ΚΝΣ</a:t>
                      </a: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err="1">
                <a:latin typeface="Calibri" panose="020F0502020204030204" pitchFamily="34" charset="0"/>
              </a:rPr>
              <a:t>Εντεροβακτήρια</a:t>
            </a:r>
            <a:endParaRPr lang="el-GR" sz="3600" b="1" dirty="0">
              <a:latin typeface="Calibri" panose="020F0502020204030204" pitchFamily="34" charset="0"/>
            </a:endParaRP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2200" dirty="0"/>
          </a:p>
          <a:p>
            <a:pPr>
              <a:buNone/>
            </a:pP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pic>
        <p:nvPicPr>
          <p:cNvPr id="7" name="6 - Εικόνα"/>
          <p:cNvPicPr/>
          <p:nvPr/>
        </p:nvPicPr>
        <p:blipFill>
          <a:blip r:embed="rId2" cstate="print"/>
          <a:srcRect/>
          <a:stretch>
            <a:fillRect/>
          </a:stretch>
        </p:blipFill>
        <p:spPr bwMode="auto">
          <a:xfrm>
            <a:off x="2087724" y="1617724"/>
            <a:ext cx="4716523" cy="4619588"/>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Ο κύκλος του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92100" y="1376772"/>
            <a:ext cx="8458200" cy="5292588"/>
          </a:xfrm>
          <a:prstGeom prst="rect">
            <a:avLst/>
          </a:prstGeom>
        </p:spPr>
        <p:txBody>
          <a:bodyPr vert="horz">
            <a:noAutofit/>
          </a:bodyPr>
          <a:lstStyle/>
          <a:p>
            <a:pPr>
              <a:lnSpc>
                <a:spcPct val="150000"/>
              </a:lnSpc>
              <a:buFont typeface="Arial" pitchFamily="34" charset="0"/>
              <a:buChar char="•"/>
            </a:pPr>
            <a:r>
              <a:rPr lang="el-GR" sz="2400" noProof="0" dirty="0"/>
              <a:t> </a:t>
            </a:r>
            <a:r>
              <a:rPr lang="el-GR" sz="2400" dirty="0">
                <a:cs typeface="Calibri" pitchFamily="34" charset="0"/>
              </a:rPr>
              <a:t>Ο κύκλος του νερού ή υδρολογικός κύκλος είναι η συνεχής ανακύκλωση του νερού μεταξύ υδρόσφαιρας, ατμόσφαιρας και λιθόσφαιρας</a:t>
            </a:r>
          </a:p>
          <a:p>
            <a:pPr>
              <a:lnSpc>
                <a:spcPct val="150000"/>
              </a:lnSpc>
              <a:buFont typeface="Arial" pitchFamily="34" charset="0"/>
              <a:buChar char="•"/>
            </a:pPr>
            <a:r>
              <a:rPr lang="el-GR" sz="2400" dirty="0">
                <a:cs typeface="Calibri" pitchFamily="34" charset="0"/>
              </a:rPr>
              <a:t> Η ενέργεια που απαιτείται</a:t>
            </a:r>
          </a:p>
          <a:p>
            <a:pPr>
              <a:lnSpc>
                <a:spcPct val="150000"/>
              </a:lnSpc>
            </a:pPr>
            <a:r>
              <a:rPr lang="el-GR" sz="2400" dirty="0">
                <a:cs typeface="Calibri" pitchFamily="34" charset="0"/>
              </a:rPr>
              <a:t>για την ολοκλήρωση του </a:t>
            </a:r>
          </a:p>
          <a:p>
            <a:pPr>
              <a:lnSpc>
                <a:spcPct val="150000"/>
              </a:lnSpc>
            </a:pPr>
            <a:r>
              <a:rPr lang="el-GR" sz="2400" dirty="0">
                <a:cs typeface="Calibri" pitchFamily="34" charset="0"/>
              </a:rPr>
              <a:t>κύκλου προέρχεται από την </a:t>
            </a:r>
          </a:p>
          <a:p>
            <a:pPr>
              <a:lnSpc>
                <a:spcPct val="150000"/>
              </a:lnSpc>
            </a:pPr>
            <a:r>
              <a:rPr lang="el-GR" sz="2400" dirty="0">
                <a:cs typeface="Calibri" pitchFamily="34" charset="0"/>
              </a:rPr>
              <a:t>ηλιακή ακτινοβολία</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pic>
        <p:nvPicPr>
          <p:cNvPr id="6" name="5 - Εικόνα"/>
          <p:cNvPicPr/>
          <p:nvPr/>
        </p:nvPicPr>
        <p:blipFill>
          <a:blip r:embed="rId3" cstate="print"/>
          <a:srcRect/>
          <a:stretch>
            <a:fillRect/>
          </a:stretch>
        </p:blipFill>
        <p:spPr bwMode="auto">
          <a:xfrm>
            <a:off x="4211960" y="2708920"/>
            <a:ext cx="4896036" cy="3672408"/>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Μόλυνση του νερού</a:t>
            </a:r>
          </a:p>
        </p:txBody>
      </p:sp>
      <p:sp>
        <p:nvSpPr>
          <p:cNvPr id="3" name="Θέση περιεχομένου 2"/>
          <p:cNvSpPr>
            <a:spLocks noGrp="1"/>
          </p:cNvSpPr>
          <p:nvPr>
            <p:ph idx="1"/>
          </p:nvPr>
        </p:nvSpPr>
        <p:spPr>
          <a:xfrm>
            <a:off x="354360" y="1376772"/>
            <a:ext cx="8435280" cy="4824536"/>
          </a:xfrm>
        </p:spPr>
        <p:txBody>
          <a:bodyPr>
            <a:noAutofit/>
          </a:bodyPr>
          <a:lstStyle/>
          <a:p>
            <a:endParaRPr lang="el-GR" sz="800" dirty="0"/>
          </a:p>
          <a:p>
            <a:r>
              <a:rPr lang="el-GR" sz="2400" dirty="0"/>
              <a:t>Οι μικροοργανισμοί-δείκτες μπορούν να μετρηθούν με:</a:t>
            </a:r>
          </a:p>
          <a:p>
            <a:pPr>
              <a:buNone/>
            </a:pPr>
            <a:endParaRPr lang="el-GR" sz="1000" dirty="0"/>
          </a:p>
          <a:p>
            <a:pPr lvl="0">
              <a:buFont typeface="Wingdings" pitchFamily="2" charset="2"/>
              <a:buChar char="Ø"/>
            </a:pPr>
            <a:r>
              <a:rPr lang="el-GR" sz="2400" dirty="0"/>
              <a:t>την ανάπτυξη αποικιών απευθείας σε κατάλληλο θρεπτικό υλικό</a:t>
            </a:r>
          </a:p>
          <a:p>
            <a:pPr lvl="0">
              <a:buFont typeface="Wingdings" pitchFamily="2" charset="2"/>
              <a:buChar char="Ø"/>
            </a:pPr>
            <a:r>
              <a:rPr lang="el-GR" sz="2400" dirty="0"/>
              <a:t>την αύξηση της θολότητας σε ένα θρεπτικό υλικό</a:t>
            </a:r>
          </a:p>
          <a:p>
            <a:pPr lvl="0">
              <a:buFont typeface="Wingdings" pitchFamily="2" charset="2"/>
              <a:buChar char="Ø"/>
            </a:pPr>
            <a:r>
              <a:rPr lang="el-GR" sz="2400" dirty="0"/>
              <a:t>την ανάπτυξη αποικιών σε ένα φίλτρο (μέθοδος διηθητικών μεμβρανών) </a:t>
            </a:r>
          </a:p>
          <a:p>
            <a:pPr lvl="0">
              <a:buFont typeface="Wingdings" pitchFamily="2" charset="2"/>
              <a:buChar char="Ø"/>
            </a:pPr>
            <a:r>
              <a:rPr lang="el-GR" sz="2400" dirty="0"/>
              <a:t>τη μεταβολή της συγκέντρωσης του αερίου μετά από επώαση σε ειδικό θρεπτικό υλικό</a:t>
            </a:r>
          </a:p>
          <a:p>
            <a:pPr lvl="0">
              <a:buNone/>
            </a:pPr>
            <a:endParaRPr lang="el-GR" sz="1000" dirty="0"/>
          </a:p>
          <a:p>
            <a:pPr>
              <a:buFont typeface="Arial" pitchFamily="34" charset="0"/>
              <a:buChar char="•"/>
            </a:pPr>
            <a:r>
              <a:rPr lang="el-GR" sz="2400" dirty="0"/>
              <a:t>Η επιλογή του θρεπτικού υλικού είναι καθοριστική γιατί το θρεπτικό μέσο είναι εκλεκτικό, οπότε επιτρέπει την ανάπτυξη συγκεκριμένων κάθε φορά μικροοργανισμών</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Ικανότητα </a:t>
            </a:r>
            <a:r>
              <a:rPr lang="el-GR" sz="3600" b="1" dirty="0" err="1">
                <a:latin typeface="Calibri" panose="020F0502020204030204" pitchFamily="34" charset="0"/>
              </a:rPr>
              <a:t>αυτοκαθαρισμού</a:t>
            </a:r>
            <a:r>
              <a:rPr lang="el-GR" sz="3600" b="1" dirty="0">
                <a:latin typeface="Calibri" panose="020F0502020204030204" pitchFamily="34" charset="0"/>
              </a:rPr>
              <a:t> υδάτων</a:t>
            </a:r>
          </a:p>
        </p:txBody>
      </p:sp>
      <p:sp>
        <p:nvSpPr>
          <p:cNvPr id="3" name="Θέση περιεχομένου 2"/>
          <p:cNvSpPr>
            <a:spLocks noGrp="1"/>
          </p:cNvSpPr>
          <p:nvPr>
            <p:ph idx="1"/>
          </p:nvPr>
        </p:nvSpPr>
        <p:spPr>
          <a:xfrm>
            <a:off x="354360" y="1376772"/>
            <a:ext cx="8435280" cy="5040560"/>
          </a:xfrm>
        </p:spPr>
        <p:txBody>
          <a:bodyPr>
            <a:noAutofit/>
          </a:bodyPr>
          <a:lstStyle/>
          <a:p>
            <a:endParaRPr lang="el-GR" sz="800" dirty="0"/>
          </a:p>
          <a:p>
            <a:r>
              <a:rPr lang="el-GR" sz="2400" dirty="0"/>
              <a:t> Τα επιφανειακά νερά είναι περισσότερο ή λιγότερο ευαίσθητα στη ρύπανση από διάφορους ρύπους, ανάλογα με τη δυνατότητα ανανέωσής τους. Οι λίμνες έχουν μικρή δυνατότητα ανανέωσης των νερών τους και είναι πολύ πιο ευαίσθητοι αποδέκτες από τα ποτάμια και τις θάλασσες</a:t>
            </a:r>
          </a:p>
          <a:p>
            <a:endParaRPr lang="el-GR" sz="1200" dirty="0"/>
          </a:p>
          <a:p>
            <a:r>
              <a:rPr lang="el-GR" sz="2400" dirty="0"/>
              <a:t>Το υδάτινο περιβάλλον αντιδρά στη ρύπανση με μια σειρά μηχανισμών που σκοπό έχουν να το επαναφέρουν στην προηγούμενη κατάστασή του. </a:t>
            </a:r>
          </a:p>
          <a:p>
            <a:pPr>
              <a:buNone/>
            </a:pPr>
            <a:endParaRPr lang="el-GR" sz="1200" dirty="0"/>
          </a:p>
          <a:p>
            <a:r>
              <a:rPr lang="el-GR" sz="2400" dirty="0"/>
              <a:t>Τα φαινόμενα που λαμβάνουν χώρα στον «</a:t>
            </a:r>
            <a:r>
              <a:rPr lang="el-GR" sz="2400" dirty="0" err="1"/>
              <a:t>αυτοκαθαρισμό</a:t>
            </a:r>
            <a:r>
              <a:rPr lang="el-GR" sz="2400" dirty="0"/>
              <a:t>» του νερού είναι στην πραγματικότητα μηχανισμοί ανακύκλωσης της ύλης. </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5252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Ικανότητα </a:t>
            </a:r>
            <a:r>
              <a:rPr lang="el-GR" sz="3600" b="1" dirty="0" err="1">
                <a:latin typeface="Calibri" panose="020F0502020204030204" pitchFamily="34" charset="0"/>
              </a:rPr>
              <a:t>αυτοκαθαρισμού</a:t>
            </a:r>
            <a:r>
              <a:rPr lang="el-GR" sz="3600" b="1" dirty="0">
                <a:latin typeface="Calibri" panose="020F0502020204030204" pitchFamily="34" charset="0"/>
              </a:rPr>
              <a:t> υδάτων</a:t>
            </a:r>
          </a:p>
        </p:txBody>
      </p:sp>
      <p:sp>
        <p:nvSpPr>
          <p:cNvPr id="3" name="Θέση περιεχομένου 2"/>
          <p:cNvSpPr>
            <a:spLocks noGrp="1"/>
          </p:cNvSpPr>
          <p:nvPr>
            <p:ph idx="1"/>
          </p:nvPr>
        </p:nvSpPr>
        <p:spPr>
          <a:xfrm>
            <a:off x="354360" y="1376772"/>
            <a:ext cx="8435280" cy="5040560"/>
          </a:xfrm>
        </p:spPr>
        <p:txBody>
          <a:bodyPr>
            <a:noAutofit/>
          </a:bodyPr>
          <a:lstStyle/>
          <a:p>
            <a:endParaRPr lang="el-GR" sz="800" dirty="0"/>
          </a:p>
          <a:p>
            <a:pPr>
              <a:buNone/>
            </a:pPr>
            <a:r>
              <a:rPr lang="el-GR" sz="2400" dirty="0"/>
              <a:t> </a:t>
            </a:r>
            <a:br>
              <a:rPr lang="el-GR" sz="2400" dirty="0"/>
            </a:br>
            <a:endParaRPr lang="el-GR" sz="1600" dirty="0">
              <a:latin typeface="Calibri" pitchFamily="34" charset="0"/>
              <a:cs typeface="Calibri" pitchFamily="34" charset="0"/>
            </a:endParaRPr>
          </a:p>
          <a:p>
            <a:pPr>
              <a:buNone/>
            </a:pP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graphicFrame>
        <p:nvGraphicFramePr>
          <p:cNvPr id="6" name="5 - Πίνακας"/>
          <p:cNvGraphicFramePr>
            <a:graphicFrameLocks noGrp="1"/>
          </p:cNvGraphicFramePr>
          <p:nvPr/>
        </p:nvGraphicFramePr>
        <p:xfrm>
          <a:off x="395536" y="1639456"/>
          <a:ext cx="8352930" cy="4561852"/>
        </p:xfrm>
        <a:graphic>
          <a:graphicData uri="http://schemas.openxmlformats.org/drawingml/2006/table">
            <a:tbl>
              <a:tblPr firstRow="1" bandRow="1">
                <a:tableStyleId>{5C22544A-7EE6-4342-B048-85BDC9FD1C3A}</a:tableStyleId>
              </a:tblPr>
              <a:tblGrid>
                <a:gridCol w="2784310">
                  <a:extLst>
                    <a:ext uri="{9D8B030D-6E8A-4147-A177-3AD203B41FA5}">
                      <a16:colId xmlns:a16="http://schemas.microsoft.com/office/drawing/2014/main" val="20000"/>
                    </a:ext>
                  </a:extLst>
                </a:gridCol>
                <a:gridCol w="2784310">
                  <a:extLst>
                    <a:ext uri="{9D8B030D-6E8A-4147-A177-3AD203B41FA5}">
                      <a16:colId xmlns:a16="http://schemas.microsoft.com/office/drawing/2014/main" val="20001"/>
                    </a:ext>
                  </a:extLst>
                </a:gridCol>
                <a:gridCol w="2784310">
                  <a:extLst>
                    <a:ext uri="{9D8B030D-6E8A-4147-A177-3AD203B41FA5}">
                      <a16:colId xmlns:a16="http://schemas.microsoft.com/office/drawing/2014/main" val="20002"/>
                    </a:ext>
                  </a:extLst>
                </a:gridCol>
              </a:tblGrid>
              <a:tr h="386423">
                <a:tc>
                  <a:txBody>
                    <a:bodyPr/>
                    <a:lstStyle/>
                    <a:p>
                      <a:endParaRPr lang="el-GR" dirty="0"/>
                    </a:p>
                  </a:txBody>
                  <a:tcPr/>
                </a:tc>
                <a:tc>
                  <a:txBody>
                    <a:bodyPr/>
                    <a:lstStyle/>
                    <a:p>
                      <a:pPr algn="ctr"/>
                      <a:r>
                        <a:rPr lang="el-GR" dirty="0"/>
                        <a:t>Μηχανισμοί</a:t>
                      </a:r>
                    </a:p>
                  </a:txBody>
                  <a:tcPr/>
                </a:tc>
                <a:tc>
                  <a:txBody>
                    <a:bodyPr/>
                    <a:lstStyle/>
                    <a:p>
                      <a:endParaRPr lang="el-GR"/>
                    </a:p>
                  </a:txBody>
                  <a:tcPr/>
                </a:tc>
                <a:extLst>
                  <a:ext uri="{0D108BD9-81ED-4DB2-BD59-A6C34878D82A}">
                    <a16:rowId xmlns:a16="http://schemas.microsoft.com/office/drawing/2014/main" val="10000"/>
                  </a:ext>
                </a:extLst>
              </a:tr>
              <a:tr h="386423">
                <a:tc>
                  <a:txBody>
                    <a:bodyPr/>
                    <a:lstStyle/>
                    <a:p>
                      <a:pPr algn="ctr"/>
                      <a:r>
                        <a:rPr lang="el-GR" b="1" dirty="0"/>
                        <a:t>Φυσικοί</a:t>
                      </a:r>
                    </a:p>
                  </a:txBody>
                  <a:tcPr/>
                </a:tc>
                <a:tc>
                  <a:txBody>
                    <a:bodyPr/>
                    <a:lstStyle/>
                    <a:p>
                      <a:pPr algn="ctr"/>
                      <a:r>
                        <a:rPr lang="el-GR" b="1" dirty="0"/>
                        <a:t>Χημικοί</a:t>
                      </a:r>
                    </a:p>
                  </a:txBody>
                  <a:tcPr/>
                </a:tc>
                <a:tc>
                  <a:txBody>
                    <a:bodyPr/>
                    <a:lstStyle/>
                    <a:p>
                      <a:pPr algn="ctr"/>
                      <a:r>
                        <a:rPr lang="el-GR" b="1" dirty="0"/>
                        <a:t>Βιολογικοί</a:t>
                      </a:r>
                    </a:p>
                  </a:txBody>
                  <a:tcPr/>
                </a:tc>
                <a:extLst>
                  <a:ext uri="{0D108BD9-81ED-4DB2-BD59-A6C34878D82A}">
                    <a16:rowId xmlns:a16="http://schemas.microsoft.com/office/drawing/2014/main" val="10001"/>
                  </a:ext>
                </a:extLst>
              </a:tr>
              <a:tr h="666976">
                <a:tc>
                  <a:txBody>
                    <a:bodyPr/>
                    <a:lstStyle/>
                    <a:p>
                      <a:pPr algn="ctr"/>
                      <a:r>
                        <a:rPr lang="el-GR" dirty="0"/>
                        <a:t>Διάλυση </a:t>
                      </a:r>
                    </a:p>
                  </a:txBody>
                  <a:tcPr/>
                </a:tc>
                <a:tc>
                  <a:txBody>
                    <a:bodyPr/>
                    <a:lstStyle/>
                    <a:p>
                      <a:pPr algn="ctr"/>
                      <a:r>
                        <a:rPr lang="el-GR" dirty="0"/>
                        <a:t>Οξειδοαναγωγή</a:t>
                      </a:r>
                    </a:p>
                  </a:txBody>
                  <a:tcPr/>
                </a:tc>
                <a:tc>
                  <a:txBody>
                    <a:bodyPr/>
                    <a:lstStyle/>
                    <a:p>
                      <a:pPr algn="ctr"/>
                      <a:r>
                        <a:rPr lang="el-GR" dirty="0" err="1"/>
                        <a:t>Βακτηριακοί</a:t>
                      </a:r>
                      <a:r>
                        <a:rPr lang="el-GR" dirty="0"/>
                        <a:t> αποσύνθεση</a:t>
                      </a:r>
                    </a:p>
                  </a:txBody>
                  <a:tcPr/>
                </a:tc>
                <a:extLst>
                  <a:ext uri="{0D108BD9-81ED-4DB2-BD59-A6C34878D82A}">
                    <a16:rowId xmlns:a16="http://schemas.microsoft.com/office/drawing/2014/main" val="10002"/>
                  </a:ext>
                </a:extLst>
              </a:tr>
              <a:tr h="812198">
                <a:tc>
                  <a:txBody>
                    <a:bodyPr/>
                    <a:lstStyle/>
                    <a:p>
                      <a:pPr algn="ctr"/>
                      <a:r>
                        <a:rPr lang="el-GR" dirty="0"/>
                        <a:t>Καθίζηση</a:t>
                      </a:r>
                    </a:p>
                  </a:txBody>
                  <a:tcPr/>
                </a:tc>
                <a:tc>
                  <a:txBody>
                    <a:bodyPr/>
                    <a:lstStyle/>
                    <a:p>
                      <a:pPr algn="ctr"/>
                      <a:r>
                        <a:rPr lang="el-GR" dirty="0"/>
                        <a:t>Υδρόλυση</a:t>
                      </a:r>
                    </a:p>
                  </a:txBody>
                  <a:tcPr/>
                </a:tc>
                <a:tc>
                  <a:txBody>
                    <a:bodyPr/>
                    <a:lstStyle/>
                    <a:p>
                      <a:pPr algn="ctr"/>
                      <a:r>
                        <a:rPr lang="el-GR" dirty="0"/>
                        <a:t>Κατανάλωση από ανώτερους </a:t>
                      </a:r>
                      <a:r>
                        <a:rPr lang="el-GR" dirty="0" err="1"/>
                        <a:t>μ.ο</a:t>
                      </a:r>
                      <a:r>
                        <a:rPr lang="el-GR" dirty="0"/>
                        <a:t>.</a:t>
                      </a:r>
                    </a:p>
                  </a:txBody>
                  <a:tcPr/>
                </a:tc>
                <a:extLst>
                  <a:ext uri="{0D108BD9-81ED-4DB2-BD59-A6C34878D82A}">
                    <a16:rowId xmlns:a16="http://schemas.microsoft.com/office/drawing/2014/main" val="10003"/>
                  </a:ext>
                </a:extLst>
              </a:tr>
              <a:tr h="797664">
                <a:tc>
                  <a:txBody>
                    <a:bodyPr/>
                    <a:lstStyle/>
                    <a:p>
                      <a:pPr algn="ctr"/>
                      <a:r>
                        <a:rPr lang="el-GR" dirty="0"/>
                        <a:t>Προσρόφηση</a:t>
                      </a:r>
                    </a:p>
                  </a:txBody>
                  <a:tcPr/>
                </a:tc>
                <a:tc>
                  <a:txBody>
                    <a:bodyPr/>
                    <a:lstStyle/>
                    <a:p>
                      <a:pPr algn="ctr"/>
                      <a:r>
                        <a:rPr lang="el-GR" dirty="0" err="1"/>
                        <a:t>Συμπλοκοποίηση</a:t>
                      </a:r>
                      <a:endParaRPr lang="el-GR" dirty="0"/>
                    </a:p>
                  </a:txBody>
                  <a:tcPr/>
                </a:tc>
                <a:tc>
                  <a:txBody>
                    <a:bodyPr/>
                    <a:lstStyle/>
                    <a:p>
                      <a:pPr algn="ctr"/>
                      <a:r>
                        <a:rPr lang="el-GR" dirty="0"/>
                        <a:t>Κατανάλωση από φυτικούς και </a:t>
                      </a:r>
                      <a:r>
                        <a:rPr lang="el-GR" dirty="0" err="1"/>
                        <a:t>ζωϊκούς</a:t>
                      </a:r>
                      <a:r>
                        <a:rPr lang="el-GR" baseline="0" dirty="0"/>
                        <a:t> </a:t>
                      </a:r>
                      <a:r>
                        <a:rPr lang="el-GR" baseline="0" dirty="0" err="1"/>
                        <a:t>μ.ο</a:t>
                      </a:r>
                      <a:r>
                        <a:rPr lang="el-GR" baseline="0" dirty="0"/>
                        <a:t>.</a:t>
                      </a:r>
                      <a:endParaRPr lang="el-GR" dirty="0"/>
                    </a:p>
                  </a:txBody>
                  <a:tcPr/>
                </a:tc>
                <a:extLst>
                  <a:ext uri="{0D108BD9-81ED-4DB2-BD59-A6C34878D82A}">
                    <a16:rowId xmlns:a16="http://schemas.microsoft.com/office/drawing/2014/main" val="10004"/>
                  </a:ext>
                </a:extLst>
              </a:tr>
              <a:tr h="386423">
                <a:tc>
                  <a:txBody>
                    <a:bodyPr/>
                    <a:lstStyle/>
                    <a:p>
                      <a:pPr algn="ctr"/>
                      <a:r>
                        <a:rPr lang="el-GR" dirty="0"/>
                        <a:t>Απορρόφηση</a:t>
                      </a:r>
                    </a:p>
                  </a:txBody>
                  <a:tcPr/>
                </a:tc>
                <a:tc>
                  <a:txBody>
                    <a:bodyPr/>
                    <a:lstStyle/>
                    <a:p>
                      <a:pPr algn="ctr"/>
                      <a:r>
                        <a:rPr lang="el-GR" dirty="0"/>
                        <a:t>Καταβύθιση</a:t>
                      </a:r>
                    </a:p>
                  </a:txBody>
                  <a:tcPr/>
                </a:tc>
                <a:tc>
                  <a:txBody>
                    <a:bodyPr/>
                    <a:lstStyle/>
                    <a:p>
                      <a:pPr algn="ctr"/>
                      <a:endParaRPr lang="el-GR" dirty="0"/>
                    </a:p>
                  </a:txBody>
                  <a:tcPr/>
                </a:tc>
                <a:extLst>
                  <a:ext uri="{0D108BD9-81ED-4DB2-BD59-A6C34878D82A}">
                    <a16:rowId xmlns:a16="http://schemas.microsoft.com/office/drawing/2014/main" val="10005"/>
                  </a:ext>
                </a:extLst>
              </a:tr>
              <a:tr h="666976">
                <a:tc>
                  <a:txBody>
                    <a:bodyPr/>
                    <a:lstStyle/>
                    <a:p>
                      <a:pPr algn="ctr"/>
                      <a:r>
                        <a:rPr lang="el-GR" dirty="0" err="1"/>
                        <a:t>Ιοντοανταλλαγή</a:t>
                      </a:r>
                      <a:r>
                        <a:rPr lang="el-GR" baseline="0" dirty="0"/>
                        <a:t> </a:t>
                      </a:r>
                      <a:endParaRPr lang="el-GR" dirty="0"/>
                    </a:p>
                  </a:txBody>
                  <a:tcPr/>
                </a:tc>
                <a:tc>
                  <a:txBody>
                    <a:bodyPr/>
                    <a:lstStyle/>
                    <a:p>
                      <a:pPr algn="ctr"/>
                      <a:r>
                        <a:rPr lang="el-GR" dirty="0"/>
                        <a:t>Συσσωμάτωση</a:t>
                      </a:r>
                    </a:p>
                  </a:txBody>
                  <a:tcPr/>
                </a:tc>
                <a:tc>
                  <a:txBody>
                    <a:bodyPr/>
                    <a:lstStyle/>
                    <a:p>
                      <a:pPr algn="ctr"/>
                      <a:endParaRPr lang="el-GR" dirty="0"/>
                    </a:p>
                  </a:txBody>
                  <a:tcPr/>
                </a:tc>
                <a:extLst>
                  <a:ext uri="{0D108BD9-81ED-4DB2-BD59-A6C34878D82A}">
                    <a16:rowId xmlns:a16="http://schemas.microsoft.com/office/drawing/2014/main" val="10006"/>
                  </a:ext>
                </a:extLst>
              </a:tr>
              <a:tr h="458769">
                <a:tc>
                  <a:txBody>
                    <a:bodyPr/>
                    <a:lstStyle/>
                    <a:p>
                      <a:pPr algn="ctr"/>
                      <a:r>
                        <a:rPr lang="el-GR" dirty="0"/>
                        <a:t>Διάβρωση</a:t>
                      </a:r>
                    </a:p>
                  </a:txBody>
                  <a:tcPr/>
                </a:tc>
                <a:tc>
                  <a:txBody>
                    <a:bodyPr/>
                    <a:lstStyle/>
                    <a:p>
                      <a:pPr algn="ctr"/>
                      <a:endParaRPr lang="el-GR" dirty="0"/>
                    </a:p>
                  </a:txBody>
                  <a:tcPr/>
                </a:tc>
                <a:tc>
                  <a:txBody>
                    <a:bodyPr/>
                    <a:lstStyle/>
                    <a:p>
                      <a:pPr algn="ctr"/>
                      <a:endParaRPr lang="el-G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4" y="516995"/>
            <a:ext cx="8757465" cy="886780"/>
          </a:xfrm>
        </p:spPr>
        <p:txBody>
          <a:bodyPr>
            <a:noAutofit/>
          </a:bodyPr>
          <a:lstStyle/>
          <a:p>
            <a:r>
              <a:rPr lang="el-GR" sz="2800" b="1" dirty="0">
                <a:latin typeface="Calibri" panose="020F0502020204030204" pitchFamily="34" charset="0"/>
              </a:rPr>
              <a:t>Ποιοτικά χαρακτηριστικά του νερού</a:t>
            </a:r>
          </a:p>
        </p:txBody>
      </p:sp>
      <p:sp>
        <p:nvSpPr>
          <p:cNvPr id="3" name="Θέση περιεχομένου 2"/>
          <p:cNvSpPr>
            <a:spLocks noGrp="1"/>
          </p:cNvSpPr>
          <p:nvPr>
            <p:ph idx="1"/>
          </p:nvPr>
        </p:nvSpPr>
        <p:spPr>
          <a:xfrm>
            <a:off x="354360" y="1376772"/>
            <a:ext cx="8435280" cy="5220580"/>
          </a:xfrm>
        </p:spPr>
        <p:txBody>
          <a:bodyPr>
            <a:noAutofit/>
          </a:bodyPr>
          <a:lstStyle/>
          <a:p>
            <a:endParaRPr lang="el-GR" sz="800" dirty="0"/>
          </a:p>
          <a:p>
            <a:pPr marL="174625" indent="3175"/>
            <a:r>
              <a:rPr lang="en-US" sz="2400" dirty="0"/>
              <a:t> </a:t>
            </a:r>
            <a:r>
              <a:rPr lang="el-GR" sz="2400" dirty="0"/>
              <a:t>Η ποιότητα του υπόγειου, επιφανειακού νερού ή του νερού ανθρώπινης κατανάλωσης είναι ιδιαίτερα σημαντική διότι καθορίζει τις χρήσεις του</a:t>
            </a:r>
          </a:p>
          <a:p>
            <a:pPr marL="174625" indent="3175"/>
            <a:r>
              <a:rPr lang="el-GR" sz="2400" dirty="0"/>
              <a:t> Ο χαρακτηρισμός του νερού ως πόσιμο πραγματοποιείται όταν η ποιότητά του συμμορφώνεται με τα όρια της ποιότητας που ορίζει η νομοθεσία</a:t>
            </a:r>
          </a:p>
          <a:p>
            <a:r>
              <a:rPr lang="el-GR" sz="2400" dirty="0"/>
              <a:t>Γενικά, τα ποιοτικά χαρακτηριστικά του νερού διακρίνονται σε:</a:t>
            </a:r>
          </a:p>
          <a:p>
            <a:pPr lvl="0">
              <a:buFont typeface="Wingdings" pitchFamily="2" charset="2"/>
              <a:buChar char="Ø"/>
            </a:pPr>
            <a:r>
              <a:rPr lang="el-GR" sz="2400" dirty="0"/>
              <a:t>φυσικά</a:t>
            </a:r>
          </a:p>
          <a:p>
            <a:pPr lvl="0">
              <a:buFont typeface="Wingdings" pitchFamily="2" charset="2"/>
              <a:buChar char="Ø"/>
            </a:pPr>
            <a:r>
              <a:rPr lang="el-GR" sz="2400" dirty="0"/>
              <a:t>χημικά</a:t>
            </a:r>
          </a:p>
          <a:p>
            <a:pPr lvl="0">
              <a:buFont typeface="Wingdings" pitchFamily="2" charset="2"/>
              <a:buChar char="Ø"/>
            </a:pPr>
            <a:r>
              <a:rPr lang="el-GR" sz="2400" dirty="0"/>
              <a:t>βιοχημικά </a:t>
            </a:r>
          </a:p>
          <a:p>
            <a:pPr lvl="0">
              <a:buFont typeface="Wingdings" pitchFamily="2" charset="2"/>
              <a:buChar char="Ø"/>
            </a:pPr>
            <a:r>
              <a:rPr lang="el-GR" sz="2400" dirty="0"/>
              <a:t>μικροβιολογικά</a:t>
            </a:r>
          </a:p>
          <a:p>
            <a:pPr marL="174625" indent="3175"/>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3923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4" y="516995"/>
            <a:ext cx="8757465" cy="886780"/>
          </a:xfrm>
        </p:spPr>
        <p:txBody>
          <a:bodyPr>
            <a:noAutofit/>
          </a:bodyPr>
          <a:lstStyle/>
          <a:p>
            <a:r>
              <a:rPr lang="el-GR" sz="2800" b="1" dirty="0">
                <a:latin typeface="Calibri" panose="020F0502020204030204" pitchFamily="34" charset="0"/>
              </a:rPr>
              <a:t>Ποιοτικά χαρακτηριστικά του νερού</a:t>
            </a:r>
          </a:p>
        </p:txBody>
      </p:sp>
      <p:sp>
        <p:nvSpPr>
          <p:cNvPr id="3" name="Θέση περιεχομένου 2"/>
          <p:cNvSpPr>
            <a:spLocks noGrp="1"/>
          </p:cNvSpPr>
          <p:nvPr>
            <p:ph idx="1"/>
          </p:nvPr>
        </p:nvSpPr>
        <p:spPr>
          <a:xfrm>
            <a:off x="354360" y="1376772"/>
            <a:ext cx="8435280" cy="5220580"/>
          </a:xfrm>
        </p:spPr>
        <p:txBody>
          <a:bodyPr>
            <a:noAutofit/>
          </a:bodyPr>
          <a:lstStyle/>
          <a:p>
            <a:endParaRPr lang="el-GR" sz="800" dirty="0"/>
          </a:p>
          <a:p>
            <a:pPr marL="174625" indent="3175"/>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graphicFrame>
        <p:nvGraphicFramePr>
          <p:cNvPr id="5" name="4 - Πίνακας"/>
          <p:cNvGraphicFramePr>
            <a:graphicFrameLocks noGrp="1"/>
          </p:cNvGraphicFramePr>
          <p:nvPr/>
        </p:nvGraphicFramePr>
        <p:xfrm>
          <a:off x="359532" y="1952836"/>
          <a:ext cx="8604448" cy="3235960"/>
        </p:xfrm>
        <a:graphic>
          <a:graphicData uri="http://schemas.openxmlformats.org/drawingml/2006/table">
            <a:tbl>
              <a:tblPr firstRow="1" bandRow="1">
                <a:tableStyleId>{5C22544A-7EE6-4342-B048-85BDC9FD1C3A}</a:tableStyleId>
              </a:tblPr>
              <a:tblGrid>
                <a:gridCol w="2151112">
                  <a:extLst>
                    <a:ext uri="{9D8B030D-6E8A-4147-A177-3AD203B41FA5}">
                      <a16:colId xmlns:a16="http://schemas.microsoft.com/office/drawing/2014/main" val="20000"/>
                    </a:ext>
                  </a:extLst>
                </a:gridCol>
                <a:gridCol w="2151112">
                  <a:extLst>
                    <a:ext uri="{9D8B030D-6E8A-4147-A177-3AD203B41FA5}">
                      <a16:colId xmlns:a16="http://schemas.microsoft.com/office/drawing/2014/main" val="20001"/>
                    </a:ext>
                  </a:extLst>
                </a:gridCol>
                <a:gridCol w="2151112">
                  <a:extLst>
                    <a:ext uri="{9D8B030D-6E8A-4147-A177-3AD203B41FA5}">
                      <a16:colId xmlns:a16="http://schemas.microsoft.com/office/drawing/2014/main" val="20002"/>
                    </a:ext>
                  </a:extLst>
                </a:gridCol>
                <a:gridCol w="2151112">
                  <a:extLst>
                    <a:ext uri="{9D8B030D-6E8A-4147-A177-3AD203B41FA5}">
                      <a16:colId xmlns:a16="http://schemas.microsoft.com/office/drawing/2014/main" val="20003"/>
                    </a:ext>
                  </a:extLst>
                </a:gridCol>
              </a:tblGrid>
              <a:tr h="370840">
                <a:tc>
                  <a:txBody>
                    <a:bodyPr/>
                    <a:lstStyle/>
                    <a:p>
                      <a:r>
                        <a:rPr lang="el-GR" dirty="0"/>
                        <a:t>Φυσικά</a:t>
                      </a:r>
                    </a:p>
                  </a:txBody>
                  <a:tcPr/>
                </a:tc>
                <a:tc>
                  <a:txBody>
                    <a:bodyPr/>
                    <a:lstStyle/>
                    <a:p>
                      <a:r>
                        <a:rPr lang="el-GR" dirty="0"/>
                        <a:t>Χημικά </a:t>
                      </a:r>
                    </a:p>
                  </a:txBody>
                  <a:tcPr/>
                </a:tc>
                <a:tc>
                  <a:txBody>
                    <a:bodyPr/>
                    <a:lstStyle/>
                    <a:p>
                      <a:r>
                        <a:rPr lang="el-GR" dirty="0"/>
                        <a:t>Βιοχημικά</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Μικροβιολογικά</a:t>
                      </a:r>
                    </a:p>
                    <a:p>
                      <a:endParaRPr lang="el-GR" dirty="0"/>
                    </a:p>
                  </a:txBody>
                  <a:tcPr/>
                </a:tc>
                <a:extLst>
                  <a:ext uri="{0D108BD9-81ED-4DB2-BD59-A6C34878D82A}">
                    <a16:rowId xmlns:a16="http://schemas.microsoft.com/office/drawing/2014/main" val="10000"/>
                  </a:ext>
                </a:extLst>
              </a:tr>
              <a:tr h="370840">
                <a:tc>
                  <a:txBody>
                    <a:bodyPr/>
                    <a:lstStyle/>
                    <a:p>
                      <a:r>
                        <a:rPr lang="el-GR" dirty="0"/>
                        <a:t>Θερμοκρασία</a:t>
                      </a:r>
                    </a:p>
                  </a:txBody>
                  <a:tcPr/>
                </a:tc>
                <a:tc>
                  <a:txBody>
                    <a:bodyPr/>
                    <a:lstStyle/>
                    <a:p>
                      <a:r>
                        <a:rPr lang="en-US" dirty="0"/>
                        <a:t>pH</a:t>
                      </a:r>
                      <a:endParaRPr lang="el-GR" dirty="0"/>
                    </a:p>
                  </a:txBody>
                  <a:tcPr/>
                </a:tc>
                <a:tc>
                  <a:txBody>
                    <a:bodyPr/>
                    <a:lstStyle/>
                    <a:p>
                      <a:r>
                        <a:rPr lang="en-US" dirty="0"/>
                        <a:t>BOD</a:t>
                      </a:r>
                      <a:endParaRPr lang="el-GR" dirty="0"/>
                    </a:p>
                  </a:txBody>
                  <a:tcPr/>
                </a:tc>
                <a:tc>
                  <a:txBody>
                    <a:bodyPr/>
                    <a:lstStyle/>
                    <a:p>
                      <a:r>
                        <a:rPr lang="el-GR" dirty="0"/>
                        <a:t>Βακτήρια</a:t>
                      </a:r>
                    </a:p>
                  </a:txBody>
                  <a:tcPr/>
                </a:tc>
                <a:extLst>
                  <a:ext uri="{0D108BD9-81ED-4DB2-BD59-A6C34878D82A}">
                    <a16:rowId xmlns:a16="http://schemas.microsoft.com/office/drawing/2014/main" val="10001"/>
                  </a:ext>
                </a:extLst>
              </a:tr>
              <a:tr h="370840">
                <a:tc>
                  <a:txBody>
                    <a:bodyPr/>
                    <a:lstStyle/>
                    <a:p>
                      <a:r>
                        <a:rPr lang="en-US" dirty="0"/>
                        <a:t>EC</a:t>
                      </a:r>
                      <a:endParaRPr lang="el-GR" dirty="0"/>
                    </a:p>
                  </a:txBody>
                  <a:tcPr/>
                </a:tc>
                <a:tc>
                  <a:txBody>
                    <a:bodyPr/>
                    <a:lstStyle/>
                    <a:p>
                      <a:r>
                        <a:rPr lang="el-GR" dirty="0" err="1"/>
                        <a:t>Αλκαλικότητα</a:t>
                      </a:r>
                      <a:endParaRPr lang="el-GR" dirty="0"/>
                    </a:p>
                  </a:txBody>
                  <a:tcPr/>
                </a:tc>
                <a:tc>
                  <a:txBody>
                    <a:bodyPr/>
                    <a:lstStyle/>
                    <a:p>
                      <a:r>
                        <a:rPr lang="en-US" dirty="0"/>
                        <a:t>COD</a:t>
                      </a:r>
                      <a:endParaRPr lang="el-GR" dirty="0"/>
                    </a:p>
                  </a:txBody>
                  <a:tcPr/>
                </a:tc>
                <a:tc>
                  <a:txBody>
                    <a:bodyPr/>
                    <a:lstStyle/>
                    <a:p>
                      <a:r>
                        <a:rPr lang="el-GR" dirty="0"/>
                        <a:t>Μύκητες</a:t>
                      </a:r>
                    </a:p>
                  </a:txBody>
                  <a:tcPr/>
                </a:tc>
                <a:extLst>
                  <a:ext uri="{0D108BD9-81ED-4DB2-BD59-A6C34878D82A}">
                    <a16:rowId xmlns:a16="http://schemas.microsoft.com/office/drawing/2014/main" val="10002"/>
                  </a:ext>
                </a:extLst>
              </a:tr>
              <a:tr h="370840">
                <a:tc>
                  <a:txBody>
                    <a:bodyPr/>
                    <a:lstStyle/>
                    <a:p>
                      <a:r>
                        <a:rPr lang="el-GR" dirty="0"/>
                        <a:t>Στερεά</a:t>
                      </a:r>
                    </a:p>
                  </a:txBody>
                  <a:tcPr/>
                </a:tc>
                <a:tc>
                  <a:txBody>
                    <a:bodyPr/>
                    <a:lstStyle/>
                    <a:p>
                      <a:r>
                        <a:rPr lang="el-GR" dirty="0"/>
                        <a:t>Ανιόντα</a:t>
                      </a:r>
                    </a:p>
                  </a:txBody>
                  <a:tcPr/>
                </a:tc>
                <a:tc>
                  <a:txBody>
                    <a:bodyPr/>
                    <a:lstStyle/>
                    <a:p>
                      <a:r>
                        <a:rPr lang="en-US" dirty="0"/>
                        <a:t>TOC</a:t>
                      </a:r>
                      <a:endParaRPr lang="el-GR" dirty="0"/>
                    </a:p>
                  </a:txBody>
                  <a:tcPr/>
                </a:tc>
                <a:tc>
                  <a:txBody>
                    <a:bodyPr/>
                    <a:lstStyle/>
                    <a:p>
                      <a:r>
                        <a:rPr lang="el-GR" dirty="0"/>
                        <a:t>Πρωτόζωα</a:t>
                      </a:r>
                    </a:p>
                  </a:txBody>
                  <a:tcPr/>
                </a:tc>
                <a:extLst>
                  <a:ext uri="{0D108BD9-81ED-4DB2-BD59-A6C34878D82A}">
                    <a16:rowId xmlns:a16="http://schemas.microsoft.com/office/drawing/2014/main" val="10003"/>
                  </a:ext>
                </a:extLst>
              </a:tr>
              <a:tr h="370840">
                <a:tc>
                  <a:txBody>
                    <a:bodyPr/>
                    <a:lstStyle/>
                    <a:p>
                      <a:r>
                        <a:rPr lang="el-GR" dirty="0"/>
                        <a:t>Θολότητα</a:t>
                      </a:r>
                    </a:p>
                  </a:txBody>
                  <a:tcPr/>
                </a:tc>
                <a:tc>
                  <a:txBody>
                    <a:bodyPr/>
                    <a:lstStyle/>
                    <a:p>
                      <a:r>
                        <a:rPr lang="el-GR" dirty="0"/>
                        <a:t>Κατιόντα</a:t>
                      </a:r>
                    </a:p>
                  </a:txBody>
                  <a:tcPr/>
                </a:tc>
                <a:tc>
                  <a:txBody>
                    <a:bodyPr/>
                    <a:lstStyle/>
                    <a:p>
                      <a:endParaRPr lang="el-GR" dirty="0"/>
                    </a:p>
                  </a:txBody>
                  <a:tcPr/>
                </a:tc>
                <a:tc>
                  <a:txBody>
                    <a:bodyPr/>
                    <a:lstStyle/>
                    <a:p>
                      <a:r>
                        <a:rPr lang="el-GR" dirty="0"/>
                        <a:t>Ιοί</a:t>
                      </a:r>
                    </a:p>
                  </a:txBody>
                  <a:tcPr/>
                </a:tc>
                <a:extLst>
                  <a:ext uri="{0D108BD9-81ED-4DB2-BD59-A6C34878D82A}">
                    <a16:rowId xmlns:a16="http://schemas.microsoft.com/office/drawing/2014/main" val="10004"/>
                  </a:ext>
                </a:extLst>
              </a:tr>
              <a:tr h="370840">
                <a:tc>
                  <a:txBody>
                    <a:bodyPr/>
                    <a:lstStyle/>
                    <a:p>
                      <a:r>
                        <a:rPr lang="el-GR" dirty="0"/>
                        <a:t>Οσμή</a:t>
                      </a: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5"/>
                  </a:ext>
                </a:extLst>
              </a:tr>
              <a:tr h="370840">
                <a:tc>
                  <a:txBody>
                    <a:bodyPr/>
                    <a:lstStyle/>
                    <a:p>
                      <a:r>
                        <a:rPr lang="el-GR" dirty="0"/>
                        <a:t>Γεύση</a:t>
                      </a: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6"/>
                  </a:ext>
                </a:extLst>
              </a:tr>
              <a:tr h="370840">
                <a:tc>
                  <a:txBody>
                    <a:bodyPr/>
                    <a:lstStyle/>
                    <a:p>
                      <a:r>
                        <a:rPr lang="el-GR" dirty="0"/>
                        <a:t>Χρώμα</a:t>
                      </a: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939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4" y="516995"/>
            <a:ext cx="8757465" cy="886780"/>
          </a:xfrm>
        </p:spPr>
        <p:txBody>
          <a:bodyPr>
            <a:noAutofit/>
          </a:bodyPr>
          <a:lstStyle/>
          <a:p>
            <a:r>
              <a:rPr lang="el-GR" sz="2800" b="1" dirty="0">
                <a:latin typeface="Calibri" panose="020F0502020204030204" pitchFamily="34" charset="0"/>
              </a:rPr>
              <a:t>Ποιοτικά χαρακτηριστικά του νερού</a:t>
            </a:r>
          </a:p>
        </p:txBody>
      </p:sp>
      <p:sp>
        <p:nvSpPr>
          <p:cNvPr id="3" name="Θέση περιεχομένου 2"/>
          <p:cNvSpPr>
            <a:spLocks noGrp="1"/>
          </p:cNvSpPr>
          <p:nvPr>
            <p:ph idx="1"/>
          </p:nvPr>
        </p:nvSpPr>
        <p:spPr>
          <a:xfrm>
            <a:off x="354360" y="1376772"/>
            <a:ext cx="8435280" cy="5220580"/>
          </a:xfrm>
        </p:spPr>
        <p:txBody>
          <a:bodyPr>
            <a:noAutofit/>
          </a:bodyPr>
          <a:lstStyle/>
          <a:p>
            <a:endParaRPr lang="el-GR" sz="800" dirty="0"/>
          </a:p>
          <a:p>
            <a:pPr marL="174625" indent="3175"/>
            <a:r>
              <a:rPr lang="en-US" sz="2400" dirty="0"/>
              <a:t> </a:t>
            </a:r>
            <a:r>
              <a:rPr lang="el-GR" sz="2400" dirty="0"/>
              <a:t>Θερμοκρασία</a:t>
            </a:r>
          </a:p>
          <a:p>
            <a:pPr marL="174625" indent="3175">
              <a:buFont typeface="Wingdings" pitchFamily="2" charset="2"/>
              <a:buChar char="Ø"/>
            </a:pPr>
            <a:r>
              <a:rPr lang="el-GR" sz="2400" dirty="0"/>
              <a:t> ταχύτητα αντιδράσεων</a:t>
            </a:r>
          </a:p>
          <a:p>
            <a:pPr marL="174625" indent="3175">
              <a:buFont typeface="Wingdings" pitchFamily="2" charset="2"/>
              <a:buChar char="Ø"/>
            </a:pPr>
            <a:r>
              <a:rPr lang="el-GR" sz="2400" dirty="0"/>
              <a:t> ρυθμός ανάπτυξης των μικροοργανισμών</a:t>
            </a:r>
          </a:p>
          <a:p>
            <a:pPr marL="174625" indent="3175">
              <a:buFont typeface="Wingdings" pitchFamily="2" charset="2"/>
              <a:buChar char="Ø"/>
            </a:pPr>
            <a:r>
              <a:rPr lang="el-GR" sz="2400" dirty="0"/>
              <a:t> Διαλυτότητα οξυγόνου</a:t>
            </a:r>
          </a:p>
          <a:p>
            <a:pPr marL="174625" indent="3175">
              <a:buFont typeface="Arial" pitchFamily="34" charset="0"/>
              <a:buChar char="•"/>
            </a:pPr>
            <a:endParaRPr lang="el-GR" sz="2400" dirty="0"/>
          </a:p>
          <a:p>
            <a:pPr marL="174625" indent="3175">
              <a:buFont typeface="Arial" pitchFamily="34" charset="0"/>
              <a:buChar char="•"/>
            </a:pPr>
            <a:r>
              <a:rPr lang="el-GR" sz="2400" dirty="0"/>
              <a:t> </a:t>
            </a:r>
            <a:r>
              <a:rPr lang="en-US" sz="2400" dirty="0"/>
              <a:t>pH </a:t>
            </a:r>
            <a:r>
              <a:rPr lang="el-GR" sz="2400" dirty="0"/>
              <a:t>και </a:t>
            </a:r>
            <a:r>
              <a:rPr lang="el-GR" sz="2400" dirty="0" err="1"/>
              <a:t>αλκαλικότητα</a:t>
            </a:r>
            <a:endParaRPr lang="el-GR" sz="2400" dirty="0"/>
          </a:p>
          <a:p>
            <a:pPr marL="174625" indent="3175">
              <a:buFont typeface="Wingdings" pitchFamily="2" charset="2"/>
              <a:buChar char="Ø"/>
            </a:pPr>
            <a:r>
              <a:rPr lang="el-GR" sz="2400" dirty="0"/>
              <a:t> Τα φυσικά ύδατα έχουν τιμές </a:t>
            </a:r>
            <a:r>
              <a:rPr lang="en-US" sz="2400" dirty="0"/>
              <a:t>pH </a:t>
            </a:r>
            <a:r>
              <a:rPr lang="el-GR" sz="2400" dirty="0"/>
              <a:t>που κυμαίνονται μεταξύ 4 και 9, ενώ τιμές από 6,5 έως 8,5 θεωρούνται οι καταλληλότερες για τους μικροοργανισμούς. </a:t>
            </a:r>
            <a:endParaRPr lang="en-US" sz="2400" dirty="0"/>
          </a:p>
          <a:p>
            <a:pPr marL="174625" indent="3175">
              <a:buFont typeface="Wingdings" pitchFamily="2" charset="2"/>
              <a:buChar char="Ø"/>
            </a:pPr>
            <a:r>
              <a:rPr lang="en-US" sz="2400" dirty="0"/>
              <a:t> </a:t>
            </a:r>
            <a:r>
              <a:rPr lang="el-GR" sz="2400" dirty="0"/>
              <a:t>Υπάρχει διαφορά ανάμεσα στο </a:t>
            </a:r>
            <a:r>
              <a:rPr lang="en-US" sz="2400" dirty="0"/>
              <a:t>pH </a:t>
            </a:r>
            <a:r>
              <a:rPr lang="el-GR" sz="2400" dirty="0"/>
              <a:t>και στην </a:t>
            </a:r>
            <a:r>
              <a:rPr lang="el-GR" sz="2400" dirty="0" err="1"/>
              <a:t>αλκαλικότητα</a:t>
            </a:r>
            <a:r>
              <a:rPr lang="el-GR" sz="2400" dirty="0"/>
              <a:t>.</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00455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4" y="516995"/>
            <a:ext cx="8757465" cy="886780"/>
          </a:xfrm>
        </p:spPr>
        <p:txBody>
          <a:bodyPr>
            <a:noAutofit/>
          </a:bodyPr>
          <a:lstStyle/>
          <a:p>
            <a:r>
              <a:rPr lang="el-GR" sz="2800" b="1" dirty="0">
                <a:latin typeface="Calibri" panose="020F0502020204030204" pitchFamily="34" charset="0"/>
              </a:rPr>
              <a:t>Ποιοτικά χαρακτηριστικά του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pic>
        <p:nvPicPr>
          <p:cNvPr id="1026" name="Picture 2"/>
          <p:cNvPicPr>
            <a:picLocks noGrp="1" noChangeAspect="1" noChangeArrowheads="1"/>
          </p:cNvPicPr>
          <p:nvPr>
            <p:ph idx="1"/>
          </p:nvPr>
        </p:nvPicPr>
        <p:blipFill>
          <a:blip r:embed="rId2" cstate="print"/>
          <a:srcRect/>
          <a:stretch>
            <a:fillRect/>
          </a:stretch>
        </p:blipFill>
        <p:spPr bwMode="auto">
          <a:xfrm>
            <a:off x="467544" y="1412776"/>
            <a:ext cx="8198292" cy="5221287"/>
          </a:xfrm>
          <a:prstGeom prst="rect">
            <a:avLst/>
          </a:prstGeom>
          <a:noFill/>
          <a:ln w="9525">
            <a:noFill/>
            <a:miter lim="800000"/>
            <a:headEnd/>
            <a:tailEnd/>
          </a:ln>
          <a:effectLst/>
        </p:spPr>
      </p:pic>
      <p:sp>
        <p:nvSpPr>
          <p:cNvPr id="6" name="5 - Ορθογώνιο"/>
          <p:cNvSpPr/>
          <p:nvPr/>
        </p:nvSpPr>
        <p:spPr>
          <a:xfrm>
            <a:off x="2735796" y="1664804"/>
            <a:ext cx="3780420" cy="6120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7 - Ορθογώνιο"/>
          <p:cNvSpPr/>
          <p:nvPr/>
        </p:nvSpPr>
        <p:spPr>
          <a:xfrm>
            <a:off x="611560" y="5913276"/>
            <a:ext cx="684076" cy="612068"/>
          </a:xfrm>
          <a:prstGeom prst="rect">
            <a:avLst/>
          </a:prstGeom>
          <a:solidFill>
            <a:srgbClr val="94CED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9" name="8 - TextBox"/>
          <p:cNvSpPr txBox="1"/>
          <p:nvPr/>
        </p:nvSpPr>
        <p:spPr>
          <a:xfrm>
            <a:off x="431540" y="5879013"/>
            <a:ext cx="2988332" cy="646331"/>
          </a:xfrm>
          <a:prstGeom prst="rect">
            <a:avLst/>
          </a:prstGeom>
          <a:noFill/>
        </p:spPr>
        <p:txBody>
          <a:bodyPr wrap="square" rtlCol="0">
            <a:spAutoFit/>
          </a:bodyPr>
          <a:lstStyle/>
          <a:p>
            <a:r>
              <a:rPr lang="el-GR" b="1" dirty="0"/>
              <a:t>Συσχέτιση τιμών </a:t>
            </a:r>
            <a:r>
              <a:rPr lang="en-US" b="1" dirty="0"/>
              <a:t>pH </a:t>
            </a:r>
            <a:r>
              <a:rPr lang="el-GR" b="1" dirty="0"/>
              <a:t>και μορφών ανθρακικών</a:t>
            </a:r>
          </a:p>
        </p:txBody>
      </p:sp>
      <p:sp>
        <p:nvSpPr>
          <p:cNvPr id="11" name="10 - Ορθογώνιο"/>
          <p:cNvSpPr/>
          <p:nvPr/>
        </p:nvSpPr>
        <p:spPr>
          <a:xfrm>
            <a:off x="4098228" y="2960948"/>
            <a:ext cx="365760" cy="19385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9 - TextBox"/>
          <p:cNvSpPr txBox="1"/>
          <p:nvPr/>
        </p:nvSpPr>
        <p:spPr>
          <a:xfrm rot="16200000">
            <a:off x="3253208" y="3658380"/>
            <a:ext cx="2052228" cy="369332"/>
          </a:xfrm>
          <a:prstGeom prst="rect">
            <a:avLst/>
          </a:prstGeom>
          <a:noFill/>
        </p:spPr>
        <p:txBody>
          <a:bodyPr wrap="square" rtlCol="0">
            <a:spAutoFit/>
          </a:bodyPr>
          <a:lstStyle/>
          <a:p>
            <a:r>
              <a:rPr lang="el-GR" b="1" dirty="0"/>
              <a:t>Ύδατα πισίνας</a:t>
            </a:r>
          </a:p>
        </p:txBody>
      </p:sp>
      <p:sp>
        <p:nvSpPr>
          <p:cNvPr id="12" name="11 - TextBox"/>
          <p:cNvSpPr txBox="1"/>
          <p:nvPr/>
        </p:nvSpPr>
        <p:spPr>
          <a:xfrm>
            <a:off x="1331640" y="1871536"/>
            <a:ext cx="5760640" cy="369332"/>
          </a:xfrm>
          <a:prstGeom prst="rect">
            <a:avLst/>
          </a:prstGeom>
          <a:noFill/>
        </p:spPr>
        <p:txBody>
          <a:bodyPr wrap="square" rtlCol="0">
            <a:spAutoFit/>
          </a:bodyPr>
          <a:lstStyle/>
          <a:p>
            <a:r>
              <a:rPr lang="el-GR" dirty="0">
                <a:solidFill>
                  <a:srgbClr val="FF0000"/>
                </a:solidFill>
              </a:rPr>
              <a:t>ανθρακικό οξύ </a:t>
            </a:r>
            <a:r>
              <a:rPr lang="el-GR" dirty="0"/>
              <a:t>– </a:t>
            </a:r>
            <a:r>
              <a:rPr lang="el-GR" dirty="0">
                <a:solidFill>
                  <a:srgbClr val="92D050"/>
                </a:solidFill>
              </a:rPr>
              <a:t>όξινο ανθρακικό ιόν </a:t>
            </a:r>
            <a:r>
              <a:rPr lang="el-GR" dirty="0"/>
              <a:t>– </a:t>
            </a:r>
            <a:r>
              <a:rPr lang="el-GR" dirty="0">
                <a:solidFill>
                  <a:srgbClr val="7030A0"/>
                </a:solidFill>
              </a:rPr>
              <a:t>ανθρακικό ιόν</a:t>
            </a:r>
          </a:p>
        </p:txBody>
      </p:sp>
    </p:spTree>
    <p:extLst>
      <p:ext uri="{BB962C8B-B14F-4D97-AF65-F5344CB8AC3E}">
        <p14:creationId xmlns:p14="http://schemas.microsoft.com/office/powerpoint/2010/main" val="635158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4" y="516995"/>
            <a:ext cx="8757465" cy="886780"/>
          </a:xfrm>
        </p:spPr>
        <p:txBody>
          <a:bodyPr>
            <a:noAutofit/>
          </a:bodyPr>
          <a:lstStyle/>
          <a:p>
            <a:r>
              <a:rPr lang="el-GR" sz="2800" b="1" dirty="0">
                <a:latin typeface="Calibri" panose="020F0502020204030204" pitchFamily="34" charset="0"/>
              </a:rPr>
              <a:t>Ποιοτικά χαρακτηριστικά του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6" name="5 - Ορθογώνιο"/>
          <p:cNvSpPr/>
          <p:nvPr/>
        </p:nvSpPr>
        <p:spPr>
          <a:xfrm>
            <a:off x="2735796" y="1664804"/>
            <a:ext cx="3780420" cy="6120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1" name="10 - Ορθογώνιο"/>
          <p:cNvSpPr/>
          <p:nvPr/>
        </p:nvSpPr>
        <p:spPr>
          <a:xfrm>
            <a:off x="4098228" y="2960948"/>
            <a:ext cx="365760" cy="19385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2" name="11 - TextBox"/>
          <p:cNvSpPr txBox="1"/>
          <p:nvPr/>
        </p:nvSpPr>
        <p:spPr>
          <a:xfrm>
            <a:off x="431540" y="1412776"/>
            <a:ext cx="8100900" cy="369332"/>
          </a:xfrm>
          <a:prstGeom prst="rect">
            <a:avLst/>
          </a:prstGeom>
          <a:noFill/>
        </p:spPr>
        <p:txBody>
          <a:bodyPr wrap="square" rtlCol="0">
            <a:spAutoFit/>
          </a:bodyPr>
          <a:lstStyle/>
          <a:p>
            <a:r>
              <a:rPr lang="el-GR" dirty="0"/>
              <a:t>Τυπικά φυσικοχημικά χαρακτηριστικά αστικών υγρών αποβλήτων</a:t>
            </a:r>
          </a:p>
        </p:txBody>
      </p:sp>
      <p:graphicFrame>
        <p:nvGraphicFramePr>
          <p:cNvPr id="14" name="13 - Θέση περιεχομένου"/>
          <p:cNvGraphicFramePr>
            <a:graphicFrameLocks noGrp="1"/>
          </p:cNvGraphicFramePr>
          <p:nvPr>
            <p:ph idx="1"/>
          </p:nvPr>
        </p:nvGraphicFramePr>
        <p:xfrm>
          <a:off x="395288" y="2205038"/>
          <a:ext cx="8229600" cy="4079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l-GR" b="1" dirty="0">
                          <a:solidFill>
                            <a:schemeClr val="bg2">
                              <a:lumMod val="10000"/>
                            </a:schemeClr>
                          </a:solidFill>
                        </a:rPr>
                        <a:t>Παράμετρος</a:t>
                      </a:r>
                    </a:p>
                  </a:txBody>
                  <a:tcPr/>
                </a:tc>
                <a:tc>
                  <a:txBody>
                    <a:bodyPr/>
                    <a:lstStyle/>
                    <a:p>
                      <a:pPr algn="ctr"/>
                      <a:r>
                        <a:rPr lang="el-GR" b="1" dirty="0">
                          <a:solidFill>
                            <a:schemeClr val="bg2">
                              <a:lumMod val="10000"/>
                            </a:schemeClr>
                          </a:solidFill>
                        </a:rPr>
                        <a:t>Τιμή</a:t>
                      </a:r>
                    </a:p>
                  </a:txBody>
                  <a:tcPr/>
                </a:tc>
                <a:extLst>
                  <a:ext uri="{0D108BD9-81ED-4DB2-BD59-A6C34878D82A}">
                    <a16:rowId xmlns:a16="http://schemas.microsoft.com/office/drawing/2014/main" val="10000"/>
                  </a:ext>
                </a:extLst>
              </a:tr>
              <a:tr h="370840">
                <a:tc>
                  <a:txBody>
                    <a:bodyPr/>
                    <a:lstStyle/>
                    <a:p>
                      <a:pPr algn="ctr"/>
                      <a:r>
                        <a:rPr lang="en-US" dirty="0"/>
                        <a:t>pH</a:t>
                      </a:r>
                      <a:endParaRPr lang="el-GR" dirty="0"/>
                    </a:p>
                  </a:txBody>
                  <a:tcPr/>
                </a:tc>
                <a:tc>
                  <a:txBody>
                    <a:bodyPr/>
                    <a:lstStyle/>
                    <a:p>
                      <a:pPr algn="ctr"/>
                      <a:r>
                        <a:rPr lang="el-GR" dirty="0"/>
                        <a:t>6,8-7,8</a:t>
                      </a:r>
                    </a:p>
                  </a:txBody>
                  <a:tcPr/>
                </a:tc>
                <a:extLst>
                  <a:ext uri="{0D108BD9-81ED-4DB2-BD59-A6C34878D82A}">
                    <a16:rowId xmlns:a16="http://schemas.microsoft.com/office/drawing/2014/main" val="10001"/>
                  </a:ext>
                </a:extLst>
              </a:tr>
              <a:tr h="370840">
                <a:tc>
                  <a:txBody>
                    <a:bodyPr/>
                    <a:lstStyle/>
                    <a:p>
                      <a:pPr algn="ctr"/>
                      <a:r>
                        <a:rPr lang="en-US" dirty="0"/>
                        <a:t>EC (</a:t>
                      </a:r>
                      <a:r>
                        <a:rPr lang="en-US" dirty="0" err="1"/>
                        <a:t>mS</a:t>
                      </a:r>
                      <a:r>
                        <a:rPr lang="en-US" dirty="0"/>
                        <a:t>/cm)</a:t>
                      </a:r>
                      <a:endParaRPr lang="el-GR" dirty="0"/>
                    </a:p>
                  </a:txBody>
                  <a:tcPr/>
                </a:tc>
                <a:tc>
                  <a:txBody>
                    <a:bodyPr/>
                    <a:lstStyle/>
                    <a:p>
                      <a:pPr algn="ctr"/>
                      <a:r>
                        <a:rPr lang="el-GR" dirty="0"/>
                        <a:t>1,0-1,5</a:t>
                      </a:r>
                    </a:p>
                  </a:txBody>
                  <a:tcPr/>
                </a:tc>
                <a:extLst>
                  <a:ext uri="{0D108BD9-81ED-4DB2-BD59-A6C34878D82A}">
                    <a16:rowId xmlns:a16="http://schemas.microsoft.com/office/drawing/2014/main" val="10002"/>
                  </a:ext>
                </a:extLst>
              </a:tr>
              <a:tr h="370840">
                <a:tc>
                  <a:txBody>
                    <a:bodyPr/>
                    <a:lstStyle/>
                    <a:p>
                      <a:pPr algn="ctr"/>
                      <a:r>
                        <a:rPr lang="en-US" dirty="0"/>
                        <a:t>BOD (mg/L)</a:t>
                      </a:r>
                      <a:endParaRPr lang="el-GR" dirty="0"/>
                    </a:p>
                  </a:txBody>
                  <a:tcPr/>
                </a:tc>
                <a:tc>
                  <a:txBody>
                    <a:bodyPr/>
                    <a:lstStyle/>
                    <a:p>
                      <a:pPr algn="ctr"/>
                      <a:r>
                        <a:rPr lang="en-US" dirty="0"/>
                        <a:t>280 </a:t>
                      </a:r>
                      <a:endParaRPr lang="el-GR" dirty="0"/>
                    </a:p>
                  </a:txBody>
                  <a:tcPr/>
                </a:tc>
                <a:extLst>
                  <a:ext uri="{0D108BD9-81ED-4DB2-BD59-A6C34878D82A}">
                    <a16:rowId xmlns:a16="http://schemas.microsoft.com/office/drawing/2014/main" val="10003"/>
                  </a:ext>
                </a:extLst>
              </a:tr>
              <a:tr h="370840">
                <a:tc>
                  <a:txBody>
                    <a:bodyPr/>
                    <a:lstStyle/>
                    <a:p>
                      <a:pPr algn="ctr"/>
                      <a:r>
                        <a:rPr lang="en-US" dirty="0"/>
                        <a:t>COD (mg/L)</a:t>
                      </a:r>
                      <a:endParaRPr lang="el-GR" dirty="0"/>
                    </a:p>
                  </a:txBody>
                  <a:tcPr/>
                </a:tc>
                <a:tc>
                  <a:txBody>
                    <a:bodyPr/>
                    <a:lstStyle/>
                    <a:p>
                      <a:pPr algn="ctr"/>
                      <a:r>
                        <a:rPr lang="en-US" dirty="0"/>
                        <a:t>600</a:t>
                      </a:r>
                      <a:endParaRPr lang="el-GR" dirty="0"/>
                    </a:p>
                  </a:txBody>
                  <a:tcPr/>
                </a:tc>
                <a:extLst>
                  <a:ext uri="{0D108BD9-81ED-4DB2-BD59-A6C34878D82A}">
                    <a16:rowId xmlns:a16="http://schemas.microsoft.com/office/drawing/2014/main" val="10004"/>
                  </a:ext>
                </a:extLst>
              </a:tr>
              <a:tr h="370840">
                <a:tc>
                  <a:txBody>
                    <a:bodyPr/>
                    <a:lstStyle/>
                    <a:p>
                      <a:pPr algn="ctr"/>
                      <a:r>
                        <a:rPr lang="en-US" dirty="0"/>
                        <a:t>NH</a:t>
                      </a:r>
                      <a:r>
                        <a:rPr lang="en-US" baseline="-25000" dirty="0"/>
                        <a:t>4</a:t>
                      </a:r>
                      <a:r>
                        <a:rPr lang="en-US" baseline="30000" dirty="0"/>
                        <a:t>+ </a:t>
                      </a:r>
                      <a:r>
                        <a:rPr lang="en-US" dirty="0"/>
                        <a:t>(mg/L)</a:t>
                      </a:r>
                      <a:endParaRPr lang="el-GR" dirty="0"/>
                    </a:p>
                  </a:txBody>
                  <a:tcPr/>
                </a:tc>
                <a:tc>
                  <a:txBody>
                    <a:bodyPr/>
                    <a:lstStyle/>
                    <a:p>
                      <a:pPr algn="ctr"/>
                      <a:r>
                        <a:rPr lang="en-US" dirty="0"/>
                        <a:t>40</a:t>
                      </a:r>
                      <a:endParaRPr lang="el-GR" dirty="0"/>
                    </a:p>
                  </a:txBody>
                  <a:tcPr/>
                </a:tc>
                <a:extLst>
                  <a:ext uri="{0D108BD9-81ED-4DB2-BD59-A6C34878D82A}">
                    <a16:rowId xmlns:a16="http://schemas.microsoft.com/office/drawing/2014/main" val="10005"/>
                  </a:ext>
                </a:extLst>
              </a:tr>
              <a:tr h="370840">
                <a:tc>
                  <a:txBody>
                    <a:bodyPr/>
                    <a:lstStyle/>
                    <a:p>
                      <a:pPr algn="ctr"/>
                      <a:r>
                        <a:rPr lang="en-US" dirty="0"/>
                        <a:t>TKN (mg/L)</a:t>
                      </a:r>
                      <a:endParaRPr lang="el-GR" dirty="0"/>
                    </a:p>
                  </a:txBody>
                  <a:tcPr/>
                </a:tc>
                <a:tc>
                  <a:txBody>
                    <a:bodyPr/>
                    <a:lstStyle/>
                    <a:p>
                      <a:pPr algn="ctr"/>
                      <a:r>
                        <a:rPr lang="en-US" dirty="0"/>
                        <a:t>80</a:t>
                      </a:r>
                      <a:endParaRPr lang="el-GR" dirty="0"/>
                    </a:p>
                  </a:txBody>
                  <a:tcPr/>
                </a:tc>
                <a:extLst>
                  <a:ext uri="{0D108BD9-81ED-4DB2-BD59-A6C34878D82A}">
                    <a16:rowId xmlns:a16="http://schemas.microsoft.com/office/drawing/2014/main" val="10006"/>
                  </a:ext>
                </a:extLst>
              </a:tr>
              <a:tr h="370840">
                <a:tc>
                  <a:txBody>
                    <a:bodyPr/>
                    <a:lstStyle/>
                    <a:p>
                      <a:pPr algn="ctr"/>
                      <a:r>
                        <a:rPr lang="en-US" dirty="0"/>
                        <a:t>SS (mg/L)</a:t>
                      </a:r>
                      <a:endParaRPr lang="el-GR" dirty="0"/>
                    </a:p>
                  </a:txBody>
                  <a:tcPr/>
                </a:tc>
                <a:tc>
                  <a:txBody>
                    <a:bodyPr/>
                    <a:lstStyle/>
                    <a:p>
                      <a:pPr algn="ctr"/>
                      <a:r>
                        <a:rPr lang="en-US" dirty="0"/>
                        <a:t>300</a:t>
                      </a:r>
                      <a:endParaRPr lang="el-GR" dirty="0"/>
                    </a:p>
                  </a:txBody>
                  <a:tcPr/>
                </a:tc>
                <a:extLst>
                  <a:ext uri="{0D108BD9-81ED-4DB2-BD59-A6C34878D82A}">
                    <a16:rowId xmlns:a16="http://schemas.microsoft.com/office/drawing/2014/main" val="10007"/>
                  </a:ext>
                </a:extLst>
              </a:tr>
              <a:tr h="370840">
                <a:tc>
                  <a:txBody>
                    <a:bodyPr/>
                    <a:lstStyle/>
                    <a:p>
                      <a:pPr algn="ctr"/>
                      <a:r>
                        <a:rPr lang="en-US" dirty="0"/>
                        <a:t>VSS (mg/L)</a:t>
                      </a:r>
                      <a:endParaRPr lang="el-GR" dirty="0"/>
                    </a:p>
                  </a:txBody>
                  <a:tcPr/>
                </a:tc>
                <a:tc>
                  <a:txBody>
                    <a:bodyPr/>
                    <a:lstStyle/>
                    <a:p>
                      <a:pPr algn="ctr"/>
                      <a:r>
                        <a:rPr lang="en-US" dirty="0"/>
                        <a:t>160</a:t>
                      </a:r>
                      <a:endParaRPr lang="el-GR" dirty="0"/>
                    </a:p>
                  </a:txBody>
                  <a:tcPr/>
                </a:tc>
                <a:extLst>
                  <a:ext uri="{0D108BD9-81ED-4DB2-BD59-A6C34878D82A}">
                    <a16:rowId xmlns:a16="http://schemas.microsoft.com/office/drawing/2014/main" val="10008"/>
                  </a:ext>
                </a:extLst>
              </a:tr>
              <a:tr h="370840">
                <a:tc>
                  <a:txBody>
                    <a:bodyPr/>
                    <a:lstStyle/>
                    <a:p>
                      <a:pPr algn="ctr"/>
                      <a:r>
                        <a:rPr lang="en-US" dirty="0"/>
                        <a:t>PO</a:t>
                      </a:r>
                      <a:r>
                        <a:rPr lang="en-US" baseline="-25000" dirty="0"/>
                        <a:t>4</a:t>
                      </a:r>
                      <a:r>
                        <a:rPr lang="en-US" baseline="30000" dirty="0"/>
                        <a:t>3- </a:t>
                      </a:r>
                      <a:r>
                        <a:rPr lang="en-US" dirty="0"/>
                        <a:t>(mg/L)</a:t>
                      </a:r>
                      <a:endParaRPr lang="el-GR" dirty="0"/>
                    </a:p>
                  </a:txBody>
                  <a:tcPr/>
                </a:tc>
                <a:tc>
                  <a:txBody>
                    <a:bodyPr/>
                    <a:lstStyle/>
                    <a:p>
                      <a:pPr algn="ctr"/>
                      <a:r>
                        <a:rPr lang="en-US" dirty="0"/>
                        <a:t>8-12</a:t>
                      </a:r>
                      <a:endParaRPr lang="el-GR" dirty="0"/>
                    </a:p>
                  </a:txBody>
                  <a:tcPr/>
                </a:tc>
                <a:extLst>
                  <a:ext uri="{0D108BD9-81ED-4DB2-BD59-A6C34878D82A}">
                    <a16:rowId xmlns:a16="http://schemas.microsoft.com/office/drawing/2014/main" val="10009"/>
                  </a:ext>
                </a:extLst>
              </a:tr>
              <a:tr h="370840">
                <a:tc>
                  <a:txBody>
                    <a:bodyPr/>
                    <a:lstStyle/>
                    <a:p>
                      <a:pPr algn="ctr"/>
                      <a:r>
                        <a:rPr lang="el-GR" dirty="0" err="1"/>
                        <a:t>Αλκαλικότητα</a:t>
                      </a:r>
                      <a:r>
                        <a:rPr lang="en-US" dirty="0"/>
                        <a:t> (mg CaCO</a:t>
                      </a:r>
                      <a:r>
                        <a:rPr lang="en-US" baseline="-25000" dirty="0"/>
                        <a:t>3</a:t>
                      </a:r>
                      <a:r>
                        <a:rPr lang="en-US" dirty="0"/>
                        <a:t>/L)</a:t>
                      </a:r>
                      <a:endParaRPr lang="el-GR" dirty="0"/>
                    </a:p>
                  </a:txBody>
                  <a:tcPr/>
                </a:tc>
                <a:tc>
                  <a:txBody>
                    <a:bodyPr/>
                    <a:lstStyle/>
                    <a:p>
                      <a:pPr algn="ctr"/>
                      <a:r>
                        <a:rPr lang="en-US" dirty="0"/>
                        <a:t>400</a:t>
                      </a:r>
                      <a:endParaRPr lang="el-GR"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4168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4" y="516995"/>
            <a:ext cx="8757465" cy="886780"/>
          </a:xfrm>
        </p:spPr>
        <p:txBody>
          <a:bodyPr>
            <a:noAutofit/>
          </a:bodyPr>
          <a:lstStyle/>
          <a:p>
            <a:r>
              <a:rPr lang="el-GR" sz="2800" b="1" dirty="0">
                <a:latin typeface="Calibri" panose="020F0502020204030204" pitchFamily="34" charset="0"/>
              </a:rPr>
              <a:t>Ποιοτικά χαρακτηριστικά του νερού</a:t>
            </a:r>
          </a:p>
        </p:txBody>
      </p:sp>
      <p:sp>
        <p:nvSpPr>
          <p:cNvPr id="3" name="Θέση περιεχομένου 2"/>
          <p:cNvSpPr>
            <a:spLocks noGrp="1"/>
          </p:cNvSpPr>
          <p:nvPr>
            <p:ph idx="1"/>
          </p:nvPr>
        </p:nvSpPr>
        <p:spPr>
          <a:xfrm>
            <a:off x="354360" y="1196752"/>
            <a:ext cx="8435280" cy="5508612"/>
          </a:xfrm>
        </p:spPr>
        <p:txBody>
          <a:bodyPr>
            <a:noAutofit/>
          </a:bodyPr>
          <a:lstStyle/>
          <a:p>
            <a:endParaRPr lang="el-GR" sz="800" dirty="0"/>
          </a:p>
          <a:p>
            <a:pPr marL="174625" indent="3175"/>
            <a:r>
              <a:rPr lang="en-US" sz="2400" dirty="0"/>
              <a:t> </a:t>
            </a:r>
            <a:r>
              <a:rPr lang="el-GR" sz="2400" dirty="0"/>
              <a:t>Αγωγιμότητα</a:t>
            </a:r>
          </a:p>
          <a:p>
            <a:pPr marL="174625" indent="3175">
              <a:buFont typeface="Wingdings" pitchFamily="2" charset="2"/>
              <a:buChar char="Ø"/>
            </a:pPr>
            <a:r>
              <a:rPr lang="el-GR" sz="2400" dirty="0"/>
              <a:t> Οι τιμές της αγωγιμότητας είναι ενδεικτικές για την ποιότητα των φυσικών νερών, αλλά και των υγρών αποβλήτων.</a:t>
            </a:r>
          </a:p>
          <a:p>
            <a:pPr marL="174625" indent="3175">
              <a:buFont typeface="Arial" pitchFamily="34" charset="0"/>
              <a:buChar char="•"/>
            </a:pPr>
            <a:r>
              <a:rPr lang="el-GR" sz="2400" dirty="0"/>
              <a:t> Ιόντα που επηρεάζουν την αγωγιμότητα</a:t>
            </a:r>
          </a:p>
          <a:p>
            <a:pPr marL="174625" indent="3175">
              <a:buFont typeface="Wingdings" pitchFamily="2" charset="2"/>
              <a:buChar char="Ø"/>
            </a:pPr>
            <a:r>
              <a:rPr lang="el-GR" sz="2400" dirty="0"/>
              <a:t> ανθρακικά		</a:t>
            </a:r>
          </a:p>
          <a:p>
            <a:pPr marL="174625" indent="3175">
              <a:buFont typeface="Wingdings" pitchFamily="2" charset="2"/>
              <a:buChar char="Ø"/>
            </a:pPr>
            <a:r>
              <a:rPr lang="el-GR" sz="2400" dirty="0"/>
              <a:t> </a:t>
            </a:r>
            <a:r>
              <a:rPr lang="el-GR" sz="2400" dirty="0" err="1"/>
              <a:t>θειϊκά</a:t>
            </a:r>
            <a:endParaRPr lang="el-GR" sz="2400" dirty="0"/>
          </a:p>
          <a:p>
            <a:pPr marL="174625" indent="3175">
              <a:buFont typeface="Wingdings" pitchFamily="2" charset="2"/>
              <a:buChar char="Ø"/>
            </a:pPr>
            <a:r>
              <a:rPr lang="el-GR" sz="2400" dirty="0"/>
              <a:t> χλωρίου</a:t>
            </a:r>
          </a:p>
          <a:p>
            <a:pPr marL="174625" indent="3175">
              <a:buFont typeface="Wingdings" pitchFamily="2" charset="2"/>
              <a:buChar char="Ø"/>
            </a:pPr>
            <a:r>
              <a:rPr lang="el-GR" sz="2400" dirty="0"/>
              <a:t> αμμωνιακά</a:t>
            </a:r>
          </a:p>
          <a:p>
            <a:pPr marL="174625" indent="3175">
              <a:buFont typeface="Wingdings" pitchFamily="2" charset="2"/>
              <a:buChar char="Ø"/>
            </a:pPr>
            <a:r>
              <a:rPr lang="el-GR" sz="2400" dirty="0"/>
              <a:t> ασβεστίου</a:t>
            </a:r>
          </a:p>
          <a:p>
            <a:pPr marL="174625" indent="3175">
              <a:buFont typeface="Wingdings" pitchFamily="2" charset="2"/>
              <a:buChar char="Ø"/>
            </a:pPr>
            <a:r>
              <a:rPr lang="el-GR" sz="2400" dirty="0"/>
              <a:t> νατρίου</a:t>
            </a:r>
          </a:p>
          <a:p>
            <a:pPr marL="174625" indent="3175">
              <a:buFont typeface="Arial" pitchFamily="34" charset="0"/>
              <a:buChar char="•"/>
            </a:pPr>
            <a:r>
              <a:rPr lang="el-GR" sz="2400" dirty="0"/>
              <a:t> Σε φυσικά ύδατα κυμαίνεται από 50-1500 μ</a:t>
            </a:r>
            <a:r>
              <a:rPr lang="en-US" sz="2400" dirty="0"/>
              <a:t>S</a:t>
            </a:r>
            <a:r>
              <a:rPr lang="el-GR" sz="2400" dirty="0"/>
              <a:t>/</a:t>
            </a:r>
            <a:r>
              <a:rPr lang="en-US" sz="2400" dirty="0"/>
              <a:t>cm</a:t>
            </a:r>
          </a:p>
          <a:p>
            <a:pPr marL="174625" indent="3175">
              <a:buFont typeface="Arial" pitchFamily="34" charset="0"/>
              <a:buChar char="•"/>
            </a:pPr>
            <a:r>
              <a:rPr lang="en-US" sz="2400" dirty="0"/>
              <a:t> </a:t>
            </a:r>
            <a:r>
              <a:rPr lang="el-GR" sz="2400" dirty="0"/>
              <a:t>ΦΕΚ 3282/τ.Β΄/19.09.2017 επιθυμητή </a:t>
            </a:r>
            <a:r>
              <a:rPr lang="en-US" sz="2400" dirty="0"/>
              <a:t>EC&lt;2,500 </a:t>
            </a:r>
            <a:r>
              <a:rPr lang="el-GR" sz="2400" dirty="0"/>
              <a:t>μ</a:t>
            </a:r>
            <a:r>
              <a:rPr lang="en-US" sz="2400" dirty="0"/>
              <a:t>S</a:t>
            </a:r>
            <a:r>
              <a:rPr lang="el-GR" sz="2400" dirty="0"/>
              <a:t>/</a:t>
            </a:r>
            <a:r>
              <a:rPr lang="en-US" sz="2400" dirty="0"/>
              <a:t>cm </a:t>
            </a:r>
            <a:endParaRPr lang="el-GR" sz="2400" dirty="0"/>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7464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Ρύπανση – Μόλυνση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92100" y="1376772"/>
            <a:ext cx="8851900" cy="5292588"/>
          </a:xfrm>
          <a:prstGeom prst="rect">
            <a:avLst/>
          </a:prstGeom>
        </p:spPr>
        <p:txBody>
          <a:bodyPr vert="horz">
            <a:noAutofit/>
          </a:bodyPr>
          <a:lstStyle/>
          <a:p>
            <a:pPr>
              <a:lnSpc>
                <a:spcPct val="150000"/>
              </a:lnSpc>
              <a:buFont typeface="Arial" pitchFamily="34" charset="0"/>
              <a:buChar char="•"/>
            </a:pPr>
            <a:r>
              <a:rPr lang="el-GR" sz="2400" dirty="0"/>
              <a:t> Ο όρος ρύπανση αναφέρεται στην επιβάρυνση του νερού με συστατικά σε βαθμό που υποβαθμίζουν το περιβάλλον και την ποιότητα ζωής του ανθρώπου. </a:t>
            </a:r>
          </a:p>
          <a:p>
            <a:pPr>
              <a:lnSpc>
                <a:spcPct val="150000"/>
              </a:lnSpc>
              <a:buFont typeface="Arial" pitchFamily="34" charset="0"/>
              <a:buChar char="•"/>
            </a:pPr>
            <a:r>
              <a:rPr lang="el-GR" sz="2400" dirty="0"/>
              <a:t>Διακρίνεται σε σημειακή και </a:t>
            </a:r>
          </a:p>
          <a:p>
            <a:pPr>
              <a:lnSpc>
                <a:spcPct val="150000"/>
              </a:lnSpc>
            </a:pPr>
            <a:r>
              <a:rPr lang="el-GR" sz="2400" dirty="0"/>
              <a:t>μη σημειακή ή διάχυτη, ανάλογα</a:t>
            </a:r>
          </a:p>
          <a:p>
            <a:pPr>
              <a:lnSpc>
                <a:spcPct val="150000"/>
              </a:lnSpc>
            </a:pPr>
            <a:r>
              <a:rPr lang="el-GR" sz="2400" dirty="0"/>
              <a:t>με την πηγή προέλευσης των ρύπων</a:t>
            </a:r>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pic>
        <p:nvPicPr>
          <p:cNvPr id="7" name="6 - Εικόνα"/>
          <p:cNvPicPr/>
          <p:nvPr/>
        </p:nvPicPr>
        <p:blipFill>
          <a:blip r:embed="rId3" cstate="print"/>
          <a:srcRect/>
          <a:stretch>
            <a:fillRect/>
          </a:stretch>
        </p:blipFill>
        <p:spPr bwMode="auto">
          <a:xfrm>
            <a:off x="5335660" y="3276364"/>
            <a:ext cx="3592824" cy="3212976"/>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Ρύπανση – Μόλυνση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92100" y="1376772"/>
            <a:ext cx="8851900" cy="5292588"/>
          </a:xfrm>
          <a:prstGeom prst="rect">
            <a:avLst/>
          </a:prstGeom>
        </p:spPr>
        <p:txBody>
          <a:bodyPr vert="horz">
            <a:noAutofit/>
          </a:bodyPr>
          <a:lstStyle/>
          <a:p>
            <a:pPr>
              <a:lnSpc>
                <a:spcPct val="150000"/>
              </a:lnSpc>
              <a:buFont typeface="Arial" pitchFamily="34" charset="0"/>
              <a:buChar char="•"/>
            </a:pPr>
            <a:r>
              <a:rPr lang="el-GR" sz="2400" dirty="0"/>
              <a:t>  Η παρουσία στο νερό παθογόνων μικροοργανισμών εξαιτίας κυρίως των ανθρώπινων δραστηριοτήτων, ονομάζεται μόλυνση του νερού. </a:t>
            </a:r>
          </a:p>
          <a:p>
            <a:pPr>
              <a:lnSpc>
                <a:spcPct val="150000"/>
              </a:lnSpc>
              <a:buFont typeface="Arial" pitchFamily="34" charset="0"/>
              <a:buChar char="•"/>
            </a:pPr>
            <a:r>
              <a:rPr lang="el-GR" sz="2400" dirty="0"/>
              <a:t>Πρόκειται, δηλαδή, για ρύπανση </a:t>
            </a:r>
          </a:p>
          <a:p>
            <a:pPr>
              <a:lnSpc>
                <a:spcPct val="150000"/>
              </a:lnSpc>
            </a:pPr>
            <a:r>
              <a:rPr lang="el-GR" sz="2400" dirty="0"/>
              <a:t>των νερών, κυρίως από </a:t>
            </a:r>
          </a:p>
          <a:p>
            <a:pPr>
              <a:lnSpc>
                <a:spcPct val="150000"/>
              </a:lnSpc>
            </a:pPr>
            <a:r>
              <a:rPr lang="el-GR" sz="2400" dirty="0"/>
              <a:t>μικροοργανισμούς των</a:t>
            </a:r>
          </a:p>
          <a:p>
            <a:pPr>
              <a:lnSpc>
                <a:spcPct val="150000"/>
              </a:lnSpc>
            </a:pPr>
            <a:r>
              <a:rPr lang="el-GR" sz="2400" dirty="0"/>
              <a:t>αστικών αποβλήτων.</a:t>
            </a:r>
          </a:p>
          <a:p>
            <a:pPr>
              <a:lnSpc>
                <a:spcPct val="150000"/>
              </a:lnSpc>
              <a:buFont typeface="Arial" pitchFamily="34" charset="0"/>
              <a:buChar char="•"/>
            </a:pPr>
            <a:endParaRPr lang="el-GR" sz="2400" dirty="0"/>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pic>
        <p:nvPicPr>
          <p:cNvPr id="7" name="6 - Εικόνα"/>
          <p:cNvPicPr/>
          <p:nvPr/>
        </p:nvPicPr>
        <p:blipFill>
          <a:blip r:embed="rId3" cstate="print"/>
          <a:srcRect/>
          <a:stretch>
            <a:fillRect/>
          </a:stretch>
        </p:blipFill>
        <p:spPr bwMode="auto">
          <a:xfrm>
            <a:off x="5004048" y="3241570"/>
            <a:ext cx="4032448" cy="3427790"/>
          </a:xfrm>
          <a:prstGeom prst="rect">
            <a:avLst/>
          </a:prstGeom>
          <a:noFill/>
          <a:ln w="9525">
            <a:noFill/>
            <a:miter lim="800000"/>
            <a:headEnd/>
            <a:tailEnd/>
          </a:ln>
        </p:spPr>
      </p:pic>
    </p:spTree>
    <p:extLst>
      <p:ext uri="{BB962C8B-B14F-4D97-AF65-F5344CB8AC3E}">
        <p14:creationId xmlns:p14="http://schemas.microsoft.com/office/powerpoint/2010/main" val="175525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Ρύπανση – Μόλυνση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Η έννοια του ρύπου του νερού αναφέρεται σε μια ουσία ή ενέργεια που εισάγεται στο υδάτινο περιβάλλον με ανεπιθύμητα αποτελέσματα ή επηρεάζει δυσμενώς τη χρησιμότητα του υδατικού πόρου</a:t>
            </a:r>
          </a:p>
          <a:p>
            <a:pPr>
              <a:lnSpc>
                <a:spcPct val="150000"/>
              </a:lnSpc>
              <a:buFont typeface="Arial" pitchFamily="34" charset="0"/>
              <a:buChar char="•"/>
            </a:pPr>
            <a:r>
              <a:rPr lang="el-GR" sz="2400" dirty="0"/>
              <a:t>Ένας ρύπος μπορεί να προκαλέσει μακροπρόθεσμη ή βραχυπρόθεσμη βλάβη μεταβάλλοντας τον ρυθμό ανάπτυξης φυτικών ή ζωικών ειδών</a:t>
            </a:r>
          </a:p>
          <a:p>
            <a:pPr>
              <a:lnSpc>
                <a:spcPct val="150000"/>
              </a:lnSpc>
              <a:buFont typeface="Arial" pitchFamily="34" charset="0"/>
              <a:buChar char="•"/>
            </a:pPr>
            <a:r>
              <a:rPr lang="el-GR" sz="2400" dirty="0"/>
              <a:t>Μερικές φορές, αυτό που καθορίζει εάν μια ουσία είναι ρύπος, είναι η συγκέντρωσή της και όχι ο τύπος της</a:t>
            </a:r>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spTree>
    <p:extLst>
      <p:ext uri="{BB962C8B-B14F-4D97-AF65-F5344CB8AC3E}">
        <p14:creationId xmlns:p14="http://schemas.microsoft.com/office/powerpoint/2010/main" val="175525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Ρύπανση – Μόλυνση Νερού</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Μια ουσία χαρακτηρίζεται ως</a:t>
            </a:r>
            <a:r>
              <a:rPr lang="el-GR" sz="2400" b="1" dirty="0"/>
              <a:t> ρύπος</a:t>
            </a:r>
            <a:r>
              <a:rPr lang="el-GR" sz="2400" dirty="0"/>
              <a:t> όταν η συγκέντρωσή της στο νερό είναι αρκετά μεγαλύτερη απ' αυτήν που συνήθως συναντάται στα φυσικά αποθέματα του γλυκού νερού και ότι ένας ρύπος χαρακτηρίζεται τοξικός όταν έχει τη δυνατότητα να προκαλέσει σοβαρή βλάβη ή θάνατο σε ανθρώπους ή ζώα</a:t>
            </a:r>
          </a:p>
          <a:p>
            <a:pPr>
              <a:lnSpc>
                <a:spcPct val="150000"/>
              </a:lnSpc>
              <a:buFont typeface="Arial" pitchFamily="34" charset="0"/>
              <a:buChar char="•"/>
            </a:pPr>
            <a:endParaRPr lang="el-GR" sz="2400" dirty="0"/>
          </a:p>
          <a:p>
            <a:pPr>
              <a:lnSpc>
                <a:spcPct val="150000"/>
              </a:lnSpc>
              <a:buFont typeface="Arial" pitchFamily="34" charset="0"/>
              <a:buChar char="•"/>
            </a:pPr>
            <a:r>
              <a:rPr lang="el-GR" sz="2400" dirty="0">
                <a:cs typeface="Calibri" pitchFamily="34" charset="0"/>
              </a:rPr>
              <a:t> Ο</a:t>
            </a:r>
            <a:r>
              <a:rPr lang="el-GR" sz="2400" dirty="0"/>
              <a:t>ι ρύποι του νερού διακρίνονται σε</a:t>
            </a:r>
            <a:r>
              <a:rPr lang="el-GR" sz="2400" b="1" dirty="0"/>
              <a:t> συμβατικούς, μη συμβατικούς, θερμικούς</a:t>
            </a:r>
            <a:r>
              <a:rPr lang="el-GR" sz="2400" dirty="0"/>
              <a:t> και ρύπους από μικρόβια</a:t>
            </a:r>
            <a:r>
              <a:rPr lang="el-GR" sz="2400" b="1" dirty="0"/>
              <a:t> (μολυντές)</a:t>
            </a:r>
            <a:r>
              <a:rPr lang="el-GR" sz="2400" dirty="0"/>
              <a:t> </a:t>
            </a: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spTree>
    <p:extLst>
      <p:ext uri="{BB962C8B-B14F-4D97-AF65-F5344CB8AC3E}">
        <p14:creationId xmlns:p14="http://schemas.microsoft.com/office/powerpoint/2010/main" val="175525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535" y="516995"/>
            <a:ext cx="8229600" cy="886780"/>
          </a:xfrm>
        </p:spPr>
        <p:txBody>
          <a:bodyPr>
            <a:noAutofit/>
          </a:bodyPr>
          <a:lstStyle/>
          <a:p>
            <a:r>
              <a:rPr lang="el-GR" sz="3600" b="1" dirty="0">
                <a:latin typeface="Calibri" panose="020F0502020204030204" pitchFamily="34" charset="0"/>
              </a:rPr>
              <a:t>Οδηγία πλαίσιο (2000/60)</a:t>
            </a:r>
          </a:p>
        </p:txBody>
      </p:sp>
      <p:cxnSp>
        <p:nvCxnSpPr>
          <p:cNvPr id="4" name="Ευθεία γραμμή σύνδεσης 3"/>
          <p:cNvCxnSpPr/>
          <p:nvPr/>
        </p:nvCxnSpPr>
        <p:spPr>
          <a:xfrm>
            <a:off x="251520" y="1268760"/>
            <a:ext cx="8640960" cy="0"/>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5" name="Rectangle 15"/>
          <p:cNvSpPr txBox="1">
            <a:spLocks noChangeArrowheads="1"/>
          </p:cNvSpPr>
          <p:nvPr/>
        </p:nvSpPr>
        <p:spPr>
          <a:xfrm>
            <a:off x="215516" y="1340768"/>
            <a:ext cx="8851900" cy="5292588"/>
          </a:xfrm>
          <a:prstGeom prst="rect">
            <a:avLst/>
          </a:prstGeom>
        </p:spPr>
        <p:txBody>
          <a:bodyPr vert="horz">
            <a:noAutofit/>
          </a:bodyPr>
          <a:lstStyle/>
          <a:p>
            <a:pPr>
              <a:lnSpc>
                <a:spcPct val="150000"/>
              </a:lnSpc>
              <a:buFont typeface="Arial" pitchFamily="34" charset="0"/>
              <a:buChar char="•"/>
            </a:pPr>
            <a:r>
              <a:rPr lang="el-GR" sz="2400" dirty="0"/>
              <a:t>  Σπουδαιότερες κατηγορίες ρύπων</a:t>
            </a:r>
          </a:p>
          <a:p>
            <a:pPr>
              <a:lnSpc>
                <a:spcPct val="150000"/>
              </a:lnSpc>
              <a:buFont typeface="Arial" pitchFamily="34" charset="0"/>
              <a:buChar char="•"/>
            </a:pPr>
            <a:endParaRPr kumimoji="0" lang="en-US" sz="2400" b="0" i="0" u="none" strike="noStrike" kern="1200" cap="none" spc="0" normalizeH="0" baseline="0" noProof="0" dirty="0">
              <a:ln>
                <a:noFill/>
              </a:ln>
              <a:solidFill>
                <a:schemeClr val="tx1"/>
              </a:solidFill>
              <a:effectLst/>
              <a:uLnTx/>
              <a:uFillTx/>
              <a:cs typeface="Calibri" pitchFamily="34" charset="0"/>
            </a:endParaRPr>
          </a:p>
        </p:txBody>
      </p:sp>
      <p:graphicFrame>
        <p:nvGraphicFramePr>
          <p:cNvPr id="6" name="5 - Πίνακας"/>
          <p:cNvGraphicFramePr>
            <a:graphicFrameLocks noGrp="1"/>
          </p:cNvGraphicFramePr>
          <p:nvPr/>
        </p:nvGraphicFramePr>
        <p:xfrm>
          <a:off x="539552" y="2157079"/>
          <a:ext cx="8208912" cy="4023003"/>
        </p:xfrm>
        <a:graphic>
          <a:graphicData uri="http://schemas.openxmlformats.org/drawingml/2006/table">
            <a:tbl>
              <a:tblPr firstRow="1" bandRow="1">
                <a:tableStyleId>{775DCB02-9BB8-47FD-8907-85C794F793BA}</a:tableStyleId>
              </a:tblPr>
              <a:tblGrid>
                <a:gridCol w="2762614">
                  <a:extLst>
                    <a:ext uri="{9D8B030D-6E8A-4147-A177-3AD203B41FA5}">
                      <a16:colId xmlns:a16="http://schemas.microsoft.com/office/drawing/2014/main" val="20000"/>
                    </a:ext>
                  </a:extLst>
                </a:gridCol>
                <a:gridCol w="2723149">
                  <a:extLst>
                    <a:ext uri="{9D8B030D-6E8A-4147-A177-3AD203B41FA5}">
                      <a16:colId xmlns:a16="http://schemas.microsoft.com/office/drawing/2014/main" val="20001"/>
                    </a:ext>
                  </a:extLst>
                </a:gridCol>
                <a:gridCol w="2723149">
                  <a:extLst>
                    <a:ext uri="{9D8B030D-6E8A-4147-A177-3AD203B41FA5}">
                      <a16:colId xmlns:a16="http://schemas.microsoft.com/office/drawing/2014/main" val="20002"/>
                    </a:ext>
                  </a:extLst>
                </a:gridCol>
              </a:tblGrid>
              <a:tr h="911881">
                <a:tc>
                  <a:txBody>
                    <a:bodyPr/>
                    <a:lstStyle/>
                    <a:p>
                      <a:r>
                        <a:rPr lang="el-GR" sz="1600" dirty="0"/>
                        <a:t>Τύπος</a:t>
                      </a:r>
                    </a:p>
                  </a:txBody>
                  <a:tcPr/>
                </a:tc>
                <a:tc>
                  <a:txBody>
                    <a:bodyPr/>
                    <a:lstStyle/>
                    <a:p>
                      <a:r>
                        <a:rPr lang="el-GR" sz="1600" dirty="0"/>
                        <a:t>Προέλευση/αιτία</a:t>
                      </a:r>
                    </a:p>
                  </a:txBody>
                  <a:tcPr/>
                </a:tc>
                <a:tc>
                  <a:txBody>
                    <a:bodyPr/>
                    <a:lstStyle/>
                    <a:p>
                      <a:r>
                        <a:rPr lang="el-GR" sz="1600" dirty="0"/>
                        <a:t>Παραδείγματα/ουσίες</a:t>
                      </a:r>
                    </a:p>
                  </a:txBody>
                  <a:tcPr/>
                </a:tc>
                <a:extLst>
                  <a:ext uri="{0D108BD9-81ED-4DB2-BD59-A6C34878D82A}">
                    <a16:rowId xmlns:a16="http://schemas.microsoft.com/office/drawing/2014/main" val="10000"/>
                  </a:ext>
                </a:extLst>
              </a:tr>
              <a:tr h="1064456">
                <a:tc>
                  <a:txBody>
                    <a:bodyPr/>
                    <a:lstStyle/>
                    <a:p>
                      <a:pPr marL="4763" indent="0" algn="l">
                        <a:lnSpc>
                          <a:spcPts val="1535"/>
                        </a:lnSpc>
                        <a:spcAft>
                          <a:spcPts val="0"/>
                        </a:spcAft>
                      </a:pPr>
                      <a:r>
                        <a:rPr kumimoji="0" lang="el-GR" sz="1600" kern="1200" dirty="0"/>
                        <a:t> </a:t>
                      </a:r>
                    </a:p>
                    <a:p>
                      <a:pPr marL="4763" indent="0" algn="l">
                        <a:lnSpc>
                          <a:spcPts val="1535"/>
                        </a:lnSpc>
                        <a:spcAft>
                          <a:spcPts val="0"/>
                        </a:spcAft>
                      </a:pPr>
                      <a:r>
                        <a:rPr kumimoji="0" lang="el-GR" sz="1600" kern="1200" dirty="0"/>
                        <a:t>Απόβλητα που προκαλούν μείωση του διαλυμένου  οξυγόνου στο  νερό</a:t>
                      </a:r>
                      <a:endParaRPr kumimoji="0" lang="el-GR" sz="1600" b="1" kern="1200" dirty="0">
                        <a:solidFill>
                          <a:schemeClr val="lt1"/>
                        </a:solidFill>
                        <a:latin typeface="+mn-lt"/>
                        <a:ea typeface="+mn-ea"/>
                        <a:cs typeface="+mn-cs"/>
                      </a:endParaRPr>
                    </a:p>
                  </a:txBody>
                  <a:tcPr marL="0" marR="0" marT="0" marB="0"/>
                </a:tc>
                <a:tc>
                  <a:txBody>
                    <a:bodyPr/>
                    <a:lstStyle/>
                    <a:p>
                      <a:pPr marL="63500" indent="0" algn="l">
                        <a:lnSpc>
                          <a:spcPts val="1510"/>
                        </a:lnSpc>
                        <a:spcAft>
                          <a:spcPts val="0"/>
                        </a:spcAft>
                      </a:pPr>
                      <a:endParaRPr kumimoji="0" lang="el-GR" sz="1600" kern="1200" dirty="0"/>
                    </a:p>
                    <a:p>
                      <a:pPr marL="63500" indent="0" algn="l">
                        <a:lnSpc>
                          <a:spcPts val="1510"/>
                        </a:lnSpc>
                        <a:spcAft>
                          <a:spcPts val="0"/>
                        </a:spcAft>
                      </a:pPr>
                      <a:r>
                        <a:rPr kumimoji="0" lang="el-GR" sz="1600" kern="1200" dirty="0"/>
                        <a:t>Αποχέτευση, διάθεση ζωικών/κτηνοτροφικών αποβλήτων</a:t>
                      </a:r>
                      <a:endParaRPr kumimoji="0" lang="el-GR" sz="1600" b="1" kern="1200" dirty="0">
                        <a:solidFill>
                          <a:schemeClr val="lt1"/>
                        </a:solidFill>
                        <a:latin typeface="+mn-lt"/>
                        <a:ea typeface="+mn-ea"/>
                        <a:cs typeface="+mn-cs"/>
                      </a:endParaRPr>
                    </a:p>
                  </a:txBody>
                  <a:tcPr marL="0" marR="0" marT="0" marB="0"/>
                </a:tc>
                <a:tc>
                  <a:txBody>
                    <a:bodyPr/>
                    <a:lstStyle/>
                    <a:p>
                      <a:pPr marL="76200" algn="l">
                        <a:lnSpc>
                          <a:spcPts val="1490"/>
                        </a:lnSpc>
                        <a:spcAft>
                          <a:spcPts val="0"/>
                        </a:spcAft>
                      </a:pPr>
                      <a:r>
                        <a:rPr kumimoji="0" lang="el-GR" sz="1600" kern="1200" dirty="0"/>
                        <a:t>Ανεπεξέργαστα υγρά απόβλητα, απόρριψη ζωικής κοπριάς και υπολειμμάτων φυτών, που αποικοδομού- νται από βακτήρια.</a:t>
                      </a:r>
                      <a:endParaRPr kumimoji="0" lang="el-GR" sz="1600" b="1" kern="1200" dirty="0">
                        <a:solidFill>
                          <a:schemeClr val="lt1"/>
                        </a:solidFill>
                        <a:latin typeface="+mn-lt"/>
                        <a:ea typeface="+mn-ea"/>
                        <a:cs typeface="+mn-cs"/>
                      </a:endParaRPr>
                    </a:p>
                  </a:txBody>
                  <a:tcPr marL="0" marR="0" marT="0" marB="0"/>
                </a:tc>
                <a:extLst>
                  <a:ext uri="{0D108BD9-81ED-4DB2-BD59-A6C34878D82A}">
                    <a16:rowId xmlns:a16="http://schemas.microsoft.com/office/drawing/2014/main" val="10001"/>
                  </a:ext>
                </a:extLst>
              </a:tr>
              <a:tr h="851565">
                <a:tc>
                  <a:txBody>
                    <a:bodyPr/>
                    <a:lstStyle/>
                    <a:p>
                      <a:pPr algn="l">
                        <a:lnSpc>
                          <a:spcPts val="1440"/>
                        </a:lnSpc>
                        <a:spcAft>
                          <a:spcPts val="0"/>
                        </a:spcAft>
                      </a:pPr>
                      <a:endParaRPr kumimoji="0" lang="el-GR" sz="1600" kern="1200" dirty="0"/>
                    </a:p>
                    <a:p>
                      <a:pPr algn="l">
                        <a:lnSpc>
                          <a:spcPts val="1440"/>
                        </a:lnSpc>
                        <a:spcAft>
                          <a:spcPts val="0"/>
                        </a:spcAft>
                      </a:pPr>
                      <a:endParaRPr kumimoji="0" lang="el-GR" sz="1600" kern="1200" dirty="0"/>
                    </a:p>
                    <a:p>
                      <a:pPr algn="l">
                        <a:lnSpc>
                          <a:spcPts val="1440"/>
                        </a:lnSpc>
                        <a:spcAft>
                          <a:spcPts val="0"/>
                        </a:spcAft>
                      </a:pPr>
                      <a:r>
                        <a:rPr kumimoji="0" lang="el-GR" sz="1600" kern="1200" dirty="0"/>
                        <a:t>Ανόργανες  χημικές ουσίες</a:t>
                      </a:r>
                      <a:endParaRPr kumimoji="0" lang="el-GR" sz="1600" b="1" kern="1200" dirty="0">
                        <a:solidFill>
                          <a:schemeClr val="lt1"/>
                        </a:solidFill>
                        <a:latin typeface="+mn-lt"/>
                        <a:ea typeface="+mn-ea"/>
                        <a:cs typeface="+mn-cs"/>
                      </a:endParaRPr>
                    </a:p>
                  </a:txBody>
                  <a:tcPr marL="0" marR="0" marT="0" marB="0"/>
                </a:tc>
                <a:tc>
                  <a:txBody>
                    <a:bodyPr/>
                    <a:lstStyle/>
                    <a:p>
                      <a:pPr algn="l">
                        <a:lnSpc>
                          <a:spcPts val="1465"/>
                        </a:lnSpc>
                        <a:spcAft>
                          <a:spcPts val="0"/>
                        </a:spcAft>
                      </a:pPr>
                      <a:r>
                        <a:rPr kumimoji="0" lang="el-GR" sz="1600" kern="1200" dirty="0"/>
                        <a:t>Εκροές εγκαταστάσεων επεξεργασίας βιομηχανικών αποβλήτων,</a:t>
                      </a:r>
                      <a:r>
                        <a:rPr kumimoji="0" lang="el-GR" sz="1600" kern="1200" baseline="0" dirty="0"/>
                        <a:t> </a:t>
                      </a:r>
                      <a:r>
                        <a:rPr kumimoji="0" lang="el-GR" sz="1600" kern="1200" dirty="0"/>
                        <a:t>απορροές, οικιακά καθαριστικά</a:t>
                      </a:r>
                      <a:endParaRPr kumimoji="0" lang="el-GR" sz="1600" b="1" kern="1200" dirty="0">
                        <a:solidFill>
                          <a:schemeClr val="lt1"/>
                        </a:solidFill>
                        <a:latin typeface="+mn-lt"/>
                        <a:ea typeface="+mn-ea"/>
                        <a:cs typeface="+mn-cs"/>
                      </a:endParaRPr>
                    </a:p>
                  </a:txBody>
                  <a:tcPr marL="0" marR="0" marT="0" marB="0"/>
                </a:tc>
                <a:tc>
                  <a:txBody>
                    <a:bodyPr/>
                    <a:lstStyle/>
                    <a:p>
                      <a:pPr marL="76200" algn="l">
                        <a:lnSpc>
                          <a:spcPts val="1490"/>
                        </a:lnSpc>
                        <a:spcAft>
                          <a:spcPts val="0"/>
                        </a:spcAft>
                      </a:pPr>
                      <a:endParaRPr kumimoji="0" lang="el-GR" sz="1600" kern="1200" dirty="0"/>
                    </a:p>
                    <a:p>
                      <a:pPr marL="76200" algn="l">
                        <a:lnSpc>
                          <a:spcPts val="1490"/>
                        </a:lnSpc>
                        <a:spcAft>
                          <a:spcPts val="0"/>
                        </a:spcAft>
                      </a:pPr>
                      <a:r>
                        <a:rPr kumimoji="0" lang="el-GR" sz="1600" kern="1200" dirty="0"/>
                        <a:t>Τοξικά μέταλλα, οξέα</a:t>
                      </a:r>
                      <a:endParaRPr kumimoji="0" lang="el-GR" sz="1600" b="1" kern="1200" dirty="0">
                        <a:solidFill>
                          <a:schemeClr val="lt1"/>
                        </a:solidFill>
                        <a:latin typeface="+mn-lt"/>
                        <a:ea typeface="+mn-ea"/>
                        <a:cs typeface="+mn-cs"/>
                      </a:endParaRPr>
                    </a:p>
                  </a:txBody>
                  <a:tcPr marL="0" marR="0" marT="0" marB="0"/>
                </a:tc>
                <a:extLst>
                  <a:ext uri="{0D108BD9-81ED-4DB2-BD59-A6C34878D82A}">
                    <a16:rowId xmlns:a16="http://schemas.microsoft.com/office/drawing/2014/main" val="10002"/>
                  </a:ext>
                </a:extLst>
              </a:tr>
              <a:tr h="1195101">
                <a:tc>
                  <a:txBody>
                    <a:bodyPr/>
                    <a:lstStyle/>
                    <a:p>
                      <a:pPr algn="l">
                        <a:lnSpc>
                          <a:spcPts val="1440"/>
                        </a:lnSpc>
                        <a:spcAft>
                          <a:spcPts val="0"/>
                        </a:spcAft>
                      </a:pPr>
                      <a:endParaRPr kumimoji="0" lang="el-GR" sz="1600" kern="1200" dirty="0"/>
                    </a:p>
                    <a:p>
                      <a:pPr algn="l">
                        <a:lnSpc>
                          <a:spcPts val="1440"/>
                        </a:lnSpc>
                        <a:spcAft>
                          <a:spcPts val="0"/>
                        </a:spcAft>
                      </a:pPr>
                      <a:endParaRPr kumimoji="0" lang="el-GR" sz="1600" kern="1200" dirty="0"/>
                    </a:p>
                    <a:p>
                      <a:pPr algn="l">
                        <a:lnSpc>
                          <a:spcPts val="1440"/>
                        </a:lnSpc>
                        <a:spcAft>
                          <a:spcPts val="0"/>
                        </a:spcAft>
                      </a:pPr>
                      <a:r>
                        <a:rPr kumimoji="0" lang="el-GR" sz="1600" kern="1200" dirty="0"/>
                        <a:t>Οργανικές χημικές ουσίες</a:t>
                      </a:r>
                      <a:endParaRPr kumimoji="0" lang="el-GR" sz="1600" b="1" kern="1200" dirty="0">
                        <a:solidFill>
                          <a:schemeClr val="lt1"/>
                        </a:solidFill>
                        <a:latin typeface="+mn-lt"/>
                        <a:ea typeface="+mn-ea"/>
                        <a:cs typeface="+mn-cs"/>
                      </a:endParaRPr>
                    </a:p>
                  </a:txBody>
                  <a:tcPr marL="0" marR="0" marT="0" marB="0"/>
                </a:tc>
                <a:tc>
                  <a:txBody>
                    <a:bodyPr/>
                    <a:lstStyle/>
                    <a:p>
                      <a:pPr marL="0" indent="0" algn="l">
                        <a:lnSpc>
                          <a:spcPts val="1440"/>
                        </a:lnSpc>
                        <a:spcAft>
                          <a:spcPts val="0"/>
                        </a:spcAft>
                      </a:pPr>
                      <a:r>
                        <a:rPr kumimoji="0" lang="el-GR" sz="1600" kern="1200" dirty="0"/>
                        <a:t>Απορροές από γεωργικές και κτηνοτροφικές δραστηριότητες, εκροές εγκαταστάσεων επεξεργασίας βιομηχανικών αποβλήτων, απορροές</a:t>
                      </a:r>
                      <a:endParaRPr kumimoji="0" lang="el-GR" sz="1600" b="1" kern="1200" dirty="0">
                        <a:solidFill>
                          <a:schemeClr val="lt1"/>
                        </a:solidFill>
                        <a:latin typeface="+mn-lt"/>
                        <a:ea typeface="+mn-ea"/>
                        <a:cs typeface="+mn-cs"/>
                      </a:endParaRPr>
                    </a:p>
                  </a:txBody>
                  <a:tcPr marL="0" marR="0" marT="0" marB="0"/>
                </a:tc>
                <a:tc>
                  <a:txBody>
                    <a:bodyPr/>
                    <a:lstStyle/>
                    <a:p>
                      <a:pPr algn="l">
                        <a:lnSpc>
                          <a:spcPts val="1440"/>
                        </a:lnSpc>
                        <a:spcAft>
                          <a:spcPts val="0"/>
                        </a:spcAft>
                      </a:pPr>
                      <a:endParaRPr kumimoji="0" lang="el-GR" sz="1600" kern="1200" dirty="0"/>
                    </a:p>
                    <a:p>
                      <a:pPr marL="63500" indent="0" algn="l">
                        <a:lnSpc>
                          <a:spcPts val="1440"/>
                        </a:lnSpc>
                        <a:spcAft>
                          <a:spcPts val="0"/>
                        </a:spcAft>
                      </a:pPr>
                      <a:r>
                        <a:rPr kumimoji="0" lang="el-GR" sz="1600" kern="1200" dirty="0"/>
                        <a:t>Πετρέλαιο, πλαστικά - </a:t>
                      </a:r>
                      <a:r>
                        <a:rPr kumimoji="0" lang="el-GR" sz="1600" kern="1200" dirty="0" err="1"/>
                        <a:t>πολυμερικά</a:t>
                      </a:r>
                      <a:r>
                        <a:rPr kumimoji="0" lang="el-GR" sz="1600" kern="1200" dirty="0"/>
                        <a:t> υλικά</a:t>
                      </a:r>
                      <a:endParaRPr kumimoji="0" lang="el-GR" sz="1600" b="1" kern="1200" dirty="0">
                        <a:solidFill>
                          <a:schemeClr val="lt1"/>
                        </a:solidFill>
                        <a:latin typeface="+mn-lt"/>
                        <a:ea typeface="+mn-ea"/>
                        <a:cs typeface="+mn-cs"/>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5252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Πλεκτό">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16780</TotalTime>
  <Words>2787</Words>
  <Application>Microsoft Office PowerPoint</Application>
  <PresentationFormat>Προβολή στην οθόνη (4:3)</PresentationFormat>
  <Paragraphs>534</Paragraphs>
  <Slides>48</Slides>
  <Notes>25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Georgia</vt:lpstr>
      <vt:lpstr>Trebuchet MS</vt:lpstr>
      <vt:lpstr>Wingdings</vt:lpstr>
      <vt:lpstr>Wingdings 2</vt:lpstr>
      <vt:lpstr>Αστικό</vt:lpstr>
      <vt:lpstr>Παρουσίαση του PowerPoint</vt:lpstr>
      <vt:lpstr>Προστασία των υδάτων</vt:lpstr>
      <vt:lpstr>Προστασία των υδάτων - Ευρωπαϊκή Ένωση</vt:lpstr>
      <vt:lpstr>Ο κύκλος του Νερού</vt:lpstr>
      <vt:lpstr>Ρύπανση – Μόλυνση Νερού</vt:lpstr>
      <vt:lpstr>Ρύπανση – Μόλυνση Νερού</vt:lpstr>
      <vt:lpstr>Ρύπανση – Μόλυνση Νερού</vt:lpstr>
      <vt:lpstr>Ρύπανση – Μόλυνση Νερού</vt:lpstr>
      <vt:lpstr>Οδηγία πλαίσιο (2000/60)</vt:lpstr>
      <vt:lpstr>Οδηγία πλαίσιο (2000/60)</vt:lpstr>
      <vt:lpstr>Οδηγία πλαίσιο (2000/60)</vt:lpstr>
      <vt:lpstr>Ρύποι προτεραιότητας</vt:lpstr>
      <vt:lpstr>Διαδρομή ρύπων στο περιβάλλον</vt:lpstr>
      <vt:lpstr>Οδηγία 2013</vt:lpstr>
      <vt:lpstr>Κατάλογος επιτήρησης 2015 </vt:lpstr>
      <vt:lpstr>Οργανική ύλη στο νερό</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Μικροοργανισμοί</vt:lpstr>
      <vt:lpstr>Ευτροφισμός</vt:lpstr>
      <vt:lpstr>Ευτροφισμός</vt:lpstr>
      <vt:lpstr>Τοξικές ουσίες – Θερμική ρύπανση</vt:lpstr>
      <vt:lpstr>Μόλυνση του νερού</vt:lpstr>
      <vt:lpstr>Μικροοργανισμοί μολυντές υδάτων</vt:lpstr>
      <vt:lpstr>Μικροοργανισμοί μολυντές υδάτων</vt:lpstr>
      <vt:lpstr>Μόλυνση του νερού</vt:lpstr>
      <vt:lpstr>Μόλυνση του νερού</vt:lpstr>
      <vt:lpstr>Μικροοργανισμοί μολυντές υδάτων</vt:lpstr>
      <vt:lpstr>Μικροοργανισμοί μολυντές υδάτων</vt:lpstr>
      <vt:lpstr>Εντεροβακτήρια</vt:lpstr>
      <vt:lpstr>Μόλυνση του νερού</vt:lpstr>
      <vt:lpstr>Ικανότητα αυτοκαθαρισμού υδάτων</vt:lpstr>
      <vt:lpstr>Ικανότητα αυτοκαθαρισμού υδάτων</vt:lpstr>
      <vt:lpstr>Ποιοτικά χαρακτηριστικά του νερού</vt:lpstr>
      <vt:lpstr>Ποιοτικά χαρακτηριστικά του νερού</vt:lpstr>
      <vt:lpstr>Ποιοτικά χαρακτηριστικά του νερού</vt:lpstr>
      <vt:lpstr>Ποιοτικά χαρακτηριστικά του νερού</vt:lpstr>
      <vt:lpstr>Ποιοτικά χαρακτηριστικά του νερού</vt:lpstr>
      <vt:lpstr>Ποιοτικά χαρακτηριστικά του νερού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Nikolaos Remmas</cp:lastModifiedBy>
  <cp:revision>919</cp:revision>
  <dcterms:created xsi:type="dcterms:W3CDTF">2015-09-27T20:05:59Z</dcterms:created>
  <dcterms:modified xsi:type="dcterms:W3CDTF">2026-03-05T10:20:05Z</dcterms:modified>
</cp:coreProperties>
</file>