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926" r:id="rId1"/>
  </p:sldMasterIdLst>
  <p:sldIdLst>
    <p:sldId id="546" r:id="rId2"/>
    <p:sldId id="547" r:id="rId3"/>
    <p:sldId id="617" r:id="rId4"/>
    <p:sldId id="560" r:id="rId5"/>
    <p:sldId id="559" r:id="rId6"/>
    <p:sldId id="558" r:id="rId7"/>
    <p:sldId id="557" r:id="rId8"/>
    <p:sldId id="556" r:id="rId9"/>
    <p:sldId id="555" r:id="rId10"/>
    <p:sldId id="554" r:id="rId11"/>
    <p:sldId id="553" r:id="rId12"/>
    <p:sldId id="709" r:id="rId13"/>
    <p:sldId id="710" r:id="rId14"/>
    <p:sldId id="711" r:id="rId15"/>
    <p:sldId id="712" r:id="rId16"/>
    <p:sldId id="552" r:id="rId17"/>
    <p:sldId id="551" r:id="rId18"/>
    <p:sldId id="550" r:id="rId19"/>
    <p:sldId id="549" r:id="rId20"/>
    <p:sldId id="548" r:id="rId21"/>
    <p:sldId id="561" r:id="rId22"/>
    <p:sldId id="618" r:id="rId23"/>
    <p:sldId id="632" r:id="rId24"/>
    <p:sldId id="631" r:id="rId25"/>
    <p:sldId id="630" r:id="rId26"/>
    <p:sldId id="708" r:id="rId27"/>
    <p:sldId id="629" r:id="rId28"/>
    <p:sldId id="628" r:id="rId2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4" d="100"/>
          <a:sy n="114" d="100"/>
        </p:scale>
        <p:origin x="160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4643343F-3CCB-55D5-45BC-99F36075B10C}"/>
              </a:ext>
            </a:extLst>
          </p:cNvPr>
          <p:cNvSpPr>
            <a:spLocks/>
          </p:cNvSpPr>
          <p:nvPr/>
        </p:nvSpPr>
        <p:spPr bwMode="auto">
          <a:xfrm>
            <a:off x="-31750" y="4321175"/>
            <a:ext cx="1395413"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2147483646 h 10000"/>
              <a:gd name="T12" fmla="*/ 2147483646 w 8042"/>
              <a:gd name="T13" fmla="*/ 2147483646 h 10000"/>
              <a:gd name="T14" fmla="*/ 2147483646 w 8042"/>
              <a:gd name="T15" fmla="*/ 2147483646 h 10000"/>
              <a:gd name="T16" fmla="*/ 2147483646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5" name="Date Placeholder 3">
            <a:extLst>
              <a:ext uri="{FF2B5EF4-FFF2-40B4-BE49-F238E27FC236}">
                <a16:creationId xmlns:a16="http://schemas.microsoft.com/office/drawing/2014/main" id="{696087AC-7C2A-59B3-AABA-3EB76F23AC33}"/>
              </a:ext>
            </a:extLst>
          </p:cNvPr>
          <p:cNvSpPr>
            <a:spLocks noGrp="1"/>
          </p:cNvSpPr>
          <p:nvPr>
            <p:ph type="dt" sz="half" idx="10"/>
          </p:nvPr>
        </p:nvSpPr>
        <p:spPr/>
        <p:txBody>
          <a:bodyPr/>
          <a:lstStyle>
            <a:lvl1pPr>
              <a:defRPr/>
            </a:lvl1pPr>
          </a:lstStyle>
          <a:p>
            <a:pPr>
              <a:defRPr/>
            </a:pPr>
            <a:fld id="{A39FD426-A9E5-4E4D-8BF6-0328D9FAFA6B}" type="datetimeFigureOut">
              <a:rPr lang="en-US"/>
              <a:pPr>
                <a:defRPr/>
              </a:pPr>
              <a:t>3/16/24</a:t>
            </a:fld>
            <a:endParaRPr lang="en-US" dirty="0"/>
          </a:p>
        </p:txBody>
      </p:sp>
      <p:sp>
        <p:nvSpPr>
          <p:cNvPr id="6" name="Footer Placeholder 4">
            <a:extLst>
              <a:ext uri="{FF2B5EF4-FFF2-40B4-BE49-F238E27FC236}">
                <a16:creationId xmlns:a16="http://schemas.microsoft.com/office/drawing/2014/main" id="{E34BEF13-E696-F233-6687-B927BD2ADB6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8D8FBCB-657F-26BC-CBFE-735E23C7A87B}"/>
              </a:ext>
            </a:extLst>
          </p:cNvPr>
          <p:cNvSpPr>
            <a:spLocks noGrp="1"/>
          </p:cNvSpPr>
          <p:nvPr>
            <p:ph type="sldNum" sz="quarter" idx="12"/>
          </p:nvPr>
        </p:nvSpPr>
        <p:spPr>
          <a:xfrm>
            <a:off x="423863" y="4529138"/>
            <a:ext cx="584200" cy="365125"/>
          </a:xfrm>
        </p:spPr>
        <p:txBody>
          <a:bodyPr/>
          <a:lstStyle>
            <a:lvl1pPr>
              <a:defRPr/>
            </a:lvl1pPr>
          </a:lstStyle>
          <a:p>
            <a:pPr>
              <a:defRPr/>
            </a:pPr>
            <a:fld id="{DE8A50EA-2F16-FF48-BB22-A103ECE49FF5}" type="slidenum">
              <a:rPr lang="en-US" altLang="el-GR"/>
              <a:pPr>
                <a:defRPr/>
              </a:pPr>
              <a:t>‹#›</a:t>
            </a:fld>
            <a:endParaRPr lang="en-US" altLang="el-GR"/>
          </a:p>
        </p:txBody>
      </p:sp>
    </p:spTree>
    <p:extLst>
      <p:ext uri="{BB962C8B-B14F-4D97-AF65-F5344CB8AC3E}">
        <p14:creationId xmlns:p14="http://schemas.microsoft.com/office/powerpoint/2010/main" val="44885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F243D31-64DD-A422-50A9-6675BA2FC622}"/>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5" name="Date Placeholder 3">
            <a:extLst>
              <a:ext uri="{FF2B5EF4-FFF2-40B4-BE49-F238E27FC236}">
                <a16:creationId xmlns:a16="http://schemas.microsoft.com/office/drawing/2014/main" id="{A1C6D2CA-4F34-9E30-345B-6D5345E5C48C}"/>
              </a:ext>
            </a:extLst>
          </p:cNvPr>
          <p:cNvSpPr>
            <a:spLocks noGrp="1"/>
          </p:cNvSpPr>
          <p:nvPr>
            <p:ph type="dt" sz="half" idx="10"/>
          </p:nvPr>
        </p:nvSpPr>
        <p:spPr/>
        <p:txBody>
          <a:bodyPr/>
          <a:lstStyle>
            <a:lvl1pPr>
              <a:defRPr/>
            </a:lvl1pPr>
          </a:lstStyle>
          <a:p>
            <a:pPr>
              <a:defRPr/>
            </a:pPr>
            <a:fld id="{A5033E57-5CE0-3441-98F9-F130DDFC803C}" type="datetimeFigureOut">
              <a:rPr lang="en-US"/>
              <a:pPr>
                <a:defRPr/>
              </a:pPr>
              <a:t>3/16/24</a:t>
            </a:fld>
            <a:endParaRPr lang="en-US" dirty="0"/>
          </a:p>
        </p:txBody>
      </p:sp>
      <p:sp>
        <p:nvSpPr>
          <p:cNvPr id="6" name="Footer Placeholder 4">
            <a:extLst>
              <a:ext uri="{FF2B5EF4-FFF2-40B4-BE49-F238E27FC236}">
                <a16:creationId xmlns:a16="http://schemas.microsoft.com/office/drawing/2014/main" id="{11207FB5-C35F-4321-4839-A0471E01A2C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2789047-0D67-703D-5014-66384C45DCB6}"/>
              </a:ext>
            </a:extLst>
          </p:cNvPr>
          <p:cNvSpPr>
            <a:spLocks noGrp="1"/>
          </p:cNvSpPr>
          <p:nvPr>
            <p:ph type="sldNum" sz="quarter" idx="12"/>
          </p:nvPr>
        </p:nvSpPr>
        <p:spPr>
          <a:xfrm>
            <a:off x="511175" y="3244850"/>
            <a:ext cx="585788" cy="365125"/>
          </a:xfrm>
        </p:spPr>
        <p:txBody>
          <a:bodyPr/>
          <a:lstStyle>
            <a:lvl1pPr>
              <a:defRPr/>
            </a:lvl1pPr>
          </a:lstStyle>
          <a:p>
            <a:pPr>
              <a:defRPr/>
            </a:pPr>
            <a:fld id="{C5D74D45-18CB-B943-B023-54AFCAC36EE1}" type="slidenum">
              <a:rPr lang="en-US" altLang="el-GR"/>
              <a:pPr>
                <a:defRPr/>
              </a:pPr>
              <a:t>‹#›</a:t>
            </a:fld>
            <a:endParaRPr lang="en-US" altLang="el-GR"/>
          </a:p>
        </p:txBody>
      </p:sp>
    </p:spTree>
    <p:extLst>
      <p:ext uri="{BB962C8B-B14F-4D97-AF65-F5344CB8AC3E}">
        <p14:creationId xmlns:p14="http://schemas.microsoft.com/office/powerpoint/2010/main" val="215756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C8C1786-4AA0-4D12-D456-DC3AFCCAFD28}"/>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 name="TextBox 4">
            <a:extLst>
              <a:ext uri="{FF2B5EF4-FFF2-40B4-BE49-F238E27FC236}">
                <a16:creationId xmlns:a16="http://schemas.microsoft.com/office/drawing/2014/main" id="{0D6DA033-422B-4843-BB26-C6513421C513}"/>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6" name="TextBox 62">
            <a:extLst>
              <a:ext uri="{FF2B5EF4-FFF2-40B4-BE49-F238E27FC236}">
                <a16:creationId xmlns:a16="http://schemas.microsoft.com/office/drawing/2014/main" id="{4B7AD905-9C04-C7EA-19F0-89D98AC260F3}"/>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7" name="Date Placeholder 3">
            <a:extLst>
              <a:ext uri="{FF2B5EF4-FFF2-40B4-BE49-F238E27FC236}">
                <a16:creationId xmlns:a16="http://schemas.microsoft.com/office/drawing/2014/main" id="{7A3ED98D-9A88-3B95-7612-804A98468E5C}"/>
              </a:ext>
            </a:extLst>
          </p:cNvPr>
          <p:cNvSpPr>
            <a:spLocks noGrp="1"/>
          </p:cNvSpPr>
          <p:nvPr>
            <p:ph type="dt" sz="half" idx="14"/>
          </p:nvPr>
        </p:nvSpPr>
        <p:spPr/>
        <p:txBody>
          <a:bodyPr/>
          <a:lstStyle>
            <a:lvl1pPr>
              <a:defRPr/>
            </a:lvl1pPr>
          </a:lstStyle>
          <a:p>
            <a:pPr>
              <a:defRPr/>
            </a:pPr>
            <a:fld id="{6DFD483E-3128-F745-8A2C-3E26E7D34E7E}" type="datetimeFigureOut">
              <a:rPr lang="en-US"/>
              <a:pPr>
                <a:defRPr/>
              </a:pPr>
              <a:t>3/16/24</a:t>
            </a:fld>
            <a:endParaRPr lang="en-US" dirty="0"/>
          </a:p>
        </p:txBody>
      </p:sp>
      <p:sp>
        <p:nvSpPr>
          <p:cNvPr id="8" name="Footer Placeholder 4">
            <a:extLst>
              <a:ext uri="{FF2B5EF4-FFF2-40B4-BE49-F238E27FC236}">
                <a16:creationId xmlns:a16="http://schemas.microsoft.com/office/drawing/2014/main" id="{A1692A34-E8B8-8656-D8F1-85EC1144D9F3}"/>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1BC98AA-A372-5E0D-EA52-C8070275AACC}"/>
              </a:ext>
            </a:extLst>
          </p:cNvPr>
          <p:cNvSpPr>
            <a:spLocks noGrp="1"/>
          </p:cNvSpPr>
          <p:nvPr>
            <p:ph type="sldNum" sz="quarter" idx="16"/>
          </p:nvPr>
        </p:nvSpPr>
        <p:spPr>
          <a:xfrm>
            <a:off x="511175" y="3244850"/>
            <a:ext cx="585788" cy="365125"/>
          </a:xfrm>
        </p:spPr>
        <p:txBody>
          <a:bodyPr/>
          <a:lstStyle>
            <a:lvl1pPr>
              <a:defRPr/>
            </a:lvl1pPr>
          </a:lstStyle>
          <a:p>
            <a:pPr>
              <a:defRPr/>
            </a:pPr>
            <a:fld id="{1B48D38F-46DF-114D-BD20-08CE2A253439}" type="slidenum">
              <a:rPr lang="en-US" altLang="el-GR"/>
              <a:pPr>
                <a:defRPr/>
              </a:pPr>
              <a:t>‹#›</a:t>
            </a:fld>
            <a:endParaRPr lang="en-US" altLang="el-GR"/>
          </a:p>
        </p:txBody>
      </p:sp>
    </p:spTree>
    <p:extLst>
      <p:ext uri="{BB962C8B-B14F-4D97-AF65-F5344CB8AC3E}">
        <p14:creationId xmlns:p14="http://schemas.microsoft.com/office/powerpoint/2010/main" val="335094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07BFBE02-5419-0BC1-073B-C7E6D2797385}"/>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5" name="Date Placeholder 4">
            <a:extLst>
              <a:ext uri="{FF2B5EF4-FFF2-40B4-BE49-F238E27FC236}">
                <a16:creationId xmlns:a16="http://schemas.microsoft.com/office/drawing/2014/main" id="{2F44DA96-34D9-857F-3723-027933963834}"/>
              </a:ext>
            </a:extLst>
          </p:cNvPr>
          <p:cNvSpPr>
            <a:spLocks noGrp="1"/>
          </p:cNvSpPr>
          <p:nvPr>
            <p:ph type="dt" sz="half" idx="10"/>
          </p:nvPr>
        </p:nvSpPr>
        <p:spPr/>
        <p:txBody>
          <a:bodyPr/>
          <a:lstStyle>
            <a:lvl1pPr>
              <a:defRPr/>
            </a:lvl1pPr>
          </a:lstStyle>
          <a:p>
            <a:pPr>
              <a:defRPr/>
            </a:pPr>
            <a:fld id="{639AA4DF-5E0A-1943-A71B-76E6354244F3}" type="datetimeFigureOut">
              <a:rPr lang="en-US"/>
              <a:pPr>
                <a:defRPr/>
              </a:pPr>
              <a:t>3/16/24</a:t>
            </a:fld>
            <a:endParaRPr lang="en-US" dirty="0"/>
          </a:p>
        </p:txBody>
      </p:sp>
      <p:sp>
        <p:nvSpPr>
          <p:cNvPr id="6" name="Footer Placeholder 5">
            <a:extLst>
              <a:ext uri="{FF2B5EF4-FFF2-40B4-BE49-F238E27FC236}">
                <a16:creationId xmlns:a16="http://schemas.microsoft.com/office/drawing/2014/main" id="{1B408B26-02C2-7CDC-6AD0-DBBEF5C4E00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7415A67-A90E-3E84-CA37-234DFDA7E6D4}"/>
              </a:ext>
            </a:extLst>
          </p:cNvPr>
          <p:cNvSpPr>
            <a:spLocks noGrp="1"/>
          </p:cNvSpPr>
          <p:nvPr>
            <p:ph type="sldNum" sz="quarter" idx="12"/>
          </p:nvPr>
        </p:nvSpPr>
        <p:spPr>
          <a:xfrm>
            <a:off x="511175" y="4983163"/>
            <a:ext cx="585788" cy="365125"/>
          </a:xfrm>
        </p:spPr>
        <p:txBody>
          <a:bodyPr/>
          <a:lstStyle>
            <a:lvl1pPr>
              <a:defRPr/>
            </a:lvl1pPr>
          </a:lstStyle>
          <a:p>
            <a:pPr>
              <a:defRPr/>
            </a:pPr>
            <a:fld id="{D1C8EB70-8DB2-6943-AD6C-1EA5C083861B}" type="slidenum">
              <a:rPr lang="en-US" altLang="el-GR"/>
              <a:pPr>
                <a:defRPr/>
              </a:pPr>
              <a:t>‹#›</a:t>
            </a:fld>
            <a:endParaRPr lang="en-US" altLang="el-GR"/>
          </a:p>
        </p:txBody>
      </p:sp>
    </p:spTree>
    <p:extLst>
      <p:ext uri="{BB962C8B-B14F-4D97-AF65-F5344CB8AC3E}">
        <p14:creationId xmlns:p14="http://schemas.microsoft.com/office/powerpoint/2010/main" val="374700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AD0809A1-991C-484A-1B01-F140B9B78FB5}"/>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3" name="TextBox 2">
            <a:extLst>
              <a:ext uri="{FF2B5EF4-FFF2-40B4-BE49-F238E27FC236}">
                <a16:creationId xmlns:a16="http://schemas.microsoft.com/office/drawing/2014/main" id="{66FB5E2D-1C51-8F93-7E10-E8E7FA718ABA}"/>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5" name="TextBox 62">
            <a:extLst>
              <a:ext uri="{FF2B5EF4-FFF2-40B4-BE49-F238E27FC236}">
                <a16:creationId xmlns:a16="http://schemas.microsoft.com/office/drawing/2014/main" id="{7E24596A-F676-78CF-B068-E0A7A0D08D4B}"/>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367D58FE-4B55-CAE0-9D0D-253E71DAFA84}"/>
              </a:ext>
            </a:extLst>
          </p:cNvPr>
          <p:cNvSpPr>
            <a:spLocks noGrp="1"/>
          </p:cNvSpPr>
          <p:nvPr>
            <p:ph type="dt" sz="half" idx="14"/>
          </p:nvPr>
        </p:nvSpPr>
        <p:spPr/>
        <p:txBody>
          <a:bodyPr/>
          <a:lstStyle>
            <a:lvl1pPr>
              <a:defRPr/>
            </a:lvl1pPr>
          </a:lstStyle>
          <a:p>
            <a:pPr>
              <a:defRPr/>
            </a:pPr>
            <a:fld id="{CFA3DACA-236E-EC43-AF2C-D29A668801F4}" type="datetimeFigureOut">
              <a:rPr lang="en-US"/>
              <a:pPr>
                <a:defRPr/>
              </a:pPr>
              <a:t>3/16/24</a:t>
            </a:fld>
            <a:endParaRPr lang="en-US" dirty="0"/>
          </a:p>
        </p:txBody>
      </p:sp>
      <p:sp>
        <p:nvSpPr>
          <p:cNvPr id="7" name="Footer Placeholder 5">
            <a:extLst>
              <a:ext uri="{FF2B5EF4-FFF2-40B4-BE49-F238E27FC236}">
                <a16:creationId xmlns:a16="http://schemas.microsoft.com/office/drawing/2014/main" id="{5A18D782-C0A7-AF58-A4D0-EDDA0B92BAA9}"/>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CD9AC30-BFF3-3AF9-C389-0BA0763DAF46}"/>
              </a:ext>
            </a:extLst>
          </p:cNvPr>
          <p:cNvSpPr>
            <a:spLocks noGrp="1"/>
          </p:cNvSpPr>
          <p:nvPr>
            <p:ph type="sldNum" sz="quarter" idx="16"/>
          </p:nvPr>
        </p:nvSpPr>
        <p:spPr>
          <a:xfrm>
            <a:off x="511175" y="4983163"/>
            <a:ext cx="585788" cy="365125"/>
          </a:xfrm>
        </p:spPr>
        <p:txBody>
          <a:bodyPr/>
          <a:lstStyle>
            <a:lvl1pPr>
              <a:defRPr/>
            </a:lvl1pPr>
          </a:lstStyle>
          <a:p>
            <a:pPr>
              <a:defRPr/>
            </a:pPr>
            <a:fld id="{A7F5A56C-19F1-FB4C-9493-466A79C44073}" type="slidenum">
              <a:rPr lang="en-US" altLang="el-GR"/>
              <a:pPr>
                <a:defRPr/>
              </a:pPr>
              <a:t>‹#›</a:t>
            </a:fld>
            <a:endParaRPr lang="en-US" altLang="el-GR"/>
          </a:p>
        </p:txBody>
      </p:sp>
    </p:spTree>
    <p:extLst>
      <p:ext uri="{BB962C8B-B14F-4D97-AF65-F5344CB8AC3E}">
        <p14:creationId xmlns:p14="http://schemas.microsoft.com/office/powerpoint/2010/main" val="301828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0C8CFAF9-E688-511C-2114-9918CB136C04}"/>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5" name="Date Placeholder 4">
            <a:extLst>
              <a:ext uri="{FF2B5EF4-FFF2-40B4-BE49-F238E27FC236}">
                <a16:creationId xmlns:a16="http://schemas.microsoft.com/office/drawing/2014/main" id="{5DBFC3EE-E844-D8A8-5A8F-32E7D11ED96E}"/>
              </a:ext>
            </a:extLst>
          </p:cNvPr>
          <p:cNvSpPr>
            <a:spLocks noGrp="1"/>
          </p:cNvSpPr>
          <p:nvPr>
            <p:ph type="dt" sz="half" idx="14"/>
          </p:nvPr>
        </p:nvSpPr>
        <p:spPr/>
        <p:txBody>
          <a:bodyPr/>
          <a:lstStyle>
            <a:lvl1pPr>
              <a:defRPr/>
            </a:lvl1pPr>
          </a:lstStyle>
          <a:p>
            <a:pPr>
              <a:defRPr/>
            </a:pPr>
            <a:fld id="{683F4A0C-1419-784D-978F-605A17DA903F}" type="datetimeFigureOut">
              <a:rPr lang="en-US"/>
              <a:pPr>
                <a:defRPr/>
              </a:pPr>
              <a:t>3/16/24</a:t>
            </a:fld>
            <a:endParaRPr lang="en-US" dirty="0"/>
          </a:p>
        </p:txBody>
      </p:sp>
      <p:sp>
        <p:nvSpPr>
          <p:cNvPr id="6" name="Footer Placeholder 5">
            <a:extLst>
              <a:ext uri="{FF2B5EF4-FFF2-40B4-BE49-F238E27FC236}">
                <a16:creationId xmlns:a16="http://schemas.microsoft.com/office/drawing/2014/main" id="{31A6F073-0AAE-2DEB-DB2C-C6EF13F5580C}"/>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63EB146-C157-BAD5-2714-FFD27614040D}"/>
              </a:ext>
            </a:extLst>
          </p:cNvPr>
          <p:cNvSpPr>
            <a:spLocks noGrp="1"/>
          </p:cNvSpPr>
          <p:nvPr>
            <p:ph type="sldNum" sz="quarter" idx="16"/>
          </p:nvPr>
        </p:nvSpPr>
        <p:spPr>
          <a:xfrm>
            <a:off x="511175" y="4983163"/>
            <a:ext cx="585788" cy="365125"/>
          </a:xfrm>
        </p:spPr>
        <p:txBody>
          <a:bodyPr/>
          <a:lstStyle>
            <a:lvl1pPr>
              <a:defRPr/>
            </a:lvl1pPr>
          </a:lstStyle>
          <a:p>
            <a:pPr>
              <a:defRPr/>
            </a:pPr>
            <a:fld id="{588A6A18-B632-AE42-9117-8E819BCB1849}" type="slidenum">
              <a:rPr lang="en-US" altLang="el-GR"/>
              <a:pPr>
                <a:defRPr/>
              </a:pPr>
              <a:t>‹#›</a:t>
            </a:fld>
            <a:endParaRPr lang="en-US" altLang="el-GR"/>
          </a:p>
        </p:txBody>
      </p:sp>
    </p:spTree>
    <p:extLst>
      <p:ext uri="{BB962C8B-B14F-4D97-AF65-F5344CB8AC3E}">
        <p14:creationId xmlns:p14="http://schemas.microsoft.com/office/powerpoint/2010/main" val="3540367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4700017-6179-4FBD-D61D-C7AC05E062A9}"/>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011F52FC-EEBA-5E3A-AF32-119C22A84740}"/>
              </a:ext>
            </a:extLst>
          </p:cNvPr>
          <p:cNvSpPr>
            <a:spLocks noGrp="1"/>
          </p:cNvSpPr>
          <p:nvPr>
            <p:ph type="dt" sz="half" idx="10"/>
          </p:nvPr>
        </p:nvSpPr>
        <p:spPr/>
        <p:txBody>
          <a:bodyPr/>
          <a:lstStyle>
            <a:lvl1pPr>
              <a:defRPr/>
            </a:lvl1pPr>
          </a:lstStyle>
          <a:p>
            <a:pPr>
              <a:defRPr/>
            </a:pPr>
            <a:fld id="{76856E48-69C7-0A47-9FED-96161938508B}" type="datetimeFigureOut">
              <a:rPr lang="en-US"/>
              <a:pPr>
                <a:defRPr/>
              </a:pPr>
              <a:t>3/16/24</a:t>
            </a:fld>
            <a:endParaRPr lang="en-US" dirty="0"/>
          </a:p>
        </p:txBody>
      </p:sp>
      <p:sp>
        <p:nvSpPr>
          <p:cNvPr id="6" name="Footer Placeholder 4">
            <a:extLst>
              <a:ext uri="{FF2B5EF4-FFF2-40B4-BE49-F238E27FC236}">
                <a16:creationId xmlns:a16="http://schemas.microsoft.com/office/drawing/2014/main" id="{C691C0D8-BC1B-0FF7-6763-B019C52371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C98446-98FD-82EC-3F9A-47C6BADFDC17}"/>
              </a:ext>
            </a:extLst>
          </p:cNvPr>
          <p:cNvSpPr>
            <a:spLocks noGrp="1"/>
          </p:cNvSpPr>
          <p:nvPr>
            <p:ph type="sldNum" sz="quarter" idx="12"/>
          </p:nvPr>
        </p:nvSpPr>
        <p:spPr/>
        <p:txBody>
          <a:bodyPr/>
          <a:lstStyle>
            <a:lvl1pPr>
              <a:defRPr/>
            </a:lvl1pPr>
          </a:lstStyle>
          <a:p>
            <a:pPr>
              <a:defRPr/>
            </a:pPr>
            <a:fld id="{02D35E57-39A4-C242-89E9-0B010F64440B}" type="slidenum">
              <a:rPr lang="en-US" altLang="el-GR"/>
              <a:pPr>
                <a:defRPr/>
              </a:pPr>
              <a:t>‹#›</a:t>
            </a:fld>
            <a:endParaRPr lang="en-US" altLang="el-GR"/>
          </a:p>
        </p:txBody>
      </p:sp>
    </p:spTree>
    <p:extLst>
      <p:ext uri="{BB962C8B-B14F-4D97-AF65-F5344CB8AC3E}">
        <p14:creationId xmlns:p14="http://schemas.microsoft.com/office/powerpoint/2010/main" val="3337220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64E6AAB-6BC4-E94E-826F-59BF8CD6AF51}"/>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Vertical Title 1"/>
          <p:cNvSpPr>
            <a:spLocks noGrp="1"/>
          </p:cNvSpPr>
          <p:nvPr>
            <p:ph type="title" orient="vert"/>
          </p:nvPr>
        </p:nvSpPr>
        <p:spPr>
          <a:xfrm>
            <a:off x="6878535" y="627406"/>
            <a:ext cx="1656132" cy="5283817"/>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672F11EF-C363-7A07-CB30-E1A69057FBBD}"/>
              </a:ext>
            </a:extLst>
          </p:cNvPr>
          <p:cNvSpPr>
            <a:spLocks noGrp="1"/>
          </p:cNvSpPr>
          <p:nvPr>
            <p:ph type="dt" sz="half" idx="10"/>
          </p:nvPr>
        </p:nvSpPr>
        <p:spPr/>
        <p:txBody>
          <a:bodyPr/>
          <a:lstStyle>
            <a:lvl1pPr>
              <a:defRPr/>
            </a:lvl1pPr>
          </a:lstStyle>
          <a:p>
            <a:pPr>
              <a:defRPr/>
            </a:pPr>
            <a:fld id="{A253FE1A-8FA2-5B4D-A0B3-E075B8AE7927}" type="datetimeFigureOut">
              <a:rPr lang="en-US"/>
              <a:pPr>
                <a:defRPr/>
              </a:pPr>
              <a:t>3/16/24</a:t>
            </a:fld>
            <a:endParaRPr lang="en-US" dirty="0"/>
          </a:p>
        </p:txBody>
      </p:sp>
      <p:sp>
        <p:nvSpPr>
          <p:cNvPr id="6" name="Footer Placeholder 4">
            <a:extLst>
              <a:ext uri="{FF2B5EF4-FFF2-40B4-BE49-F238E27FC236}">
                <a16:creationId xmlns:a16="http://schemas.microsoft.com/office/drawing/2014/main" id="{85BA40C0-B4EC-F1E6-DBC2-8A1F0D4579A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A0115F0-60E0-1C14-4874-5BD1CF51DA7F}"/>
              </a:ext>
            </a:extLst>
          </p:cNvPr>
          <p:cNvSpPr>
            <a:spLocks noGrp="1"/>
          </p:cNvSpPr>
          <p:nvPr>
            <p:ph type="sldNum" sz="quarter" idx="12"/>
          </p:nvPr>
        </p:nvSpPr>
        <p:spPr/>
        <p:txBody>
          <a:bodyPr/>
          <a:lstStyle>
            <a:lvl1pPr>
              <a:defRPr/>
            </a:lvl1pPr>
          </a:lstStyle>
          <a:p>
            <a:pPr>
              <a:defRPr/>
            </a:pPr>
            <a:fld id="{2ACBB8DA-9451-C244-B2AE-48586FA3E725}" type="slidenum">
              <a:rPr lang="en-US" altLang="el-GR"/>
              <a:pPr>
                <a:defRPr/>
              </a:pPr>
              <a:t>‹#›</a:t>
            </a:fld>
            <a:endParaRPr lang="en-US" altLang="el-GR"/>
          </a:p>
        </p:txBody>
      </p:sp>
    </p:spTree>
    <p:extLst>
      <p:ext uri="{BB962C8B-B14F-4D97-AF65-F5344CB8AC3E}">
        <p14:creationId xmlns:p14="http://schemas.microsoft.com/office/powerpoint/2010/main" val="1026203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764C5992-9580-CB18-826E-A46FDCEECA8A}"/>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5201" y="624110"/>
            <a:ext cx="6589199" cy="1280890"/>
          </a:xfrm>
        </p:spPr>
        <p:txBody>
          <a:bodyPr/>
          <a:lstStyle/>
          <a:p>
            <a:r>
              <a:rPr lang="el-GR"/>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7C02388A-F57F-47AB-FB35-FAE21F777C66}"/>
              </a:ext>
            </a:extLst>
          </p:cNvPr>
          <p:cNvSpPr>
            <a:spLocks noGrp="1"/>
          </p:cNvSpPr>
          <p:nvPr>
            <p:ph type="dt" sz="half" idx="10"/>
          </p:nvPr>
        </p:nvSpPr>
        <p:spPr/>
        <p:txBody>
          <a:bodyPr/>
          <a:lstStyle>
            <a:lvl1pPr>
              <a:defRPr/>
            </a:lvl1pPr>
          </a:lstStyle>
          <a:p>
            <a:pPr>
              <a:defRPr/>
            </a:pPr>
            <a:fld id="{19BB7C10-8CF1-CF4B-86A7-C9529F03C743}" type="datetimeFigureOut">
              <a:rPr lang="en-US"/>
              <a:pPr>
                <a:defRPr/>
              </a:pPr>
              <a:t>3/16/24</a:t>
            </a:fld>
            <a:endParaRPr lang="en-US" dirty="0"/>
          </a:p>
        </p:txBody>
      </p:sp>
      <p:sp>
        <p:nvSpPr>
          <p:cNvPr id="6" name="Footer Placeholder 4">
            <a:extLst>
              <a:ext uri="{FF2B5EF4-FFF2-40B4-BE49-F238E27FC236}">
                <a16:creationId xmlns:a16="http://schemas.microsoft.com/office/drawing/2014/main" id="{80DFD367-D841-A789-8ABB-D2BC53D2566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5CD8261-BAA7-9D74-455A-53B07E71C0B4}"/>
              </a:ext>
            </a:extLst>
          </p:cNvPr>
          <p:cNvSpPr>
            <a:spLocks noGrp="1"/>
          </p:cNvSpPr>
          <p:nvPr>
            <p:ph type="sldNum" sz="quarter" idx="12"/>
          </p:nvPr>
        </p:nvSpPr>
        <p:spPr/>
        <p:txBody>
          <a:bodyPr/>
          <a:lstStyle>
            <a:lvl1pPr>
              <a:defRPr/>
            </a:lvl1pPr>
          </a:lstStyle>
          <a:p>
            <a:pPr>
              <a:defRPr/>
            </a:pPr>
            <a:fld id="{053D502C-17A9-224D-B904-8DC3151BA449}" type="slidenum">
              <a:rPr lang="en-US" altLang="el-GR"/>
              <a:pPr>
                <a:defRPr/>
              </a:pPr>
              <a:t>‹#›</a:t>
            </a:fld>
            <a:endParaRPr lang="en-US" altLang="el-GR"/>
          </a:p>
        </p:txBody>
      </p:sp>
    </p:spTree>
    <p:extLst>
      <p:ext uri="{BB962C8B-B14F-4D97-AF65-F5344CB8AC3E}">
        <p14:creationId xmlns:p14="http://schemas.microsoft.com/office/powerpoint/2010/main" val="1541122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9CD20A24-B40E-78D5-F8D7-BE95146370AE}"/>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5" name="Date Placeholder 3">
            <a:extLst>
              <a:ext uri="{FF2B5EF4-FFF2-40B4-BE49-F238E27FC236}">
                <a16:creationId xmlns:a16="http://schemas.microsoft.com/office/drawing/2014/main" id="{C5793558-A1DC-D671-A9D4-6C704084472E}"/>
              </a:ext>
            </a:extLst>
          </p:cNvPr>
          <p:cNvSpPr>
            <a:spLocks noGrp="1"/>
          </p:cNvSpPr>
          <p:nvPr>
            <p:ph type="dt" sz="half" idx="10"/>
          </p:nvPr>
        </p:nvSpPr>
        <p:spPr/>
        <p:txBody>
          <a:bodyPr/>
          <a:lstStyle>
            <a:lvl1pPr>
              <a:defRPr/>
            </a:lvl1pPr>
          </a:lstStyle>
          <a:p>
            <a:pPr>
              <a:defRPr/>
            </a:pPr>
            <a:fld id="{36019247-453D-FB4B-A48D-4CB5974E075E}" type="datetimeFigureOut">
              <a:rPr lang="en-US"/>
              <a:pPr>
                <a:defRPr/>
              </a:pPr>
              <a:t>3/16/24</a:t>
            </a:fld>
            <a:endParaRPr lang="en-US" dirty="0"/>
          </a:p>
        </p:txBody>
      </p:sp>
      <p:sp>
        <p:nvSpPr>
          <p:cNvPr id="6" name="Footer Placeholder 4">
            <a:extLst>
              <a:ext uri="{FF2B5EF4-FFF2-40B4-BE49-F238E27FC236}">
                <a16:creationId xmlns:a16="http://schemas.microsoft.com/office/drawing/2014/main" id="{EE314C58-5396-4FD1-0F25-4FC422BBB81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2806788-5B6D-B77D-00E5-FDB3B1D3782E}"/>
              </a:ext>
            </a:extLst>
          </p:cNvPr>
          <p:cNvSpPr>
            <a:spLocks noGrp="1"/>
          </p:cNvSpPr>
          <p:nvPr>
            <p:ph type="sldNum" sz="quarter" idx="12"/>
          </p:nvPr>
        </p:nvSpPr>
        <p:spPr>
          <a:xfrm>
            <a:off x="511175" y="3244850"/>
            <a:ext cx="585788" cy="365125"/>
          </a:xfrm>
        </p:spPr>
        <p:txBody>
          <a:bodyPr/>
          <a:lstStyle>
            <a:lvl1pPr>
              <a:defRPr/>
            </a:lvl1pPr>
          </a:lstStyle>
          <a:p>
            <a:pPr>
              <a:defRPr/>
            </a:pPr>
            <a:fld id="{D983DAC0-DCD4-B149-902C-CB95299938C1}" type="slidenum">
              <a:rPr lang="en-US" altLang="el-GR"/>
              <a:pPr>
                <a:defRPr/>
              </a:pPr>
              <a:t>‹#›</a:t>
            </a:fld>
            <a:endParaRPr lang="en-US" altLang="el-GR"/>
          </a:p>
        </p:txBody>
      </p:sp>
    </p:spTree>
    <p:extLst>
      <p:ext uri="{BB962C8B-B14F-4D97-AF65-F5344CB8AC3E}">
        <p14:creationId xmlns:p14="http://schemas.microsoft.com/office/powerpoint/2010/main" val="1136838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692817B7-E015-93E8-7294-F529785F915D}"/>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a:extLst>
              <a:ext uri="{FF2B5EF4-FFF2-40B4-BE49-F238E27FC236}">
                <a16:creationId xmlns:a16="http://schemas.microsoft.com/office/drawing/2014/main" id="{BA42C8BB-B449-9A76-7F3F-456A3DFCBA57}"/>
              </a:ext>
            </a:extLst>
          </p:cNvPr>
          <p:cNvSpPr>
            <a:spLocks noGrp="1"/>
          </p:cNvSpPr>
          <p:nvPr>
            <p:ph type="dt" sz="half" idx="10"/>
          </p:nvPr>
        </p:nvSpPr>
        <p:spPr/>
        <p:txBody>
          <a:bodyPr/>
          <a:lstStyle>
            <a:lvl1pPr>
              <a:defRPr/>
            </a:lvl1pPr>
          </a:lstStyle>
          <a:p>
            <a:pPr>
              <a:defRPr/>
            </a:pPr>
            <a:fld id="{DC0ACBEB-266E-DE4B-8986-0F0340D58A0E}" type="datetimeFigureOut">
              <a:rPr lang="en-US"/>
              <a:pPr>
                <a:defRPr/>
              </a:pPr>
              <a:t>3/16/24</a:t>
            </a:fld>
            <a:endParaRPr lang="en-US" dirty="0"/>
          </a:p>
        </p:txBody>
      </p:sp>
      <p:sp>
        <p:nvSpPr>
          <p:cNvPr id="6" name="Footer Placeholder 5">
            <a:extLst>
              <a:ext uri="{FF2B5EF4-FFF2-40B4-BE49-F238E27FC236}">
                <a16:creationId xmlns:a16="http://schemas.microsoft.com/office/drawing/2014/main" id="{392FE4D8-466E-2702-A4F2-7581323B065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26FFD18-1AFE-5DA5-99A3-2F3123351014}"/>
              </a:ext>
            </a:extLst>
          </p:cNvPr>
          <p:cNvSpPr>
            <a:spLocks noGrp="1"/>
          </p:cNvSpPr>
          <p:nvPr>
            <p:ph type="sldNum" sz="quarter" idx="12"/>
          </p:nvPr>
        </p:nvSpPr>
        <p:spPr/>
        <p:txBody>
          <a:bodyPr/>
          <a:lstStyle>
            <a:lvl1pPr>
              <a:defRPr/>
            </a:lvl1pPr>
          </a:lstStyle>
          <a:p>
            <a:pPr>
              <a:defRPr/>
            </a:pPr>
            <a:fld id="{0C3A4628-427E-7546-A3EC-B35CAB46560B}" type="slidenum">
              <a:rPr lang="en-US" altLang="el-GR"/>
              <a:pPr>
                <a:defRPr/>
              </a:pPr>
              <a:t>‹#›</a:t>
            </a:fld>
            <a:endParaRPr lang="en-US" altLang="el-GR"/>
          </a:p>
        </p:txBody>
      </p:sp>
    </p:spTree>
    <p:extLst>
      <p:ext uri="{BB962C8B-B14F-4D97-AF65-F5344CB8AC3E}">
        <p14:creationId xmlns:p14="http://schemas.microsoft.com/office/powerpoint/2010/main" val="3071687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85F253C1-F850-5A5F-B287-A58590D0FEDB}"/>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a:extLst>
              <a:ext uri="{FF2B5EF4-FFF2-40B4-BE49-F238E27FC236}">
                <a16:creationId xmlns:a16="http://schemas.microsoft.com/office/drawing/2014/main" id="{AFADE9BE-9AFE-7AD5-8C8A-CD8B1AD9653A}"/>
              </a:ext>
            </a:extLst>
          </p:cNvPr>
          <p:cNvSpPr>
            <a:spLocks noGrp="1"/>
          </p:cNvSpPr>
          <p:nvPr>
            <p:ph type="dt" sz="half" idx="10"/>
          </p:nvPr>
        </p:nvSpPr>
        <p:spPr/>
        <p:txBody>
          <a:bodyPr/>
          <a:lstStyle>
            <a:lvl1pPr>
              <a:defRPr/>
            </a:lvl1pPr>
          </a:lstStyle>
          <a:p>
            <a:pPr>
              <a:defRPr/>
            </a:pPr>
            <a:fld id="{E95F3B47-AB10-0845-BD64-24F6C0271577}" type="datetimeFigureOut">
              <a:rPr lang="en-US"/>
              <a:pPr>
                <a:defRPr/>
              </a:pPr>
              <a:t>3/16/24</a:t>
            </a:fld>
            <a:endParaRPr lang="en-US" dirty="0"/>
          </a:p>
        </p:txBody>
      </p:sp>
      <p:sp>
        <p:nvSpPr>
          <p:cNvPr id="8" name="Footer Placeholder 7">
            <a:extLst>
              <a:ext uri="{FF2B5EF4-FFF2-40B4-BE49-F238E27FC236}">
                <a16:creationId xmlns:a16="http://schemas.microsoft.com/office/drawing/2014/main" id="{4F6DB961-3F4B-7810-87DB-05892E9536B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3380640-FC29-6CCD-2BB4-FB2E943AA97B}"/>
              </a:ext>
            </a:extLst>
          </p:cNvPr>
          <p:cNvSpPr>
            <a:spLocks noGrp="1"/>
          </p:cNvSpPr>
          <p:nvPr>
            <p:ph type="sldNum" sz="quarter" idx="12"/>
          </p:nvPr>
        </p:nvSpPr>
        <p:spPr/>
        <p:txBody>
          <a:bodyPr/>
          <a:lstStyle>
            <a:lvl1pPr>
              <a:defRPr/>
            </a:lvl1pPr>
          </a:lstStyle>
          <a:p>
            <a:pPr>
              <a:defRPr/>
            </a:pPr>
            <a:fld id="{ECF8226C-0492-2549-AB00-7D02878D2611}" type="slidenum">
              <a:rPr lang="en-US" altLang="el-GR"/>
              <a:pPr>
                <a:defRPr/>
              </a:pPr>
              <a:t>‹#›</a:t>
            </a:fld>
            <a:endParaRPr lang="en-US" altLang="el-GR"/>
          </a:p>
        </p:txBody>
      </p:sp>
    </p:spTree>
    <p:extLst>
      <p:ext uri="{BB962C8B-B14F-4D97-AF65-F5344CB8AC3E}">
        <p14:creationId xmlns:p14="http://schemas.microsoft.com/office/powerpoint/2010/main" val="5580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7080830C-EC38-19E2-E628-EF9998CEF43D}"/>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5200" y="624110"/>
            <a:ext cx="6589200" cy="1280890"/>
          </a:xfrm>
        </p:spPr>
        <p:txBody>
          <a:bodyPr/>
          <a:lstStyle/>
          <a:p>
            <a:r>
              <a:rPr lang="el-GR"/>
              <a:t>Στυλ κύριου τίτλου</a:t>
            </a:r>
            <a:endParaRPr lang="en-US" dirty="0"/>
          </a:p>
        </p:txBody>
      </p:sp>
      <p:sp>
        <p:nvSpPr>
          <p:cNvPr id="4" name="Date Placeholder 2">
            <a:extLst>
              <a:ext uri="{FF2B5EF4-FFF2-40B4-BE49-F238E27FC236}">
                <a16:creationId xmlns:a16="http://schemas.microsoft.com/office/drawing/2014/main" id="{6C53F09A-712F-0F8F-E604-6E9EA470A462}"/>
              </a:ext>
            </a:extLst>
          </p:cNvPr>
          <p:cNvSpPr>
            <a:spLocks noGrp="1"/>
          </p:cNvSpPr>
          <p:nvPr>
            <p:ph type="dt" sz="half" idx="10"/>
          </p:nvPr>
        </p:nvSpPr>
        <p:spPr/>
        <p:txBody>
          <a:bodyPr/>
          <a:lstStyle>
            <a:lvl1pPr>
              <a:defRPr/>
            </a:lvl1pPr>
          </a:lstStyle>
          <a:p>
            <a:pPr>
              <a:defRPr/>
            </a:pPr>
            <a:fld id="{A9A14828-EDDA-A848-946E-57F5A432D952}" type="datetimeFigureOut">
              <a:rPr lang="en-US"/>
              <a:pPr>
                <a:defRPr/>
              </a:pPr>
              <a:t>3/16/24</a:t>
            </a:fld>
            <a:endParaRPr lang="en-US" dirty="0"/>
          </a:p>
        </p:txBody>
      </p:sp>
      <p:sp>
        <p:nvSpPr>
          <p:cNvPr id="5" name="Footer Placeholder 3">
            <a:extLst>
              <a:ext uri="{FF2B5EF4-FFF2-40B4-BE49-F238E27FC236}">
                <a16:creationId xmlns:a16="http://schemas.microsoft.com/office/drawing/2014/main" id="{0560BECB-BCFE-984A-0B41-4481C7EE83D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C2D93762-8EF7-7257-2358-C0FD3A6C847A}"/>
              </a:ext>
            </a:extLst>
          </p:cNvPr>
          <p:cNvSpPr>
            <a:spLocks noGrp="1"/>
          </p:cNvSpPr>
          <p:nvPr>
            <p:ph type="sldNum" sz="quarter" idx="12"/>
          </p:nvPr>
        </p:nvSpPr>
        <p:spPr/>
        <p:txBody>
          <a:bodyPr/>
          <a:lstStyle>
            <a:lvl1pPr>
              <a:defRPr/>
            </a:lvl1pPr>
          </a:lstStyle>
          <a:p>
            <a:pPr>
              <a:defRPr/>
            </a:pPr>
            <a:fld id="{71E1645A-3103-6D41-93B6-02344B88466C}" type="slidenum">
              <a:rPr lang="en-US" altLang="el-GR"/>
              <a:pPr>
                <a:defRPr/>
              </a:pPr>
              <a:t>‹#›</a:t>
            </a:fld>
            <a:endParaRPr lang="en-US" altLang="el-GR"/>
          </a:p>
        </p:txBody>
      </p:sp>
    </p:spTree>
    <p:extLst>
      <p:ext uri="{BB962C8B-B14F-4D97-AF65-F5344CB8AC3E}">
        <p14:creationId xmlns:p14="http://schemas.microsoft.com/office/powerpoint/2010/main" val="38595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23281170-D66A-FA15-0050-2AEA3F422B08}"/>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3" name="Date Placeholder 1">
            <a:extLst>
              <a:ext uri="{FF2B5EF4-FFF2-40B4-BE49-F238E27FC236}">
                <a16:creationId xmlns:a16="http://schemas.microsoft.com/office/drawing/2014/main" id="{EF99051B-1324-80B2-B7B0-7D55A4FB9431}"/>
              </a:ext>
            </a:extLst>
          </p:cNvPr>
          <p:cNvSpPr>
            <a:spLocks noGrp="1"/>
          </p:cNvSpPr>
          <p:nvPr>
            <p:ph type="dt" sz="half" idx="10"/>
          </p:nvPr>
        </p:nvSpPr>
        <p:spPr/>
        <p:txBody>
          <a:bodyPr/>
          <a:lstStyle>
            <a:lvl1pPr>
              <a:defRPr/>
            </a:lvl1pPr>
          </a:lstStyle>
          <a:p>
            <a:pPr>
              <a:defRPr/>
            </a:pPr>
            <a:fld id="{14E77DDD-A447-684F-9DF0-295A929E87C3}" type="datetimeFigureOut">
              <a:rPr lang="en-US"/>
              <a:pPr>
                <a:defRPr/>
              </a:pPr>
              <a:t>3/16/24</a:t>
            </a:fld>
            <a:endParaRPr lang="en-US" dirty="0"/>
          </a:p>
        </p:txBody>
      </p:sp>
      <p:sp>
        <p:nvSpPr>
          <p:cNvPr id="4" name="Footer Placeholder 2">
            <a:extLst>
              <a:ext uri="{FF2B5EF4-FFF2-40B4-BE49-F238E27FC236}">
                <a16:creationId xmlns:a16="http://schemas.microsoft.com/office/drawing/2014/main" id="{64C5C9C5-270F-2A47-2FE3-99ADA5CB205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DA29828E-4ED6-6CD0-18E8-69880360A2EA}"/>
              </a:ext>
            </a:extLst>
          </p:cNvPr>
          <p:cNvSpPr>
            <a:spLocks noGrp="1"/>
          </p:cNvSpPr>
          <p:nvPr>
            <p:ph type="sldNum" sz="quarter" idx="12"/>
          </p:nvPr>
        </p:nvSpPr>
        <p:spPr/>
        <p:txBody>
          <a:bodyPr/>
          <a:lstStyle>
            <a:lvl1pPr>
              <a:defRPr/>
            </a:lvl1pPr>
          </a:lstStyle>
          <a:p>
            <a:pPr>
              <a:defRPr/>
            </a:pPr>
            <a:fld id="{81CFAAB1-EAB8-7D49-9BB0-0B472B62CF20}" type="slidenum">
              <a:rPr lang="en-US" altLang="el-GR"/>
              <a:pPr>
                <a:defRPr/>
              </a:pPr>
              <a:t>‹#›</a:t>
            </a:fld>
            <a:endParaRPr lang="en-US" altLang="el-GR"/>
          </a:p>
        </p:txBody>
      </p:sp>
    </p:spTree>
    <p:extLst>
      <p:ext uri="{BB962C8B-B14F-4D97-AF65-F5344CB8AC3E}">
        <p14:creationId xmlns:p14="http://schemas.microsoft.com/office/powerpoint/2010/main" val="3366961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73714AEF-EEDC-5A56-C7D1-C54A4D915470}"/>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E15F8EA1-8E15-C4DB-209A-E341CDDA4539}"/>
              </a:ext>
            </a:extLst>
          </p:cNvPr>
          <p:cNvSpPr>
            <a:spLocks noGrp="1"/>
          </p:cNvSpPr>
          <p:nvPr>
            <p:ph type="dt" sz="half" idx="10"/>
          </p:nvPr>
        </p:nvSpPr>
        <p:spPr/>
        <p:txBody>
          <a:bodyPr/>
          <a:lstStyle>
            <a:lvl1pPr>
              <a:defRPr/>
            </a:lvl1pPr>
          </a:lstStyle>
          <a:p>
            <a:pPr>
              <a:defRPr/>
            </a:pPr>
            <a:fld id="{1C48A2FB-DEEE-2C4E-8D75-7DCA4AA4C823}" type="datetimeFigureOut">
              <a:rPr lang="en-US"/>
              <a:pPr>
                <a:defRPr/>
              </a:pPr>
              <a:t>3/16/24</a:t>
            </a:fld>
            <a:endParaRPr lang="en-US" dirty="0"/>
          </a:p>
        </p:txBody>
      </p:sp>
      <p:sp>
        <p:nvSpPr>
          <p:cNvPr id="7" name="Footer Placeholder 5">
            <a:extLst>
              <a:ext uri="{FF2B5EF4-FFF2-40B4-BE49-F238E27FC236}">
                <a16:creationId xmlns:a16="http://schemas.microsoft.com/office/drawing/2014/main" id="{9C04C5BF-9D68-F34F-C3F0-09669471AD0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EF1568-A626-4C63-31F7-9947499063E3}"/>
              </a:ext>
            </a:extLst>
          </p:cNvPr>
          <p:cNvSpPr>
            <a:spLocks noGrp="1"/>
          </p:cNvSpPr>
          <p:nvPr>
            <p:ph type="sldNum" sz="quarter" idx="12"/>
          </p:nvPr>
        </p:nvSpPr>
        <p:spPr/>
        <p:txBody>
          <a:bodyPr/>
          <a:lstStyle>
            <a:lvl1pPr>
              <a:defRPr/>
            </a:lvl1pPr>
          </a:lstStyle>
          <a:p>
            <a:pPr>
              <a:defRPr/>
            </a:pPr>
            <a:fld id="{91BADECE-64E1-D749-8BE5-AABE555CD5D7}" type="slidenum">
              <a:rPr lang="en-US" altLang="el-GR"/>
              <a:pPr>
                <a:defRPr/>
              </a:pPr>
              <a:t>‹#›</a:t>
            </a:fld>
            <a:endParaRPr lang="en-US" altLang="el-GR"/>
          </a:p>
        </p:txBody>
      </p:sp>
    </p:spTree>
    <p:extLst>
      <p:ext uri="{BB962C8B-B14F-4D97-AF65-F5344CB8AC3E}">
        <p14:creationId xmlns:p14="http://schemas.microsoft.com/office/powerpoint/2010/main" val="2550104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F2AA3875-473C-2536-F440-AE26704BC254}"/>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4B22EAEE-E976-5A3F-F3EB-65173B1B26A5}"/>
              </a:ext>
            </a:extLst>
          </p:cNvPr>
          <p:cNvSpPr>
            <a:spLocks noGrp="1"/>
          </p:cNvSpPr>
          <p:nvPr>
            <p:ph type="dt" sz="half" idx="10"/>
          </p:nvPr>
        </p:nvSpPr>
        <p:spPr/>
        <p:txBody>
          <a:bodyPr/>
          <a:lstStyle>
            <a:lvl1pPr>
              <a:defRPr/>
            </a:lvl1pPr>
          </a:lstStyle>
          <a:p>
            <a:pPr>
              <a:defRPr/>
            </a:pPr>
            <a:fld id="{87CCE279-4685-2C45-B598-E3AA6F035027}" type="datetimeFigureOut">
              <a:rPr lang="en-US"/>
              <a:pPr>
                <a:defRPr/>
              </a:pPr>
              <a:t>3/16/24</a:t>
            </a:fld>
            <a:endParaRPr lang="en-US" dirty="0"/>
          </a:p>
        </p:txBody>
      </p:sp>
      <p:sp>
        <p:nvSpPr>
          <p:cNvPr id="7" name="Footer Placeholder 5">
            <a:extLst>
              <a:ext uri="{FF2B5EF4-FFF2-40B4-BE49-F238E27FC236}">
                <a16:creationId xmlns:a16="http://schemas.microsoft.com/office/drawing/2014/main" id="{274F58DB-2BEE-9844-688D-F45178A5FDD1}"/>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52583F8-B5C9-36F6-E8D0-33961797A00A}"/>
              </a:ext>
            </a:extLst>
          </p:cNvPr>
          <p:cNvSpPr>
            <a:spLocks noGrp="1"/>
          </p:cNvSpPr>
          <p:nvPr>
            <p:ph type="sldNum" sz="quarter" idx="12"/>
          </p:nvPr>
        </p:nvSpPr>
        <p:spPr>
          <a:xfrm>
            <a:off x="511175" y="4983163"/>
            <a:ext cx="585788" cy="365125"/>
          </a:xfrm>
        </p:spPr>
        <p:txBody>
          <a:bodyPr/>
          <a:lstStyle>
            <a:lvl1pPr>
              <a:defRPr/>
            </a:lvl1pPr>
          </a:lstStyle>
          <a:p>
            <a:pPr>
              <a:defRPr/>
            </a:pPr>
            <a:fld id="{065CB91F-87FD-084F-8D45-B3A2FF1CCD58}" type="slidenum">
              <a:rPr lang="en-US" altLang="el-GR"/>
              <a:pPr>
                <a:defRPr/>
              </a:pPr>
              <a:t>‹#›</a:t>
            </a:fld>
            <a:endParaRPr lang="en-US" altLang="el-GR"/>
          </a:p>
        </p:txBody>
      </p:sp>
    </p:spTree>
    <p:extLst>
      <p:ext uri="{BB962C8B-B14F-4D97-AF65-F5344CB8AC3E}">
        <p14:creationId xmlns:p14="http://schemas.microsoft.com/office/powerpoint/2010/main" val="21991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5120D7BB-BA04-D053-F14E-715D5156A1A5}"/>
              </a:ext>
            </a:extLst>
          </p:cNvPr>
          <p:cNvGrpSpPr>
            <a:grpSpLocks/>
          </p:cNvGrpSpPr>
          <p:nvPr/>
        </p:nvGrpSpPr>
        <p:grpSpPr bwMode="auto">
          <a:xfrm>
            <a:off x="0" y="228600"/>
            <a:ext cx="1981200" cy="6638925"/>
            <a:chOff x="2487613" y="285750"/>
            <a:chExt cx="2428875" cy="5654676"/>
          </a:xfrm>
        </p:grpSpPr>
        <p:sp>
          <p:nvSpPr>
            <p:cNvPr id="1046" name="Freeform 11">
              <a:extLst>
                <a:ext uri="{FF2B5EF4-FFF2-40B4-BE49-F238E27FC236}">
                  <a16:creationId xmlns:a16="http://schemas.microsoft.com/office/drawing/2014/main" id="{5B7F0744-8516-6770-FC02-B2754161D8A6}"/>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7" name="Freeform 12">
              <a:extLst>
                <a:ext uri="{FF2B5EF4-FFF2-40B4-BE49-F238E27FC236}">
                  <a16:creationId xmlns:a16="http://schemas.microsoft.com/office/drawing/2014/main" id="{9CA7F808-AF54-DF83-7F00-1FB1F208D185}"/>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8" name="Freeform 13">
              <a:extLst>
                <a:ext uri="{FF2B5EF4-FFF2-40B4-BE49-F238E27FC236}">
                  <a16:creationId xmlns:a16="http://schemas.microsoft.com/office/drawing/2014/main" id="{9DA62CCB-7BF5-5BF2-090D-D392F50363B3}"/>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9" name="Freeform 14">
              <a:extLst>
                <a:ext uri="{FF2B5EF4-FFF2-40B4-BE49-F238E27FC236}">
                  <a16:creationId xmlns:a16="http://schemas.microsoft.com/office/drawing/2014/main" id="{B0CF77D8-350E-F47E-FA8E-20CC02EB4FAA}"/>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0" name="Freeform 15">
              <a:extLst>
                <a:ext uri="{FF2B5EF4-FFF2-40B4-BE49-F238E27FC236}">
                  <a16:creationId xmlns:a16="http://schemas.microsoft.com/office/drawing/2014/main" id="{FF104680-8D72-02E4-859D-6F06FE2AF12B}"/>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1" name="Freeform 16">
              <a:extLst>
                <a:ext uri="{FF2B5EF4-FFF2-40B4-BE49-F238E27FC236}">
                  <a16:creationId xmlns:a16="http://schemas.microsoft.com/office/drawing/2014/main" id="{6754B3B8-F4D1-BCC8-D0D5-56ED1C946DA9}"/>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2" name="Freeform 17">
              <a:extLst>
                <a:ext uri="{FF2B5EF4-FFF2-40B4-BE49-F238E27FC236}">
                  <a16:creationId xmlns:a16="http://schemas.microsoft.com/office/drawing/2014/main" id="{09144003-D176-4681-A2F2-774FAA140181}"/>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3" name="Freeform 18">
              <a:extLst>
                <a:ext uri="{FF2B5EF4-FFF2-40B4-BE49-F238E27FC236}">
                  <a16:creationId xmlns:a16="http://schemas.microsoft.com/office/drawing/2014/main" id="{D77482F6-61A1-1C20-5AB2-E2EF78AB7548}"/>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4" name="Freeform 19">
              <a:extLst>
                <a:ext uri="{FF2B5EF4-FFF2-40B4-BE49-F238E27FC236}">
                  <a16:creationId xmlns:a16="http://schemas.microsoft.com/office/drawing/2014/main" id="{90D85C81-EE40-30D0-54E7-7A0D433819AA}"/>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5" name="Freeform 20">
              <a:extLst>
                <a:ext uri="{FF2B5EF4-FFF2-40B4-BE49-F238E27FC236}">
                  <a16:creationId xmlns:a16="http://schemas.microsoft.com/office/drawing/2014/main" id="{AC94653E-8920-31B4-8FE0-AD31A5C278D2}"/>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6" name="Freeform 21">
              <a:extLst>
                <a:ext uri="{FF2B5EF4-FFF2-40B4-BE49-F238E27FC236}">
                  <a16:creationId xmlns:a16="http://schemas.microsoft.com/office/drawing/2014/main" id="{91A267D5-A9B7-7949-1AA9-65D13DEDC11E}"/>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7" name="Freeform 22">
              <a:extLst>
                <a:ext uri="{FF2B5EF4-FFF2-40B4-BE49-F238E27FC236}">
                  <a16:creationId xmlns:a16="http://schemas.microsoft.com/office/drawing/2014/main" id="{38188EC5-3DC3-5FDD-1C7A-A54BEC2E305B}"/>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grpSp>
        <p:nvGrpSpPr>
          <p:cNvPr id="1027" name="Group 48">
            <a:extLst>
              <a:ext uri="{FF2B5EF4-FFF2-40B4-BE49-F238E27FC236}">
                <a16:creationId xmlns:a16="http://schemas.microsoft.com/office/drawing/2014/main" id="{8D67F1E1-7215-69E7-82D2-5C650AD63685}"/>
              </a:ext>
            </a:extLst>
          </p:cNvPr>
          <p:cNvGrpSpPr>
            <a:grpSpLocks/>
          </p:cNvGrpSpPr>
          <p:nvPr/>
        </p:nvGrpSpPr>
        <p:grpSpPr bwMode="auto">
          <a:xfrm>
            <a:off x="20638" y="0"/>
            <a:ext cx="1952625" cy="6853238"/>
            <a:chOff x="6627813" y="195717"/>
            <a:chExt cx="1952625" cy="5678034"/>
          </a:xfrm>
        </p:grpSpPr>
        <p:sp>
          <p:nvSpPr>
            <p:cNvPr id="1034" name="Freeform 27">
              <a:extLst>
                <a:ext uri="{FF2B5EF4-FFF2-40B4-BE49-F238E27FC236}">
                  <a16:creationId xmlns:a16="http://schemas.microsoft.com/office/drawing/2014/main" id="{D150DA0C-6D85-BD6B-1250-4E3EE88FDC63}"/>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5" name="Freeform 28">
              <a:extLst>
                <a:ext uri="{FF2B5EF4-FFF2-40B4-BE49-F238E27FC236}">
                  <a16:creationId xmlns:a16="http://schemas.microsoft.com/office/drawing/2014/main" id="{75630C38-1DFB-51C3-9723-490483C17907}"/>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6" name="Freeform 29">
              <a:extLst>
                <a:ext uri="{FF2B5EF4-FFF2-40B4-BE49-F238E27FC236}">
                  <a16:creationId xmlns:a16="http://schemas.microsoft.com/office/drawing/2014/main" id="{90A61A08-B1B6-CF6D-1CA8-5A87538BDADD}"/>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7" name="Freeform 30">
              <a:extLst>
                <a:ext uri="{FF2B5EF4-FFF2-40B4-BE49-F238E27FC236}">
                  <a16:creationId xmlns:a16="http://schemas.microsoft.com/office/drawing/2014/main" id="{F3119839-6168-52B6-F655-34592F532C06}"/>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8" name="Freeform 31">
              <a:extLst>
                <a:ext uri="{FF2B5EF4-FFF2-40B4-BE49-F238E27FC236}">
                  <a16:creationId xmlns:a16="http://schemas.microsoft.com/office/drawing/2014/main" id="{7FC9B532-9542-D435-1699-9CBB484E9AEA}"/>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9" name="Freeform 32">
              <a:extLst>
                <a:ext uri="{FF2B5EF4-FFF2-40B4-BE49-F238E27FC236}">
                  <a16:creationId xmlns:a16="http://schemas.microsoft.com/office/drawing/2014/main" id="{B73FBDF0-60BE-020B-9A49-2D2E21995DF8}"/>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0" name="Freeform 33">
              <a:extLst>
                <a:ext uri="{FF2B5EF4-FFF2-40B4-BE49-F238E27FC236}">
                  <a16:creationId xmlns:a16="http://schemas.microsoft.com/office/drawing/2014/main" id="{6C4BCE72-4550-D913-7C44-0C591C10005D}"/>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1" name="Freeform 34">
              <a:extLst>
                <a:ext uri="{FF2B5EF4-FFF2-40B4-BE49-F238E27FC236}">
                  <a16:creationId xmlns:a16="http://schemas.microsoft.com/office/drawing/2014/main" id="{1B25B77B-0349-DF5F-DFD8-C8FA3066E326}"/>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2" name="Freeform 35">
              <a:extLst>
                <a:ext uri="{FF2B5EF4-FFF2-40B4-BE49-F238E27FC236}">
                  <a16:creationId xmlns:a16="http://schemas.microsoft.com/office/drawing/2014/main" id="{B4D70968-E52B-9FF9-4AE8-D11E17CEDD01}"/>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3" name="Freeform 36">
              <a:extLst>
                <a:ext uri="{FF2B5EF4-FFF2-40B4-BE49-F238E27FC236}">
                  <a16:creationId xmlns:a16="http://schemas.microsoft.com/office/drawing/2014/main" id="{1F0B5A0E-6E64-55B9-A3C3-11A935DA830C}"/>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4" name="Freeform 37">
              <a:extLst>
                <a:ext uri="{FF2B5EF4-FFF2-40B4-BE49-F238E27FC236}">
                  <a16:creationId xmlns:a16="http://schemas.microsoft.com/office/drawing/2014/main" id="{74D3A5A0-5D92-2B8B-773C-475CC9B26857}"/>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5" name="Freeform 38">
              <a:extLst>
                <a:ext uri="{FF2B5EF4-FFF2-40B4-BE49-F238E27FC236}">
                  <a16:creationId xmlns:a16="http://schemas.microsoft.com/office/drawing/2014/main" id="{76A6EC38-C1FB-4217-E474-1DF98AB3D825}"/>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62" name="Rectangle 61">
            <a:extLst>
              <a:ext uri="{FF2B5EF4-FFF2-40B4-BE49-F238E27FC236}">
                <a16:creationId xmlns:a16="http://schemas.microsoft.com/office/drawing/2014/main" id="{7E2A4BBE-121C-18F8-AFB7-1A2F6674D79B}"/>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2BB618F5-7226-1611-FC80-1D0E3CA55610}"/>
              </a:ext>
            </a:extLst>
          </p:cNvPr>
          <p:cNvSpPr>
            <a:spLocks noGrp="1"/>
          </p:cNvSpPr>
          <p:nvPr>
            <p:ph type="title"/>
          </p:nvPr>
        </p:nvSpPr>
        <p:spPr bwMode="auto">
          <a:xfrm>
            <a:off x="1944688" y="623888"/>
            <a:ext cx="6589712"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κύριου τίτλου</a:t>
            </a:r>
            <a:endParaRPr lang="en-US" altLang="el-GR"/>
          </a:p>
        </p:txBody>
      </p:sp>
      <p:sp>
        <p:nvSpPr>
          <p:cNvPr id="1030" name="Text Placeholder 2">
            <a:extLst>
              <a:ext uri="{FF2B5EF4-FFF2-40B4-BE49-F238E27FC236}">
                <a16:creationId xmlns:a16="http://schemas.microsoft.com/office/drawing/2014/main" id="{C446DF40-9FE4-983A-93D4-1A6ECE0032D6}"/>
              </a:ext>
            </a:extLst>
          </p:cNvPr>
          <p:cNvSpPr>
            <a:spLocks noGrp="1"/>
          </p:cNvSpPr>
          <p:nvPr>
            <p:ph type="body" idx="1"/>
          </p:nvPr>
        </p:nvSpPr>
        <p:spPr bwMode="auto">
          <a:xfrm>
            <a:off x="1943100" y="2133600"/>
            <a:ext cx="65913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4" name="Date Placeholder 3">
            <a:extLst>
              <a:ext uri="{FF2B5EF4-FFF2-40B4-BE49-F238E27FC236}">
                <a16:creationId xmlns:a16="http://schemas.microsoft.com/office/drawing/2014/main" id="{07801F5C-4721-F923-29EF-99AC6F665D77}"/>
              </a:ext>
            </a:extLst>
          </p:cNvPr>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A64A4A78-D49F-4849-9051-01789FBACE10}" type="datetimeFigureOut">
              <a:rPr lang="en-US"/>
              <a:pPr>
                <a:defRPr/>
              </a:pPr>
              <a:t>3/16/24</a:t>
            </a:fld>
            <a:endParaRPr lang="en-US" dirty="0"/>
          </a:p>
        </p:txBody>
      </p:sp>
      <p:sp>
        <p:nvSpPr>
          <p:cNvPr id="5" name="Footer Placeholder 4">
            <a:extLst>
              <a:ext uri="{FF2B5EF4-FFF2-40B4-BE49-F238E27FC236}">
                <a16:creationId xmlns:a16="http://schemas.microsoft.com/office/drawing/2014/main" id="{DC30F736-9D16-99B0-FD96-E75B60E414B4}"/>
              </a:ext>
            </a:extLst>
          </p:cNvPr>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133B4CF-DA58-74DF-3CD7-46326B04074E}"/>
              </a:ext>
            </a:extLst>
          </p:cNvPr>
          <p:cNvSpPr>
            <a:spLocks noGrp="1"/>
          </p:cNvSpPr>
          <p:nvPr>
            <p:ph type="sldNum" sz="quarter" idx="4"/>
          </p:nvPr>
        </p:nvSpPr>
        <p:spPr bwMode="gray">
          <a:xfrm>
            <a:off x="511175" y="787400"/>
            <a:ext cx="585788"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FEFFFF"/>
                </a:solidFill>
              </a:defRPr>
            </a:lvl1pPr>
          </a:lstStyle>
          <a:p>
            <a:pPr>
              <a:defRPr/>
            </a:pPr>
            <a:fld id="{1C78AAC1-0CE4-534B-B677-EE7164B6D5B0}" type="slidenum">
              <a:rPr lang="en-US" altLang="el-GR"/>
              <a:pPr>
                <a:defRPr/>
              </a:pPr>
              <a:t>‹#›</a:t>
            </a:fld>
            <a:endParaRPr lang="en-US" altLang="el-GR"/>
          </a:p>
        </p:txBody>
      </p:sp>
    </p:spTree>
  </p:cSld>
  <p:clrMap bg1="lt1" tx1="dk1" bg2="lt2" tx2="dk2" accent1="accent1" accent2="accent2" accent3="accent3" accent4="accent4" accent5="accent5" accent6="accent6" hlink="hlink" folHlink="folHlink"/>
  <p:sldLayoutIdLst>
    <p:sldLayoutId id="2147485111" r:id="rId1"/>
    <p:sldLayoutId id="2147485112" r:id="rId2"/>
    <p:sldLayoutId id="2147485113" r:id="rId3"/>
    <p:sldLayoutId id="2147485114" r:id="rId4"/>
    <p:sldLayoutId id="2147485115" r:id="rId5"/>
    <p:sldLayoutId id="2147485116" r:id="rId6"/>
    <p:sldLayoutId id="2147485117" r:id="rId7"/>
    <p:sldLayoutId id="2147485118" r:id="rId8"/>
    <p:sldLayoutId id="2147485119" r:id="rId9"/>
    <p:sldLayoutId id="2147485120" r:id="rId10"/>
    <p:sldLayoutId id="2147485121" r:id="rId11"/>
    <p:sldLayoutId id="2147485122" r:id="rId12"/>
    <p:sldLayoutId id="2147485123" r:id="rId13"/>
    <p:sldLayoutId id="2147485124" r:id="rId14"/>
    <p:sldLayoutId id="2147485125" r:id="rId15"/>
    <p:sldLayoutId id="2147485126"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2"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2"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2"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01896BE9-EBB7-4DAD-6138-8676879BF81C}"/>
              </a:ext>
            </a:extLst>
          </p:cNvPr>
          <p:cNvSpPr txBox="1"/>
          <p:nvPr/>
        </p:nvSpPr>
        <p:spPr>
          <a:xfrm>
            <a:off x="4446588" y="6122988"/>
            <a:ext cx="4440237" cy="369887"/>
          </a:xfrm>
          <a:prstGeom prst="rect">
            <a:avLst/>
          </a:prstGeom>
          <a:noFill/>
        </p:spPr>
        <p:txBody>
          <a:bodyPr>
            <a:spAutoFit/>
          </a:bodyPr>
          <a:lstStyle/>
          <a:p>
            <a:pPr algn="r" eaLnBrk="1" fontAlgn="auto" hangingPunct="1">
              <a:spcBef>
                <a:spcPts val="0"/>
              </a:spcBef>
              <a:spcAft>
                <a:spcPts val="0"/>
              </a:spcAft>
              <a:defRPr/>
            </a:pPr>
            <a:endParaRPr lang="el-GR" b="1" dirty="0">
              <a:solidFill>
                <a:schemeClr val="tx1">
                  <a:lumMod val="85000"/>
                  <a:lumOff val="15000"/>
                </a:schemeClr>
              </a:solidFill>
              <a:latin typeface="Calibri" panose="020F0502020204030204" pitchFamily="34" charset="0"/>
            </a:endParaRPr>
          </a:p>
        </p:txBody>
      </p:sp>
      <p:sp>
        <p:nvSpPr>
          <p:cNvPr id="18434" name="TextBox 11">
            <a:extLst>
              <a:ext uri="{FF2B5EF4-FFF2-40B4-BE49-F238E27FC236}">
                <a16:creationId xmlns:a16="http://schemas.microsoft.com/office/drawing/2014/main" id="{BD38C306-9A78-4AD3-DCEA-93950AA801C7}"/>
              </a:ext>
            </a:extLst>
          </p:cNvPr>
          <p:cNvSpPr txBox="1">
            <a:spLocks noChangeArrowheads="1"/>
          </p:cNvSpPr>
          <p:nvPr/>
        </p:nvSpPr>
        <p:spPr bwMode="auto">
          <a:xfrm>
            <a:off x="3532188" y="5775325"/>
            <a:ext cx="5483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lgn="ctr">
              <a:spcBef>
                <a:spcPct val="0"/>
              </a:spcBef>
              <a:buClrTx/>
              <a:buFont typeface="Wingdings 2" pitchFamily="2" charset="2"/>
              <a:buNone/>
            </a:pPr>
            <a:r>
              <a:rPr lang="el-GR" altLang="el-GR" sz="2000" i="1">
                <a:solidFill>
                  <a:schemeClr val="tx1"/>
                </a:solidFill>
                <a:cs typeface="Calibri" panose="020F0502020204030204" pitchFamily="34" charset="0"/>
              </a:rPr>
              <a:t>Παπαναστασόπουλος Νικόλαος </a:t>
            </a:r>
          </a:p>
        </p:txBody>
      </p:sp>
      <p:sp>
        <p:nvSpPr>
          <p:cNvPr id="18435" name="Τίτλος 1">
            <a:extLst>
              <a:ext uri="{FF2B5EF4-FFF2-40B4-BE49-F238E27FC236}">
                <a16:creationId xmlns:a16="http://schemas.microsoft.com/office/drawing/2014/main" id="{3202D287-526D-948B-8772-CD64ADC3C67B}"/>
              </a:ext>
            </a:extLst>
          </p:cNvPr>
          <p:cNvSpPr txBox="1">
            <a:spLocks/>
          </p:cNvSpPr>
          <p:nvPr/>
        </p:nvSpPr>
        <p:spPr bwMode="auto">
          <a:xfrm>
            <a:off x="433388" y="1844675"/>
            <a:ext cx="486092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algn="ctr" eaLnBrk="1" hangingPunct="1">
              <a:spcBef>
                <a:spcPct val="0"/>
              </a:spcBef>
              <a:buClrTx/>
              <a:buFontTx/>
              <a:buNone/>
            </a:pPr>
            <a:r>
              <a:rPr lang="el-GR" altLang="el-GR" sz="2000" i="1">
                <a:solidFill>
                  <a:srgbClr val="00B0F0"/>
                </a:solidFill>
              </a:rPr>
              <a:t>ΔΗΜΟΚΡΙΤΕΙΟ ΠΑΝΕΠΙΣΤΗΜΙΟ </a:t>
            </a:r>
          </a:p>
          <a:p>
            <a:pPr algn="ctr" eaLnBrk="1" hangingPunct="1">
              <a:spcBef>
                <a:spcPct val="0"/>
              </a:spcBef>
              <a:buClrTx/>
              <a:buFontTx/>
              <a:buNone/>
            </a:pPr>
            <a:r>
              <a:rPr lang="el-GR" altLang="el-GR" sz="2000" i="1">
                <a:solidFill>
                  <a:srgbClr val="00B0F0"/>
                </a:solidFill>
              </a:rPr>
              <a:t>Μεταπτυχιακό Πρόγραμμα Νομικής</a:t>
            </a:r>
          </a:p>
        </p:txBody>
      </p:sp>
      <p:sp>
        <p:nvSpPr>
          <p:cNvPr id="18436" name="AutoShape 7" descr="Σχολή Διοίκησης &amp; Επιτελών ΠΑ (πρώην Σχολή Πολέμου Αεροπορίας)">
            <a:extLst>
              <a:ext uri="{FF2B5EF4-FFF2-40B4-BE49-F238E27FC236}">
                <a16:creationId xmlns:a16="http://schemas.microsoft.com/office/drawing/2014/main" id="{5CE36B34-BDCF-49B0-9AB3-0C59945ABDD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7" name="AutoShape 9" descr="Σχολή Διοίκησης &amp; Επιτελών ΠΑ (πρώην Σχολή Πολέμου Αεροπορίας)">
            <a:extLst>
              <a:ext uri="{FF2B5EF4-FFF2-40B4-BE49-F238E27FC236}">
                <a16:creationId xmlns:a16="http://schemas.microsoft.com/office/drawing/2014/main" id="{811D2BF2-B32A-53C7-6491-F1D067554EE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8" name="AutoShape 11" descr="Σχολή Διοίκησης &amp; Επιτελών ΠΑ (πρώην Σχολή Πολέμου Αεροπορίας)">
            <a:extLst>
              <a:ext uri="{FF2B5EF4-FFF2-40B4-BE49-F238E27FC236}">
                <a16:creationId xmlns:a16="http://schemas.microsoft.com/office/drawing/2014/main" id="{F3CC43C8-3BB2-E4AF-D69B-AE09FB90A34C}"/>
              </a:ext>
            </a:extLst>
          </p:cNvPr>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9" name="TextBox 11">
            <a:extLst>
              <a:ext uri="{FF2B5EF4-FFF2-40B4-BE49-F238E27FC236}">
                <a16:creationId xmlns:a16="http://schemas.microsoft.com/office/drawing/2014/main" id="{C95E8091-584F-ED04-6E8B-45394BAB03D9}"/>
              </a:ext>
            </a:extLst>
          </p:cNvPr>
          <p:cNvSpPr txBox="1">
            <a:spLocks noChangeArrowheads="1"/>
          </p:cNvSpPr>
          <p:nvPr/>
        </p:nvSpPr>
        <p:spPr bwMode="auto">
          <a:xfrm>
            <a:off x="2144713" y="4114800"/>
            <a:ext cx="6502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l-GR" altLang="el-GR" sz="3200" b="1">
                <a:solidFill>
                  <a:srgbClr val="00B0F0"/>
                </a:solidFill>
              </a:rPr>
              <a:t>ΙΣΤΟΡΙΑ ΚΑΙ ΘΕΩΡΙΑ ΕΥΡΩΠΑΪΚΗΣ ΟΛΟΚΛΗΡΩΣΗΣ </a:t>
            </a:r>
          </a:p>
        </p:txBody>
      </p:sp>
      <p:pic>
        <p:nvPicPr>
          <p:cNvPr id="18440" name="Εικόνα 1">
            <a:extLst>
              <a:ext uri="{FF2B5EF4-FFF2-40B4-BE49-F238E27FC236}">
                <a16:creationId xmlns:a16="http://schemas.microsoft.com/office/drawing/2014/main" id="{779FECB2-8F3D-C3F0-8748-240A594443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788" y="1092200"/>
            <a:ext cx="12096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a:extLst>
              <a:ext uri="{FF2B5EF4-FFF2-40B4-BE49-F238E27FC236}">
                <a16:creationId xmlns:a16="http://schemas.microsoft.com/office/drawing/2014/main" id="{49CE8C9B-523E-6B33-E44D-A38C9DAF7CD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7106" name="Θέση περιεχομένου 2">
            <a:extLst>
              <a:ext uri="{FF2B5EF4-FFF2-40B4-BE49-F238E27FC236}">
                <a16:creationId xmlns:a16="http://schemas.microsoft.com/office/drawing/2014/main" id="{0616BD4E-D726-03A9-D020-8DBADE53B11E}"/>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err="1"/>
              <a:t>Διακυβερνητισμός</a:t>
            </a:r>
            <a:r>
              <a:rPr lang="el-GR" sz="2800" dirty="0"/>
              <a:t> (</a:t>
            </a:r>
            <a:r>
              <a:rPr lang="en" sz="2800" dirty="0"/>
              <a:t>intergovernmentalism): </a:t>
            </a:r>
            <a:r>
              <a:rPr lang="el-GR" sz="2800" dirty="0"/>
              <a:t>αναφέρεται σε συμφωνίες βάσει των οποίων τα έθνη-κράτη συνεργάζονται μεταξύ τους σε θέματα κοινού ενδιαφέροντος, σε περιπτώσεις και υπό όρους που ελέγχουν. Η ύπαρξη ελέγχου, που επιτρέπει σε όλα τα συμμετέχοντα κράτη να αποφασίζουν την έκταση και τη φύση της συνεργασίας, σημαίνει ότι η εθνική κυριαρχία δεν υπονομεύεται άμεσα.</a:t>
            </a:r>
          </a:p>
          <a:p>
            <a:pPr marL="0" indent="0" algn="just" eaLnBrk="1" hangingPunct="1">
              <a:buFont typeface="Wingdings 3" pitchFamily="2" charset="2"/>
              <a:buNone/>
              <a:defRPr/>
            </a:pPr>
            <a:endParaRPr lang="el-GR" altLang="el-GR" sz="2800" dirty="0"/>
          </a:p>
        </p:txBody>
      </p:sp>
      <p:sp>
        <p:nvSpPr>
          <p:cNvPr id="27651" name="AutoShape 5" descr="Αποτέλεσμα εικόνας για διεθνεις σχεσεις">
            <a:extLst>
              <a:ext uri="{FF2B5EF4-FFF2-40B4-BE49-F238E27FC236}">
                <a16:creationId xmlns:a16="http://schemas.microsoft.com/office/drawing/2014/main" id="{FC36A5DE-97CB-82DD-F5E0-67B78C183B6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7652" name="AutoShape 7" descr="Αποτέλεσμα εικόνας για διεθνεις σχεσεις">
            <a:extLst>
              <a:ext uri="{FF2B5EF4-FFF2-40B4-BE49-F238E27FC236}">
                <a16:creationId xmlns:a16="http://schemas.microsoft.com/office/drawing/2014/main" id="{5710F709-B61B-A7E9-DE7C-35D8274D180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a:extLst>
              <a:ext uri="{FF2B5EF4-FFF2-40B4-BE49-F238E27FC236}">
                <a16:creationId xmlns:a16="http://schemas.microsoft.com/office/drawing/2014/main" id="{1BEDD5B0-1FFB-8C16-DB42-00861C7CB8C6}"/>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8130" name="Θέση περιεχομένου 2">
            <a:extLst>
              <a:ext uri="{FF2B5EF4-FFF2-40B4-BE49-F238E27FC236}">
                <a16:creationId xmlns:a16="http://schemas.microsoft.com/office/drawing/2014/main" id="{6252B4DD-C228-2502-33D4-1F2128FFFD32}"/>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err="1"/>
              <a:t>Υπερεθνικότητα</a:t>
            </a:r>
            <a:r>
              <a:rPr lang="el-GR" sz="2800" dirty="0"/>
              <a:t> (</a:t>
            </a:r>
            <a:r>
              <a:rPr lang="en" sz="2800" dirty="0" err="1"/>
              <a:t>supranationality</a:t>
            </a:r>
            <a:r>
              <a:rPr lang="en" sz="2800" dirty="0"/>
              <a:t>, supranationalism): </a:t>
            </a:r>
            <a:r>
              <a:rPr lang="el-GR" sz="2800" dirty="0"/>
              <a:t>αναφέρεται σε συνεργασία μεταξύ κρατών κατά τρόπο που αυτά να μη διατηρούν πλήρη έλεγχο επί των εξελίξεων.</a:t>
            </a:r>
          </a:p>
          <a:p>
            <a:pPr algn="just">
              <a:defRPr/>
            </a:pPr>
            <a:r>
              <a:rPr lang="el-GR" sz="2200" dirty="0"/>
              <a:t>Αυτό σημαίνει ότι τα κράτη ενδέχεται να υποχρεωθούν να πράξουν κάποια πράγματα παρά τις διαφορετικές προτιμήσεις και επιθυμίες τους, επειδή δεν έχουν τη δύναμη να εμποδίσουν τη λήψη αποφάσεων. Κατά αυτό τον τρόπο, η </a:t>
            </a:r>
            <a:r>
              <a:rPr lang="el-GR" sz="2200" dirty="0" err="1"/>
              <a:t>υπερεθνικότητα</a:t>
            </a:r>
            <a:r>
              <a:rPr lang="el-GR" sz="2200" dirty="0"/>
              <a:t> μεταφέρει τις διακρατικές σχέσεις πέρα από τη συνεργασία στην ολοκλήρωση και συνεπάγεται την απώλεια μέρους της εθνικής κυριαρχίας.</a:t>
            </a:r>
          </a:p>
          <a:p>
            <a:pPr marL="0" indent="0" algn="just" eaLnBrk="1" hangingPunct="1">
              <a:buFont typeface="Wingdings 3" pitchFamily="2" charset="2"/>
              <a:buNone/>
              <a:defRPr/>
            </a:pPr>
            <a:endParaRPr lang="el-GR" altLang="el-GR" sz="2800" dirty="0"/>
          </a:p>
        </p:txBody>
      </p:sp>
      <p:sp>
        <p:nvSpPr>
          <p:cNvPr id="28675" name="AutoShape 5" descr="Αποτέλεσμα εικόνας για διεθνεις σχεσεις">
            <a:extLst>
              <a:ext uri="{FF2B5EF4-FFF2-40B4-BE49-F238E27FC236}">
                <a16:creationId xmlns:a16="http://schemas.microsoft.com/office/drawing/2014/main" id="{A48BC6FD-213F-C27C-595C-53FFEEC743E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8676" name="AutoShape 7" descr="Αποτέλεσμα εικόνας για διεθνεις σχεσεις">
            <a:extLst>
              <a:ext uri="{FF2B5EF4-FFF2-40B4-BE49-F238E27FC236}">
                <a16:creationId xmlns:a16="http://schemas.microsoft.com/office/drawing/2014/main" id="{85F94810-D403-6ABE-5E1F-80D53B77273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a:extLst>
              <a:ext uri="{FF2B5EF4-FFF2-40B4-BE49-F238E27FC236}">
                <a16:creationId xmlns:a16="http://schemas.microsoft.com/office/drawing/2014/main" id="{8A97A88E-0609-0CAE-0C92-3FF4F9A61975}"/>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8130" name="Θέση περιεχομένου 2">
            <a:extLst>
              <a:ext uri="{FF2B5EF4-FFF2-40B4-BE49-F238E27FC236}">
                <a16:creationId xmlns:a16="http://schemas.microsoft.com/office/drawing/2014/main" id="{F72206CC-5A11-C989-2FE4-BC5236BCC2F8}"/>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Ο</a:t>
            </a:r>
            <a:r>
              <a:rPr lang="el-GR" sz="2800" b="1" dirty="0"/>
              <a:t> λειτουργισμός </a:t>
            </a:r>
            <a:r>
              <a:rPr lang="el-GR" sz="2800" dirty="0"/>
              <a:t>είναι το άλλο νήμα του πλέγματος του φιλελευθερισμού στις διεθνείς σχέσεις και εμφανίστηκε λίγο πριν τελειώσει ο Β΄ Παγκόσμιος Πόλεμος. </a:t>
            </a:r>
          </a:p>
          <a:p>
            <a:pPr algn="just">
              <a:defRPr/>
            </a:pPr>
            <a:r>
              <a:rPr lang="el-GR" sz="2800" dirty="0"/>
              <a:t>Συνιστά θεωρία και στρατηγική στο πλαίσιο της δια-κρατικής ολοκλήρωσης-συσσωμάτωσης (</a:t>
            </a:r>
            <a:r>
              <a:rPr lang="en" sz="2800" i="1" dirty="0"/>
              <a:t>integration</a:t>
            </a:r>
            <a:r>
              <a:rPr lang="en" sz="2800" dirty="0"/>
              <a:t>) </a:t>
            </a:r>
            <a:r>
              <a:rPr lang="el-GR" sz="2800" dirty="0"/>
              <a:t>και, ταυτόχρονα, ευρύτερη θεωρία των Διεθνών Σχέσεων στην αναζήτηση της ειρήνης. </a:t>
            </a:r>
            <a:endParaRPr lang="el-GR" altLang="el-GR" sz="2800" dirty="0"/>
          </a:p>
        </p:txBody>
      </p:sp>
      <p:sp>
        <p:nvSpPr>
          <p:cNvPr id="29699" name="AutoShape 5" descr="Αποτέλεσμα εικόνας για διεθνεις σχεσεις">
            <a:extLst>
              <a:ext uri="{FF2B5EF4-FFF2-40B4-BE49-F238E27FC236}">
                <a16:creationId xmlns:a16="http://schemas.microsoft.com/office/drawing/2014/main" id="{649FC2CD-5D85-923D-FD37-0A856F09296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9700" name="AutoShape 7" descr="Αποτέλεσμα εικόνας για διεθνεις σχεσεις">
            <a:extLst>
              <a:ext uri="{FF2B5EF4-FFF2-40B4-BE49-F238E27FC236}">
                <a16:creationId xmlns:a16="http://schemas.microsoft.com/office/drawing/2014/main" id="{3706FB1A-A74E-1EE4-16CD-103719086F8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a:extLst>
              <a:ext uri="{FF2B5EF4-FFF2-40B4-BE49-F238E27FC236}">
                <a16:creationId xmlns:a16="http://schemas.microsoft.com/office/drawing/2014/main" id="{EB88D91E-6CC0-A947-F2E0-8DD4F2BE9F5E}"/>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8130" name="Θέση περιεχομένου 2">
            <a:extLst>
              <a:ext uri="{FF2B5EF4-FFF2-40B4-BE49-F238E27FC236}">
                <a16:creationId xmlns:a16="http://schemas.microsoft.com/office/drawing/2014/main" id="{D5FA665D-A2E0-3CC3-50A3-EDA799D58D43}"/>
              </a:ext>
            </a:extLst>
          </p:cNvPr>
          <p:cNvSpPr>
            <a:spLocks noGrp="1"/>
          </p:cNvSpPr>
          <p:nvPr>
            <p:ph idx="1"/>
          </p:nvPr>
        </p:nvSpPr>
        <p:spPr>
          <a:xfrm>
            <a:off x="1382713" y="544513"/>
            <a:ext cx="7761287" cy="61944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600" dirty="0"/>
              <a:t>Κατά τον εμπνευστή του λειτουργισμού, τον Βρετανό ρουμανικής καταγωγής </a:t>
            </a:r>
            <a:r>
              <a:rPr lang="en" sz="2600" dirty="0"/>
              <a:t>David </a:t>
            </a:r>
            <a:r>
              <a:rPr lang="en" sz="2600" dirty="0" err="1"/>
              <a:t>Mitrany</a:t>
            </a:r>
            <a:r>
              <a:rPr lang="en" sz="2600" dirty="0"/>
              <a:t> (1888-1975), </a:t>
            </a:r>
            <a:r>
              <a:rPr lang="el-GR" sz="2600" dirty="0"/>
              <a:t>στόχος του λειτουργισμού είναι η μεγιστοποίηση της ευημερίας των λαών μέσω της ανάπτυξης διεθνικών (</a:t>
            </a:r>
            <a:r>
              <a:rPr lang="en" sz="2600" i="1" dirty="0"/>
              <a:t>transnational</a:t>
            </a:r>
            <a:r>
              <a:rPr lang="en" sz="2600" dirty="0"/>
              <a:t>) </a:t>
            </a:r>
            <a:r>
              <a:rPr lang="el-GR" sz="2600" dirty="0"/>
              <a:t>σχέσεων και διεθνών δεσμών, και της δημιουργίας λειτουργικών παγκόσμιων οργανισμών που θα είναι χρήσιμοι και επ’ </a:t>
            </a:r>
            <a:r>
              <a:rPr lang="el-GR" sz="2600" dirty="0" err="1"/>
              <a:t>ωφελεία</a:t>
            </a:r>
            <a:r>
              <a:rPr lang="el-GR" sz="2600" dirty="0"/>
              <a:t> όλων των λαών. </a:t>
            </a:r>
          </a:p>
          <a:p>
            <a:pPr algn="just">
              <a:defRPr/>
            </a:pPr>
            <a:r>
              <a:rPr lang="el-GR" sz="2400" dirty="0"/>
              <a:t>Μέσα σ’ αυτό το πνεύμα συνεργασίας, επαφών και σχέσεων ο πόλεμος θα καταστεί αδιανόητος, θα έχει ξεπεραστεί από τη λειτουργικότητα των διεθνικών σχέσεων. </a:t>
            </a:r>
            <a:endParaRPr lang="el-GR" altLang="el-GR" sz="2400" dirty="0"/>
          </a:p>
        </p:txBody>
      </p:sp>
      <p:sp>
        <p:nvSpPr>
          <p:cNvPr id="30723" name="AutoShape 5" descr="Αποτέλεσμα εικόνας για διεθνεις σχεσεις">
            <a:extLst>
              <a:ext uri="{FF2B5EF4-FFF2-40B4-BE49-F238E27FC236}">
                <a16:creationId xmlns:a16="http://schemas.microsoft.com/office/drawing/2014/main" id="{BE8D00E6-14F8-3AA6-32DF-43BAEFD801E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0724" name="AutoShape 7" descr="Αποτέλεσμα εικόνας για διεθνεις σχεσεις">
            <a:extLst>
              <a:ext uri="{FF2B5EF4-FFF2-40B4-BE49-F238E27FC236}">
                <a16:creationId xmlns:a16="http://schemas.microsoft.com/office/drawing/2014/main" id="{D4D67ED5-E56A-034B-338A-DE772932A7F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a:extLst>
              <a:ext uri="{FF2B5EF4-FFF2-40B4-BE49-F238E27FC236}">
                <a16:creationId xmlns:a16="http://schemas.microsoft.com/office/drawing/2014/main" id="{2FDC29B7-F1BA-8CC7-2484-7A5097357B21}"/>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8130" name="Θέση περιεχομένου 2">
            <a:extLst>
              <a:ext uri="{FF2B5EF4-FFF2-40B4-BE49-F238E27FC236}">
                <a16:creationId xmlns:a16="http://schemas.microsoft.com/office/drawing/2014/main" id="{55254BB0-4438-37FC-115E-E57EDEF9591E}"/>
              </a:ext>
            </a:extLst>
          </p:cNvPr>
          <p:cNvSpPr>
            <a:spLocks noGrp="1"/>
          </p:cNvSpPr>
          <p:nvPr>
            <p:ph idx="1"/>
          </p:nvPr>
        </p:nvSpPr>
        <p:spPr>
          <a:xfrm>
            <a:off x="1382713" y="544513"/>
            <a:ext cx="7761287" cy="61944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Η «υψηλή πολιτική» (</a:t>
            </a:r>
            <a:r>
              <a:rPr lang="en" sz="2800" i="1" dirty="0"/>
              <a:t>high politics</a:t>
            </a:r>
            <a:r>
              <a:rPr lang="en" sz="2800" dirty="0"/>
              <a:t>) </a:t>
            </a:r>
            <a:r>
              <a:rPr lang="el-GR" sz="2800" dirty="0"/>
              <a:t>βέβαια δεν θα καταργηθεί τελείως, αλλά διαμέσου της νέας αυτής λειτουργίας θα αλλάξει ριζικά ο χαρακτήρας των διακρατικών σχέσεων, με ενασχόληση με θέματα κοινωνικής πρόνοιας και διεθνούς συνεργασίας. </a:t>
            </a:r>
          </a:p>
          <a:p>
            <a:pPr algn="just">
              <a:defRPr/>
            </a:pPr>
            <a:r>
              <a:rPr lang="el-GR" sz="2400" dirty="0"/>
              <a:t>Αξίζει να σημειωθεί ότι οι απόψεις του </a:t>
            </a:r>
            <a:r>
              <a:rPr lang="en" sz="2400" dirty="0" err="1"/>
              <a:t>Mitrany</a:t>
            </a:r>
            <a:r>
              <a:rPr lang="en" sz="2400" dirty="0"/>
              <a:t> </a:t>
            </a:r>
            <a:r>
              <a:rPr lang="el-GR" sz="2400" dirty="0"/>
              <a:t>έχουν στηρίξει θεωρητικά την ίδρυση των λειτουργικών παγκόσμιων και περιφερειακών οργανισμών, καθώς και την ιδέα του </a:t>
            </a:r>
            <a:r>
              <a:rPr lang="en" sz="2400" dirty="0"/>
              <a:t>Jean Monnet </a:t>
            </a:r>
            <a:r>
              <a:rPr lang="el-GR" sz="2400" dirty="0"/>
              <a:t>για τη δημιουργία των Ευρωπαϊκών Κοινοτήτων (ΕΚ). </a:t>
            </a:r>
          </a:p>
          <a:p>
            <a:pPr marL="0" indent="0" algn="just" eaLnBrk="1" hangingPunct="1">
              <a:buFont typeface="Wingdings 3" pitchFamily="2" charset="2"/>
              <a:buNone/>
              <a:defRPr/>
            </a:pPr>
            <a:endParaRPr lang="el-GR" altLang="el-GR" sz="2800" dirty="0"/>
          </a:p>
        </p:txBody>
      </p:sp>
      <p:sp>
        <p:nvSpPr>
          <p:cNvPr id="31747" name="AutoShape 5" descr="Αποτέλεσμα εικόνας για διεθνεις σχεσεις">
            <a:extLst>
              <a:ext uri="{FF2B5EF4-FFF2-40B4-BE49-F238E27FC236}">
                <a16:creationId xmlns:a16="http://schemas.microsoft.com/office/drawing/2014/main" id="{566E3BA1-5417-9526-836D-64AC32C77E2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1748" name="AutoShape 7" descr="Αποτέλεσμα εικόνας για διεθνεις σχεσεις">
            <a:extLst>
              <a:ext uri="{FF2B5EF4-FFF2-40B4-BE49-F238E27FC236}">
                <a16:creationId xmlns:a16="http://schemas.microsoft.com/office/drawing/2014/main" id="{355972B0-7819-D8F0-0F30-5183704BA72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a:extLst>
              <a:ext uri="{FF2B5EF4-FFF2-40B4-BE49-F238E27FC236}">
                <a16:creationId xmlns:a16="http://schemas.microsoft.com/office/drawing/2014/main" id="{F6397A01-47FF-48CD-EDC8-5414D64438E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8130" name="Θέση περιεχομένου 2">
            <a:extLst>
              <a:ext uri="{FF2B5EF4-FFF2-40B4-BE49-F238E27FC236}">
                <a16:creationId xmlns:a16="http://schemas.microsoft.com/office/drawing/2014/main" id="{6F39F62A-268F-74AD-0498-7C3D6D89FC2B}"/>
              </a:ext>
            </a:extLst>
          </p:cNvPr>
          <p:cNvSpPr>
            <a:spLocks noGrp="1"/>
          </p:cNvSpPr>
          <p:nvPr>
            <p:ph idx="1"/>
          </p:nvPr>
        </p:nvSpPr>
        <p:spPr>
          <a:xfrm>
            <a:off x="1382713" y="544513"/>
            <a:ext cx="7761287" cy="61944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eaLnBrk="1" hangingPunct="1">
              <a:defRPr/>
            </a:pPr>
            <a:r>
              <a:rPr lang="el-GR" sz="2800" dirty="0"/>
              <a:t>Με τις ΕΚ, ως γνωστόν, η ιστορική αντιπαράθεση Γαλλίας-Γερμανίας εξαφανίστηκε. </a:t>
            </a:r>
          </a:p>
          <a:p>
            <a:pPr algn="just" eaLnBrk="1" hangingPunct="1">
              <a:defRPr/>
            </a:pPr>
            <a:r>
              <a:rPr lang="el-GR" sz="2800" dirty="0"/>
              <a:t>Επίσης το όλο σκεπτικό του λειτουργισμού γέννησε μία συναφή θεωρία στον χώρο του φιλελευθερισμού, </a:t>
            </a:r>
            <a:r>
              <a:rPr lang="el-GR" sz="2800" b="1" dirty="0"/>
              <a:t>τον </a:t>
            </a:r>
            <a:r>
              <a:rPr lang="el-GR" sz="2800" b="1" dirty="0" err="1"/>
              <a:t>νεολειτουργισμό</a:t>
            </a:r>
            <a:r>
              <a:rPr lang="el-GR" sz="2800" b="1" dirty="0"/>
              <a:t> </a:t>
            </a:r>
            <a:r>
              <a:rPr lang="el-GR" sz="2800" dirty="0"/>
              <a:t>(</a:t>
            </a:r>
            <a:r>
              <a:rPr lang="en" sz="2800" dirty="0"/>
              <a:t>Haas, Lindberg, Etzioni, </a:t>
            </a:r>
            <a:r>
              <a:rPr lang="en" sz="2800" dirty="0" err="1"/>
              <a:t>Schmitter</a:t>
            </a:r>
            <a:r>
              <a:rPr lang="en" sz="2800" dirty="0"/>
              <a:t> </a:t>
            </a:r>
            <a:r>
              <a:rPr lang="el-GR" sz="2800" dirty="0"/>
              <a:t>κ.ά.), με κύριο παράδειγμα και σημείο αναφοράς την ευρωπαϊκή ολοκλήρωση στην «ηρωική» της εποχή, από την απαρχή της (1951) μέχρι </a:t>
            </a:r>
            <a:r>
              <a:rPr lang="el-GR" sz="2800"/>
              <a:t>τη Συμφωνία </a:t>
            </a:r>
            <a:r>
              <a:rPr lang="el-GR" sz="2800" dirty="0"/>
              <a:t>του Μάαστριχτ (1993). </a:t>
            </a:r>
            <a:endParaRPr lang="el-GR" altLang="el-GR" sz="2800" dirty="0"/>
          </a:p>
        </p:txBody>
      </p:sp>
      <p:sp>
        <p:nvSpPr>
          <p:cNvPr id="32771" name="AutoShape 5" descr="Αποτέλεσμα εικόνας για διεθνεις σχεσεις">
            <a:extLst>
              <a:ext uri="{FF2B5EF4-FFF2-40B4-BE49-F238E27FC236}">
                <a16:creationId xmlns:a16="http://schemas.microsoft.com/office/drawing/2014/main" id="{42720C2F-1D7E-A98C-AF74-565AE713256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2772" name="AutoShape 7" descr="Αποτέλεσμα εικόνας για διεθνεις σχεσεις">
            <a:extLst>
              <a:ext uri="{FF2B5EF4-FFF2-40B4-BE49-F238E27FC236}">
                <a16:creationId xmlns:a16="http://schemas.microsoft.com/office/drawing/2014/main" id="{86C7540B-B33C-ABBD-61AA-92E4767527B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Τίτλος 1">
            <a:extLst>
              <a:ext uri="{FF2B5EF4-FFF2-40B4-BE49-F238E27FC236}">
                <a16:creationId xmlns:a16="http://schemas.microsoft.com/office/drawing/2014/main" id="{E1DCE9F3-7E34-AD07-1607-B45FC8ED25BE}"/>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9154" name="Θέση περιεχομένου 2">
            <a:extLst>
              <a:ext uri="{FF2B5EF4-FFF2-40B4-BE49-F238E27FC236}">
                <a16:creationId xmlns:a16="http://schemas.microsoft.com/office/drawing/2014/main" id="{C81484FE-8DA2-2455-0FE0-9120D5A4D3D0}"/>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Σ’ αυτό το θεωρητικό πλαίσιο, πρέπει να γίνει εκτενέστερη αναφορά στις δύο θεωρίες που κυριάρχησαν στα πρώτα χρόνια </a:t>
            </a:r>
            <a:r>
              <a:rPr lang="el-GR" sz="2800" dirty="0" err="1"/>
              <a:t>θεωρητικοποίησης</a:t>
            </a:r>
            <a:r>
              <a:rPr lang="el-GR" sz="2800" dirty="0"/>
              <a:t> της ευρωπαϊκής ολοκλήρωσης, δηλαδή του </a:t>
            </a:r>
            <a:r>
              <a:rPr lang="el-GR" sz="2800" dirty="0" err="1"/>
              <a:t>νεολειτουργισμού</a:t>
            </a:r>
            <a:r>
              <a:rPr lang="el-GR" sz="2800" dirty="0"/>
              <a:t> και του </a:t>
            </a:r>
            <a:r>
              <a:rPr lang="el-GR" sz="2800" dirty="0" err="1"/>
              <a:t>διακυβερνητισμού</a:t>
            </a:r>
            <a:r>
              <a:rPr lang="el-GR" sz="2800" dirty="0"/>
              <a:t>.</a:t>
            </a:r>
          </a:p>
          <a:p>
            <a:pPr marL="0" indent="0" algn="just" eaLnBrk="1" hangingPunct="1">
              <a:buFont typeface="Wingdings 3" pitchFamily="2" charset="2"/>
              <a:buNone/>
              <a:defRPr/>
            </a:pPr>
            <a:endParaRPr lang="el-GR" altLang="el-GR" sz="2800" dirty="0"/>
          </a:p>
        </p:txBody>
      </p:sp>
      <p:sp>
        <p:nvSpPr>
          <p:cNvPr id="33795" name="AutoShape 5" descr="Αποτέλεσμα εικόνας για διεθνεις σχεσεις">
            <a:extLst>
              <a:ext uri="{FF2B5EF4-FFF2-40B4-BE49-F238E27FC236}">
                <a16:creationId xmlns:a16="http://schemas.microsoft.com/office/drawing/2014/main" id="{A9768C48-9673-0CA3-2CA6-24BFB42C37C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3796" name="AutoShape 7" descr="Αποτέλεσμα εικόνας για διεθνεις σχεσεις">
            <a:extLst>
              <a:ext uri="{FF2B5EF4-FFF2-40B4-BE49-F238E27FC236}">
                <a16:creationId xmlns:a16="http://schemas.microsoft.com/office/drawing/2014/main" id="{920F2B91-7AD5-A5BB-76AF-DC2B8928E9A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Τίτλος 1">
            <a:extLst>
              <a:ext uri="{FF2B5EF4-FFF2-40B4-BE49-F238E27FC236}">
                <a16:creationId xmlns:a16="http://schemas.microsoft.com/office/drawing/2014/main" id="{818C854E-7D7A-C3A7-CE6F-9915218C112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0178" name="Θέση περιεχομένου 2">
            <a:extLst>
              <a:ext uri="{FF2B5EF4-FFF2-40B4-BE49-F238E27FC236}">
                <a16:creationId xmlns:a16="http://schemas.microsoft.com/office/drawing/2014/main" id="{EDEB8DB2-0EE6-C7F3-72A1-B7B76F82C4A1}"/>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Τα θεμέλια του </a:t>
            </a:r>
            <a:r>
              <a:rPr lang="el-GR" sz="2800" dirty="0" err="1"/>
              <a:t>νεολειτουργισμού</a:t>
            </a:r>
            <a:r>
              <a:rPr lang="el-GR" sz="2800" dirty="0"/>
              <a:t> (</a:t>
            </a:r>
            <a:r>
              <a:rPr lang="en" sz="2800" dirty="0"/>
              <a:t>neofunctionalism) </a:t>
            </a:r>
            <a:r>
              <a:rPr lang="el-GR" sz="2800" dirty="0"/>
              <a:t>τέθηκαν στα τέλη της δεκαετίας του 1950 και στη διάρκεια της δεκαετίας του 1960 από τους </a:t>
            </a:r>
            <a:r>
              <a:rPr lang="en" sz="2800" dirty="0"/>
              <a:t>Ernst Haas </a:t>
            </a:r>
            <a:r>
              <a:rPr lang="el-GR" sz="2800" dirty="0"/>
              <a:t>και </a:t>
            </a:r>
            <a:r>
              <a:rPr lang="en" sz="2800" dirty="0"/>
              <a:t>Leon Lindberg.</a:t>
            </a:r>
            <a:endParaRPr lang="el-GR" sz="2800" dirty="0"/>
          </a:p>
          <a:p>
            <a:pPr algn="just">
              <a:defRPr/>
            </a:pPr>
            <a:r>
              <a:rPr lang="el-GR" sz="2200" dirty="0"/>
              <a:t>Ο </a:t>
            </a:r>
            <a:r>
              <a:rPr lang="el-GR" sz="2200" dirty="0" err="1"/>
              <a:t>νεολειτουργισμός</a:t>
            </a:r>
            <a:r>
              <a:rPr lang="el-GR" sz="2200" dirty="0"/>
              <a:t> θέτει ως αφετηρία την έννοια της εκχείλισης (</a:t>
            </a:r>
            <a:r>
              <a:rPr lang="en" sz="2200" dirty="0"/>
              <a:t>spillover), </a:t>
            </a:r>
            <a:r>
              <a:rPr lang="el-GR" sz="2200" dirty="0"/>
              <a:t>η οποία μπορεί να διακριθεί στη λειτουργική και στην πολιτική εκχείλιση. </a:t>
            </a:r>
          </a:p>
          <a:p>
            <a:pPr algn="just">
              <a:defRPr/>
            </a:pPr>
            <a:r>
              <a:rPr lang="el-GR" sz="2200" dirty="0"/>
              <a:t>Η πρώτη πηγάζει από την αλληλένδετη φύση της σύγχρονης οικονομίας και την αδυναμία συγκράτησης της ολοκλήρωσης, ενώ η δεύτερη εδράζεται στη στροφή των εθνικών ελίτ προς τα υπερεθνικά επίπεδα </a:t>
            </a:r>
            <a:r>
              <a:rPr lang="el-GR" sz="2200" dirty="0" err="1"/>
              <a:t>δραστηριότηταςκαι</a:t>
            </a:r>
            <a:r>
              <a:rPr lang="el-GR" sz="2200" dirty="0"/>
              <a:t> λήψης αποφάσεων.</a:t>
            </a:r>
          </a:p>
          <a:p>
            <a:pPr algn="just">
              <a:defRPr/>
            </a:pPr>
            <a:endParaRPr lang="en" sz="2800" dirty="0"/>
          </a:p>
          <a:p>
            <a:pPr marL="0" indent="0" algn="just" eaLnBrk="1" hangingPunct="1">
              <a:buFont typeface="Wingdings 3" pitchFamily="2" charset="2"/>
              <a:buNone/>
              <a:defRPr/>
            </a:pPr>
            <a:endParaRPr lang="el-GR" altLang="el-GR" sz="2800" dirty="0"/>
          </a:p>
        </p:txBody>
      </p:sp>
      <p:sp>
        <p:nvSpPr>
          <p:cNvPr id="34819" name="AutoShape 5" descr="Αποτέλεσμα εικόνας για διεθνεις σχεσεις">
            <a:extLst>
              <a:ext uri="{FF2B5EF4-FFF2-40B4-BE49-F238E27FC236}">
                <a16:creationId xmlns:a16="http://schemas.microsoft.com/office/drawing/2014/main" id="{AF6A76BA-9628-F2DB-06CA-082DD91A962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4820" name="AutoShape 7" descr="Αποτέλεσμα εικόνας για διεθνεις σχεσεις">
            <a:extLst>
              <a:ext uri="{FF2B5EF4-FFF2-40B4-BE49-F238E27FC236}">
                <a16:creationId xmlns:a16="http://schemas.microsoft.com/office/drawing/2014/main" id="{B030E981-8914-41D0-7293-C69562B8B49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Τίτλος 1">
            <a:extLst>
              <a:ext uri="{FF2B5EF4-FFF2-40B4-BE49-F238E27FC236}">
                <a16:creationId xmlns:a16="http://schemas.microsoft.com/office/drawing/2014/main" id="{DAF781D0-290D-8F8B-EA4A-CB93FBAD610C}"/>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1202" name="Θέση περιεχομένου 2">
            <a:extLst>
              <a:ext uri="{FF2B5EF4-FFF2-40B4-BE49-F238E27FC236}">
                <a16:creationId xmlns:a16="http://schemas.microsoft.com/office/drawing/2014/main" id="{44084F7D-B905-D9D7-C827-4DE3304F4752}"/>
              </a:ext>
            </a:extLst>
          </p:cNvPr>
          <p:cNvSpPr>
            <a:spLocks noGrp="1"/>
          </p:cNvSpPr>
          <p:nvPr>
            <p:ph idx="1"/>
          </p:nvPr>
        </p:nvSpPr>
        <p:spPr>
          <a:xfrm>
            <a:off x="968375" y="773113"/>
            <a:ext cx="8175625" cy="5965825"/>
          </a:xfrm>
        </p:spPr>
        <p:txBody>
          <a:bodyPr/>
          <a:lstStyle/>
          <a:p>
            <a:pPr marL="0" indent="0" algn="just" eaLnBrk="1" hangingPunct="1">
              <a:buFont typeface="Wingdings 3" pitchFamily="2" charset="2"/>
              <a:buNone/>
              <a:defRPr/>
            </a:pPr>
            <a:r>
              <a:rPr lang="el-GR" altLang="el-GR" sz="2800" dirty="0"/>
              <a:t>    Θεωρία Ευρωπαϊκής Ολοκλήρωσης</a:t>
            </a:r>
          </a:p>
          <a:p>
            <a:pPr algn="just">
              <a:defRPr/>
            </a:pPr>
            <a:r>
              <a:rPr lang="el-GR" sz="2800" dirty="0"/>
              <a:t>Ο </a:t>
            </a:r>
            <a:r>
              <a:rPr lang="el-GR" sz="2800" dirty="0" err="1"/>
              <a:t>διακυβερνητισμός</a:t>
            </a:r>
            <a:r>
              <a:rPr lang="el-GR" sz="2800" dirty="0"/>
              <a:t> (</a:t>
            </a:r>
            <a:r>
              <a:rPr lang="en" sz="2800" dirty="0"/>
              <a:t>intergovernmentalism)</a:t>
            </a:r>
            <a:r>
              <a:rPr lang="el-GR" sz="2800" dirty="0"/>
              <a:t> έχει καταβολές στη θεωρία των διεθνών σχέσεων και δη τη ρεαλιστική παράδοση. </a:t>
            </a:r>
          </a:p>
          <a:p>
            <a:pPr algn="just">
              <a:defRPr/>
            </a:pPr>
            <a:r>
              <a:rPr lang="el-GR" sz="2800" dirty="0"/>
              <a:t>Υπό αυτό το πρίσμα, τα έθνη-κράτη είναι οι κύριοι φορείς δράσης στις διεθνείς σχέσεις και οι κυριότερες πολιτικές σχέσεις μεταξύ των κρατών αναπτύσσονται κυρίως μέσω των διεθνών σχέσεων.</a:t>
            </a:r>
          </a:p>
          <a:p>
            <a:pPr marL="0" indent="0" algn="just" eaLnBrk="1" hangingPunct="1">
              <a:buFont typeface="Wingdings 3" pitchFamily="2" charset="2"/>
              <a:buNone/>
              <a:defRPr/>
            </a:pPr>
            <a:endParaRPr lang="el-GR" altLang="el-GR" sz="2800" dirty="0"/>
          </a:p>
        </p:txBody>
      </p:sp>
      <p:sp>
        <p:nvSpPr>
          <p:cNvPr id="35843" name="AutoShape 5" descr="Αποτέλεσμα εικόνας για διεθνεις σχεσεις">
            <a:extLst>
              <a:ext uri="{FF2B5EF4-FFF2-40B4-BE49-F238E27FC236}">
                <a16:creationId xmlns:a16="http://schemas.microsoft.com/office/drawing/2014/main" id="{9C5C11FD-0F0C-6137-1FA9-F276B522EC6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5844" name="AutoShape 7" descr="Αποτέλεσμα εικόνας για διεθνεις σχεσεις">
            <a:extLst>
              <a:ext uri="{FF2B5EF4-FFF2-40B4-BE49-F238E27FC236}">
                <a16:creationId xmlns:a16="http://schemas.microsoft.com/office/drawing/2014/main" id="{62C750D9-B646-AF1B-A530-78CAA1A578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Τίτλος 1">
            <a:extLst>
              <a:ext uri="{FF2B5EF4-FFF2-40B4-BE49-F238E27FC236}">
                <a16:creationId xmlns:a16="http://schemas.microsoft.com/office/drawing/2014/main" id="{D4A25E51-9B69-1312-7466-472827EC4D7E}"/>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2226" name="Θέση περιεχομένου 2">
            <a:extLst>
              <a:ext uri="{FF2B5EF4-FFF2-40B4-BE49-F238E27FC236}">
                <a16:creationId xmlns:a16="http://schemas.microsoft.com/office/drawing/2014/main" id="{55C9A6F3-D76F-A57E-8296-F7E496C5D068}"/>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Σε αντίθεση με το </a:t>
            </a:r>
            <a:r>
              <a:rPr lang="el-GR" sz="2800" dirty="0" err="1"/>
              <a:t>νεολειτουργισμό</a:t>
            </a:r>
            <a:r>
              <a:rPr lang="el-GR" sz="2800" dirty="0"/>
              <a:t>, ο ρεαλισμός δεν αποδίδει μεγάλη σημασία στην επιρροή των υπερεθνικών ή των διακρατικών φορέων δράσης, ενώ αποδίδει περιορισμένη σημασία στους μη κυβερνητικούς φορείς δράσης στο εσωτερικό των κρατών-μελών.</a:t>
            </a:r>
          </a:p>
          <a:p>
            <a:pPr marL="0" indent="0" algn="just" eaLnBrk="1" hangingPunct="1">
              <a:buFont typeface="Wingdings 3" pitchFamily="2" charset="2"/>
              <a:buNone/>
              <a:defRPr/>
            </a:pPr>
            <a:endParaRPr lang="el-GR" altLang="el-GR" sz="2800" dirty="0"/>
          </a:p>
        </p:txBody>
      </p:sp>
      <p:sp>
        <p:nvSpPr>
          <p:cNvPr id="36867" name="AutoShape 5" descr="Αποτέλεσμα εικόνας για διεθνεις σχεσεις">
            <a:extLst>
              <a:ext uri="{FF2B5EF4-FFF2-40B4-BE49-F238E27FC236}">
                <a16:creationId xmlns:a16="http://schemas.microsoft.com/office/drawing/2014/main" id="{DF296BC9-DC91-401E-B98C-1ED06FF4094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6868" name="AutoShape 7" descr="Αποτέλεσμα εικόνας για διεθνεις σχεσεις">
            <a:extLst>
              <a:ext uri="{FF2B5EF4-FFF2-40B4-BE49-F238E27FC236}">
                <a16:creationId xmlns:a16="http://schemas.microsoft.com/office/drawing/2014/main" id="{0D9E29BC-6314-8277-62D9-21D990AA03D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a:extLst>
              <a:ext uri="{FF2B5EF4-FFF2-40B4-BE49-F238E27FC236}">
                <a16:creationId xmlns:a16="http://schemas.microsoft.com/office/drawing/2014/main" id="{DB215ADE-1548-BAB5-0A13-A595D06DB01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19458" name="Θέση περιεχομένου 2">
            <a:extLst>
              <a:ext uri="{FF2B5EF4-FFF2-40B4-BE49-F238E27FC236}">
                <a16:creationId xmlns:a16="http://schemas.microsoft.com/office/drawing/2014/main" id="{D36C72A8-CC1C-7C07-ACF6-B41F5C45E985}"/>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Φεντεραλισμός (</a:t>
            </a:r>
            <a:r>
              <a:rPr lang="el-GR" sz="2800" dirty="0" err="1"/>
              <a:t>ομοσπονδισμός</a:t>
            </a:r>
            <a:r>
              <a:rPr lang="el-GR" sz="2800" dirty="0"/>
              <a:t>), σύμφωνα με τον οποίο η εξουσία κατανέμεται μεταξύ κεντρικών οργάνων λήψης αποφάσεων από τη μια και περιφερειακών οργάνων λήψης αποφάσεων από την άλλη. </a:t>
            </a:r>
          </a:p>
          <a:p>
            <a:pPr algn="just">
              <a:defRPr/>
            </a:pPr>
            <a:r>
              <a:rPr lang="el-GR" sz="2800" dirty="0"/>
              <a:t>Κυρίως, η φύση της κατανομής της εξουσίας προσδιορίζεται και κατοχυρώνεται σε συνταγματικά κείμενα (τυχόν διαφορές σχετικά με την κατανομή της εξουσίας επιλύονται από μια δικαστική αρχή). </a:t>
            </a:r>
            <a:endParaRPr lang="el-GR" altLang="el-GR" sz="2800" dirty="0"/>
          </a:p>
        </p:txBody>
      </p:sp>
      <p:sp>
        <p:nvSpPr>
          <p:cNvPr id="19459" name="AutoShape 5" descr="Αποτέλεσμα εικόνας για διεθνεις σχεσεις">
            <a:extLst>
              <a:ext uri="{FF2B5EF4-FFF2-40B4-BE49-F238E27FC236}">
                <a16:creationId xmlns:a16="http://schemas.microsoft.com/office/drawing/2014/main" id="{3EF0155C-41F0-64A0-1F38-769998275B4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460" name="AutoShape 7" descr="Αποτέλεσμα εικόνας για διεθνεις σχεσεις">
            <a:extLst>
              <a:ext uri="{FF2B5EF4-FFF2-40B4-BE49-F238E27FC236}">
                <a16:creationId xmlns:a16="http://schemas.microsoft.com/office/drawing/2014/main" id="{81A2700C-9707-6B3C-E72A-12A8FD123F1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Τίτλος 1">
            <a:extLst>
              <a:ext uri="{FF2B5EF4-FFF2-40B4-BE49-F238E27FC236}">
                <a16:creationId xmlns:a16="http://schemas.microsoft.com/office/drawing/2014/main" id="{6904D390-8783-C3E3-4BB5-615C0A789B52}"/>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3250" name="Θέση περιεχομένου 2">
            <a:extLst>
              <a:ext uri="{FF2B5EF4-FFF2-40B4-BE49-F238E27FC236}">
                <a16:creationId xmlns:a16="http://schemas.microsoft.com/office/drawing/2014/main" id="{FDDF071F-B408-4D1C-FB35-DF35F0769C20}"/>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400" dirty="0"/>
              <a:t>Επίσης, πρέπει να γίνει αναφορά στη θεωρία της αλληλεξάρτησης, η οποία αναπτύχθηκε στη δεκαετία του 1970 από τους </a:t>
            </a:r>
            <a:r>
              <a:rPr lang="en" sz="2400" dirty="0"/>
              <a:t>Robert Keohane </a:t>
            </a:r>
            <a:r>
              <a:rPr lang="el-GR" sz="2400" dirty="0"/>
              <a:t>και </a:t>
            </a:r>
            <a:r>
              <a:rPr lang="en" sz="2400" dirty="0"/>
              <a:t>Joseph Nye. </a:t>
            </a:r>
            <a:r>
              <a:rPr lang="el-GR" sz="2400" dirty="0"/>
              <a:t>Η κύρια ιδέα της θεωρίας, με αναφορά στην ευρωπαϊκή ολοκλήρωση είναι ότι η διαδικασία ολοκλήρωσης δεν πρέπει να εξετάζεται σε πολύ στενό πλαίσιο. </a:t>
            </a:r>
          </a:p>
          <a:p>
            <a:pPr algn="just">
              <a:defRPr/>
            </a:pPr>
            <a:r>
              <a:rPr lang="el-GR" sz="2400" dirty="0"/>
              <a:t>Αντίθετα, η ολοκλήρωση πρέπει να ενταχτεί [και να ερμηνευτεί] στο πλαίσιο των ταχέων αλλαγών που συμβαίνουν σε όλο το διεθνές σύστημα. Το σύστημα αυτό γίνεται, όπως και το ίδιο το σύστημα της Ε.Ε., ολοένα και περισσότερο </a:t>
            </a:r>
            <a:r>
              <a:rPr lang="el-GR" sz="2400" dirty="0" err="1"/>
              <a:t>πολυεπίπεδο</a:t>
            </a:r>
            <a:r>
              <a:rPr lang="el-GR" sz="2400" dirty="0"/>
              <a:t> και διασυνδεόμενο.</a:t>
            </a:r>
          </a:p>
          <a:p>
            <a:pPr marL="0" indent="0" algn="just" eaLnBrk="1" hangingPunct="1">
              <a:buFont typeface="Wingdings 3" pitchFamily="2" charset="2"/>
              <a:buNone/>
              <a:defRPr/>
            </a:pPr>
            <a:endParaRPr lang="el-GR" altLang="el-GR" sz="2800" dirty="0"/>
          </a:p>
        </p:txBody>
      </p:sp>
      <p:sp>
        <p:nvSpPr>
          <p:cNvPr id="37891" name="AutoShape 5" descr="Αποτέλεσμα εικόνας για διεθνεις σχεσεις">
            <a:extLst>
              <a:ext uri="{FF2B5EF4-FFF2-40B4-BE49-F238E27FC236}">
                <a16:creationId xmlns:a16="http://schemas.microsoft.com/office/drawing/2014/main" id="{5E4AB838-DC54-AEF9-756C-8EE6583232F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7892" name="AutoShape 7" descr="Αποτέλεσμα εικόνας για διεθνεις σχεσεις">
            <a:extLst>
              <a:ext uri="{FF2B5EF4-FFF2-40B4-BE49-F238E27FC236}">
                <a16:creationId xmlns:a16="http://schemas.microsoft.com/office/drawing/2014/main" id="{74ABD184-4E93-9837-03EA-C682123C1D6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Τίτλος 1">
            <a:extLst>
              <a:ext uri="{FF2B5EF4-FFF2-40B4-BE49-F238E27FC236}">
                <a16:creationId xmlns:a16="http://schemas.microsoft.com/office/drawing/2014/main" id="{F4DBB8EF-5122-825B-A59C-BD2E4D7F6B8F}"/>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1C43F2EB-9A89-BB24-7E5C-E94338DD77CB}"/>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Αν και η έννοια του εξευρωπαϊσμού, στο πλαίσιο της Ε.Ε, έχει αμφισβητηθεί ως προς τη χρησιμότητά της για τη μελέτη της ευρωπαϊκής πολιτικής, πάρα ταύτα, στην επιστημονική ανάλυση χρησιμοποιείται για την αξιολόγηση της αποτελεσματικότητας των συνακόλουθων πολιτικών στο εσωτερικό επίπεδο κάθε κράτους-μέλους.</a:t>
            </a:r>
          </a:p>
          <a:p>
            <a:pPr marL="0" indent="0" algn="just" eaLnBrk="1" hangingPunct="1">
              <a:buFont typeface="Wingdings 3" pitchFamily="2" charset="2"/>
              <a:buNone/>
              <a:defRPr/>
            </a:pPr>
            <a:endParaRPr lang="el-GR" altLang="el-GR" sz="2800" dirty="0"/>
          </a:p>
        </p:txBody>
      </p:sp>
      <p:sp>
        <p:nvSpPr>
          <p:cNvPr id="38915" name="AutoShape 5" descr="Αποτέλεσμα εικόνας για διεθνεις σχεσεις">
            <a:extLst>
              <a:ext uri="{FF2B5EF4-FFF2-40B4-BE49-F238E27FC236}">
                <a16:creationId xmlns:a16="http://schemas.microsoft.com/office/drawing/2014/main" id="{DFAFC414-EA5B-467D-22BB-085860829DD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8916" name="AutoShape 7" descr="Αποτέλεσμα εικόνας για διεθνεις σχεσεις">
            <a:extLst>
              <a:ext uri="{FF2B5EF4-FFF2-40B4-BE49-F238E27FC236}">
                <a16:creationId xmlns:a16="http://schemas.microsoft.com/office/drawing/2014/main" id="{919FA04F-92EB-DFB5-8A59-EFF56626D78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Τίτλος 1">
            <a:extLst>
              <a:ext uri="{FF2B5EF4-FFF2-40B4-BE49-F238E27FC236}">
                <a16:creationId xmlns:a16="http://schemas.microsoft.com/office/drawing/2014/main" id="{513F5C0D-FFFC-BEED-81D4-37DDC5BFBA4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1DF94ECD-05F4-FB92-E1AB-269F26CAEDBA}"/>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Η έννοια του εξευρωπαϊσμού υπερβαίνει τα στενά και αποκλειστικά όρια της ένταξης στην ευρωπαϊκή οικογένεια, πηγαίνοντας ένα βήμα πιο πέρα. </a:t>
            </a:r>
          </a:p>
          <a:p>
            <a:pPr algn="just">
              <a:defRPr/>
            </a:pPr>
            <a:r>
              <a:rPr lang="el-GR" sz="2800" dirty="0"/>
              <a:t>Αυτό το βήμα προϋποθέτει τη θέληση και ικανότητα των πολιτικών πρωταγωνιστών, αλλά και των θεσμών να εντάξουν στην εσωτερική πολιτική λογική τη διαδικασία διαμόρφωσης της πολιτικής της Ευρωπαϊκής Ένωσης.</a:t>
            </a:r>
          </a:p>
          <a:p>
            <a:pPr marL="0" indent="0" algn="just" eaLnBrk="1" hangingPunct="1">
              <a:buFont typeface="Wingdings 3" pitchFamily="2" charset="2"/>
              <a:buNone/>
              <a:defRPr/>
            </a:pPr>
            <a:endParaRPr lang="el-GR" altLang="el-GR" sz="2800" dirty="0"/>
          </a:p>
        </p:txBody>
      </p:sp>
      <p:sp>
        <p:nvSpPr>
          <p:cNvPr id="39939" name="AutoShape 5" descr="Αποτέλεσμα εικόνας για διεθνεις σχεσεις">
            <a:extLst>
              <a:ext uri="{FF2B5EF4-FFF2-40B4-BE49-F238E27FC236}">
                <a16:creationId xmlns:a16="http://schemas.microsoft.com/office/drawing/2014/main" id="{1DC32AD8-2C1F-E117-661E-73C4CE03CB5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9940" name="AutoShape 7" descr="Αποτέλεσμα εικόνας για διεθνεις σχεσεις">
            <a:extLst>
              <a:ext uri="{FF2B5EF4-FFF2-40B4-BE49-F238E27FC236}">
                <a16:creationId xmlns:a16="http://schemas.microsoft.com/office/drawing/2014/main" id="{497F2B93-ABAB-6365-53AA-B6BBF4B8D76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Τίτλος 1">
            <a:extLst>
              <a:ext uri="{FF2B5EF4-FFF2-40B4-BE49-F238E27FC236}">
                <a16:creationId xmlns:a16="http://schemas.microsoft.com/office/drawing/2014/main" id="{E7650BAD-8C3D-E099-8191-B8C105982A23}"/>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7FA360CA-92DB-0DD5-9135-63D9A61D9CA4}"/>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marL="0" indent="0" algn="just">
              <a:buFont typeface="Wingdings 3" pitchFamily="2" charset="2"/>
              <a:buNone/>
              <a:defRPr/>
            </a:pPr>
            <a:endParaRPr lang="el-GR" sz="2800" dirty="0"/>
          </a:p>
          <a:p>
            <a:pPr algn="just">
              <a:defRPr/>
            </a:pPr>
            <a:r>
              <a:rPr lang="el-GR" sz="2800" dirty="0"/>
              <a:t>Ειδικότερα, με τον όρο αυτό νοείται η εσωτερίκευση της πολιτικής και οργανωτικής δυναμικής της Ευρωπαϊκής Ένωσης  στην οργανωτική λογική, το σύστημα και τις δομές της εθνικής πολιτικής και στη διαδικασία διαμόρφωσης της πολιτικής.</a:t>
            </a:r>
          </a:p>
          <a:p>
            <a:pPr marL="0" indent="0" algn="just" eaLnBrk="1" hangingPunct="1">
              <a:buFont typeface="Wingdings 3" pitchFamily="2" charset="2"/>
              <a:buNone/>
              <a:defRPr/>
            </a:pPr>
            <a:endParaRPr lang="el-GR" altLang="el-GR" sz="2800" dirty="0"/>
          </a:p>
        </p:txBody>
      </p:sp>
      <p:sp>
        <p:nvSpPr>
          <p:cNvPr id="40963" name="AutoShape 5" descr="Αποτέλεσμα εικόνας για διεθνεις σχεσεις">
            <a:extLst>
              <a:ext uri="{FF2B5EF4-FFF2-40B4-BE49-F238E27FC236}">
                <a16:creationId xmlns:a16="http://schemas.microsoft.com/office/drawing/2014/main" id="{AEF4B76E-7BFC-F461-B64B-724C9F086BA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0964" name="AutoShape 7" descr="Αποτέλεσμα εικόνας για διεθνεις σχεσεις">
            <a:extLst>
              <a:ext uri="{FF2B5EF4-FFF2-40B4-BE49-F238E27FC236}">
                <a16:creationId xmlns:a16="http://schemas.microsoft.com/office/drawing/2014/main" id="{B15A2599-AFA1-6633-F70B-18883627A7D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Τίτλος 1">
            <a:extLst>
              <a:ext uri="{FF2B5EF4-FFF2-40B4-BE49-F238E27FC236}">
                <a16:creationId xmlns:a16="http://schemas.microsoft.com/office/drawing/2014/main" id="{90053A30-77CC-99A7-8F6D-9228C465FDE0}"/>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09C947E3-A5DB-4931-CD04-B197BC97CC74}"/>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defRPr/>
            </a:pPr>
            <a:r>
              <a:rPr lang="el-GR" sz="2800" dirty="0"/>
              <a:t>Σύμφωνα με τον </a:t>
            </a:r>
            <a:r>
              <a:rPr lang="en" sz="2800" dirty="0"/>
              <a:t>Diez </a:t>
            </a:r>
            <a:r>
              <a:rPr lang="el-GR" sz="2800" dirty="0"/>
              <a:t>ο εξευρωπαϊσμός μπορεί να συλληφθεί:</a:t>
            </a:r>
          </a:p>
          <a:p>
            <a:pPr algn="just">
              <a:defRPr/>
            </a:pPr>
            <a:r>
              <a:rPr lang="el-GR" sz="2800" dirty="0"/>
              <a:t>ως πολιτικός εξευρωπαϊσμός, ο οποίος μελετά την επιρροή της ευρωπαϊκής ολοκλήρωσης στις δημόσιες πολιτικές των κρατών-μελών, συμπεριλαμβανομένων των πολιτικών δρώντων, των πολιτικών προβλημάτων, των πολιτικών θεσμών και του πολιτικού ύφους.</a:t>
            </a:r>
          </a:p>
          <a:p>
            <a:pPr marL="0" indent="0" algn="just" eaLnBrk="1" hangingPunct="1">
              <a:buFont typeface="Wingdings 3" pitchFamily="2" charset="2"/>
              <a:buNone/>
              <a:defRPr/>
            </a:pPr>
            <a:endParaRPr lang="el-GR" altLang="el-GR" sz="2800" dirty="0"/>
          </a:p>
        </p:txBody>
      </p:sp>
      <p:sp>
        <p:nvSpPr>
          <p:cNvPr id="41987" name="AutoShape 5" descr="Αποτέλεσμα εικόνας για διεθνεις σχεσεις">
            <a:extLst>
              <a:ext uri="{FF2B5EF4-FFF2-40B4-BE49-F238E27FC236}">
                <a16:creationId xmlns:a16="http://schemas.microsoft.com/office/drawing/2014/main" id="{DB43938D-3329-5826-0B76-FBF32D5A90C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1988" name="AutoShape 7" descr="Αποτέλεσμα εικόνας για διεθνεις σχεσεις">
            <a:extLst>
              <a:ext uri="{FF2B5EF4-FFF2-40B4-BE49-F238E27FC236}">
                <a16:creationId xmlns:a16="http://schemas.microsoft.com/office/drawing/2014/main" id="{07C0A1D7-77D4-C507-55E9-6344062D7A5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Τίτλος 1">
            <a:extLst>
              <a:ext uri="{FF2B5EF4-FFF2-40B4-BE49-F238E27FC236}">
                <a16:creationId xmlns:a16="http://schemas.microsoft.com/office/drawing/2014/main" id="{F7908AEA-68CA-708D-0B90-6E0D40F7752C}"/>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D89724E5-1E59-D782-23FF-3B3F7B3AC353}"/>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ως κοινωνικός εξευρωπαϊσμός, ο οποίος εξετάζει την επιρροή της ευρωπαϊκής ολοκλήρωσης στους πολιτικούς δρώντες όπως οι ανώτεροι υπάλληλοι, η δημόσια διοίκηση, τα πολιτικά κόμματα, τα κοινοβούλια, οι ομάδες συμφερόντων και οι </a:t>
            </a:r>
            <a:r>
              <a:rPr lang="el-GR" sz="2800" dirty="0" err="1"/>
              <a:t>υποεθνικές</a:t>
            </a:r>
            <a:r>
              <a:rPr lang="el-GR" sz="2800" dirty="0"/>
              <a:t> κυβερνήσεις. </a:t>
            </a:r>
          </a:p>
          <a:p>
            <a:pPr marL="0" indent="0" algn="just" eaLnBrk="1" hangingPunct="1">
              <a:buFont typeface="Wingdings 3" pitchFamily="2" charset="2"/>
              <a:buNone/>
              <a:defRPr/>
            </a:pPr>
            <a:endParaRPr lang="el-GR" altLang="el-GR" sz="2800" dirty="0"/>
          </a:p>
        </p:txBody>
      </p:sp>
      <p:sp>
        <p:nvSpPr>
          <p:cNvPr id="43011" name="AutoShape 5" descr="Αποτέλεσμα εικόνας για διεθνεις σχεσεις">
            <a:extLst>
              <a:ext uri="{FF2B5EF4-FFF2-40B4-BE49-F238E27FC236}">
                <a16:creationId xmlns:a16="http://schemas.microsoft.com/office/drawing/2014/main" id="{63290773-D0E8-8FCF-8158-5F31548C919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3012" name="AutoShape 7" descr="Αποτέλεσμα εικόνας για διεθνεις σχεσεις">
            <a:extLst>
              <a:ext uri="{FF2B5EF4-FFF2-40B4-BE49-F238E27FC236}">
                <a16:creationId xmlns:a16="http://schemas.microsoft.com/office/drawing/2014/main" id="{8B3CB678-8D25-9B9D-1743-FB6A5ED585D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Τίτλος 1">
            <a:extLst>
              <a:ext uri="{FF2B5EF4-FFF2-40B4-BE49-F238E27FC236}">
                <a16:creationId xmlns:a16="http://schemas.microsoft.com/office/drawing/2014/main" id="{10D4732C-CF21-C550-9EF1-50766ED153F1}"/>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04FA47BB-3B00-D23B-8D21-3C30A6F2C7B8}"/>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Ο κοινωνικός εξευρωπαϊσμός, ο οποίος λειτουργεί σ’ ένα μάλλον πιο θεμελιώδες επίπεδο (από ό,τι τα άλλα δύο είδη), μπορεί να οριστεί ως μια διαδικασία αλλαγής, αναφορικά με την κατασκευή των </a:t>
            </a:r>
            <a:r>
              <a:rPr lang="el-GR" sz="2800" dirty="0" err="1"/>
              <a:t>διυποκειμενικών</a:t>
            </a:r>
            <a:r>
              <a:rPr lang="el-GR" sz="2800" dirty="0"/>
              <a:t> νοημάτων και κοινών εννοιών, μέσα στο πλαίσιο της ευρωπαϊκής ολοκλήρωσης.</a:t>
            </a:r>
          </a:p>
          <a:p>
            <a:pPr marL="0" indent="0" algn="just" eaLnBrk="1" hangingPunct="1">
              <a:buFont typeface="Wingdings 3" pitchFamily="2" charset="2"/>
              <a:buNone/>
              <a:defRPr/>
            </a:pPr>
            <a:endParaRPr lang="el-GR" altLang="el-GR" sz="2800" dirty="0"/>
          </a:p>
        </p:txBody>
      </p:sp>
      <p:sp>
        <p:nvSpPr>
          <p:cNvPr id="44035" name="AutoShape 5" descr="Αποτέλεσμα εικόνας για διεθνεις σχεσεις">
            <a:extLst>
              <a:ext uri="{FF2B5EF4-FFF2-40B4-BE49-F238E27FC236}">
                <a16:creationId xmlns:a16="http://schemas.microsoft.com/office/drawing/2014/main" id="{EC49A3BB-A3C7-FDDE-E32F-CBE08A4B64E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4036" name="AutoShape 7" descr="Αποτέλεσμα εικόνας για διεθνεις σχεσεις">
            <a:extLst>
              <a:ext uri="{FF2B5EF4-FFF2-40B4-BE49-F238E27FC236}">
                <a16:creationId xmlns:a16="http://schemas.microsoft.com/office/drawing/2014/main" id="{31B8CC13-9659-F338-DA07-B2D14133080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Τίτλος 1">
            <a:extLst>
              <a:ext uri="{FF2B5EF4-FFF2-40B4-BE49-F238E27FC236}">
                <a16:creationId xmlns:a16="http://schemas.microsoft.com/office/drawing/2014/main" id="{6841DD42-230B-77D8-60DF-C2FBBD3B7A15}"/>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3C3CD08B-7FB0-41AD-5FF1-A0F97EA3F2BB}"/>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ως διαλεκτικός εξευρωπαϊσμός που εστιάζει στο δημόσιο λόγο και αναλύει τις αλλαγές που έχει επιφέρει η Ε.Ε στις κοινωνικές αξιώσεις.</a:t>
            </a:r>
          </a:p>
          <a:p>
            <a:pPr marL="0" indent="0" algn="just" eaLnBrk="1" hangingPunct="1">
              <a:buFont typeface="Wingdings 3" pitchFamily="2" charset="2"/>
              <a:buNone/>
              <a:defRPr/>
            </a:pPr>
            <a:endParaRPr lang="el-GR" altLang="el-GR" sz="2800" dirty="0"/>
          </a:p>
        </p:txBody>
      </p:sp>
      <p:sp>
        <p:nvSpPr>
          <p:cNvPr id="45059" name="AutoShape 5" descr="Αποτέλεσμα εικόνας για διεθνεις σχεσεις">
            <a:extLst>
              <a:ext uri="{FF2B5EF4-FFF2-40B4-BE49-F238E27FC236}">
                <a16:creationId xmlns:a16="http://schemas.microsoft.com/office/drawing/2014/main" id="{AFFFC1B3-D4C7-3D92-2D25-CA04200105B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5060" name="AutoShape 7" descr="Αποτέλεσμα εικόνας για διεθνεις σχεσεις">
            <a:extLst>
              <a:ext uri="{FF2B5EF4-FFF2-40B4-BE49-F238E27FC236}">
                <a16:creationId xmlns:a16="http://schemas.microsoft.com/office/drawing/2014/main" id="{790DD7DB-2803-5E22-374F-89BAF7495DA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Τίτλος 1">
            <a:extLst>
              <a:ext uri="{FF2B5EF4-FFF2-40B4-BE49-F238E27FC236}">
                <a16:creationId xmlns:a16="http://schemas.microsoft.com/office/drawing/2014/main" id="{9636DE32-FFA3-644A-22E4-7063B829906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792649EC-4AE4-332E-1E4E-2C960BA32D23}"/>
              </a:ext>
            </a:extLst>
          </p:cNvPr>
          <p:cNvSpPr>
            <a:spLocks noGrp="1"/>
          </p:cNvSpPr>
          <p:nvPr>
            <p:ph idx="1"/>
          </p:nvPr>
        </p:nvSpPr>
        <p:spPr>
          <a:xfrm>
            <a:off x="1382713" y="773113"/>
            <a:ext cx="7761287" cy="5965825"/>
          </a:xfrm>
        </p:spPr>
        <p:txBody>
          <a:bodyPr/>
          <a:lstStyle/>
          <a:p>
            <a:pPr marL="0" indent="0" algn="just">
              <a:buFont typeface="Wingdings 3" pitchFamily="2" charset="2"/>
              <a:buNone/>
              <a:defRPr/>
            </a:pPr>
            <a:r>
              <a:rPr lang="el-GR" sz="2800" dirty="0"/>
              <a:t>Η έννοια και το περιεχόμενο του εξευρωπαϊσμού στο πλαίσιο της Ευρωπαϊκής Ένωσης</a:t>
            </a:r>
          </a:p>
          <a:p>
            <a:pPr algn="just">
              <a:defRPr/>
            </a:pPr>
            <a:r>
              <a:rPr lang="el-GR" sz="2800" dirty="0"/>
              <a:t>Η ανίχνευση της διείσδυσης του εξευρωπαϊσμού σε σειρά τομέων της δημόσιας πολιτικής αποτυπώνει τον διαφορετικό βαθμό επήρειάς του. Η επίδραση του μπορεί να γίνει αντιληπτή υπό τις τρεις διαστάσεις:</a:t>
            </a:r>
          </a:p>
          <a:p>
            <a:pPr>
              <a:defRPr/>
            </a:pPr>
            <a:r>
              <a:rPr lang="en" sz="2800" dirty="0" err="1"/>
              <a:t>i</a:t>
            </a:r>
            <a:r>
              <a:rPr lang="en" sz="2800" dirty="0"/>
              <a:t>. </a:t>
            </a:r>
            <a:r>
              <a:rPr lang="el-GR" sz="2800" dirty="0"/>
              <a:t>της δημόσιας πολιτικής,</a:t>
            </a:r>
          </a:p>
          <a:p>
            <a:pPr>
              <a:defRPr/>
            </a:pPr>
            <a:r>
              <a:rPr lang="en" sz="2800" dirty="0"/>
              <a:t>ii. </a:t>
            </a:r>
            <a:r>
              <a:rPr lang="el-GR" sz="2800" dirty="0"/>
              <a:t>των επιμέρους πολιτικών δράσεων και</a:t>
            </a:r>
          </a:p>
          <a:p>
            <a:pPr>
              <a:defRPr/>
            </a:pPr>
            <a:r>
              <a:rPr lang="en" sz="2800" dirty="0"/>
              <a:t>iii. </a:t>
            </a:r>
            <a:r>
              <a:rPr lang="el-GR" sz="2800" dirty="0"/>
              <a:t>των πολιτικών συστημάτων.</a:t>
            </a:r>
          </a:p>
          <a:p>
            <a:pPr>
              <a:defRPr/>
            </a:pPr>
            <a:endParaRPr lang="el-GR" sz="2800" dirty="0"/>
          </a:p>
          <a:p>
            <a:pPr marL="0" indent="0" algn="just" eaLnBrk="1" hangingPunct="1">
              <a:buFont typeface="Wingdings 3" pitchFamily="2" charset="2"/>
              <a:buNone/>
              <a:defRPr/>
            </a:pPr>
            <a:endParaRPr lang="el-GR" altLang="el-GR" sz="2800" dirty="0"/>
          </a:p>
        </p:txBody>
      </p:sp>
      <p:sp>
        <p:nvSpPr>
          <p:cNvPr id="46083" name="AutoShape 5" descr="Αποτέλεσμα εικόνας για διεθνεις σχεσεις">
            <a:extLst>
              <a:ext uri="{FF2B5EF4-FFF2-40B4-BE49-F238E27FC236}">
                <a16:creationId xmlns:a16="http://schemas.microsoft.com/office/drawing/2014/main" id="{E9067250-AD5A-09C3-88CE-C3D032D41A3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6084" name="AutoShape 7" descr="Αποτέλεσμα εικόνας για διεθνεις σχεσεις">
            <a:extLst>
              <a:ext uri="{FF2B5EF4-FFF2-40B4-BE49-F238E27FC236}">
                <a16:creationId xmlns:a16="http://schemas.microsoft.com/office/drawing/2014/main" id="{F4984DD1-6CA6-8CFA-5FAC-3421DF0371D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a:extLst>
              <a:ext uri="{FF2B5EF4-FFF2-40B4-BE49-F238E27FC236}">
                <a16:creationId xmlns:a16="http://schemas.microsoft.com/office/drawing/2014/main" id="{7C4F4565-107D-5E11-181C-949D2900C76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19458" name="Θέση περιεχομένου 2">
            <a:extLst>
              <a:ext uri="{FF2B5EF4-FFF2-40B4-BE49-F238E27FC236}">
                <a16:creationId xmlns:a16="http://schemas.microsoft.com/office/drawing/2014/main" id="{37E69BC4-5E8B-D041-C4BF-E0E58F525753}"/>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Κατά κύριο λόγο, υπάρχουν τομείς πολιτικής που αποτελούν πρωτίστως ευθύνη του κεντρικού επιπέδου, καθώς αφορούν την ταυτότητα, τη συνεκτικότητα και την προστασία του συστήματος εν συνόλω (τέτοιοι είναι οι εξωτερικές υποθέσεις, η ασφάλεια και η άμυνα, νόμισμα, δικαιώματα).</a:t>
            </a:r>
          </a:p>
          <a:p>
            <a:pPr algn="just">
              <a:defRPr/>
            </a:pPr>
            <a:r>
              <a:rPr lang="el-GR" sz="2800" dirty="0"/>
              <a:t>Επομένως εύλογα, κατανοούμε γιατί η Ε.Ε δεν θεωρείται ομοσπονδιακό κράτος.</a:t>
            </a:r>
          </a:p>
          <a:p>
            <a:pPr marL="0" indent="0" algn="just" eaLnBrk="1" hangingPunct="1">
              <a:buFont typeface="Wingdings 3" pitchFamily="2" charset="2"/>
              <a:buNone/>
              <a:defRPr/>
            </a:pPr>
            <a:endParaRPr lang="el-GR" altLang="el-GR" sz="2800" dirty="0"/>
          </a:p>
        </p:txBody>
      </p:sp>
      <p:sp>
        <p:nvSpPr>
          <p:cNvPr id="20483" name="AutoShape 5" descr="Αποτέλεσμα εικόνας για διεθνεις σχεσεις">
            <a:extLst>
              <a:ext uri="{FF2B5EF4-FFF2-40B4-BE49-F238E27FC236}">
                <a16:creationId xmlns:a16="http://schemas.microsoft.com/office/drawing/2014/main" id="{10957B8F-D65F-5469-D01A-A9A548ADF86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484" name="AutoShape 7" descr="Αποτέλεσμα εικόνας για διεθνεις σχεσεις">
            <a:extLst>
              <a:ext uri="{FF2B5EF4-FFF2-40B4-BE49-F238E27FC236}">
                <a16:creationId xmlns:a16="http://schemas.microsoft.com/office/drawing/2014/main" id="{F3C55881-FABD-ADFA-F387-65840ED4049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a:extLst>
              <a:ext uri="{FF2B5EF4-FFF2-40B4-BE49-F238E27FC236}">
                <a16:creationId xmlns:a16="http://schemas.microsoft.com/office/drawing/2014/main" id="{B5F59610-4F4B-E1CF-32BF-3E88B7FCA8A3}"/>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0962" name="Θέση περιεχομένου 2">
            <a:extLst>
              <a:ext uri="{FF2B5EF4-FFF2-40B4-BE49-F238E27FC236}">
                <a16:creationId xmlns:a16="http://schemas.microsoft.com/office/drawing/2014/main" id="{A786AFD2-9D75-939F-36A5-BCBF553983AF}"/>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err="1"/>
              <a:t>Κρατοκεντρική</a:t>
            </a:r>
            <a:r>
              <a:rPr lang="el-GR" sz="2800" dirty="0"/>
              <a:t> προσέγγιση και συναινετικό πολιτικό σύστημα. </a:t>
            </a:r>
            <a:r>
              <a:rPr lang="el-GR" sz="2800" dirty="0" err="1"/>
              <a:t>Κρατοκεντρικά</a:t>
            </a:r>
            <a:r>
              <a:rPr lang="el-GR" sz="2800" dirty="0"/>
              <a:t> (</a:t>
            </a:r>
            <a:r>
              <a:rPr lang="en" sz="2800" dirty="0"/>
              <a:t>state-centric) </a:t>
            </a:r>
            <a:r>
              <a:rPr lang="el-GR" sz="2800" dirty="0"/>
              <a:t>μοντέλα για την Ε.Ε αναπτύσσουν όσοι υιοθετούν τη διακυβερνητική οπτική της διαδικασίας ολοκλήρωσης. </a:t>
            </a:r>
          </a:p>
          <a:p>
            <a:pPr algn="just">
              <a:defRPr/>
            </a:pPr>
            <a:r>
              <a:rPr lang="el-GR" sz="2800" dirty="0"/>
              <a:t>Σύμφωνα με αυτή την άποψη, το σύστημα βασίζεται σε έθνη-κράτη που συνενώθηκαν με σκοπό τη συνεργασία σε ειδικούς τομείς και σκοπούς.</a:t>
            </a:r>
          </a:p>
          <a:p>
            <a:pPr marL="0" indent="0" algn="just" eaLnBrk="1" hangingPunct="1">
              <a:buFont typeface="Wingdings 3" pitchFamily="2" charset="2"/>
              <a:buNone/>
              <a:defRPr/>
            </a:pPr>
            <a:endParaRPr lang="el-GR" altLang="el-GR" sz="2800" dirty="0"/>
          </a:p>
        </p:txBody>
      </p:sp>
      <p:sp>
        <p:nvSpPr>
          <p:cNvPr id="21507" name="AutoShape 5" descr="Αποτέλεσμα εικόνας για διεθνεις σχεσεις">
            <a:extLst>
              <a:ext uri="{FF2B5EF4-FFF2-40B4-BE49-F238E27FC236}">
                <a16:creationId xmlns:a16="http://schemas.microsoft.com/office/drawing/2014/main" id="{B69912FE-E454-4C1E-7963-CF6B62C354D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508" name="AutoShape 7" descr="Αποτέλεσμα εικόνας για διεθνεις σχεσεις">
            <a:extLst>
              <a:ext uri="{FF2B5EF4-FFF2-40B4-BE49-F238E27FC236}">
                <a16:creationId xmlns:a16="http://schemas.microsoft.com/office/drawing/2014/main" id="{BA095841-3B3B-2887-9B60-CA504025675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a:extLst>
              <a:ext uri="{FF2B5EF4-FFF2-40B4-BE49-F238E27FC236}">
                <a16:creationId xmlns:a16="http://schemas.microsoft.com/office/drawing/2014/main" id="{990669D7-30BF-70C1-12E0-17F5C26301AE}"/>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1986" name="Θέση περιεχομένου 2">
            <a:extLst>
              <a:ext uri="{FF2B5EF4-FFF2-40B4-BE49-F238E27FC236}">
                <a16:creationId xmlns:a16="http://schemas.microsoft.com/office/drawing/2014/main" id="{0AC75309-3FDF-E770-2849-6A101636B05E}"/>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Βασικός είναι ο ρόλος των εθνικών κυβερνήσεων, ενώ οι υπερεθνικοί φορείς (Επιτροπή, Δικαστήριο) λειτουργούν </a:t>
            </a:r>
            <a:r>
              <a:rPr lang="el-GR" sz="2800" dirty="0" err="1"/>
              <a:t>ωςφορείς</a:t>
            </a:r>
            <a:r>
              <a:rPr lang="el-GR" sz="2800" dirty="0"/>
              <a:t> εκτέλεσης και διευκόλυνσης της συλλογικής βούλησης των εθνικών κυβερνήσεων.</a:t>
            </a:r>
          </a:p>
          <a:p>
            <a:pPr marL="0" indent="0" algn="just" eaLnBrk="1" hangingPunct="1">
              <a:buFont typeface="Wingdings 3" pitchFamily="2" charset="2"/>
              <a:buNone/>
              <a:defRPr/>
            </a:pPr>
            <a:endParaRPr lang="el-GR" altLang="el-GR" sz="2800" dirty="0"/>
          </a:p>
        </p:txBody>
      </p:sp>
      <p:sp>
        <p:nvSpPr>
          <p:cNvPr id="22531" name="AutoShape 5" descr="Αποτέλεσμα εικόνας για διεθνεις σχεσεις">
            <a:extLst>
              <a:ext uri="{FF2B5EF4-FFF2-40B4-BE49-F238E27FC236}">
                <a16:creationId xmlns:a16="http://schemas.microsoft.com/office/drawing/2014/main" id="{E4D5B0FC-77BB-E58F-858F-70512A73D94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532" name="AutoShape 7" descr="Αποτέλεσμα εικόνας για διεθνεις σχεσεις">
            <a:extLst>
              <a:ext uri="{FF2B5EF4-FFF2-40B4-BE49-F238E27FC236}">
                <a16:creationId xmlns:a16="http://schemas.microsoft.com/office/drawing/2014/main" id="{3F36EE31-9D9F-6A55-2D67-255336615E1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a:extLst>
              <a:ext uri="{FF2B5EF4-FFF2-40B4-BE49-F238E27FC236}">
                <a16:creationId xmlns:a16="http://schemas.microsoft.com/office/drawing/2014/main" id="{5A44F941-C49F-F260-3A75-0771BD67E96C}"/>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3010" name="Θέση περιεχομένου 2">
            <a:extLst>
              <a:ext uri="{FF2B5EF4-FFF2-40B4-BE49-F238E27FC236}">
                <a16:creationId xmlns:a16="http://schemas.microsoft.com/office/drawing/2014/main" id="{3C79DE16-7E34-3A90-37B3-375A6563532B}"/>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err="1"/>
              <a:t>Πολυεπίπεδη</a:t>
            </a:r>
            <a:r>
              <a:rPr lang="el-GR" sz="2800" dirty="0"/>
              <a:t> διακυβέρνηση: στο πλαίσιο αυτό, ορισμένοι μελετητές της Ε.Ε εστίασαν στον όρο  νέα διακυβέρνηση (</a:t>
            </a:r>
            <a:r>
              <a:rPr lang="en" sz="2800" dirty="0"/>
              <a:t>new governance). </a:t>
            </a:r>
            <a:endParaRPr lang="el-GR" sz="2800" dirty="0"/>
          </a:p>
          <a:p>
            <a:pPr algn="just">
              <a:defRPr/>
            </a:pPr>
            <a:r>
              <a:rPr lang="el-GR" sz="2800" dirty="0"/>
              <a:t>Ειδικότερα, στο επίπεδο της πολιτικής επιστήμης στοιχεία που περιλαμβάνονται στην προσέγγιση της νέας διακυβέρνησης είναι ότι: η διακυβέρνηση σήμερα εμπλέκει μια μεγάλη ποικιλία φορέων δράσης και διαδικασιών πέρα από το ίδιο το κράτος.</a:t>
            </a:r>
          </a:p>
          <a:p>
            <a:pPr marL="0" indent="0" algn="just" eaLnBrk="1" hangingPunct="1">
              <a:buFont typeface="Wingdings 3" pitchFamily="2" charset="2"/>
              <a:buNone/>
              <a:defRPr/>
            </a:pPr>
            <a:endParaRPr lang="el-GR" altLang="el-GR" sz="2800" dirty="0"/>
          </a:p>
        </p:txBody>
      </p:sp>
      <p:sp>
        <p:nvSpPr>
          <p:cNvPr id="23555" name="AutoShape 5" descr="Αποτέλεσμα εικόνας για διεθνεις σχεσεις">
            <a:extLst>
              <a:ext uri="{FF2B5EF4-FFF2-40B4-BE49-F238E27FC236}">
                <a16:creationId xmlns:a16="http://schemas.microsoft.com/office/drawing/2014/main" id="{583F543B-6695-CBC5-5221-D1F565A589C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556" name="AutoShape 7" descr="Αποτέλεσμα εικόνας για διεθνεις σχεσεις">
            <a:extLst>
              <a:ext uri="{FF2B5EF4-FFF2-40B4-BE49-F238E27FC236}">
                <a16:creationId xmlns:a16="http://schemas.microsoft.com/office/drawing/2014/main" id="{EA2C6A9D-DC55-E609-B2FB-ECF298B39EA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a:extLst>
              <a:ext uri="{FF2B5EF4-FFF2-40B4-BE49-F238E27FC236}">
                <a16:creationId xmlns:a16="http://schemas.microsoft.com/office/drawing/2014/main" id="{EB4ED9CD-8D37-8F74-79F2-9735EA65D4A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4034" name="Θέση περιεχομένου 2">
            <a:extLst>
              <a:ext uri="{FF2B5EF4-FFF2-40B4-BE49-F238E27FC236}">
                <a16:creationId xmlns:a16="http://schemas.microsoft.com/office/drawing/2014/main" id="{D0B4A708-59AA-431C-71C3-BD2FD0133BD7}"/>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800" dirty="0"/>
              <a:t>Οι σχέσεις μεταξύ κρατικών και μη κρατικών φορέων δράσης έχουν γίνει λιγότερο ιεραρχικές και περισσότερο </a:t>
            </a:r>
            <a:r>
              <a:rPr lang="el-GR" sz="2800" dirty="0" err="1"/>
              <a:t>διαδραστικές</a:t>
            </a:r>
            <a:r>
              <a:rPr lang="el-GR" sz="2800" dirty="0"/>
              <a:t>. Η κύρια ενασχόληση της κυβέρνησης είναι πλέον περισσότερο η ρύθμιση δημοσίων δραστηριοτήτων παρά η ανακατανομή των πόρων.</a:t>
            </a:r>
          </a:p>
          <a:p>
            <a:pPr marL="0" indent="0" algn="just" eaLnBrk="1" hangingPunct="1">
              <a:buFont typeface="Wingdings 3" pitchFamily="2" charset="2"/>
              <a:buNone/>
              <a:defRPr/>
            </a:pPr>
            <a:endParaRPr lang="el-GR" altLang="el-GR" sz="2800" dirty="0"/>
          </a:p>
        </p:txBody>
      </p:sp>
      <p:sp>
        <p:nvSpPr>
          <p:cNvPr id="24579" name="AutoShape 5" descr="Αποτέλεσμα εικόνας για διεθνεις σχεσεις">
            <a:extLst>
              <a:ext uri="{FF2B5EF4-FFF2-40B4-BE49-F238E27FC236}">
                <a16:creationId xmlns:a16="http://schemas.microsoft.com/office/drawing/2014/main" id="{922C2D5A-CE91-A287-8976-26C3721B437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580" name="AutoShape 7" descr="Αποτέλεσμα εικόνας για διεθνεις σχεσεις">
            <a:extLst>
              <a:ext uri="{FF2B5EF4-FFF2-40B4-BE49-F238E27FC236}">
                <a16:creationId xmlns:a16="http://schemas.microsoft.com/office/drawing/2014/main" id="{6BF22FE3-433A-DFD4-7269-FDF61219E46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a:extLst>
              <a:ext uri="{FF2B5EF4-FFF2-40B4-BE49-F238E27FC236}">
                <a16:creationId xmlns:a16="http://schemas.microsoft.com/office/drawing/2014/main" id="{5182157B-2D36-6E09-EA90-A9F5104B020F}"/>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5058" name="Θέση περιεχομένου 2">
            <a:extLst>
              <a:ext uri="{FF2B5EF4-FFF2-40B4-BE49-F238E27FC236}">
                <a16:creationId xmlns:a16="http://schemas.microsoft.com/office/drawing/2014/main" id="{BAF70F23-0569-3271-8846-CB2F49E106CC}"/>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algn="just">
              <a:defRPr/>
            </a:pPr>
            <a:r>
              <a:rPr lang="el-GR" sz="2600" dirty="0"/>
              <a:t>Σε επίπεδο Ε.Ε σύμφωνα με την οπτική της νέας διακυβέρνησης,  η Ε.Ε μεταβάλλει την πολιτική και την κυβέρνηση σε ευρωπαϊκό και εθνικό επίπεδο σ’ ένα σύστημα </a:t>
            </a:r>
            <a:r>
              <a:rPr lang="el-GR" sz="2600" dirty="0" err="1"/>
              <a:t>πολυεπίπεδης</a:t>
            </a:r>
            <a:r>
              <a:rPr lang="el-GR" sz="2600" dirty="0"/>
              <a:t>, μη ιεραρχικής, συμβουλευτικής και απολιτικής διακυβέρνησης, μέσα από έναν πολύπλοκο ιστό από δημόσια/ιδιωτικά δίκτυα και ημιαυτόνομες εκτελεστικές υπηρεσίες, το οποίο ασχολείται κυρίως με την απορρύθμιση και την </a:t>
            </a:r>
            <a:r>
              <a:rPr lang="el-GR" sz="2600" dirty="0" err="1"/>
              <a:t>επαναρύθμιση</a:t>
            </a:r>
            <a:r>
              <a:rPr lang="el-GR" sz="2600" dirty="0"/>
              <a:t> της αγοράς.</a:t>
            </a:r>
          </a:p>
          <a:p>
            <a:pPr marL="0" indent="0" algn="just" eaLnBrk="1" hangingPunct="1">
              <a:buFont typeface="Wingdings 3" pitchFamily="2" charset="2"/>
              <a:buNone/>
              <a:defRPr/>
            </a:pPr>
            <a:endParaRPr lang="el-GR" altLang="el-GR" sz="2800" dirty="0"/>
          </a:p>
        </p:txBody>
      </p:sp>
      <p:sp>
        <p:nvSpPr>
          <p:cNvPr id="25603" name="AutoShape 5" descr="Αποτέλεσμα εικόνας για διεθνεις σχεσεις">
            <a:extLst>
              <a:ext uri="{FF2B5EF4-FFF2-40B4-BE49-F238E27FC236}">
                <a16:creationId xmlns:a16="http://schemas.microsoft.com/office/drawing/2014/main" id="{A58BD5CB-1312-53E7-D786-71A50CFFB70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604" name="AutoShape 7" descr="Αποτέλεσμα εικόνας για διεθνεις σχεσεις">
            <a:extLst>
              <a:ext uri="{FF2B5EF4-FFF2-40B4-BE49-F238E27FC236}">
                <a16:creationId xmlns:a16="http://schemas.microsoft.com/office/drawing/2014/main" id="{A37B2E62-D77B-6B6C-9C70-49BC4D3BF67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a:extLst>
              <a:ext uri="{FF2B5EF4-FFF2-40B4-BE49-F238E27FC236}">
                <a16:creationId xmlns:a16="http://schemas.microsoft.com/office/drawing/2014/main" id="{B551E1FD-97AC-7158-D81A-3EBE372D2295}"/>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46082" name="Θέση περιεχομένου 2">
            <a:extLst>
              <a:ext uri="{FF2B5EF4-FFF2-40B4-BE49-F238E27FC236}">
                <a16:creationId xmlns:a16="http://schemas.microsoft.com/office/drawing/2014/main" id="{5B1A7B2E-347C-94B4-8DEA-78EF75816CC5}"/>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Θεωρία Ευρωπαϊκής Ολοκλήρωσης</a:t>
            </a:r>
          </a:p>
          <a:p>
            <a:pPr marL="0" indent="0">
              <a:buFont typeface="Wingdings 3" pitchFamily="2" charset="2"/>
              <a:buNone/>
              <a:defRPr/>
            </a:pPr>
            <a:endParaRPr lang="el-GR" sz="2800" dirty="0"/>
          </a:p>
          <a:p>
            <a:pPr marL="0" indent="0" algn="just">
              <a:buFont typeface="Wingdings 3" pitchFamily="2" charset="2"/>
              <a:buNone/>
              <a:defRPr/>
            </a:pPr>
            <a:r>
              <a:rPr lang="el-GR" sz="2800" dirty="0"/>
              <a:t>Τρεις είναι οι έννοιες-κλειδιά: Κυριαρχία,</a:t>
            </a:r>
          </a:p>
          <a:p>
            <a:pPr marL="0" indent="0" algn="just">
              <a:buFont typeface="Wingdings 3" pitchFamily="2" charset="2"/>
              <a:buNone/>
              <a:defRPr/>
            </a:pPr>
            <a:r>
              <a:rPr lang="el-GR" sz="2800" dirty="0" err="1"/>
              <a:t>διακυβερνητισμός</a:t>
            </a:r>
            <a:r>
              <a:rPr lang="el-GR" sz="2800" dirty="0"/>
              <a:t>, </a:t>
            </a:r>
            <a:r>
              <a:rPr lang="el-GR" sz="2800" dirty="0" err="1"/>
              <a:t>υπερεθνικότητα</a:t>
            </a:r>
            <a:endParaRPr lang="el-GR" sz="2800" dirty="0"/>
          </a:p>
          <a:p>
            <a:pPr marL="0" indent="0" algn="just">
              <a:buFont typeface="Wingdings 3" pitchFamily="2" charset="2"/>
              <a:buNone/>
              <a:defRPr/>
            </a:pPr>
            <a:endParaRPr lang="el-GR" sz="2800" dirty="0"/>
          </a:p>
          <a:p>
            <a:pPr algn="just">
              <a:defRPr/>
            </a:pPr>
            <a:r>
              <a:rPr lang="el-GR" sz="2800" dirty="0"/>
              <a:t>Κυριαρχία (</a:t>
            </a:r>
            <a:r>
              <a:rPr lang="en" sz="2800" dirty="0"/>
              <a:t>sovereignty): </a:t>
            </a:r>
            <a:r>
              <a:rPr lang="el-GR" sz="2800" dirty="0"/>
              <a:t>αφορά τη νομική ικανότητα των εθνικών φορέων λήψης αποφάσεων να λαμβάνουν τις σχετικές αποφάσεις τους, χωρίς να υπόκεινται σε εξωτερικούς περιορισμούς (πρόκειται για τη συνήθως επονομαζόμενη εθνική, και μερικές φορές, κρατική κυριαρχία).</a:t>
            </a:r>
          </a:p>
          <a:p>
            <a:pPr marL="0" indent="0" algn="just" eaLnBrk="1" hangingPunct="1">
              <a:buFont typeface="Wingdings 3" pitchFamily="2" charset="2"/>
              <a:buNone/>
              <a:defRPr/>
            </a:pPr>
            <a:endParaRPr lang="el-GR" altLang="el-GR" sz="2800" dirty="0"/>
          </a:p>
        </p:txBody>
      </p:sp>
      <p:sp>
        <p:nvSpPr>
          <p:cNvPr id="26627" name="AutoShape 5" descr="Αποτέλεσμα εικόνας για διεθνεις σχεσεις">
            <a:extLst>
              <a:ext uri="{FF2B5EF4-FFF2-40B4-BE49-F238E27FC236}">
                <a16:creationId xmlns:a16="http://schemas.microsoft.com/office/drawing/2014/main" id="{C4365F2F-9E5D-AEEE-26D2-DBB554D4174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6628" name="AutoShape 7" descr="Αποτέλεσμα εικόνας για διεθνεις σχεσεις">
            <a:extLst>
              <a:ext uri="{FF2B5EF4-FFF2-40B4-BE49-F238E27FC236}">
                <a16:creationId xmlns:a16="http://schemas.microsoft.com/office/drawing/2014/main" id="{18DBF8D6-FE1F-B4D1-B6CD-5BF90676503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5957540</TotalTime>
  <Words>1724</Words>
  <Application>Microsoft Macintosh PowerPoint</Application>
  <PresentationFormat>Προβολή στην οθόνη (4:3)</PresentationFormat>
  <Paragraphs>166</Paragraphs>
  <Slides>28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28</vt:i4>
      </vt:variant>
    </vt:vector>
  </HeadingPairs>
  <TitlesOfParts>
    <vt:vector size="34" baseType="lpstr">
      <vt:lpstr>Century Gothic</vt:lpstr>
      <vt:lpstr>Arial</vt:lpstr>
      <vt:lpstr>Wingdings 3</vt:lpstr>
      <vt:lpstr>Calibri</vt:lpstr>
      <vt:lpstr>Wingdings 2</vt:lpstr>
      <vt:lpstr>Wisp</vt:lpstr>
      <vt:lpstr>Παρουσίαση του PowerPoint</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Theofanis Papadopoulos</dc:creator>
  <cp:lastModifiedBy>Νικόλαος Παπαναστασόπουλος</cp:lastModifiedBy>
  <cp:revision>317</cp:revision>
  <dcterms:created xsi:type="dcterms:W3CDTF">2015-12-09T19:02:02Z</dcterms:created>
  <dcterms:modified xsi:type="dcterms:W3CDTF">2024-03-16T07:27:04Z</dcterms:modified>
</cp:coreProperties>
</file>