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sldIdLst>
    <p:sldId id="256" r:id="rId2"/>
    <p:sldId id="410" r:id="rId3"/>
    <p:sldId id="411" r:id="rId4"/>
    <p:sldId id="401" r:id="rId5"/>
    <p:sldId id="408" r:id="rId6"/>
    <p:sldId id="409" r:id="rId7"/>
    <p:sldId id="406" r:id="rId8"/>
    <p:sldId id="407" r:id="rId9"/>
    <p:sldId id="402" r:id="rId10"/>
    <p:sldId id="383" r:id="rId11"/>
    <p:sldId id="386" r:id="rId12"/>
    <p:sldId id="384" r:id="rId13"/>
    <p:sldId id="403" r:id="rId14"/>
    <p:sldId id="404" r:id="rId15"/>
    <p:sldId id="405" r:id="rId16"/>
    <p:sldId id="371" r:id="rId17"/>
    <p:sldId id="351" r:id="rId18"/>
    <p:sldId id="387" r:id="rId19"/>
    <p:sldId id="416" r:id="rId20"/>
    <p:sldId id="417" r:id="rId21"/>
    <p:sldId id="418" r:id="rId22"/>
    <p:sldId id="412" r:id="rId23"/>
    <p:sldId id="413" r:id="rId24"/>
    <p:sldId id="414" r:id="rId25"/>
    <p:sldId id="415" r:id="rId26"/>
    <p:sldId id="353"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382" r:id="rId40"/>
  </p:sldIdLst>
  <p:sldSz cx="9144000" cy="6858000" type="screen4x3"/>
  <p:notesSz cx="7104063" cy="10234613"/>
  <p:defaultTextStyle>
    <a:defPPr>
      <a:defRPr lang="el-GR"/>
    </a:defPPr>
    <a:lvl1pPr algn="l" rtl="0" fontAlgn="base">
      <a:spcBef>
        <a:spcPct val="0"/>
      </a:spcBef>
      <a:spcAft>
        <a:spcPct val="0"/>
      </a:spcAft>
      <a:defRPr kern="1200">
        <a:solidFill>
          <a:schemeClr val="tx1"/>
        </a:solidFill>
        <a:latin typeface="0133 Traianus" pitchFamily="50" charset="0"/>
        <a:ea typeface="+mn-ea"/>
        <a:cs typeface="Arial" charset="0"/>
      </a:defRPr>
    </a:lvl1pPr>
    <a:lvl2pPr marL="457200" algn="l" rtl="0" fontAlgn="base">
      <a:spcBef>
        <a:spcPct val="0"/>
      </a:spcBef>
      <a:spcAft>
        <a:spcPct val="0"/>
      </a:spcAft>
      <a:defRPr kern="1200">
        <a:solidFill>
          <a:schemeClr val="tx1"/>
        </a:solidFill>
        <a:latin typeface="0133 Traianus" pitchFamily="50" charset="0"/>
        <a:ea typeface="+mn-ea"/>
        <a:cs typeface="Arial" charset="0"/>
      </a:defRPr>
    </a:lvl2pPr>
    <a:lvl3pPr marL="914400" algn="l" rtl="0" fontAlgn="base">
      <a:spcBef>
        <a:spcPct val="0"/>
      </a:spcBef>
      <a:spcAft>
        <a:spcPct val="0"/>
      </a:spcAft>
      <a:defRPr kern="1200">
        <a:solidFill>
          <a:schemeClr val="tx1"/>
        </a:solidFill>
        <a:latin typeface="0133 Traianus" pitchFamily="50" charset="0"/>
        <a:ea typeface="+mn-ea"/>
        <a:cs typeface="Arial" charset="0"/>
      </a:defRPr>
    </a:lvl3pPr>
    <a:lvl4pPr marL="1371600" algn="l" rtl="0" fontAlgn="base">
      <a:spcBef>
        <a:spcPct val="0"/>
      </a:spcBef>
      <a:spcAft>
        <a:spcPct val="0"/>
      </a:spcAft>
      <a:defRPr kern="1200">
        <a:solidFill>
          <a:schemeClr val="tx1"/>
        </a:solidFill>
        <a:latin typeface="0133 Traianus" pitchFamily="50" charset="0"/>
        <a:ea typeface="+mn-ea"/>
        <a:cs typeface="Arial" charset="0"/>
      </a:defRPr>
    </a:lvl4pPr>
    <a:lvl5pPr marL="1828800" algn="l" rtl="0" fontAlgn="base">
      <a:spcBef>
        <a:spcPct val="0"/>
      </a:spcBef>
      <a:spcAft>
        <a:spcPct val="0"/>
      </a:spcAft>
      <a:defRPr kern="1200">
        <a:solidFill>
          <a:schemeClr val="tx1"/>
        </a:solidFill>
        <a:latin typeface="0133 Traianus" pitchFamily="50" charset="0"/>
        <a:ea typeface="+mn-ea"/>
        <a:cs typeface="Arial" charset="0"/>
      </a:defRPr>
    </a:lvl5pPr>
    <a:lvl6pPr marL="2286000" algn="l" defTabSz="914400" rtl="0" eaLnBrk="1" latinLnBrk="0" hangingPunct="1">
      <a:defRPr kern="1200">
        <a:solidFill>
          <a:schemeClr val="tx1"/>
        </a:solidFill>
        <a:latin typeface="0133 Traianus" pitchFamily="50" charset="0"/>
        <a:ea typeface="+mn-ea"/>
        <a:cs typeface="Arial" charset="0"/>
      </a:defRPr>
    </a:lvl6pPr>
    <a:lvl7pPr marL="2743200" algn="l" defTabSz="914400" rtl="0" eaLnBrk="1" latinLnBrk="0" hangingPunct="1">
      <a:defRPr kern="1200">
        <a:solidFill>
          <a:schemeClr val="tx1"/>
        </a:solidFill>
        <a:latin typeface="0133 Traianus" pitchFamily="50" charset="0"/>
        <a:ea typeface="+mn-ea"/>
        <a:cs typeface="Arial" charset="0"/>
      </a:defRPr>
    </a:lvl7pPr>
    <a:lvl8pPr marL="3200400" algn="l" defTabSz="914400" rtl="0" eaLnBrk="1" latinLnBrk="0" hangingPunct="1">
      <a:defRPr kern="1200">
        <a:solidFill>
          <a:schemeClr val="tx1"/>
        </a:solidFill>
        <a:latin typeface="0133 Traianus" pitchFamily="50" charset="0"/>
        <a:ea typeface="+mn-ea"/>
        <a:cs typeface="Arial" charset="0"/>
      </a:defRPr>
    </a:lvl8pPr>
    <a:lvl9pPr marL="3657600" algn="l" defTabSz="914400" rtl="0" eaLnBrk="1" latinLnBrk="0" hangingPunct="1">
      <a:defRPr kern="1200">
        <a:solidFill>
          <a:schemeClr val="tx1"/>
        </a:solidFill>
        <a:latin typeface="0133 Traianus" pitchFamily="50"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2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0FA20-D7A5-4F32-B612-609CF0BDE7C4}" type="doc">
      <dgm:prSet loTypeId="urn:microsoft.com/office/officeart/2009/3/layout/RandomtoResultProcess" loCatId="process" qsTypeId="urn:microsoft.com/office/officeart/2005/8/quickstyle/simple4" qsCatId="simple" csTypeId="urn:microsoft.com/office/officeart/2005/8/colors/colorful1#4" csCatId="colorful" phldr="1"/>
      <dgm:spPr/>
      <dgm:t>
        <a:bodyPr/>
        <a:lstStyle/>
        <a:p>
          <a:endParaRPr lang="el-GR"/>
        </a:p>
      </dgm:t>
    </dgm:pt>
    <dgm:pt modelId="{F29A7230-2534-43D9-8E95-A19EC0209562}">
      <dgm:prSet phldrT="[Κείμενο]"/>
      <dgm:spPr/>
      <dgm:t>
        <a:bodyPr/>
        <a:lstStyle/>
        <a:p>
          <a:endParaRPr lang="el-GR" dirty="0"/>
        </a:p>
      </dgm:t>
    </dgm:pt>
    <dgm:pt modelId="{37107EAA-EBDC-4941-BABA-4AFD29A7491A}" type="parTrans" cxnId="{9CE761BF-4244-4D3B-AA60-F5E1F90D3A31}">
      <dgm:prSet/>
      <dgm:spPr/>
      <dgm:t>
        <a:bodyPr/>
        <a:lstStyle/>
        <a:p>
          <a:endParaRPr lang="el-GR"/>
        </a:p>
      </dgm:t>
    </dgm:pt>
    <dgm:pt modelId="{D93381EC-00AE-4140-A3C4-1326B661F4BF}" type="sibTrans" cxnId="{9CE761BF-4244-4D3B-AA60-F5E1F90D3A31}">
      <dgm:prSet/>
      <dgm:spPr/>
      <dgm:t>
        <a:bodyPr/>
        <a:lstStyle/>
        <a:p>
          <a:endParaRPr lang="el-GR"/>
        </a:p>
      </dgm:t>
    </dgm:pt>
    <dgm:pt modelId="{1C87CF2E-F61A-44D9-B40B-ABAB1BB72252}" type="pres">
      <dgm:prSet presAssocID="{0810FA20-D7A5-4F32-B612-609CF0BDE7C4}" presName="Name0" presStyleCnt="0">
        <dgm:presLayoutVars>
          <dgm:dir/>
          <dgm:animOne val="branch"/>
          <dgm:animLvl val="lvl"/>
        </dgm:presLayoutVars>
      </dgm:prSet>
      <dgm:spPr/>
    </dgm:pt>
    <dgm:pt modelId="{7C48645C-73B6-4A17-A56F-303AA775A409}" type="pres">
      <dgm:prSet presAssocID="{F29A7230-2534-43D9-8E95-A19EC0209562}" presName="chaos" presStyleCnt="0"/>
      <dgm:spPr/>
    </dgm:pt>
    <dgm:pt modelId="{BE58F8E5-4FB1-47A3-9231-CE4C647A566A}" type="pres">
      <dgm:prSet presAssocID="{F29A7230-2534-43D9-8E95-A19EC0209562}" presName="parTx1" presStyleLbl="revTx" presStyleIdx="0" presStyleCnt="1" custScaleX="102810" custScaleY="112187"/>
      <dgm:spPr/>
    </dgm:pt>
    <dgm:pt modelId="{4EF6E7AA-F2E1-4ABC-9D2B-73A389B49589}" type="pres">
      <dgm:prSet presAssocID="{F29A7230-2534-43D9-8E95-A19EC0209562}" presName="c1" presStyleLbl="node1" presStyleIdx="0" presStyleCnt="18"/>
      <dgm:spPr/>
    </dgm:pt>
    <dgm:pt modelId="{60C590AA-F725-45A9-85C7-FD62CE297F38}" type="pres">
      <dgm:prSet presAssocID="{F29A7230-2534-43D9-8E95-A19EC0209562}" presName="c2" presStyleLbl="node1" presStyleIdx="1" presStyleCnt="18"/>
      <dgm:spPr/>
    </dgm:pt>
    <dgm:pt modelId="{65FFDD01-489B-4033-AFAF-77EEA03513C5}" type="pres">
      <dgm:prSet presAssocID="{F29A7230-2534-43D9-8E95-A19EC0209562}" presName="c3" presStyleLbl="node1" presStyleIdx="2" presStyleCnt="18"/>
      <dgm:spPr/>
    </dgm:pt>
    <dgm:pt modelId="{063329AF-083C-4D2D-B8EF-799308AA1D63}" type="pres">
      <dgm:prSet presAssocID="{F29A7230-2534-43D9-8E95-A19EC0209562}" presName="c4" presStyleLbl="node1" presStyleIdx="3" presStyleCnt="18"/>
      <dgm:spPr/>
    </dgm:pt>
    <dgm:pt modelId="{10809112-B971-4338-AA8A-100B85F0041C}" type="pres">
      <dgm:prSet presAssocID="{F29A7230-2534-43D9-8E95-A19EC0209562}" presName="c5" presStyleLbl="node1" presStyleIdx="4" presStyleCnt="18"/>
      <dgm:spPr/>
    </dgm:pt>
    <dgm:pt modelId="{24BCA470-33B9-4BE0-837A-672D10E63BE5}" type="pres">
      <dgm:prSet presAssocID="{F29A7230-2534-43D9-8E95-A19EC0209562}" presName="c6" presStyleLbl="node1" presStyleIdx="5" presStyleCnt="18"/>
      <dgm:spPr/>
    </dgm:pt>
    <dgm:pt modelId="{E92A6BE9-F450-4FF4-BCC8-FD1726698D8E}" type="pres">
      <dgm:prSet presAssocID="{F29A7230-2534-43D9-8E95-A19EC0209562}" presName="c7" presStyleLbl="node1" presStyleIdx="6" presStyleCnt="18"/>
      <dgm:spPr/>
    </dgm:pt>
    <dgm:pt modelId="{CF91CE9D-BEB2-47E0-BA72-AECAEC27C999}" type="pres">
      <dgm:prSet presAssocID="{F29A7230-2534-43D9-8E95-A19EC0209562}" presName="c8" presStyleLbl="node1" presStyleIdx="7" presStyleCnt="18"/>
      <dgm:spPr/>
    </dgm:pt>
    <dgm:pt modelId="{550653CD-FE0C-43F3-95E7-253122C54E60}" type="pres">
      <dgm:prSet presAssocID="{F29A7230-2534-43D9-8E95-A19EC0209562}" presName="c9" presStyleLbl="node1" presStyleIdx="8" presStyleCnt="18"/>
      <dgm:spPr/>
    </dgm:pt>
    <dgm:pt modelId="{30CBEA11-8467-486C-A9F1-4D88673CBC50}" type="pres">
      <dgm:prSet presAssocID="{F29A7230-2534-43D9-8E95-A19EC0209562}" presName="c10" presStyleLbl="node1" presStyleIdx="9" presStyleCnt="18"/>
      <dgm:spPr/>
    </dgm:pt>
    <dgm:pt modelId="{AD947573-7068-4259-95ED-F8E6EE4C68C6}" type="pres">
      <dgm:prSet presAssocID="{F29A7230-2534-43D9-8E95-A19EC0209562}" presName="c11" presStyleLbl="node1" presStyleIdx="10" presStyleCnt="18"/>
      <dgm:spPr/>
    </dgm:pt>
    <dgm:pt modelId="{0772E2F5-B7AC-45E0-B918-ABD9B0343D5A}" type="pres">
      <dgm:prSet presAssocID="{F29A7230-2534-43D9-8E95-A19EC0209562}" presName="c12" presStyleLbl="node1" presStyleIdx="11" presStyleCnt="18"/>
      <dgm:spPr/>
    </dgm:pt>
    <dgm:pt modelId="{A9D74DD1-3945-464E-AFBC-C4ACB3E2DE10}" type="pres">
      <dgm:prSet presAssocID="{F29A7230-2534-43D9-8E95-A19EC0209562}" presName="c13" presStyleLbl="node1" presStyleIdx="12" presStyleCnt="18"/>
      <dgm:spPr/>
    </dgm:pt>
    <dgm:pt modelId="{1F50D3CC-2EBB-4A70-B860-1739A2632B57}" type="pres">
      <dgm:prSet presAssocID="{F29A7230-2534-43D9-8E95-A19EC0209562}" presName="c14" presStyleLbl="node1" presStyleIdx="13" presStyleCnt="18"/>
      <dgm:spPr/>
    </dgm:pt>
    <dgm:pt modelId="{AFCDD386-F04F-4372-AE42-8E07CB948C5D}" type="pres">
      <dgm:prSet presAssocID="{F29A7230-2534-43D9-8E95-A19EC0209562}" presName="c15" presStyleLbl="node1" presStyleIdx="14" presStyleCnt="18"/>
      <dgm:spPr/>
    </dgm:pt>
    <dgm:pt modelId="{492E1FEC-64DB-4B0C-B738-474CB4C1CF14}" type="pres">
      <dgm:prSet presAssocID="{F29A7230-2534-43D9-8E95-A19EC0209562}" presName="c16" presStyleLbl="node1" presStyleIdx="15" presStyleCnt="18"/>
      <dgm:spPr/>
    </dgm:pt>
    <dgm:pt modelId="{012BF6B9-8A59-4B92-908D-DFF17265CB4C}" type="pres">
      <dgm:prSet presAssocID="{F29A7230-2534-43D9-8E95-A19EC0209562}" presName="c17" presStyleLbl="node1" presStyleIdx="16" presStyleCnt="18"/>
      <dgm:spPr/>
    </dgm:pt>
    <dgm:pt modelId="{5733E677-DF4F-4D02-A385-D9A164E52C11}" type="pres">
      <dgm:prSet presAssocID="{F29A7230-2534-43D9-8E95-A19EC0209562}" presName="c18" presStyleLbl="node1" presStyleIdx="17" presStyleCnt="18"/>
      <dgm:spPr/>
    </dgm:pt>
  </dgm:ptLst>
  <dgm:cxnLst>
    <dgm:cxn modelId="{F2830A4E-0295-40C4-B10D-6E754120AD63}" type="presOf" srcId="{F29A7230-2534-43D9-8E95-A19EC0209562}" destId="{BE58F8E5-4FB1-47A3-9231-CE4C647A566A}" srcOrd="0" destOrd="0" presId="urn:microsoft.com/office/officeart/2009/3/layout/RandomtoResultProcess"/>
    <dgm:cxn modelId="{E7BE286F-EAF2-4E14-ABC8-E561D67A2370}" type="presOf" srcId="{0810FA20-D7A5-4F32-B612-609CF0BDE7C4}" destId="{1C87CF2E-F61A-44D9-B40B-ABAB1BB72252}" srcOrd="0" destOrd="0" presId="urn:microsoft.com/office/officeart/2009/3/layout/RandomtoResultProcess"/>
    <dgm:cxn modelId="{9CE761BF-4244-4D3B-AA60-F5E1F90D3A31}" srcId="{0810FA20-D7A5-4F32-B612-609CF0BDE7C4}" destId="{F29A7230-2534-43D9-8E95-A19EC0209562}" srcOrd="0" destOrd="0" parTransId="{37107EAA-EBDC-4941-BABA-4AFD29A7491A}" sibTransId="{D93381EC-00AE-4140-A3C4-1326B661F4BF}"/>
    <dgm:cxn modelId="{89F57F7A-C89A-4F45-92DB-E06A77BA1F5D}" type="presParOf" srcId="{1C87CF2E-F61A-44D9-B40B-ABAB1BB72252}" destId="{7C48645C-73B6-4A17-A56F-303AA775A409}" srcOrd="0" destOrd="0" presId="urn:microsoft.com/office/officeart/2009/3/layout/RandomtoResultProcess"/>
    <dgm:cxn modelId="{0439CF5D-2E23-431F-8EC6-E51D19DDD1B1}" type="presParOf" srcId="{7C48645C-73B6-4A17-A56F-303AA775A409}" destId="{BE58F8E5-4FB1-47A3-9231-CE4C647A566A}" srcOrd="0" destOrd="0" presId="urn:microsoft.com/office/officeart/2009/3/layout/RandomtoResultProcess"/>
    <dgm:cxn modelId="{7E6343D3-5EDF-4424-84D4-1D0D95632D09}" type="presParOf" srcId="{7C48645C-73B6-4A17-A56F-303AA775A409}" destId="{4EF6E7AA-F2E1-4ABC-9D2B-73A389B49589}" srcOrd="1" destOrd="0" presId="urn:microsoft.com/office/officeart/2009/3/layout/RandomtoResultProcess"/>
    <dgm:cxn modelId="{40190A1F-337E-4EBB-B8D7-26E87FFA058D}" type="presParOf" srcId="{7C48645C-73B6-4A17-A56F-303AA775A409}" destId="{60C590AA-F725-45A9-85C7-FD62CE297F38}" srcOrd="2" destOrd="0" presId="urn:microsoft.com/office/officeart/2009/3/layout/RandomtoResultProcess"/>
    <dgm:cxn modelId="{B5774D78-C423-4ECF-9ECB-8A480C8509F3}" type="presParOf" srcId="{7C48645C-73B6-4A17-A56F-303AA775A409}" destId="{65FFDD01-489B-4033-AFAF-77EEA03513C5}" srcOrd="3" destOrd="0" presId="urn:microsoft.com/office/officeart/2009/3/layout/RandomtoResultProcess"/>
    <dgm:cxn modelId="{0BFA1C91-8611-4DA8-8B59-321795A797B7}" type="presParOf" srcId="{7C48645C-73B6-4A17-A56F-303AA775A409}" destId="{063329AF-083C-4D2D-B8EF-799308AA1D63}" srcOrd="4" destOrd="0" presId="urn:microsoft.com/office/officeart/2009/3/layout/RandomtoResultProcess"/>
    <dgm:cxn modelId="{CCCDE795-464E-483E-92A8-42509FA53346}" type="presParOf" srcId="{7C48645C-73B6-4A17-A56F-303AA775A409}" destId="{10809112-B971-4338-AA8A-100B85F0041C}" srcOrd="5" destOrd="0" presId="urn:microsoft.com/office/officeart/2009/3/layout/RandomtoResultProcess"/>
    <dgm:cxn modelId="{F17D9A9E-8438-41C2-B2CF-6A73006CBB63}" type="presParOf" srcId="{7C48645C-73B6-4A17-A56F-303AA775A409}" destId="{24BCA470-33B9-4BE0-837A-672D10E63BE5}" srcOrd="6" destOrd="0" presId="urn:microsoft.com/office/officeart/2009/3/layout/RandomtoResultProcess"/>
    <dgm:cxn modelId="{A8FF95A1-677C-4D1A-8984-F882F0522014}" type="presParOf" srcId="{7C48645C-73B6-4A17-A56F-303AA775A409}" destId="{E92A6BE9-F450-4FF4-BCC8-FD1726698D8E}" srcOrd="7" destOrd="0" presId="urn:microsoft.com/office/officeart/2009/3/layout/RandomtoResultProcess"/>
    <dgm:cxn modelId="{19810E9E-3156-4612-98CA-E94D8E8E2D12}" type="presParOf" srcId="{7C48645C-73B6-4A17-A56F-303AA775A409}" destId="{CF91CE9D-BEB2-47E0-BA72-AECAEC27C999}" srcOrd="8" destOrd="0" presId="urn:microsoft.com/office/officeart/2009/3/layout/RandomtoResultProcess"/>
    <dgm:cxn modelId="{2BED9396-FEC2-433F-9FCA-81E6D34C73B8}" type="presParOf" srcId="{7C48645C-73B6-4A17-A56F-303AA775A409}" destId="{550653CD-FE0C-43F3-95E7-253122C54E60}" srcOrd="9" destOrd="0" presId="urn:microsoft.com/office/officeart/2009/3/layout/RandomtoResultProcess"/>
    <dgm:cxn modelId="{7662E467-B1A2-42C1-925E-4E678C79EA52}" type="presParOf" srcId="{7C48645C-73B6-4A17-A56F-303AA775A409}" destId="{30CBEA11-8467-486C-A9F1-4D88673CBC50}" srcOrd="10" destOrd="0" presId="urn:microsoft.com/office/officeart/2009/3/layout/RandomtoResultProcess"/>
    <dgm:cxn modelId="{8AE804E2-5F48-4865-9FD7-0795CC6C9C1C}" type="presParOf" srcId="{7C48645C-73B6-4A17-A56F-303AA775A409}" destId="{AD947573-7068-4259-95ED-F8E6EE4C68C6}" srcOrd="11" destOrd="0" presId="urn:microsoft.com/office/officeart/2009/3/layout/RandomtoResultProcess"/>
    <dgm:cxn modelId="{F58ECEE7-A28F-4B71-A5F0-E49AB797FD7E}" type="presParOf" srcId="{7C48645C-73B6-4A17-A56F-303AA775A409}" destId="{0772E2F5-B7AC-45E0-B918-ABD9B0343D5A}" srcOrd="12" destOrd="0" presId="urn:microsoft.com/office/officeart/2009/3/layout/RandomtoResultProcess"/>
    <dgm:cxn modelId="{31263E2F-967C-4BD4-9F94-561A7CD7B55F}" type="presParOf" srcId="{7C48645C-73B6-4A17-A56F-303AA775A409}" destId="{A9D74DD1-3945-464E-AFBC-C4ACB3E2DE10}" srcOrd="13" destOrd="0" presId="urn:microsoft.com/office/officeart/2009/3/layout/RandomtoResultProcess"/>
    <dgm:cxn modelId="{94682C33-2B0F-442C-965A-29D55906CAAC}" type="presParOf" srcId="{7C48645C-73B6-4A17-A56F-303AA775A409}" destId="{1F50D3CC-2EBB-4A70-B860-1739A2632B57}" srcOrd="14" destOrd="0" presId="urn:microsoft.com/office/officeart/2009/3/layout/RandomtoResultProcess"/>
    <dgm:cxn modelId="{5216B9CA-2D1C-46DB-97C6-23CAD46AC396}" type="presParOf" srcId="{7C48645C-73B6-4A17-A56F-303AA775A409}" destId="{AFCDD386-F04F-4372-AE42-8E07CB948C5D}" srcOrd="15" destOrd="0" presId="urn:microsoft.com/office/officeart/2009/3/layout/RandomtoResultProcess"/>
    <dgm:cxn modelId="{39DAD17B-62F1-4C14-B0C2-7BF4FD9A0318}" type="presParOf" srcId="{7C48645C-73B6-4A17-A56F-303AA775A409}" destId="{492E1FEC-64DB-4B0C-B738-474CB4C1CF14}" srcOrd="16" destOrd="0" presId="urn:microsoft.com/office/officeart/2009/3/layout/RandomtoResultProcess"/>
    <dgm:cxn modelId="{E6E82844-5D2C-4551-8B80-652A5F826FEE}" type="presParOf" srcId="{7C48645C-73B6-4A17-A56F-303AA775A409}" destId="{012BF6B9-8A59-4B92-908D-DFF17265CB4C}" srcOrd="17" destOrd="0" presId="urn:microsoft.com/office/officeart/2009/3/layout/RandomtoResultProcess"/>
    <dgm:cxn modelId="{40B706A6-A6CB-43D2-BB23-193023577609}" type="presParOf" srcId="{7C48645C-73B6-4A17-A56F-303AA775A409}" destId="{5733E677-DF4F-4D02-A385-D9A164E52C11}"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9B470-811A-4FE0-8B37-36E4CE45866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l-GR"/>
        </a:p>
      </dgm:t>
    </dgm:pt>
    <dgm:pt modelId="{0B2F1CBE-945F-4244-B205-F91CDFEEC008}">
      <dgm:prSet phldrT="[Κείμενο]"/>
      <dgm:spPr/>
      <dgm:t>
        <a:bodyPr/>
        <a:lstStyle/>
        <a:p>
          <a:r>
            <a:rPr lang="el-GR" dirty="0"/>
            <a:t>1</a:t>
          </a:r>
        </a:p>
      </dgm:t>
    </dgm:pt>
    <dgm:pt modelId="{6D082BE7-E290-412E-B4F7-43E8F32A5361}" type="parTrans" cxnId="{9B6889A3-CB71-4422-9E8B-C2E73B72AD7A}">
      <dgm:prSet/>
      <dgm:spPr/>
      <dgm:t>
        <a:bodyPr/>
        <a:lstStyle/>
        <a:p>
          <a:endParaRPr lang="el-GR"/>
        </a:p>
      </dgm:t>
    </dgm:pt>
    <dgm:pt modelId="{807B7CBF-4B1B-49D2-B051-779283B67159}" type="sibTrans" cxnId="{9B6889A3-CB71-4422-9E8B-C2E73B72AD7A}">
      <dgm:prSet/>
      <dgm:spPr/>
      <dgm:t>
        <a:bodyPr/>
        <a:lstStyle/>
        <a:p>
          <a:endParaRPr lang="el-GR"/>
        </a:p>
      </dgm:t>
    </dgm:pt>
    <dgm:pt modelId="{19E37E76-5F95-49BB-A326-B9016E6EB464}">
      <dgm:prSet phldrT="[Κείμενο]" custT="1"/>
      <dgm:spPr/>
      <dgm:t>
        <a:bodyPr/>
        <a:lstStyle/>
        <a:p>
          <a:r>
            <a:rPr lang="el-GR" sz="2800" b="1" dirty="0"/>
            <a:t>Δείτε το αλλιώς</a:t>
          </a:r>
        </a:p>
      </dgm:t>
    </dgm:pt>
    <dgm:pt modelId="{5EE0F041-4A80-430F-9817-D04B032FDC11}" type="parTrans" cxnId="{601F2BF1-237E-4547-804E-DA60143C7563}">
      <dgm:prSet/>
      <dgm:spPr/>
      <dgm:t>
        <a:bodyPr/>
        <a:lstStyle/>
        <a:p>
          <a:endParaRPr lang="el-GR"/>
        </a:p>
      </dgm:t>
    </dgm:pt>
    <dgm:pt modelId="{914BBFC3-37AC-4D96-9FD3-7F04D91048BF}" type="sibTrans" cxnId="{601F2BF1-237E-4547-804E-DA60143C7563}">
      <dgm:prSet/>
      <dgm:spPr/>
      <dgm:t>
        <a:bodyPr/>
        <a:lstStyle/>
        <a:p>
          <a:endParaRPr lang="el-GR"/>
        </a:p>
      </dgm:t>
    </dgm:pt>
    <dgm:pt modelId="{65C3E541-4ED6-4309-9567-832328DF05C5}">
      <dgm:prSet phldrT="[Κείμενο]"/>
      <dgm:spPr/>
      <dgm:t>
        <a:bodyPr/>
        <a:lstStyle/>
        <a:p>
          <a:r>
            <a:rPr lang="el-GR" dirty="0"/>
            <a:t>2</a:t>
          </a:r>
        </a:p>
      </dgm:t>
    </dgm:pt>
    <dgm:pt modelId="{D21A2DA1-B0A1-40D8-9E05-2B9BD19555B2}" type="parTrans" cxnId="{3A6662DD-1490-4848-A355-A676E12F27C3}">
      <dgm:prSet/>
      <dgm:spPr/>
      <dgm:t>
        <a:bodyPr/>
        <a:lstStyle/>
        <a:p>
          <a:endParaRPr lang="el-GR"/>
        </a:p>
      </dgm:t>
    </dgm:pt>
    <dgm:pt modelId="{974B9A6A-2CFE-4D0E-9278-E24B67A43A60}" type="sibTrans" cxnId="{3A6662DD-1490-4848-A355-A676E12F27C3}">
      <dgm:prSet/>
      <dgm:spPr/>
      <dgm:t>
        <a:bodyPr/>
        <a:lstStyle/>
        <a:p>
          <a:endParaRPr lang="el-GR"/>
        </a:p>
      </dgm:t>
    </dgm:pt>
    <dgm:pt modelId="{47747A8B-701A-43B5-BAF7-BDF3236112E8}">
      <dgm:prSet phldrT="[Κείμενο]" custT="1"/>
      <dgm:spPr/>
      <dgm:t>
        <a:bodyPr/>
        <a:lstStyle/>
        <a:p>
          <a:r>
            <a:rPr lang="el-GR" sz="2800" b="1" dirty="0"/>
            <a:t>Δεχτείτε την πραγματικότητα</a:t>
          </a:r>
        </a:p>
      </dgm:t>
    </dgm:pt>
    <dgm:pt modelId="{FFFA60F2-69A3-49A7-AA88-F22510C82240}" type="parTrans" cxnId="{D165E1B8-C83F-4790-BB03-959C258F99EC}">
      <dgm:prSet/>
      <dgm:spPr/>
      <dgm:t>
        <a:bodyPr/>
        <a:lstStyle/>
        <a:p>
          <a:endParaRPr lang="el-GR"/>
        </a:p>
      </dgm:t>
    </dgm:pt>
    <dgm:pt modelId="{F1CB0A5E-BEE5-4F8C-AE3A-2AFCE7F94E15}" type="sibTrans" cxnId="{D165E1B8-C83F-4790-BB03-959C258F99EC}">
      <dgm:prSet/>
      <dgm:spPr/>
      <dgm:t>
        <a:bodyPr/>
        <a:lstStyle/>
        <a:p>
          <a:endParaRPr lang="el-GR"/>
        </a:p>
      </dgm:t>
    </dgm:pt>
    <dgm:pt modelId="{BC96B1D5-BE12-46AA-93D5-E99D037860F4}">
      <dgm:prSet phldrT="[Κείμενο]"/>
      <dgm:spPr/>
      <dgm:t>
        <a:bodyPr/>
        <a:lstStyle/>
        <a:p>
          <a:r>
            <a:rPr lang="el-GR" dirty="0"/>
            <a:t>3</a:t>
          </a:r>
        </a:p>
      </dgm:t>
    </dgm:pt>
    <dgm:pt modelId="{B32E0A76-DB06-4219-B002-EDE999D8B8BB}" type="parTrans" cxnId="{3D775623-52BE-420C-B998-4CAD270B6D42}">
      <dgm:prSet/>
      <dgm:spPr/>
      <dgm:t>
        <a:bodyPr/>
        <a:lstStyle/>
        <a:p>
          <a:endParaRPr lang="el-GR"/>
        </a:p>
      </dgm:t>
    </dgm:pt>
    <dgm:pt modelId="{A9FAC176-AB80-4FFB-88B5-117CA760C896}" type="sibTrans" cxnId="{3D775623-52BE-420C-B998-4CAD270B6D42}">
      <dgm:prSet/>
      <dgm:spPr/>
      <dgm:t>
        <a:bodyPr/>
        <a:lstStyle/>
        <a:p>
          <a:endParaRPr lang="el-GR"/>
        </a:p>
      </dgm:t>
    </dgm:pt>
    <dgm:pt modelId="{A03906EB-25B0-42AF-B7A8-E9824945E027}">
      <dgm:prSet phldrT="[Κείμενο]" custT="1"/>
      <dgm:spPr/>
      <dgm:t>
        <a:bodyPr/>
        <a:lstStyle/>
        <a:p>
          <a:r>
            <a:rPr lang="el-GR" sz="2800" b="1" dirty="0"/>
            <a:t>Έχετε ανοιχτό μυαλό</a:t>
          </a:r>
        </a:p>
      </dgm:t>
    </dgm:pt>
    <dgm:pt modelId="{8407FC06-15AE-44B3-82D0-58243A23223E}" type="parTrans" cxnId="{6FED681A-13F2-484E-A88A-A9908D8C0367}">
      <dgm:prSet/>
      <dgm:spPr/>
      <dgm:t>
        <a:bodyPr/>
        <a:lstStyle/>
        <a:p>
          <a:endParaRPr lang="el-GR"/>
        </a:p>
      </dgm:t>
    </dgm:pt>
    <dgm:pt modelId="{DB4228BD-DDE9-4852-8017-E1920A73DE8E}" type="sibTrans" cxnId="{6FED681A-13F2-484E-A88A-A9908D8C0367}">
      <dgm:prSet/>
      <dgm:spPr/>
      <dgm:t>
        <a:bodyPr/>
        <a:lstStyle/>
        <a:p>
          <a:endParaRPr lang="el-GR"/>
        </a:p>
      </dgm:t>
    </dgm:pt>
    <dgm:pt modelId="{E8E52993-D869-4E8C-B3F3-0A3A28446B09}" type="pres">
      <dgm:prSet presAssocID="{5879B470-811A-4FE0-8B37-36E4CE45866C}" presName="list" presStyleCnt="0">
        <dgm:presLayoutVars>
          <dgm:dir/>
          <dgm:animLvl val="lvl"/>
        </dgm:presLayoutVars>
      </dgm:prSet>
      <dgm:spPr/>
    </dgm:pt>
    <dgm:pt modelId="{D566E1E4-3D8E-4115-A1D9-8C6F734E159E}" type="pres">
      <dgm:prSet presAssocID="{0B2F1CBE-945F-4244-B205-F91CDFEEC008}" presName="posSpace" presStyleCnt="0"/>
      <dgm:spPr/>
    </dgm:pt>
    <dgm:pt modelId="{2DA41AC5-DF99-427E-91FA-2B93A6DDC3A0}" type="pres">
      <dgm:prSet presAssocID="{0B2F1CBE-945F-4244-B205-F91CDFEEC008}" presName="vertFlow" presStyleCnt="0"/>
      <dgm:spPr/>
    </dgm:pt>
    <dgm:pt modelId="{F452CD31-DCB4-42BA-89EB-30226057AE68}" type="pres">
      <dgm:prSet presAssocID="{0B2F1CBE-945F-4244-B205-F91CDFEEC008}" presName="topSpace" presStyleCnt="0"/>
      <dgm:spPr/>
    </dgm:pt>
    <dgm:pt modelId="{3C3C7FF7-97DA-41A3-99E9-C5C90364FC25}" type="pres">
      <dgm:prSet presAssocID="{0B2F1CBE-945F-4244-B205-F91CDFEEC008}" presName="firstComp" presStyleCnt="0"/>
      <dgm:spPr/>
    </dgm:pt>
    <dgm:pt modelId="{F43364EF-C1F2-4AF4-BB85-76E71AA031A4}" type="pres">
      <dgm:prSet presAssocID="{0B2F1CBE-945F-4244-B205-F91CDFEEC008}" presName="firstChild" presStyleLbl="bgAccFollowNode1" presStyleIdx="0" presStyleCnt="3" custScaleX="131495" custLinFactY="-28169" custLinFactNeighborX="91220" custLinFactNeighborY="-100000"/>
      <dgm:spPr/>
    </dgm:pt>
    <dgm:pt modelId="{B1B47AC9-14D2-4C41-9C9F-E2B48CC2BDA3}" type="pres">
      <dgm:prSet presAssocID="{0B2F1CBE-945F-4244-B205-F91CDFEEC008}" presName="firstChildTx" presStyleLbl="bgAccFollowNode1" presStyleIdx="0" presStyleCnt="3">
        <dgm:presLayoutVars>
          <dgm:bulletEnabled val="1"/>
        </dgm:presLayoutVars>
      </dgm:prSet>
      <dgm:spPr/>
    </dgm:pt>
    <dgm:pt modelId="{23FDC2F8-D4CB-4449-85D6-9B28A3D70B3A}" type="pres">
      <dgm:prSet presAssocID="{0B2F1CBE-945F-4244-B205-F91CDFEEC008}" presName="negSpace" presStyleCnt="0"/>
      <dgm:spPr/>
    </dgm:pt>
    <dgm:pt modelId="{047A7A2F-6CDA-4DA8-A331-FA96511CBDF6}" type="pres">
      <dgm:prSet presAssocID="{0B2F1CBE-945F-4244-B205-F91CDFEEC008}" presName="circle" presStyleLbl="node1" presStyleIdx="0" presStyleCnt="3" custLinFactY="-64789" custLinFactNeighborX="66349" custLinFactNeighborY="-100000"/>
      <dgm:spPr/>
    </dgm:pt>
    <dgm:pt modelId="{4C4F2345-F07F-4831-8378-B75B5C749166}" type="pres">
      <dgm:prSet presAssocID="{807B7CBF-4B1B-49D2-B051-779283B67159}" presName="transSpace" presStyleCnt="0"/>
      <dgm:spPr/>
    </dgm:pt>
    <dgm:pt modelId="{0A2FB420-6E31-44C3-B771-26152E921DCE}" type="pres">
      <dgm:prSet presAssocID="{65C3E541-4ED6-4309-9567-832328DF05C5}" presName="posSpace" presStyleCnt="0"/>
      <dgm:spPr/>
    </dgm:pt>
    <dgm:pt modelId="{631B3EC5-4BB5-4490-92EC-82E07C5F0C80}" type="pres">
      <dgm:prSet presAssocID="{65C3E541-4ED6-4309-9567-832328DF05C5}" presName="vertFlow" presStyleCnt="0"/>
      <dgm:spPr/>
    </dgm:pt>
    <dgm:pt modelId="{FD0BB837-B250-41EC-982E-1F26AA4D5F06}" type="pres">
      <dgm:prSet presAssocID="{65C3E541-4ED6-4309-9567-832328DF05C5}" presName="topSpace" presStyleCnt="0"/>
      <dgm:spPr/>
    </dgm:pt>
    <dgm:pt modelId="{4F52332E-3889-48C7-9DE2-D8A62347A39D}" type="pres">
      <dgm:prSet presAssocID="{65C3E541-4ED6-4309-9567-832328DF05C5}" presName="firstComp" presStyleCnt="0"/>
      <dgm:spPr/>
    </dgm:pt>
    <dgm:pt modelId="{8AF8676C-4B1C-434F-9D9A-BD8396DC2A94}" type="pres">
      <dgm:prSet presAssocID="{65C3E541-4ED6-4309-9567-832328DF05C5}" presName="firstChild" presStyleLbl="bgAccFollowNode1" presStyleIdx="1" presStyleCnt="3" custScaleX="156841" custScaleY="118880" custLinFactX="8538" custLinFactY="-32155" custLinFactNeighborX="100000" custLinFactNeighborY="-100000"/>
      <dgm:spPr/>
    </dgm:pt>
    <dgm:pt modelId="{E6D99BD1-1691-4BA9-94ED-096240F577A1}" type="pres">
      <dgm:prSet presAssocID="{65C3E541-4ED6-4309-9567-832328DF05C5}" presName="firstChildTx" presStyleLbl="bgAccFollowNode1" presStyleIdx="1" presStyleCnt="3">
        <dgm:presLayoutVars>
          <dgm:bulletEnabled val="1"/>
        </dgm:presLayoutVars>
      </dgm:prSet>
      <dgm:spPr/>
    </dgm:pt>
    <dgm:pt modelId="{BB9B4F73-430F-4211-912E-5C876FC0A203}" type="pres">
      <dgm:prSet presAssocID="{65C3E541-4ED6-4309-9567-832328DF05C5}" presName="negSpace" presStyleCnt="0"/>
      <dgm:spPr/>
    </dgm:pt>
    <dgm:pt modelId="{39A571DE-2481-42B0-8F57-62AAC2F38ACB}" type="pres">
      <dgm:prSet presAssocID="{65C3E541-4ED6-4309-9567-832328DF05C5}" presName="circle" presStyleLbl="node1" presStyleIdx="1" presStyleCnt="3" custLinFactY="-50306" custLinFactNeighborX="33320" custLinFactNeighborY="-100000"/>
      <dgm:spPr/>
    </dgm:pt>
    <dgm:pt modelId="{AB86DB9B-C491-4EE7-8AF9-850AF1E2DB6D}" type="pres">
      <dgm:prSet presAssocID="{974B9A6A-2CFE-4D0E-9278-E24B67A43A60}" presName="transSpace" presStyleCnt="0"/>
      <dgm:spPr/>
    </dgm:pt>
    <dgm:pt modelId="{76B8989E-DA90-423C-AC77-59C833A8D7AA}" type="pres">
      <dgm:prSet presAssocID="{BC96B1D5-BE12-46AA-93D5-E99D037860F4}" presName="posSpace" presStyleCnt="0"/>
      <dgm:spPr/>
    </dgm:pt>
    <dgm:pt modelId="{79B000CC-586C-4612-9ACD-81296BA497ED}" type="pres">
      <dgm:prSet presAssocID="{BC96B1D5-BE12-46AA-93D5-E99D037860F4}" presName="vertFlow" presStyleCnt="0"/>
      <dgm:spPr/>
    </dgm:pt>
    <dgm:pt modelId="{68413ED1-2914-47E3-B3E2-74E563A16195}" type="pres">
      <dgm:prSet presAssocID="{BC96B1D5-BE12-46AA-93D5-E99D037860F4}" presName="topSpace" presStyleCnt="0"/>
      <dgm:spPr/>
    </dgm:pt>
    <dgm:pt modelId="{2F723F2A-C035-4402-8025-25D56E5B4E9C}" type="pres">
      <dgm:prSet presAssocID="{BC96B1D5-BE12-46AA-93D5-E99D037860F4}" presName="firstComp" presStyleCnt="0"/>
      <dgm:spPr/>
    </dgm:pt>
    <dgm:pt modelId="{B30AFB5A-1C89-470F-8BE1-741877CF545D}" type="pres">
      <dgm:prSet presAssocID="{BC96B1D5-BE12-46AA-93D5-E99D037860F4}" presName="firstChild" presStyleLbl="bgAccFollowNode1" presStyleIdx="2" presStyleCnt="3" custScaleX="161545" custScaleY="135239" custLinFactX="-86961" custLinFactY="18386" custLinFactNeighborX="-100000" custLinFactNeighborY="100000"/>
      <dgm:spPr/>
    </dgm:pt>
    <dgm:pt modelId="{9C423C8F-2989-437D-AA84-F8EF9D981C3B}" type="pres">
      <dgm:prSet presAssocID="{BC96B1D5-BE12-46AA-93D5-E99D037860F4}" presName="firstChildTx" presStyleLbl="bgAccFollowNode1" presStyleIdx="2" presStyleCnt="3">
        <dgm:presLayoutVars>
          <dgm:bulletEnabled val="1"/>
        </dgm:presLayoutVars>
      </dgm:prSet>
      <dgm:spPr/>
    </dgm:pt>
    <dgm:pt modelId="{1DE278A7-1A67-4DBC-BB1F-9EA55A7E602B}" type="pres">
      <dgm:prSet presAssocID="{BC96B1D5-BE12-46AA-93D5-E99D037860F4}" presName="negSpace" presStyleCnt="0"/>
      <dgm:spPr/>
    </dgm:pt>
    <dgm:pt modelId="{C7E46585-8BAE-46E0-B50A-929E4A28DAF5}" type="pres">
      <dgm:prSet presAssocID="{BC96B1D5-BE12-46AA-93D5-E99D037860F4}" presName="circle" presStyleLbl="node1" presStyleIdx="2" presStyleCnt="3" custLinFactX="-200000" custLinFactNeighborX="-204166" custLinFactNeighborY="90396"/>
      <dgm:spPr/>
    </dgm:pt>
  </dgm:ptLst>
  <dgm:cxnLst>
    <dgm:cxn modelId="{0D21D503-267F-48A4-89CA-B3E8CEEA0448}" type="presOf" srcId="{65C3E541-4ED6-4309-9567-832328DF05C5}" destId="{39A571DE-2481-42B0-8F57-62AAC2F38ACB}" srcOrd="0" destOrd="0" presId="urn:microsoft.com/office/officeart/2005/8/layout/hList9"/>
    <dgm:cxn modelId="{07CB710D-9F94-4BFE-AA77-CA8B717E4DA2}" type="presOf" srcId="{19E37E76-5F95-49BB-A326-B9016E6EB464}" destId="{B1B47AC9-14D2-4C41-9C9F-E2B48CC2BDA3}" srcOrd="1" destOrd="0" presId="urn:microsoft.com/office/officeart/2005/8/layout/hList9"/>
    <dgm:cxn modelId="{94253712-CF47-47CB-ABC2-DD82104E5F1C}" type="presOf" srcId="{0B2F1CBE-945F-4244-B205-F91CDFEEC008}" destId="{047A7A2F-6CDA-4DA8-A331-FA96511CBDF6}" srcOrd="0" destOrd="0" presId="urn:microsoft.com/office/officeart/2005/8/layout/hList9"/>
    <dgm:cxn modelId="{6FED681A-13F2-484E-A88A-A9908D8C0367}" srcId="{BC96B1D5-BE12-46AA-93D5-E99D037860F4}" destId="{A03906EB-25B0-42AF-B7A8-E9824945E027}" srcOrd="0" destOrd="0" parTransId="{8407FC06-15AE-44B3-82D0-58243A23223E}" sibTransId="{DB4228BD-DDE9-4852-8017-E1920A73DE8E}"/>
    <dgm:cxn modelId="{3D775623-52BE-420C-B998-4CAD270B6D42}" srcId="{5879B470-811A-4FE0-8B37-36E4CE45866C}" destId="{BC96B1D5-BE12-46AA-93D5-E99D037860F4}" srcOrd="2" destOrd="0" parTransId="{B32E0A76-DB06-4219-B002-EDE999D8B8BB}" sibTransId="{A9FAC176-AB80-4FFB-88B5-117CA760C896}"/>
    <dgm:cxn modelId="{747D1650-D1E9-4123-91D9-88593CF75C36}" type="presOf" srcId="{A03906EB-25B0-42AF-B7A8-E9824945E027}" destId="{9C423C8F-2989-437D-AA84-F8EF9D981C3B}" srcOrd="1" destOrd="0" presId="urn:microsoft.com/office/officeart/2005/8/layout/hList9"/>
    <dgm:cxn modelId="{D0B39B52-5EE2-4011-87E8-F51817B3DDB7}" type="presOf" srcId="{A03906EB-25B0-42AF-B7A8-E9824945E027}" destId="{B30AFB5A-1C89-470F-8BE1-741877CF545D}" srcOrd="0" destOrd="0" presId="urn:microsoft.com/office/officeart/2005/8/layout/hList9"/>
    <dgm:cxn modelId="{2D51F278-90BE-4E01-B68F-833992E01B32}" type="presOf" srcId="{19E37E76-5F95-49BB-A326-B9016E6EB464}" destId="{F43364EF-C1F2-4AF4-BB85-76E71AA031A4}" srcOrd="0" destOrd="0" presId="urn:microsoft.com/office/officeart/2005/8/layout/hList9"/>
    <dgm:cxn modelId="{9B6889A3-CB71-4422-9E8B-C2E73B72AD7A}" srcId="{5879B470-811A-4FE0-8B37-36E4CE45866C}" destId="{0B2F1CBE-945F-4244-B205-F91CDFEEC008}" srcOrd="0" destOrd="0" parTransId="{6D082BE7-E290-412E-B4F7-43E8F32A5361}" sibTransId="{807B7CBF-4B1B-49D2-B051-779283B67159}"/>
    <dgm:cxn modelId="{D165E1B8-C83F-4790-BB03-959C258F99EC}" srcId="{65C3E541-4ED6-4309-9567-832328DF05C5}" destId="{47747A8B-701A-43B5-BAF7-BDF3236112E8}" srcOrd="0" destOrd="0" parTransId="{FFFA60F2-69A3-49A7-AA88-F22510C82240}" sibTransId="{F1CB0A5E-BEE5-4F8C-AE3A-2AFCE7F94E15}"/>
    <dgm:cxn modelId="{3F5C52C5-E0FF-45F7-8F9B-0EDAD3E9C038}" type="presOf" srcId="{47747A8B-701A-43B5-BAF7-BDF3236112E8}" destId="{8AF8676C-4B1C-434F-9D9A-BD8396DC2A94}" srcOrd="0" destOrd="0" presId="urn:microsoft.com/office/officeart/2005/8/layout/hList9"/>
    <dgm:cxn modelId="{584244CC-3DF4-43CB-A530-2566569775B4}" type="presOf" srcId="{5879B470-811A-4FE0-8B37-36E4CE45866C}" destId="{E8E52993-D869-4E8C-B3F3-0A3A28446B09}" srcOrd="0" destOrd="0" presId="urn:microsoft.com/office/officeart/2005/8/layout/hList9"/>
    <dgm:cxn modelId="{ECDBE1CD-BEAF-49F1-908C-875BD094C13A}" type="presOf" srcId="{BC96B1D5-BE12-46AA-93D5-E99D037860F4}" destId="{C7E46585-8BAE-46E0-B50A-929E4A28DAF5}" srcOrd="0" destOrd="0" presId="urn:microsoft.com/office/officeart/2005/8/layout/hList9"/>
    <dgm:cxn modelId="{EE2134D1-0299-4C19-9849-1723A32CAD48}" type="presOf" srcId="{47747A8B-701A-43B5-BAF7-BDF3236112E8}" destId="{E6D99BD1-1691-4BA9-94ED-096240F577A1}" srcOrd="1" destOrd="0" presId="urn:microsoft.com/office/officeart/2005/8/layout/hList9"/>
    <dgm:cxn modelId="{3A6662DD-1490-4848-A355-A676E12F27C3}" srcId="{5879B470-811A-4FE0-8B37-36E4CE45866C}" destId="{65C3E541-4ED6-4309-9567-832328DF05C5}" srcOrd="1" destOrd="0" parTransId="{D21A2DA1-B0A1-40D8-9E05-2B9BD19555B2}" sibTransId="{974B9A6A-2CFE-4D0E-9278-E24B67A43A60}"/>
    <dgm:cxn modelId="{601F2BF1-237E-4547-804E-DA60143C7563}" srcId="{0B2F1CBE-945F-4244-B205-F91CDFEEC008}" destId="{19E37E76-5F95-49BB-A326-B9016E6EB464}" srcOrd="0" destOrd="0" parTransId="{5EE0F041-4A80-430F-9817-D04B032FDC11}" sibTransId="{914BBFC3-37AC-4D96-9FD3-7F04D91048BF}"/>
    <dgm:cxn modelId="{55176655-90EA-4DB5-BEAC-564F0EB8F2F1}" type="presParOf" srcId="{E8E52993-D869-4E8C-B3F3-0A3A28446B09}" destId="{D566E1E4-3D8E-4115-A1D9-8C6F734E159E}" srcOrd="0" destOrd="0" presId="urn:microsoft.com/office/officeart/2005/8/layout/hList9"/>
    <dgm:cxn modelId="{89A4C1AB-B993-41A0-8AB8-F13516396B24}" type="presParOf" srcId="{E8E52993-D869-4E8C-B3F3-0A3A28446B09}" destId="{2DA41AC5-DF99-427E-91FA-2B93A6DDC3A0}" srcOrd="1" destOrd="0" presId="urn:microsoft.com/office/officeart/2005/8/layout/hList9"/>
    <dgm:cxn modelId="{686F1389-30F7-46AE-8F40-3B0232F91FD1}" type="presParOf" srcId="{2DA41AC5-DF99-427E-91FA-2B93A6DDC3A0}" destId="{F452CD31-DCB4-42BA-89EB-30226057AE68}" srcOrd="0" destOrd="0" presId="urn:microsoft.com/office/officeart/2005/8/layout/hList9"/>
    <dgm:cxn modelId="{74052AC4-9A2E-4907-BEF6-939F314BDB3C}" type="presParOf" srcId="{2DA41AC5-DF99-427E-91FA-2B93A6DDC3A0}" destId="{3C3C7FF7-97DA-41A3-99E9-C5C90364FC25}" srcOrd="1" destOrd="0" presId="urn:microsoft.com/office/officeart/2005/8/layout/hList9"/>
    <dgm:cxn modelId="{8AF143CC-F552-4422-B885-418528914EC7}" type="presParOf" srcId="{3C3C7FF7-97DA-41A3-99E9-C5C90364FC25}" destId="{F43364EF-C1F2-4AF4-BB85-76E71AA031A4}" srcOrd="0" destOrd="0" presId="urn:microsoft.com/office/officeart/2005/8/layout/hList9"/>
    <dgm:cxn modelId="{27C1E96A-2802-400D-B07B-207039700750}" type="presParOf" srcId="{3C3C7FF7-97DA-41A3-99E9-C5C90364FC25}" destId="{B1B47AC9-14D2-4C41-9C9F-E2B48CC2BDA3}" srcOrd="1" destOrd="0" presId="urn:microsoft.com/office/officeart/2005/8/layout/hList9"/>
    <dgm:cxn modelId="{7F816460-2BFF-486D-8DCA-912C71520621}" type="presParOf" srcId="{E8E52993-D869-4E8C-B3F3-0A3A28446B09}" destId="{23FDC2F8-D4CB-4449-85D6-9B28A3D70B3A}" srcOrd="2" destOrd="0" presId="urn:microsoft.com/office/officeart/2005/8/layout/hList9"/>
    <dgm:cxn modelId="{F037C264-7B5C-4E37-BFD7-A591B89920B1}" type="presParOf" srcId="{E8E52993-D869-4E8C-B3F3-0A3A28446B09}" destId="{047A7A2F-6CDA-4DA8-A331-FA96511CBDF6}" srcOrd="3" destOrd="0" presId="urn:microsoft.com/office/officeart/2005/8/layout/hList9"/>
    <dgm:cxn modelId="{A2754214-3895-4CFD-ABCC-C8E66B17C5C1}" type="presParOf" srcId="{E8E52993-D869-4E8C-B3F3-0A3A28446B09}" destId="{4C4F2345-F07F-4831-8378-B75B5C749166}" srcOrd="4" destOrd="0" presId="urn:microsoft.com/office/officeart/2005/8/layout/hList9"/>
    <dgm:cxn modelId="{5BFD2A74-E8B2-4821-9AA8-715EBA47E227}" type="presParOf" srcId="{E8E52993-D869-4E8C-B3F3-0A3A28446B09}" destId="{0A2FB420-6E31-44C3-B771-26152E921DCE}" srcOrd="5" destOrd="0" presId="urn:microsoft.com/office/officeart/2005/8/layout/hList9"/>
    <dgm:cxn modelId="{09FC907F-AFDB-4276-9E17-676551BA7153}" type="presParOf" srcId="{E8E52993-D869-4E8C-B3F3-0A3A28446B09}" destId="{631B3EC5-4BB5-4490-92EC-82E07C5F0C80}" srcOrd="6" destOrd="0" presId="urn:microsoft.com/office/officeart/2005/8/layout/hList9"/>
    <dgm:cxn modelId="{E2A33D21-3322-43E6-9F1C-926A83152CE4}" type="presParOf" srcId="{631B3EC5-4BB5-4490-92EC-82E07C5F0C80}" destId="{FD0BB837-B250-41EC-982E-1F26AA4D5F06}" srcOrd="0" destOrd="0" presId="urn:microsoft.com/office/officeart/2005/8/layout/hList9"/>
    <dgm:cxn modelId="{4AC98C6C-1D6B-4E47-9013-32C6918BFCCC}" type="presParOf" srcId="{631B3EC5-4BB5-4490-92EC-82E07C5F0C80}" destId="{4F52332E-3889-48C7-9DE2-D8A62347A39D}" srcOrd="1" destOrd="0" presId="urn:microsoft.com/office/officeart/2005/8/layout/hList9"/>
    <dgm:cxn modelId="{888ECC61-1F48-4262-BADB-5A6AE1C151C4}" type="presParOf" srcId="{4F52332E-3889-48C7-9DE2-D8A62347A39D}" destId="{8AF8676C-4B1C-434F-9D9A-BD8396DC2A94}" srcOrd="0" destOrd="0" presId="urn:microsoft.com/office/officeart/2005/8/layout/hList9"/>
    <dgm:cxn modelId="{6F995305-454F-4203-ABF0-5BF351ED95B0}" type="presParOf" srcId="{4F52332E-3889-48C7-9DE2-D8A62347A39D}" destId="{E6D99BD1-1691-4BA9-94ED-096240F577A1}" srcOrd="1" destOrd="0" presId="urn:microsoft.com/office/officeart/2005/8/layout/hList9"/>
    <dgm:cxn modelId="{F8CC6D62-DBCE-4B52-8851-D0DDC1E48AEA}" type="presParOf" srcId="{E8E52993-D869-4E8C-B3F3-0A3A28446B09}" destId="{BB9B4F73-430F-4211-912E-5C876FC0A203}" srcOrd="7" destOrd="0" presId="urn:microsoft.com/office/officeart/2005/8/layout/hList9"/>
    <dgm:cxn modelId="{4D3BDABD-F960-4EF0-B059-6D32FB93109B}" type="presParOf" srcId="{E8E52993-D869-4E8C-B3F3-0A3A28446B09}" destId="{39A571DE-2481-42B0-8F57-62AAC2F38ACB}" srcOrd="8" destOrd="0" presId="urn:microsoft.com/office/officeart/2005/8/layout/hList9"/>
    <dgm:cxn modelId="{E713210D-9ADE-4729-A092-4099CB78D314}" type="presParOf" srcId="{E8E52993-D869-4E8C-B3F3-0A3A28446B09}" destId="{AB86DB9B-C491-4EE7-8AF9-850AF1E2DB6D}" srcOrd="9" destOrd="0" presId="urn:microsoft.com/office/officeart/2005/8/layout/hList9"/>
    <dgm:cxn modelId="{B5C22930-9BFA-408D-AF9A-311A379C2A4A}" type="presParOf" srcId="{E8E52993-D869-4E8C-B3F3-0A3A28446B09}" destId="{76B8989E-DA90-423C-AC77-59C833A8D7AA}" srcOrd="10" destOrd="0" presId="urn:microsoft.com/office/officeart/2005/8/layout/hList9"/>
    <dgm:cxn modelId="{2AF66F58-959A-46EF-A050-43A09E5668B2}" type="presParOf" srcId="{E8E52993-D869-4E8C-B3F3-0A3A28446B09}" destId="{79B000CC-586C-4612-9ACD-81296BA497ED}" srcOrd="11" destOrd="0" presId="urn:microsoft.com/office/officeart/2005/8/layout/hList9"/>
    <dgm:cxn modelId="{2BB3003A-0EDD-4DF2-BDEE-13E8B6B22A07}" type="presParOf" srcId="{79B000CC-586C-4612-9ACD-81296BA497ED}" destId="{68413ED1-2914-47E3-B3E2-74E563A16195}" srcOrd="0" destOrd="0" presId="urn:microsoft.com/office/officeart/2005/8/layout/hList9"/>
    <dgm:cxn modelId="{44149D69-FFDC-440A-B45A-5D7A6CA89671}" type="presParOf" srcId="{79B000CC-586C-4612-9ACD-81296BA497ED}" destId="{2F723F2A-C035-4402-8025-25D56E5B4E9C}" srcOrd="1" destOrd="0" presId="urn:microsoft.com/office/officeart/2005/8/layout/hList9"/>
    <dgm:cxn modelId="{8DCDCD37-2CC1-440A-A060-D4D24143E837}" type="presParOf" srcId="{2F723F2A-C035-4402-8025-25D56E5B4E9C}" destId="{B30AFB5A-1C89-470F-8BE1-741877CF545D}" srcOrd="0" destOrd="0" presId="urn:microsoft.com/office/officeart/2005/8/layout/hList9"/>
    <dgm:cxn modelId="{3863CB6A-EAB5-4EFE-AB5A-0D81BEF2E61F}" type="presParOf" srcId="{2F723F2A-C035-4402-8025-25D56E5B4E9C}" destId="{9C423C8F-2989-437D-AA84-F8EF9D981C3B}" srcOrd="1" destOrd="0" presId="urn:microsoft.com/office/officeart/2005/8/layout/hList9"/>
    <dgm:cxn modelId="{77B8C7CA-45D0-469E-8363-1EF2DE17F379}" type="presParOf" srcId="{E8E52993-D869-4E8C-B3F3-0A3A28446B09}" destId="{1DE278A7-1A67-4DBC-BB1F-9EA55A7E602B}" srcOrd="12" destOrd="0" presId="urn:microsoft.com/office/officeart/2005/8/layout/hList9"/>
    <dgm:cxn modelId="{515A0A87-D2BE-47FD-9F1E-38BC22D3E482}" type="presParOf" srcId="{E8E52993-D869-4E8C-B3F3-0A3A28446B09}" destId="{C7E46585-8BAE-46E0-B50A-929E4A28DAF5}"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F8E5-4FB1-47A3-9231-CE4C647A566A}">
      <dsp:nvSpPr>
        <dsp:cNvPr id="0" name=""/>
        <dsp:cNvSpPr/>
      </dsp:nvSpPr>
      <dsp:spPr>
        <a:xfrm>
          <a:off x="187171" y="438142"/>
          <a:ext cx="1301682" cy="468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l-GR" sz="2200" kern="1200" dirty="0"/>
        </a:p>
      </dsp:txBody>
      <dsp:txXfrm>
        <a:off x="187171" y="438142"/>
        <a:ext cx="1301682" cy="468088"/>
      </dsp:txXfrm>
    </dsp:sp>
    <dsp:sp modelId="{4EF6E7AA-F2E1-4ABC-9D2B-73A389B49589}">
      <dsp:nvSpPr>
        <dsp:cNvPr id="0" name=""/>
        <dsp:cNvSpPr/>
      </dsp:nvSpPr>
      <dsp:spPr>
        <a:xfrm>
          <a:off x="203521" y="336669"/>
          <a:ext cx="100712" cy="100712"/>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C590AA-F725-45A9-85C7-FD62CE297F38}">
      <dsp:nvSpPr>
        <dsp:cNvPr id="0" name=""/>
        <dsp:cNvSpPr/>
      </dsp:nvSpPr>
      <dsp:spPr>
        <a:xfrm>
          <a:off x="274020" y="195671"/>
          <a:ext cx="100712" cy="100712"/>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FFDD01-489B-4033-AFAF-77EEA03513C5}">
      <dsp:nvSpPr>
        <dsp:cNvPr id="0" name=""/>
        <dsp:cNvSpPr/>
      </dsp:nvSpPr>
      <dsp:spPr>
        <a:xfrm>
          <a:off x="443218" y="223870"/>
          <a:ext cx="158263" cy="158263"/>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3329AF-083C-4D2D-B8EF-799308AA1D63}">
      <dsp:nvSpPr>
        <dsp:cNvPr id="0" name=""/>
        <dsp:cNvSpPr/>
      </dsp:nvSpPr>
      <dsp:spPr>
        <a:xfrm>
          <a:off x="584216" y="68772"/>
          <a:ext cx="100712" cy="100712"/>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809112-B971-4338-AA8A-100B85F0041C}">
      <dsp:nvSpPr>
        <dsp:cNvPr id="0" name=""/>
        <dsp:cNvSpPr/>
      </dsp:nvSpPr>
      <dsp:spPr>
        <a:xfrm>
          <a:off x="767513" y="12373"/>
          <a:ext cx="100712" cy="100712"/>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BCA470-33B9-4BE0-837A-672D10E63BE5}">
      <dsp:nvSpPr>
        <dsp:cNvPr id="0" name=""/>
        <dsp:cNvSpPr/>
      </dsp:nvSpPr>
      <dsp:spPr>
        <a:xfrm>
          <a:off x="993110" y="111072"/>
          <a:ext cx="100712" cy="100712"/>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2A6BE9-F450-4FF4-BCC8-FD1726698D8E}">
      <dsp:nvSpPr>
        <dsp:cNvPr id="0" name=""/>
        <dsp:cNvSpPr/>
      </dsp:nvSpPr>
      <dsp:spPr>
        <a:xfrm>
          <a:off x="1134108" y="181571"/>
          <a:ext cx="158263" cy="158263"/>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91CE9D-BEB2-47E0-BA72-AECAEC27C999}">
      <dsp:nvSpPr>
        <dsp:cNvPr id="0" name=""/>
        <dsp:cNvSpPr/>
      </dsp:nvSpPr>
      <dsp:spPr>
        <a:xfrm>
          <a:off x="1331505" y="336669"/>
          <a:ext cx="100712" cy="100712"/>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0653CD-FE0C-43F3-95E7-253122C54E60}">
      <dsp:nvSpPr>
        <dsp:cNvPr id="0" name=""/>
        <dsp:cNvSpPr/>
      </dsp:nvSpPr>
      <dsp:spPr>
        <a:xfrm>
          <a:off x="1416104" y="491766"/>
          <a:ext cx="100712" cy="100712"/>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CBEA11-8467-486C-A9F1-4D88673CBC50}">
      <dsp:nvSpPr>
        <dsp:cNvPr id="0" name=""/>
        <dsp:cNvSpPr/>
      </dsp:nvSpPr>
      <dsp:spPr>
        <a:xfrm>
          <a:off x="682914" y="195671"/>
          <a:ext cx="258975" cy="258975"/>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947573-7068-4259-95ED-F8E6EE4C68C6}">
      <dsp:nvSpPr>
        <dsp:cNvPr id="0" name=""/>
        <dsp:cNvSpPr/>
      </dsp:nvSpPr>
      <dsp:spPr>
        <a:xfrm>
          <a:off x="133022" y="731463"/>
          <a:ext cx="100712" cy="100712"/>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72E2F5-B7AC-45E0-B918-ABD9B0343D5A}">
      <dsp:nvSpPr>
        <dsp:cNvPr id="0" name=""/>
        <dsp:cNvSpPr/>
      </dsp:nvSpPr>
      <dsp:spPr>
        <a:xfrm>
          <a:off x="217621" y="858361"/>
          <a:ext cx="158263" cy="158263"/>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D74DD1-3945-464E-AFBC-C4ACB3E2DE10}">
      <dsp:nvSpPr>
        <dsp:cNvPr id="0" name=""/>
        <dsp:cNvSpPr/>
      </dsp:nvSpPr>
      <dsp:spPr>
        <a:xfrm>
          <a:off x="429118" y="971160"/>
          <a:ext cx="230200" cy="230200"/>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50D3CC-2EBB-4A70-B860-1739A2632B57}">
      <dsp:nvSpPr>
        <dsp:cNvPr id="0" name=""/>
        <dsp:cNvSpPr/>
      </dsp:nvSpPr>
      <dsp:spPr>
        <a:xfrm>
          <a:off x="725214" y="1154457"/>
          <a:ext cx="100712" cy="100712"/>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CDD386-F04F-4372-AE42-8E07CB948C5D}">
      <dsp:nvSpPr>
        <dsp:cNvPr id="0" name=""/>
        <dsp:cNvSpPr/>
      </dsp:nvSpPr>
      <dsp:spPr>
        <a:xfrm>
          <a:off x="781613" y="971160"/>
          <a:ext cx="158263" cy="158263"/>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2E1FEC-64DB-4B0C-B738-474CB4C1CF14}">
      <dsp:nvSpPr>
        <dsp:cNvPr id="0" name=""/>
        <dsp:cNvSpPr/>
      </dsp:nvSpPr>
      <dsp:spPr>
        <a:xfrm>
          <a:off x="922611" y="1168557"/>
          <a:ext cx="100712" cy="100712"/>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2BF6B9-8A59-4B92-908D-DFF17265CB4C}">
      <dsp:nvSpPr>
        <dsp:cNvPr id="0" name=""/>
        <dsp:cNvSpPr/>
      </dsp:nvSpPr>
      <dsp:spPr>
        <a:xfrm>
          <a:off x="1049509" y="942960"/>
          <a:ext cx="230200" cy="23020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33E677-DF4F-4D02-A385-D9A164E52C11}">
      <dsp:nvSpPr>
        <dsp:cNvPr id="0" name=""/>
        <dsp:cNvSpPr/>
      </dsp:nvSpPr>
      <dsp:spPr>
        <a:xfrm>
          <a:off x="1359705" y="886561"/>
          <a:ext cx="158263" cy="158263"/>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364EF-C1F2-4AF4-BB85-76E71AA031A4}">
      <dsp:nvSpPr>
        <dsp:cNvPr id="0" name=""/>
        <dsp:cNvSpPr/>
      </dsp:nvSpPr>
      <dsp:spPr>
        <a:xfrm>
          <a:off x="757361" y="748716"/>
          <a:ext cx="2232951" cy="861363"/>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lvl="0" indent="0" algn="l" defTabSz="1244600">
            <a:lnSpc>
              <a:spcPct val="90000"/>
            </a:lnSpc>
            <a:spcBef>
              <a:spcPct val="0"/>
            </a:spcBef>
            <a:spcAft>
              <a:spcPct val="35000"/>
            </a:spcAft>
            <a:buNone/>
          </a:pPr>
          <a:r>
            <a:rPr lang="el-GR" sz="2800" b="1" kern="1200" dirty="0"/>
            <a:t>Δείτε το αλλιώς</a:t>
          </a:r>
        </a:p>
      </dsp:txBody>
      <dsp:txXfrm>
        <a:off x="1114633" y="748716"/>
        <a:ext cx="1875679" cy="861363"/>
      </dsp:txXfrm>
    </dsp:sp>
    <dsp:sp modelId="{047A7A2F-6CDA-4DA8-A331-FA96511CBDF6}">
      <dsp:nvSpPr>
        <dsp:cNvPr id="0" name=""/>
        <dsp:cNvSpPr/>
      </dsp:nvSpPr>
      <dsp:spPr>
        <a:xfrm>
          <a:off x="317965" y="89621"/>
          <a:ext cx="860933" cy="8609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l-GR" sz="3300" kern="1200" dirty="0"/>
            <a:t>1</a:t>
          </a:r>
        </a:p>
      </dsp:txBody>
      <dsp:txXfrm>
        <a:off x="444046" y="215702"/>
        <a:ext cx="608771" cy="608771"/>
      </dsp:txXfrm>
    </dsp:sp>
    <dsp:sp modelId="{8AF8676C-4B1C-434F-9D9A-BD8396DC2A94}">
      <dsp:nvSpPr>
        <dsp:cNvPr id="0" name=""/>
        <dsp:cNvSpPr/>
      </dsp:nvSpPr>
      <dsp:spPr>
        <a:xfrm>
          <a:off x="4500592" y="714382"/>
          <a:ext cx="3176728" cy="102398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lvl="0" indent="0" algn="l" defTabSz="1244600">
            <a:lnSpc>
              <a:spcPct val="90000"/>
            </a:lnSpc>
            <a:spcBef>
              <a:spcPct val="0"/>
            </a:spcBef>
            <a:spcAft>
              <a:spcPct val="35000"/>
            </a:spcAft>
            <a:buNone/>
          </a:pPr>
          <a:r>
            <a:rPr lang="el-GR" sz="2800" b="1" kern="1200" dirty="0"/>
            <a:t>Δεχτείτε την πραγματικότητα</a:t>
          </a:r>
        </a:p>
      </dsp:txBody>
      <dsp:txXfrm>
        <a:off x="5008869" y="714382"/>
        <a:ext cx="2668451" cy="1023989"/>
      </dsp:txXfrm>
    </dsp:sp>
    <dsp:sp modelId="{39A571DE-2481-42B0-8F57-62AAC2F38ACB}">
      <dsp:nvSpPr>
        <dsp:cNvPr id="0" name=""/>
        <dsp:cNvSpPr/>
      </dsp:nvSpPr>
      <dsp:spPr>
        <a:xfrm>
          <a:off x="3929091" y="214310"/>
          <a:ext cx="860933" cy="8609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l-GR" sz="3300" kern="1200" dirty="0"/>
            <a:t>2</a:t>
          </a:r>
        </a:p>
      </dsp:txBody>
      <dsp:txXfrm>
        <a:off x="4055172" y="340391"/>
        <a:ext cx="608771" cy="608771"/>
      </dsp:txXfrm>
    </dsp:sp>
    <dsp:sp modelId="{B30AFB5A-1C89-470F-8BE1-741877CF545D}">
      <dsp:nvSpPr>
        <dsp:cNvPr id="0" name=""/>
        <dsp:cNvSpPr/>
      </dsp:nvSpPr>
      <dsp:spPr>
        <a:xfrm>
          <a:off x="2439510" y="2872452"/>
          <a:ext cx="3370139" cy="11649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lvl="0" indent="0" algn="l" defTabSz="1244600">
            <a:lnSpc>
              <a:spcPct val="90000"/>
            </a:lnSpc>
            <a:spcBef>
              <a:spcPct val="0"/>
            </a:spcBef>
            <a:spcAft>
              <a:spcPct val="35000"/>
            </a:spcAft>
            <a:buNone/>
          </a:pPr>
          <a:r>
            <a:rPr lang="el-GR" sz="2800" b="1" kern="1200" dirty="0"/>
            <a:t>Έχετε ανοιχτό μυαλό</a:t>
          </a:r>
        </a:p>
      </dsp:txBody>
      <dsp:txXfrm>
        <a:off x="2978733" y="2872452"/>
        <a:ext cx="2830917" cy="1164900"/>
      </dsp:txXfrm>
    </dsp:sp>
    <dsp:sp modelId="{C7E46585-8BAE-46E0-B50A-929E4A28DAF5}">
      <dsp:nvSpPr>
        <dsp:cNvPr id="0" name=""/>
        <dsp:cNvSpPr/>
      </dsp:nvSpPr>
      <dsp:spPr>
        <a:xfrm>
          <a:off x="1965215" y="2286594"/>
          <a:ext cx="860933" cy="8609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l-GR" sz="3300" kern="1200" dirty="0"/>
            <a:t>3</a:t>
          </a:r>
        </a:p>
      </dsp:txBody>
      <dsp:txXfrm>
        <a:off x="2091296" y="2412675"/>
        <a:ext cx="608771" cy="608771"/>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427" cy="512304"/>
          </a:xfrm>
          <a:prstGeom prst="rect">
            <a:avLst/>
          </a:prstGeom>
        </p:spPr>
        <p:txBody>
          <a:bodyPr vert="horz" lIns="94458" tIns="47229" rIns="94458" bIns="47229" rtlCol="0"/>
          <a:lstStyle>
            <a:lvl1pPr algn="l">
              <a:defRPr sz="1200"/>
            </a:lvl1pPr>
          </a:lstStyle>
          <a:p>
            <a:endParaRPr lang="el-GR"/>
          </a:p>
        </p:txBody>
      </p:sp>
      <p:sp>
        <p:nvSpPr>
          <p:cNvPr id="3" name="2 - Θέση ημερομηνίας"/>
          <p:cNvSpPr>
            <a:spLocks noGrp="1"/>
          </p:cNvSpPr>
          <p:nvPr>
            <p:ph type="dt" idx="1"/>
          </p:nvPr>
        </p:nvSpPr>
        <p:spPr>
          <a:xfrm>
            <a:off x="4023992" y="0"/>
            <a:ext cx="3078427" cy="512304"/>
          </a:xfrm>
          <a:prstGeom prst="rect">
            <a:avLst/>
          </a:prstGeom>
        </p:spPr>
        <p:txBody>
          <a:bodyPr vert="horz" lIns="94458" tIns="47229" rIns="94458" bIns="47229" rtlCol="0"/>
          <a:lstStyle>
            <a:lvl1pPr algn="r">
              <a:defRPr sz="1200"/>
            </a:lvl1pPr>
          </a:lstStyle>
          <a:p>
            <a:fld id="{980D5DD0-76B9-4B72-8DB0-D89ACA032399}" type="datetimeFigureOut">
              <a:rPr lang="el-GR" smtClean="0"/>
              <a:pPr/>
              <a:t>27/9/2023</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458" tIns="47229" rIns="94458" bIns="47229" rtlCol="0" anchor="ctr"/>
          <a:lstStyle/>
          <a:p>
            <a:endParaRPr lang="el-GR"/>
          </a:p>
        </p:txBody>
      </p:sp>
      <p:sp>
        <p:nvSpPr>
          <p:cNvPr id="5" name="4 - Θέση σημειώσεων"/>
          <p:cNvSpPr>
            <a:spLocks noGrp="1"/>
          </p:cNvSpPr>
          <p:nvPr>
            <p:ph type="body" sz="quarter" idx="3"/>
          </p:nvPr>
        </p:nvSpPr>
        <p:spPr>
          <a:xfrm>
            <a:off x="710407" y="4861155"/>
            <a:ext cx="5683250" cy="4605821"/>
          </a:xfrm>
          <a:prstGeom prst="rect">
            <a:avLst/>
          </a:prstGeom>
        </p:spPr>
        <p:txBody>
          <a:bodyPr vert="horz" lIns="94458" tIns="47229" rIns="94458" bIns="472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720673"/>
            <a:ext cx="3078427" cy="512303"/>
          </a:xfrm>
          <a:prstGeom prst="rect">
            <a:avLst/>
          </a:prstGeom>
        </p:spPr>
        <p:txBody>
          <a:bodyPr vert="horz" lIns="94458" tIns="47229" rIns="94458" bIns="47229"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4023992" y="9720673"/>
            <a:ext cx="3078427" cy="512303"/>
          </a:xfrm>
          <a:prstGeom prst="rect">
            <a:avLst/>
          </a:prstGeom>
        </p:spPr>
        <p:txBody>
          <a:bodyPr vert="horz" lIns="94458" tIns="47229" rIns="94458" bIns="47229" rtlCol="0" anchor="b"/>
          <a:lstStyle>
            <a:lvl1pPr algn="r">
              <a:defRPr sz="1200"/>
            </a:lvl1pPr>
          </a:lstStyle>
          <a:p>
            <a:fld id="{33F46990-5479-49E5-8E08-78D1A3D9F9C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F46990-5479-49E5-8E08-78D1A3D9F9C5}" type="slidenum">
              <a:rPr lang="el-GR" smtClean="0"/>
              <a:pPr/>
              <a:t>10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4024144" y="9721270"/>
            <a:ext cx="3072834" cy="505687"/>
          </a:xfrm>
          <a:prstGeom prst="rect">
            <a:avLst/>
          </a:prstGeom>
          <a:noFill/>
          <a:ln>
            <a:noFill/>
          </a:ln>
        </p:spPr>
        <p:style>
          <a:lnRef idx="0">
            <a:scrgbClr r="0" g="0" b="0"/>
          </a:lnRef>
          <a:fillRef idx="0">
            <a:scrgbClr r="0" g="0" b="0"/>
          </a:fillRef>
          <a:effectRef idx="0">
            <a:scrgbClr r="0" g="0" b="0"/>
          </a:effectRef>
          <a:fontRef idx="minor"/>
        </p:style>
        <p:txBody>
          <a:bodyPr lIns="97515" tIns="50708" rIns="97515" bIns="50708" anchor="b"/>
          <a:lstStyle/>
          <a:p>
            <a:pPr algn="r">
              <a:lnSpc>
                <a:spcPct val="100000"/>
              </a:lnSpc>
            </a:pPr>
            <a:fld id="{81483A80-769D-474A-B484-EDB65FDCB69B}" type="slidenum">
              <a:rPr lang="de-DE" sz="2000" spc="-1">
                <a:solidFill>
                  <a:srgbClr val="000000"/>
                </a:solidFill>
                <a:uFill>
                  <a:solidFill>
                    <a:srgbClr val="FFFFFF"/>
                  </a:solidFill>
                </a:uFill>
                <a:latin typeface="Arial"/>
                <a:ea typeface="Arial"/>
              </a:rPr>
              <a:pPr algn="r">
                <a:lnSpc>
                  <a:spcPct val="100000"/>
                </a:lnSpc>
              </a:pPr>
              <a:t>36</a:t>
            </a:fld>
            <a:endParaRPr/>
          </a:p>
        </p:txBody>
      </p:sp>
      <p:sp>
        <p:nvSpPr>
          <p:cNvPr id="162" name="CustomShape 2"/>
          <p:cNvSpPr/>
          <p:nvPr/>
        </p:nvSpPr>
        <p:spPr>
          <a:xfrm>
            <a:off x="1184011" y="767596"/>
            <a:ext cx="4735296" cy="3837174"/>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63" name="PlaceHolder 3"/>
          <p:cNvSpPr>
            <a:spLocks noGrp="1"/>
          </p:cNvSpPr>
          <p:nvPr>
            <p:ph type="body"/>
          </p:nvPr>
        </p:nvSpPr>
        <p:spPr>
          <a:xfrm>
            <a:off x="710406" y="4861441"/>
            <a:ext cx="5679148" cy="4601144"/>
          </a:xfrm>
          <a:prstGeom prst="rect">
            <a:avLst/>
          </a:prstGeom>
        </p:spPr>
        <p:txBody>
          <a:bodyPr lIns="97515" tIns="50708" rIns="97515" bIns="50708" anchor="ct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pPr>
              <a:defRPr/>
            </a:pPr>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pPr>
              <a:defRPr/>
            </a:pPr>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pPr>
              <a:defRPr/>
            </a:pPr>
            <a:fld id="{38F4D54D-27A8-4E32-9747-EDA5B49BEBE7}"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BBE7ECCD-29FB-4C40-BA8E-0F10A4AEA4AA}"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DBE8AFFF-B988-454A-B147-21ACD3AC8359}"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1500D0AF-034F-462A-8F55-E19E2C4721C0}" type="slidenum">
              <a:rPr lang="el-GR" smtClean="0"/>
              <a:pPr>
                <a:defRPr/>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9366067C-42D3-4080-988B-6D8CFA724410}" type="slidenum">
              <a:rPr lang="el-GR" smtClean="0"/>
              <a:pPr>
                <a:defRPr/>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9300ACAC-3DE6-49E3-9826-B63AA607EF0B}" type="slidenum">
              <a:rPr lang="el-GR" smtClean="0"/>
              <a:pPr>
                <a:defRPr/>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B9CDC79A-EA03-49BE-982D-43C27D3C4914}" type="slidenum">
              <a:rPr lang="el-GR" smtClean="0"/>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C540FD74-E509-440C-9314-DA6C8D2D357C}" type="slidenum">
              <a:rPr lang="el-GR" smtClean="0"/>
              <a:pPr>
                <a:defRPr/>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853C5382-B3F3-47C3-854E-695CFA9C85CB}"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3100836E-21B7-490B-B503-1FFB8514E3E9}" type="slidenum">
              <a:rPr lang="el-GR" smtClean="0"/>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pPr>
              <a:defRPr/>
            </a:pPr>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pPr>
              <a:defRPr/>
            </a:pPr>
            <a:fld id="{AF067AA9-1CFA-4807-91EF-3D249EC73355}" type="slidenum">
              <a:rPr lang="el-GR" smtClean="0"/>
              <a:pPr>
                <a:defRPr/>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D4DEB92-8E17-4392-BE91-F723CE099D29}"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oppep.gr/index.php/el/how-to/teacher-certification-educational-attainment-lifelong-learning-lll-adul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osyp@duth.g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2910" y="500042"/>
            <a:ext cx="8286808" cy="4429156"/>
          </a:xfrm>
        </p:spPr>
        <p:txBody>
          <a:bodyPr>
            <a:noAutofit/>
          </a:bodyPr>
          <a:lstStyle/>
          <a:p>
            <a:pPr algn="ctr"/>
            <a:r>
              <a:rPr lang="el-GR" sz="2800" dirty="0">
                <a:latin typeface="Aba.Apla" pitchFamily="50" charset="-95"/>
              </a:rPr>
              <a:t>Συστήματα Γραφής </a:t>
            </a:r>
            <a:endParaRPr lang="el-GR" sz="4000" dirty="0">
              <a:latin typeface="Aba.Apla" pitchFamily="50" charset="-95"/>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868346"/>
          </a:xfrm>
        </p:spPr>
        <p:txBody>
          <a:bodyPr>
            <a:normAutofit fontScale="90000"/>
          </a:bodyPr>
          <a:lstStyle/>
          <a:p>
            <a:r>
              <a:rPr lang="el-GR" dirty="0"/>
              <a:t>Δραστηριότητα γνωριμίας</a:t>
            </a:r>
            <a:br>
              <a:rPr lang="el-GR" dirty="0"/>
            </a:br>
            <a:r>
              <a:rPr lang="el-GR" dirty="0"/>
              <a:t>(</a:t>
            </a:r>
            <a:r>
              <a:rPr lang="en-US" dirty="0"/>
              <a:t>ice-break)</a:t>
            </a:r>
            <a:endParaRPr lang="el-GR" dirty="0"/>
          </a:p>
        </p:txBody>
      </p:sp>
      <p:pic>
        <p:nvPicPr>
          <p:cNvPr id="6" name="Picture 2"/>
          <p:cNvPicPr>
            <a:picLocks noGrp="1" noChangeAspect="1" noChangeArrowheads="1"/>
          </p:cNvPicPr>
          <p:nvPr>
            <p:ph idx="1"/>
          </p:nvPr>
        </p:nvPicPr>
        <p:blipFill>
          <a:blip r:embed="rId3"/>
          <a:srcRect/>
          <a:stretch>
            <a:fillRect/>
          </a:stretch>
        </p:blipFill>
        <p:spPr bwMode="auto">
          <a:xfrm>
            <a:off x="0" y="1214422"/>
            <a:ext cx="9144000" cy="564357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14422"/>
            <a:ext cx="8401080" cy="5643578"/>
          </a:xfrm>
        </p:spPr>
        <p:txBody>
          <a:bodyPr/>
          <a:lstStyle/>
          <a:p>
            <a:r>
              <a:rPr lang="el-GR" sz="1800" dirty="0">
                <a:latin typeface="Times New Roman"/>
                <a:ea typeface="Times New Roman"/>
              </a:rPr>
              <a:t>1. κάτι που μου αρέσει να κάνω          </a:t>
            </a:r>
            <a:r>
              <a:rPr lang="en-US" sz="1800" dirty="0">
                <a:latin typeface="Times New Roman"/>
                <a:ea typeface="Times New Roman"/>
              </a:rPr>
              <a:t>             </a:t>
            </a:r>
            <a:r>
              <a:rPr lang="el-GR" sz="1800" dirty="0">
                <a:latin typeface="Times New Roman"/>
                <a:ea typeface="Times New Roman"/>
              </a:rPr>
              <a:t>2. κάτι θετικό στη ζωή μου</a:t>
            </a:r>
          </a:p>
          <a:p>
            <a:r>
              <a:rPr lang="el-GR" sz="1800" dirty="0">
                <a:latin typeface="Times New Roman"/>
                <a:ea typeface="Times New Roman"/>
              </a:rPr>
              <a:t>3. κάτι θετικό στη δουλειά μου          </a:t>
            </a:r>
            <a:r>
              <a:rPr lang="en-US" sz="1800" dirty="0">
                <a:latin typeface="Times New Roman"/>
                <a:ea typeface="Times New Roman"/>
              </a:rPr>
              <a:t>            </a:t>
            </a:r>
            <a:r>
              <a:rPr lang="el-GR" sz="1800" dirty="0">
                <a:latin typeface="Times New Roman"/>
                <a:ea typeface="Times New Roman"/>
              </a:rPr>
              <a:t>  4. κάτι που θέλω να πετύχω στο μέλλον</a:t>
            </a:r>
            <a:endParaRPr lang="en-US" sz="1800" dirty="0">
              <a:latin typeface="Times New Roman"/>
              <a:ea typeface="Times New Roman"/>
            </a:endParaRPr>
          </a:p>
          <a:p>
            <a:pPr>
              <a:buNone/>
            </a:pPr>
            <a:endParaRPr lang="el-GR" sz="1800" dirty="0">
              <a:latin typeface="Times New Roman"/>
              <a:ea typeface="Times New Roman"/>
            </a:endParaRPr>
          </a:p>
          <a:p>
            <a:endParaRPr lang="en-US" dirty="0"/>
          </a:p>
          <a:p>
            <a:endParaRPr lang="el-GR" dirty="0"/>
          </a:p>
        </p:txBody>
      </p:sp>
      <p:sp>
        <p:nvSpPr>
          <p:cNvPr id="3" name="2 - Τίτλος"/>
          <p:cNvSpPr>
            <a:spLocks noGrp="1"/>
          </p:cNvSpPr>
          <p:nvPr>
            <p:ph type="title"/>
          </p:nvPr>
        </p:nvSpPr>
        <p:spPr>
          <a:xfrm>
            <a:off x="457200" y="214290"/>
            <a:ext cx="8229600" cy="928694"/>
          </a:xfrm>
        </p:spPr>
        <p:txBody>
          <a:bodyPr>
            <a:normAutofit fontScale="90000"/>
          </a:bodyPr>
          <a:lstStyle/>
          <a:p>
            <a:pPr algn="ctr"/>
            <a:r>
              <a:rPr lang="en-US" dirty="0"/>
              <a:t>H</a:t>
            </a:r>
            <a:r>
              <a:rPr lang="el-GR" dirty="0"/>
              <a:t> ΠΡΟΣΩΠΙΚΗ ΜΟΥ ΑΣΠΙΔΑ – </a:t>
            </a:r>
            <a:br>
              <a:rPr lang="en-US" dirty="0"/>
            </a:br>
            <a:r>
              <a:rPr lang="el-GR" dirty="0"/>
              <a:t>ΤΟ ΕΜΒΛΗΜΑ</a:t>
            </a:r>
          </a:p>
        </p:txBody>
      </p:sp>
      <p:sp>
        <p:nvSpPr>
          <p:cNvPr id="1029" name="Rectangle 5"/>
          <p:cNvSpPr>
            <a:spLocks noChangeArrowheads="1"/>
          </p:cNvSpPr>
          <p:nvPr/>
        </p:nvSpPr>
        <p:spPr bwMode="auto">
          <a:xfrm>
            <a:off x="3714744" y="2285992"/>
            <a:ext cx="1143012" cy="12255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1030" name="Rectangle 6"/>
          <p:cNvSpPr>
            <a:spLocks noChangeArrowheads="1"/>
          </p:cNvSpPr>
          <p:nvPr/>
        </p:nvSpPr>
        <p:spPr bwMode="auto">
          <a:xfrm>
            <a:off x="4857752" y="2285992"/>
            <a:ext cx="1071570" cy="12255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1031" name="Arc 7"/>
          <p:cNvSpPr>
            <a:spLocks/>
          </p:cNvSpPr>
          <p:nvPr/>
        </p:nvSpPr>
        <p:spPr bwMode="auto">
          <a:xfrm rot="10800000">
            <a:off x="3714744" y="3500438"/>
            <a:ext cx="1143008" cy="1214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032" name="Arc 8"/>
          <p:cNvSpPr>
            <a:spLocks/>
          </p:cNvSpPr>
          <p:nvPr/>
        </p:nvSpPr>
        <p:spPr bwMode="auto">
          <a:xfrm rot="10800000" flipH="1">
            <a:off x="4857752" y="3500438"/>
            <a:ext cx="1071570" cy="12144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cxnSp>
        <p:nvCxnSpPr>
          <p:cNvPr id="12" name="11 - Ευθεία γραμμή σύνδεσης"/>
          <p:cNvCxnSpPr/>
          <p:nvPr/>
        </p:nvCxnSpPr>
        <p:spPr>
          <a:xfrm rot="5400000">
            <a:off x="4250926" y="4107264"/>
            <a:ext cx="1214446" cy="794"/>
          </a:xfrm>
          <a:prstGeom prst="line">
            <a:avLst/>
          </a:prstGeom>
        </p:spPr>
        <p:style>
          <a:lnRef idx="1">
            <a:schemeClr val="dk1"/>
          </a:lnRef>
          <a:fillRef idx="0">
            <a:schemeClr val="dk1"/>
          </a:fillRef>
          <a:effectRef idx="0">
            <a:schemeClr val="dk1"/>
          </a:effectRef>
          <a:fontRef idx="minor">
            <a:schemeClr val="tx1"/>
          </a:fontRef>
        </p:style>
      </p:cxnSp>
      <p:sp>
        <p:nvSpPr>
          <p:cNvPr id="1033" name="AutoShape 9"/>
          <p:cNvSpPr>
            <a:spLocks noChangeArrowheads="1"/>
          </p:cNvSpPr>
          <p:nvPr/>
        </p:nvSpPr>
        <p:spPr bwMode="auto">
          <a:xfrm>
            <a:off x="3000364" y="5072074"/>
            <a:ext cx="3886200" cy="1143000"/>
          </a:xfrm>
          <a:prstGeom prst="ribbon">
            <a:avLst>
              <a:gd name="adj1" fmla="val 12500"/>
              <a:gd name="adj2"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500174"/>
            <a:ext cx="9144000" cy="1428760"/>
          </a:xfrm>
        </p:spPr>
        <p:txBody>
          <a:bodyPr>
            <a:normAutofit fontScale="90000"/>
          </a:bodyPr>
          <a:lstStyle/>
          <a:p>
            <a:pPr algn="ctr"/>
            <a:r>
              <a:rPr lang="el-GR" sz="3600" dirty="0">
                <a:solidFill>
                  <a:schemeClr val="tx1"/>
                </a:solidFill>
              </a:rPr>
              <a:t>Ποιες είναι οι προσδοκίες σας από το </a:t>
            </a:r>
            <a:br>
              <a:rPr lang="el-GR" sz="3600" dirty="0">
                <a:solidFill>
                  <a:schemeClr val="tx1"/>
                </a:solidFill>
              </a:rPr>
            </a:br>
            <a:r>
              <a:rPr lang="el-GR" sz="3600" dirty="0">
                <a:solidFill>
                  <a:schemeClr val="tx1"/>
                </a:solidFill>
              </a:rPr>
              <a:t>συγκεκριμένο μάθημα;</a:t>
            </a:r>
            <a:br>
              <a:rPr lang="el-GR" sz="2800" dirty="0"/>
            </a:br>
            <a:endParaRPr lang="el-GR" sz="2800" b="0" dirty="0"/>
          </a:p>
        </p:txBody>
      </p:sp>
      <p:graphicFrame>
        <p:nvGraphicFramePr>
          <p:cNvPr id="5" name="Διάγραμμα 4"/>
          <p:cNvGraphicFramePr/>
          <p:nvPr>
            <p:extLst>
              <p:ext uri="{D42A27DB-BD31-4B8C-83A1-F6EECF244321}">
                <p14:modId xmlns:p14="http://schemas.microsoft.com/office/powerpoint/2010/main" val="1166862903"/>
              </p:ext>
            </p:extLst>
          </p:nvPr>
        </p:nvGraphicFramePr>
        <p:xfrm>
          <a:off x="251520" y="188640"/>
          <a:ext cx="1650991" cy="128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C:\Users\user\Desktop\what-do-you-expect.jpg"/>
          <p:cNvPicPr>
            <a:picLocks noChangeAspect="1" noChangeArrowheads="1"/>
          </p:cNvPicPr>
          <p:nvPr/>
        </p:nvPicPr>
        <p:blipFill>
          <a:blip r:embed="rId7" cstate="print"/>
          <a:srcRect/>
          <a:stretch>
            <a:fillRect/>
          </a:stretch>
        </p:blipFill>
        <p:spPr bwMode="auto">
          <a:xfrm>
            <a:off x="1071538" y="2643182"/>
            <a:ext cx="6357982" cy="3500462"/>
          </a:xfrm>
          <a:prstGeom prst="rect">
            <a:avLst/>
          </a:prstGeom>
          <a:noFill/>
        </p:spPr>
      </p:pic>
    </p:spTree>
    <p:extLst>
      <p:ext uri="{BB962C8B-B14F-4D97-AF65-F5344CB8AC3E}">
        <p14:creationId xmlns:p14="http://schemas.microsoft.com/office/powerpoint/2010/main" val="172867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4924E265-B41E-4038-A2EA-1663EDCE6BCD}"/>
              </a:ext>
            </a:extLst>
          </p:cNvPr>
          <p:cNvPicPr>
            <a:picLocks noGrp="1" noChangeAspect="1"/>
          </p:cNvPicPr>
          <p:nvPr>
            <p:ph idx="1"/>
          </p:nvPr>
        </p:nvPicPr>
        <p:blipFill>
          <a:blip r:embed="rId2"/>
          <a:stretch>
            <a:fillRect/>
          </a:stretch>
        </p:blipFill>
        <p:spPr>
          <a:xfrm>
            <a:off x="683568" y="3284984"/>
            <a:ext cx="2194750" cy="2085013"/>
          </a:xfrm>
          <a:prstGeom prst="rect">
            <a:avLst/>
          </a:prstGeom>
        </p:spPr>
      </p:pic>
      <p:sp>
        <p:nvSpPr>
          <p:cNvPr id="3" name="Τίτλος 2">
            <a:extLst>
              <a:ext uri="{FF2B5EF4-FFF2-40B4-BE49-F238E27FC236}">
                <a16:creationId xmlns:a16="http://schemas.microsoft.com/office/drawing/2014/main" id="{A90BDC44-8F05-4642-BC29-BB65164EA3E4}"/>
              </a:ext>
            </a:extLst>
          </p:cNvPr>
          <p:cNvSpPr>
            <a:spLocks noGrp="1"/>
          </p:cNvSpPr>
          <p:nvPr>
            <p:ph type="title"/>
          </p:nvPr>
        </p:nvSpPr>
        <p:spPr/>
        <p:txBody>
          <a:bodyPr/>
          <a:lstStyle/>
          <a:p>
            <a:endParaRPr lang="el-GR"/>
          </a:p>
        </p:txBody>
      </p:sp>
      <p:sp>
        <p:nvSpPr>
          <p:cNvPr id="7" name="Φυσαλίδα ομιλίας: Έλλειψη 6">
            <a:extLst>
              <a:ext uri="{FF2B5EF4-FFF2-40B4-BE49-F238E27FC236}">
                <a16:creationId xmlns:a16="http://schemas.microsoft.com/office/drawing/2014/main" id="{C3464684-BDB9-4F12-B1A8-F9C72E53BB62}"/>
              </a:ext>
            </a:extLst>
          </p:cNvPr>
          <p:cNvSpPr/>
          <p:nvPr/>
        </p:nvSpPr>
        <p:spPr>
          <a:xfrm>
            <a:off x="3586428" y="1772816"/>
            <a:ext cx="4874004" cy="2265027"/>
          </a:xfrm>
          <a:prstGeom prst="wedgeEllipseCallout">
            <a:avLst>
              <a:gd name="adj1" fmla="val -57666"/>
              <a:gd name="adj2" fmla="val 68426"/>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prstClr val="white"/>
                </a:solidFill>
                <a:effectLst/>
                <a:uLnTx/>
                <a:uFillTx/>
                <a:latin typeface="Calibri" panose="020F0502020204030204"/>
                <a:ea typeface="+mn-ea"/>
                <a:cs typeface="Arial" charset="0"/>
              </a:rPr>
              <a:t>Γιατί να παρακολουθήσω το μάθημα;</a:t>
            </a:r>
          </a:p>
        </p:txBody>
      </p:sp>
    </p:spTree>
    <p:extLst>
      <p:ext uri="{BB962C8B-B14F-4D97-AF65-F5344CB8AC3E}">
        <p14:creationId xmlns:p14="http://schemas.microsoft.com/office/powerpoint/2010/main" val="201797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2D3FFCB0-5B04-4E29-A767-CCE70A63A105}"/>
              </a:ext>
            </a:extLst>
          </p:cNvPr>
          <p:cNvSpPr>
            <a:spLocks noGrp="1"/>
          </p:cNvSpPr>
          <p:nvPr>
            <p:ph idx="1"/>
          </p:nvPr>
        </p:nvSpPr>
        <p:spPr/>
        <p:txBody>
          <a:bodyPr>
            <a:normAutofit fontScale="85000" lnSpcReduction="20000"/>
          </a:bodyPr>
          <a:lstStyle/>
          <a:p>
            <a:r>
              <a:rPr lang="el-GR" dirty="0"/>
              <a:t>Η εκπαιδευτική επάρκεια είναι μια «οριζόντια δεξιότητα». Οι ενδιαφερόμενοι δεν πιστοποιούν την ειδικότητά τους (οικονομολόγος, γραφίστας, γεωπόνος κ.λπ.), αλλά μέσω της ακολουθούμενης διαδικασίας πιστοποιείται ότι διαθέτουν τις απαραίτητες γνώσεις, δεξιότητες και ικανότητες, προκειμένου να διδάξουν σε ομάδες ενηλίκων, σε δομές της μη τυπικής εκπαίδευσης (ΙΕΚ, ΚΔΒΜ κ.λπ.). Παράλληλα, με την αξιολόγηση των στοιχείων που συγκροτούν το Ατομικό Χαρτοφυλάκιο Προσόντων κάθε εκπαιδευτή, του αποδίδονται οι Κωδικοί ΣΤΕΠ (ταξινομικό σύστημα επαγγελμάτων της Ελληνικής Στατιστικής Αρχής ) που αντιστοιχούν στην ειδικότητα/εξειδίκευσή του.</a:t>
            </a:r>
          </a:p>
        </p:txBody>
      </p:sp>
      <p:sp>
        <p:nvSpPr>
          <p:cNvPr id="3" name="Τίτλος 2">
            <a:extLst>
              <a:ext uri="{FF2B5EF4-FFF2-40B4-BE49-F238E27FC236}">
                <a16:creationId xmlns:a16="http://schemas.microsoft.com/office/drawing/2014/main" id="{8EFEA14A-7FD0-4A30-9E61-5C07E32B7234}"/>
              </a:ext>
            </a:extLst>
          </p:cNvPr>
          <p:cNvSpPr>
            <a:spLocks noGrp="1"/>
          </p:cNvSpPr>
          <p:nvPr>
            <p:ph type="title"/>
          </p:nvPr>
        </p:nvSpPr>
        <p:spPr/>
        <p:txBody>
          <a:bodyPr>
            <a:normAutofit fontScale="90000"/>
          </a:bodyPr>
          <a:lstStyle/>
          <a:p>
            <a:r>
              <a:rPr lang="el-GR" dirty="0"/>
              <a:t>Πιστοποιημένος εκπαιδευτής ενηλίκων</a:t>
            </a:r>
          </a:p>
        </p:txBody>
      </p:sp>
    </p:spTree>
    <p:extLst>
      <p:ext uri="{BB962C8B-B14F-4D97-AF65-F5344CB8AC3E}">
        <p14:creationId xmlns:p14="http://schemas.microsoft.com/office/powerpoint/2010/main" val="123194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F8A0E84C-05CA-4DBA-A4E1-2F5D59CEB344}"/>
              </a:ext>
            </a:extLst>
          </p:cNvPr>
          <p:cNvSpPr>
            <a:spLocks noGrp="1"/>
          </p:cNvSpPr>
          <p:nvPr>
            <p:ph idx="1"/>
          </p:nvPr>
        </p:nvSpPr>
        <p:spPr/>
        <p:txBody>
          <a:bodyPr/>
          <a:lstStyle/>
          <a:p>
            <a:r>
              <a:rPr lang="en-US" dirty="0">
                <a:hlinkClick r:id="rId2"/>
              </a:rPr>
              <a:t>https://www.eoppep.gr/index.php/el/how-to/teacher-certification-educational-attainment-lifelong-learning-lll-adult</a:t>
            </a:r>
            <a:endParaRPr lang="el-GR" dirty="0"/>
          </a:p>
          <a:p>
            <a:endParaRPr lang="el-GR" dirty="0"/>
          </a:p>
        </p:txBody>
      </p:sp>
      <p:sp>
        <p:nvSpPr>
          <p:cNvPr id="3" name="Τίτλος 2">
            <a:extLst>
              <a:ext uri="{FF2B5EF4-FFF2-40B4-BE49-F238E27FC236}">
                <a16:creationId xmlns:a16="http://schemas.microsoft.com/office/drawing/2014/main" id="{6C8E5D0B-F12D-48BE-8922-7BC47C0E5C11}"/>
              </a:ext>
            </a:extLst>
          </p:cNvPr>
          <p:cNvSpPr>
            <a:spLocks noGrp="1"/>
          </p:cNvSpPr>
          <p:nvPr>
            <p:ph type="title"/>
          </p:nvPr>
        </p:nvSpPr>
        <p:spPr/>
        <p:txBody>
          <a:bodyPr/>
          <a:lstStyle/>
          <a:p>
            <a:r>
              <a:rPr lang="el-GR" dirty="0"/>
              <a:t>Πώς μπορώ να πιστοποιηθώ;</a:t>
            </a:r>
          </a:p>
        </p:txBody>
      </p:sp>
    </p:spTree>
    <p:extLst>
      <p:ext uri="{BB962C8B-B14F-4D97-AF65-F5344CB8AC3E}">
        <p14:creationId xmlns:p14="http://schemas.microsoft.com/office/powerpoint/2010/main" val="336355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282" y="214290"/>
            <a:ext cx="8643998" cy="1000132"/>
          </a:xfrm>
        </p:spPr>
        <p:txBody>
          <a:bodyPr>
            <a:normAutofit fontScale="90000"/>
          </a:bodyPr>
          <a:lstStyle/>
          <a:p>
            <a:pPr eaLnBrk="1" hangingPunct="1">
              <a:defRPr/>
            </a:pPr>
            <a:r>
              <a:rPr lang="el-GR" sz="3600" b="1" u="sng" dirty="0"/>
              <a:t>Τι θα σε βοηθήσει να πετύχεις το μάθημα;</a:t>
            </a:r>
          </a:p>
        </p:txBody>
      </p:sp>
      <p:sp>
        <p:nvSpPr>
          <p:cNvPr id="160771" name="Θέση περιεχομένου 2"/>
          <p:cNvSpPr>
            <a:spLocks noGrp="1"/>
          </p:cNvSpPr>
          <p:nvPr>
            <p:ph idx="1"/>
          </p:nvPr>
        </p:nvSpPr>
        <p:spPr>
          <a:xfrm>
            <a:off x="642910" y="1571612"/>
            <a:ext cx="8001056" cy="4572032"/>
          </a:xfrm>
        </p:spPr>
        <p:txBody>
          <a:bodyPr>
            <a:noAutofit/>
          </a:bodyPr>
          <a:lstStyle/>
          <a:p>
            <a:pPr>
              <a:buNone/>
            </a:pPr>
            <a:r>
              <a:rPr lang="el-GR" sz="2400" dirty="0"/>
              <a:t>   </a:t>
            </a:r>
            <a:r>
              <a:rPr lang="el-GR" sz="2400" b="1" dirty="0"/>
              <a:t>Ολοκληρώνοντας το μάθημα θα γνωρίζεις και θα κατανοείς:</a:t>
            </a:r>
          </a:p>
          <a:p>
            <a:pPr>
              <a:buNone/>
            </a:pPr>
            <a:endParaRPr lang="el-GR" sz="2400" dirty="0"/>
          </a:p>
          <a:p>
            <a:pPr lvl="0"/>
            <a:r>
              <a:rPr lang="el-GR" sz="2400" dirty="0"/>
              <a:t>Τις βασικές έννοιες και αρχές της εκπαίδευσης ενηλίκων, της διδασκαλίας και της αξιολόγησής της</a:t>
            </a:r>
          </a:p>
          <a:p>
            <a:pPr lvl="0"/>
            <a:endParaRPr lang="el-GR" sz="2400" dirty="0"/>
          </a:p>
          <a:p>
            <a:pPr lvl="0"/>
            <a:r>
              <a:rPr lang="el-GR" sz="2400" dirty="0"/>
              <a:t>Τις διαφορετικές διδακτικές και μαθησιακές ανάγκες και προσεγγίσεις των ενηλίκων</a:t>
            </a:r>
            <a:endParaRPr lang="el-GR" sz="1400" dirty="0"/>
          </a:p>
        </p:txBody>
      </p:sp>
    </p:spTree>
    <p:extLst>
      <p:ext uri="{BB962C8B-B14F-4D97-AF65-F5344CB8AC3E}">
        <p14:creationId xmlns:p14="http://schemas.microsoft.com/office/powerpoint/2010/main" val="284523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Θέση περιεχομένου 2"/>
          <p:cNvSpPr>
            <a:spLocks noGrp="1"/>
          </p:cNvSpPr>
          <p:nvPr>
            <p:ph idx="1"/>
          </p:nvPr>
        </p:nvSpPr>
        <p:spPr>
          <a:xfrm>
            <a:off x="285720" y="1142984"/>
            <a:ext cx="8858280" cy="5286412"/>
          </a:xfrm>
        </p:spPr>
        <p:txBody>
          <a:bodyPr>
            <a:noAutofit/>
          </a:bodyPr>
          <a:lstStyle/>
          <a:p>
            <a:pPr lvl="0"/>
            <a:r>
              <a:rPr lang="el-GR" sz="2400" dirty="0"/>
              <a:t>Να ενσωματώνεις στρατηγικές διδασκαλίας και ενεργητικές εκπαιδευτικές τεχνικές, όπως επίσης και ΤΠΕ στη διδακτική διαδικασία µε παιδαγωγικές προσεγγίσεις που μεγιστοποιούν την προστιθέμενη μαθησιακή τους αξία</a:t>
            </a:r>
          </a:p>
          <a:p>
            <a:pPr lvl="0"/>
            <a:endParaRPr lang="el-GR" sz="2400" dirty="0"/>
          </a:p>
          <a:p>
            <a:pPr lvl="0"/>
            <a:r>
              <a:rPr lang="el-GR" sz="2400" dirty="0"/>
              <a:t>Να σχεδιάζεις, υλοποιείς και αξιολογείς προγράμματα εκπαίδευσης ενηλίκων αξιοποιώντας νέες μεθόδους, καινοτόμες προσεγγίσεις στην εκπαίδευση ενήλικων όπως επίσης και ενσωματώνοντας τις νέες τεχνολογίες και τα ψηφιακά μαθησιακά περιβάλλοντα </a:t>
            </a:r>
          </a:p>
        </p:txBody>
      </p:sp>
      <p:sp>
        <p:nvSpPr>
          <p:cNvPr id="5" name="4 - Τίτλος"/>
          <p:cNvSpPr>
            <a:spLocks noGrp="1"/>
          </p:cNvSpPr>
          <p:nvPr>
            <p:ph type="title"/>
          </p:nvPr>
        </p:nvSpPr>
        <p:spPr>
          <a:xfrm>
            <a:off x="714348" y="214290"/>
            <a:ext cx="7500990" cy="785818"/>
          </a:xfrm>
        </p:spPr>
        <p:txBody>
          <a:bodyPr>
            <a:noAutofit/>
          </a:bodyPr>
          <a:lstStyle/>
          <a:p>
            <a:br>
              <a:rPr lang="el-GR" sz="3200" b="1" u="sng" dirty="0"/>
            </a:br>
            <a:r>
              <a:rPr lang="el-GR" sz="3200" b="1" u="sng" dirty="0"/>
              <a:t>Θα μπορείς να:</a:t>
            </a:r>
            <a:br>
              <a:rPr lang="el-GR" sz="3200" u="sng" dirty="0"/>
            </a:br>
            <a:endParaRPr lang="el-GR" sz="3200" u="sng" dirty="0"/>
          </a:p>
        </p:txBody>
      </p:sp>
    </p:spTree>
    <p:extLst>
      <p:ext uri="{BB962C8B-B14F-4D97-AF65-F5344CB8AC3E}">
        <p14:creationId xmlns:p14="http://schemas.microsoft.com/office/powerpoint/2010/main" val="284523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785794"/>
            <a:ext cx="8229600" cy="5221497"/>
          </a:xfrm>
        </p:spPr>
        <p:txBody>
          <a:bodyPr/>
          <a:lstStyle/>
          <a:p>
            <a:pPr lvl="0"/>
            <a:r>
              <a:rPr lang="el-GR" sz="2800" dirty="0"/>
              <a:t>Να </a:t>
            </a:r>
            <a:r>
              <a:rPr lang="el-GR" sz="2800" dirty="0" err="1"/>
              <a:t>πραγματοποιοείς</a:t>
            </a:r>
            <a:r>
              <a:rPr lang="el-GR" sz="2800" dirty="0"/>
              <a:t> μικρές ερευνητικές εργασίες</a:t>
            </a:r>
          </a:p>
          <a:p>
            <a:pPr lvl="0"/>
            <a:endParaRPr lang="el-GR" sz="2800" dirty="0"/>
          </a:p>
          <a:p>
            <a:pPr lvl="0"/>
            <a:r>
              <a:rPr lang="el-GR" sz="2800" dirty="0"/>
              <a:t> Να αναπτύσσεις αναλυτική και κριτική σκέψη </a:t>
            </a:r>
          </a:p>
          <a:p>
            <a:pPr lvl="0"/>
            <a:endParaRPr lang="el-GR" sz="2800" dirty="0"/>
          </a:p>
          <a:p>
            <a:pPr lvl="0"/>
            <a:r>
              <a:rPr lang="el-GR" sz="2800" dirty="0"/>
              <a:t>Να καλλιεργείς γόνιμο διάλογο και συνεργασία για την αντιμετώπιση των προβλημάτων και των προκλήσεων που σχετίζονται µε την εκπαίδευση ενηλίκων</a:t>
            </a:r>
            <a:endParaRPr lang="el-GR" sz="1600" dirty="0"/>
          </a:p>
          <a:p>
            <a:pPr algn="just">
              <a:buFont typeface="+mj-lt"/>
              <a:buAutoNum type="arabicPeriod"/>
            </a:pPr>
            <a:endParaRPr lang="el-GR" sz="2800" dirty="0"/>
          </a:p>
          <a:p>
            <a:pPr marL="0" indent="0" algn="just">
              <a:buNone/>
            </a:pPr>
            <a:endParaRPr lang="en-US" sz="1600" dirty="0"/>
          </a:p>
          <a:p>
            <a:pPr marL="514350" indent="-514350" algn="just">
              <a:buFont typeface="+mj-lt"/>
              <a:buAutoNum type="arabicPeriod"/>
            </a:pPr>
            <a:endParaRPr lang="el-GR" sz="1600" dirty="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215AA5B-46D1-4E85-A663-BA6EE82BD1D3}"/>
              </a:ext>
            </a:extLst>
          </p:cNvPr>
          <p:cNvSpPr>
            <a:spLocks noGrp="1"/>
          </p:cNvSpPr>
          <p:nvPr>
            <p:ph idx="1"/>
          </p:nvPr>
        </p:nvSpPr>
        <p:spPr/>
        <p:txBody>
          <a:bodyPr/>
          <a:lstStyle/>
          <a:p>
            <a:r>
              <a:rPr lang="el-GR" dirty="0"/>
              <a:t>1.	Εισαγωγή στη εκπαίδευση ενηλίκων: θεωρητικές και πρακτικές προσεγγίσεις</a:t>
            </a:r>
          </a:p>
          <a:p>
            <a:r>
              <a:rPr lang="el-GR" dirty="0"/>
              <a:t>2.	Η ελληνική πραγματικότητα και οι ευρωπαϊκές πολιτικές στην εκπαίδευση ενηλίκων</a:t>
            </a:r>
          </a:p>
          <a:p>
            <a:r>
              <a:rPr lang="el-GR" dirty="0"/>
              <a:t>3.	Χαρακτηριστικά των ενήλικων εκπαιδευομένων και προϋποθέσεις αποτελεσματικής μάθησης </a:t>
            </a:r>
          </a:p>
          <a:p>
            <a:r>
              <a:rPr lang="el-GR" dirty="0"/>
              <a:t>4.	Βασικές θεωρίες στην εκπαίδευση ενηλίκων (</a:t>
            </a:r>
            <a:r>
              <a:rPr lang="el-GR" dirty="0" err="1"/>
              <a:t>Kolb</a:t>
            </a:r>
            <a:r>
              <a:rPr lang="el-GR" dirty="0"/>
              <a:t>,  </a:t>
            </a:r>
            <a:r>
              <a:rPr lang="el-GR" dirty="0" err="1"/>
              <a:t>Knowles</a:t>
            </a:r>
            <a:r>
              <a:rPr lang="el-GR" dirty="0"/>
              <a:t>, </a:t>
            </a:r>
            <a:r>
              <a:rPr lang="el-GR" dirty="0" err="1"/>
              <a:t>Freire</a:t>
            </a:r>
            <a:r>
              <a:rPr lang="el-GR" dirty="0"/>
              <a:t>, </a:t>
            </a:r>
            <a:r>
              <a:rPr lang="el-GR" dirty="0" err="1"/>
              <a:t>κλπ</a:t>
            </a:r>
            <a:r>
              <a:rPr lang="el-GR" dirty="0"/>
              <a:t>) </a:t>
            </a:r>
          </a:p>
          <a:p>
            <a:endParaRPr lang="el-GR" dirty="0"/>
          </a:p>
        </p:txBody>
      </p:sp>
      <p:sp>
        <p:nvSpPr>
          <p:cNvPr id="3" name="Τίτλος 2">
            <a:extLst>
              <a:ext uri="{FF2B5EF4-FFF2-40B4-BE49-F238E27FC236}">
                <a16:creationId xmlns:a16="http://schemas.microsoft.com/office/drawing/2014/main" id="{3161D846-7B4B-4B89-ADA3-4E39F26BFF58}"/>
              </a:ext>
            </a:extLst>
          </p:cNvPr>
          <p:cNvSpPr>
            <a:spLocks noGrp="1"/>
          </p:cNvSpPr>
          <p:nvPr>
            <p:ph type="title"/>
          </p:nvPr>
        </p:nvSpPr>
        <p:spPr/>
        <p:txBody>
          <a:bodyPr/>
          <a:lstStyle/>
          <a:p>
            <a:r>
              <a:rPr lang="el-GR" dirty="0"/>
              <a:t>Τι θα μάθουμε;</a:t>
            </a:r>
          </a:p>
        </p:txBody>
      </p:sp>
    </p:spTree>
    <p:extLst>
      <p:ext uri="{BB962C8B-B14F-4D97-AF65-F5344CB8AC3E}">
        <p14:creationId xmlns:p14="http://schemas.microsoft.com/office/powerpoint/2010/main" val="159502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8BFF777A-A3A3-4C7F-BE5B-C465B83E41BE}"/>
              </a:ext>
            </a:extLst>
          </p:cNvPr>
          <p:cNvSpPr>
            <a:spLocks noGrp="1"/>
          </p:cNvSpPr>
          <p:nvPr>
            <p:ph idx="1"/>
          </p:nvPr>
        </p:nvSpPr>
        <p:spPr/>
        <p:txBody>
          <a:bodyPr>
            <a:normAutofit/>
          </a:bodyPr>
          <a:lstStyle/>
          <a:p>
            <a:r>
              <a:rPr lang="el-GR" sz="2800" i="1" dirty="0">
                <a:solidFill>
                  <a:schemeClr val="accent1">
                    <a:lumMod val="75000"/>
                  </a:schemeClr>
                </a:solidFill>
              </a:rPr>
              <a:t>Σε αυτό το μάθημα καλωσορίζουμε όλους τ@ </a:t>
            </a:r>
            <a:r>
              <a:rPr lang="el-GR" sz="2800" i="1" dirty="0" err="1">
                <a:solidFill>
                  <a:schemeClr val="accent1">
                    <a:lumMod val="75000"/>
                  </a:schemeClr>
                </a:solidFill>
              </a:rPr>
              <a:t>φοιτητ</a:t>
            </a:r>
            <a:r>
              <a:rPr lang="el-GR" sz="2800" i="1" dirty="0">
                <a:solidFill>
                  <a:schemeClr val="accent1">
                    <a:lumMod val="75000"/>
                  </a:schemeClr>
                </a:solidFill>
              </a:rPr>
              <a:t>@ από</a:t>
            </a:r>
            <a:r>
              <a:rPr lang="en-US" sz="2800" i="1" dirty="0">
                <a:solidFill>
                  <a:schemeClr val="accent1">
                    <a:lumMod val="75000"/>
                  </a:schemeClr>
                </a:solidFill>
              </a:rPr>
              <a:t> </a:t>
            </a:r>
            <a:r>
              <a:rPr lang="el-GR" sz="2800" i="1" dirty="0">
                <a:solidFill>
                  <a:schemeClr val="accent1">
                    <a:lumMod val="75000"/>
                  </a:schemeClr>
                </a:solidFill>
              </a:rPr>
              <a:t>διαφορετικά πλαίσια, με διαφορετικές θρησκευτικές πεποιθήσεις και με διαφορετικές ικανότητες και σεξουαλικές προτιμήσεις</a:t>
            </a:r>
            <a:endParaRPr lang="en-US" sz="2800" i="1" dirty="0">
              <a:solidFill>
                <a:schemeClr val="accent1">
                  <a:lumMod val="75000"/>
                </a:schemeClr>
              </a:solidFill>
            </a:endParaRPr>
          </a:p>
          <a:p>
            <a:endParaRPr lang="el-GR" sz="2800" i="1" dirty="0">
              <a:solidFill>
                <a:schemeClr val="accent1">
                  <a:lumMod val="75000"/>
                </a:schemeClr>
              </a:solidFill>
            </a:endParaRPr>
          </a:p>
          <a:p>
            <a:endParaRPr lang="el-GR" dirty="0"/>
          </a:p>
        </p:txBody>
      </p:sp>
      <p:sp>
        <p:nvSpPr>
          <p:cNvPr id="3" name="Τίτλος 2">
            <a:extLst>
              <a:ext uri="{FF2B5EF4-FFF2-40B4-BE49-F238E27FC236}">
                <a16:creationId xmlns:a16="http://schemas.microsoft.com/office/drawing/2014/main" id="{E70E52C9-BC79-40BC-9742-187288DF08BB}"/>
              </a:ext>
            </a:extLst>
          </p:cNvPr>
          <p:cNvSpPr>
            <a:spLocks noGrp="1"/>
          </p:cNvSpPr>
          <p:nvPr>
            <p:ph type="title"/>
          </p:nvPr>
        </p:nvSpPr>
        <p:spPr/>
        <p:txBody>
          <a:bodyPr/>
          <a:lstStyle/>
          <a:p>
            <a:r>
              <a:rPr lang="el-GR" dirty="0"/>
              <a:t>Δήλωση προσβασιμότητας</a:t>
            </a:r>
          </a:p>
        </p:txBody>
      </p:sp>
      <p:pic>
        <p:nvPicPr>
          <p:cNvPr id="6" name="Εικόνα 5">
            <a:extLst>
              <a:ext uri="{FF2B5EF4-FFF2-40B4-BE49-F238E27FC236}">
                <a16:creationId xmlns:a16="http://schemas.microsoft.com/office/drawing/2014/main" id="{19B1FE52-C039-4D63-904E-ECAF97C64E88}"/>
              </a:ext>
            </a:extLst>
          </p:cNvPr>
          <p:cNvPicPr>
            <a:picLocks noChangeAspect="1"/>
          </p:cNvPicPr>
          <p:nvPr/>
        </p:nvPicPr>
        <p:blipFill>
          <a:blip r:embed="rId2"/>
          <a:stretch>
            <a:fillRect/>
          </a:stretch>
        </p:blipFill>
        <p:spPr>
          <a:xfrm>
            <a:off x="4860032" y="4221088"/>
            <a:ext cx="2857500" cy="1600200"/>
          </a:xfrm>
          <a:prstGeom prst="rect">
            <a:avLst/>
          </a:prstGeom>
        </p:spPr>
      </p:pic>
      <p:pic>
        <p:nvPicPr>
          <p:cNvPr id="7" name="Εικόνα 6">
            <a:extLst>
              <a:ext uri="{FF2B5EF4-FFF2-40B4-BE49-F238E27FC236}">
                <a16:creationId xmlns:a16="http://schemas.microsoft.com/office/drawing/2014/main" id="{7E1A8AF6-94B9-4CE3-B44B-1E4CD3FB9E75}"/>
              </a:ext>
            </a:extLst>
          </p:cNvPr>
          <p:cNvPicPr>
            <a:picLocks noChangeAspect="1"/>
          </p:cNvPicPr>
          <p:nvPr/>
        </p:nvPicPr>
        <p:blipFill>
          <a:blip r:embed="rId3"/>
          <a:stretch>
            <a:fillRect/>
          </a:stretch>
        </p:blipFill>
        <p:spPr>
          <a:xfrm>
            <a:off x="1475656" y="4097263"/>
            <a:ext cx="2466975" cy="1847850"/>
          </a:xfrm>
          <a:prstGeom prst="rect">
            <a:avLst/>
          </a:prstGeom>
        </p:spPr>
      </p:pic>
    </p:spTree>
    <p:extLst>
      <p:ext uri="{BB962C8B-B14F-4D97-AF65-F5344CB8AC3E}">
        <p14:creationId xmlns:p14="http://schemas.microsoft.com/office/powerpoint/2010/main" val="1445787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11FE0393-4C43-44E1-85DD-C55F7798DF83}"/>
              </a:ext>
            </a:extLst>
          </p:cNvPr>
          <p:cNvSpPr>
            <a:spLocks noGrp="1"/>
          </p:cNvSpPr>
          <p:nvPr>
            <p:ph idx="1"/>
          </p:nvPr>
        </p:nvSpPr>
        <p:spPr/>
        <p:txBody>
          <a:bodyPr/>
          <a:lstStyle/>
          <a:p>
            <a:r>
              <a:rPr lang="el-GR" dirty="0"/>
              <a:t>5.	</a:t>
            </a:r>
            <a:r>
              <a:rPr lang="el-GR" dirty="0" err="1"/>
              <a:t>Μετασχηματίζουσα</a:t>
            </a:r>
            <a:r>
              <a:rPr lang="el-GR" dirty="0"/>
              <a:t> μάθηση</a:t>
            </a:r>
          </a:p>
          <a:p>
            <a:r>
              <a:rPr lang="el-GR" dirty="0"/>
              <a:t>6.	Ενεργητικές εκπαιδευτικές τεχνικές στην εκπαίδευση ενηλίκων </a:t>
            </a:r>
          </a:p>
          <a:p>
            <a:r>
              <a:rPr lang="el-GR" dirty="0"/>
              <a:t>7.	Εκπαιδευτικά μέσα και εκπαιδευτικός χώρος</a:t>
            </a:r>
          </a:p>
          <a:p>
            <a:r>
              <a:rPr lang="el-GR" dirty="0"/>
              <a:t>8.	Μαθησιακές ομάδες ενηλίκων – Δυναμική ομάδας, διεργασία  και ρόλοι</a:t>
            </a:r>
          </a:p>
          <a:p>
            <a:endParaRPr lang="el-GR" dirty="0"/>
          </a:p>
        </p:txBody>
      </p:sp>
      <p:sp>
        <p:nvSpPr>
          <p:cNvPr id="3" name="Τίτλος 2">
            <a:extLst>
              <a:ext uri="{FF2B5EF4-FFF2-40B4-BE49-F238E27FC236}">
                <a16:creationId xmlns:a16="http://schemas.microsoft.com/office/drawing/2014/main" id="{C24EC7F7-9A37-4976-8F86-6E399DC715AD}"/>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416880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9A87E0B5-FE0B-458D-828A-17FDB2107670}"/>
              </a:ext>
            </a:extLst>
          </p:cNvPr>
          <p:cNvSpPr>
            <a:spLocks noGrp="1"/>
          </p:cNvSpPr>
          <p:nvPr>
            <p:ph idx="1"/>
          </p:nvPr>
        </p:nvSpPr>
        <p:spPr/>
        <p:txBody>
          <a:bodyPr>
            <a:normAutofit lnSpcReduction="10000"/>
          </a:bodyPr>
          <a:lstStyle/>
          <a:p>
            <a:r>
              <a:rPr lang="el-GR" dirty="0"/>
              <a:t>9.	Εκπαιδευτικές τεχνικές για ευάλωτες κοινωνικές ομάδες (Μετανάστες - πρόσφυγες, ΑΜΕΑ, θρησκευτικές – πολιτισμικές μειονότητες </a:t>
            </a:r>
            <a:r>
              <a:rPr lang="el-GR" dirty="0" err="1"/>
              <a:t>κλπ</a:t>
            </a:r>
            <a:r>
              <a:rPr lang="el-GR" dirty="0"/>
              <a:t>)</a:t>
            </a:r>
          </a:p>
          <a:p>
            <a:r>
              <a:rPr lang="el-GR" dirty="0"/>
              <a:t>10.	Βιωματικό εργαστήριο O σύγχρονος ρόλος και οι δεξιότητες του εκπαιδευτή ενηλίκων  </a:t>
            </a:r>
          </a:p>
          <a:p>
            <a:r>
              <a:rPr lang="el-GR" dirty="0"/>
              <a:t>11.	Σχεδιασμός διδακτικής ενότητας και αξιολόγηση</a:t>
            </a:r>
          </a:p>
          <a:p>
            <a:r>
              <a:rPr lang="el-GR" dirty="0"/>
              <a:t>12.	Παρουσιάσεις εργασιών</a:t>
            </a:r>
          </a:p>
          <a:p>
            <a:r>
              <a:rPr lang="el-GR" dirty="0"/>
              <a:t>13.	Παρουσιάσεις εργασιών</a:t>
            </a:r>
          </a:p>
          <a:p>
            <a:endParaRPr lang="el-GR" dirty="0"/>
          </a:p>
        </p:txBody>
      </p:sp>
      <p:sp>
        <p:nvSpPr>
          <p:cNvPr id="3" name="Τίτλος 2">
            <a:extLst>
              <a:ext uri="{FF2B5EF4-FFF2-40B4-BE49-F238E27FC236}">
                <a16:creationId xmlns:a16="http://schemas.microsoft.com/office/drawing/2014/main" id="{846DC495-1CF8-4D0E-91CB-BF854C1CA1B5}"/>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87781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8A0C2872-0D1E-4C60-8F12-23766FAD5E02}"/>
              </a:ext>
            </a:extLst>
          </p:cNvPr>
          <p:cNvSpPr>
            <a:spLocks noGrp="1"/>
          </p:cNvSpPr>
          <p:nvPr>
            <p:ph idx="1"/>
          </p:nvPr>
        </p:nvSpPr>
        <p:spPr/>
        <p:txBody>
          <a:bodyPr/>
          <a:lstStyle/>
          <a:p>
            <a:r>
              <a:rPr lang="el-GR" dirty="0"/>
              <a:t>Είναι σημαντικό να συμμετέχετε στο μάθημα. Διαφορετικά θα χάσετε όλες τις εκπαιδευτικές</a:t>
            </a:r>
            <a:r>
              <a:rPr lang="el-GR" baseline="0" dirty="0"/>
              <a:t> δραστηριότητες στις οποίες εμπλεκόμαστε στην τάξη</a:t>
            </a:r>
          </a:p>
          <a:p>
            <a:endParaRPr lang="el-GR" dirty="0"/>
          </a:p>
          <a:p>
            <a:endParaRPr lang="el-GR" dirty="0"/>
          </a:p>
          <a:p>
            <a:endParaRPr lang="el-GR" dirty="0"/>
          </a:p>
        </p:txBody>
      </p:sp>
      <p:sp>
        <p:nvSpPr>
          <p:cNvPr id="3" name="Τίτλος 2">
            <a:extLst>
              <a:ext uri="{FF2B5EF4-FFF2-40B4-BE49-F238E27FC236}">
                <a16:creationId xmlns:a16="http://schemas.microsoft.com/office/drawing/2014/main" id="{0FAFD5C3-0F73-4F26-9916-216DA84C1DBE}"/>
              </a:ext>
            </a:extLst>
          </p:cNvPr>
          <p:cNvSpPr>
            <a:spLocks noGrp="1"/>
          </p:cNvSpPr>
          <p:nvPr>
            <p:ph type="title"/>
          </p:nvPr>
        </p:nvSpPr>
        <p:spPr/>
        <p:txBody>
          <a:bodyPr/>
          <a:lstStyle/>
          <a:p>
            <a:r>
              <a:rPr lang="el-GR" dirty="0"/>
              <a:t>Πώς θα μάθουμε;</a:t>
            </a:r>
          </a:p>
        </p:txBody>
      </p:sp>
      <p:pic>
        <p:nvPicPr>
          <p:cNvPr id="4" name="Εικόνα 3">
            <a:extLst>
              <a:ext uri="{FF2B5EF4-FFF2-40B4-BE49-F238E27FC236}">
                <a16:creationId xmlns:a16="http://schemas.microsoft.com/office/drawing/2014/main" id="{5A9CEDEF-4AC3-4CFF-8A8D-3DF75F25D558}"/>
              </a:ext>
            </a:extLst>
          </p:cNvPr>
          <p:cNvPicPr>
            <a:picLocks noChangeAspect="1"/>
          </p:cNvPicPr>
          <p:nvPr/>
        </p:nvPicPr>
        <p:blipFill>
          <a:blip r:embed="rId2"/>
          <a:stretch>
            <a:fillRect/>
          </a:stretch>
        </p:blipFill>
        <p:spPr>
          <a:xfrm>
            <a:off x="3595687" y="3429000"/>
            <a:ext cx="1952625" cy="2333625"/>
          </a:xfrm>
          <a:prstGeom prst="rect">
            <a:avLst/>
          </a:prstGeom>
        </p:spPr>
      </p:pic>
    </p:spTree>
    <p:extLst>
      <p:ext uri="{BB962C8B-B14F-4D97-AF65-F5344CB8AC3E}">
        <p14:creationId xmlns:p14="http://schemas.microsoft.com/office/powerpoint/2010/main" val="362827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71C7137-9267-4842-BECC-7FFA931C6140}"/>
              </a:ext>
            </a:extLst>
          </p:cNvPr>
          <p:cNvSpPr>
            <a:spLocks noGrp="1"/>
          </p:cNvSpPr>
          <p:nvPr>
            <p:ph idx="1"/>
          </p:nvPr>
        </p:nvSpPr>
        <p:spPr/>
        <p:txBody>
          <a:bodyPr/>
          <a:lstStyle/>
          <a:p>
            <a:endParaRPr lang="el-GR" dirty="0"/>
          </a:p>
        </p:txBody>
      </p:sp>
      <p:sp>
        <p:nvSpPr>
          <p:cNvPr id="3" name="Τίτλος 2">
            <a:extLst>
              <a:ext uri="{FF2B5EF4-FFF2-40B4-BE49-F238E27FC236}">
                <a16:creationId xmlns:a16="http://schemas.microsoft.com/office/drawing/2014/main" id="{43FA554B-DCDD-40E9-B881-86F3F83AD249}"/>
              </a:ext>
            </a:extLst>
          </p:cNvPr>
          <p:cNvSpPr>
            <a:spLocks noGrp="1"/>
          </p:cNvSpPr>
          <p:nvPr>
            <p:ph type="title"/>
          </p:nvPr>
        </p:nvSpPr>
        <p:spPr/>
        <p:txBody>
          <a:bodyPr/>
          <a:lstStyle/>
          <a:p>
            <a:endParaRPr lang="el-GR" dirty="0"/>
          </a:p>
        </p:txBody>
      </p:sp>
      <p:pic>
        <p:nvPicPr>
          <p:cNvPr id="3074" name="Picture 2" descr="Το σκεπτόμενο emoji - Free Sunday">
            <a:extLst>
              <a:ext uri="{FF2B5EF4-FFF2-40B4-BE49-F238E27FC236}">
                <a16:creationId xmlns:a16="http://schemas.microsoft.com/office/drawing/2014/main" id="{FE597A48-1B85-4EB2-BF50-66F588B2F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72771"/>
            <a:ext cx="260032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Φυσαλίδα ομιλίας: Έλλειψη 3">
            <a:extLst>
              <a:ext uri="{FF2B5EF4-FFF2-40B4-BE49-F238E27FC236}">
                <a16:creationId xmlns:a16="http://schemas.microsoft.com/office/drawing/2014/main" id="{76777DBE-2CB9-49DB-8EDF-D451342A2311}"/>
              </a:ext>
            </a:extLst>
          </p:cNvPr>
          <p:cNvSpPr/>
          <p:nvPr/>
        </p:nvSpPr>
        <p:spPr>
          <a:xfrm>
            <a:off x="323528" y="1916832"/>
            <a:ext cx="4248472" cy="2160240"/>
          </a:xfrm>
          <a:prstGeom prst="wedgeEllipseCallout">
            <a:avLst>
              <a:gd name="adj1" fmla="val 51826"/>
              <a:gd name="adj2" fmla="val 47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Ποιες οι απαιτήσεις του μαθήματος;</a:t>
            </a:r>
          </a:p>
        </p:txBody>
      </p:sp>
    </p:spTree>
    <p:extLst>
      <p:ext uri="{BB962C8B-B14F-4D97-AF65-F5344CB8AC3E}">
        <p14:creationId xmlns:p14="http://schemas.microsoft.com/office/powerpoint/2010/main" val="51384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FBEB7AFB-AFA9-46F6-8DE8-44D69A5CC36F}"/>
              </a:ext>
            </a:extLst>
          </p:cNvPr>
          <p:cNvSpPr>
            <a:spLocks noGrp="1"/>
          </p:cNvSpPr>
          <p:nvPr>
            <p:ph idx="1"/>
          </p:nvPr>
        </p:nvSpPr>
        <p:spPr/>
        <p:txBody>
          <a:bodyPr/>
          <a:lstStyle/>
          <a:p>
            <a:r>
              <a:rPr lang="el-GR" dirty="0"/>
              <a:t>Συμμετοχή σε </a:t>
            </a:r>
            <a:r>
              <a:rPr lang="fr-FR" dirty="0"/>
              <a:t>online </a:t>
            </a:r>
            <a:r>
              <a:rPr lang="el-GR" dirty="0"/>
              <a:t>πρόοδο (50%) 19-12-2021 18.00-18.30</a:t>
            </a:r>
          </a:p>
          <a:p>
            <a:endParaRPr lang="el-GR" dirty="0"/>
          </a:p>
          <a:p>
            <a:r>
              <a:rPr lang="el-GR" dirty="0"/>
              <a:t>Εκπόνηση ομαδικής εργασίας και παρουσίαση (50%=25%+25%)</a:t>
            </a:r>
          </a:p>
          <a:p>
            <a:pPr marL="109728" indent="0">
              <a:buNone/>
            </a:pPr>
            <a:endParaRPr lang="el-GR" dirty="0"/>
          </a:p>
          <a:p>
            <a:r>
              <a:rPr lang="fr-FR" dirty="0"/>
              <a:t>BO</a:t>
            </a:r>
            <a:r>
              <a:rPr lang="en-US" dirty="0"/>
              <a:t>NUS: </a:t>
            </a:r>
            <a:r>
              <a:rPr lang="el-GR" dirty="0"/>
              <a:t>Απομαγνητοφώνηση κειμένου (προαιρετικό: 1 επιπλέον μονάδα)</a:t>
            </a:r>
          </a:p>
        </p:txBody>
      </p:sp>
      <p:sp>
        <p:nvSpPr>
          <p:cNvPr id="3" name="Τίτλος 2">
            <a:extLst>
              <a:ext uri="{FF2B5EF4-FFF2-40B4-BE49-F238E27FC236}">
                <a16:creationId xmlns:a16="http://schemas.microsoft.com/office/drawing/2014/main" id="{9A82B793-27DC-4DBF-A8FA-2B3B126B4C1E}"/>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4949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5BE49D3-AF8C-4266-B1AB-F197E83FBAEB}"/>
              </a:ext>
            </a:extLst>
          </p:cNvPr>
          <p:cNvSpPr>
            <a:spLocks noGrp="1"/>
          </p:cNvSpPr>
          <p:nvPr>
            <p:ph idx="1"/>
          </p:nvPr>
        </p:nvSpPr>
        <p:spPr>
          <a:xfrm>
            <a:off x="457200" y="1438803"/>
            <a:ext cx="8229600" cy="4525963"/>
          </a:xfrm>
        </p:spPr>
        <p:txBody>
          <a:bodyPr/>
          <a:lstStyle/>
          <a:p>
            <a:r>
              <a:rPr lang="el-GR" dirty="0"/>
              <a:t>Σε ομάδες των δύο ατόμων λέω το όνομά μου στο άλλο μέλος της ομάδας μου και από πού το έχω πάρει. Στη συνέχεια, του λέω μία όμορφη στιγμή που έζησα ως τώρα στο Τμήμα Ελληνικής Φιλολογίας ή στα φοιτητικά μου χρόνια γενικότερα.</a:t>
            </a:r>
          </a:p>
          <a:p>
            <a:r>
              <a:rPr lang="el-GR" dirty="0"/>
              <a:t>Στην ολομέλεια, το άλλο μέλος της ομάδας μου με παρουσιάζει και εγώ παρουσιάζω αυτόν!</a:t>
            </a:r>
          </a:p>
        </p:txBody>
      </p:sp>
      <p:sp>
        <p:nvSpPr>
          <p:cNvPr id="3" name="Τίτλος 2">
            <a:extLst>
              <a:ext uri="{FF2B5EF4-FFF2-40B4-BE49-F238E27FC236}">
                <a16:creationId xmlns:a16="http://schemas.microsoft.com/office/drawing/2014/main" id="{3F872B5C-E257-459E-8FA7-0B2BBBB90AD1}"/>
              </a:ext>
            </a:extLst>
          </p:cNvPr>
          <p:cNvSpPr>
            <a:spLocks noGrp="1"/>
          </p:cNvSpPr>
          <p:nvPr>
            <p:ph type="title"/>
          </p:nvPr>
        </p:nvSpPr>
        <p:spPr/>
        <p:txBody>
          <a:bodyPr/>
          <a:lstStyle/>
          <a:p>
            <a:r>
              <a:rPr lang="el-GR" dirty="0"/>
              <a:t>Δραστηριότητα γνωριμίας</a:t>
            </a:r>
          </a:p>
        </p:txBody>
      </p:sp>
    </p:spTree>
    <p:extLst>
      <p:ext uri="{BB962C8B-B14F-4D97-AF65-F5344CB8AC3E}">
        <p14:creationId xmlns:p14="http://schemas.microsoft.com/office/powerpoint/2010/main" val="193018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3642" y="5519512"/>
            <a:ext cx="1380358" cy="133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s://encrypted-tbn1.gstatic.com/images?q=tbn:ANd9GcQHc_Q4Vy1KGDDq47YTo0QHNdGCrUYt6Oyc7HK1OJYNxOaDukd3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025" y="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1214414" y="274638"/>
            <a:ext cx="5072098" cy="1143000"/>
          </a:xfrm>
        </p:spPr>
        <p:txBody>
          <a:bodyPr>
            <a:noAutofit/>
          </a:bodyPr>
          <a:lstStyle/>
          <a:p>
            <a:r>
              <a:rPr lang="el-GR" sz="2800" b="1" dirty="0"/>
              <a:t>Εργασία σε ομάδες </a:t>
            </a:r>
            <a:endParaRPr lang="el-GR" sz="2800" dirty="0"/>
          </a:p>
        </p:txBody>
      </p:sp>
      <p:sp>
        <p:nvSpPr>
          <p:cNvPr id="3" name="Θέση περιεχομένου 2"/>
          <p:cNvSpPr>
            <a:spLocks noGrp="1"/>
          </p:cNvSpPr>
          <p:nvPr>
            <p:ph idx="1"/>
          </p:nvPr>
        </p:nvSpPr>
        <p:spPr>
          <a:xfrm>
            <a:off x="500034" y="1357298"/>
            <a:ext cx="8429684" cy="5214974"/>
          </a:xfrm>
        </p:spPr>
        <p:txBody>
          <a:bodyPr>
            <a:normAutofit fontScale="77500" lnSpcReduction="20000"/>
          </a:bodyPr>
          <a:lstStyle/>
          <a:p>
            <a:pPr marL="0" indent="0">
              <a:buNone/>
            </a:pPr>
            <a:r>
              <a:rPr lang="el-GR" sz="2400" dirty="0"/>
              <a:t>Μπείτε σε ομάδες και καταγράψτε με τα μέλη της ομάδας σας:</a:t>
            </a:r>
          </a:p>
          <a:p>
            <a:pPr marL="0" indent="0" algn="just">
              <a:buNone/>
            </a:pPr>
            <a:endParaRPr lang="el-GR" sz="2400" dirty="0"/>
          </a:p>
          <a:p>
            <a:pPr marL="457200" indent="-457200" algn="just">
              <a:buFont typeface="+mj-lt"/>
              <a:buAutoNum type="arabicPeriod"/>
            </a:pPr>
            <a:r>
              <a:rPr lang="el-GR" sz="2400" dirty="0"/>
              <a:t>Τις διαφορές που εντοπίζονται στον τρόπο εκμάθησης των ενηλίκων σε σχέση με τον τρόπο εκμάθησης των μαθητών ή ατόμων μικρότερης ηλικίας</a:t>
            </a:r>
          </a:p>
          <a:p>
            <a:pPr marL="457200" indent="-457200" algn="just">
              <a:buFont typeface="+mj-lt"/>
              <a:buAutoNum type="arabicPeriod"/>
            </a:pPr>
            <a:endParaRPr lang="el-GR" sz="2400" dirty="0"/>
          </a:p>
          <a:p>
            <a:pPr marL="457200" indent="-457200" algn="just">
              <a:buFont typeface="+mj-lt"/>
              <a:buAutoNum type="arabicPeriod"/>
            </a:pPr>
            <a:r>
              <a:rPr lang="el-GR" sz="2400" dirty="0"/>
              <a:t>Πώς θα διαφοροποιούσατε τη διδασκαλία σας εάν διδάσκατε ελληνικά σε μαθητές γυμνασίου και πώς σε μία τάξη μεταναστών; </a:t>
            </a:r>
          </a:p>
          <a:p>
            <a:pPr marL="457200" indent="-457200" algn="just">
              <a:buFont typeface="+mj-lt"/>
              <a:buAutoNum type="arabicPeriod"/>
            </a:pPr>
            <a:endParaRPr lang="el-GR" sz="2400" dirty="0"/>
          </a:p>
          <a:p>
            <a:pPr marL="457200" indent="-457200" algn="just">
              <a:buFont typeface="+mj-lt"/>
              <a:buAutoNum type="arabicPeriod"/>
            </a:pPr>
            <a:r>
              <a:rPr lang="el-GR" sz="2400" dirty="0"/>
              <a:t>Καταγράψτε ζητήματα που σας απασχολούν ή και σας αγχώνουν</a:t>
            </a:r>
          </a:p>
          <a:p>
            <a:pPr marL="457200" indent="-457200" algn="just">
              <a:buFont typeface="+mj-lt"/>
              <a:buAutoNum type="arabicPeriod"/>
            </a:pPr>
            <a:endParaRPr lang="el-GR" sz="2400" dirty="0"/>
          </a:p>
          <a:p>
            <a:pPr marL="0" indent="0" algn="just">
              <a:buNone/>
            </a:pPr>
            <a:r>
              <a:rPr lang="el-GR" sz="2400" dirty="0"/>
              <a:t>          Στη συνέχεια, επιλέξτε έναν εκπρόσωπο της ομάδας ο οποίος θα παρουσιάσει αιτιολογημένα τις επιλογές σας στην ολομέλεια.</a:t>
            </a:r>
          </a:p>
          <a:p>
            <a:pPr marL="0" indent="0" algn="just">
              <a:buNone/>
            </a:pPr>
            <a:r>
              <a:rPr lang="el-GR" sz="2400" dirty="0"/>
              <a:t>	</a:t>
            </a:r>
          </a:p>
          <a:p>
            <a:pPr marL="0" indent="0" algn="just">
              <a:buNone/>
            </a:pPr>
            <a:endParaRPr lang="el-GR" sz="2400" dirty="0"/>
          </a:p>
          <a:p>
            <a:pPr marL="0" indent="0" algn="just">
              <a:buNone/>
            </a:pPr>
            <a:r>
              <a:rPr lang="el-GR" sz="2400" dirty="0"/>
              <a:t>                             Χρόνος: ομαδικά 15 λεπτά</a:t>
            </a:r>
          </a:p>
        </p:txBody>
      </p:sp>
    </p:spTree>
    <p:extLst>
      <p:ext uri="{BB962C8B-B14F-4D97-AF65-F5344CB8AC3E}">
        <p14:creationId xmlns:p14="http://schemas.microsoft.com/office/powerpoint/2010/main" val="2236132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066" y="5589240"/>
            <a:ext cx="1094606" cy="10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s://encrypted-tbn1.gstatic.com/images?q=tbn:ANd9GcQHc_Q4Vy1KGDDq47YTo0QHNdGCrUYt6Oyc7HK1OJYNxOaDukd3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025" y="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428596" y="214290"/>
            <a:ext cx="6929486" cy="1143000"/>
          </a:xfrm>
        </p:spPr>
        <p:txBody>
          <a:bodyPr>
            <a:noAutofit/>
          </a:bodyPr>
          <a:lstStyle/>
          <a:p>
            <a:r>
              <a:rPr lang="el-GR" sz="2800" dirty="0"/>
              <a:t>Ομαδική Δραστηριότητα: </a:t>
            </a:r>
            <a:br>
              <a:rPr lang="el-GR" sz="2800" dirty="0"/>
            </a:br>
            <a:r>
              <a:rPr lang="el-GR" sz="2800" b="1" dirty="0"/>
              <a:t>Εκπαιδευτικές ανάγκες και αλλαγή</a:t>
            </a:r>
            <a:endParaRPr lang="el-GR" sz="2800" dirty="0"/>
          </a:p>
        </p:txBody>
      </p:sp>
      <p:sp>
        <p:nvSpPr>
          <p:cNvPr id="3" name="Θέση περιεχομένου 2"/>
          <p:cNvSpPr>
            <a:spLocks noGrp="1"/>
          </p:cNvSpPr>
          <p:nvPr>
            <p:ph idx="1"/>
          </p:nvPr>
        </p:nvSpPr>
        <p:spPr>
          <a:xfrm>
            <a:off x="395536" y="1714489"/>
            <a:ext cx="8229600" cy="4738848"/>
          </a:xfrm>
        </p:spPr>
        <p:txBody>
          <a:bodyPr>
            <a:normAutofit fontScale="92500" lnSpcReduction="10000"/>
          </a:bodyPr>
          <a:lstStyle/>
          <a:p>
            <a:pPr marL="0" indent="0" algn="just">
              <a:buNone/>
            </a:pPr>
            <a:r>
              <a:rPr lang="el-GR" sz="2400" dirty="0"/>
              <a:t>	Συζητήστε με τα μέλη της ομάδας σας και εντοπίστε τις σημαντικότερες αλλαγές που έχουν επέλθει τα τελευταία χρόνια στις εκπαιδευτικές ανάγκες της ελληνικής πραγματικότητας. Ποιοι παράγοντες οδηγούν στην αλλαγή; </a:t>
            </a:r>
          </a:p>
          <a:p>
            <a:pPr marL="0" indent="0" algn="just">
              <a:buNone/>
            </a:pPr>
            <a:r>
              <a:rPr lang="el-GR" sz="2400" dirty="0"/>
              <a:t>           Εξετάστε την επίδραση των αλλαγών αυτών στη διαμόρφωση των νέων ρόλων που καλούνται να υπηρετήσουν σήμερα οι εκπαιδευτές. </a:t>
            </a:r>
          </a:p>
          <a:p>
            <a:pPr marL="0" indent="0" algn="just">
              <a:buNone/>
            </a:pPr>
            <a:r>
              <a:rPr lang="el-GR" sz="2400" dirty="0"/>
              <a:t>            Στη συνέχεια, επιλέξτε έναν εκπρόσωπο της ομάδας ο οποίος θα παρουσιάσει  τα συμπεράσματά σας στην ολομέλεια.</a:t>
            </a:r>
          </a:p>
          <a:p>
            <a:pPr marL="0" indent="0" algn="just">
              <a:buNone/>
            </a:pPr>
            <a:r>
              <a:rPr lang="el-GR" sz="2400" dirty="0"/>
              <a:t>	</a:t>
            </a:r>
          </a:p>
          <a:p>
            <a:pPr marL="0" indent="0" algn="just">
              <a:buNone/>
            </a:pPr>
            <a:r>
              <a:rPr lang="en-US" sz="2400" dirty="0"/>
              <a:t>	</a:t>
            </a:r>
            <a:endParaRPr lang="el-GR" sz="2400" dirty="0"/>
          </a:p>
          <a:p>
            <a:pPr marL="0" indent="0" algn="just">
              <a:buNone/>
            </a:pPr>
            <a:r>
              <a:rPr lang="en-US" sz="2400" dirty="0"/>
              <a:t>	</a:t>
            </a:r>
            <a:r>
              <a:rPr lang="el-GR" sz="2400" dirty="0"/>
              <a:t>      Χρόνος: ομαδικά 15 λεπτά</a:t>
            </a:r>
          </a:p>
        </p:txBody>
      </p:sp>
    </p:spTree>
    <p:extLst>
      <p:ext uri="{BB962C8B-B14F-4D97-AF65-F5344CB8AC3E}">
        <p14:creationId xmlns:p14="http://schemas.microsoft.com/office/powerpoint/2010/main" val="223613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6" name="Picture 10" descr="ÎÏÎ¿ÏÎ­Î»ÎµÏÎ¼Î± ÎµÎ¹ÎºÏÎ½Î±Ï Î³Î¹Î± ÎµÎ¾ÎµÎ»Î¹Î¾Î· Î±Î½Î¸ÏÏÏÎ¿Ï"/>
          <p:cNvPicPr>
            <a:picLocks noChangeAspect="1" noChangeArrowheads="1"/>
          </p:cNvPicPr>
          <p:nvPr/>
        </p:nvPicPr>
        <p:blipFill>
          <a:blip r:embed="rId2" cstate="print"/>
          <a:srcRect/>
          <a:stretch>
            <a:fillRect/>
          </a:stretch>
        </p:blipFill>
        <p:spPr bwMode="auto">
          <a:xfrm>
            <a:off x="0" y="1785926"/>
            <a:ext cx="5214942" cy="2571768"/>
          </a:xfrm>
          <a:prstGeom prst="rect">
            <a:avLst/>
          </a:prstGeom>
          <a:noFill/>
        </p:spPr>
      </p:pic>
      <p:pic>
        <p:nvPicPr>
          <p:cNvPr id="86030" name="Picture 14" descr="ÎÏÎ¿ÏÎ­Î»ÎµÏÎ¼Î± ÎµÎ¹ÎºÏÎ½Î±Ï Î³Î¹Î± ÏÏÎ¿Î³Î½ÏÏÎ· ÎºÎ±Î¹ÏÎ¿Ï"/>
          <p:cNvPicPr>
            <a:picLocks noChangeAspect="1" noChangeArrowheads="1"/>
          </p:cNvPicPr>
          <p:nvPr/>
        </p:nvPicPr>
        <p:blipFill>
          <a:blip r:embed="rId3" cstate="print"/>
          <a:srcRect/>
          <a:stretch>
            <a:fillRect/>
          </a:stretch>
        </p:blipFill>
        <p:spPr bwMode="auto">
          <a:xfrm>
            <a:off x="214282" y="928670"/>
            <a:ext cx="4857784" cy="1500198"/>
          </a:xfrm>
          <a:prstGeom prst="rect">
            <a:avLst/>
          </a:prstGeom>
          <a:noFill/>
        </p:spPr>
      </p:pic>
      <p:pic>
        <p:nvPicPr>
          <p:cNvPr id="86028" name="Picture 12" descr="ÎÏÎ¿ÏÎ­Î»ÎµÏÎ¼Î± ÎµÎ¹ÎºÏÎ½Î±Ï Î³Î¹Î± ÏÏÎ¹ÏÎ¹Î± ÎµÎ¾ÎµÎ»Î¹Î¾Î·"/>
          <p:cNvPicPr>
            <a:picLocks noChangeAspect="1" noChangeArrowheads="1"/>
          </p:cNvPicPr>
          <p:nvPr/>
        </p:nvPicPr>
        <p:blipFill>
          <a:blip r:embed="rId4" cstate="print"/>
          <a:srcRect/>
          <a:stretch>
            <a:fillRect/>
          </a:stretch>
        </p:blipFill>
        <p:spPr bwMode="auto">
          <a:xfrm>
            <a:off x="0" y="4071942"/>
            <a:ext cx="2071638" cy="1214446"/>
          </a:xfrm>
          <a:prstGeom prst="rect">
            <a:avLst/>
          </a:prstGeom>
          <a:noFill/>
        </p:spPr>
      </p:pic>
      <p:sp>
        <p:nvSpPr>
          <p:cNvPr id="2" name="1 - Τίτλος"/>
          <p:cNvSpPr>
            <a:spLocks noGrp="1"/>
          </p:cNvSpPr>
          <p:nvPr>
            <p:ph type="title"/>
          </p:nvPr>
        </p:nvSpPr>
        <p:spPr>
          <a:xfrm>
            <a:off x="457200" y="274638"/>
            <a:ext cx="8229600" cy="511156"/>
          </a:xfrm>
        </p:spPr>
        <p:txBody>
          <a:bodyPr>
            <a:normAutofit fontScale="90000"/>
          </a:bodyPr>
          <a:lstStyle/>
          <a:p>
            <a:r>
              <a:rPr lang="el-GR" dirty="0"/>
              <a:t>Ζούμε σε έναν κόσμο γεμάτο αλλαγές</a:t>
            </a:r>
          </a:p>
        </p:txBody>
      </p:sp>
      <p:sp>
        <p:nvSpPr>
          <p:cNvPr id="86018" name="AutoShape 2" descr="ÎÏÎ¿ÏÎ­Î»ÎµÏÎ¼Î± ÎµÎ¹ÎºÏÎ½Î±Ï Î³Î¹Î± Î±Î»Î»Î±Î³Îµ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6020" name="Picture 4" descr="ÎÏÎ¿ÏÎ­Î»ÎµÏÎ¼Î± ÎµÎ¹ÎºÏÎ½Î±Ï Î³Î¹Î± Î±Î»Î»Î±Î³ÎµÏ"/>
          <p:cNvPicPr>
            <a:picLocks noChangeAspect="1" noChangeArrowheads="1"/>
          </p:cNvPicPr>
          <p:nvPr/>
        </p:nvPicPr>
        <p:blipFill>
          <a:blip r:embed="rId5" cstate="print"/>
          <a:srcRect/>
          <a:stretch>
            <a:fillRect/>
          </a:stretch>
        </p:blipFill>
        <p:spPr bwMode="auto">
          <a:xfrm>
            <a:off x="0" y="5286388"/>
            <a:ext cx="2000232" cy="1571612"/>
          </a:xfrm>
          <a:prstGeom prst="rect">
            <a:avLst/>
          </a:prstGeom>
          <a:noFill/>
        </p:spPr>
      </p:pic>
      <p:sp>
        <p:nvSpPr>
          <p:cNvPr id="86022" name="AutoShape 6" descr="ÎÏÎ¿ÏÎ­Î»ÎµÏÎ¼Î± ÎµÎ¹ÎºÏÎ½Î±Ï Î³Î¹Î± Î±Î»Î»Î±Î³Îµ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6024" name="Picture 8" descr="ÎÏÎ¿ÏÎ­Î»ÎµÏÎ¼Î± ÎµÎ¹ÎºÏÎ½Î±Ï Î³Î¹Î± Î±Î»Î»Î±Î³ÎµÏ"/>
          <p:cNvPicPr>
            <a:picLocks noChangeAspect="1" noChangeArrowheads="1"/>
          </p:cNvPicPr>
          <p:nvPr/>
        </p:nvPicPr>
        <p:blipFill>
          <a:blip r:embed="rId6" cstate="print"/>
          <a:srcRect/>
          <a:stretch>
            <a:fillRect/>
          </a:stretch>
        </p:blipFill>
        <p:spPr bwMode="auto">
          <a:xfrm>
            <a:off x="5214942" y="928670"/>
            <a:ext cx="3929058" cy="1500198"/>
          </a:xfrm>
          <a:prstGeom prst="rect">
            <a:avLst/>
          </a:prstGeom>
          <a:noFill/>
        </p:spPr>
      </p:pic>
      <p:pic>
        <p:nvPicPr>
          <p:cNvPr id="86032" name="Picture 16" descr="ÎÏÎ¿ÏÎ­Î»ÎµÏÎ¼Î± ÎµÎ¹ÎºÏÎ½Î±Ï Î³Î¹Î± ÏÎµÏÎ½Î¿Î»Î¿Î³Î¹Î± ÏÎ±Î»Î¹Î± ÎºÎ±Î¹ ÏÎ·Î¼ÎµÏÎ±"/>
          <p:cNvPicPr>
            <a:picLocks noChangeAspect="1" noChangeArrowheads="1"/>
          </p:cNvPicPr>
          <p:nvPr/>
        </p:nvPicPr>
        <p:blipFill>
          <a:blip r:embed="rId7" cstate="print"/>
          <a:srcRect/>
          <a:stretch>
            <a:fillRect/>
          </a:stretch>
        </p:blipFill>
        <p:spPr bwMode="auto">
          <a:xfrm>
            <a:off x="5214942" y="3071810"/>
            <a:ext cx="3571900" cy="1571636"/>
          </a:xfrm>
          <a:prstGeom prst="rect">
            <a:avLst/>
          </a:prstGeom>
          <a:noFill/>
        </p:spPr>
      </p:pic>
      <p:pic>
        <p:nvPicPr>
          <p:cNvPr id="86034" name="Picture 18" descr="ÎÏÎ¿ÏÎ­Î»ÎµÏÎ¼Î± ÎµÎ¹ÎºÏÎ½Î±Ï Î³Î¹Î± ÏÎ¿Î¼ÏÎ¿Ï"/>
          <p:cNvPicPr>
            <a:picLocks noChangeAspect="1" noChangeArrowheads="1"/>
          </p:cNvPicPr>
          <p:nvPr/>
        </p:nvPicPr>
        <p:blipFill>
          <a:blip r:embed="rId8" cstate="print"/>
          <a:srcRect/>
          <a:stretch>
            <a:fillRect/>
          </a:stretch>
        </p:blipFill>
        <p:spPr bwMode="auto">
          <a:xfrm>
            <a:off x="5214942" y="2428868"/>
            <a:ext cx="3929058" cy="2000264"/>
          </a:xfrm>
          <a:prstGeom prst="rect">
            <a:avLst/>
          </a:prstGeom>
          <a:noFill/>
        </p:spPr>
      </p:pic>
      <p:pic>
        <p:nvPicPr>
          <p:cNvPr id="1026" name="Picture 2" descr="C:\Users\user\Desktop\18s1education.jpg"/>
          <p:cNvPicPr>
            <a:picLocks noChangeAspect="1" noChangeArrowheads="1"/>
          </p:cNvPicPr>
          <p:nvPr/>
        </p:nvPicPr>
        <p:blipFill>
          <a:blip r:embed="rId9"/>
          <a:srcRect/>
          <a:stretch>
            <a:fillRect/>
          </a:stretch>
        </p:blipFill>
        <p:spPr bwMode="auto">
          <a:xfrm>
            <a:off x="5214942" y="4357694"/>
            <a:ext cx="3929058" cy="2500306"/>
          </a:xfrm>
          <a:prstGeom prst="rect">
            <a:avLst/>
          </a:prstGeom>
          <a:noFill/>
        </p:spPr>
      </p:pic>
      <p:pic>
        <p:nvPicPr>
          <p:cNvPr id="2051" name="Picture 3" descr="C:\Users\user\Desktop\prosfyges01.jpg"/>
          <p:cNvPicPr>
            <a:picLocks noChangeAspect="1" noChangeArrowheads="1"/>
          </p:cNvPicPr>
          <p:nvPr/>
        </p:nvPicPr>
        <p:blipFill>
          <a:blip r:embed="rId10"/>
          <a:srcRect/>
          <a:stretch>
            <a:fillRect/>
          </a:stretch>
        </p:blipFill>
        <p:spPr bwMode="auto">
          <a:xfrm>
            <a:off x="1857356" y="4143380"/>
            <a:ext cx="3357586" cy="27146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457200" y="274638"/>
            <a:ext cx="8229600" cy="582594"/>
          </a:xfrm>
        </p:spPr>
        <p:txBody>
          <a:bodyPr>
            <a:normAutofit fontScale="90000"/>
          </a:bodyPr>
          <a:lstStyle/>
          <a:p>
            <a:r>
              <a:rPr lang="el-GR" dirty="0"/>
              <a:t>Αλλαγή εκπαιδευτικών αναγκών</a:t>
            </a:r>
          </a:p>
        </p:txBody>
      </p:sp>
      <p:sp>
        <p:nvSpPr>
          <p:cNvPr id="9" name="8 - Θέση κειμένου"/>
          <p:cNvSpPr>
            <a:spLocks noGrp="1"/>
          </p:cNvSpPr>
          <p:nvPr>
            <p:ph type="body" idx="1"/>
          </p:nvPr>
        </p:nvSpPr>
        <p:spPr>
          <a:xfrm>
            <a:off x="571472" y="1071546"/>
            <a:ext cx="3186106" cy="857256"/>
          </a:xfrm>
        </p:spPr>
        <p:txBody>
          <a:bodyPr>
            <a:normAutofit/>
          </a:bodyPr>
          <a:lstStyle/>
          <a:p>
            <a:r>
              <a:rPr lang="el-GR" dirty="0"/>
              <a:t>Διεθνείς εξελίξεις και αλλαγές</a:t>
            </a:r>
          </a:p>
        </p:txBody>
      </p:sp>
      <p:sp>
        <p:nvSpPr>
          <p:cNvPr id="6" name="5 - Θέση περιεχομένου"/>
          <p:cNvSpPr>
            <a:spLocks noGrp="1"/>
          </p:cNvSpPr>
          <p:nvPr>
            <p:ph sz="half" idx="2"/>
          </p:nvPr>
        </p:nvSpPr>
        <p:spPr>
          <a:xfrm>
            <a:off x="457200" y="1928802"/>
            <a:ext cx="4040188" cy="4197361"/>
          </a:xfrm>
        </p:spPr>
        <p:txBody>
          <a:bodyPr>
            <a:normAutofit fontScale="92500"/>
          </a:bodyPr>
          <a:lstStyle/>
          <a:p>
            <a:r>
              <a:rPr lang="el-GR" dirty="0"/>
              <a:t>Περιβαλλοντικές </a:t>
            </a:r>
          </a:p>
          <a:p>
            <a:r>
              <a:rPr lang="el-GR" dirty="0"/>
              <a:t>Οικονομικές </a:t>
            </a:r>
          </a:p>
          <a:p>
            <a:r>
              <a:rPr lang="el-GR" dirty="0"/>
              <a:t>Τεχνολογικές </a:t>
            </a:r>
          </a:p>
          <a:p>
            <a:r>
              <a:rPr lang="el-GR" dirty="0"/>
              <a:t>Κοινωνικές </a:t>
            </a:r>
          </a:p>
          <a:p>
            <a:r>
              <a:rPr lang="el-GR" dirty="0"/>
              <a:t>Πολιτισμικές</a:t>
            </a:r>
          </a:p>
          <a:p>
            <a:r>
              <a:rPr lang="el-GR" dirty="0"/>
              <a:t>Πολιτικές </a:t>
            </a:r>
          </a:p>
          <a:p>
            <a:endParaRPr lang="el-GR" dirty="0"/>
          </a:p>
          <a:p>
            <a:pPr>
              <a:spcBef>
                <a:spcPts val="0"/>
              </a:spcBef>
              <a:buNone/>
            </a:pPr>
            <a:r>
              <a:rPr lang="el-GR" dirty="0"/>
              <a:t> </a:t>
            </a:r>
          </a:p>
          <a:p>
            <a:pPr>
              <a:spcBef>
                <a:spcPts val="0"/>
              </a:spcBef>
              <a:buNone/>
            </a:pPr>
            <a:r>
              <a:rPr lang="el-GR" dirty="0"/>
              <a:t>  Συνεχής προσαρμογή στις </a:t>
            </a:r>
          </a:p>
          <a:p>
            <a:pPr>
              <a:spcBef>
                <a:spcPts val="0"/>
              </a:spcBef>
              <a:buNone/>
            </a:pPr>
            <a:r>
              <a:rPr lang="el-GR" dirty="0"/>
              <a:t>  συντελούμενες αλλαγές</a:t>
            </a:r>
          </a:p>
        </p:txBody>
      </p:sp>
      <p:sp>
        <p:nvSpPr>
          <p:cNvPr id="10" name="9 - Θέση κειμένου"/>
          <p:cNvSpPr>
            <a:spLocks noGrp="1"/>
          </p:cNvSpPr>
          <p:nvPr>
            <p:ph type="body" sz="quarter" idx="3"/>
          </p:nvPr>
        </p:nvSpPr>
        <p:spPr>
          <a:xfrm>
            <a:off x="4645025" y="1000109"/>
            <a:ext cx="3713189" cy="571503"/>
          </a:xfrm>
        </p:spPr>
        <p:txBody>
          <a:bodyPr>
            <a:normAutofit fontScale="92500"/>
          </a:bodyPr>
          <a:lstStyle/>
          <a:p>
            <a:r>
              <a:rPr lang="el-GR" sz="2200" dirty="0"/>
              <a:t>Απαραίτητη η απόκτηση </a:t>
            </a:r>
          </a:p>
        </p:txBody>
      </p:sp>
      <p:sp>
        <p:nvSpPr>
          <p:cNvPr id="11" name="10 - Θέση περιεχομένου"/>
          <p:cNvSpPr>
            <a:spLocks noGrp="1"/>
          </p:cNvSpPr>
          <p:nvPr>
            <p:ph sz="quarter" idx="4"/>
          </p:nvPr>
        </p:nvSpPr>
        <p:spPr>
          <a:xfrm>
            <a:off x="4645025" y="1643050"/>
            <a:ext cx="4041775" cy="4643470"/>
          </a:xfrm>
        </p:spPr>
        <p:txBody>
          <a:bodyPr>
            <a:normAutofit fontScale="92500" lnSpcReduction="10000"/>
          </a:bodyPr>
          <a:lstStyle/>
          <a:p>
            <a:r>
              <a:rPr lang="el-GR" dirty="0"/>
              <a:t>Ποικίλων γνώσεων </a:t>
            </a:r>
          </a:p>
          <a:p>
            <a:r>
              <a:rPr lang="el-GR" dirty="0"/>
              <a:t>Δεξιοτήτων </a:t>
            </a:r>
          </a:p>
          <a:p>
            <a:r>
              <a:rPr lang="el-GR" dirty="0"/>
              <a:t>Συμπεριφορών </a:t>
            </a:r>
          </a:p>
          <a:p>
            <a:r>
              <a:rPr lang="el-GR" dirty="0"/>
              <a:t>Στάσεων </a:t>
            </a:r>
          </a:p>
          <a:p>
            <a:r>
              <a:rPr lang="el-GR" dirty="0"/>
              <a:t>Αξιών  </a:t>
            </a:r>
          </a:p>
          <a:p>
            <a:pPr>
              <a:spcBef>
                <a:spcPts val="0"/>
              </a:spcBef>
              <a:buNone/>
            </a:pPr>
            <a:r>
              <a:rPr lang="el-GR" b="1" dirty="0"/>
              <a:t>                    </a:t>
            </a:r>
          </a:p>
          <a:p>
            <a:pPr>
              <a:spcBef>
                <a:spcPts val="0"/>
              </a:spcBef>
              <a:buNone/>
            </a:pPr>
            <a:endParaRPr lang="el-GR" b="1" dirty="0"/>
          </a:p>
          <a:p>
            <a:pPr>
              <a:spcBef>
                <a:spcPts val="0"/>
              </a:spcBef>
              <a:buNone/>
            </a:pPr>
            <a:r>
              <a:rPr lang="el-GR" b="1" dirty="0"/>
              <a:t>              Ιδιαίτερα των              </a:t>
            </a:r>
          </a:p>
          <a:p>
            <a:pPr>
              <a:spcBef>
                <a:spcPts val="0"/>
              </a:spcBef>
              <a:buNone/>
            </a:pPr>
            <a:r>
              <a:rPr lang="el-GR" b="1" dirty="0"/>
              <a:t>                  ενηλίκων</a:t>
            </a:r>
          </a:p>
          <a:p>
            <a:endParaRPr lang="el-GR" dirty="0"/>
          </a:p>
          <a:p>
            <a:pPr>
              <a:buNone/>
            </a:pPr>
            <a:r>
              <a:rPr lang="el-GR" dirty="0"/>
              <a:t>     </a:t>
            </a:r>
          </a:p>
          <a:p>
            <a:pPr>
              <a:buNone/>
            </a:pPr>
            <a:r>
              <a:rPr lang="el-GR" dirty="0"/>
              <a:t>     </a:t>
            </a:r>
          </a:p>
          <a:p>
            <a:pPr>
              <a:buNone/>
            </a:pPr>
            <a:r>
              <a:rPr lang="el-GR" dirty="0"/>
              <a:t>     Αλλαγή στο εκπαιδευτικό προφίλ των εκπαιδευτών</a:t>
            </a:r>
          </a:p>
          <a:p>
            <a:endParaRPr lang="el-GR" dirty="0"/>
          </a:p>
          <a:p>
            <a:endParaRPr lang="el-GR" dirty="0"/>
          </a:p>
        </p:txBody>
      </p:sp>
      <p:sp>
        <p:nvSpPr>
          <p:cNvPr id="7" name="6 - Δεξιό άγκιστρο"/>
          <p:cNvSpPr/>
          <p:nvPr/>
        </p:nvSpPr>
        <p:spPr>
          <a:xfrm>
            <a:off x="3571868" y="1714488"/>
            <a:ext cx="428628" cy="2500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b="1" u="sng" dirty="0"/>
          </a:p>
        </p:txBody>
      </p:sp>
      <p:sp>
        <p:nvSpPr>
          <p:cNvPr id="12" name="11 - Βέλος προς τα κάτω"/>
          <p:cNvSpPr/>
          <p:nvPr/>
        </p:nvSpPr>
        <p:spPr>
          <a:xfrm>
            <a:off x="5000628" y="3357562"/>
            <a:ext cx="428628" cy="1000132"/>
          </a:xfrm>
          <a:prstGeom prst="downArrow">
            <a:avLst>
              <a:gd name="adj1" fmla="val 50000"/>
              <a:gd name="adj2" fmla="val 428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Βέλος προς τα κάτω"/>
          <p:cNvSpPr/>
          <p:nvPr/>
        </p:nvSpPr>
        <p:spPr>
          <a:xfrm>
            <a:off x="785786" y="435769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Δεξιό άγκιστρο"/>
          <p:cNvSpPr/>
          <p:nvPr/>
        </p:nvSpPr>
        <p:spPr>
          <a:xfrm>
            <a:off x="5572132" y="3500438"/>
            <a:ext cx="357190" cy="928694"/>
          </a:xfrm>
          <a:prstGeom prst="rightBrace">
            <a:avLst>
              <a:gd name="adj1" fmla="val 966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9C5730F7-C9A8-4230-8B1C-4471145C0D58}"/>
              </a:ext>
            </a:extLst>
          </p:cNvPr>
          <p:cNvSpPr>
            <a:spLocks noGrp="1"/>
          </p:cNvSpPr>
          <p:nvPr>
            <p:ph idx="1"/>
          </p:nvPr>
        </p:nvSpPr>
        <p:spPr/>
        <p:txBody>
          <a:bodyPr/>
          <a:lstStyle/>
          <a:p>
            <a:r>
              <a:rPr lang="el-GR" sz="2400" i="1" dirty="0">
                <a:solidFill>
                  <a:schemeClr val="accent1">
                    <a:lumMod val="75000"/>
                  </a:schemeClr>
                </a:solidFill>
              </a:rPr>
              <a:t>Αν θεωρείς ότι το υλικό του μαθήματος δεν είναι </a:t>
            </a:r>
            <a:r>
              <a:rPr lang="el-GR" sz="2400" i="1" dirty="0" err="1">
                <a:solidFill>
                  <a:schemeClr val="accent1">
                    <a:lumMod val="75000"/>
                  </a:schemeClr>
                </a:solidFill>
              </a:rPr>
              <a:t>προσβάσιμο</a:t>
            </a:r>
            <a:r>
              <a:rPr lang="el-GR" sz="2400" i="1" dirty="0">
                <a:solidFill>
                  <a:schemeClr val="accent1">
                    <a:lumMod val="75000"/>
                  </a:schemeClr>
                </a:solidFill>
              </a:rPr>
              <a:t> για σένα ενημέρωσέ μας ή αν για οποιονδήποτε λόγο αντιμετωπίζεις κάποια δυσκολία κατά τη διάρκεια του  μαθήματος και χρειάζεσαι συμβουλευτική, επικοινώνησε με τη Δομή Συμβουλευτικής και Προσβασιμότητας στο </a:t>
            </a:r>
            <a:r>
              <a:rPr lang="en-US" sz="2400" i="1" dirty="0">
                <a:solidFill>
                  <a:schemeClr val="accent1">
                    <a:lumMod val="75000"/>
                  </a:schemeClr>
                </a:solidFill>
                <a:hlinkClick r:id="rId2"/>
              </a:rPr>
              <a:t>dosyp@duth.gr</a:t>
            </a:r>
            <a:endParaRPr lang="en-US" sz="2400" i="1" dirty="0">
              <a:solidFill>
                <a:schemeClr val="accent1">
                  <a:lumMod val="75000"/>
                </a:schemeClr>
              </a:solidFill>
            </a:endParaRPr>
          </a:p>
          <a:p>
            <a:endParaRPr lang="en-US" sz="2400" i="1" dirty="0">
              <a:solidFill>
                <a:schemeClr val="accent1">
                  <a:lumMod val="75000"/>
                </a:schemeClr>
              </a:solidFill>
            </a:endParaRPr>
          </a:p>
          <a:p>
            <a:r>
              <a:rPr lang="el-GR" sz="2400" i="1" dirty="0">
                <a:solidFill>
                  <a:schemeClr val="accent1">
                    <a:lumMod val="75000"/>
                  </a:schemeClr>
                </a:solidFill>
              </a:rPr>
              <a:t> </a:t>
            </a:r>
            <a:r>
              <a:rPr lang="el-GR" sz="2400" i="1" dirty="0"/>
              <a:t> </a:t>
            </a:r>
          </a:p>
          <a:p>
            <a:endParaRPr lang="el-GR" dirty="0"/>
          </a:p>
        </p:txBody>
      </p:sp>
      <p:sp>
        <p:nvSpPr>
          <p:cNvPr id="3" name="Τίτλος 2">
            <a:extLst>
              <a:ext uri="{FF2B5EF4-FFF2-40B4-BE49-F238E27FC236}">
                <a16:creationId xmlns:a16="http://schemas.microsoft.com/office/drawing/2014/main" id="{CD5466BD-6020-4612-9C1F-D8DA8CE17EC4}"/>
              </a:ext>
            </a:extLst>
          </p:cNvPr>
          <p:cNvSpPr>
            <a:spLocks noGrp="1"/>
          </p:cNvSpPr>
          <p:nvPr>
            <p:ph type="title"/>
          </p:nvPr>
        </p:nvSpPr>
        <p:spPr/>
        <p:txBody>
          <a:bodyPr/>
          <a:lstStyle/>
          <a:p>
            <a:endParaRPr lang="el-GR"/>
          </a:p>
        </p:txBody>
      </p:sp>
      <p:pic>
        <p:nvPicPr>
          <p:cNvPr id="4" name="Εικόνα 3">
            <a:extLst>
              <a:ext uri="{FF2B5EF4-FFF2-40B4-BE49-F238E27FC236}">
                <a16:creationId xmlns:a16="http://schemas.microsoft.com/office/drawing/2014/main" id="{030C625A-3FC4-48A3-9C34-F2E33DB1E5C8}"/>
              </a:ext>
            </a:extLst>
          </p:cNvPr>
          <p:cNvPicPr>
            <a:picLocks noChangeAspect="1"/>
          </p:cNvPicPr>
          <p:nvPr/>
        </p:nvPicPr>
        <p:blipFill>
          <a:blip r:embed="rId3"/>
          <a:stretch>
            <a:fillRect/>
          </a:stretch>
        </p:blipFill>
        <p:spPr>
          <a:xfrm>
            <a:off x="3851920" y="3933056"/>
            <a:ext cx="2305050" cy="1981200"/>
          </a:xfrm>
          <a:prstGeom prst="rect">
            <a:avLst/>
          </a:prstGeom>
        </p:spPr>
      </p:pic>
    </p:spTree>
    <p:extLst>
      <p:ext uri="{BB962C8B-B14F-4D97-AF65-F5344CB8AC3E}">
        <p14:creationId xmlns:p14="http://schemas.microsoft.com/office/powerpoint/2010/main" val="88512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0" y="0"/>
            <a:ext cx="1008112" cy="90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a:xfrm>
            <a:off x="357158" y="785794"/>
            <a:ext cx="3008313" cy="1162050"/>
          </a:xfrm>
        </p:spPr>
        <p:txBody>
          <a:bodyPr>
            <a:noAutofit/>
          </a:bodyPr>
          <a:lstStyle/>
          <a:p>
            <a:pPr algn="ctr"/>
            <a:r>
              <a:rPr lang="el-GR" sz="2400" i="1" dirty="0"/>
              <a:t>Ερωτήσεις για προβληματισμό και συζήτηση!</a:t>
            </a:r>
          </a:p>
        </p:txBody>
      </p:sp>
      <p:sp>
        <p:nvSpPr>
          <p:cNvPr id="3" name="Θέση περιεχομένου 2"/>
          <p:cNvSpPr>
            <a:spLocks noGrp="1"/>
          </p:cNvSpPr>
          <p:nvPr>
            <p:ph idx="1"/>
          </p:nvPr>
        </p:nvSpPr>
        <p:spPr>
          <a:xfrm>
            <a:off x="3575050" y="1714488"/>
            <a:ext cx="5211792" cy="3643338"/>
          </a:xfrm>
        </p:spPr>
        <p:txBody>
          <a:bodyPr anchor="ctr">
            <a:normAutofit fontScale="92500" lnSpcReduction="20000"/>
          </a:bodyPr>
          <a:lstStyle/>
          <a:p>
            <a:pPr marL="514350" lvl="0" indent="-514350" algn="just">
              <a:buNone/>
            </a:pPr>
            <a:endParaRPr lang="el-GR" sz="2400" i="1" dirty="0"/>
          </a:p>
          <a:p>
            <a:pPr marL="514350" indent="-514350">
              <a:buFont typeface="+mj-lt"/>
              <a:buAutoNum type="arabicPeriod"/>
            </a:pPr>
            <a:r>
              <a:rPr lang="el-GR" sz="2400" i="1" dirty="0"/>
              <a:t>Είναι εύκολη διαδικασία η αλλαγή; Υπάρχουν δυσκολίες προσαρμογής στις αλλαγές; </a:t>
            </a:r>
          </a:p>
          <a:p>
            <a:pPr marL="514350" indent="-514350">
              <a:buFont typeface="+mj-lt"/>
              <a:buAutoNum type="arabicPeriod"/>
            </a:pPr>
            <a:endParaRPr lang="el-GR" sz="2400" i="1" dirty="0"/>
          </a:p>
          <a:p>
            <a:pPr marL="514350" lvl="0" indent="-514350">
              <a:buFont typeface="+mj-lt"/>
              <a:buAutoNum type="arabicPeriod"/>
            </a:pPr>
            <a:r>
              <a:rPr lang="el-GR" sz="2400" i="1" dirty="0"/>
              <a:t>Είστε υπέρ των αλλαγών ή είναι ασφαλέστερη οδός η σταθερότητα;</a:t>
            </a:r>
          </a:p>
          <a:p>
            <a:pPr marL="514350" lvl="0" indent="-514350">
              <a:buFont typeface="+mj-lt"/>
              <a:buAutoNum type="arabicPeriod"/>
            </a:pPr>
            <a:endParaRPr lang="el-GR" sz="2400" i="1" dirty="0"/>
          </a:p>
          <a:p>
            <a:pPr marL="514350" lvl="0" indent="-514350">
              <a:buFont typeface="+mj-lt"/>
              <a:buAutoNum type="arabicPeriod"/>
            </a:pPr>
            <a:r>
              <a:rPr lang="el-GR" sz="2400" i="1" dirty="0"/>
              <a:t>Αν ναι, πώς σκέφτεστε ότι μπορούν να αντιμετωπιστούν;</a:t>
            </a:r>
          </a:p>
          <a:p>
            <a:pPr marL="514350" lvl="0" indent="-514350">
              <a:buFont typeface="+mj-lt"/>
              <a:buAutoNum type="arabicPeriod"/>
            </a:pPr>
            <a:endParaRPr lang="el-GR" sz="2400" i="1" dirty="0"/>
          </a:p>
          <a:p>
            <a:pPr marL="514350" lvl="0" indent="-514350">
              <a:buFont typeface="+mj-lt"/>
              <a:buAutoNum type="arabicPeriod"/>
            </a:pPr>
            <a:endParaRPr lang="en-US" sz="2400"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32856"/>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607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Î£ÏÎ· ÏÏÏÎ· Î´ÎµÎ½ ÎµÏÎ¹Î²Î¹ÏÎ½Î¿ÏÎ½ ÏÎ±Î´ÏÎ½Î±ÏÏÏÎµÏÎ± ÎµÎ¯Î´Î·, Î¿ÏÏÎµ ÏÎ± ÎµÏÏÏÎ­ÏÏÎµÏÎ±,Î±Î»Î»Î¬ ÎµÎºÎµÎ¯Î½Î± ÏÎ± Î¿ÏÎ¿Î¯Î± ÏÏÎ¿ÏÎ±ÏÎ¼ÏÎ¶Î¿Î½ÏÎ±Î¹       ÎºÎ±Î»ÏÏÎµÏÎ± ÏÏÎ·Î½ Î±Î»Î»Î±..."/>
          <p:cNvPicPr>
            <a:picLocks noChangeAspect="1" noChangeArrowheads="1"/>
          </p:cNvPicPr>
          <p:nvPr/>
        </p:nvPicPr>
        <p:blipFill>
          <a:blip r:embed="rId2" cstate="print"/>
          <a:srcRect/>
          <a:stretch>
            <a:fillRect/>
          </a:stretch>
        </p:blipFill>
        <p:spPr bwMode="auto">
          <a:xfrm>
            <a:off x="428596" y="428604"/>
            <a:ext cx="8286808" cy="614366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ÎÎÎÎ£ ÎÎÎ£ÎÎÎ£ ÎÎÎÎÎ¤ÎÎ£ ÎÎÎÎÎÎÎ£ "/>
          <p:cNvPicPr>
            <a:picLocks noChangeAspect="1" noChangeArrowheads="1"/>
          </p:cNvPicPr>
          <p:nvPr/>
        </p:nvPicPr>
        <p:blipFill>
          <a:blip r:embed="rId2" cstate="print"/>
          <a:srcRect/>
          <a:stretch>
            <a:fillRect/>
          </a:stretch>
        </p:blipFill>
        <p:spPr bwMode="auto">
          <a:xfrm>
            <a:off x="571472" y="642918"/>
            <a:ext cx="8143932" cy="621508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ÎÎ ÎÎÎÎÎÎÎ£ Î ÎÎ¥ ÎÎÎ£ ÎÎ ÎÎ¡ÎÎÎÎÎ¥ÎÎÎ ÎÎÎÎÎÎÎ£ Î ÎÎ¥ ÎÎÎ£ ÎÎ ÎÎ¡ÎÎÎÎÎ¥Î         ÎÎÎÎÎ©ÎÎÎÎÎ£         ÎÎÎÎÎ©ÎÎÎÎÎ£       ÎÎ ÎÎÎÎÎÎÎÎ¤ÎÎÎÎ£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dirty="0"/>
              <a:t>Παράδειγμα αποφυγής</a:t>
            </a:r>
          </a:p>
        </p:txBody>
      </p:sp>
      <p:sp>
        <p:nvSpPr>
          <p:cNvPr id="5123" name="2 - Θέση περιεχομένου"/>
          <p:cNvSpPr>
            <a:spLocks noGrp="1"/>
          </p:cNvSpPr>
          <p:nvPr>
            <p:ph idx="1"/>
          </p:nvPr>
        </p:nvSpPr>
        <p:spPr/>
        <p:txBody>
          <a:bodyPr>
            <a:normAutofit fontScale="92500" lnSpcReduction="10000"/>
          </a:bodyPr>
          <a:lstStyle/>
          <a:p>
            <a:pPr algn="just"/>
            <a:r>
              <a:rPr lang="el-GR" dirty="0"/>
              <a:t>1889-2012</a:t>
            </a:r>
          </a:p>
          <a:p>
            <a:pPr algn="just"/>
            <a:r>
              <a:rPr lang="el-GR" dirty="0"/>
              <a:t>…Η </a:t>
            </a:r>
            <a:r>
              <a:rPr lang="el-GR" dirty="0" err="1"/>
              <a:t>Kodak</a:t>
            </a:r>
            <a:r>
              <a:rPr lang="el-GR" dirty="0"/>
              <a:t> </a:t>
            </a:r>
            <a:r>
              <a:rPr lang="el-GR" b="1" dirty="0"/>
              <a:t>τυφλώθηκε από την επιτυχία </a:t>
            </a:r>
            <a:r>
              <a:rPr lang="el-GR" dirty="0"/>
              <a:t>του φιλμ της και δεν είδε τους καιρούς που άλλαζαν και συμπαρέσυραν μαζί τους τόσο το αναλογικό μέσο όσο και τις παλιές εταιρικές πρακτικές. Όταν </a:t>
            </a:r>
            <a:r>
              <a:rPr lang="el-GR" b="1" dirty="0"/>
              <a:t>σταμάτησε να είναι καινοτόμα </a:t>
            </a:r>
            <a:r>
              <a:rPr lang="el-GR" dirty="0"/>
              <a:t>και παρέμεινε στον βασιλικό της θρόνο ακίνητη, τότε προσυπέγραφε εν αγνοία της την ηχηρή της πτώση…</a:t>
            </a:r>
          </a:p>
          <a:p>
            <a:endParaRPr lang="el-GR" dirty="0"/>
          </a:p>
          <a:p>
            <a:pPr algn="just">
              <a:buNone/>
            </a:pPr>
            <a:r>
              <a:rPr lang="el-GR" sz="2000" dirty="0"/>
              <a:t>https://www.newsbeast.gr/weekend/arthro/2089893/mia-apo-tis-megaliteres-gkafes-sta-chronika-technologias-ke-marketingk</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Πώς να αντιμετωπίσω την αλλαγή</a:t>
            </a:r>
          </a:p>
        </p:txBody>
      </p:sp>
      <p:graphicFrame>
        <p:nvGraphicFramePr>
          <p:cNvPr id="5" name="4 - Θέση περιεχομένου"/>
          <p:cNvGraphicFramePr>
            <a:graphicFrameLocks noGrp="1"/>
          </p:cNvGraphicFramePr>
          <p:nvPr>
            <p:ph idx="1"/>
          </p:nvPr>
        </p:nvGraphicFramePr>
        <p:xfrm>
          <a:off x="428596" y="15716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214282" y="142852"/>
            <a:ext cx="8715436" cy="6286544"/>
          </a:xfrm>
          <a:prstGeom prst="ellipse">
            <a:avLst/>
          </a:prstGeom>
          <a:solidFill>
            <a:srgbClr val="0099CC"/>
          </a:solidFill>
          <a:ln w="9360">
            <a:solidFill>
              <a:srgbClr val="FFFFFF"/>
            </a:solidFill>
            <a:miter/>
          </a:ln>
        </p:spPr>
        <p:style>
          <a:lnRef idx="0">
            <a:scrgbClr r="0" g="0" b="0"/>
          </a:lnRef>
          <a:fillRef idx="0">
            <a:scrgbClr r="0" g="0" b="0"/>
          </a:fillRef>
          <a:effectRef idx="0">
            <a:scrgbClr r="0" g="0" b="0"/>
          </a:effectRef>
          <a:fontRef idx="minor"/>
        </p:style>
        <p:txBody>
          <a:bodyPr/>
          <a:lstStyle/>
          <a:p>
            <a:endParaRPr lang="el-GR"/>
          </a:p>
        </p:txBody>
      </p:sp>
      <p:sp>
        <p:nvSpPr>
          <p:cNvPr id="115" name="CustomShape 2"/>
          <p:cNvSpPr/>
          <p:nvPr/>
        </p:nvSpPr>
        <p:spPr>
          <a:xfrm>
            <a:off x="380880" y="762240"/>
            <a:ext cx="8352720" cy="5040960"/>
          </a:xfrm>
          <a:prstGeom prst="ellipse">
            <a:avLst/>
          </a:prstGeom>
          <a:solidFill>
            <a:srgbClr val="CCFFFF"/>
          </a:solidFill>
          <a:ln w="9360">
            <a:solidFill>
              <a:srgbClr val="FFFFFF"/>
            </a:solidFill>
            <a:miter/>
          </a:ln>
        </p:spPr>
        <p:style>
          <a:lnRef idx="0">
            <a:scrgbClr r="0" g="0" b="0"/>
          </a:lnRef>
          <a:fillRef idx="0">
            <a:scrgbClr r="0" g="0" b="0"/>
          </a:fillRef>
          <a:effectRef idx="0">
            <a:scrgbClr r="0" g="0" b="0"/>
          </a:effectRef>
          <a:fontRef idx="minor"/>
        </p:style>
        <p:txBody>
          <a:bodyPr/>
          <a:lstStyle/>
          <a:p>
            <a:endParaRPr lang="el-GR"/>
          </a:p>
        </p:txBody>
      </p:sp>
      <p:sp>
        <p:nvSpPr>
          <p:cNvPr id="116" name="CustomShape 3"/>
          <p:cNvSpPr/>
          <p:nvPr/>
        </p:nvSpPr>
        <p:spPr>
          <a:xfrm>
            <a:off x="2195640" y="2276640"/>
            <a:ext cx="4896720" cy="2065920"/>
          </a:xfrm>
          <a:prstGeom prst="rect">
            <a:avLst/>
          </a:prstGeom>
          <a:solidFill>
            <a:srgbClr val="0099CC"/>
          </a:solidFill>
          <a:ln w="9360">
            <a:solidFill>
              <a:srgbClr val="FFFFFF"/>
            </a:solidFill>
            <a:miter/>
          </a:ln>
        </p:spPr>
        <p:style>
          <a:lnRef idx="0">
            <a:scrgbClr r="0" g="0" b="0"/>
          </a:lnRef>
          <a:fillRef idx="0">
            <a:scrgbClr r="0" g="0" b="0"/>
          </a:fillRef>
          <a:effectRef idx="0">
            <a:scrgbClr r="0" g="0" b="0"/>
          </a:effectRef>
          <a:fontRef idx="minor"/>
        </p:style>
        <p:txBody>
          <a:bodyPr/>
          <a:lstStyle/>
          <a:p>
            <a:endParaRPr lang="el-GR"/>
          </a:p>
        </p:txBody>
      </p:sp>
      <p:sp>
        <p:nvSpPr>
          <p:cNvPr id="117" name="CustomShape 4"/>
          <p:cNvSpPr/>
          <p:nvPr/>
        </p:nvSpPr>
        <p:spPr>
          <a:xfrm>
            <a:off x="1332000" y="3284640"/>
            <a:ext cx="6403320" cy="8640"/>
          </a:xfrm>
          <a:custGeom>
            <a:avLst/>
            <a:gdLst/>
            <a:ahLst/>
            <a:cxnLst/>
            <a:rect l="l" t="t" r="r" b="b"/>
            <a:pathLst>
              <a:path w="120000" h="120000">
                <a:moveTo>
                  <a:pt x="0" y="0"/>
                </a:moveTo>
                <a:lnTo>
                  <a:pt x="120000" y="120000"/>
                </a:lnTo>
              </a:path>
            </a:pathLst>
          </a:custGeom>
          <a:noFill/>
          <a:ln w="9360">
            <a:solidFill>
              <a:srgbClr val="FFFFFF"/>
            </a:solidFill>
            <a:round/>
          </a:ln>
        </p:spPr>
        <p:style>
          <a:lnRef idx="0">
            <a:scrgbClr r="0" g="0" b="0"/>
          </a:lnRef>
          <a:fillRef idx="0">
            <a:scrgbClr r="0" g="0" b="0"/>
          </a:fillRef>
          <a:effectRef idx="0">
            <a:scrgbClr r="0" g="0" b="0"/>
          </a:effectRef>
          <a:fontRef idx="minor"/>
        </p:style>
        <p:txBody>
          <a:bodyPr/>
          <a:lstStyle/>
          <a:p>
            <a:endParaRPr lang="el-GR"/>
          </a:p>
        </p:txBody>
      </p:sp>
      <p:sp>
        <p:nvSpPr>
          <p:cNvPr id="118" name="CustomShape 5"/>
          <p:cNvSpPr/>
          <p:nvPr/>
        </p:nvSpPr>
        <p:spPr>
          <a:xfrm>
            <a:off x="2195640" y="2276640"/>
            <a:ext cx="4896720" cy="2015040"/>
          </a:xfrm>
          <a:custGeom>
            <a:avLst/>
            <a:gdLst/>
            <a:ahLst/>
            <a:cxnLst/>
            <a:rect l="l" t="t" r="r" b="b"/>
            <a:pathLst>
              <a:path w="21600" h="21600">
                <a:moveTo>
                  <a:pt x="0" y="0"/>
                </a:moveTo>
                <a:lnTo>
                  <a:pt x="21600" y="21600"/>
                </a:lnTo>
              </a:path>
            </a:pathLst>
          </a:custGeom>
          <a:noFill/>
          <a:ln w="9360">
            <a:solidFill>
              <a:srgbClr val="FFFFFF"/>
            </a:solidFill>
            <a:miter/>
          </a:ln>
        </p:spPr>
        <p:style>
          <a:lnRef idx="0">
            <a:scrgbClr r="0" g="0" b="0"/>
          </a:lnRef>
          <a:fillRef idx="0">
            <a:scrgbClr r="0" g="0" b="0"/>
          </a:fillRef>
          <a:effectRef idx="0">
            <a:scrgbClr r="0" g="0" b="0"/>
          </a:effectRef>
          <a:fontRef idx="minor"/>
        </p:style>
        <p:txBody>
          <a:bodyPr/>
          <a:lstStyle/>
          <a:p>
            <a:endParaRPr lang="el-GR"/>
          </a:p>
        </p:txBody>
      </p:sp>
      <p:sp>
        <p:nvSpPr>
          <p:cNvPr id="119" name="CustomShape 6"/>
          <p:cNvSpPr/>
          <p:nvPr/>
        </p:nvSpPr>
        <p:spPr>
          <a:xfrm rot="10800000" flipH="1">
            <a:off x="11989440" y="6322560"/>
            <a:ext cx="4896720" cy="2024640"/>
          </a:xfrm>
          <a:custGeom>
            <a:avLst/>
            <a:gdLst/>
            <a:ahLst/>
            <a:cxnLst/>
            <a:rect l="l" t="t" r="r" b="b"/>
            <a:pathLst>
              <a:path w="21600" h="21600">
                <a:moveTo>
                  <a:pt x="0" y="0"/>
                </a:moveTo>
                <a:lnTo>
                  <a:pt x="21600" y="21600"/>
                </a:lnTo>
              </a:path>
            </a:pathLst>
          </a:custGeom>
          <a:noFill/>
          <a:ln w="9360">
            <a:solidFill>
              <a:srgbClr val="FFFFFF"/>
            </a:solidFill>
            <a:miter/>
          </a:ln>
        </p:spPr>
        <p:style>
          <a:lnRef idx="0">
            <a:scrgbClr r="0" g="0" b="0"/>
          </a:lnRef>
          <a:fillRef idx="0">
            <a:scrgbClr r="0" g="0" b="0"/>
          </a:fillRef>
          <a:effectRef idx="0">
            <a:scrgbClr r="0" g="0" b="0"/>
          </a:effectRef>
          <a:fontRef idx="minor"/>
        </p:style>
        <p:txBody>
          <a:bodyPr/>
          <a:lstStyle/>
          <a:p>
            <a:endParaRPr lang="el-GR"/>
          </a:p>
        </p:txBody>
      </p:sp>
      <p:sp>
        <p:nvSpPr>
          <p:cNvPr id="120" name="CustomShape 7"/>
          <p:cNvSpPr/>
          <p:nvPr/>
        </p:nvSpPr>
        <p:spPr>
          <a:xfrm>
            <a:off x="1349280" y="2263680"/>
            <a:ext cx="826560" cy="1015200"/>
          </a:xfrm>
          <a:custGeom>
            <a:avLst/>
            <a:gdLst/>
            <a:ahLst/>
            <a:cxnLst/>
            <a:rect l="l" t="t" r="r" b="b"/>
            <a:pathLst>
              <a:path w="120000" h="120000">
                <a:moveTo>
                  <a:pt x="0" y="120000"/>
                </a:moveTo>
                <a:lnTo>
                  <a:pt x="120000" y="0"/>
                </a:lnTo>
              </a:path>
            </a:pathLst>
          </a:custGeom>
          <a:noFill/>
          <a:ln w="9360">
            <a:solidFill>
              <a:srgbClr val="FFFFFF"/>
            </a:solidFill>
            <a:round/>
          </a:ln>
        </p:spPr>
        <p:style>
          <a:lnRef idx="0">
            <a:scrgbClr r="0" g="0" b="0"/>
          </a:lnRef>
          <a:fillRef idx="0">
            <a:scrgbClr r="0" g="0" b="0"/>
          </a:fillRef>
          <a:effectRef idx="0">
            <a:scrgbClr r="0" g="0" b="0"/>
          </a:effectRef>
          <a:fontRef idx="minor"/>
        </p:style>
        <p:txBody>
          <a:bodyPr/>
          <a:lstStyle/>
          <a:p>
            <a:endParaRPr lang="el-GR"/>
          </a:p>
        </p:txBody>
      </p:sp>
      <p:sp>
        <p:nvSpPr>
          <p:cNvPr id="121" name="CustomShape 8"/>
          <p:cNvSpPr/>
          <p:nvPr/>
        </p:nvSpPr>
        <p:spPr>
          <a:xfrm>
            <a:off x="1335240" y="3294240"/>
            <a:ext cx="826560" cy="1015200"/>
          </a:xfrm>
          <a:custGeom>
            <a:avLst/>
            <a:gdLst/>
            <a:ahLst/>
            <a:cxnLst/>
            <a:rect l="l" t="t" r="r" b="b"/>
            <a:pathLst>
              <a:path w="120000" h="120000">
                <a:moveTo>
                  <a:pt x="0" y="0"/>
                </a:moveTo>
                <a:lnTo>
                  <a:pt x="120000" y="120000"/>
                </a:lnTo>
              </a:path>
            </a:pathLst>
          </a:custGeom>
          <a:noFill/>
          <a:ln w="9360">
            <a:solidFill>
              <a:srgbClr val="FFFFFF"/>
            </a:solidFill>
            <a:round/>
          </a:ln>
        </p:spPr>
        <p:style>
          <a:lnRef idx="0">
            <a:scrgbClr r="0" g="0" b="0"/>
          </a:lnRef>
          <a:fillRef idx="0">
            <a:scrgbClr r="0" g="0" b="0"/>
          </a:fillRef>
          <a:effectRef idx="0">
            <a:scrgbClr r="0" g="0" b="0"/>
          </a:effectRef>
          <a:fontRef idx="minor"/>
        </p:style>
        <p:txBody>
          <a:bodyPr/>
          <a:lstStyle/>
          <a:p>
            <a:endParaRPr lang="el-GR"/>
          </a:p>
        </p:txBody>
      </p:sp>
      <p:sp>
        <p:nvSpPr>
          <p:cNvPr id="122" name="CustomShape 9"/>
          <p:cNvSpPr/>
          <p:nvPr/>
        </p:nvSpPr>
        <p:spPr>
          <a:xfrm>
            <a:off x="7093080" y="2276640"/>
            <a:ext cx="686520" cy="959520"/>
          </a:xfrm>
          <a:custGeom>
            <a:avLst/>
            <a:gdLst/>
            <a:ahLst/>
            <a:cxnLst/>
            <a:rect l="l" t="t" r="r" b="b"/>
            <a:pathLst>
              <a:path w="120000" h="120000">
                <a:moveTo>
                  <a:pt x="0" y="0"/>
                </a:moveTo>
                <a:lnTo>
                  <a:pt x="120000" y="120000"/>
                </a:lnTo>
              </a:path>
            </a:pathLst>
          </a:custGeom>
          <a:noFill/>
          <a:ln w="9360">
            <a:solidFill>
              <a:srgbClr val="FFFFFF"/>
            </a:solidFill>
            <a:round/>
          </a:ln>
        </p:spPr>
        <p:style>
          <a:lnRef idx="0">
            <a:scrgbClr r="0" g="0" b="0"/>
          </a:lnRef>
          <a:fillRef idx="0">
            <a:scrgbClr r="0" g="0" b="0"/>
          </a:fillRef>
          <a:effectRef idx="0">
            <a:scrgbClr r="0" g="0" b="0"/>
          </a:effectRef>
          <a:fontRef idx="minor"/>
        </p:style>
        <p:txBody>
          <a:bodyPr/>
          <a:lstStyle/>
          <a:p>
            <a:endParaRPr lang="el-GR"/>
          </a:p>
        </p:txBody>
      </p:sp>
      <p:sp>
        <p:nvSpPr>
          <p:cNvPr id="123" name="CustomShape 10"/>
          <p:cNvSpPr/>
          <p:nvPr/>
        </p:nvSpPr>
        <p:spPr>
          <a:xfrm>
            <a:off x="7093080" y="3310080"/>
            <a:ext cx="686520" cy="983520"/>
          </a:xfrm>
          <a:custGeom>
            <a:avLst/>
            <a:gdLst/>
            <a:ahLst/>
            <a:cxnLst/>
            <a:rect l="l" t="t" r="r" b="b"/>
            <a:pathLst>
              <a:path w="120000" h="120000">
                <a:moveTo>
                  <a:pt x="0" y="120000"/>
                </a:moveTo>
                <a:lnTo>
                  <a:pt x="120000" y="0"/>
                </a:lnTo>
              </a:path>
            </a:pathLst>
          </a:custGeom>
          <a:noFill/>
          <a:ln w="9360">
            <a:solidFill>
              <a:srgbClr val="FFFFFF"/>
            </a:solidFill>
            <a:round/>
          </a:ln>
        </p:spPr>
        <p:style>
          <a:lnRef idx="0">
            <a:scrgbClr r="0" g="0" b="0"/>
          </a:lnRef>
          <a:fillRef idx="0">
            <a:scrgbClr r="0" g="0" b="0"/>
          </a:fillRef>
          <a:effectRef idx="0">
            <a:scrgbClr r="0" g="0" b="0"/>
          </a:effectRef>
          <a:fontRef idx="minor"/>
        </p:style>
        <p:txBody>
          <a:bodyPr/>
          <a:lstStyle/>
          <a:p>
            <a:endParaRPr lang="el-GR"/>
          </a:p>
        </p:txBody>
      </p:sp>
      <p:sp>
        <p:nvSpPr>
          <p:cNvPr id="124" name="CustomShape 11"/>
          <p:cNvSpPr/>
          <p:nvPr/>
        </p:nvSpPr>
        <p:spPr>
          <a:xfrm>
            <a:off x="3383280" y="260160"/>
            <a:ext cx="2521440" cy="43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400" i="1" strike="noStrike" spc="-1">
                <a:solidFill>
                  <a:srgbClr val="000000"/>
                </a:solidFill>
                <a:uFill>
                  <a:solidFill>
                    <a:srgbClr val="FFFFFF"/>
                  </a:solidFill>
                </a:uFill>
                <a:latin typeface="Arial"/>
                <a:ea typeface="Arial"/>
              </a:rPr>
              <a:t>περιβάλλον</a:t>
            </a:r>
            <a:endParaRPr/>
          </a:p>
        </p:txBody>
      </p:sp>
      <p:sp>
        <p:nvSpPr>
          <p:cNvPr id="125" name="CustomShape 12"/>
          <p:cNvSpPr/>
          <p:nvPr/>
        </p:nvSpPr>
        <p:spPr>
          <a:xfrm>
            <a:off x="6674760" y="2784480"/>
            <a:ext cx="1969206" cy="718080"/>
          </a:xfrm>
          <a:prstGeom prst="rect">
            <a:avLst/>
          </a:prstGeom>
          <a:solidFill>
            <a:srgbClr val="CCFFFF"/>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2400" b="1" strike="noStrike" spc="-1" dirty="0" err="1">
                <a:solidFill>
                  <a:srgbClr val="003399"/>
                </a:solidFill>
                <a:uFill>
                  <a:solidFill>
                    <a:srgbClr val="FFFFFF"/>
                  </a:solidFill>
                </a:uFill>
                <a:latin typeface="Comic Sans MS"/>
                <a:ea typeface="Comic Sans MS"/>
              </a:rPr>
              <a:t>Όραμα</a:t>
            </a:r>
            <a:r>
              <a:rPr lang="de-DE" sz="2400" b="1" strike="noStrike" spc="-1" dirty="0">
                <a:solidFill>
                  <a:srgbClr val="003399"/>
                </a:solidFill>
                <a:uFill>
                  <a:solidFill>
                    <a:srgbClr val="FFFFFF"/>
                  </a:solidFill>
                </a:uFill>
                <a:latin typeface="Comic Sans MS"/>
                <a:ea typeface="Comic Sans MS"/>
              </a:rPr>
              <a:t>,</a:t>
            </a:r>
            <a:endParaRPr/>
          </a:p>
          <a:p>
            <a:pPr algn="ctr">
              <a:lnSpc>
                <a:spcPct val="100000"/>
              </a:lnSpc>
            </a:pPr>
            <a:r>
              <a:rPr lang="de-DE" sz="2400" b="1" strike="noStrike" spc="-1" dirty="0" err="1">
                <a:solidFill>
                  <a:srgbClr val="003399"/>
                </a:solidFill>
                <a:uFill>
                  <a:solidFill>
                    <a:srgbClr val="FFFFFF"/>
                  </a:solidFill>
                </a:uFill>
                <a:latin typeface="Comic Sans MS"/>
                <a:ea typeface="Comic Sans MS"/>
              </a:rPr>
              <a:t>στρατηγικές</a:t>
            </a:r>
            <a:endParaRPr/>
          </a:p>
        </p:txBody>
      </p:sp>
      <p:sp>
        <p:nvSpPr>
          <p:cNvPr id="126" name="CustomShape 13"/>
          <p:cNvSpPr/>
          <p:nvPr/>
        </p:nvSpPr>
        <p:spPr>
          <a:xfrm>
            <a:off x="540000" y="2733600"/>
            <a:ext cx="1632960" cy="575520"/>
          </a:xfrm>
          <a:prstGeom prst="rect">
            <a:avLst/>
          </a:prstGeom>
          <a:solidFill>
            <a:srgbClr val="CCFFFF"/>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2400" b="1" strike="noStrike" spc="-1">
                <a:solidFill>
                  <a:srgbClr val="003399"/>
                </a:solidFill>
                <a:uFill>
                  <a:solidFill>
                    <a:srgbClr val="FFFFFF"/>
                  </a:solidFill>
                </a:uFill>
                <a:latin typeface="Calibri"/>
                <a:ea typeface="Calibri"/>
              </a:rPr>
              <a:t>Δομές,</a:t>
            </a:r>
            <a:endParaRPr/>
          </a:p>
          <a:p>
            <a:pPr algn="ctr">
              <a:lnSpc>
                <a:spcPct val="100000"/>
              </a:lnSpc>
            </a:pPr>
            <a:r>
              <a:rPr lang="de-DE" sz="2400" b="1" strike="noStrike" spc="-1">
                <a:solidFill>
                  <a:srgbClr val="003399"/>
                </a:solidFill>
                <a:uFill>
                  <a:solidFill>
                    <a:srgbClr val="FFFFFF"/>
                  </a:solidFill>
                </a:uFill>
                <a:latin typeface="Calibri"/>
                <a:ea typeface="Calibri"/>
              </a:rPr>
              <a:t>διεργασίες</a:t>
            </a:r>
            <a:endParaRPr/>
          </a:p>
        </p:txBody>
      </p:sp>
      <p:sp>
        <p:nvSpPr>
          <p:cNvPr id="127" name="CustomShape 14"/>
          <p:cNvSpPr/>
          <p:nvPr/>
        </p:nvSpPr>
        <p:spPr>
          <a:xfrm>
            <a:off x="995040" y="3904320"/>
            <a:ext cx="1824120" cy="720000"/>
          </a:xfrm>
          <a:prstGeom prst="rect">
            <a:avLst/>
          </a:prstGeom>
          <a:solidFill>
            <a:srgbClr val="CCFFFF"/>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2400" b="1" strike="noStrike" spc="-1">
                <a:solidFill>
                  <a:srgbClr val="003399"/>
                </a:solidFill>
                <a:uFill>
                  <a:solidFill>
                    <a:srgbClr val="FFFFFF"/>
                  </a:solidFill>
                </a:uFill>
                <a:latin typeface="Calibri"/>
                <a:ea typeface="Calibri"/>
              </a:rPr>
              <a:t>Συστήματα</a:t>
            </a:r>
            <a:endParaRPr/>
          </a:p>
          <a:p>
            <a:pPr algn="ctr">
              <a:lnSpc>
                <a:spcPct val="100000"/>
              </a:lnSpc>
            </a:pPr>
            <a:r>
              <a:rPr lang="de-DE" sz="2400" b="1" strike="noStrike" spc="-1">
                <a:solidFill>
                  <a:srgbClr val="003399"/>
                </a:solidFill>
                <a:uFill>
                  <a:solidFill>
                    <a:srgbClr val="FFFFFF"/>
                  </a:solidFill>
                </a:uFill>
                <a:latin typeface="Calibri"/>
                <a:ea typeface="Calibri"/>
              </a:rPr>
              <a:t>Τεχνολογία</a:t>
            </a:r>
            <a:r>
              <a:rPr lang="de-DE" sz="2400" strike="noStrike" spc="-1">
                <a:solidFill>
                  <a:srgbClr val="003399"/>
                </a:solidFill>
                <a:uFill>
                  <a:solidFill>
                    <a:srgbClr val="FFFFFF"/>
                  </a:solidFill>
                </a:uFill>
                <a:latin typeface="Arial"/>
                <a:ea typeface="Arial"/>
              </a:rPr>
              <a:t> </a:t>
            </a:r>
            <a:endParaRPr/>
          </a:p>
        </p:txBody>
      </p:sp>
      <p:sp>
        <p:nvSpPr>
          <p:cNvPr id="128" name="CustomShape 15"/>
          <p:cNvSpPr/>
          <p:nvPr/>
        </p:nvSpPr>
        <p:spPr>
          <a:xfrm>
            <a:off x="5707080" y="1419840"/>
            <a:ext cx="2028240" cy="718080"/>
          </a:xfrm>
          <a:prstGeom prst="rect">
            <a:avLst/>
          </a:prstGeom>
          <a:solidFill>
            <a:srgbClr val="CCFFFF"/>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2400" b="1" strike="noStrike" spc="-1" dirty="0" err="1">
                <a:solidFill>
                  <a:srgbClr val="003399"/>
                </a:solidFill>
                <a:uFill>
                  <a:solidFill>
                    <a:srgbClr val="FFFFFF"/>
                  </a:solidFill>
                </a:uFill>
                <a:latin typeface="Calibri"/>
                <a:ea typeface="Calibri"/>
              </a:rPr>
              <a:t>Θεμελιώδης</a:t>
            </a:r>
            <a:endParaRPr dirty="0"/>
          </a:p>
          <a:p>
            <a:pPr algn="ctr">
              <a:lnSpc>
                <a:spcPct val="100000"/>
              </a:lnSpc>
            </a:pPr>
            <a:r>
              <a:rPr lang="de-DE" sz="2400" b="1" strike="noStrike" spc="-1" dirty="0">
                <a:solidFill>
                  <a:srgbClr val="003399"/>
                </a:solidFill>
                <a:uFill>
                  <a:solidFill>
                    <a:srgbClr val="FFFFFF"/>
                  </a:solidFill>
                </a:uFill>
                <a:latin typeface="Calibri"/>
                <a:ea typeface="Calibri"/>
              </a:rPr>
              <a:t> </a:t>
            </a:r>
            <a:r>
              <a:rPr lang="de-DE" sz="2400" b="1" strike="noStrike" spc="-1" dirty="0" err="1">
                <a:solidFill>
                  <a:srgbClr val="003399"/>
                </a:solidFill>
                <a:uFill>
                  <a:solidFill>
                    <a:srgbClr val="FFFFFF"/>
                  </a:solidFill>
                </a:uFill>
                <a:latin typeface="Calibri"/>
                <a:ea typeface="Calibri"/>
              </a:rPr>
              <a:t>ιδεολογία</a:t>
            </a:r>
            <a:endParaRPr dirty="0"/>
          </a:p>
        </p:txBody>
      </p:sp>
      <p:sp>
        <p:nvSpPr>
          <p:cNvPr id="129" name="CustomShape 16"/>
          <p:cNvSpPr/>
          <p:nvPr/>
        </p:nvSpPr>
        <p:spPr>
          <a:xfrm>
            <a:off x="1332000" y="1352160"/>
            <a:ext cx="2203920" cy="720000"/>
          </a:xfrm>
          <a:prstGeom prst="rect">
            <a:avLst/>
          </a:prstGeom>
          <a:solidFill>
            <a:srgbClr val="CCFFFF"/>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3600" b="1" strike="noStrike" spc="-1">
                <a:solidFill>
                  <a:srgbClr val="003399"/>
                </a:solidFill>
                <a:uFill>
                  <a:solidFill>
                    <a:srgbClr val="FFFFFF"/>
                  </a:solidFill>
                </a:uFill>
                <a:latin typeface="Times New Roman"/>
                <a:ea typeface="Times New Roman"/>
              </a:rPr>
              <a:t>Άνθρωποι</a:t>
            </a:r>
            <a:endParaRPr/>
          </a:p>
        </p:txBody>
      </p:sp>
      <p:sp>
        <p:nvSpPr>
          <p:cNvPr id="130" name="CustomShape 17"/>
          <p:cNvSpPr/>
          <p:nvPr/>
        </p:nvSpPr>
        <p:spPr>
          <a:xfrm>
            <a:off x="6252120" y="4149600"/>
            <a:ext cx="1824120" cy="646560"/>
          </a:xfrm>
          <a:prstGeom prst="rect">
            <a:avLst/>
          </a:prstGeom>
          <a:solidFill>
            <a:srgbClr val="CCFFFF"/>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2400" b="1" strike="noStrike" spc="-1">
                <a:solidFill>
                  <a:srgbClr val="003399"/>
                </a:solidFill>
                <a:uFill>
                  <a:solidFill>
                    <a:srgbClr val="FFFFFF"/>
                  </a:solidFill>
                </a:uFill>
                <a:latin typeface="Comic Sans MS"/>
                <a:ea typeface="Comic Sans MS"/>
              </a:rPr>
              <a:t>Κουλτούρα</a:t>
            </a:r>
            <a:r>
              <a:rPr lang="de-DE" sz="1800" b="1" strike="noStrike" spc="-1">
                <a:solidFill>
                  <a:srgbClr val="003399"/>
                </a:solidFill>
                <a:uFill>
                  <a:solidFill>
                    <a:srgbClr val="FFFFFF"/>
                  </a:solidFill>
                </a:uFill>
                <a:latin typeface="Comic Sans MS"/>
                <a:ea typeface="Comic Sans MS"/>
              </a:rPr>
              <a:t> </a:t>
            </a:r>
            <a:endParaRPr/>
          </a:p>
        </p:txBody>
      </p:sp>
      <p:sp>
        <p:nvSpPr>
          <p:cNvPr id="131" name="CustomShape 18"/>
          <p:cNvSpPr/>
          <p:nvPr/>
        </p:nvSpPr>
        <p:spPr>
          <a:xfrm>
            <a:off x="2916360" y="2565600"/>
            <a:ext cx="3310560" cy="1510560"/>
          </a:xfrm>
          <a:prstGeom prst="ellipse">
            <a:avLst/>
          </a:prstGeom>
          <a:solidFill>
            <a:srgbClr val="33CCCC"/>
          </a:solidFill>
          <a:ln w="9360">
            <a:solidFill>
              <a:srgbClr val="FFFFFF"/>
            </a:solidFill>
            <a:miter/>
          </a:ln>
        </p:spPr>
        <p:style>
          <a:lnRef idx="0">
            <a:scrgbClr r="0" g="0" b="0"/>
          </a:lnRef>
          <a:fillRef idx="0">
            <a:scrgbClr r="0" g="0" b="0"/>
          </a:fillRef>
          <a:effectRef idx="0">
            <a:scrgbClr r="0" g="0" b="0"/>
          </a:effectRef>
          <a:fontRef idx="minor"/>
        </p:style>
        <p:txBody>
          <a:bodyPr/>
          <a:lstStyle/>
          <a:p>
            <a:endParaRPr lang="el-GR"/>
          </a:p>
        </p:txBody>
      </p:sp>
      <p:sp>
        <p:nvSpPr>
          <p:cNvPr id="132" name="CustomShape 19"/>
          <p:cNvSpPr/>
          <p:nvPr/>
        </p:nvSpPr>
        <p:spPr>
          <a:xfrm>
            <a:off x="2700360" y="2492160"/>
            <a:ext cx="3671280" cy="1583520"/>
          </a:xfrm>
          <a:prstGeom prst="ellipse">
            <a:avLst/>
          </a:prstGeom>
          <a:solidFill>
            <a:srgbClr val="33CCCC"/>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2400" b="1" strike="noStrike" spc="-1">
                <a:solidFill>
                  <a:srgbClr val="000000"/>
                </a:solidFill>
                <a:uFill>
                  <a:solidFill>
                    <a:srgbClr val="FFFFFF"/>
                  </a:solidFill>
                </a:uFill>
                <a:latin typeface="Calibri"/>
                <a:ea typeface="Calibri"/>
              </a:rPr>
              <a:t>Ικανότητα </a:t>
            </a:r>
            <a:endParaRPr/>
          </a:p>
          <a:p>
            <a:pPr algn="ctr">
              <a:lnSpc>
                <a:spcPct val="100000"/>
              </a:lnSpc>
            </a:pPr>
            <a:r>
              <a:rPr lang="de-DE" sz="2400" b="1" strike="noStrike" spc="-1">
                <a:solidFill>
                  <a:srgbClr val="000000"/>
                </a:solidFill>
                <a:uFill>
                  <a:solidFill>
                    <a:srgbClr val="FFFFFF"/>
                  </a:solidFill>
                </a:uFill>
                <a:latin typeface="Calibri"/>
                <a:ea typeface="Calibri"/>
              </a:rPr>
              <a:t>συνεχούς μάθησης</a:t>
            </a:r>
            <a:endParaRPr/>
          </a:p>
          <a:p>
            <a:pPr algn="ctr">
              <a:lnSpc>
                <a:spcPct val="100000"/>
              </a:lnSpc>
            </a:pPr>
            <a:r>
              <a:rPr lang="de-DE" sz="2400" b="1" strike="noStrike" spc="-1">
                <a:solidFill>
                  <a:srgbClr val="000000"/>
                </a:solidFill>
                <a:uFill>
                  <a:solidFill>
                    <a:srgbClr val="FFFFFF"/>
                  </a:solidFill>
                </a:uFill>
                <a:latin typeface="Calibri"/>
                <a:ea typeface="Calibri"/>
              </a:rPr>
              <a:t> –προσαρμογής-</a:t>
            </a:r>
            <a:endParaRPr/>
          </a:p>
          <a:p>
            <a:pPr algn="ctr">
              <a:lnSpc>
                <a:spcPct val="100000"/>
              </a:lnSpc>
            </a:pPr>
            <a:r>
              <a:rPr lang="de-DE" sz="2400" b="1" strike="noStrike" spc="-1">
                <a:solidFill>
                  <a:srgbClr val="000000"/>
                </a:solidFill>
                <a:uFill>
                  <a:solidFill>
                    <a:srgbClr val="FFFFFF"/>
                  </a:solidFill>
                </a:uFill>
                <a:latin typeface="Calibri"/>
                <a:ea typeface="Calibri"/>
              </a:rPr>
              <a:t>αλλαγής </a:t>
            </a:r>
            <a:endParaRPr/>
          </a:p>
        </p:txBody>
      </p:sp>
      <p:sp>
        <p:nvSpPr>
          <p:cNvPr id="133" name="CustomShape 20"/>
          <p:cNvSpPr/>
          <p:nvPr/>
        </p:nvSpPr>
        <p:spPr>
          <a:xfrm>
            <a:off x="380880" y="6497760"/>
            <a:ext cx="4505400" cy="359520"/>
          </a:xfrm>
          <a:prstGeom prst="rect">
            <a:avLst/>
          </a:prstGeom>
          <a:solidFill>
            <a:srgbClr val="0099CC"/>
          </a:solidFill>
          <a:ln w="9360">
            <a:solidFill>
              <a:srgbClr val="FFFFFF"/>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e-DE" sz="1800" strike="noStrike" spc="-1" dirty="0" err="1">
                <a:solidFill>
                  <a:srgbClr val="000000"/>
                </a:solidFill>
                <a:uFill>
                  <a:solidFill>
                    <a:srgbClr val="FFFFFF"/>
                  </a:solidFill>
                </a:uFill>
                <a:latin typeface="Arial"/>
                <a:ea typeface="Arial"/>
              </a:rPr>
              <a:t>Μοντέλο</a:t>
            </a:r>
            <a:r>
              <a:rPr lang="de-DE" sz="1800" strike="noStrike" spc="-1" dirty="0">
                <a:solidFill>
                  <a:srgbClr val="000000"/>
                </a:solidFill>
                <a:uFill>
                  <a:solidFill>
                    <a:srgbClr val="FFFFFF"/>
                  </a:solidFill>
                </a:uFill>
                <a:latin typeface="Arial"/>
                <a:ea typeface="Arial"/>
              </a:rPr>
              <a:t> </a:t>
            </a:r>
            <a:r>
              <a:rPr lang="de-DE" sz="1800" strike="noStrike" spc="-1" dirty="0" err="1">
                <a:solidFill>
                  <a:srgbClr val="000000"/>
                </a:solidFill>
                <a:uFill>
                  <a:solidFill>
                    <a:srgbClr val="FFFFFF"/>
                  </a:solidFill>
                </a:uFill>
                <a:latin typeface="Arial"/>
                <a:ea typeface="Arial"/>
              </a:rPr>
              <a:t>επιτυχίας</a:t>
            </a:r>
            <a:r>
              <a:rPr lang="de-DE" sz="1800" strike="noStrike" spc="-1" dirty="0">
                <a:solidFill>
                  <a:srgbClr val="000000"/>
                </a:solidFill>
                <a:uFill>
                  <a:solidFill>
                    <a:srgbClr val="FFFFFF"/>
                  </a:solidFill>
                </a:uFill>
                <a:latin typeface="Arial"/>
                <a:ea typeface="Arial"/>
              </a:rPr>
              <a:t> </a:t>
            </a:r>
            <a:r>
              <a:rPr lang="de-DE" sz="1800" strike="noStrike" spc="-1" dirty="0" err="1">
                <a:solidFill>
                  <a:srgbClr val="000000"/>
                </a:solidFill>
                <a:uFill>
                  <a:solidFill>
                    <a:srgbClr val="FFFFFF"/>
                  </a:solidFill>
                </a:uFill>
                <a:latin typeface="Arial"/>
                <a:ea typeface="Arial"/>
              </a:rPr>
              <a:t>ενός</a:t>
            </a:r>
            <a:r>
              <a:rPr lang="de-DE" sz="1800" strike="noStrike" spc="-1" dirty="0">
                <a:solidFill>
                  <a:srgbClr val="000000"/>
                </a:solidFill>
                <a:uFill>
                  <a:solidFill>
                    <a:srgbClr val="FFFFFF"/>
                  </a:solidFill>
                </a:uFill>
                <a:latin typeface="Arial"/>
                <a:ea typeface="Arial"/>
              </a:rPr>
              <a:t> </a:t>
            </a:r>
            <a:r>
              <a:rPr lang="de-DE" sz="1800" strike="noStrike" spc="-1" dirty="0" err="1">
                <a:solidFill>
                  <a:srgbClr val="000000"/>
                </a:solidFill>
                <a:uFill>
                  <a:solidFill>
                    <a:srgbClr val="FFFFFF"/>
                  </a:solidFill>
                </a:uFill>
                <a:latin typeface="Arial"/>
                <a:ea typeface="Arial"/>
              </a:rPr>
              <a:t>οργανισμού</a:t>
            </a:r>
            <a:r>
              <a:rPr lang="de-DE" sz="1800" strike="noStrike" spc="-1" dirty="0">
                <a:solidFill>
                  <a:srgbClr val="000000"/>
                </a:solidFill>
                <a:uFill>
                  <a:solidFill>
                    <a:srgbClr val="FFFFFF"/>
                  </a:solidFill>
                </a:uFill>
                <a:latin typeface="Arial"/>
                <a:ea typeface="Arial"/>
              </a:rPr>
              <a:t> </a:t>
            </a:r>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προσαρμογή στην αλλαγή</a:t>
            </a:r>
          </a:p>
        </p:txBody>
      </p:sp>
      <p:sp>
        <p:nvSpPr>
          <p:cNvPr id="4" name="3 - Θέση περιεχομένου"/>
          <p:cNvSpPr>
            <a:spLocks noGrp="1"/>
          </p:cNvSpPr>
          <p:nvPr>
            <p:ph idx="1"/>
          </p:nvPr>
        </p:nvSpPr>
        <p:spPr>
          <a:xfrm>
            <a:off x="714348" y="1643050"/>
            <a:ext cx="8286808" cy="4714908"/>
          </a:xfrm>
        </p:spPr>
        <p:txBody>
          <a:bodyPr>
            <a:normAutofit/>
          </a:bodyPr>
          <a:lstStyle/>
          <a:p>
            <a:pPr>
              <a:lnSpc>
                <a:spcPct val="150000"/>
              </a:lnSpc>
            </a:pPr>
            <a:r>
              <a:rPr lang="el-GR" dirty="0"/>
              <a:t>Προϋποθέτει ανάγκες, πραγματικές ή εικαζόμενες</a:t>
            </a:r>
          </a:p>
          <a:p>
            <a:pPr>
              <a:lnSpc>
                <a:spcPct val="150000"/>
              </a:lnSpc>
            </a:pPr>
            <a:r>
              <a:rPr lang="el-GR" dirty="0"/>
              <a:t>Χρειάζεται μάθηση (τροποποίηση συμπεριφοράς)</a:t>
            </a:r>
          </a:p>
          <a:p>
            <a:pPr>
              <a:lnSpc>
                <a:spcPct val="150000"/>
              </a:lnSpc>
            </a:pPr>
            <a:r>
              <a:rPr lang="el-GR" dirty="0"/>
              <a:t>Απαιτεί χρόνο</a:t>
            </a:r>
          </a:p>
          <a:p>
            <a:pPr>
              <a:lnSpc>
                <a:spcPct val="150000"/>
              </a:lnSpc>
            </a:pPr>
            <a:r>
              <a:rPr lang="el-GR" dirty="0"/>
              <a:t>Προκαλεί τριβές και αντιστάσεις</a:t>
            </a:r>
          </a:p>
          <a:p>
            <a:pPr>
              <a:lnSpc>
                <a:spcPct val="150000"/>
              </a:lnSpc>
            </a:pP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285728"/>
            <a:ext cx="7758138" cy="1000132"/>
          </a:xfrm>
        </p:spPr>
        <p:txBody>
          <a:bodyPr>
            <a:normAutofit/>
          </a:bodyPr>
          <a:lstStyle/>
          <a:p>
            <a:pPr algn="l"/>
            <a:r>
              <a:rPr lang="el-GR" dirty="0"/>
              <a:t>Ωστόσο……</a:t>
            </a:r>
          </a:p>
        </p:txBody>
      </p:sp>
      <p:pic>
        <p:nvPicPr>
          <p:cNvPr id="4" name="Εικόνα 4"/>
          <p:cNvPicPr>
            <a:picLocks noChangeAspect="1"/>
          </p:cNvPicPr>
          <p:nvPr/>
        </p:nvPicPr>
        <p:blipFill>
          <a:blip r:embed="rId2" cstate="print"/>
          <a:srcRect/>
          <a:stretch>
            <a:fillRect/>
          </a:stretch>
        </p:blipFill>
        <p:spPr bwMode="auto">
          <a:xfrm>
            <a:off x="1071538" y="1142984"/>
            <a:ext cx="7286676" cy="485778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Ερωτήσεις… </a:t>
            </a:r>
          </a:p>
        </p:txBody>
      </p:sp>
      <p:pic>
        <p:nvPicPr>
          <p:cNvPr id="1026" name="Picture 2" descr="C:\Users\user\Desktop\q1.jpg"/>
          <p:cNvPicPr>
            <a:picLocks noGrp="1" noChangeAspect="1" noChangeArrowheads="1"/>
          </p:cNvPicPr>
          <p:nvPr>
            <p:ph idx="1"/>
          </p:nvPr>
        </p:nvPicPr>
        <p:blipFill>
          <a:blip r:embed="rId2"/>
          <a:srcRect/>
          <a:stretch>
            <a:fillRect/>
          </a:stretch>
        </p:blipFill>
        <p:spPr bwMode="auto">
          <a:xfrm>
            <a:off x="1095375" y="1572419"/>
            <a:ext cx="6953250" cy="4343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0185FDC-41B0-4DA5-A45F-C2A247666EBC}"/>
              </a:ext>
            </a:extLst>
          </p:cNvPr>
          <p:cNvSpPr>
            <a:spLocks noGrp="1"/>
          </p:cNvSpPr>
          <p:nvPr>
            <p:ph type="title"/>
          </p:nvPr>
        </p:nvSpPr>
        <p:spPr/>
        <p:txBody>
          <a:bodyPr/>
          <a:lstStyle/>
          <a:p>
            <a:r>
              <a:rPr lang="el-GR" dirty="0"/>
              <a:t>Πρωτόκολλο ασφαλείας</a:t>
            </a:r>
          </a:p>
        </p:txBody>
      </p:sp>
      <p:sp>
        <p:nvSpPr>
          <p:cNvPr id="5" name="Θέση περιεχομένου 4">
            <a:extLst>
              <a:ext uri="{FF2B5EF4-FFF2-40B4-BE49-F238E27FC236}">
                <a16:creationId xmlns:a16="http://schemas.microsoft.com/office/drawing/2014/main" id="{43374E5D-23AA-402C-A2F4-805AC21F89A0}"/>
              </a:ext>
            </a:extLst>
          </p:cNvPr>
          <p:cNvSpPr>
            <a:spLocks noGrp="1"/>
          </p:cNvSpPr>
          <p:nvPr>
            <p:ph idx="1"/>
          </p:nvPr>
        </p:nvSpPr>
        <p:spPr/>
        <p:txBody>
          <a:bodyPr/>
          <a:lstStyle/>
          <a:p>
            <a:r>
              <a:rPr lang="el-GR" dirty="0"/>
              <a:t>1. Έρχομαι μισή ώρα νωρίτερα από την ώρα που αρχίζει το μάθημα για έλεγχο πιστοποιητικών </a:t>
            </a:r>
          </a:p>
        </p:txBody>
      </p:sp>
      <p:pic>
        <p:nvPicPr>
          <p:cNvPr id="1026" name="Picture 2" descr="ΕΠΣ Ξάνθης: Μισή ώρα νωρίτερα τα ματς της Β' και Γ' Κατηγορίας λόγω του  Ξάνθη – Ατρόμητος | Thrakisports">
            <a:extLst>
              <a:ext uri="{FF2B5EF4-FFF2-40B4-BE49-F238E27FC236}">
                <a16:creationId xmlns:a16="http://schemas.microsoft.com/office/drawing/2014/main" id="{DBDEF751-E748-4F69-971D-5BD8F225C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362" y="2924944"/>
            <a:ext cx="25812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8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5A2B7774-722A-445E-B375-612E9DE72210}"/>
              </a:ext>
            </a:extLst>
          </p:cNvPr>
          <p:cNvSpPr>
            <a:spLocks noGrp="1"/>
          </p:cNvSpPr>
          <p:nvPr>
            <p:ph idx="1"/>
          </p:nvPr>
        </p:nvSpPr>
        <p:spPr/>
        <p:txBody>
          <a:bodyPr/>
          <a:lstStyle/>
          <a:p>
            <a:r>
              <a:rPr lang="el-GR" dirty="0"/>
              <a:t>2. Επιδεικνύω το πιστοποιητικό εμβολιασμού ή </a:t>
            </a:r>
            <a:r>
              <a:rPr lang="el-GR" dirty="0" err="1"/>
              <a:t>νόσησης</a:t>
            </a:r>
            <a:r>
              <a:rPr lang="el-GR" dirty="0"/>
              <a:t> στον </a:t>
            </a:r>
            <a:r>
              <a:rPr lang="el-GR" dirty="0" err="1"/>
              <a:t>ελεγτή</a:t>
            </a:r>
            <a:r>
              <a:rPr lang="el-GR" dirty="0"/>
              <a:t> </a:t>
            </a:r>
          </a:p>
          <a:p>
            <a:endParaRPr lang="el-GR" dirty="0"/>
          </a:p>
          <a:p>
            <a:endParaRPr lang="el-GR" dirty="0"/>
          </a:p>
        </p:txBody>
      </p:sp>
      <p:sp>
        <p:nvSpPr>
          <p:cNvPr id="3" name="Τίτλος 2">
            <a:extLst>
              <a:ext uri="{FF2B5EF4-FFF2-40B4-BE49-F238E27FC236}">
                <a16:creationId xmlns:a16="http://schemas.microsoft.com/office/drawing/2014/main" id="{186E29B3-B985-46F2-A193-8A2C6683EA7F}"/>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1ECA2BC0-27F0-4650-8913-E70196FF5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2944209"/>
            <a:ext cx="2857500" cy="1600200"/>
          </a:xfrm>
          <a:prstGeom prst="rect">
            <a:avLst/>
          </a:prstGeom>
        </p:spPr>
      </p:pic>
    </p:spTree>
    <p:extLst>
      <p:ext uri="{BB962C8B-B14F-4D97-AF65-F5344CB8AC3E}">
        <p14:creationId xmlns:p14="http://schemas.microsoft.com/office/powerpoint/2010/main" val="87718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9D643C15-0F63-4962-95D9-7E91518B1760}"/>
              </a:ext>
            </a:extLst>
          </p:cNvPr>
          <p:cNvSpPr>
            <a:spLocks noGrp="1"/>
          </p:cNvSpPr>
          <p:nvPr>
            <p:ph idx="1"/>
          </p:nvPr>
        </p:nvSpPr>
        <p:spPr/>
        <p:txBody>
          <a:bodyPr/>
          <a:lstStyle/>
          <a:p>
            <a:r>
              <a:rPr lang="el-GR" dirty="0"/>
              <a:t>3. Αν δεν είμαι εμβολιασμένος κάνω </a:t>
            </a:r>
            <a:r>
              <a:rPr lang="fr-FR" dirty="0"/>
              <a:t>PCR test </a:t>
            </a:r>
            <a:r>
              <a:rPr lang="el-GR" dirty="0"/>
              <a:t>κάθε Τρίτη και Παρασκευή (είτε έχω είτε δεν έχω μάθημα) και το δηλώνω στο </a:t>
            </a:r>
            <a:r>
              <a:rPr lang="fr-FR" dirty="0" err="1"/>
              <a:t>edupass</a:t>
            </a:r>
            <a:r>
              <a:rPr lang="en-US" dirty="0"/>
              <a:t> </a:t>
            </a:r>
            <a:r>
              <a:rPr lang="el-GR" dirty="0"/>
              <a:t>(υποχρεωτικά). Το επιδεικνύω στον ελεγκτή </a:t>
            </a:r>
            <a:endParaRPr lang="fr-FR" dirty="0"/>
          </a:p>
          <a:p>
            <a:endParaRPr lang="fr-FR" dirty="0"/>
          </a:p>
          <a:p>
            <a:endParaRPr lang="fr-FR" dirty="0"/>
          </a:p>
          <a:p>
            <a:endParaRPr lang="el-GR" dirty="0"/>
          </a:p>
        </p:txBody>
      </p:sp>
      <p:sp>
        <p:nvSpPr>
          <p:cNvPr id="3" name="Τίτλος 2">
            <a:extLst>
              <a:ext uri="{FF2B5EF4-FFF2-40B4-BE49-F238E27FC236}">
                <a16:creationId xmlns:a16="http://schemas.microsoft.com/office/drawing/2014/main" id="{02C888B7-638B-4B3D-8D1D-E5BE2CE2F0EF}"/>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41BFB86A-F353-492D-936F-375A730EFB5B}"/>
              </a:ext>
            </a:extLst>
          </p:cNvPr>
          <p:cNvPicPr>
            <a:picLocks noChangeAspect="1"/>
          </p:cNvPicPr>
          <p:nvPr/>
        </p:nvPicPr>
        <p:blipFill>
          <a:blip r:embed="rId2"/>
          <a:stretch>
            <a:fillRect/>
          </a:stretch>
        </p:blipFill>
        <p:spPr>
          <a:xfrm>
            <a:off x="3131840" y="3645024"/>
            <a:ext cx="2762250" cy="1657350"/>
          </a:xfrm>
          <a:prstGeom prst="rect">
            <a:avLst/>
          </a:prstGeom>
        </p:spPr>
      </p:pic>
    </p:spTree>
    <p:extLst>
      <p:ext uri="{BB962C8B-B14F-4D97-AF65-F5344CB8AC3E}">
        <p14:creationId xmlns:p14="http://schemas.microsoft.com/office/powerpoint/2010/main" val="330608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6A36CFD4-9BC3-4C7D-B9D7-32CF809BDB1F}"/>
              </a:ext>
            </a:extLst>
          </p:cNvPr>
          <p:cNvSpPr>
            <a:spLocks noGrp="1"/>
          </p:cNvSpPr>
          <p:nvPr>
            <p:ph idx="1"/>
          </p:nvPr>
        </p:nvSpPr>
        <p:spPr/>
        <p:txBody>
          <a:bodyPr/>
          <a:lstStyle/>
          <a:p>
            <a:r>
              <a:rPr lang="el-GR" dirty="0"/>
              <a:t>2. Αν έχω συμπτώματα μένω σπίτι και κάνω τεστ</a:t>
            </a:r>
            <a:r>
              <a:rPr lang="en-US" dirty="0"/>
              <a:t>. </a:t>
            </a:r>
            <a:r>
              <a:rPr lang="el-GR" dirty="0"/>
              <a:t>Αν είναι θετικό ενημερώνω υποχρεωτικά τον υπεύθυνο </a:t>
            </a:r>
            <a:r>
              <a:rPr lang="fr-FR" dirty="0"/>
              <a:t>COVID </a:t>
            </a:r>
            <a:r>
              <a:rPr lang="el-GR" dirty="0"/>
              <a:t>(Μαρία </a:t>
            </a:r>
            <a:r>
              <a:rPr lang="el-GR" dirty="0" err="1"/>
              <a:t>Τζιάτζη</a:t>
            </a:r>
            <a:r>
              <a:rPr lang="el-GR" dirty="0"/>
              <a:t>, Γιώργος </a:t>
            </a:r>
            <a:r>
              <a:rPr lang="el-GR" dirty="0" err="1"/>
              <a:t>Παρασκευιώτης</a:t>
            </a:r>
            <a:r>
              <a:rPr lang="el-GR" dirty="0"/>
              <a:t> και τον ΕΟΔΥ)</a:t>
            </a:r>
          </a:p>
          <a:p>
            <a:endParaRPr lang="el-GR" dirty="0"/>
          </a:p>
          <a:p>
            <a:endParaRPr lang="el-GR" dirty="0"/>
          </a:p>
        </p:txBody>
      </p:sp>
      <p:sp>
        <p:nvSpPr>
          <p:cNvPr id="3" name="Τίτλος 2">
            <a:extLst>
              <a:ext uri="{FF2B5EF4-FFF2-40B4-BE49-F238E27FC236}">
                <a16:creationId xmlns:a16="http://schemas.microsoft.com/office/drawing/2014/main" id="{8738F1DA-D9B2-459A-918E-1DEB5CF6D717}"/>
              </a:ext>
            </a:extLst>
          </p:cNvPr>
          <p:cNvSpPr>
            <a:spLocks noGrp="1"/>
          </p:cNvSpPr>
          <p:nvPr>
            <p:ph type="title"/>
          </p:nvPr>
        </p:nvSpPr>
        <p:spPr/>
        <p:txBody>
          <a:bodyPr/>
          <a:lstStyle/>
          <a:p>
            <a:endParaRPr lang="el-GR" dirty="0"/>
          </a:p>
        </p:txBody>
      </p:sp>
      <p:pic>
        <p:nvPicPr>
          <p:cNvPr id="5" name="Εικόνα 4" descr="Εικόνα που περιέχει κείμενο, clipart&#10;&#10;Περιγραφή που δημιουργήθηκε αυτόματα">
            <a:extLst>
              <a:ext uri="{FF2B5EF4-FFF2-40B4-BE49-F238E27FC236}">
                <a16:creationId xmlns:a16="http://schemas.microsoft.com/office/drawing/2014/main" id="{AB345243-36E1-46DE-A7F2-04BF20FF3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3645024"/>
            <a:ext cx="2762250" cy="1657350"/>
          </a:xfrm>
          <a:prstGeom prst="rect">
            <a:avLst/>
          </a:prstGeom>
        </p:spPr>
      </p:pic>
    </p:spTree>
    <p:extLst>
      <p:ext uri="{BB962C8B-B14F-4D97-AF65-F5344CB8AC3E}">
        <p14:creationId xmlns:p14="http://schemas.microsoft.com/office/powerpoint/2010/main" val="367842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9459AAC1-07C8-4464-85BA-37A14B1FA7B5}"/>
              </a:ext>
            </a:extLst>
          </p:cNvPr>
          <p:cNvSpPr>
            <a:spLocks noGrp="1"/>
          </p:cNvSpPr>
          <p:nvPr>
            <p:ph idx="1"/>
          </p:nvPr>
        </p:nvSpPr>
        <p:spPr/>
        <p:txBody>
          <a:bodyPr/>
          <a:lstStyle/>
          <a:p>
            <a:r>
              <a:rPr lang="el-GR" dirty="0"/>
              <a:t>Φοράω μάσκα κατά τη διάρκεια του μαθήματος</a:t>
            </a:r>
          </a:p>
          <a:p>
            <a:endParaRPr lang="el-GR" dirty="0"/>
          </a:p>
          <a:p>
            <a:endParaRPr lang="el-GR" dirty="0"/>
          </a:p>
        </p:txBody>
      </p:sp>
      <p:sp>
        <p:nvSpPr>
          <p:cNvPr id="3" name="Τίτλος 2">
            <a:extLst>
              <a:ext uri="{FF2B5EF4-FFF2-40B4-BE49-F238E27FC236}">
                <a16:creationId xmlns:a16="http://schemas.microsoft.com/office/drawing/2014/main" id="{6A2588BA-057C-4D7C-AEE7-E79ABC3D48ED}"/>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55285955-309E-4171-AC56-4EC402494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2564904"/>
            <a:ext cx="2143125" cy="2143125"/>
          </a:xfrm>
          <a:prstGeom prst="rect">
            <a:avLst/>
          </a:prstGeom>
        </p:spPr>
      </p:pic>
    </p:spTree>
    <p:extLst>
      <p:ext uri="{BB962C8B-B14F-4D97-AF65-F5344CB8AC3E}">
        <p14:creationId xmlns:p14="http://schemas.microsoft.com/office/powerpoint/2010/main" val="7997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4924E265-B41E-4038-A2EA-1663EDCE6BCD}"/>
              </a:ext>
            </a:extLst>
          </p:cNvPr>
          <p:cNvPicPr>
            <a:picLocks noGrp="1" noChangeAspect="1"/>
          </p:cNvPicPr>
          <p:nvPr>
            <p:ph idx="1"/>
          </p:nvPr>
        </p:nvPicPr>
        <p:blipFill>
          <a:blip r:embed="rId2"/>
          <a:stretch>
            <a:fillRect/>
          </a:stretch>
        </p:blipFill>
        <p:spPr>
          <a:xfrm>
            <a:off x="683568" y="3284984"/>
            <a:ext cx="2194750" cy="2085013"/>
          </a:xfrm>
          <a:prstGeom prst="rect">
            <a:avLst/>
          </a:prstGeom>
        </p:spPr>
      </p:pic>
      <p:sp>
        <p:nvSpPr>
          <p:cNvPr id="3" name="Τίτλος 2">
            <a:extLst>
              <a:ext uri="{FF2B5EF4-FFF2-40B4-BE49-F238E27FC236}">
                <a16:creationId xmlns:a16="http://schemas.microsoft.com/office/drawing/2014/main" id="{A90BDC44-8F05-4642-BC29-BB65164EA3E4}"/>
              </a:ext>
            </a:extLst>
          </p:cNvPr>
          <p:cNvSpPr>
            <a:spLocks noGrp="1"/>
          </p:cNvSpPr>
          <p:nvPr>
            <p:ph type="title"/>
          </p:nvPr>
        </p:nvSpPr>
        <p:spPr/>
        <p:txBody>
          <a:bodyPr/>
          <a:lstStyle/>
          <a:p>
            <a:endParaRPr lang="el-GR"/>
          </a:p>
        </p:txBody>
      </p:sp>
      <p:sp>
        <p:nvSpPr>
          <p:cNvPr id="7" name="Φυσαλίδα ομιλίας: Έλλειψη 6">
            <a:extLst>
              <a:ext uri="{FF2B5EF4-FFF2-40B4-BE49-F238E27FC236}">
                <a16:creationId xmlns:a16="http://schemas.microsoft.com/office/drawing/2014/main" id="{C3464684-BDB9-4F12-B1A8-F9C72E53BB62}"/>
              </a:ext>
            </a:extLst>
          </p:cNvPr>
          <p:cNvSpPr/>
          <p:nvPr/>
        </p:nvSpPr>
        <p:spPr>
          <a:xfrm>
            <a:off x="3586428" y="1772816"/>
            <a:ext cx="4874004" cy="2265027"/>
          </a:xfrm>
          <a:prstGeom prst="wedgeEllipseCallout">
            <a:avLst>
              <a:gd name="adj1" fmla="val -57666"/>
              <a:gd name="adj2" fmla="val 68426"/>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prstClr val="white"/>
                </a:solidFill>
                <a:effectLst/>
                <a:uLnTx/>
                <a:uFillTx/>
                <a:latin typeface="Calibri" panose="020F0502020204030204"/>
                <a:ea typeface="+mn-ea"/>
                <a:cs typeface="+mn-cs"/>
              </a:rPr>
              <a:t>Κάθομαι πάντα σε σταθερή θέση και </a:t>
            </a:r>
            <a:r>
              <a:rPr lang="el-GR" sz="2400" b="1" kern="0" dirty="0">
                <a:solidFill>
                  <a:prstClr val="white"/>
                </a:solidFill>
                <a:latin typeface="Calibri" panose="020F0502020204030204"/>
                <a:cs typeface="+mn-cs"/>
              </a:rPr>
              <a:t>θ</a:t>
            </a:r>
            <a:r>
              <a:rPr kumimoji="0" lang="el-GR" sz="2400" b="1" i="0" u="none" strike="noStrike" kern="0" cap="none" spc="0" normalizeH="0" baseline="0" noProof="0" dirty="0" err="1">
                <a:ln>
                  <a:noFill/>
                </a:ln>
                <a:solidFill>
                  <a:prstClr val="white"/>
                </a:solidFill>
                <a:effectLst/>
                <a:uLnTx/>
                <a:uFillTx/>
                <a:latin typeface="Calibri" panose="020F0502020204030204"/>
                <a:ea typeface="+mn-ea"/>
                <a:cs typeface="+mn-cs"/>
              </a:rPr>
              <a:t>υμ</a:t>
            </a:r>
            <a:r>
              <a:rPr lang="el-GR" sz="2400" b="1" kern="0" dirty="0" err="1">
                <a:solidFill>
                  <a:prstClr val="white"/>
                </a:solidFill>
                <a:latin typeface="Calibri" panose="020F0502020204030204"/>
                <a:cs typeface="+mn-cs"/>
              </a:rPr>
              <a:t>άμαι</a:t>
            </a:r>
            <a:r>
              <a:rPr lang="el-GR" sz="2400" b="1" kern="0" dirty="0">
                <a:solidFill>
                  <a:prstClr val="white"/>
                </a:solidFill>
                <a:latin typeface="Calibri" panose="020F0502020204030204"/>
                <a:cs typeface="+mn-cs"/>
              </a:rPr>
              <a:t> ποιος κάθεται δεξιά μου, αριστερά μου μπροστά και πίσω μου!!!</a:t>
            </a:r>
            <a:endParaRPr kumimoji="0" lang="el-GR"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194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2615</TotalTime>
  <Words>1200</Words>
  <Application>Microsoft Office PowerPoint</Application>
  <PresentationFormat>Προβολή στην οθόνη (4:3)</PresentationFormat>
  <Paragraphs>159</Paragraphs>
  <Slides>39</Slides>
  <Notes>2</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39</vt:i4>
      </vt:variant>
    </vt:vector>
  </HeadingPairs>
  <TitlesOfParts>
    <vt:vector size="50" baseType="lpstr">
      <vt:lpstr>0133 Traianus</vt:lpstr>
      <vt:lpstr>Aba.Apla</vt:lpstr>
      <vt:lpstr>Arial</vt:lpstr>
      <vt:lpstr>Calibri</vt:lpstr>
      <vt:lpstr>Comic Sans MS</vt:lpstr>
      <vt:lpstr>Lucida Sans Unicode</vt:lpstr>
      <vt:lpstr>Times New Roman</vt:lpstr>
      <vt:lpstr>Verdana</vt:lpstr>
      <vt:lpstr>Wingdings 2</vt:lpstr>
      <vt:lpstr>Wingdings 3</vt:lpstr>
      <vt:lpstr>Συγκέντρωση</vt:lpstr>
      <vt:lpstr>Συστήματα Γραφής </vt:lpstr>
      <vt:lpstr>Δήλωση προσβασιμότητας</vt:lpstr>
      <vt:lpstr>Παρουσίαση του PowerPoint</vt:lpstr>
      <vt:lpstr>Πρωτόκολλο ασφαλείας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Δραστηριότητα γνωριμίας (ice-break)</vt:lpstr>
      <vt:lpstr>H ΠΡΟΣΩΠΙΚΗ ΜΟΥ ΑΣΠΙΔΑ –  ΤΟ ΕΜΒΛΗΜΑ</vt:lpstr>
      <vt:lpstr>Ποιες είναι οι προσδοκίες σας από το  συγκεκριμένο μάθημα; </vt:lpstr>
      <vt:lpstr>Παρουσίαση του PowerPoint</vt:lpstr>
      <vt:lpstr>Πιστοποιημένος εκπαιδευτής ενηλίκων</vt:lpstr>
      <vt:lpstr>Πώς μπορώ να πιστοποιηθώ;</vt:lpstr>
      <vt:lpstr>Τι θα σε βοηθήσει να πετύχεις το μάθημα;</vt:lpstr>
      <vt:lpstr> Θα μπορείς να: </vt:lpstr>
      <vt:lpstr>Παρουσίαση του PowerPoint</vt:lpstr>
      <vt:lpstr>Τι θα μάθουμε;</vt:lpstr>
      <vt:lpstr>Παρουσίαση του PowerPoint</vt:lpstr>
      <vt:lpstr>Παρουσίαση του PowerPoint</vt:lpstr>
      <vt:lpstr>Πώς θα μάθουμε;</vt:lpstr>
      <vt:lpstr>Παρουσίαση του PowerPoint</vt:lpstr>
      <vt:lpstr>Παρουσίαση του PowerPoint</vt:lpstr>
      <vt:lpstr>Δραστηριότητα γνωριμίας</vt:lpstr>
      <vt:lpstr>Εργασία σε ομάδες </vt:lpstr>
      <vt:lpstr>Ομαδική Δραστηριότητα:  Εκπαιδευτικές ανάγκες και αλλαγή</vt:lpstr>
      <vt:lpstr>Ζούμε σε έναν κόσμο γεμάτο αλλαγές</vt:lpstr>
      <vt:lpstr>Αλλαγή εκπαιδευτικών αναγκών</vt:lpstr>
      <vt:lpstr>Ερωτήσεις για προβληματισμό και συζήτηση!</vt:lpstr>
      <vt:lpstr>Παρουσίαση του PowerPoint</vt:lpstr>
      <vt:lpstr>Παρουσίαση του PowerPoint</vt:lpstr>
      <vt:lpstr>Παρουσίαση του PowerPoint</vt:lpstr>
      <vt:lpstr>Παράδειγμα αποφυγής</vt:lpstr>
      <vt:lpstr>Πώς να αντιμετωπίσω την αλλαγή</vt:lpstr>
      <vt:lpstr>Παρουσίαση του PowerPoint</vt:lpstr>
      <vt:lpstr>Η προσαρμογή στην αλλαγή</vt:lpstr>
      <vt:lpstr>Ωστόσο……</vt:lpstr>
      <vt:lpstr>Ερωτήσεις…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ΕΕΓΛΩ 371–  ΕΚΠΑΙΔΕΥΣΗ ΕΝΗΛΙΚΩΝ  ΕΙΣΑΓΩΓΗ  ΣΤΗΝ ΕΚΠΑΙΔΕΥΣΗ ΕΝΗΛΙΚΩΝ</dc:title>
  <dc:creator>Zoe Gavriilidou</dc:creator>
  <cp:lastModifiedBy>manolis koskinas</cp:lastModifiedBy>
  <cp:revision>26</cp:revision>
  <dcterms:created xsi:type="dcterms:W3CDTF">2016-01-22T14:57:02Z</dcterms:created>
  <dcterms:modified xsi:type="dcterms:W3CDTF">2023-09-27T16:25:54Z</dcterms:modified>
</cp:coreProperties>
</file>