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32" r:id="rId3"/>
    <p:sldId id="323" r:id="rId4"/>
    <p:sldId id="333" r:id="rId5"/>
    <p:sldId id="324" r:id="rId6"/>
    <p:sldId id="329" r:id="rId7"/>
    <p:sldId id="328" r:id="rId8"/>
    <p:sldId id="330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1AF7AF-5EF2-4480-ACCC-F8EFE65DC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DC5A3C7-0B28-4148-B45E-65752655B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6ABD70-6322-4F51-96A6-89AAD3C01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A12C9F-C4B1-40FD-A853-952435326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E08F256-6223-48DD-B6BF-10735594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17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D5B40E-1D7E-47DC-8138-2A8653F5E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6E6747-B041-4EE9-ACC9-C6BE0FA99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BA4D91-4261-4A8A-9D33-45902BDB3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49C198-7BE0-4C29-A619-C0B806E0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4C5BAD-B967-492A-A876-FBECC2505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65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4C18428-0634-472C-B804-8BCE5F953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3BB9FC5-89C1-48D3-BA74-B23CDA9FC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D6A895-AE37-4BF9-820A-77A4FE42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1F59C2-F038-4256-B0BB-62D8C7276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9934C7-7ECF-4051-ADE4-5D67CFF44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67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3E3D4C-A0D4-49AE-8D9D-105E0F5A2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C80FB0-9CA4-4026-88D4-2D24B2E54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8F19B1-CB8F-4A2C-9948-3127D8F8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12125D-92CB-40F7-8663-4614BC68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1C9222-5906-4EE0-B6FE-321F6630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817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24293E-50A1-43ED-A9B6-514F7787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C71B084-9C4B-45B8-812D-83DEA6745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2C35F4-AFF5-4EB2-9E96-462C5389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CA0735-3246-4A28-9251-4865AAB6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EC552E-80D6-4362-B7B0-0D88D459A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372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CB135-A65D-47F7-9565-28E98D17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7BA71-4E9D-4217-94CA-8F15F23FD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69ECE3E-4179-4FB4-B658-B54A854B7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696EC1-D6B5-45C1-A4B8-92A4B62E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F1B9DAF-B76E-4E93-BF8E-AAEA2C0B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B21511A-EC05-4526-A0CA-CAFF9A50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362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F1F600-4DF9-4962-B1EB-EB65F4F57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B52647-1742-4657-9597-1ED537636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45071FB-E7A6-4174-B69C-ACA6CBE37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E71EA61-5EE0-4E03-864C-27DFB4CC3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F9DB359-303D-4C99-B4B0-ABE546E1C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DE69D36-A121-44D2-BF1B-9B60A6AF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668D133-A01F-4FFE-9D30-E5FE195C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7BD6C92-AFE5-4C4C-899F-D63FFBCC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188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025F04-8DFE-4AA6-B608-005958B0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582D7E3-D2AD-4860-82BE-5A7596F34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E03A5F8-FCE3-425F-B48D-D81A3B955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03C6A11-6F61-4E08-ACA9-D25DC2CB3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112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A18B507-6C3A-428A-A68D-8D1402392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C5A3384-9DD9-4DC9-A957-97A54CDF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549A29C-C30E-45D3-9BBA-5AE74644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354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7AF958-7128-4B25-8714-708495F6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F9CB52-5D8A-4512-A8B0-1A3A2E074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60D266C-0DDF-454F-A763-BA5CBB020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5953EAC-E571-4B1D-88AD-9303CB97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8EEB5B5-224E-4EE9-B81A-2CD47400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0049F10-A0FF-43E0-8BA6-A138683A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6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F5CFEE-1F68-4E03-9BE4-F47562523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0B33D0F-C13F-4363-9992-15D1A1ECE7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7C87908-8A53-48E4-99F5-C77A8DFE8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37B4B76-1752-4A04-AF55-EACA59E54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FC4CF6A-1FB4-4442-8092-B2F5ABDC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A16B21E-CC76-421C-8B7E-829D25E2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871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3E833E-32D3-4D4C-8257-909B0334B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B239C8C-48F4-43C9-ACE7-4387C7F87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FA3A71-8C4B-47E8-B28B-376EDE308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A1D3-167E-4D62-B149-9A87A6ECFEB0}" type="datetimeFigureOut">
              <a:rPr lang="el-GR" smtClean="0"/>
              <a:t>19/12/2018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2164BC-092E-41DE-A6B9-AEFC977F0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4D46178-1583-44D9-A3CC-B92CBAF5A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18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18" y="1255892"/>
            <a:ext cx="8742363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Για την εφαρμογή των απαιτήσεων της Οδηγίας 2000/60/Ε.Κ για την ανάλυση των πιέσεων χρησιμοποιείται το μοντέλο DPSIR. </a:t>
            </a:r>
          </a:p>
          <a:p>
            <a:pPr algn="just" eaLnBrk="1" hangingPunct="1"/>
            <a:endParaRPr lang="el-GR" altLang="el-GR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Αναπτύχθηκε από τον </a:t>
            </a:r>
            <a:r>
              <a:rPr lang="el-GR" altLang="el-GR" dirty="0" err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Ευρωπαικό</a:t>
            </a:r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Οργανισμό Περιβάλλοντος ως μέσο ανάπτυξης και επιλογής δεικτών αξιολόγησης της κατάστασης του περιβάλλοντος (ΕΕΑ 1999).</a:t>
            </a:r>
          </a:p>
          <a:p>
            <a:pPr algn="just" eaLnBrk="1" hangingPunct="1"/>
            <a:endParaRPr lang="el-GR" altLang="el-GR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Περιγράφει μια δυναμική κατάσταση σαν πραγματική, με χρήση δεικτών για κάθε κατηγορία, φωτογραφίζοντας στιγμιότυπα ενός συνεχώς εξελισσόμενου συστήματος και ταυτόχρονα περιγράφει τονίζοντας τις σχέσεις μεταξύ των συνιστωσών του μοντέλου. </a:t>
            </a:r>
          </a:p>
        </p:txBody>
      </p:sp>
    </p:spTree>
    <p:extLst>
      <p:ext uri="{BB962C8B-B14F-4D97-AF65-F5344CB8AC3E}">
        <p14:creationId xmlns:p14="http://schemas.microsoft.com/office/powerpoint/2010/main" val="168673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18" y="1255892"/>
            <a:ext cx="87423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Εικόνα 14">
            <a:extLst>
              <a:ext uri="{FF2B5EF4-FFF2-40B4-BE49-F238E27FC236}">
                <a16:creationId xmlns:a16="http://schemas.microsoft.com/office/drawing/2014/main" id="{12CE0698-D6AD-4C02-BF0B-66F547265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49" y="1760414"/>
            <a:ext cx="5968911" cy="4161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16BEC8D-7120-4E36-992D-E9D5E6C5B115}"/>
              </a:ext>
            </a:extLst>
          </p:cNvPr>
          <p:cNvSpPr/>
          <p:nvPr/>
        </p:nvSpPr>
        <p:spPr>
          <a:xfrm>
            <a:off x="6533566" y="5960031"/>
            <a:ext cx="390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ea typeface="TimesNewRomanPSMT"/>
              </a:rPr>
              <a:t>(</a:t>
            </a:r>
            <a:r>
              <a:rPr lang="en-GB" dirty="0">
                <a:latin typeface="Times New Roman" panose="02020603050405020304" pitchFamily="18" charset="0"/>
                <a:ea typeface="TimesNewRomanPSMT"/>
              </a:rPr>
              <a:t>WFD Guidance Document No</a:t>
            </a:r>
            <a:r>
              <a:rPr lang="el-GR" dirty="0">
                <a:latin typeface="Times New Roman" panose="02020603050405020304" pitchFamily="18" charset="0"/>
                <a:ea typeface="TimesNewRomanPSMT"/>
              </a:rPr>
              <a:t>. 3 2002)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8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1" y="1243013"/>
            <a:ext cx="8742363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Μέσο ανάπτυξης </a:t>
            </a:r>
            <a:r>
              <a:rPr lang="en-US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επιλογής δεικτών αξιολόγησης της κατάστασης του περιβάλλοντος </a:t>
            </a:r>
            <a:r>
              <a:rPr lang="el-GR" altLang="el-GR" sz="14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(ΕΕΑ 1999)</a:t>
            </a:r>
            <a:endParaRPr lang="en-US" altLang="el-GR" sz="14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endParaRPr lang="en-US" altLang="el-GR" sz="6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Περιγράφει μια δυναμική κατάσταση σαν πραγματική, με χρήση δεικτών για κάθε κατηγορία </a:t>
            </a:r>
            <a:r>
              <a:rPr lang="en-US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τονίζοντας τις σχέσεις μεταξύ των συνιστωσών του μοντέλου.</a:t>
            </a:r>
          </a:p>
        </p:txBody>
      </p:sp>
      <p:pic>
        <p:nvPicPr>
          <p:cNvPr id="64532" name="Picture 2">
            <a:extLst>
              <a:ext uri="{FF2B5EF4-FFF2-40B4-BE49-F238E27FC236}">
                <a16:creationId xmlns:a16="http://schemas.microsoft.com/office/drawing/2014/main" id="{55DA91F6-287A-420F-B089-43C7747B4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2924175"/>
            <a:ext cx="5316538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3" name="Ορθογώνιο 2">
            <a:extLst>
              <a:ext uri="{FF2B5EF4-FFF2-40B4-BE49-F238E27FC236}">
                <a16:creationId xmlns:a16="http://schemas.microsoft.com/office/drawing/2014/main" id="{A3627F01-7F2E-4D6C-82F7-5995566B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300" y="5992814"/>
            <a:ext cx="1771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l-GR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ΕΕΑ, </a:t>
            </a:r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technical report</a:t>
            </a:r>
            <a:r>
              <a:rPr lang="el-GR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1999</a:t>
            </a:r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l-GR" altLang="el-GR" sz="10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8DB015A-A30D-4C9D-9BB8-15B3C0CBF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1" y="1243013"/>
            <a:ext cx="87423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533" name="Ορθογώνιο 2">
            <a:extLst>
              <a:ext uri="{FF2B5EF4-FFF2-40B4-BE49-F238E27FC236}">
                <a16:creationId xmlns:a16="http://schemas.microsoft.com/office/drawing/2014/main" id="{A3627F01-7F2E-4D6C-82F7-5995566B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299" y="6062504"/>
            <a:ext cx="289053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l-GR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ΕΕΑ, 2003 </a:t>
            </a:r>
            <a:r>
              <a:rPr lang="el-GR" altLang="el-GR" sz="1000" dirty="0" err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τροποποιηση</a:t>
            </a:r>
            <a:r>
              <a:rPr lang="el-GR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κατά </a:t>
            </a:r>
            <a:r>
              <a:rPr lang="en-US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Kristensen 2004)</a:t>
            </a:r>
            <a:endParaRPr lang="el-GR" altLang="el-GR" sz="1000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8DB015A-A30D-4C9D-9BB8-15B3C0CBF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7169" name="Εικόνα 15">
            <a:extLst>
              <a:ext uri="{FF2B5EF4-FFF2-40B4-BE49-F238E27FC236}">
                <a16:creationId xmlns:a16="http://schemas.microsoft.com/office/drawing/2014/main" id="{EFF39A84-E6F2-4BA6-A146-E18F73737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9" r="4874" b="-56"/>
          <a:stretch>
            <a:fillRect/>
          </a:stretch>
        </p:blipFill>
        <p:spPr bwMode="auto">
          <a:xfrm>
            <a:off x="3019454" y="1580979"/>
            <a:ext cx="5508996" cy="44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215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0FA4F49F-03A5-4C62-8BEB-031BDBE49BEE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601" name="Group 65">
            <a:extLst>
              <a:ext uri="{FF2B5EF4-FFF2-40B4-BE49-F238E27FC236}">
                <a16:creationId xmlns:a16="http://schemas.microsoft.com/office/drawing/2014/main" id="{1D71305E-FB04-4475-86CB-C764ECB9DCFD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742363" cy="5172084"/>
        </p:xfrm>
        <a:graphic>
          <a:graphicData uri="http://schemas.openxmlformats.org/drawingml/2006/table">
            <a:tbl>
              <a:tblPr/>
              <a:tblGrid>
                <a:gridCol w="3125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Περιβαλλοντικοί δείκτες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63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Υδατικοί Πόροι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Υδατικό ισοζύγιο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Διακύμανση στάθμης-όγκου υδροφορέα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Επιφανειακό ισοζύγιο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Διακύμανση στάθμης-όγκου λίμνης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βροχόπτωση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Διάρκεια ξηρής περιόδου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S-I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ζήτηση-ανάγκες νερού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ζήτηση-ανάγκες νερού Παραλίμνιων Δ.Ε.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Μέγιστη απορροή νερού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Στερεοπαρόχη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463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Φυσικοί Πόροι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Χρήσεις γης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Τροποποίηση φυσικών ενδιαιτημάτων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Αλιευτική παραγωγή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S-I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Κατάσταση διαχείρισης οικοτόπων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Άγριας πανίδας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Ειδών Χλωρίδας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Πυρκαγιών (10 ετίας)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πλημμύρων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62CA3FE8-EC3D-459D-99B7-7180C05E2730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B8F5D00B-93BB-4FB3-827C-915A79DFD8F5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742363" cy="5114926"/>
        </p:xfrm>
        <a:graphic>
          <a:graphicData uri="http://schemas.openxmlformats.org/drawingml/2006/table">
            <a:tbl>
              <a:tblPr firstRow="1" firstCol="1" bandRow="1"/>
              <a:tblGrid>
                <a:gridCol w="3125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9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Περιβαλλοντικοί δείκτες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39"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Ρύποι - Λύματα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Παραγωγή αστικών λυμάτων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αστικών λυμάτων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αστικών ρύπων από παραλίμνιες Δ.Ε. σε Tn 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ρύπων από διάχυτες πηγές 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(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Corine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land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cover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2000)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ρύπων από διάχυτες των παραλίμνιων εκτάσεων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Εισροές από την κτηνοτροφία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κτηνοτροφικών ρύπων από παραλίμνιες Δ.Ε.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Αθροιστικό ρύπων (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Τn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) 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(χωρίς δεδομένα βιομηχανίας)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Διαχείριση στερεών αποβλήτων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Αθροιστικό ρύπων παραλίμνιων Δ.Ε. (Tn)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43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πληθυσμού που καλύπτεται από ΕΕΛ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430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Ποιοτική-Ποσοτική Κατάσταση Υδάτων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Απώλειες δικτύων ύδρευσης-άρδευσης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Ανακύκλωση επαναχρησιμοποίηση λυμάτων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Ποιοτική κατάσταση των υδάτων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Χημική κατάσταση επιφανειακών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Ποσοτική κατάσταση υπόγειων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Χημική κατάσταση υπόγειων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53DE7A7C-02F7-40F9-8607-26505D4DD8D2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80F45917-D496-4D6C-AD3F-62F9B2FFB6AA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670925" cy="4754564"/>
        </p:xfrm>
        <a:graphic>
          <a:graphicData uri="http://schemas.openxmlformats.org/drawingml/2006/table">
            <a:tbl>
              <a:tblPr firstRow="1" firstCol="1" bandRow="1"/>
              <a:tblGrid>
                <a:gridCol w="3341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5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Οικονομικοί Δείκτες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318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Αγροτικές Πρακτικές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Διάρθρωση κτηνοτροφικών μονάδων-ένταση εκμετάλλευσης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Εκτάσεις ανά τύπο καλλιέργειας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Εκτάσεις ανά τύπο καλλιέργειας στις παραλίμνιες Δ.Ε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εκτάσεις που καλύπτονται από δίκτυο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και αρδευθείσες εκτάσεις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Συμμετοχή υδροβόρων καλλιεργειών (ΟΣΔΕ,2009)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Αροτραίες παραλίμνιων οικισμών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2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εκτάσεις σε παραλίμνιες Δ.Ε.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Βιομηχανία-Βιοτεχνία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βιομηχανιών που καλύπτονται από ΕΕΛ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65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Οικονομική Δραστηριότητα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Τομείς παραγωγής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S-P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Τιμολογιακή πολιτική (μόνο ΔΕΥΑΛ)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Επίτευξη στόχου τιμολογιακής πολιτικής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E9D1DDD8-9A8A-46A6-80B5-1C74B8E1D485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1FBDDD36-B782-409D-B3CD-08655CD30960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052513"/>
          <a:ext cx="8670925" cy="4586284"/>
        </p:xfrm>
        <a:graphic>
          <a:graphicData uri="http://schemas.openxmlformats.org/drawingml/2006/table">
            <a:tbl>
              <a:tblPr firstRow="1" firstCol="1" bandRow="1"/>
              <a:tblGrid>
                <a:gridCol w="3773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55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Κοινωνικοί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28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Πληθυσμιακά Κοινωνικά στοιχεία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Μορφωτικό Επίπεδο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Αριθμός ατόμων/νοικοκυριό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Νομοθετική επάρκεια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3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Αστυνόμευση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71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Συμμετοχή εμπλεκόμενων φορέων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8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Επίγνωση των κατοίκων της περιοχής (προβλήματα &amp; καθεστώς)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74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Εθελοντισμός, Επικοινωνιακή πολιτική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13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Αρχές εμπλεκόμενες στη διαχείριση υδάτων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931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Δημογραφικά στοιχεία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Πυκνότητα πληθυσμού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D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Τάση αύξηση πληθυσμού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P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Ποσοστό που κατοικεί σε παραλίμνιους οικισμούς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Κατασκευή νέων κατοικιών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D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98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Πληθυσμ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o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ύ που καλύπτεται δίκτυο διανομής νερού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Ανεργία-Πληθωρισμός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P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512</Words>
  <Application>Microsoft Office PowerPoint</Application>
  <PresentationFormat>Ευρεία οθόνη</PresentationFormat>
  <Paragraphs>152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TimesNewRomanPSMT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nionios latin</dc:creator>
  <cp:lastModifiedBy>JK</cp:lastModifiedBy>
  <cp:revision>1</cp:revision>
  <dcterms:created xsi:type="dcterms:W3CDTF">2018-12-18T11:21:03Z</dcterms:created>
  <dcterms:modified xsi:type="dcterms:W3CDTF">2018-12-19T13:58:59Z</dcterms:modified>
</cp:coreProperties>
</file>