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4" r:id="rId2"/>
  </p:sldMasterIdLst>
  <p:notesMasterIdLst>
    <p:notesMasterId r:id="rId17"/>
  </p:notesMasterIdLst>
  <p:sldIdLst>
    <p:sldId id="256" r:id="rId3"/>
    <p:sldId id="360" r:id="rId4"/>
    <p:sldId id="361" r:id="rId5"/>
    <p:sldId id="362" r:id="rId6"/>
    <p:sldId id="370" r:id="rId7"/>
    <p:sldId id="371" r:id="rId8"/>
    <p:sldId id="372" r:id="rId9"/>
    <p:sldId id="363" r:id="rId10"/>
    <p:sldId id="364" r:id="rId11"/>
    <p:sldId id="365" r:id="rId12"/>
    <p:sldId id="366" r:id="rId13"/>
    <p:sldId id="367" r:id="rId14"/>
    <p:sldId id="368" r:id="rId15"/>
    <p:sldId id="36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453" autoAdjust="0"/>
  </p:normalViewPr>
  <p:slideViewPr>
    <p:cSldViewPr>
      <p:cViewPr>
        <p:scale>
          <a:sx n="90" d="100"/>
          <a:sy n="90" d="100"/>
        </p:scale>
        <p:origin x="-59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279B08-224A-4A66-91E2-0F47FCAF6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0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B23F-1267-47B8-A0DD-B191E061C882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4E483B-59CF-4D40-9E07-1884A7FF64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17041-E239-461E-96B7-A2816BC21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D85E-6B8D-496C-8F6D-A7020FACA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7784A2-2DB7-4811-97A9-571DB1147C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3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21/3/2021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159CB-FEC8-4CFE-96F6-C60ABC39F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82326-DCDC-4132-AEC6-72A133EF8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35FB7-47B6-42A2-89A4-D861C6723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9D255-2762-4180-94F6-F055F3B0B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6239-4AAA-48C9-98F3-A1B01BA5F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754E1-57D6-4275-AE72-E51B79951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21/3/2021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ΗΛΕΚΤΡΙΚΑ ΚΥΚΛΩΜΑΤΑ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49587"/>
            <a:ext cx="7186364" cy="3233737"/>
          </a:xfrm>
        </p:spPr>
        <p:txBody>
          <a:bodyPr/>
          <a:lstStyle/>
          <a:p>
            <a:r>
              <a:rPr lang="el-GR" dirty="0" smtClean="0"/>
              <a:t>ΑΣΚΗΣΕΙΣ ΣΕ ΚΥΚΛΩΜΑΤΑ </a:t>
            </a:r>
            <a:r>
              <a:rPr lang="en-US" dirty="0" smtClean="0"/>
              <a:t>RLC </a:t>
            </a:r>
            <a:r>
              <a:rPr lang="el-GR" dirty="0" smtClean="0"/>
              <a:t>ΣΥΝΤΟΝΙΣΜΟΣ</a:t>
            </a:r>
            <a:endParaRPr lang="en-US" dirty="0" smtClean="0"/>
          </a:p>
          <a:p>
            <a:r>
              <a:rPr lang="el-GR" dirty="0" smtClean="0"/>
              <a:t>2</a:t>
            </a:r>
            <a:r>
              <a:rPr lang="en-US" dirty="0" smtClean="0"/>
              <a:t>7</a:t>
            </a:r>
            <a:r>
              <a:rPr lang="el-GR" dirty="0" smtClean="0"/>
              <a:t>-05-202</a:t>
            </a:r>
            <a:r>
              <a:rPr lang="en-US" dirty="0" smtClean="0"/>
              <a:t>1</a:t>
            </a:r>
            <a:endParaRPr lang="el-GR" dirty="0" smtClean="0"/>
          </a:p>
          <a:p>
            <a:endParaRPr lang="el-GR" dirty="0" smtClean="0"/>
          </a:p>
          <a:p>
            <a:pPr algn="l"/>
            <a:r>
              <a:rPr lang="el-GR" sz="2000" dirty="0" smtClean="0"/>
              <a:t>ΔΙΔΑΣΚΩΝ:</a:t>
            </a:r>
            <a:r>
              <a:rPr lang="el-GR" dirty="0" smtClean="0"/>
              <a:t> </a:t>
            </a:r>
            <a:r>
              <a:rPr lang="el-GR" sz="2000" dirty="0" smtClean="0"/>
              <a:t>ΚΑΡΑΚΑΤΣΑΝΗΣ ΘΕΟΚΛΗΤΟΣ</a:t>
            </a:r>
            <a:endParaRPr lang="el-GR" sz="2000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724400"/>
            <a:ext cx="251460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4"/>
          </p:nvPr>
        </p:nvSpPr>
        <p:spPr>
          <a:xfrm>
            <a:off x="6516216" y="6248400"/>
            <a:ext cx="2133600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81128"/>
            <a:ext cx="7327945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2008" y="88026"/>
            <a:ext cx="8964488" cy="361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Για την συχνότητα  130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θα ισχύει :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3,14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130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0,35  =  285,74 Ω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1 / ( 2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3,14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130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20,10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10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-6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)  =  60,94 Ω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Στη  χωρητικότητα  αυτή  η  συνολική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του  κυκλώματος  είναι 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l-G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_____________________      __________________________       ___________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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( X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C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– X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 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(R + R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=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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(285,74 – 60,94)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(26 + 20)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=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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,80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46</a:t>
            </a:r>
            <a:r>
              <a:rPr kumimoji="0" lang="de-DE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de-DE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</a:p>
          <a:p>
            <a:pPr lvl="0" algn="just" eaLnBrk="0" hangingPunct="0"/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                                                      	                 </a:t>
            </a:r>
            <a:r>
              <a:rPr lang="el-GR" altLang="el-GR" sz="2000" dirty="0">
                <a:latin typeface="Calibri"/>
                <a:ea typeface="Times New Roman" pitchFamily="18" charset="0"/>
              </a:rPr>
              <a:t>→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       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Ζ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=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229,46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Ω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lvl="0" algn="just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και	Ι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/ Ζ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=  230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/  229,46 Ω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lang="el-GR" altLang="el-GR" sz="2000" dirty="0" smtClean="0">
                <a:latin typeface="Calibri"/>
                <a:ea typeface="Times New Roman" pitchFamily="18" charset="0"/>
              </a:rPr>
              <a:t> </a:t>
            </a:r>
            <a:r>
              <a:rPr lang="el-GR" altLang="el-GR" sz="2000" dirty="0">
                <a:latin typeface="Calibri"/>
                <a:ea typeface="Times New Roman" pitchFamily="18" charset="0"/>
              </a:rPr>
              <a:t>→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Ι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=  1,00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A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ενώ ο συντελεστής ισχύος θα είναι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cos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φ =(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)/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Z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= 46 / 229,46 = 0,20 επαγωγικός.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ο Σ.Ι.  είναι  επαγωγικός  επειδή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&gt;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C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και  συνεπώς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V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&gt;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V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όπως  φαίνεται  και  στο  αντίστοιχο   διανυσματικό   διάγραμμα  στο  ακόλουθο  ερώτημα  δ.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5495" y="3663022"/>
            <a:ext cx="90561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 του συντονισμού για συχνότητα  60 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θα ισχύει:</a:t>
            </a:r>
          </a:p>
          <a:p>
            <a:pPr algn="just"/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Φαινόμενη και Πραγματική ισχύς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VxI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1150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Άεργος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ισχύς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συχνότητα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ισχύει: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Πραγματική ισχύς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(20+26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)=46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411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116632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</a:t>
            </a:r>
            <a:r>
              <a:rPr lang="el-GR" b="1" dirty="0"/>
              <a:t>ΙΟΥΝΙΟΥ – ΙΟΥΛΙΟΥ   20</a:t>
            </a:r>
            <a:r>
              <a:rPr lang="en-US" b="1" dirty="0"/>
              <a:t>15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751731"/>
            <a:ext cx="4569489" cy="274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504" y="836712"/>
            <a:ext cx="424847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2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ο κύκλωμα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RLC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με παράλληλη συνδεσμολογία που δίνεται στο σχήμα, τροφοδοτείται από πηγή τάσης ημιτονοειδούς  μορφής 240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altLang="el-G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rms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), μεταβλητής συχνότητας. Στα 120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Hz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το αμπερόμετρο καταγράφει την μικρότερη τιμή που είναι 3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και στα 200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Hz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καταγράφει ένταση ρεύματος 5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/>
            <a:endParaRPr lang="el-GR" alt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Ορθογώνιο 6"/>
          <p:cNvSpPr/>
          <p:nvPr/>
        </p:nvSpPr>
        <p:spPr>
          <a:xfrm>
            <a:off x="251520" y="3762906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Να προσδιοριστούν: </a:t>
            </a:r>
            <a:endParaRPr lang="en-US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Τα στοιχεία του κυκλώματος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&amp;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endParaRPr lang="en-US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β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η συνολική </a:t>
            </a:r>
            <a:r>
              <a:rPr lang="el-GR" altLang="el-G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εμπέδηση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το ρεύμα σε κάθε κλάδο, ο  συντελεστής ισχύος, η ενεργός, η άεργος και η φαινόμενη ισχύς του κυκλώματος για τις δύο πιο πάνω συχνότητες.</a:t>
            </a:r>
            <a:endParaRPr lang="el-GR" altLang="el-GR" dirty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γ) Να σχεδιαστούν τα διανυσματικά διαγράμματα των τάσεων και ρευμάτων και για τις δύο συχνότητες.</a:t>
            </a:r>
            <a:endParaRPr lang="el-GR" altLang="el-GR" dirty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endParaRPr lang="el-GR" altLang="el-G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30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383173"/>
            <a:ext cx="8424936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Τα 120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Hz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είναι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η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συχνότητα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συντονισμού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του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κυκλώματος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</a:t>
            </a:r>
            <a:r>
              <a:rPr kumimoji="0" lang="en-US" altLang="el-GR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ισχ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ύει: 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____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Χ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ή     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1 /  2 π √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 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120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Hz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(1)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Το  συνολικό  ρεύμα  της  πηγής  δίνεται  από  τη  σχέση: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_________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___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___     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(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) 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επειδή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0 λόγω συντονισμού 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l-GR" sz="2000" dirty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θα είναι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3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όμως  ισχύει 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→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79912" y="3441194"/>
            <a:ext cx="51845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kumimoji="0" lang="el-GR" alt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240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3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80 Ω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4221088"/>
            <a:ext cx="856895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Στον συντονισμό  η  συνολική 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είναι :     Ζ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  80Ω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				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                                                            και   ο  Σ.Ι.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cos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φ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Επίσης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P = S = V x I = 240 V x 3 A = 720 VA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Q = 0 VAR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2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5496" y="462151"/>
            <a:ext cx="9071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200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ισχύει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 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Α / 5 Α     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 = 0,60 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συχνότητα αυτή είναι μεγαλύτερη του συντονισμού θα  ισχύει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Χ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</a:t>
            </a: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ότι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συντελεστής ισχύος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έχει χαρακτήρα χωρητικό.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2013808"/>
            <a:ext cx="885698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 το  συνολικό  ρεύμα  της  πηγής  θα  ισχύει 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___________     ________                                  _______     ______       ___</a:t>
            </a:r>
          </a:p>
          <a:p>
            <a:pPr algn="just" eaLnBrk="0" hangingPunct="0"/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(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)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5Α 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√5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3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√ 16   </a:t>
            </a:r>
          </a:p>
          <a:p>
            <a:pPr algn="just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0" hangingPunct="0"/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                                                                  →           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baseline="-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2000" baseline="-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4Α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008" y="3918535"/>
            <a:ext cx="882047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Οι  τιμές  των  ρευμάτων  σε  κάθε  κλάδο  δίνονται  από  τις  ακόλουθες  σχέσεις: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/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240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80 Ω		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3 Α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240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	               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0,6 /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Χ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240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(1 /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)             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96.000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Έτσι        96.000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 0,6 /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 	(2)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5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uiExpand="1" build="p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861048"/>
            <a:ext cx="475252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496" y="116632"/>
            <a:ext cx="8928992" cy="3154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Από  την  (1)  θα  ισχύει  1 / 4 π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14400      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57600 π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Αντικαθιστώντας  στην  (2)   προκύπτει    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96.000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 0,6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57600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 	  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 / 61440 π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20,72 μ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57600 π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57600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3,14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20,72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10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-6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84,88 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mH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Έτσι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0,6 /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π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L = 0,6 / 3,14 x 84,88 x 10</a:t>
            </a:r>
            <a:r>
              <a:rPr kumimoji="0" lang="en-US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-3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	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2,25 A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 96.000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π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96000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3,14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20,72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10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-6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	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6,25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συνολική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του  κυκλώματος  στην συχνότητα αυτή θα  είναι 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hangingPunct="0"/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240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5 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 </a:t>
            </a:r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48 Ω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35496" y="3356992"/>
                <a:ext cx="8928992" cy="31808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Η φαινόμενη, η ενεργός και η άεργος  ισχύς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του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κυκλώματος 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θα είναι αντίστοιχα :</a:t>
                </a:r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 eaLnBrk="0" hangingPunct="0"/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itchFamily="18" charset="0"/>
                  <a:cs typeface="Times New Roman" panose="02020603050405020304" pitchFamily="18" charset="0"/>
                </a:endParaRPr>
              </a:p>
              <a:p>
                <a:pPr lvl="0" algn="just" eaLnBrk="0" hangingPunct="0"/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S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= 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V x I</a:t>
                </a:r>
                <a:r>
                  <a:rPr kumimoji="0" lang="en-US" altLang="el-GR" sz="2000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T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=240</a:t>
                </a:r>
                <a:r>
                  <a:rPr kumimoji="0" lang="en-US" altLang="el-GR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Vx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5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A</a:t>
                </a: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altLang="el-GR" sz="2000" dirty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→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S=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1.200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VA</a:t>
                </a:r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P =  V x I</a:t>
                </a:r>
                <a:r>
                  <a:rPr kumimoji="0" lang="en-GB" altLang="el-GR" sz="2000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R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= 240V x 3A</a:t>
                </a: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ή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P </a:t>
                </a:r>
                <a:r>
                  <a:rPr kumimoji="0" lang="en-US" altLang="el-GR" sz="2000" b="0" i="0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= </a:t>
                </a:r>
                <a:r>
                  <a:rPr kumimoji="0" lang="en-US" altLang="el-GR" sz="2000" b="0" i="0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Scos</a:t>
                </a:r>
                <a:r>
                  <a:rPr kumimoji="0" lang="el-GR" altLang="el-GR" sz="2000" b="0" i="0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φ</a:t>
                </a:r>
                <a:r>
                  <a:rPr lang="en-US" altLang="el-GR" sz="2000" dirty="0" smtClean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kumimoji="0" lang="en-US" altLang="el-GR" sz="2000" b="0" i="0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l-GR" altLang="el-GR" sz="2000" dirty="0" smtClean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→  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P = 720 </a:t>
                </a:r>
                <a:r>
                  <a:rPr kumimoji="0" lang="en-US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W</a:t>
                </a:r>
                <a:r>
                  <a:rPr kumimoji="0" lang="en-GB" altLang="el-GR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itchFamily="18" charset="0"/>
                  <a:cs typeface="Times New Roman" panose="02020603050405020304" pitchFamily="18" charset="0"/>
                </a:endParaRPr>
              </a:p>
              <a:p>
                <a:pPr algn="just" eaLnBrk="0" hangingPunct="0"/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0" hangingPunct="0"/>
                <a:r>
                  <a:rPr lang="en-GB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</a:t>
                </a:r>
                <a:r>
                  <a:rPr lang="en-GB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x I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240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GB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0" hangingPunct="0"/>
                <a:r>
                  <a:rPr lang="el-G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ή</a:t>
                </a:r>
                <a:r>
                  <a:rPr lang="en-GB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GB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i="1" dirty="0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sz="200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000" b="0" i="0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S</m:t>
                            </m:r>
                          </m:e>
                          <m:sup>
                            <m:r>
                              <a:rPr lang="en-US" sz="20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 dirty="0">
                            <a:latin typeface="Cambria Math"/>
                            <a:cs typeface="Times New Roman" panose="02020603050405020304" pitchFamily="18" charset="0"/>
                          </a:rPr>
                          <m:t> –</m:t>
                        </m:r>
                        <m:sSup>
                          <m:sSupPr>
                            <m:ctrlPr>
                              <a:rPr lang="en-US" sz="200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en-US" sz="2000" b="0" i="1" dirty="0" smtClean="0"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GB" sz="2000" i="1" dirty="0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l-GR" sz="2000" dirty="0" smtClean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l-GR" altLang="el-GR" sz="2000" dirty="0" smtClean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→ </a:t>
                </a:r>
                <a:r>
                  <a:rPr lang="en-US" altLang="el-GR" sz="2000" dirty="0" smtClean="0"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=</a:t>
                </a:r>
                <a:r>
                  <a:rPr lang="en-GB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960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</a:t>
                </a:r>
                <a:endParaRPr kumimoji="0" lang="el-GR" altLang="el-G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3356992"/>
                <a:ext cx="8928992" cy="3180871"/>
              </a:xfrm>
              <a:prstGeom prst="rect">
                <a:avLst/>
              </a:prstGeom>
              <a:blipFill rotWithShape="1">
                <a:blip r:embed="rId3"/>
                <a:stretch>
                  <a:fillRect l="-751" t="-57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585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9512" y="17934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</a:t>
            </a:r>
            <a:r>
              <a:rPr lang="el-GR" b="1" dirty="0"/>
              <a:t>ΠΤΥΧΙΑΚΗ   ΦΕΒΡΟΥΑΡΙΟΣ   2011</a:t>
            </a:r>
            <a:endParaRPr lang="el-GR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3771900" y="519113"/>
            <a:ext cx="2944813" cy="15398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622573"/>
            <a:ext cx="4682158" cy="244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7504" y="832644"/>
            <a:ext cx="410445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2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Το  κύκλωμα  σειράς  που  αποτελείται  από πηνίο μεταβλητής επαγωγής, πυκνωτή με  χωρητικότητα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20 μ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και ωμικές  αντιστάσεις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15 Ω  και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25 Ω  συνδέεται  σε  πηγή  τάσης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= 311,13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cos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( 100 π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ημιτονοειδούς μορφής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07504" y="3280916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α)  Να  προσδιοριστεί </a:t>
            </a:r>
            <a:r>
              <a:rPr lang="el-GR" dirty="0" smtClean="0"/>
              <a:t>η επαγωγή του πηνίου  </a:t>
            </a:r>
            <a:r>
              <a:rPr lang="el-GR" dirty="0"/>
              <a:t>που δίνει  την μέγιστη  τιμή  ρεύματος  στο κύκλωμα.  Ποιος  ο  συντελεστής  ισχύος  της  πηγής ,  η  τιμή  της  συνολικής </a:t>
            </a:r>
            <a:r>
              <a:rPr lang="el-GR" dirty="0" err="1"/>
              <a:t>εμπέδησης</a:t>
            </a:r>
            <a:r>
              <a:rPr lang="el-GR" dirty="0"/>
              <a:t> του  κυκλώματος  και </a:t>
            </a:r>
            <a:r>
              <a:rPr lang="el-GR" dirty="0" smtClean="0"/>
              <a:t> η  τιμή  </a:t>
            </a:r>
            <a:r>
              <a:rPr lang="el-GR" dirty="0"/>
              <a:t>του  ρεύματος  στην περίπτωση  αυτή;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β</a:t>
            </a:r>
            <a:r>
              <a:rPr lang="el-GR" dirty="0"/>
              <a:t>)  Αν ρυθμιστεί  η  επαγωγή  του πηνίου  </a:t>
            </a:r>
            <a:r>
              <a:rPr lang="en-US" dirty="0"/>
              <a:t>L  </a:t>
            </a:r>
            <a:r>
              <a:rPr lang="el-GR" dirty="0"/>
              <a:t>στα  0,70 Η  να  προσδιοριστεί  ο  συντελεστής ισχύος  του  κυκλώματος,  η  τιμή  του  ρεύματος  και  της  </a:t>
            </a:r>
            <a:r>
              <a:rPr lang="el-GR" dirty="0" err="1"/>
              <a:t>εμπέδησης</a:t>
            </a:r>
            <a:r>
              <a:rPr lang="el-GR" dirty="0"/>
              <a:t>  στην  επαγωγή  αυτή.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γ</a:t>
            </a:r>
            <a:r>
              <a:rPr lang="el-GR" dirty="0"/>
              <a:t>)  Να  σχεδιαστούν  τα  διανυσματικά  διαγράμματα  όλων  των ρευμάτων  και  όλων  των  τάσεων  στις </a:t>
            </a:r>
            <a:r>
              <a:rPr lang="el-GR" dirty="0" smtClean="0"/>
              <a:t> δύο  </a:t>
            </a:r>
            <a:r>
              <a:rPr lang="el-GR" dirty="0"/>
              <a:t>πιο  πάνω  περιπτώσεις.  </a:t>
            </a:r>
          </a:p>
        </p:txBody>
      </p:sp>
    </p:spTree>
    <p:extLst>
      <p:ext uri="{BB962C8B-B14F-4D97-AF65-F5344CB8AC3E}">
        <p14:creationId xmlns:p14="http://schemas.microsoft.com/office/powerpoint/2010/main" val="378699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/>
              <p:cNvSpPr>
                <a:spLocks noChangeArrowheads="1"/>
              </p:cNvSpPr>
              <p:nvPr/>
            </p:nvSpPr>
            <p:spPr bwMode="auto">
              <a:xfrm>
                <a:off x="35496" y="290624"/>
                <a:ext cx="4824536" cy="2058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Το  σήμα  της  πηγής   είναι :</a:t>
                </a:r>
              </a:p>
              <a:p>
                <a:pPr marL="0" marR="0" lvl="0" indent="0" algn="just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 ( t ) =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311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,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13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cos (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100 π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 )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                                                                                                                                      </a:t>
                </a:r>
                <a:r>
                  <a:rPr kumimoji="0" lang="fr-F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                         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Επομένως  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Vp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 311,13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 και  </a:t>
                </a: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(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rms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)  = </a:t>
                </a:r>
                <a:r>
                  <a:rPr kumimoji="0" lang="en-US" altLang="el-GR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Vp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/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kumimoji="0" lang="el-GR" altLang="el-GR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kumimoji="0" lang="el-GR" altLang="el-GR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 2</m:t>
                        </m:r>
                      </m:e>
                    </m:rad>
                  </m:oMath>
                </a14:m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 220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lvl="0" algn="just" eaLnBrk="0" hangingPunct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Ενώ   ω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=  100 π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και  η συχνότητα είναι:</a:t>
                </a:r>
              </a:p>
              <a:p>
                <a:pPr lvl="0" algn="just" eaLnBrk="0" hangingPunct="0"/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 π </a:t>
                </a:r>
                <a:r>
                  <a:rPr kumimoji="0" lang="en-US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= ω = 100 π   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→    </a:t>
                </a:r>
                <a:r>
                  <a:rPr lang="en-US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f</a:t>
                </a:r>
                <a:r>
                  <a:rPr lang="el-GR" altLang="el-GR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</a:t>
                </a:r>
                <a:r>
                  <a:rPr lang="el-GR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=  50 </a:t>
                </a:r>
                <a:r>
                  <a:rPr lang="en-US" altLang="el-GR" dirty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Hz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   </a:t>
                </a:r>
                <a:r>
                  <a:rPr kumimoji="0" lang="el-GR" altLang="el-GR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  </a:t>
                </a:r>
                <a:endParaRPr kumimoji="0" lang="el-GR" altLang="el-G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290624"/>
                <a:ext cx="4824536" cy="2058256"/>
              </a:xfrm>
              <a:prstGeom prst="rect">
                <a:avLst/>
              </a:prstGeom>
              <a:blipFill rotWithShape="1">
                <a:blip r:embed="rId2"/>
                <a:stretch>
                  <a:fillRect l="-1138" t="-1187" b="-445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7504" y="2416527"/>
            <a:ext cx="8676456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Η επαγωγή του πηνίου που θα δίνει την μέγιστη τιμή ρεύματος αντιστοιχεί στην ελάχιστη συνολική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εμπέδηση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του κυκλώματος και προκύπτει στην περίπτωση  συντονισμού.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Δηλαδή  θα  πρέπει  να  ισχύει 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       </a:t>
            </a:r>
            <a:r>
              <a:rPr lang="el-GR" altLang="el-GR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2 π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 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=  1 / 2 π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 C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just" eaLnBrk="0" hangingPunct="0"/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και	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=   1 / 4 π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</a:t>
            </a:r>
            <a:r>
              <a:rPr lang="el-GR" altLang="el-GR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=  1 / [ 4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( 3,14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50 )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10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-6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]  =  0,50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Για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η  συνολική 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εμπέδηση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του  κυκλώματος  θα  είναι :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_________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___________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__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       __________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Ζ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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–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 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)</a:t>
            </a:r>
            <a:r>
              <a:rPr kumimoji="0" lang="en-GB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GB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+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( R</a:t>
            </a:r>
            <a:r>
              <a:rPr kumimoji="0" lang="en-GB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)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=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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( 15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+ 2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5 )</a:t>
            </a:r>
            <a:r>
              <a:rPr kumimoji="0" lang="en-GB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=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en-GB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 </a:t>
            </a: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40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Ω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	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και  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cos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φ =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/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Z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=  1       περίπτωση   συντονισμού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	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=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/ 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Ζ</a:t>
            </a:r>
            <a:r>
              <a:rPr kumimoji="0" lang="el-GR" altLang="el-GR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ολ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=   220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/ 40  Ω    =   5,50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960" y="116632"/>
            <a:ext cx="4519544" cy="236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83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53556"/>
            <a:ext cx="3138265" cy="2430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6024" y="189795"/>
            <a:ext cx="860444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2 π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2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3,14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0,70  =  219,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91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Ω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1 / 2 π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C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1 / ( 2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3,14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</a:t>
            </a:r>
            <a:r>
              <a:rPr kumimoji="0" lang="el-GR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-6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)  =  159,15 Ω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  χωρητικότητα  αυτή  η  συνολική 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εμπέδηση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του  κυκλώματος  είναι :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_________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Ζ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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(X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– X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)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(R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R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)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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(219,91 – 159,15)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(15 + 25)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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60,76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+ 40</a:t>
            </a:r>
            <a:r>
              <a:rPr kumimoji="0" lang="de-DE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altLang="el-G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endParaRPr kumimoji="0" lang="el-GR" altLang="el-GR" b="0" i="0" u="none" strike="noStrike" cap="none" normalizeH="0" baseline="30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algn="just" eaLnBrk="0" hangingPunct="0"/>
            <a:endParaRPr lang="en-US" altLang="el-GR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lang="en-US" altLang="el-GR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</a:t>
            </a:r>
            <a:r>
              <a:rPr lang="el-GR" altLang="el-GR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lang="el-GR" altLang="el-GR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altLang="el-GR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</a:t>
            </a:r>
            <a:r>
              <a:rPr lang="el-GR" altLang="el-GR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Ζ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=  72,74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Ω</a:t>
            </a:r>
            <a:r>
              <a:rPr kumimoji="0" lang="de-DE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 algn="just" eaLnBrk="0" hangingPunct="0"/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και	Ι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Τ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=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/ Ζ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Τ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=    220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/  72,74 Ω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                    </a:t>
            </a:r>
            <a:r>
              <a:rPr lang="el-GR" altLang="el-GR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Ι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Τ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=  3,02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ενώ  ο  συντελεστής  ισχύος  θα  είναι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cos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φ =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/ Ζ</a:t>
            </a:r>
            <a:r>
              <a:rPr kumimoji="0" lang="el-GR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Τ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40 / 72,74  = 0,55   επαγωγικός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ο   Σ.Ι.   είναι  επαγωγικός    επειδή 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&gt;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και   συνεπώς  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&gt;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V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C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όπως   φαίνεται   και   στο  αντίστοιχο   διανυσματικό   διάγραμμα  στο  ακόλουθο   ερώτημα.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365104"/>
            <a:ext cx="3168352" cy="2339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0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48680"/>
            <a:ext cx="4824536" cy="293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197768" y="179348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   </a:t>
            </a:r>
            <a:r>
              <a:rPr lang="el-GR" b="1" dirty="0"/>
              <a:t>ΙΟΥΝΙΟ</a:t>
            </a:r>
            <a:r>
              <a:rPr lang="en-US" b="1" dirty="0"/>
              <a:t>Y </a:t>
            </a:r>
            <a:r>
              <a:rPr lang="el-GR" b="1" dirty="0"/>
              <a:t>   201</a:t>
            </a:r>
            <a:r>
              <a:rPr lang="en-US" b="1" dirty="0"/>
              <a:t>9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251520" y="627653"/>
            <a:ext cx="38884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u="sng" dirty="0"/>
              <a:t>ΘΕΜΑ  2</a:t>
            </a:r>
            <a:r>
              <a:rPr lang="el-GR" b="1" u="sng" baseline="30000" dirty="0"/>
              <a:t>Ο</a:t>
            </a:r>
            <a:r>
              <a:rPr lang="el-GR" b="1" u="sng" dirty="0"/>
              <a:t> :</a:t>
            </a:r>
            <a:r>
              <a:rPr lang="el-GR" b="1" dirty="0"/>
              <a:t>    </a:t>
            </a:r>
            <a:r>
              <a:rPr lang="el-GR" dirty="0"/>
              <a:t>( Μονάδες  2.50 ).</a:t>
            </a:r>
          </a:p>
          <a:p>
            <a:pPr algn="just"/>
            <a:r>
              <a:rPr lang="en-US" dirty="0"/>
              <a:t>T</a:t>
            </a:r>
            <a:r>
              <a:rPr lang="el-GR" dirty="0"/>
              <a:t>ο κύκλωμα </a:t>
            </a:r>
            <a:r>
              <a:rPr lang="en-US" dirty="0"/>
              <a:t>RLC</a:t>
            </a:r>
            <a:r>
              <a:rPr lang="el-GR" dirty="0"/>
              <a:t> με παράλληλη συνδεσμολογία που δίνεται στο σχήμα, τροφοδοτείται από πηγή τάσης ημιτονοειδούς μορφής 240</a:t>
            </a:r>
            <a:r>
              <a:rPr lang="en-US" dirty="0"/>
              <a:t>V</a:t>
            </a:r>
            <a:r>
              <a:rPr lang="el-GR" dirty="0"/>
              <a:t>(</a:t>
            </a:r>
            <a:r>
              <a:rPr lang="en-US" dirty="0" err="1"/>
              <a:t>rms</a:t>
            </a:r>
            <a:r>
              <a:rPr lang="el-GR" dirty="0"/>
              <a:t>), 50 </a:t>
            </a:r>
            <a:r>
              <a:rPr lang="en-US" dirty="0"/>
              <a:t>Hz</a:t>
            </a:r>
            <a:r>
              <a:rPr lang="el-GR" dirty="0"/>
              <a:t>. </a:t>
            </a:r>
            <a:r>
              <a:rPr lang="en-US" dirty="0"/>
              <a:t>T</a:t>
            </a:r>
            <a:r>
              <a:rPr lang="el-GR" dirty="0"/>
              <a:t>ο αμπερόμετρο καταγράφει την μικρότερη ένδειξη 4</a:t>
            </a:r>
            <a:r>
              <a:rPr lang="en-US" dirty="0"/>
              <a:t>A</a:t>
            </a:r>
            <a:r>
              <a:rPr lang="el-GR" dirty="0"/>
              <a:t>, όταν ρυθμιστεί η χωρητικότητα του μεταβλητού πυκνωτή στα 20 μ</a:t>
            </a:r>
            <a:r>
              <a:rPr lang="en-US" dirty="0"/>
              <a:t>F</a:t>
            </a:r>
            <a:r>
              <a:rPr lang="el-GR" dirty="0"/>
              <a:t>.   </a:t>
            </a:r>
            <a:endParaRPr lang="en-US" dirty="0" smtClean="0"/>
          </a:p>
        </p:txBody>
      </p:sp>
      <p:sp>
        <p:nvSpPr>
          <p:cNvPr id="4" name="Ορθογώνιο 3"/>
          <p:cNvSpPr/>
          <p:nvPr/>
        </p:nvSpPr>
        <p:spPr>
          <a:xfrm>
            <a:off x="197768" y="3501008"/>
            <a:ext cx="84066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Να προσδιοριστούν:</a:t>
            </a:r>
          </a:p>
          <a:p>
            <a:pPr algn="just"/>
            <a:r>
              <a:rPr lang="el-GR" dirty="0"/>
              <a:t>α) Η ωμική αντίσταση </a:t>
            </a:r>
            <a:r>
              <a:rPr lang="en-US" dirty="0"/>
              <a:t>R</a:t>
            </a:r>
            <a:r>
              <a:rPr lang="el-GR" dirty="0"/>
              <a:t>, η </a:t>
            </a:r>
            <a:r>
              <a:rPr lang="el-GR" dirty="0" err="1"/>
              <a:t>εμπέδηση</a:t>
            </a:r>
            <a:r>
              <a:rPr lang="el-GR" dirty="0"/>
              <a:t>, η επαγωγή </a:t>
            </a:r>
            <a:r>
              <a:rPr lang="en-US" dirty="0"/>
              <a:t>L</a:t>
            </a:r>
            <a:r>
              <a:rPr lang="el-GR" dirty="0"/>
              <a:t> του πηνίου, τα ρεύματα σε κάθε κλάδο, ο Σ.Ι., η ενεργός, η άεργος και η φαινόμενη ισχύς του κυκλώματος</a:t>
            </a:r>
            <a:r>
              <a:rPr lang="el-GR" dirty="0" smtClean="0"/>
              <a:t>.</a:t>
            </a:r>
            <a:endParaRPr lang="en-US" dirty="0" smtClean="0"/>
          </a:p>
          <a:p>
            <a:pPr algn="just"/>
            <a:endParaRPr lang="el-GR" dirty="0"/>
          </a:p>
          <a:p>
            <a:pPr algn="just"/>
            <a:r>
              <a:rPr lang="el-GR" dirty="0"/>
              <a:t>β) Σε ποια χωρητικότητα πρέπει να ρυθμιστεί ο μεταβλητός πυκνωτής για να επιτευχθεί Σ.Ι. της πηγής 0,80 χωρητικός; Πως διαμορφώνονται τα ρεύματα σε κάθε κλάδο, η </a:t>
            </a:r>
            <a:r>
              <a:rPr lang="el-GR" dirty="0" err="1"/>
              <a:t>εμπέδηση</a:t>
            </a:r>
            <a:r>
              <a:rPr lang="el-GR" dirty="0"/>
              <a:t>, η ενεργός, η άεργος και η φαινόμενη ισχύς του κυκλώματος στην χωρητικότητα αυτή;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γ</a:t>
            </a:r>
            <a:r>
              <a:rPr lang="el-GR" dirty="0"/>
              <a:t>) Να σχεδιαστούν τα διανυσματικά διαγράμματα όλων των τάσεων και ρευμάτων και για τις δύο πιο πάνω χωρητικότητες του πυκνωτή.</a:t>
            </a:r>
          </a:p>
        </p:txBody>
      </p:sp>
    </p:spTree>
    <p:extLst>
      <p:ext uri="{BB962C8B-B14F-4D97-AF65-F5344CB8AC3E}">
        <p14:creationId xmlns:p14="http://schemas.microsoft.com/office/powerpoint/2010/main" val="114005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504" y="188640"/>
            <a:ext cx="871296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Για χωρητικότητα στα 20 μ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επειδή η ένδειξη του αμπερομέτρου είναι η μικρότερη υπάρχει συντονισμός στην συχνότητα των 50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και έτσι ισχύει: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2 π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2π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fC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4π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 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</a:t>
            </a:r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=1 / [4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(3,14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50)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20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-6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] = 0,507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Για το συνολικό ρεύμα της πηγής θα  ισχύει 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4 Α  και η συνολική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του  κυκλώματος  θα  είναι 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240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4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60 Ω      και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cos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φ = 1  περίπτωση  συντονισμού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07504" y="2595676"/>
            <a:ext cx="892899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άεργες χωρητικές και επαγωγικές αντιστάσεις θα έχουν ίδια τιμή και θα είναι :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/ 2π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3,14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0,507 = 1 / 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3,14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159 Ω</a:t>
            </a: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ρεύματα  που  αντιστοιχούν  σε κάθε  κλάδο  θα  είναι :</a:t>
            </a:r>
          </a:p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 / R =  240V / 60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fr-F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 / X</a:t>
            </a:r>
            <a:r>
              <a:rPr lang="fr-F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240V / 159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</a:t>
            </a:r>
            <a:r>
              <a:rPr lang="fr-F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 /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240V / 159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I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|_0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,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 Α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|_– 90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1,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 Α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|_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+ 9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φαινόμενη, η ενεργός και άεργος ισχύς της πηγής θα είναι αντίστοιχα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V I = 240 x 4 = 960 VA ,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S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P = I</a:t>
            </a:r>
            <a:r>
              <a:rPr lang="pl-PL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= 4</a:t>
            </a:r>
            <a:r>
              <a:rPr lang="pl-PL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60 = 960 W ,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= 0 VAR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68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431" y="4293096"/>
            <a:ext cx="5519065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504" y="43458"/>
            <a:ext cx="8712968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Για συντελεστή ισχύος της πηγής 0,80 χωρητικό θα ισχύει :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cos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φ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0,80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ενώ για να είναι χωρητικός θα πρέπει να ισχύει  Ι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&gt; Ι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έτσι το συνολικό ρεύμα της πηγής και η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του κυκλώματος θα είναι: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pl-PL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I</a:t>
            </a:r>
            <a:r>
              <a:rPr kumimoji="0" lang="pl-PL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pl-PL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0,80  = 4 / 0,80 = 5 A  ,         Z = V / 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pl-PL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240 V / 5 A          Z = 48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Ω                                                                                     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</a:t>
            </a:r>
            <a:r>
              <a:rPr kumimoji="0" lang="pl-PL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___________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________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________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ενώ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I</a:t>
            </a:r>
            <a:r>
              <a:rPr kumimoji="0" lang="el-G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Τ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√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(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)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|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– 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| = √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√ 5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– 4 </a:t>
            </a:r>
            <a:r>
              <a:rPr kumimoji="0" lang="fr-F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= 3 A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έτσι τα ρεύματα στους τρείς παράλληλους κλάδους θα είναι αντίστοιχα: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V/R = 240V/60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Ω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,  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V/X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240V/159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Ω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,  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V/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Χ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 = 240V/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Χ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 =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+ 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endParaRPr kumimoji="0" lang="fr-F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|_0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,                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1,51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|_– 90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,       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3 + 1,51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4,51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|_+ 90</a:t>
            </a:r>
            <a:r>
              <a:rPr kumimoji="0" lang="el-GR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7504" y="3460938"/>
            <a:ext cx="86409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Επομένως   Χ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fr-FR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fr-F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240 / 4,51 = 53,215 Ω     και   επειδή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C 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71600" y="3820978"/>
            <a:ext cx="81003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alt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2 π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1 / ( 2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3,14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50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53,215 )    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→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59,82 μ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07504" y="4174048"/>
            <a:ext cx="33843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φαινόμενη, η ενεργός και η άεργος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ισχύς  του  κυκλώματος  θα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αντίστοιχα :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VxI</a:t>
            </a:r>
            <a:r>
              <a:rPr lang="en-US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=240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Vx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 x I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240Vx4A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S cos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960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x I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240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Vx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____________________</a:t>
            </a:r>
          </a:p>
          <a:p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√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4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  <p:bldP spid="5" grpId="0"/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79512" y="17934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</a:t>
            </a:r>
            <a:r>
              <a:rPr lang="el-GR" b="1" dirty="0"/>
              <a:t>ΠΤΥΧΙΑΚΗ    ΦΕΒΡΟΥΑΡΙΟΥ     2018</a:t>
            </a:r>
            <a:endParaRPr lang="el-GR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3886200" y="623888"/>
            <a:ext cx="297180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017" y="491133"/>
            <a:ext cx="4602479" cy="257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616620"/>
            <a:ext cx="381419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2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Το κύκλωμα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RLC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συνδεσμολογίας σειράς που δίνεται, τροφοδοτείται από πηγή τάσης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=230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rms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μεταβλητής συχνότητας. Η μέγιστη τιμή έντασης ρεύματος που καταγράφει το αμπερόμετρο είναι 5Α για συχνότητα 60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Hz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79512" y="314096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Να προσδιοριστούν: </a:t>
            </a:r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Η αντίσταση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η χωρητικότητα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του πυκνωτή και ο συντελεστής ισχύος του κυκλώματος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algn="just" eaLnBrk="0" hangingPunct="0"/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β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Αν η συχνότητα της πηγής γίνει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=130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Hz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, να προσδιοριστεί η συνολική </a:t>
            </a:r>
            <a:r>
              <a:rPr lang="el-GR" altLang="el-G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εμπέδηση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του κυκλώματος, το ρεύμα της πηγής και ο συντελεστής ισχύος. </a:t>
            </a:r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γ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Ποια είναι η φαινόμενη ισχύς, η πραγματική ισχύς και η άεργος ισχύς του κυκλώματος στις δύο πιο πάνω συχνότητες; </a:t>
            </a:r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endParaRPr lang="el-GR" altLang="el-G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δ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Να σχεδιαστούν τα διανυσματικά διαγράμματα όλων των τάσεων και ρευμάτων για τις δύο πιο πάνω περιπτώσεις.</a:t>
            </a:r>
            <a:endParaRPr lang="el-GR" altLang="el-G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3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4016" y="3505364"/>
            <a:ext cx="867645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just" eaLnBrk="0" hangingPunct="0"/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5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Α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</a:t>
            </a:r>
            <a:r>
              <a:rPr lang="el-GR" altLang="el-GR" sz="2000" dirty="0" smtClean="0">
                <a:latin typeface="Calibri"/>
                <a:ea typeface="Times New Roman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/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Ι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230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 / 5 A       </a:t>
            </a:r>
            <a:r>
              <a:rPr lang="el-GR" altLang="el-GR" sz="2000" dirty="0">
                <a:latin typeface="Calibri"/>
                <a:ea typeface="Times New Roman" pitchFamily="18" charset="0"/>
              </a:rPr>
              <a:t>→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46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Ω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.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Για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η  συνολική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εμπέδηση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του  κυκλώματος  θα  είναι : 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</a:t>
            </a:r>
            <a:r>
              <a:rPr kumimoji="0" lang="de-DE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_______________________            __________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Ζ</a:t>
            </a:r>
            <a:r>
              <a:rPr kumimoji="0" lang="el-GR" altLang="el-GR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ολ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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(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–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X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C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)</a:t>
            </a:r>
            <a:r>
              <a:rPr kumimoji="0" lang="en-GB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+ (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)</a:t>
            </a:r>
            <a:r>
              <a:rPr kumimoji="0" lang="en-GB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=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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(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)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=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= 46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Ω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lvl="0" algn="just" eaLnBrk="0" hangingPunct="0"/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				</a:t>
            </a:r>
            <a:r>
              <a:rPr lang="el-GR" altLang="el-GR" sz="2000" dirty="0">
                <a:latin typeface="Calibri"/>
                <a:ea typeface="Times New Roman" pitchFamily="18" charset="0"/>
              </a:rPr>
              <a:t> </a:t>
            </a:r>
            <a:r>
              <a:rPr lang="el-GR" altLang="el-GR" sz="2000" dirty="0" smtClean="0">
                <a:latin typeface="Calibri"/>
                <a:ea typeface="Times New Roman" pitchFamily="18" charset="0"/>
              </a:rPr>
              <a:t>→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= 46 Ω – 20 Ω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</a:t>
            </a:r>
            <a:r>
              <a:rPr lang="el-GR" altLang="el-GR" sz="2000" dirty="0" smtClean="0">
                <a:latin typeface="Calibri"/>
                <a:ea typeface="Times New Roman" pitchFamily="18" charset="0"/>
              </a:rPr>
              <a:t>→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   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= 26 Ω.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και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cos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φ = (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R</a:t>
            </a:r>
            <a:r>
              <a:rPr kumimoji="0" lang="en-US" altLang="el-G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L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) /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Z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   =  1       περίπτωση   συντονισμού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03101"/>
            <a:ext cx="4602479" cy="2577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107504" y="401757"/>
            <a:ext cx="388843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l-GR" altLang="el-GR" dirty="0">
                <a:ea typeface="Times New Roman" pitchFamily="18" charset="0"/>
                <a:cs typeface="Arial" pitchFamily="34" charset="0"/>
              </a:rPr>
              <a:t>Για συχνότητα 60</a:t>
            </a:r>
            <a:r>
              <a:rPr lang="en-US" altLang="el-GR" dirty="0">
                <a:ea typeface="Times New Roman" pitchFamily="18" charset="0"/>
                <a:cs typeface="Arial" pitchFamily="34" charset="0"/>
              </a:rPr>
              <a:t>Hz </a:t>
            </a:r>
            <a:r>
              <a:rPr lang="el-GR" altLang="el-GR" dirty="0">
                <a:ea typeface="Times New Roman" pitchFamily="18" charset="0"/>
                <a:cs typeface="Arial" pitchFamily="34" charset="0"/>
              </a:rPr>
              <a:t>επειδή καταγράφεται η μέγιστη ένταση ρεύματος υπάρχει συντονισμός και θα ισχύει.</a:t>
            </a:r>
          </a:p>
          <a:p>
            <a:pPr lvl="0" algn="just" eaLnBrk="0" hangingPunct="0"/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000" baseline="-30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000" baseline="-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 π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L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1 / 2 π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 </a:t>
            </a:r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endParaRPr lang="el-GR" altLang="el-GR" sz="2000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 eaLnBrk="0" hangingPunct="0"/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και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=   1 / 4 π</a:t>
            </a:r>
            <a:r>
              <a:rPr lang="el-GR" altLang="el-GR" sz="2000" baseline="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</a:t>
            </a:r>
            <a:r>
              <a:rPr lang="el-GR" altLang="el-GR" sz="2000" baseline="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L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endParaRPr lang="el-GR" altLang="el-GR" sz="2000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  1 / [ 4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( 3,14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60 )</a:t>
            </a:r>
            <a:r>
              <a:rPr lang="el-GR" altLang="el-GR" sz="2000" baseline="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0,35 ] </a:t>
            </a:r>
            <a:endParaRPr lang="el-GR" altLang="el-GR" sz="2000" dirty="0" smtClean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lvl="0" algn="just" eaLnBrk="0" hangingPunct="0"/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l-GR" altLang="el-GR" sz="2000" dirty="0" smtClean="0">
                <a:latin typeface="Calibri"/>
                <a:ea typeface="Times New Roman" pitchFamily="18" charset="0"/>
                <a:cs typeface="Arial" pitchFamily="34" charset="0"/>
              </a:rPr>
              <a:t>→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</a:t>
            </a:r>
            <a:r>
              <a:rPr lang="en-US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el-GR" altLang="el-GR" sz="2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  20,10 μ</a:t>
            </a:r>
            <a:r>
              <a:rPr lang="en-US" altLang="el-GR" sz="2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30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build="p"/>
    </p:bldLst>
  </p:timing>
</p:sld>
</file>

<file path=ppt/theme/theme1.xml><?xml version="1.0" encoding="utf-8"?>
<a:theme xmlns:a="http://schemas.openxmlformats.org/drawingml/2006/main" name="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</Template>
  <TotalTime>3643</TotalTime>
  <Words>1957</Words>
  <Application>Microsoft Office PowerPoint</Application>
  <PresentationFormat>Προβολή στην οθόνη (4:3)</PresentationFormat>
  <Paragraphs>199</Paragraphs>
  <Slides>14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14</vt:i4>
      </vt:variant>
    </vt:vector>
  </HeadingPairs>
  <TitlesOfParts>
    <vt:vector size="16" baseType="lpstr">
      <vt:lpstr>Εκπαιδευτική παρουσίαση</vt:lpstr>
      <vt:lpstr>Θέμα του Office</vt:lpstr>
      <vt:lpstr>ΗΛΕΚΤΡΙΚΑ ΚΥΚΛΩΜΑΤΑ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ΗΛΕΚΤΡΙΚΑ ΚΥΚΛΩΜΑΤΑ</dc:title>
  <dc:creator>ΘΕΟΚΛΗΤΟΣ</dc:creator>
  <cp:lastModifiedBy>Admin</cp:lastModifiedBy>
  <cp:revision>254</cp:revision>
  <dcterms:created xsi:type="dcterms:W3CDTF">2020-03-19T06:44:50Z</dcterms:created>
  <dcterms:modified xsi:type="dcterms:W3CDTF">2021-03-21T11:16:05Z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TC060888081032</vt:lpwstr>
  </property>
</Properties>
</file>