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304" r:id="rId9"/>
    <p:sldId id="264" r:id="rId10"/>
    <p:sldId id="265" r:id="rId11"/>
    <p:sldId id="266" r:id="rId12"/>
    <p:sldId id="268" r:id="rId13"/>
    <p:sldId id="267" r:id="rId14"/>
    <p:sldId id="269" r:id="rId15"/>
    <p:sldId id="305" r:id="rId16"/>
    <p:sldId id="270" r:id="rId17"/>
    <p:sldId id="271" r:id="rId18"/>
    <p:sldId id="272" r:id="rId19"/>
    <p:sldId id="275" r:id="rId20"/>
    <p:sldId id="273" r:id="rId21"/>
    <p:sldId id="276" r:id="rId2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73" d="100"/>
          <a:sy n="73" d="100"/>
        </p:scale>
        <p:origin x="-1074" y="-102"/>
      </p:cViewPr>
      <p:guideLst>
        <p:guide orient="horz" pos="2160"/>
        <p:guide pos="2880"/>
      </p:guideLst>
    </p:cSldViewPr>
  </p:slideViewPr>
  <p:outlineViewPr>
    <p:cViewPr>
      <p:scale>
        <a:sx n="33" d="100"/>
        <a:sy n="33" d="100"/>
      </p:scale>
      <p:origin x="0" y="1512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A4810F9-929F-4CE1-A927-42EA35486385}" type="datetimeFigureOut">
              <a:rPr lang="el-GR" smtClean="0"/>
              <a:pPr/>
              <a:t>27/6/2019</a:t>
            </a:fld>
            <a:endParaRPr lang="el-GR" dirty="0"/>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dirty="0"/>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104F5D3-CF9C-45C9-AC85-2C1A62165DD2}" type="slidenum">
              <a:rPr lang="el-GR" smtClean="0"/>
              <a:pPr/>
              <a:t>‹#›</a:t>
            </a:fld>
            <a:endParaRPr lang="el-G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extLst/>
          </a:lstStyle>
          <a:p>
            <a:fld id="{AA4810F9-929F-4CE1-A927-42EA35486385}" type="datetimeFigureOut">
              <a:rPr lang="el-GR" smtClean="0"/>
              <a:pPr/>
              <a:t>27/6/2019</a:t>
            </a:fld>
            <a:endParaRPr lang="el-GR" dirty="0"/>
          </a:p>
        </p:txBody>
      </p:sp>
      <p:sp>
        <p:nvSpPr>
          <p:cNvPr id="5" name="4 - Θέση υποσέλιδου"/>
          <p:cNvSpPr>
            <a:spLocks noGrp="1"/>
          </p:cNvSpPr>
          <p:nvPr>
            <p:ph type="ftr" sz="quarter" idx="11"/>
          </p:nvPr>
        </p:nvSpPr>
        <p:spPr>
          <a:xfrm>
            <a:off x="457200" y="6556248"/>
            <a:ext cx="3657600" cy="228600"/>
          </a:xfrm>
        </p:spPr>
        <p:txBody>
          <a:bodyPr/>
          <a:lstStyle>
            <a:extLst/>
          </a:lstStyle>
          <a:p>
            <a:endParaRPr lang="el-GR" dirty="0"/>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104F5D3-CF9C-45C9-AC85-2C1A62165DD2}"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A4810F9-929F-4CE1-A927-42EA35486385}" type="datetimeFigureOut">
              <a:rPr lang="el-GR" smtClean="0"/>
              <a:pPr/>
              <a:t>27/6/2019</a:t>
            </a:fld>
            <a:endParaRPr lang="el-GR" dirty="0"/>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dirty="0"/>
          </a:p>
        </p:txBody>
      </p:sp>
      <p:sp>
        <p:nvSpPr>
          <p:cNvPr id="6" name="5 - Θέση αριθμού διαφάνειας"/>
          <p:cNvSpPr>
            <a:spLocks noGrp="1"/>
          </p:cNvSpPr>
          <p:nvPr>
            <p:ph type="sldNum" sz="quarter" idx="12"/>
          </p:nvPr>
        </p:nvSpPr>
        <p:spPr>
          <a:xfrm>
            <a:off x="6733952" y="6555112"/>
            <a:ext cx="588336" cy="228600"/>
          </a:xfrm>
        </p:spPr>
        <p:txBody>
          <a:bodyPr/>
          <a:lstStyle>
            <a:extLst/>
          </a:lstStyle>
          <a:p>
            <a:fld id="{D104F5D3-CF9C-45C9-AC85-2C1A62165DD2}" type="slidenum">
              <a:rPr lang="el-GR" smtClean="0"/>
              <a:pPr/>
              <a:t>‹#›</a:t>
            </a:fld>
            <a:endParaRPr lang="el-G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8" name="7 - Θέση υποσέλιδου"/>
          <p:cNvSpPr>
            <a:spLocks noGrp="1"/>
          </p:cNvSpPr>
          <p:nvPr>
            <p:ph type="ftr" sz="quarter" idx="11"/>
          </p:nvPr>
        </p:nvSpPr>
        <p:spPr/>
        <p:txBody>
          <a:bodyPr/>
          <a:lstStyle>
            <a:extLst/>
          </a:lstStyle>
          <a:p>
            <a:endParaRPr lang="el-GR" dirty="0"/>
          </a:p>
        </p:txBody>
      </p:sp>
      <p:sp>
        <p:nvSpPr>
          <p:cNvPr id="9" name="8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4" name="3 - Θέση υποσέλιδου"/>
          <p:cNvSpPr>
            <a:spLocks noGrp="1"/>
          </p:cNvSpPr>
          <p:nvPr>
            <p:ph type="ftr" sz="quarter" idx="11"/>
          </p:nvPr>
        </p:nvSpPr>
        <p:spPr/>
        <p:txBody>
          <a:bodyPr/>
          <a:lstStyle>
            <a:extLst/>
          </a:lstStyle>
          <a:p>
            <a:endParaRPr lang="el-GR" dirty="0"/>
          </a:p>
        </p:txBody>
      </p:sp>
      <p:sp>
        <p:nvSpPr>
          <p:cNvPr id="5" name="4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fld id="{AA4810F9-929F-4CE1-A927-42EA35486385}" type="datetimeFigureOut">
              <a:rPr lang="el-GR" smtClean="0"/>
              <a:pPr/>
              <a:t>27/6/2019</a:t>
            </a:fld>
            <a:endParaRPr lang="el-GR" dirty="0"/>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endParaRPr lang="el-GR" dirty="0"/>
          </a:p>
        </p:txBody>
      </p:sp>
      <p:sp>
        <p:nvSpPr>
          <p:cNvPr id="4" name="3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dirty="0"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l-GR" smtClean="0"/>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A4810F9-929F-4CE1-A927-42EA35486385}" type="datetimeFigureOut">
              <a:rPr lang="el-GR" smtClean="0"/>
              <a:pPr/>
              <a:t>27/6/2019</a:t>
            </a:fld>
            <a:endParaRPr lang="el-GR" dirty="0"/>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dirty="0"/>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104F5D3-CF9C-45C9-AC85-2C1A62165DD2}"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57158" y="1000109"/>
            <a:ext cx="8429684" cy="2600342"/>
          </a:xfrm>
        </p:spPr>
        <p:txBody>
          <a:bodyPr>
            <a:normAutofit/>
          </a:bodyPr>
          <a:lstStyle/>
          <a:p>
            <a:r>
              <a:rPr lang="el-GR" b="1" dirty="0">
                <a:solidFill>
                  <a:schemeClr val="tx2"/>
                </a:solidFill>
              </a:rPr>
              <a:t>Η ΘΑΛΑΣΣΙΑ </a:t>
            </a:r>
            <a:r>
              <a:rPr lang="el-GR" b="1" dirty="0" smtClean="0">
                <a:solidFill>
                  <a:schemeClr val="tx2"/>
                </a:solidFill>
              </a:rPr>
              <a:t>ΕΠΙΦΑΝΕΙΑ</a:t>
            </a:r>
            <a:r>
              <a:rPr lang="el-GR" dirty="0" smtClean="0"/>
              <a:t/>
            </a:r>
            <a:br>
              <a:rPr lang="el-GR" dirty="0" smtClean="0"/>
            </a:br>
            <a:r>
              <a:rPr lang="el-GR" dirty="0" smtClean="0"/>
              <a:t/>
            </a:r>
            <a:br>
              <a:rPr lang="el-GR" dirty="0" smtClean="0"/>
            </a:br>
            <a:r>
              <a:rPr lang="el-GR" dirty="0" smtClean="0"/>
              <a:t> </a:t>
            </a:r>
            <a:r>
              <a:rPr lang="el-GR" dirty="0"/>
              <a:t>Ο ΜΕΓΑΛΟΣ ΔΙΑΝΟΜΕΑΣ </a:t>
            </a:r>
            <a:r>
              <a:rPr lang="el-GR" dirty="0" smtClean="0"/>
              <a:t>ΕΝΕΡΓ</a:t>
            </a:r>
            <a:r>
              <a:rPr lang="en-US" dirty="0" smtClean="0"/>
              <a:t>e</a:t>
            </a:r>
            <a:r>
              <a:rPr lang="el-GR" dirty="0" smtClean="0"/>
              <a:t>ΙΑΣ </a:t>
            </a:r>
            <a:endParaRPr lang="el-GR" dirty="0"/>
          </a:p>
        </p:txBody>
      </p:sp>
      <p:sp>
        <p:nvSpPr>
          <p:cNvPr id="3" name="2 - Υπότιτλος"/>
          <p:cNvSpPr>
            <a:spLocks noGrp="1"/>
          </p:cNvSpPr>
          <p:nvPr>
            <p:ph type="subTitle" idx="1"/>
          </p:nvPr>
        </p:nvSpPr>
        <p:spPr/>
        <p:txBody>
          <a:bodyPr>
            <a:normAutofit fontScale="92500" lnSpcReduction="10000"/>
          </a:bodyPr>
          <a:lstStyle/>
          <a:p>
            <a:endParaRPr lang="el-GR" sz="4000" dirty="0" smtClean="0"/>
          </a:p>
          <a:p>
            <a:r>
              <a:rPr lang="el-GR" sz="4000" dirty="0" smtClean="0"/>
              <a:t>ΚΕΦΑΛΑΙΟ  9</a:t>
            </a:r>
            <a:endParaRPr lang="el-GR"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normAutofit fontScale="90000"/>
          </a:bodyPr>
          <a:lstStyle/>
          <a:p>
            <a:pPr marL="2247900" indent="-2247900"/>
            <a:r>
              <a:rPr lang="el-GR" sz="4000" dirty="0" smtClean="0">
                <a:solidFill>
                  <a:schemeClr val="tx2"/>
                </a:solidFill>
              </a:rPr>
              <a:t>ΜΕΤΑΦΟΡΑ ΘΕΡΝΟΤΗΤΑΣ ΜΕΣΩ ΤΟΥ ΑΕΡΑ</a:t>
            </a:r>
            <a:endParaRPr lang="el-GR" dirty="0"/>
          </a:p>
        </p:txBody>
      </p:sp>
      <p:sp>
        <p:nvSpPr>
          <p:cNvPr id="6" name="5 - Θέση περιεχομένου"/>
          <p:cNvSpPr>
            <a:spLocks noGrp="1"/>
          </p:cNvSpPr>
          <p:nvPr>
            <p:ph idx="1"/>
          </p:nvPr>
        </p:nvSpPr>
        <p:spPr>
          <a:xfrm>
            <a:off x="214282" y="1609416"/>
            <a:ext cx="7929618" cy="5248584"/>
          </a:xfrm>
        </p:spPr>
        <p:txBody>
          <a:bodyPr/>
          <a:lstStyle/>
          <a:p>
            <a:pPr algn="just"/>
            <a:r>
              <a:rPr lang="el-GR" dirty="0" smtClean="0"/>
              <a:t>Στην ατμόσφαιρα της Γης, η ενέργεια μεταφέρεται από τον άνεμο. Η ενέργεια στην ατμόσφαιρα ταξιδεύει σε αιολικά ρεύματα. Σε γενικές γραμμές αυτοί ονομάζονται επικρατούντες άνεμοι. Οι επικρατούντες άνεμοι επηρεάζουν τα ρεύματα των ωκεανών. </a:t>
            </a:r>
          </a:p>
          <a:p>
            <a:pPr algn="just"/>
            <a:r>
              <a:rPr lang="el-GR" dirty="0" smtClean="0"/>
              <a:t>Οι ανατολικοί και οι δυτικοί αντιπροσωπεύουν  επίμονους άνεμους στην τροπόσφαιρα της Γης. Αν οι άνεμοι είναι δυτικοί, ρέουν από τη Δύση προς την Ανατολή και αντίστροφα. </a:t>
            </a: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85728"/>
            <a:ext cx="7786742" cy="6572272"/>
          </a:xfrm>
        </p:spPr>
        <p:txBody>
          <a:bodyPr>
            <a:normAutofit/>
          </a:bodyPr>
          <a:lstStyle/>
          <a:p>
            <a:pPr marL="0" indent="0">
              <a:buNone/>
            </a:pPr>
            <a:r>
              <a:rPr lang="el-GR" b="1" dirty="0" smtClean="0">
                <a:solidFill>
                  <a:schemeClr val="tx2"/>
                </a:solidFill>
              </a:rPr>
              <a:t>Coriolis Effect</a:t>
            </a:r>
          </a:p>
          <a:p>
            <a:pPr marL="0" indent="0">
              <a:buNone/>
            </a:pPr>
            <a:r>
              <a:rPr lang="el-GR" sz="2400" dirty="0" smtClean="0"/>
              <a:t>Οι άνεμοι και τα ρεύματα δεν είναι εντελώς παράλληλα. Οι άνεμοι και τα ρεύματα επηρεάζονται από την περιστροφή της Γης. Αυτό προκαλεί την καμπύλωση των ανέμων και των ρευμάτων. Στο βόρειο ημισφαίριο οι άνεμοι και τα ρεύματα κλίνουν προς τα δεξιά και αντίθετα, στο νότιο προς τα αριστερά. Όσο μεγαλύτερη είναι η απόσταση από τον Ισημερινό, τόσο μεγαλύτερη είναι η απόκλιση.. </a:t>
            </a:r>
            <a:endParaRPr lang="el-GR" sz="2400" dirty="0"/>
          </a:p>
        </p:txBody>
      </p:sp>
      <p:pic>
        <p:nvPicPr>
          <p:cNvPr id="3074" name="Picture 2" descr="C:\Users\saranto\Pictures\Saved Pictures\images.jpg"/>
          <p:cNvPicPr>
            <a:picLocks noChangeAspect="1" noChangeArrowheads="1"/>
          </p:cNvPicPr>
          <p:nvPr/>
        </p:nvPicPr>
        <p:blipFill>
          <a:blip r:embed="rId2" cstate="print"/>
          <a:srcRect/>
          <a:stretch>
            <a:fillRect/>
          </a:stretch>
        </p:blipFill>
        <p:spPr bwMode="auto">
          <a:xfrm>
            <a:off x="1000100" y="4000504"/>
            <a:ext cx="5643602" cy="285749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14290"/>
            <a:ext cx="7786742" cy="6643710"/>
          </a:xfrm>
        </p:spPr>
        <p:txBody>
          <a:bodyPr>
            <a:normAutofit/>
          </a:bodyPr>
          <a:lstStyle/>
          <a:p>
            <a:pPr marL="0" indent="0">
              <a:buNone/>
            </a:pPr>
            <a:r>
              <a:rPr lang="el-GR" sz="2400" dirty="0" smtClean="0"/>
              <a:t>Εάν η Γη δεν περιστρέφεται, τα ρευστά στον πλανήτη, συμπεριλαμβανομένου του αέρα και του νερού, τείνουν να ρέουν σε ευθείες γραμμές. Αντ 'αυτού, οι άνεμοι, τα ρεύματα και ακόμη και τα κινούμενα αντικείμενα, όπως τα αεροπλάνα και οι σφαίρες, φαίνεται να εκτρέπονται προς τα δεξιά στο Βόρειο Ημισφαίριο και στα αριστερά στο Νότιο Ημισφαίριο.</a:t>
            </a:r>
            <a:endParaRPr lang="el-GR" sz="2400" dirty="0"/>
          </a:p>
        </p:txBody>
      </p:sp>
      <p:pic>
        <p:nvPicPr>
          <p:cNvPr id="4" name="Picture 2"/>
          <p:cNvPicPr>
            <a:picLocks noChangeAspect="1" noChangeArrowheads="1"/>
          </p:cNvPicPr>
          <p:nvPr/>
        </p:nvPicPr>
        <p:blipFill>
          <a:blip r:embed="rId2" cstate="print"/>
          <a:srcRect/>
          <a:stretch>
            <a:fillRect/>
          </a:stretch>
        </p:blipFill>
        <p:spPr bwMode="auto">
          <a:xfrm>
            <a:off x="0" y="2928934"/>
            <a:ext cx="8143900" cy="392906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320040"/>
            <a:ext cx="7715304" cy="680068"/>
          </a:xfrm>
        </p:spPr>
        <p:txBody>
          <a:bodyPr>
            <a:normAutofit fontScale="90000"/>
          </a:bodyPr>
          <a:lstStyle/>
          <a:p>
            <a:r>
              <a:rPr lang="el-GR" dirty="0" smtClean="0">
                <a:solidFill>
                  <a:schemeClr val="tx2"/>
                </a:solidFill>
              </a:rPr>
              <a:t>ΕΝΑ ΑΤΥΧΗΜΑ ΕΔΕΙΞΕ ΤΗΝ ΑΛΗΘΕΙΑ</a:t>
            </a:r>
            <a:endParaRPr lang="el-GR" dirty="0">
              <a:solidFill>
                <a:schemeClr val="tx2"/>
              </a:solidFill>
            </a:endParaRPr>
          </a:p>
        </p:txBody>
      </p:sp>
      <p:sp>
        <p:nvSpPr>
          <p:cNvPr id="5" name="4 - Θέση περιεχομένου"/>
          <p:cNvSpPr>
            <a:spLocks noGrp="1"/>
          </p:cNvSpPr>
          <p:nvPr>
            <p:ph idx="1"/>
          </p:nvPr>
        </p:nvSpPr>
        <p:spPr>
          <a:xfrm>
            <a:off x="457200" y="1214422"/>
            <a:ext cx="7239000" cy="5241314"/>
          </a:xfrm>
        </p:spPr>
        <p:txBody>
          <a:bodyPr>
            <a:normAutofit fontScale="77500" lnSpcReduction="20000"/>
          </a:bodyPr>
          <a:lstStyle/>
          <a:p>
            <a:pPr algn="just"/>
            <a:r>
              <a:rPr lang="el-GR" b="1" dirty="0" smtClean="0">
                <a:solidFill>
                  <a:srgbClr val="FF0000"/>
                </a:solidFill>
              </a:rPr>
              <a:t>ΑΤΥΧΗΜΑ</a:t>
            </a:r>
            <a:r>
              <a:rPr lang="el-GR" b="1" dirty="0" smtClean="0"/>
              <a:t> </a:t>
            </a:r>
            <a:r>
              <a:rPr lang="el-GR" dirty="0" smtClean="0"/>
              <a:t>Η κυκλοφορία του νερού συνδέει όλους τους ωκεανούς της γης. Αυτό επιβεβαιώθηκε όταν  το 1992, ένα φορτηγό πλοίο στον ειρηνικό ωκεανό χτύπησε ένα μεγάλο κύμα, και μέρος του φορτίου του έπεσε στη θάλασσα. Το πλοίο μεταφέρθηκε παιχνίδια από την Κίνα στις Ηνωμένες Πολιτείες. Η θύελλα είχε ως αποτέλεσμα να πέσουν στη θάλασσα 29.000 πλαστικές πάπιες και χελώνες.</a:t>
            </a:r>
          </a:p>
          <a:p>
            <a:pPr algn="just"/>
            <a:endParaRPr lang="el-GR" dirty="0" smtClean="0"/>
          </a:p>
          <a:p>
            <a:pPr algn="just"/>
            <a:r>
              <a:rPr lang="el-GR" b="1" dirty="0" smtClean="0">
                <a:solidFill>
                  <a:srgbClr val="FF0000"/>
                </a:solidFill>
              </a:rPr>
              <a:t>ΑΠΟΤΕΛΕΣΜΑ </a:t>
            </a:r>
            <a:r>
              <a:rPr lang="el-GR" b="1" dirty="0" smtClean="0"/>
              <a:t> </a:t>
            </a:r>
            <a:r>
              <a:rPr lang="el-GR" dirty="0" smtClean="0"/>
              <a:t>Μέσα σε δέκα μήνες από τη διαρροή, δεκάδες από αυτά τα παιχνίδια φτάσανε στις όχθες της Αλάσκας, έχοντας ταξιδέψει περίπου 3.500 χιλιόμετρα.  Το όνομα της εταιρείας παιχνιδιών ήταν ακόμα ευανάγνωστο, αν και τα φωτεινά χρώματα είχαν αρχίσει να εξασθενίζουν.  Μέχρι το 1995, πλαστικές πάπιες και χελώνες από την ίδια διαρροή βρέθηκαν στη Χαβάη και την Ιαπωνία.  Το 2000, βρέθηκαν πάπιες στην ανατολική ακτή των Ηνωμένων Πολιτειών, στη Μασαχουσέτη.  Δεκαπέντε χρόνια μετά την αρχική διαρροή, το 2007, άρχισαν να φθάνουν παιχνίδια στις παραλίες της Αγγλίας.</a:t>
            </a:r>
            <a:endParaRPr lang="el-GR"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751506"/>
          </a:xfrm>
        </p:spPr>
        <p:txBody>
          <a:bodyPr/>
          <a:lstStyle/>
          <a:p>
            <a:r>
              <a:rPr lang="el-GR" dirty="0" smtClean="0">
                <a:solidFill>
                  <a:schemeClr val="tx2"/>
                </a:solidFill>
              </a:rPr>
              <a:t>ΤΟ ΡΕΥΜΑ ΤΟΥ ΚΟΛΠΟΥ</a:t>
            </a:r>
            <a:endParaRPr lang="el-GR" dirty="0">
              <a:solidFill>
                <a:schemeClr val="tx2"/>
              </a:solidFill>
            </a:endParaRPr>
          </a:p>
        </p:txBody>
      </p:sp>
      <p:sp>
        <p:nvSpPr>
          <p:cNvPr id="3" name="2 - Θέση περιεχομένου"/>
          <p:cNvSpPr>
            <a:spLocks noGrp="1"/>
          </p:cNvSpPr>
          <p:nvPr>
            <p:ph idx="1"/>
          </p:nvPr>
        </p:nvSpPr>
        <p:spPr>
          <a:xfrm>
            <a:off x="285720" y="1214422"/>
            <a:ext cx="7715304" cy="5241314"/>
          </a:xfrm>
        </p:spPr>
        <p:txBody>
          <a:bodyPr>
            <a:normAutofit/>
          </a:bodyPr>
          <a:lstStyle/>
          <a:p>
            <a:pPr marL="0" indent="0">
              <a:buNone/>
            </a:pPr>
            <a:r>
              <a:rPr lang="el-GR" dirty="0" smtClean="0"/>
              <a:t>Ο Benjamin Franklin, στη δεκαετία του 1770, ήταν ένας από τους πρώτους επιστήμονες που μελέτησαν το ρεύμα του Κόλπου, παρόλο που οι εξερευνητές και οι αλιείς γνώριζαν την ύπαρξή του για αιώνες. </a:t>
            </a:r>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Τίτλος"/>
          <p:cNvSpPr>
            <a:spLocks noGrp="1"/>
          </p:cNvSpPr>
          <p:nvPr>
            <p:ph type="title"/>
          </p:nvPr>
        </p:nvSpPr>
        <p:spPr>
          <a:xfrm>
            <a:off x="4143372" y="320040"/>
            <a:ext cx="3555876" cy="1143000"/>
          </a:xfrm>
        </p:spPr>
        <p:txBody>
          <a:bodyPr>
            <a:normAutofit fontScale="90000"/>
          </a:bodyPr>
          <a:lstStyle/>
          <a:p>
            <a:r>
              <a:rPr lang="el-GR" dirty="0" smtClean="0">
                <a:solidFill>
                  <a:schemeClr val="tx2"/>
                </a:solidFill>
              </a:rPr>
              <a:t>ΤΟ ΡΕΥΜΑ ΤΟΥ ΚΟΛΠΟΥ</a:t>
            </a:r>
            <a:endParaRPr lang="el-GR" dirty="0"/>
          </a:p>
        </p:txBody>
      </p:sp>
      <p:sp>
        <p:nvSpPr>
          <p:cNvPr id="5" name="4 - Θέση περιεχομένου"/>
          <p:cNvSpPr>
            <a:spLocks noGrp="1"/>
          </p:cNvSpPr>
          <p:nvPr>
            <p:ph sz="half" idx="1"/>
          </p:nvPr>
        </p:nvSpPr>
        <p:spPr>
          <a:xfrm>
            <a:off x="142844" y="357166"/>
            <a:ext cx="3429024" cy="6286544"/>
          </a:xfrm>
        </p:spPr>
        <p:txBody>
          <a:bodyPr>
            <a:normAutofit fontScale="77500" lnSpcReduction="20000"/>
          </a:bodyPr>
          <a:lstStyle/>
          <a:p>
            <a:r>
              <a:rPr lang="el-GR" dirty="0" smtClean="0"/>
              <a:t>Το ρεύμα του Κόλπου προέρχεται από τη θάλασσα της Καραϊβικής και εκτείνεται στον Βόρειο Ατλαντικό. Το ρεύμα ρέει προς τα βόρεια κατά μήκος της ανατολικής ακτής της Φλόριντα και στη Βόρεια Καρολίνα αρχίζει να ρέει βορειοανατολικά, ταξιδεύοντας στον ωκεανό.  Στη μέση της ωκεάνιας διαδρομής του έχει τη μεγαλύτερη ταχύτητα ενώ επιβραδύνεται στο Βόρειο Ατλαντικό. Με αυτόν τον τρόπο μεταφέρει ενέργεια σε ολόκληρη την Ευρώπη.</a:t>
            </a:r>
            <a:endParaRPr lang="el-GR" dirty="0"/>
          </a:p>
        </p:txBody>
      </p:sp>
      <p:pic>
        <p:nvPicPr>
          <p:cNvPr id="2050" name="Picture 2"/>
          <p:cNvPicPr>
            <a:picLocks noGrp="1" noChangeAspect="1" noChangeArrowheads="1"/>
          </p:cNvPicPr>
          <p:nvPr>
            <p:ph sz="half" idx="2"/>
          </p:nvPr>
        </p:nvPicPr>
        <p:blipFill>
          <a:blip r:embed="rId2" cstate="print"/>
          <a:stretch>
            <a:fillRect/>
          </a:stretch>
        </p:blipFill>
        <p:spPr bwMode="auto">
          <a:xfrm>
            <a:off x="3643306" y="2428869"/>
            <a:ext cx="4357718" cy="307183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3 - Τίτλος"/>
          <p:cNvSpPr>
            <a:spLocks noGrp="1"/>
          </p:cNvSpPr>
          <p:nvPr>
            <p:ph type="title"/>
          </p:nvPr>
        </p:nvSpPr>
        <p:spPr>
          <a:xfrm>
            <a:off x="142844" y="320040"/>
            <a:ext cx="7715304" cy="894382"/>
          </a:xfrm>
        </p:spPr>
        <p:txBody>
          <a:bodyPr>
            <a:normAutofit/>
          </a:bodyPr>
          <a:lstStyle/>
          <a:p>
            <a:r>
              <a:rPr lang="el-GR" sz="2000" dirty="0" smtClean="0">
                <a:solidFill>
                  <a:schemeClr val="tx2"/>
                </a:solidFill>
              </a:rPr>
              <a:t>ΤΟ ΡΕΥΜΑ ΤΟΥ ΚΟΛΠΟΥ             τεραστια μετακινηση μαζασ</a:t>
            </a:r>
            <a:endParaRPr lang="el-GR" sz="2000" dirty="0"/>
          </a:p>
        </p:txBody>
      </p:sp>
      <p:sp>
        <p:nvSpPr>
          <p:cNvPr id="3" name="2 - Θέση περιεχομένου"/>
          <p:cNvSpPr>
            <a:spLocks noGrp="1"/>
          </p:cNvSpPr>
          <p:nvPr>
            <p:ph idx="1"/>
          </p:nvPr>
        </p:nvSpPr>
        <p:spPr/>
        <p:txBody>
          <a:bodyPr>
            <a:normAutofit/>
          </a:bodyPr>
          <a:lstStyle/>
          <a:p>
            <a:pPr marL="0" indent="0" algn="just">
              <a:buNone/>
            </a:pPr>
            <a:r>
              <a:rPr lang="el-GR" dirty="0" smtClean="0"/>
              <a:t>Αν και χωρίς ακριβείς επιστημονικές μετρήσεις οι υποθέσεις του Franklin για το ρεύμα του κόλπου ήταν αρκετά ακριβείς.  Οι ιδέες του επιβεβαιώθηκαν  αργότερα από πληθώρα επιστημονικών μετρήσεων. Οι επιστήμονες έχουν διαπιστώσει ότι το ρεύμα του Κόλπου μεταφέρει περισσότερα από ένα δισεκατομμύριο κυβικά πόδια νερού ανά δευτερόλεπτο, ποσό 1.800 φορές μεγαλύτερο από το ποτάμι του Μισισιπή.  Η μέση ταχύτητα του Κόλπου του Κόλπου είναι περίπου 4 κόμβοι ή 4,5 μίλια ανά ώρα. </a:t>
            </a:r>
            <a:endParaRPr lang="el-GR" dirty="0"/>
          </a:p>
        </p:txBody>
      </p:sp>
      <p:sp>
        <p:nvSpPr>
          <p:cNvPr id="5" name="4 - Δεξιό βέλος"/>
          <p:cNvSpPr/>
          <p:nvPr/>
        </p:nvSpPr>
        <p:spPr>
          <a:xfrm>
            <a:off x="3286116" y="1000108"/>
            <a:ext cx="571504"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solidFill>
                  <a:schemeClr val="tx2"/>
                </a:solidFill>
              </a:rPr>
              <a:t>Ο ωκεανοσ αποθηκευει μια απιστευτη ποσοτητα ενεργειασ</a:t>
            </a:r>
            <a:endParaRPr lang="el-GR" dirty="0">
              <a:solidFill>
                <a:schemeClr val="tx2"/>
              </a:solidFill>
            </a:endParaRPr>
          </a:p>
        </p:txBody>
      </p:sp>
      <p:sp>
        <p:nvSpPr>
          <p:cNvPr id="3" name="2 - Θέση περιεχομένου"/>
          <p:cNvSpPr>
            <a:spLocks noGrp="1"/>
          </p:cNvSpPr>
          <p:nvPr>
            <p:ph idx="1"/>
          </p:nvPr>
        </p:nvSpPr>
        <p:spPr/>
        <p:txBody>
          <a:bodyPr/>
          <a:lstStyle/>
          <a:p>
            <a:r>
              <a:rPr lang="el-GR" dirty="0" smtClean="0"/>
              <a:t>Στην πραγματικότητα, η ενέργειας αποθηκεύεται στην επιφάνεια του ωκεανού (δύο έως τρία μέτρα βάθος).  Αν ο ωκεανός δεν είχε αποθηκεύσει την ενέργεια αυτή,   ο πλανήτης δεν θα ήταν κατοικήσιμος. Τα ωκεάνια ρεύματα και οι άνεμοι μεταφέρουν  την ενέργεια γύρω από τη Γη. Διαφορετικά, όλη η ενέργεια από τον Ήλιο θα παρέμεινε στη Τροπική Ζώνη και θα ήταν ακόμη πιο ζεστή, και οι Πολικές Περιοχές θα είναι ακόμα πιο κρύες.</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500042"/>
            <a:ext cx="7239000" cy="1323010"/>
          </a:xfrm>
        </p:spPr>
        <p:txBody>
          <a:bodyPr>
            <a:normAutofit fontScale="90000"/>
          </a:bodyPr>
          <a:lstStyle/>
          <a:p>
            <a:r>
              <a:rPr lang="el-GR" dirty="0" smtClean="0">
                <a:solidFill>
                  <a:schemeClr val="tx2"/>
                </a:solidFill>
              </a:rPr>
              <a:t>ΤΑ ΡΕΥΜΑΤΑ ΤΗΣ ΘΑΛΑΣΣΙΑΣ ΕΠΙΦΑΝΕΙΑΣ ΕΠΗΡΕΑΖΟΥΝ ΤΙΣ ΚΙΝΗΣΕΙΣ ΤΩΝ ΘΑΛΑΣΣΙΩΝ ΖΩΩΝ</a:t>
            </a:r>
            <a:endParaRPr lang="el-GR" dirty="0">
              <a:solidFill>
                <a:schemeClr val="tx2"/>
              </a:solidFill>
            </a:endParaRPr>
          </a:p>
        </p:txBody>
      </p:sp>
      <p:sp>
        <p:nvSpPr>
          <p:cNvPr id="3" name="2 - Θέση περιεχομένου"/>
          <p:cNvSpPr>
            <a:spLocks noGrp="1"/>
          </p:cNvSpPr>
          <p:nvPr>
            <p:ph idx="1"/>
          </p:nvPr>
        </p:nvSpPr>
        <p:spPr>
          <a:xfrm>
            <a:off x="285720" y="1928802"/>
            <a:ext cx="7786742" cy="4526934"/>
          </a:xfrm>
        </p:spPr>
        <p:txBody>
          <a:bodyPr/>
          <a:lstStyle/>
          <a:p>
            <a:pPr algn="just"/>
            <a:r>
              <a:rPr lang="el-GR" dirty="0" smtClean="0"/>
              <a:t>Για μερικά ζώα η αύξηση της θερμοκρασία του ωκεανού την άνοιξη και η μείωση της θερμοκρασίας το φθινόπωρο μπορεί να σηματοδοτήσουν τη έναρξη της μεταναστεύσεις.</a:t>
            </a:r>
            <a:endParaRPr lang="en-US" dirty="0" smtClean="0"/>
          </a:p>
          <a:p>
            <a:pPr algn="just"/>
            <a:endParaRPr lang="el-GR" dirty="0" smtClean="0"/>
          </a:p>
          <a:p>
            <a:pPr algn="just"/>
            <a:r>
              <a:rPr lang="el-GR" dirty="0" smtClean="0"/>
              <a:t>Μερικά ζώα εκμεταλλεύονται τα γρήγορα ρεύματα στην επιφάνεια του ωκεανού.  Μερικές φορές οι θαλάσσιες χελώνες ή άλλα ζώα ακολουθούν ένα μονοπάτι ρεύματος κατά τη διάρκεια των ταξιδιών τους.</a:t>
            </a: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smtClean="0"/>
              <a:t>ΕΝΕΡΓΟΠΟΙΗΣΗ ΠΡΟΗΓΟΥΜΕΝΗΣ ΓΝΩΣΗΣ</a:t>
            </a:r>
            <a:endParaRPr lang="el-GR" dirty="0"/>
          </a:p>
        </p:txBody>
      </p:sp>
      <p:graphicFrame>
        <p:nvGraphicFramePr>
          <p:cNvPr id="4" name="3 - Θέση περιεχομένου"/>
          <p:cNvGraphicFramePr>
            <a:graphicFrameLocks noGrp="1"/>
          </p:cNvGraphicFramePr>
          <p:nvPr>
            <p:ph idx="1"/>
          </p:nvPr>
        </p:nvGraphicFramePr>
        <p:xfrm>
          <a:off x="457200" y="1609725"/>
          <a:ext cx="7239000" cy="4302760"/>
        </p:xfrm>
        <a:graphic>
          <a:graphicData uri="http://schemas.openxmlformats.org/drawingml/2006/table">
            <a:tbl>
              <a:tblPr firstRow="1" bandRow="1">
                <a:tableStyleId>{5C22544A-7EE6-4342-B048-85BDC9FD1C3A}</a:tableStyleId>
              </a:tblPr>
              <a:tblGrid>
                <a:gridCol w="2413000"/>
                <a:gridCol w="2413000"/>
                <a:gridCol w="2413000"/>
              </a:tblGrid>
              <a:tr h="370840">
                <a:tc>
                  <a:txBody>
                    <a:bodyPr/>
                    <a:lstStyle/>
                    <a:p>
                      <a:r>
                        <a:rPr lang="el-GR" dirty="0" smtClean="0"/>
                        <a:t>ΘΕΜΑ</a:t>
                      </a:r>
                      <a:endParaRPr lang="el-GR" dirty="0"/>
                    </a:p>
                  </a:txBody>
                  <a:tcPr/>
                </a:tc>
                <a:tc>
                  <a:txBody>
                    <a:bodyPr/>
                    <a:lstStyle/>
                    <a:p>
                      <a:r>
                        <a:rPr lang="el-GR" dirty="0" smtClean="0"/>
                        <a:t>ΤΙ  ΓΝΩΡΙΖΑ</a:t>
                      </a:r>
                      <a:endParaRPr lang="el-GR" dirty="0"/>
                    </a:p>
                  </a:txBody>
                  <a:tcPr/>
                </a:tc>
                <a:tc>
                  <a:txBody>
                    <a:bodyPr/>
                    <a:lstStyle/>
                    <a:p>
                      <a:r>
                        <a:rPr lang="el-GR" dirty="0" smtClean="0"/>
                        <a:t>ΤΙ  ΕΜΑΘΑ</a:t>
                      </a:r>
                      <a:endParaRPr lang="el-GR" dirty="0"/>
                    </a:p>
                  </a:txBody>
                  <a:tcPr/>
                </a:tc>
              </a:tr>
              <a:tr h="370840">
                <a:tc>
                  <a:txBody>
                    <a:bodyPr/>
                    <a:lstStyle/>
                    <a:p>
                      <a:r>
                        <a:rPr lang="el-GR" dirty="0" smtClean="0"/>
                        <a:t>ΠΟΙΑ</a:t>
                      </a:r>
                      <a:r>
                        <a:rPr lang="el-GR" baseline="0" dirty="0" smtClean="0"/>
                        <a:t> ΕΙΜΑΙ Η ΚΥΡΙΑ ΠΗΓΗ ΘΕΡΜΟΤΗΤΑΣ ΤΗΣ ΓΗΣ;</a:t>
                      </a:r>
                      <a:endParaRPr lang="el-GR" dirty="0"/>
                    </a:p>
                  </a:txBody>
                  <a:tcPr/>
                </a:tc>
                <a:tc>
                  <a:txBody>
                    <a:bodyPr/>
                    <a:lstStyle/>
                    <a:p>
                      <a:endParaRPr lang="el-GR" dirty="0"/>
                    </a:p>
                  </a:txBody>
                  <a:tcPr/>
                </a:tc>
                <a:tc>
                  <a:txBody>
                    <a:bodyPr/>
                    <a:lstStyle/>
                    <a:p>
                      <a:endParaRPr lang="el-GR" dirty="0"/>
                    </a:p>
                  </a:txBody>
                  <a:tcPr/>
                </a:tc>
              </a:tr>
              <a:tr h="370840">
                <a:tc>
                  <a:txBody>
                    <a:bodyPr/>
                    <a:lstStyle/>
                    <a:p>
                      <a:r>
                        <a:rPr lang="el-GR" dirty="0" smtClean="0"/>
                        <a:t>ΤΙ ΕΙΝΑΙ Η ΜΕΤΡΗΣΗ ΤΗΣ ΘΕΡΜΟΚΡΑΣΙΑΣ </a:t>
                      </a:r>
                      <a:r>
                        <a:rPr lang="en-US" dirty="0" smtClean="0"/>
                        <a:t>SST</a:t>
                      </a:r>
                      <a:r>
                        <a:rPr lang="el-GR" dirty="0" smtClean="0"/>
                        <a:t>;</a:t>
                      </a:r>
                      <a:endParaRPr lang="el-GR" dirty="0"/>
                    </a:p>
                  </a:txBody>
                  <a:tcPr/>
                </a:tc>
                <a:tc>
                  <a:txBody>
                    <a:bodyPr/>
                    <a:lstStyle/>
                    <a:p>
                      <a:endParaRPr lang="el-GR" dirty="0"/>
                    </a:p>
                  </a:txBody>
                  <a:tcPr/>
                </a:tc>
                <a:tc>
                  <a:txBody>
                    <a:bodyPr/>
                    <a:lstStyle/>
                    <a:p>
                      <a:endParaRPr lang="el-GR" dirty="0"/>
                    </a:p>
                  </a:txBody>
                  <a:tcPr/>
                </a:tc>
              </a:tr>
              <a:tr h="370840">
                <a:tc>
                  <a:txBody>
                    <a:bodyPr/>
                    <a:lstStyle/>
                    <a:p>
                      <a:r>
                        <a:rPr lang="el-GR" dirty="0" smtClean="0"/>
                        <a:t>ΠΩΣ ΣΧΗΜΑΤΙΖΟΝΤΑΙ ΤΑ ΩΚΕΑΝΙΑ ΡΕΥΜΑΤΑ;</a:t>
                      </a:r>
                      <a:endParaRPr lang="el-GR" dirty="0"/>
                    </a:p>
                  </a:txBody>
                  <a:tcPr/>
                </a:tc>
                <a:tc>
                  <a:txBody>
                    <a:bodyPr/>
                    <a:lstStyle/>
                    <a:p>
                      <a:endParaRPr lang="el-GR" dirty="0"/>
                    </a:p>
                  </a:txBody>
                  <a:tcPr/>
                </a:tc>
                <a:tc>
                  <a:txBody>
                    <a:bodyPr/>
                    <a:lstStyle/>
                    <a:p>
                      <a:endParaRPr lang="el-GR" dirty="0"/>
                    </a:p>
                  </a:txBody>
                  <a:tcPr/>
                </a:tc>
              </a:tr>
              <a:tr h="370840">
                <a:tc>
                  <a:txBody>
                    <a:bodyPr/>
                    <a:lstStyle/>
                    <a:p>
                      <a:r>
                        <a:rPr lang="el-GR" dirty="0" smtClean="0"/>
                        <a:t>ΠΩΣ ΕΠΙΡΕΑΖΟΥΝ ΤΑ ΡΕΥΜΑΤΑ ΤΗ ΜΕΤΑΝΑΣΤΕΥΣΗ ΤΩΝ ΘΑΛΑΣΣΙΩΝ</a:t>
                      </a:r>
                      <a:r>
                        <a:rPr lang="el-GR" baseline="0" dirty="0" smtClean="0"/>
                        <a:t> ΖΩΩΝ;</a:t>
                      </a:r>
                      <a:endParaRPr lang="el-GR" dirty="0"/>
                    </a:p>
                  </a:txBody>
                  <a:tcPr/>
                </a:tc>
                <a:tc>
                  <a:txBody>
                    <a:bodyPr/>
                    <a:lstStyle/>
                    <a:p>
                      <a:endParaRPr lang="el-GR" dirty="0"/>
                    </a:p>
                  </a:txBody>
                  <a:tcPr/>
                </a:tc>
                <a:tc>
                  <a:txBody>
                    <a:bodyPr/>
                    <a:lstStyle/>
                    <a:p>
                      <a:endParaRPr lang="el-GR"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chemeClr val="accent1"/>
                </a:solidFill>
              </a:rPr>
              <a:t>ΕΙΣΑΓΩΓΗ</a:t>
            </a:r>
            <a:endParaRPr lang="el-GR" b="1" dirty="0">
              <a:solidFill>
                <a:schemeClr val="accent1"/>
              </a:solidFill>
            </a:endParaRPr>
          </a:p>
        </p:txBody>
      </p:sp>
      <p:sp>
        <p:nvSpPr>
          <p:cNvPr id="3" name="2 - Θέση περιεχομένου"/>
          <p:cNvSpPr>
            <a:spLocks noGrp="1"/>
          </p:cNvSpPr>
          <p:nvPr>
            <p:ph idx="1"/>
          </p:nvPr>
        </p:nvSpPr>
        <p:spPr/>
        <p:txBody>
          <a:bodyPr>
            <a:normAutofit fontScale="92500" lnSpcReduction="10000"/>
          </a:bodyPr>
          <a:lstStyle/>
          <a:p>
            <a:r>
              <a:rPr lang="el-GR" dirty="0" smtClean="0"/>
              <a:t> </a:t>
            </a:r>
            <a:r>
              <a:rPr lang="el-GR" sz="2800" dirty="0"/>
              <a:t>Σε ολόκληρο τον ωκεανό υπάρχει ένα </a:t>
            </a:r>
            <a:r>
              <a:rPr lang="el-GR" sz="2800" dirty="0" smtClean="0"/>
              <a:t>σύστημα </a:t>
            </a:r>
            <a:r>
              <a:rPr lang="el-GR" sz="2800" dirty="0"/>
              <a:t>κυκλοφορίας που τροφοδοτείται από τον άνεμο, την παλίρροια, τη δύναμη της περιστροφής της Γης (δηλαδή το αποτέλεσμα Coriolis), τον ήλιο και τις διαφορές πυκνότητας </a:t>
            </a:r>
            <a:r>
              <a:rPr lang="el-GR" sz="2800" dirty="0" smtClean="0"/>
              <a:t>νερού.</a:t>
            </a:r>
          </a:p>
          <a:p>
            <a:endParaRPr lang="el-GR" sz="2800" dirty="0" smtClean="0"/>
          </a:p>
          <a:p>
            <a:r>
              <a:rPr lang="el-GR" sz="2800" dirty="0" smtClean="0"/>
              <a:t>Ο </a:t>
            </a:r>
            <a:r>
              <a:rPr lang="el-GR" sz="2800" dirty="0"/>
              <a:t>ωκεανός </a:t>
            </a:r>
            <a:r>
              <a:rPr lang="el-GR" sz="2800" dirty="0" smtClean="0"/>
              <a:t>ασκεί </a:t>
            </a:r>
            <a:r>
              <a:rPr lang="el-GR" sz="2800" dirty="0"/>
              <a:t>και θα συνεχίσει να ασκεί σημαντική επίδραση στην αλλαγή του κλίματος απορροφώντας, αποθηκεύοντας και μετακινώντας τη θερμότητα, τον άνθρακα και το </a:t>
            </a:r>
            <a:r>
              <a:rPr lang="el-GR" sz="2800" dirty="0" smtClean="0"/>
              <a:t>νερό.</a:t>
            </a:r>
            <a:endParaRPr lang="el-GR"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894382"/>
          </a:xfrm>
        </p:spPr>
        <p:txBody>
          <a:bodyPr/>
          <a:lstStyle/>
          <a:p>
            <a:r>
              <a:rPr lang="el-GR" dirty="0" smtClean="0">
                <a:solidFill>
                  <a:schemeClr val="accent2">
                    <a:lumMod val="50000"/>
                  </a:schemeClr>
                </a:solidFill>
              </a:rPr>
              <a:t>ΟΡΟΛΟΓΙΑ</a:t>
            </a:r>
            <a:endParaRPr lang="el-GR" dirty="0">
              <a:solidFill>
                <a:schemeClr val="accent2">
                  <a:lumMod val="50000"/>
                </a:schemeClr>
              </a:solidFill>
            </a:endParaRPr>
          </a:p>
        </p:txBody>
      </p:sp>
      <p:graphicFrame>
        <p:nvGraphicFramePr>
          <p:cNvPr id="4" name="3 - Θέση περιεχομένου"/>
          <p:cNvGraphicFramePr>
            <a:graphicFrameLocks noGrp="1"/>
          </p:cNvGraphicFramePr>
          <p:nvPr>
            <p:ph idx="1"/>
          </p:nvPr>
        </p:nvGraphicFramePr>
        <p:xfrm>
          <a:off x="428596" y="1643050"/>
          <a:ext cx="7239000" cy="4247999"/>
        </p:xfrm>
        <a:graphic>
          <a:graphicData uri="http://schemas.openxmlformats.org/drawingml/2006/table">
            <a:tbl>
              <a:tblPr firstRow="1" bandRow="1">
                <a:tableStyleId>{5C22544A-7EE6-4342-B048-85BDC9FD1C3A}</a:tableStyleId>
              </a:tblPr>
              <a:tblGrid>
                <a:gridCol w="2413000"/>
                <a:gridCol w="2413000"/>
                <a:gridCol w="2413000"/>
              </a:tblGrid>
              <a:tr h="848341">
                <a:tc>
                  <a:txBody>
                    <a:bodyPr/>
                    <a:lstStyle/>
                    <a:p>
                      <a:r>
                        <a:rPr lang="el-GR" dirty="0" smtClean="0"/>
                        <a:t>ΟΡΟΣ</a:t>
                      </a:r>
                      <a:endParaRPr lang="el-GR" dirty="0"/>
                    </a:p>
                  </a:txBody>
                  <a:tcPr/>
                </a:tc>
                <a:tc>
                  <a:txBody>
                    <a:bodyPr/>
                    <a:lstStyle/>
                    <a:p>
                      <a:r>
                        <a:rPr lang="el-GR" dirty="0" smtClean="0"/>
                        <a:t>ΟΡΙΣΜΟΣ</a:t>
                      </a:r>
                      <a:endParaRPr lang="el-GR" dirty="0"/>
                    </a:p>
                  </a:txBody>
                  <a:tcPr/>
                </a:tc>
                <a:tc>
                  <a:txBody>
                    <a:bodyPr/>
                    <a:lstStyle/>
                    <a:p>
                      <a:r>
                        <a:rPr lang="el-GR" dirty="0" smtClean="0"/>
                        <a:t>ΠΩΣ ΘΑ ΦΥΜΗΘΩ</a:t>
                      </a:r>
                      <a:endParaRPr lang="el-GR" dirty="0"/>
                    </a:p>
                  </a:txBody>
                  <a:tcPr/>
                </a:tc>
              </a:tr>
              <a:tr h="851488">
                <a:tc>
                  <a:txBody>
                    <a:bodyPr/>
                    <a:lstStyle/>
                    <a:p>
                      <a:r>
                        <a:rPr lang="el-GR" dirty="0" smtClean="0"/>
                        <a:t>ΕΠΙΦΑΝΕΙΑΚΑ</a:t>
                      </a:r>
                      <a:r>
                        <a:rPr lang="el-GR" baseline="0" dirty="0" smtClean="0"/>
                        <a:t> </a:t>
                      </a:r>
                      <a:r>
                        <a:rPr lang="el-GR" dirty="0" smtClean="0"/>
                        <a:t>ΡΕΥΜΑΤΑ</a:t>
                      </a:r>
                      <a:endParaRPr lang="el-GR" dirty="0"/>
                    </a:p>
                  </a:txBody>
                  <a:tcPr/>
                </a:tc>
                <a:tc>
                  <a:txBody>
                    <a:bodyPr/>
                    <a:lstStyle/>
                    <a:p>
                      <a:endParaRPr lang="el-GR" dirty="0"/>
                    </a:p>
                  </a:txBody>
                  <a:tcPr/>
                </a:tc>
                <a:tc>
                  <a:txBody>
                    <a:bodyPr/>
                    <a:lstStyle/>
                    <a:p>
                      <a:endParaRPr lang="el-GR" dirty="0"/>
                    </a:p>
                  </a:txBody>
                  <a:tcPr/>
                </a:tc>
              </a:tr>
              <a:tr h="848341">
                <a:tc>
                  <a:txBody>
                    <a:bodyPr/>
                    <a:lstStyle/>
                    <a:p>
                      <a:r>
                        <a:rPr lang="el-GR" dirty="0" smtClean="0"/>
                        <a:t>ΜΕΤΑΦΟΡΑ</a:t>
                      </a:r>
                      <a:r>
                        <a:rPr lang="el-GR" baseline="0" dirty="0" smtClean="0"/>
                        <a:t> ΕΝΕΡΓΙΑΣ</a:t>
                      </a:r>
                      <a:endParaRPr lang="el-GR" dirty="0"/>
                    </a:p>
                  </a:txBody>
                  <a:tcPr/>
                </a:tc>
                <a:tc>
                  <a:txBody>
                    <a:bodyPr/>
                    <a:lstStyle/>
                    <a:p>
                      <a:endParaRPr lang="el-GR" dirty="0"/>
                    </a:p>
                  </a:txBody>
                  <a:tcPr/>
                </a:tc>
                <a:tc>
                  <a:txBody>
                    <a:bodyPr/>
                    <a:lstStyle/>
                    <a:p>
                      <a:endParaRPr lang="el-GR" dirty="0"/>
                    </a:p>
                  </a:txBody>
                  <a:tcPr/>
                </a:tc>
              </a:tr>
              <a:tr h="851488">
                <a:tc>
                  <a:txBody>
                    <a:bodyPr/>
                    <a:lstStyle/>
                    <a:p>
                      <a:r>
                        <a:rPr lang="el-GR" dirty="0" smtClean="0"/>
                        <a:t>ΕΠΙΚΡΑΤΟΝΤΕΣ ΑΝΕΜΟΙ</a:t>
                      </a:r>
                      <a:endParaRPr lang="el-GR" dirty="0"/>
                    </a:p>
                  </a:txBody>
                  <a:tcPr/>
                </a:tc>
                <a:tc>
                  <a:txBody>
                    <a:bodyPr/>
                    <a:lstStyle/>
                    <a:p>
                      <a:endParaRPr lang="el-GR" dirty="0"/>
                    </a:p>
                  </a:txBody>
                  <a:tcPr/>
                </a:tc>
                <a:tc>
                  <a:txBody>
                    <a:bodyPr/>
                    <a:lstStyle/>
                    <a:p>
                      <a:endParaRPr lang="el-GR" dirty="0"/>
                    </a:p>
                  </a:txBody>
                  <a:tcPr/>
                </a:tc>
              </a:tr>
              <a:tr h="848341">
                <a:tc>
                  <a:txBody>
                    <a:bodyPr/>
                    <a:lstStyle/>
                    <a:p>
                      <a:r>
                        <a:rPr lang="el-GR" dirty="0" smtClean="0"/>
                        <a:t>ΕΠΙΔΡΑΣΗ </a:t>
                      </a:r>
                      <a:r>
                        <a:rPr lang="en-US" dirty="0" smtClean="0"/>
                        <a:t>CORIOLIS</a:t>
                      </a:r>
                      <a:endParaRPr lang="el-GR" dirty="0"/>
                    </a:p>
                  </a:txBody>
                  <a:tcPr/>
                </a:tc>
                <a:tc>
                  <a:txBody>
                    <a:bodyPr/>
                    <a:lstStyle/>
                    <a:p>
                      <a:endParaRPr lang="el-GR" dirty="0"/>
                    </a:p>
                  </a:txBody>
                  <a:tcPr/>
                </a:tc>
                <a:tc>
                  <a:txBody>
                    <a:bodyPr/>
                    <a:lstStyle/>
                    <a:p>
                      <a:endParaRPr lang="el-GR" dirty="0"/>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457200" y="0"/>
            <a:ext cx="7239000" cy="857232"/>
          </a:xfrm>
        </p:spPr>
        <p:txBody>
          <a:bodyPr/>
          <a:lstStyle/>
          <a:p>
            <a:r>
              <a:rPr lang="el-GR" dirty="0" smtClean="0">
                <a:solidFill>
                  <a:schemeClr val="tx2"/>
                </a:solidFill>
              </a:rPr>
              <a:t>ΣΥΜΛΗΡΩΣΗ ΚΕΝΩΝ</a:t>
            </a:r>
            <a:endParaRPr lang="el-GR" dirty="0">
              <a:solidFill>
                <a:schemeClr val="tx2"/>
              </a:solidFill>
            </a:endParaRPr>
          </a:p>
        </p:txBody>
      </p:sp>
      <p:sp>
        <p:nvSpPr>
          <p:cNvPr id="6" name="5 - Θέση περιεχομένου"/>
          <p:cNvSpPr>
            <a:spLocks noGrp="1"/>
          </p:cNvSpPr>
          <p:nvPr>
            <p:ph idx="1"/>
          </p:nvPr>
        </p:nvSpPr>
        <p:spPr>
          <a:xfrm>
            <a:off x="0" y="1071546"/>
            <a:ext cx="8143900" cy="5786454"/>
          </a:xfrm>
        </p:spPr>
        <p:txBody>
          <a:bodyPr/>
          <a:lstStyle/>
          <a:p>
            <a:pPr marL="514350" indent="-514350">
              <a:buFont typeface="+mj-lt"/>
              <a:buAutoNum type="arabicPeriod"/>
            </a:pPr>
            <a:r>
              <a:rPr lang="el-GR" dirty="0" smtClean="0"/>
              <a:t>Οι ωκεανοί …………την μεγαλύτερη ποσότητα ενέργειας του πλανήτη.</a:t>
            </a:r>
          </a:p>
          <a:p>
            <a:pPr marL="514350" indent="-514350">
              <a:buFont typeface="+mj-lt"/>
              <a:buAutoNum type="arabicPeriod"/>
            </a:pPr>
            <a:r>
              <a:rPr lang="el-GR" dirty="0" smtClean="0"/>
              <a:t>Η άνιση θέρμανση της γης προκαλεί μετακίνηση θαλάσσιων υδάτων που είναι γνωστά ως ………….</a:t>
            </a:r>
          </a:p>
          <a:p>
            <a:pPr marL="514350" indent="-514350">
              <a:buFont typeface="+mj-lt"/>
              <a:buAutoNum type="arabicPeriod"/>
            </a:pPr>
            <a:r>
              <a:rPr lang="el-GR" dirty="0" smtClean="0"/>
              <a:t>Οι θερμοκρασίες θαλάσσιων επιφανειών </a:t>
            </a:r>
            <a:r>
              <a:rPr lang="en-US" dirty="0" smtClean="0"/>
              <a:t>SST </a:t>
            </a:r>
            <a:r>
              <a:rPr lang="el-GR" dirty="0" smtClean="0"/>
              <a:t>μπορούν να προβληθούν χρησιμοποιώντας ………… εικόνες.</a:t>
            </a:r>
          </a:p>
          <a:p>
            <a:pPr marL="514350" indent="-514350">
              <a:buFont typeface="+mj-lt"/>
              <a:buAutoNum type="arabicPeriod"/>
            </a:pPr>
            <a:r>
              <a:rPr lang="el-GR" dirty="0" smtClean="0"/>
              <a:t>Η παρακολούθηση των </a:t>
            </a:r>
            <a:r>
              <a:rPr lang="en-US" dirty="0" smtClean="0"/>
              <a:t>SST</a:t>
            </a:r>
            <a:r>
              <a:rPr lang="el-GR" dirty="0" smtClean="0"/>
              <a:t> βοηθάει τους επιστήμονες να εξηγήσουν την……………… των θαλάσσιων οργανισμών.</a:t>
            </a:r>
          </a:p>
          <a:p>
            <a:pPr marL="514350" indent="-514350">
              <a:buFont typeface="+mj-lt"/>
              <a:buAutoNum type="arabicPeriod"/>
            </a:pPr>
            <a:r>
              <a:rPr lang="el-GR" dirty="0" smtClean="0"/>
              <a:t>Οι δυνάμεις …………. ευθύνονται για την καμπύλωση της πορείας των ανέμων.</a:t>
            </a:r>
          </a:p>
          <a:p>
            <a:pPr marL="514350" indent="-514350">
              <a:buFont typeface="+mj-lt"/>
              <a:buAutoNum type="arabicPeriod"/>
            </a:pP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solidFill>
                  <a:schemeClr val="accent1"/>
                </a:solidFill>
              </a:rPr>
              <a:t>ΔΙΕΡΕΥΝΗΣΗ ΤΗΣ ΚΑΤΑΝΟΜΗΣ ΕΝΕΡΓΕΙΑΣ  ΣΤΟΝ  ΩΚΕΑΝΟ</a:t>
            </a:r>
            <a:endParaRPr lang="el-GR" b="1" dirty="0">
              <a:solidFill>
                <a:schemeClr val="accent1"/>
              </a:solidFill>
            </a:endParaRPr>
          </a:p>
        </p:txBody>
      </p:sp>
      <p:sp>
        <p:nvSpPr>
          <p:cNvPr id="3" name="2 - Θέση περιεχομένου"/>
          <p:cNvSpPr>
            <a:spLocks noGrp="1"/>
          </p:cNvSpPr>
          <p:nvPr>
            <p:ph idx="1"/>
          </p:nvPr>
        </p:nvSpPr>
        <p:spPr/>
        <p:txBody>
          <a:bodyPr/>
          <a:lstStyle/>
          <a:p>
            <a:pPr>
              <a:spcAft>
                <a:spcPts val="600"/>
              </a:spcAft>
            </a:pPr>
            <a:r>
              <a:rPr lang="el-GR" dirty="0">
                <a:solidFill>
                  <a:srgbClr val="FF0000"/>
                </a:solidFill>
              </a:rPr>
              <a:t>Η κύρια πηγή ενέργειας της Γης είναι ο Ήλιος. </a:t>
            </a:r>
            <a:endParaRPr lang="el-GR" dirty="0" smtClean="0">
              <a:solidFill>
                <a:srgbClr val="FF0000"/>
              </a:solidFill>
            </a:endParaRPr>
          </a:p>
          <a:p>
            <a:pPr marL="0" indent="0">
              <a:spcAft>
                <a:spcPts val="600"/>
              </a:spcAft>
              <a:buNone/>
            </a:pPr>
            <a:r>
              <a:rPr lang="el-GR" sz="2800" dirty="0" smtClean="0"/>
              <a:t>Η </a:t>
            </a:r>
            <a:r>
              <a:rPr lang="el-GR" sz="2800" dirty="0"/>
              <a:t>ενέργεια του Ήλιου φτάνει στη </a:t>
            </a:r>
            <a:r>
              <a:rPr lang="el-GR" sz="2800" dirty="0" smtClean="0"/>
              <a:t>Γη με τη μορφή ηλεκτρομαγνητικής ακτινοβολίας, εισέρχεται </a:t>
            </a:r>
            <a:r>
              <a:rPr lang="el-GR" sz="2800" dirty="0"/>
              <a:t>στην ατμόσφαιρα της </a:t>
            </a:r>
            <a:r>
              <a:rPr lang="el-GR" sz="2800" dirty="0" smtClean="0"/>
              <a:t>Γης και απορροφάται </a:t>
            </a:r>
            <a:r>
              <a:rPr lang="el-GR" sz="2800" dirty="0"/>
              <a:t>από τα </a:t>
            </a:r>
            <a:r>
              <a:rPr lang="el-GR" sz="2800" dirty="0" smtClean="0"/>
              <a:t>ανώτερα στρώματα </a:t>
            </a:r>
            <a:r>
              <a:rPr lang="el-GR" sz="2800" dirty="0"/>
              <a:t>του </a:t>
            </a:r>
            <a:r>
              <a:rPr lang="el-GR" sz="2800" dirty="0" smtClean="0"/>
              <a:t>ωκεανού.</a:t>
            </a:r>
            <a:endParaRPr lang="el-GR"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solidFill>
                  <a:schemeClr val="accent1"/>
                </a:solidFill>
              </a:rPr>
              <a:t>ΜΕΤΡΗΣΗ ΤΗ ΕΠΙΦΑΝΕΙΑΚΗΣ ΘΕΡΜΟΚΡΑΣΙΑΣ ΤΟΥ ΩΚΕΑΝΟΥ</a:t>
            </a:r>
            <a:endParaRPr lang="el-GR" b="1" dirty="0">
              <a:solidFill>
                <a:schemeClr val="accent1"/>
              </a:solidFill>
            </a:endParaRPr>
          </a:p>
        </p:txBody>
      </p:sp>
      <p:sp>
        <p:nvSpPr>
          <p:cNvPr id="3" name="2 - Θέση περιεχομένου"/>
          <p:cNvSpPr>
            <a:spLocks noGrp="1"/>
          </p:cNvSpPr>
          <p:nvPr>
            <p:ph idx="1"/>
          </p:nvPr>
        </p:nvSpPr>
        <p:spPr>
          <a:xfrm>
            <a:off x="0" y="1600200"/>
            <a:ext cx="8143900" cy="4972072"/>
          </a:xfrm>
        </p:spPr>
        <p:txBody>
          <a:bodyPr>
            <a:normAutofit fontScale="70000" lnSpcReduction="20000"/>
          </a:bodyPr>
          <a:lstStyle/>
          <a:p>
            <a:pPr algn="just"/>
            <a:r>
              <a:rPr lang="el-GR" sz="3400" b="1" u="sng" dirty="0" smtClean="0">
                <a:solidFill>
                  <a:srgbClr val="FF0000"/>
                </a:solidFill>
              </a:rPr>
              <a:t>ΘΕΡΜΟΜΕΤΡΑ</a:t>
            </a:r>
            <a:r>
              <a:rPr lang="el-GR" sz="3400" dirty="0" smtClean="0"/>
              <a:t>   Παλιότερα, ο </a:t>
            </a:r>
            <a:r>
              <a:rPr lang="el-GR" sz="3400" dirty="0"/>
              <a:t>μόνος τρόπος μέτρησης της θερμοκρασίας στον ωκεανό ήταν η απευθείας χρήση </a:t>
            </a:r>
            <a:r>
              <a:rPr lang="el-GR" sz="3400" dirty="0" smtClean="0"/>
              <a:t>θερμομέτρου. Εξαιτίας του μεγάλου μεγέθους του ωκεανού, </a:t>
            </a:r>
            <a:r>
              <a:rPr lang="el-GR" sz="3400" dirty="0"/>
              <a:t>ήταν πολύ δύσκολο να </a:t>
            </a:r>
            <a:r>
              <a:rPr lang="el-GR" sz="3400" dirty="0" smtClean="0"/>
              <a:t>γνωρίζουμε τη θερμοκρασία του σε όλα τα σημεία του. </a:t>
            </a:r>
          </a:p>
          <a:p>
            <a:pPr algn="just"/>
            <a:endParaRPr lang="el-GR" sz="3400" dirty="0" smtClean="0"/>
          </a:p>
          <a:p>
            <a:pPr algn="just"/>
            <a:r>
              <a:rPr lang="el-GR" sz="3400" b="1" u="sng" dirty="0" smtClean="0">
                <a:solidFill>
                  <a:srgbClr val="FF0000"/>
                </a:solidFill>
              </a:rPr>
              <a:t>ΔΟΡΥΦΟΡΟΙ</a:t>
            </a:r>
            <a:r>
              <a:rPr lang="el-GR" sz="3400" dirty="0" smtClean="0"/>
              <a:t>   Το πρόβλημα αυτό λύθηκε από τους πρώτους δορυφόρους που τέθηκαν σε τροχιά γύρω από τη γη.  Οι </a:t>
            </a:r>
            <a:r>
              <a:rPr lang="el-GR" sz="3400" dirty="0"/>
              <a:t>δορυφόροι, </a:t>
            </a:r>
            <a:r>
              <a:rPr lang="el-GR" sz="3400" dirty="0" smtClean="0"/>
              <a:t> φέρουν </a:t>
            </a:r>
            <a:r>
              <a:rPr lang="el-GR" sz="3400" dirty="0"/>
              <a:t>όργανα επί του </a:t>
            </a:r>
            <a:r>
              <a:rPr lang="el-GR" sz="3400" dirty="0" smtClean="0"/>
              <a:t>σκάφους, </a:t>
            </a:r>
            <a:r>
              <a:rPr lang="el-GR" sz="3400" dirty="0"/>
              <a:t>που </a:t>
            </a:r>
            <a:r>
              <a:rPr lang="el-GR" sz="3400" dirty="0" smtClean="0"/>
              <a:t>μπορούν </a:t>
            </a:r>
            <a:r>
              <a:rPr lang="el-GR" sz="3400" dirty="0"/>
              <a:t>να ανιχνεύσουν τη θερμοκρασία της επιφανείας </a:t>
            </a:r>
            <a:r>
              <a:rPr lang="el-GR" sz="3400" dirty="0" smtClean="0"/>
              <a:t>του ωκεανού. Τα </a:t>
            </a:r>
            <a:r>
              <a:rPr lang="el-GR" sz="3400" dirty="0"/>
              <a:t>όργανα μετρούν την υπέρυθρη </a:t>
            </a:r>
            <a:r>
              <a:rPr lang="el-GR" sz="3400" dirty="0" smtClean="0"/>
              <a:t>ακτινοβολία που </a:t>
            </a:r>
            <a:r>
              <a:rPr lang="el-GR" sz="3400" dirty="0"/>
              <a:t>εκπέμπονται από την επιφάνεια της θάλασσας. Η μέτρηση της </a:t>
            </a:r>
            <a:r>
              <a:rPr lang="el-GR" sz="3400" dirty="0" smtClean="0"/>
              <a:t>θερμοκρασία του </a:t>
            </a:r>
            <a:r>
              <a:rPr lang="el-GR" sz="3400" dirty="0"/>
              <a:t>ανώτερου στρώματος </a:t>
            </a:r>
            <a:r>
              <a:rPr lang="el-GR" sz="3400" dirty="0" smtClean="0"/>
              <a:t>νερού με αυτόν τον τρόπο </a:t>
            </a:r>
            <a:r>
              <a:rPr lang="el-GR" sz="3400" dirty="0"/>
              <a:t>είναι γνωστή ως </a:t>
            </a:r>
            <a:r>
              <a:rPr lang="el-GR" sz="3400" dirty="0" smtClean="0"/>
              <a:t>SST</a:t>
            </a:r>
            <a:r>
              <a:rPr lang="el-GR" sz="3400" dirty="0"/>
              <a:t>. Τα παγκόσμια SST καταγράφονται κάθε </a:t>
            </a:r>
            <a:r>
              <a:rPr lang="el-GR" sz="3400" dirty="0" smtClean="0"/>
              <a:t>μέρα. </a:t>
            </a:r>
            <a:endParaRPr lang="el-GR" sz="3400" dirty="0"/>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39784"/>
          </a:xfrm>
        </p:spPr>
        <p:txBody>
          <a:bodyPr/>
          <a:lstStyle/>
          <a:p>
            <a:r>
              <a:rPr lang="el-GR" b="1" dirty="0" smtClean="0">
                <a:solidFill>
                  <a:schemeClr val="tx2"/>
                </a:solidFill>
              </a:rPr>
              <a:t>ΜΕΤΡΗΣΗ </a:t>
            </a:r>
            <a:r>
              <a:rPr lang="en-US" b="1" dirty="0" smtClean="0">
                <a:solidFill>
                  <a:schemeClr val="tx2"/>
                </a:solidFill>
              </a:rPr>
              <a:t>TTS</a:t>
            </a:r>
            <a:endParaRPr lang="el-GR" b="1" dirty="0">
              <a:solidFill>
                <a:schemeClr val="tx2"/>
              </a:solidFill>
            </a:endParaRPr>
          </a:p>
        </p:txBody>
      </p:sp>
      <p:pic>
        <p:nvPicPr>
          <p:cNvPr id="1026" name="Picture 2"/>
          <p:cNvPicPr>
            <a:picLocks noGrp="1" noChangeAspect="1" noChangeArrowheads="1"/>
          </p:cNvPicPr>
          <p:nvPr>
            <p:ph idx="1"/>
          </p:nvPr>
        </p:nvPicPr>
        <p:blipFill>
          <a:blip r:embed="rId2" cstate="print"/>
          <a:srcRect/>
          <a:stretch>
            <a:fillRect/>
          </a:stretch>
        </p:blipFill>
        <p:spPr bwMode="auto">
          <a:xfrm>
            <a:off x="642910" y="1214422"/>
            <a:ext cx="7786742" cy="470139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894382"/>
          </a:xfrm>
        </p:spPr>
        <p:txBody>
          <a:bodyPr/>
          <a:lstStyle/>
          <a:p>
            <a:r>
              <a:rPr lang="el-GR" dirty="0" smtClean="0">
                <a:solidFill>
                  <a:schemeClr val="tx2"/>
                </a:solidFill>
              </a:rPr>
              <a:t>ΤΟΠΙΚΕΣ ΜΕΤΡΗΣΕΙΣ</a:t>
            </a:r>
            <a:endParaRPr lang="el-GR" dirty="0">
              <a:solidFill>
                <a:schemeClr val="tx2"/>
              </a:solidFill>
            </a:endParaRPr>
          </a:p>
        </p:txBody>
      </p:sp>
      <p:sp>
        <p:nvSpPr>
          <p:cNvPr id="3" name="2 - Θέση περιεχομένου"/>
          <p:cNvSpPr>
            <a:spLocks noGrp="1"/>
          </p:cNvSpPr>
          <p:nvPr>
            <p:ph idx="1"/>
          </p:nvPr>
        </p:nvSpPr>
        <p:spPr>
          <a:xfrm>
            <a:off x="0" y="1357298"/>
            <a:ext cx="8143900" cy="5098438"/>
          </a:xfrm>
        </p:spPr>
        <p:txBody>
          <a:bodyPr>
            <a:normAutofit fontScale="85000" lnSpcReduction="20000"/>
          </a:bodyPr>
          <a:lstStyle/>
          <a:p>
            <a:pPr algn="just">
              <a:spcAft>
                <a:spcPts val="600"/>
              </a:spcAft>
            </a:pPr>
            <a:r>
              <a:rPr lang="el-GR" dirty="0" smtClean="0"/>
              <a:t>Ένα άλλο εργαλείο που χρησιμοποιούν οι επιστήμονες για να μελετήσουν τα φυσικά χαρακτηριστικά του ωκεανού είναι μια πλωτή συσκευή που ονομάζεται πλωτήρας</a:t>
            </a:r>
            <a:r>
              <a:rPr lang="en-US" dirty="0" smtClean="0"/>
              <a:t>.</a:t>
            </a:r>
          </a:p>
          <a:p>
            <a:pPr algn="just"/>
            <a:r>
              <a:rPr lang="el-GR" dirty="0" smtClean="0"/>
              <a:t>Οι επιστημονικοί αυτοί δίαυλοι είναι αγκυροβολημένοι σε όλο τον κόσμο και συλλέγουν  δεδομένα για τα χαρακτηριστικά του αέρα και της θάλασσας όπως το ύψος των κυμάτων, η αλατότητα του νερού,  η ταχύτητα του ανέμου και πολλά άλλα.</a:t>
            </a:r>
          </a:p>
          <a:p>
            <a:pPr algn="just"/>
            <a:endParaRPr lang="el-GR" dirty="0" smtClean="0"/>
          </a:p>
          <a:p>
            <a:pPr algn="just">
              <a:buNone/>
            </a:pPr>
            <a:r>
              <a:rPr lang="el-GR" dirty="0" smtClean="0">
                <a:solidFill>
                  <a:srgbClr val="FF0000"/>
                </a:solidFill>
              </a:rPr>
              <a:t>     ΠΗΓΗ ΔΕΔΟΜΕΝΩΝ           ΔΟΡΥΦΟΡΟΙ – ΠΛΩΤΟΙ ΣΤΑΘΜΟΙ</a:t>
            </a:r>
          </a:p>
          <a:p>
            <a:pPr algn="just"/>
            <a:r>
              <a:rPr lang="el-GR" dirty="0" smtClean="0"/>
              <a:t>Ένας σημαντικός ρόλος αυτών των πλωτών σταθμών μέτρησης είναι να παρέχουν δεδομένα για το  νερό που συγκρίνονται με τα δορυφορικά δεδομένα για να βελτιώσουν την ακρίβειά τους. Οι δίαυλοι μπορούν να δώσουν πολύ ακριβείς πληροφορίες για μια πολύ συγκεκριμένη τοποθεσία, ενώ οι δορυφόροι είναι καλύτεροι για την κατανόηση ευρύτερων περιοχών</a:t>
            </a:r>
          </a:p>
        </p:txBody>
      </p:sp>
      <p:sp>
        <p:nvSpPr>
          <p:cNvPr id="4" name="3 - Δεξιό βέλος"/>
          <p:cNvSpPr/>
          <p:nvPr/>
        </p:nvSpPr>
        <p:spPr>
          <a:xfrm flipV="1">
            <a:off x="3071802" y="4117661"/>
            <a:ext cx="428628" cy="97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solidFill>
                  <a:schemeClr val="tx2"/>
                </a:solidFill>
              </a:rPr>
              <a:t>Θερμανση τησ γησ</a:t>
            </a:r>
            <a:endParaRPr lang="el-GR" dirty="0">
              <a:solidFill>
                <a:schemeClr val="tx2"/>
              </a:solidFill>
            </a:endParaRPr>
          </a:p>
        </p:txBody>
      </p:sp>
      <p:sp>
        <p:nvSpPr>
          <p:cNvPr id="3" name="2 - Θέση περιεχομένου"/>
          <p:cNvSpPr>
            <a:spLocks noGrp="1"/>
          </p:cNvSpPr>
          <p:nvPr>
            <p:ph sz="half" idx="1"/>
          </p:nvPr>
        </p:nvSpPr>
        <p:spPr>
          <a:xfrm>
            <a:off x="457200" y="1600200"/>
            <a:ext cx="2686040" cy="4525963"/>
          </a:xfrm>
        </p:spPr>
        <p:txBody>
          <a:bodyPr>
            <a:normAutofit fontScale="85000" lnSpcReduction="20000"/>
          </a:bodyPr>
          <a:lstStyle/>
          <a:p>
            <a:pPr marL="0" indent="539750" algn="just">
              <a:buNone/>
            </a:pPr>
            <a:r>
              <a:rPr lang="el-GR" dirty="0" smtClean="0"/>
              <a:t>Λόγω της καμπυλότητας της Γης, η ηλιακή ενέργεια δεν ισοκατανέμεται σε όλη την έκτασή της. Η ένταση της ηλιακής ακτινοβολίας είναι μεγαλύτερη σε περιοχές του ωκεανού κοντά στον Ισημερινό από ότι κοντά στους Πόλους.</a:t>
            </a:r>
            <a:endParaRPr lang="el-GR" dirty="0"/>
          </a:p>
        </p:txBody>
      </p:sp>
      <p:pic>
        <p:nvPicPr>
          <p:cNvPr id="5" name="Picture 2"/>
          <p:cNvPicPr>
            <a:picLocks noGrp="1" noChangeAspect="1" noChangeArrowheads="1"/>
          </p:cNvPicPr>
          <p:nvPr>
            <p:ph sz="half" idx="2"/>
          </p:nvPr>
        </p:nvPicPr>
        <p:blipFill>
          <a:blip r:embed="rId2" cstate="print"/>
          <a:srcRect/>
          <a:stretch>
            <a:fillRect/>
          </a:stretch>
        </p:blipFill>
        <p:spPr bwMode="auto">
          <a:xfrm>
            <a:off x="3071802" y="2285992"/>
            <a:ext cx="5072098" cy="300039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solidFill>
                  <a:schemeClr val="tx2"/>
                </a:solidFill>
              </a:rPr>
              <a:t>ΕΠΙΦΑΝΕΙΑΚΑ ΩΚεΑΝΙΑ ΡΕΥματα</a:t>
            </a:r>
            <a:endParaRPr lang="el-GR" dirty="0"/>
          </a:p>
        </p:txBody>
      </p:sp>
      <p:sp>
        <p:nvSpPr>
          <p:cNvPr id="5" name="4 - Θέση περιεχομένου"/>
          <p:cNvSpPr>
            <a:spLocks noGrp="1"/>
          </p:cNvSpPr>
          <p:nvPr>
            <p:ph idx="1"/>
          </p:nvPr>
        </p:nvSpPr>
        <p:spPr/>
        <p:txBody>
          <a:bodyPr/>
          <a:lstStyle/>
          <a:p>
            <a:r>
              <a:rPr lang="el-GR" dirty="0" smtClean="0"/>
              <a:t>Τα θαλάσσια ρεύματα είναι ένας μηχανισμός για τη διανομή μέρους της εν λόγω ενέργειας. Τα ρεύματα περιγράφονται μερικές φορές ως ζεστούς ή ψυχρούς «ποταμούς» μέσα στον ωκεανό. Το ενδιαφέρον μας θα εστιαστεί στα επιφανειακά ρεύματα που εντοπίζονται σε βάθος ως 400 μέτρα. </a:t>
            </a:r>
          </a:p>
          <a:p>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Τίτλος"/>
          <p:cNvSpPr>
            <a:spLocks noGrp="1"/>
          </p:cNvSpPr>
          <p:nvPr>
            <p:ph type="title"/>
          </p:nvPr>
        </p:nvSpPr>
        <p:spPr>
          <a:xfrm>
            <a:off x="457200" y="228600"/>
            <a:ext cx="7329510" cy="914384"/>
          </a:xfrm>
        </p:spPr>
        <p:txBody>
          <a:bodyPr>
            <a:normAutofit fontScale="90000"/>
          </a:bodyPr>
          <a:lstStyle/>
          <a:p>
            <a:pPr marL="1079500" indent="-1079500"/>
            <a:r>
              <a:rPr lang="el-GR" sz="3600" dirty="0">
                <a:solidFill>
                  <a:schemeClr val="tx2"/>
                </a:solidFill>
              </a:rPr>
              <a:t>ΜΕΤΑΦΟΡΑ </a:t>
            </a:r>
            <a:r>
              <a:rPr lang="el-GR" sz="3600" dirty="0" smtClean="0">
                <a:solidFill>
                  <a:schemeClr val="tx2"/>
                </a:solidFill>
              </a:rPr>
              <a:t>ΘΕΡΝΟΤΗΤΑΣ ΜΕΣΩ ΤΟΥ ΘΑΛΑΣΣΙΝΟΥ ΝΕΡΟΥ</a:t>
            </a:r>
            <a:endParaRPr lang="el-GR" sz="3600" dirty="0">
              <a:solidFill>
                <a:schemeClr val="tx2"/>
              </a:solidFill>
            </a:endParaRPr>
          </a:p>
        </p:txBody>
      </p:sp>
      <p:sp>
        <p:nvSpPr>
          <p:cNvPr id="8" name="7 - Θέση κειμένου"/>
          <p:cNvSpPr>
            <a:spLocks noGrp="1"/>
          </p:cNvSpPr>
          <p:nvPr>
            <p:ph type="body" idx="2"/>
          </p:nvPr>
        </p:nvSpPr>
        <p:spPr>
          <a:xfrm>
            <a:off x="214282" y="1214422"/>
            <a:ext cx="7858180" cy="1357322"/>
          </a:xfrm>
        </p:spPr>
        <p:txBody>
          <a:bodyPr>
            <a:noAutofit/>
          </a:bodyPr>
          <a:lstStyle/>
          <a:p>
            <a:r>
              <a:rPr lang="el-GR" sz="1800" dirty="0" smtClean="0"/>
              <a:t>Τα ρεύματα μεταφοράς προκαλούνται από διαφορές πυκνότητας μεταξύ δύο υλικών. Όταν θερμαίνεται ο αέρας ή το νερό, τα μόρια αυξάνουν την κινητική τους ενέργεια και απομακρύνονται</a:t>
            </a:r>
            <a:r>
              <a:rPr lang="en-US" sz="1800" dirty="0" smtClean="0"/>
              <a:t> </a:t>
            </a:r>
            <a:r>
              <a:rPr lang="el-GR" sz="1800" dirty="0" smtClean="0"/>
              <a:t>και η ύλη γίνεται λιγότερο πυκνή ενώ εκεί που ψύχεται γίνεται περισσότερο πυκνή.</a:t>
            </a:r>
            <a:endParaRPr lang="el-GR" sz="1800" dirty="0"/>
          </a:p>
        </p:txBody>
      </p:sp>
      <p:sp>
        <p:nvSpPr>
          <p:cNvPr id="7" name="6 - Θέση περιεχομένου"/>
          <p:cNvSpPr>
            <a:spLocks noGrp="1"/>
          </p:cNvSpPr>
          <p:nvPr>
            <p:ph sz="half" idx="1"/>
          </p:nvPr>
        </p:nvSpPr>
        <p:spPr>
          <a:xfrm>
            <a:off x="457200" y="2357430"/>
            <a:ext cx="7239000" cy="4147922"/>
          </a:xfrm>
        </p:spPr>
        <p:txBody>
          <a:bodyPr/>
          <a:lstStyle/>
          <a:p>
            <a:r>
              <a:rPr lang="el-GR" dirty="0" smtClean="0"/>
              <a:t> </a:t>
            </a:r>
            <a:endParaRPr lang="el-GR" dirty="0"/>
          </a:p>
        </p:txBody>
      </p:sp>
      <p:pic>
        <p:nvPicPr>
          <p:cNvPr id="9" name="Picture 2"/>
          <p:cNvPicPr>
            <a:picLocks noChangeAspect="1" noChangeArrowheads="1"/>
          </p:cNvPicPr>
          <p:nvPr/>
        </p:nvPicPr>
        <p:blipFill>
          <a:blip r:embed="rId2" cstate="print"/>
          <a:srcRect/>
          <a:stretch>
            <a:fillRect/>
          </a:stretch>
        </p:blipFill>
        <p:spPr bwMode="auto">
          <a:xfrm>
            <a:off x="152400" y="2500306"/>
            <a:ext cx="7562872" cy="414340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1282</TotalTime>
  <Words>1104</Words>
  <Application>Microsoft Office PowerPoint</Application>
  <PresentationFormat>Προβολή στην οθόνη (4:3)</PresentationFormat>
  <Paragraphs>72</Paragraphs>
  <Slides>21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21</vt:i4>
      </vt:variant>
    </vt:vector>
  </HeadingPairs>
  <TitlesOfParts>
    <vt:vector size="22" baseType="lpstr">
      <vt:lpstr>Αφθονία</vt:lpstr>
      <vt:lpstr>Η ΘΑΛΑΣΣΙΑ ΕΠΙΦΑΝΕΙΑ   Ο ΜΕΓΑΛΟΣ ΔΙΑΝΟΜΕΑΣ ΕΝΕΡΓeΙΑΣ </vt:lpstr>
      <vt:lpstr>ΕΙΣΑΓΩΓΗ</vt:lpstr>
      <vt:lpstr>ΔΙΕΡΕΥΝΗΣΗ ΤΗΣ ΚΑΤΑΝΟΜΗΣ ΕΝΕΡΓΕΙΑΣ  ΣΤΟΝ  ΩΚΕΑΝΟ</vt:lpstr>
      <vt:lpstr>ΜΕΤΡΗΣΗ ΤΗ ΕΠΙΦΑΝΕΙΑΚΗΣ ΘΕΡΜΟΚΡΑΣΙΑΣ ΤΟΥ ΩΚΕΑΝΟΥ</vt:lpstr>
      <vt:lpstr>ΜΕΤΡΗΣΗ TTS</vt:lpstr>
      <vt:lpstr>ΤΟΠΙΚΕΣ ΜΕΤΡΗΣΕΙΣ</vt:lpstr>
      <vt:lpstr>Θερμανση τησ γησ</vt:lpstr>
      <vt:lpstr>ΕΠΙΦΑΝΕΙΑΚΑ ΩΚεΑΝΙΑ ΡΕΥματα</vt:lpstr>
      <vt:lpstr>ΜΕΤΑΦΟΡΑ ΘΕΡΝΟΤΗΤΑΣ ΜΕΣΩ ΤΟΥ ΘΑΛΑΣΣΙΝΟΥ ΝΕΡΟΥ</vt:lpstr>
      <vt:lpstr>ΜΕΤΑΦΟΡΑ ΘΕΡΝΟΤΗΤΑΣ ΜΕΣΩ ΤΟΥ ΑΕΡΑ</vt:lpstr>
      <vt:lpstr>Διαφάνεια 11</vt:lpstr>
      <vt:lpstr>Διαφάνεια 12</vt:lpstr>
      <vt:lpstr>ΕΝΑ ΑΤΥΧΗΜΑ ΕΔΕΙΞΕ ΤΗΝ ΑΛΗΘΕΙΑ</vt:lpstr>
      <vt:lpstr>ΤΟ ΡΕΥΜΑ ΤΟΥ ΚΟΛΠΟΥ</vt:lpstr>
      <vt:lpstr>ΤΟ ΡΕΥΜΑ ΤΟΥ ΚΟΛΠΟΥ</vt:lpstr>
      <vt:lpstr>ΤΟ ΡΕΥΜΑ ΤΟΥ ΚΟΛΠΟΥ             τεραστια μετακινηση μαζασ</vt:lpstr>
      <vt:lpstr>Ο ωκεανοσ αποθηκευει μια απιστευτη ποσοτητα ενεργειασ</vt:lpstr>
      <vt:lpstr>ΤΑ ΡΕΥΜΑΤΑ ΤΗΣ ΘΑΛΑΣΣΙΑΣ ΕΠΙΦΑΝΕΙΑΣ ΕΠΗΡΕΑΖΟΥΝ ΤΙΣ ΚΙΝΗΣΕΙΣ ΤΩΝ ΘΑΛΑΣΣΙΩΝ ΖΩΩΝ</vt:lpstr>
      <vt:lpstr>ΕΝΕΡΓΟΠΟΙΗΣΗ ΠΡΟΗΓΟΥΜΕΝΗΣ ΓΝΩΣΗΣ</vt:lpstr>
      <vt:lpstr>ΟΡΟΛΟΓΙΑ</vt:lpstr>
      <vt:lpstr>ΣΥΜΛΗΡΩΣΗ ΚΕΝΩΝ</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ΘΑΛΑΣΣΙΑ ΕΠΙΦΑΝΕΙΑ   Ο ΜΕΓΑΛΟΣ ΔΙΑΝΟΜΕΑΣ ΕΝΕΡΓΙΑΣ</dc:title>
  <dc:creator>saranto</dc:creator>
  <cp:lastModifiedBy>Thanos</cp:lastModifiedBy>
  <cp:revision>135</cp:revision>
  <dcterms:created xsi:type="dcterms:W3CDTF">2019-06-03T17:48:45Z</dcterms:created>
  <dcterms:modified xsi:type="dcterms:W3CDTF">2019-06-27T08:10:21Z</dcterms:modified>
</cp:coreProperties>
</file>