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D5E78D-4719-4063-8AD8-8C0C0837D8FF}" type="slidenum">
              <a:rPr lang="el-GR" smtClean="0"/>
              <a:pPr/>
              <a:t>‹#›</a:t>
            </a:fld>
            <a:endParaRPr lang="el-G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D5E78D-4719-4063-8AD8-8C0C0837D8FF}" type="slidenum">
              <a:rPr lang="el-GR" smtClean="0"/>
              <a:pPr/>
              <a:t>‹#›</a:t>
            </a:fld>
            <a:endParaRPr lang="el-G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4"/>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5D5E78D-4719-4063-8AD8-8C0C0837D8FF}" type="slidenum">
              <a:rPr lang="el-GR" smtClean="0"/>
              <a:pPr/>
              <a:t>‹#›</a:t>
            </a:fld>
            <a:endParaRPr lang="el-G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l-GR" smtClean="0"/>
              <a:t>Στυλ κύριου τίτλου</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5D5E78D-4719-4063-8AD8-8C0C0837D8FF}" type="slidenum">
              <a:rPr lang="el-GR" smtClean="0"/>
              <a:pPr/>
              <a:t>‹#›</a:t>
            </a:fld>
            <a:endParaRPr lang="el-G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l-GR" smtClean="0"/>
              <a:t>Στυλ κύριου τίτλου</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CEC83AE-87AF-4388-BDD2-66C11EF425C4}" type="datetimeFigureOut">
              <a:rPr lang="el-GR" smtClean="0"/>
              <a:pPr/>
              <a:t>16/11/2015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5D5E78D-4719-4063-8AD8-8C0C0837D8F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CCEC83AE-87AF-4388-BDD2-66C11EF425C4}" type="datetimeFigureOut">
              <a:rPr lang="el-GR" smtClean="0"/>
              <a:pPr/>
              <a:t>16/11/2015</a:t>
            </a:fld>
            <a:endParaRPr lang="el-G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l-G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5D5E78D-4719-4063-8AD8-8C0C0837D8FF}" type="slidenum">
              <a:rPr lang="el-GR" smtClean="0"/>
              <a:pPr/>
              <a:t>‹#›</a:t>
            </a:fld>
            <a:endParaRPr lang="el-G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unodc.org/documents/commissions/CND/Drug_Resolutions/2010-2019/2014/CND_Res_57_7.pdf" TargetMode="External"/><Relationship Id="rId2" Type="http://schemas.openxmlformats.org/officeDocument/2006/relationships/hyperlink" Target="http://www.coe.int/T/DG3/Pompidou/Source/Documents/AthensDeclarationWebEnglish.pdf" TargetMode="External"/><Relationship Id="rId1" Type="http://schemas.openxmlformats.org/officeDocument/2006/relationships/slideLayout" Target="../slideLayouts/slideLayout2.xml"/><Relationship Id="rId5" Type="http://schemas.openxmlformats.org/officeDocument/2006/relationships/hyperlink" Target="http://www.vice.com/video/sisa-cocaine-of-the-poor-part-1" TargetMode="External"/><Relationship Id="rId4" Type="http://schemas.openxmlformats.org/officeDocument/2006/relationships/hyperlink" Target="http://www.theguardian.com/world/2013/may/16/greek-addicts-sisha-drug-crisis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vice.com/video/sisa-cocaine-of-the-poor-part-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27584" y="1412776"/>
            <a:ext cx="7543800" cy="1524000"/>
          </a:xfrm>
        </p:spPr>
        <p:txBody>
          <a:bodyPr/>
          <a:lstStyle/>
          <a:p>
            <a:r>
              <a:rPr lang="el-GR" sz="5400" dirty="0" smtClean="0"/>
              <a:t>Οικονομική κρίση και Εξαρτήσεις</a:t>
            </a:r>
            <a:endParaRPr lang="el-GR" sz="5400" dirty="0"/>
          </a:p>
        </p:txBody>
      </p:sp>
      <p:sp>
        <p:nvSpPr>
          <p:cNvPr id="3" name="Υπότιτλος 2"/>
          <p:cNvSpPr>
            <a:spLocks noGrp="1"/>
          </p:cNvSpPr>
          <p:nvPr>
            <p:ph type="subTitle" idx="1"/>
          </p:nvPr>
        </p:nvSpPr>
        <p:spPr/>
        <p:txBody>
          <a:bodyPr>
            <a:normAutofit lnSpcReduction="10000"/>
          </a:bodyPr>
          <a:lstStyle/>
          <a:p>
            <a:r>
              <a:rPr lang="el-GR" dirty="0" smtClean="0"/>
              <a:t>Χ. Πουλόπουλος</a:t>
            </a:r>
          </a:p>
          <a:p>
            <a:r>
              <a:rPr lang="el-GR" dirty="0" smtClean="0"/>
              <a:t>Αν/της Καθηγητής Δ.Π.Θ.</a:t>
            </a:r>
            <a:endParaRPr lang="el-GR" dirty="0"/>
          </a:p>
        </p:txBody>
      </p:sp>
    </p:spTree>
    <p:extLst>
      <p:ext uri="{BB962C8B-B14F-4D97-AF65-F5344CB8AC3E}">
        <p14:creationId xmlns="" xmlns:p14="http://schemas.microsoft.com/office/powerpoint/2010/main" val="2108774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προτάσεις της Ε.Ε.</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Ευρωπαϊκή Ένωση το Μάρτιο του 2013 εξέδωσε δελτίο τύπου με το οποίο ανακοίνωνε ότι η οικονομική κρίση ήταν αναμενόμενο να επηρεάσει την αγορά των ναρκωτικών δια μέσου της αύξησης της  ζήτησης παράνομων ουσιών και ιδιαίτερα της κάνναβης που θα παρασκευάζεται στα σπίτια ώστε οι νέοι άνθρωποι να εξοικονομούν χρήματα. </a:t>
            </a:r>
          </a:p>
          <a:p>
            <a:r>
              <a:rPr lang="el-GR" dirty="0" smtClean="0"/>
              <a:t>Η συνεχής εμφάνιση νέων συνθετικών ουσιών αποτελεί ευρύτερη ευρωπαϊκή τάση. </a:t>
            </a:r>
          </a:p>
          <a:p>
            <a:r>
              <a:rPr lang="el-GR" dirty="0" smtClean="0"/>
              <a:t>Σύμφωνα με το Ευρωπαϊκό Παρατηρητήριο για τα Ναρκωτικά και την Τοξικομανία (EMCDDA), μέσα στο 2012 αναφέρθηκαν 70 τέτοιες νέες ουσίες οι οποίες είναι εύκολα διαθέσιμες μέσω του διαδικτύου σε όλα τα κράτη μέλη. </a:t>
            </a:r>
          </a:p>
          <a:p>
            <a:r>
              <a:rPr lang="el-GR" dirty="0" smtClean="0"/>
              <a:t>Η ευκολία παραγωγής σε οικιακά εργαστήρια από πρόδρομες ουσίες που συχνά δεν υπόκεινται σε εθνικούς ή διεθνείς ελέγχους, και η συχνή εναλλαγή της χημική τους σύστασης δυσκολεύουν τον εντοπισμό και την ταυτοποίησή τους και αυξάνουν τους κινδύνους για τους χρήστες. </a:t>
            </a:r>
          </a:p>
          <a:p>
            <a:r>
              <a:rPr lang="el-GR" dirty="0" smtClean="0"/>
              <a:t>Επίσης η Ευρωπαϊκή Ένωση θεωρεί ότι οι περικοπές στους προϋπολογισμούς των υπηρεσιών θεραπείας και μείωσης της βλάβης θα οδηγήσουν σε συρρίκνωσή τους. </a:t>
            </a:r>
            <a:endParaRPr lang="el-GR" dirty="0"/>
          </a:p>
        </p:txBody>
      </p:sp>
    </p:spTree>
    <p:extLst>
      <p:ext uri="{BB962C8B-B14F-4D97-AF65-F5344CB8AC3E}">
        <p14:creationId xmlns="" xmlns:p14="http://schemas.microsoft.com/office/powerpoint/2010/main" val="2244176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085184"/>
            <a:ext cx="6781800" cy="1087016"/>
          </a:xfrm>
        </p:spPr>
        <p:txBody>
          <a:bodyPr>
            <a:normAutofit/>
          </a:bodyPr>
          <a:lstStyle/>
          <a:p>
            <a:r>
              <a:rPr lang="el-GR" sz="4000" dirty="0" smtClean="0"/>
              <a:t>Κοινωνική πρόνοια και κρίση</a:t>
            </a:r>
            <a:endParaRPr lang="el-GR" sz="4000" dirty="0"/>
          </a:p>
        </p:txBody>
      </p:sp>
      <p:sp>
        <p:nvSpPr>
          <p:cNvPr id="3" name="Θέση περιεχομένου 2"/>
          <p:cNvSpPr>
            <a:spLocks noGrp="1"/>
          </p:cNvSpPr>
          <p:nvPr>
            <p:ph idx="1"/>
          </p:nvPr>
        </p:nvSpPr>
        <p:spPr/>
        <p:txBody>
          <a:bodyPr>
            <a:normAutofit fontScale="62500" lnSpcReduction="20000"/>
          </a:bodyPr>
          <a:lstStyle/>
          <a:p>
            <a:r>
              <a:rPr lang="el-GR" dirty="0" smtClean="0"/>
              <a:t>Η κοινωνική φροντίδα δεν είναι μόνο ανθρωπιστική επιταγή. Είναι συνήθως και μια οικονομικά ανταποδοτική επιλογή.</a:t>
            </a:r>
          </a:p>
          <a:p>
            <a:r>
              <a:rPr lang="el-GR" dirty="0" smtClean="0"/>
              <a:t>Αποτελεί προϋπόθεση για τη διατήρησης της κοινωνικής συνοχής.</a:t>
            </a:r>
          </a:p>
          <a:p>
            <a:r>
              <a:rPr lang="el-GR" dirty="0" smtClean="0"/>
              <a:t>Ο τομέας αντιμετώπισης των εξαρτήσεων είναι ένα χαρακτηριστικό παράδειγμα από αυτή την άποψη. </a:t>
            </a:r>
          </a:p>
          <a:p>
            <a:r>
              <a:rPr lang="el-GR" dirty="0" smtClean="0"/>
              <a:t>Για κάθε ένα ευρώ που διαθέτει η κοινωνία για να λειτουργήσουν τα προγράμματα απεξάρτησης, εξοικονομεί έως και 6,5 ευρώ.</a:t>
            </a:r>
          </a:p>
          <a:p>
            <a:r>
              <a:rPr lang="el-GR" dirty="0" smtClean="0"/>
              <a:t>Οι χρήστες διακόπτουν τη χρήση και τη ζωή που συνδέεται με αυτήν και σταματούν να απασχολούν τις υπηρεσίες υγείας, δίωξης και απονομής της δικαιοσύνης. </a:t>
            </a:r>
          </a:p>
          <a:p>
            <a:r>
              <a:rPr lang="el-GR" dirty="0" smtClean="0"/>
              <a:t>Ολοκληρώνοντας τα θεραπευτικά προγράμματα και επιστρέφοντας στην κοινωνία οι </a:t>
            </a:r>
            <a:r>
              <a:rPr lang="el-GR" dirty="0" err="1" smtClean="0"/>
              <a:t>απεξαρτημένοι</a:t>
            </a:r>
            <a:r>
              <a:rPr lang="el-GR" dirty="0" smtClean="0"/>
              <a:t> συμβάλουν στην ανάπτυξη του κοινωνικού κεφαλαίου. </a:t>
            </a:r>
          </a:p>
          <a:p>
            <a:r>
              <a:rPr lang="el-GR" dirty="0" smtClean="0"/>
              <a:t>Στη Μεγάλη Βρετανία έρευνα του 2013 κατέληξε ότι για κάθε μία λίρα που επενδύεται στη θεραπεία υπάρχει εξοικονόμηση μεταξύ 5 και 8 λιρών από το βρετανικό Εθνικό Σύστημα Υγείας και άλλους φορείς. </a:t>
            </a:r>
          </a:p>
          <a:p>
            <a:r>
              <a:rPr lang="el-GR" dirty="0" smtClean="0"/>
              <a:t>Το Ευρωπαϊκό Παρατηρητήριο για τα Ναρκωτικά και τις Εξαρτήσεις (ΕΜCDDA) διαβλέποντας τον κίνδυνο που διατρέχουν λόγω της κρίσης οι πολιτικές για τα ναρκωτικά σε όλη την Ευρώπη επισημαίνει στη ετήσια έκθεσή του ότι η θεραπεία της εξάρτησης αποτελεί ακόμα και σε περιόδους οικονομικής κρίσης την πλέον αποδοτική οικονομικά πολιτική επιλογή. </a:t>
            </a:r>
            <a:endParaRPr lang="el-GR" dirty="0"/>
          </a:p>
        </p:txBody>
      </p:sp>
    </p:spTree>
    <p:extLst>
      <p:ext uri="{BB962C8B-B14F-4D97-AF65-F5344CB8AC3E}">
        <p14:creationId xmlns="" xmlns:p14="http://schemas.microsoft.com/office/powerpoint/2010/main" val="668196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Οι διαπιστώσεις της Ομάδας </a:t>
            </a:r>
            <a:r>
              <a:rPr lang="en-GB" dirty="0" smtClean="0"/>
              <a:t>Pompidou </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Ομάδα  συγκλήθηκε στην Αθήνα  το 2013 και επιβεβαίωσε την ύπαρξη νέων, φθηνότερων και πιο επικίνδυνων ναρκωτικών .</a:t>
            </a:r>
          </a:p>
          <a:p>
            <a:r>
              <a:rPr lang="el-GR" dirty="0" smtClean="0"/>
              <a:t>Ανέδειξε τους μεγαλύτερους κινδύνους που διατρέχουν οι νέοι, λόγω των μέτρων λιτότητας και της αυξημένης ανεργίας, καθώς και τη ραγδαία εξάπλωση της ενέσιμης χρήσης σε όλη την Ευρώπη.  </a:t>
            </a:r>
          </a:p>
          <a:p>
            <a:r>
              <a:rPr lang="el-GR" dirty="0" smtClean="0"/>
              <a:t>Εξέφρασε την ανησυχία της για τον αυξημένο αριθμό των θανάτων λόγω της κατάχρησης αλκοόλ αλλά και λόγω των αυτοκτονιών.</a:t>
            </a:r>
          </a:p>
          <a:p>
            <a:r>
              <a:rPr lang="el-GR" dirty="0" smtClean="0"/>
              <a:t>Ανέδειξε την αύξηση των προβλημάτων ψυχικής υγείας στις χώρες που κυρίως έχουν πληγεί από την οικονομική κρίση και τα μέτρα λιτότητας, έχοντας ταυτόχρονα υποστεί σημαντικές μειώσεις στους προϋπολογισμούς των φορέων θεραπείας. </a:t>
            </a:r>
          </a:p>
          <a:p>
            <a:r>
              <a:rPr lang="el-GR" dirty="0"/>
              <a:t>Σ</a:t>
            </a:r>
            <a:r>
              <a:rPr lang="el-GR" dirty="0" smtClean="0"/>
              <a:t>υμφώνησε με τα ευρήματα μελετών που δείχνουν ότι οι νέοι στρέφονται στην </a:t>
            </a:r>
            <a:r>
              <a:rPr lang="el-GR" dirty="0" err="1" smtClean="0"/>
              <a:t>μικροδιακίνηση</a:t>
            </a:r>
            <a:r>
              <a:rPr lang="el-GR" dirty="0" smtClean="0"/>
              <a:t> ναρκωτικών ως μέσο προσπορισμού εισοδήματος. </a:t>
            </a:r>
          </a:p>
          <a:p>
            <a:r>
              <a:rPr lang="el-GR" dirty="0"/>
              <a:t>Δ</a:t>
            </a:r>
            <a:r>
              <a:rPr lang="el-GR" dirty="0" smtClean="0"/>
              <a:t>ιαπίστωσε την άνοδο σε όλη την Ευρώπη της εγκληματικότητας που συνοδεύει την κατάχρηση ουσιών. </a:t>
            </a:r>
          </a:p>
        </p:txBody>
      </p:sp>
    </p:spTree>
    <p:extLst>
      <p:ext uri="{BB962C8B-B14F-4D97-AF65-F5344CB8AC3E}">
        <p14:creationId xmlns="" xmlns:p14="http://schemas.microsoft.com/office/powerpoint/2010/main" val="2114919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διακήρυξη της Ομάδας </a:t>
            </a:r>
            <a:r>
              <a:rPr lang="el-GR" dirty="0" err="1" smtClean="0"/>
              <a:t>Pompidou</a:t>
            </a:r>
            <a:r>
              <a:rPr lang="el-GR" dirty="0" smtClean="0"/>
              <a:t> </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ομάδα εκφράζει την ανησυχία της για παραμέληση του πληθυσμού των εξαρτημένων.</a:t>
            </a:r>
          </a:p>
          <a:p>
            <a:r>
              <a:rPr lang="el-GR" dirty="0" smtClean="0"/>
              <a:t>Εκφράζει ανησυχία για υποτίμηση από την πολιτεία των κινδύνων που μπορεί να προέλθουν από την εγκατάλειψη των δομών μείωσης της βλάβης, θεραπείας και επανένταξης. </a:t>
            </a:r>
          </a:p>
          <a:p>
            <a:r>
              <a:rPr lang="el-GR" dirty="0" smtClean="0"/>
              <a:t>Συστήνει προσοχή στην αύξηση του στιγματισμού και του αποκλεισμού των εξαρτημένων από την πρόσβαση στις υπηρεσίες ως αποτέλεσμα των μέτρων λιτότητας και μείωσης των δαπανών θεραπείας.</a:t>
            </a:r>
          </a:p>
          <a:p>
            <a:r>
              <a:rPr lang="el-GR" dirty="0" smtClean="0"/>
              <a:t>Καλεί τους  αρμόδιους φορείς, ΜΚΟ και την κοινωνία των πολιτών να υιοθετήσουν πολιτικές και στρατηγικές υποστήριξης του πληθυσμού και των θεραπευτικών δομών ως αντίβαρο. </a:t>
            </a:r>
          </a:p>
          <a:p>
            <a:r>
              <a:rPr lang="el-GR" dirty="0"/>
              <a:t>Ε</a:t>
            </a:r>
            <a:r>
              <a:rPr lang="el-GR" dirty="0" smtClean="0"/>
              <a:t>κφράζει δέσμευση  στη διασφάλιση της ποιότητας των παρεχόμενων υπηρεσιών και την προάσπιση των ανθρωπίνων δικαιωμάτων.</a:t>
            </a:r>
          </a:p>
          <a:p>
            <a:r>
              <a:rPr lang="el-GR" dirty="0" smtClean="0"/>
              <a:t>Συστήνει την συνεργασία σε εθνικό και διεθνές επίπεδο.</a:t>
            </a:r>
          </a:p>
          <a:p>
            <a:r>
              <a:rPr lang="el-GR" dirty="0" smtClean="0"/>
              <a:t>Προτείνει τη διασφάλισης της πρόσβασης του πληθυσμού σε ένα ευρύ φάσμα υπηρεσιών από την πρόληψη έως τη θεραπεία και την επανένταξη.</a:t>
            </a:r>
          </a:p>
          <a:p>
            <a:endParaRPr lang="el-GR" dirty="0"/>
          </a:p>
        </p:txBody>
      </p:sp>
    </p:spTree>
    <p:extLst>
      <p:ext uri="{BB962C8B-B14F-4D97-AF65-F5344CB8AC3E}">
        <p14:creationId xmlns="" xmlns:p14="http://schemas.microsoft.com/office/powerpoint/2010/main" val="3806226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Επιτροπή για τα Ναρκωτικά (</a:t>
            </a:r>
            <a:r>
              <a:rPr lang="el-GR" sz="3200" dirty="0" err="1" smtClean="0"/>
              <a:t>Commission</a:t>
            </a:r>
            <a:r>
              <a:rPr lang="el-GR" sz="3200" dirty="0" smtClean="0"/>
              <a:t> </a:t>
            </a:r>
            <a:r>
              <a:rPr lang="el-GR" sz="3200" dirty="0" err="1" smtClean="0"/>
              <a:t>on</a:t>
            </a:r>
            <a:r>
              <a:rPr lang="el-GR" sz="3200" dirty="0" smtClean="0"/>
              <a:t> </a:t>
            </a:r>
            <a:r>
              <a:rPr lang="el-GR" sz="3200" dirty="0" err="1" smtClean="0"/>
              <a:t>Narcotic</a:t>
            </a:r>
            <a:r>
              <a:rPr lang="el-GR" sz="3200" dirty="0" smtClean="0"/>
              <a:t> </a:t>
            </a:r>
            <a:r>
              <a:rPr lang="el-GR" sz="3200" dirty="0" err="1" smtClean="0"/>
              <a:t>Drugs</a:t>
            </a:r>
            <a:r>
              <a:rPr lang="el-GR" sz="3200" dirty="0" smtClean="0"/>
              <a:t>) του ΟΗΕ </a:t>
            </a:r>
            <a:endParaRPr lang="el-GR" sz="3200" dirty="0"/>
          </a:p>
        </p:txBody>
      </p:sp>
      <p:sp>
        <p:nvSpPr>
          <p:cNvPr id="3" name="Θέση περιεχομένου 2"/>
          <p:cNvSpPr>
            <a:spLocks noGrp="1"/>
          </p:cNvSpPr>
          <p:nvPr>
            <p:ph idx="1"/>
          </p:nvPr>
        </p:nvSpPr>
        <p:spPr/>
        <p:txBody>
          <a:bodyPr>
            <a:normAutofit/>
          </a:bodyPr>
          <a:lstStyle/>
          <a:p>
            <a:r>
              <a:rPr lang="el-GR" dirty="0" smtClean="0"/>
              <a:t>Υιοθέτησε ψήφισμα που προτάθηκε από την Ελλάδα σύμφωνα με το οποίο οι χώρες δεσμεύονται στο να εγγυηθούν  την εξασφάλιση του συνόλου των κρίσιμων υπηρεσιών  που είναι απαραίτητες για την αντιμετώπιση της εξάρτησης ακόμα και σε περιόδους οικονομικής κρίσης, αυστηρών περικοπών και δημοσιονομικών πολιτικών λιτότητας. </a:t>
            </a:r>
            <a:endParaRPr lang="el-GR" dirty="0"/>
          </a:p>
        </p:txBody>
      </p:sp>
    </p:spTree>
    <p:extLst>
      <p:ext uri="{BB962C8B-B14F-4D97-AF65-F5344CB8AC3E}">
        <p14:creationId xmlns="" xmlns:p14="http://schemas.microsoft.com/office/powerpoint/2010/main" val="2222773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EMCDDA</a:t>
            </a:r>
            <a:endParaRPr lang="el-GR" dirty="0"/>
          </a:p>
        </p:txBody>
      </p:sp>
      <p:sp>
        <p:nvSpPr>
          <p:cNvPr id="3" name="Θέση περιεχομένου 2"/>
          <p:cNvSpPr>
            <a:spLocks noGrp="1"/>
          </p:cNvSpPr>
          <p:nvPr>
            <p:ph idx="1"/>
          </p:nvPr>
        </p:nvSpPr>
        <p:spPr/>
        <p:txBody>
          <a:bodyPr>
            <a:normAutofit/>
          </a:bodyPr>
          <a:lstStyle/>
          <a:p>
            <a:r>
              <a:rPr lang="el-GR" dirty="0" smtClean="0"/>
              <a:t>Τονίζει ότι πολιτικές αποφάσεις που λαμβάνονται υπό την πίεση της οικονομικής κρίσης, αν και σε πρώτη φάση δίνουν την εντύπωση ότι εξοικονομούν πόρους,  μακροπρόθεσμα μπορεί να αποβούν πιο δαπανηρές. </a:t>
            </a:r>
          </a:p>
          <a:p>
            <a:r>
              <a:rPr lang="el-GR" dirty="0" smtClean="0"/>
              <a:t>Αυτό σημαίνει ότι η υιοθέτηση πολιτικών μείωσης του κόστους και συρρίκνωσης των υπηρεσιών ψυχοκοινωνικής στήριξης, απεξάρτησης και κοινωνικής ένταξης που παρέχονται στα εξαρτημένα άτομα, μακροπρόθεσμα θα έχει υψηλό κόστος και για την κοινωνία και την οικονομία. </a:t>
            </a:r>
            <a:endParaRPr lang="el-GR" dirty="0"/>
          </a:p>
        </p:txBody>
      </p:sp>
    </p:spTree>
    <p:extLst>
      <p:ext uri="{BB962C8B-B14F-4D97-AF65-F5344CB8AC3E}">
        <p14:creationId xmlns="" xmlns:p14="http://schemas.microsoft.com/office/powerpoint/2010/main" val="977634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Σύνοψη</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Είναι σαφές ότι η κρίση έχει επιβαρύνει πολλαπλώς τον πληθυσμό των</a:t>
            </a:r>
          </a:p>
          <a:p>
            <a:r>
              <a:rPr lang="el-GR" dirty="0" smtClean="0"/>
              <a:t>Τα μέτρα λιτότητας έχουν επηρεάσει τόσο την πολιτική όσο και την στρατηγική για τα ναρκωτικά. </a:t>
            </a:r>
          </a:p>
          <a:p>
            <a:r>
              <a:rPr lang="el-GR" dirty="0" smtClean="0"/>
              <a:t>Οι περικοπές στις δημόσιες δαπάνες μαζί με την προσπάθεια για ταχεία αναδιαμόρφωση του δημόσιου τομέα είχαν πολλαπλές συνέπειες για τους οργανισμούς. </a:t>
            </a:r>
          </a:p>
          <a:p>
            <a:r>
              <a:rPr lang="el-GR" dirty="0" smtClean="0"/>
              <a:t>Μειώσεις στον ετήσιο προϋπολογισμό των οργανισμών θεραπείας με αντίστοιχες μειώσεις στο προσωπικό οδήγησαν στη μείωση της προσβασιμότητας και της ποιότητας των υπηρεσιών, στον υψηλό ανταγωνισμό και  στις συγκρούσεις μεταξύ των οργανισμών αλλά και στην αύξηση της γραφειοκρατίας και της εσωστρέφειας. </a:t>
            </a:r>
          </a:p>
          <a:p>
            <a:r>
              <a:rPr lang="el-GR" dirty="0"/>
              <a:t>Ο</a:t>
            </a:r>
            <a:r>
              <a:rPr lang="el-GR" dirty="0" smtClean="0"/>
              <a:t>ι οργανισμοί αντιμετώπισης των εξαρτήσεων σε εποχές κρίσης αντιμετωπίζουν συχνά απρόβλεπτες καταστάσεις, ανάγκες και δυσκολίες και σε σχέση με τις πιέσεις που δέχονται στο εσωτερικό και εξωτερικό περιβάλλον. </a:t>
            </a:r>
          </a:p>
          <a:p>
            <a:r>
              <a:rPr lang="el-GR" dirty="0" smtClean="0"/>
              <a:t>Τα στοιχεία δείχνουν την ανάγκη για μια νέα στρατηγική που σέβεται και προωθεί την προσωπική αξιοπρέπεια και την κοινωνική δικαιοσύνη σε μια εποχή κατά την οποία οι ευάλωτες ομάδες, όπως οι χρήστες ουσιών, βρίσκονται σε ακόμη μεγαλύτερο κίνδυνο.</a:t>
            </a:r>
            <a:endParaRPr lang="el-GR" dirty="0"/>
          </a:p>
        </p:txBody>
      </p:sp>
    </p:spTree>
    <p:extLst>
      <p:ext uri="{BB962C8B-B14F-4D97-AF65-F5344CB8AC3E}">
        <p14:creationId xmlns="" xmlns:p14="http://schemas.microsoft.com/office/powerpoint/2010/main" val="1494003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517232"/>
            <a:ext cx="6781800" cy="654968"/>
          </a:xfrm>
        </p:spPr>
        <p:txBody>
          <a:bodyPr>
            <a:normAutofit/>
          </a:bodyPr>
          <a:lstStyle/>
          <a:p>
            <a:r>
              <a:rPr lang="el-GR" sz="2800" dirty="0" smtClean="0"/>
              <a:t>Προτεινόμενη Βιβλιογραφία</a:t>
            </a:r>
            <a:endParaRPr lang="el-GR" sz="2800" dirty="0"/>
          </a:p>
        </p:txBody>
      </p:sp>
      <p:sp>
        <p:nvSpPr>
          <p:cNvPr id="3" name="Θέση περιεχομένου 2"/>
          <p:cNvSpPr>
            <a:spLocks noGrp="1"/>
          </p:cNvSpPr>
          <p:nvPr>
            <p:ph idx="1"/>
          </p:nvPr>
        </p:nvSpPr>
        <p:spPr>
          <a:xfrm>
            <a:off x="762000" y="685800"/>
            <a:ext cx="7543800" cy="4687416"/>
          </a:xfrm>
        </p:spPr>
        <p:txBody>
          <a:bodyPr>
            <a:normAutofit fontScale="47500" lnSpcReduction="20000"/>
          </a:bodyPr>
          <a:lstStyle/>
          <a:p>
            <a:r>
              <a:rPr lang="en-US" dirty="0" smtClean="0"/>
              <a:t>ΚΕΕΛΠΝΟ, (2013) </a:t>
            </a:r>
            <a:r>
              <a:rPr lang="en-US" i="1" dirty="0" smtClean="0"/>
              <a:t>Global AIDS Response Progress Report 2014</a:t>
            </a:r>
            <a:r>
              <a:rPr lang="en-US" dirty="0" smtClean="0"/>
              <a:t>/ GREECE/  Reporting period: January – December 2013. </a:t>
            </a:r>
            <a:endParaRPr lang="el-GR" dirty="0" smtClean="0"/>
          </a:p>
          <a:p>
            <a:r>
              <a:rPr lang="en-US" dirty="0" smtClean="0"/>
              <a:t>Pompidou Group, (2013) </a:t>
            </a:r>
            <a:r>
              <a:rPr lang="en-US" i="1" dirty="0" smtClean="0"/>
              <a:t>Austerity: Athens Declaration on protecting public health by ensuring essential services in drug policy under austerity budgets-and explanatory memorandum </a:t>
            </a:r>
            <a:r>
              <a:rPr lang="en-US" dirty="0" smtClean="0"/>
              <a:t>από: </a:t>
            </a:r>
            <a:r>
              <a:rPr lang="en-US" dirty="0" smtClean="0">
                <a:hlinkClick r:id="rId2"/>
              </a:rPr>
              <a:t>http://www.coe.int/T/DG3/Pompidou/Source/Documents/AthensDeclarationWebEnglish.pdf</a:t>
            </a:r>
            <a:r>
              <a:rPr lang="en-US" dirty="0" smtClean="0"/>
              <a:t>.</a:t>
            </a:r>
            <a:endParaRPr lang="el-GR" dirty="0" smtClean="0"/>
          </a:p>
          <a:p>
            <a:r>
              <a:rPr lang="en-US" dirty="0" smtClean="0"/>
              <a:t>UNODC Commission on Narcotic Drugs, (2014) Resolution 57/7, </a:t>
            </a:r>
            <a:r>
              <a:rPr lang="en-US" i="1" dirty="0" smtClean="0"/>
              <a:t>Providing sufficient health services to individuals affected by substance use disorders during long-term and sustained economic downturns</a:t>
            </a:r>
            <a:r>
              <a:rPr lang="en-US" dirty="0" smtClean="0"/>
              <a:t>.    από: </a:t>
            </a:r>
            <a:r>
              <a:rPr lang="en-US" dirty="0" smtClean="0">
                <a:hlinkClick r:id="rId3"/>
              </a:rPr>
              <a:t>https://www.unodc.org/documents/commissions/CND/Drug_Resolutions/2010-2019/2014/CND_Res_57_7.pdf</a:t>
            </a:r>
            <a:r>
              <a:rPr lang="en-US" dirty="0" smtClean="0"/>
              <a:t>.</a:t>
            </a:r>
            <a:endParaRPr lang="el-GR" dirty="0"/>
          </a:p>
          <a:p>
            <a:r>
              <a:rPr lang="en-US" dirty="0" smtClean="0"/>
              <a:t>Poulopoulos, C. (2011). Factors for effective long-term recovery: risks and challenges during the economic crisis in Greece. In: A. Adan and C. </a:t>
            </a:r>
            <a:r>
              <a:rPr lang="en-US" dirty="0" err="1" smtClean="0"/>
              <a:t>Vilanou</a:t>
            </a:r>
            <a:r>
              <a:rPr lang="en-US" dirty="0" smtClean="0"/>
              <a:t> (eds.) </a:t>
            </a:r>
            <a:r>
              <a:rPr lang="en-US" i="1" dirty="0" smtClean="0"/>
              <a:t>Substance Abuse Treatment: Generalities and Specificities</a:t>
            </a:r>
            <a:r>
              <a:rPr lang="en-US" dirty="0" smtClean="0"/>
              <a:t>. Barcelona: Marge </a:t>
            </a:r>
            <a:r>
              <a:rPr lang="en-US" dirty="0" err="1" smtClean="0"/>
              <a:t>Medica</a:t>
            </a:r>
            <a:r>
              <a:rPr lang="en-US" dirty="0" smtClean="0"/>
              <a:t> Books.</a:t>
            </a:r>
            <a:endParaRPr lang="el-GR" dirty="0" smtClean="0"/>
          </a:p>
          <a:p>
            <a:r>
              <a:rPr lang="en-US" dirty="0" smtClean="0"/>
              <a:t> EMCDDA, </a:t>
            </a:r>
            <a:r>
              <a:rPr lang="en-US" i="1" dirty="0" smtClean="0"/>
              <a:t>European Drug Report 2014: Trends and developments</a:t>
            </a:r>
            <a:r>
              <a:rPr lang="en-US" dirty="0" smtClean="0"/>
              <a:t>. 2014, Lisbon.</a:t>
            </a:r>
          </a:p>
          <a:p>
            <a:r>
              <a:rPr lang="en-US" dirty="0" smtClean="0"/>
              <a:t>Poulopoulos, C., (2012) Economic crisis in Greece: Risk and challenges for drug policy and strategy. </a:t>
            </a:r>
            <a:r>
              <a:rPr lang="en-US" i="1" dirty="0" smtClean="0"/>
              <a:t>Drug and Alcohol Today</a:t>
            </a:r>
            <a:r>
              <a:rPr lang="en-US" dirty="0" smtClean="0"/>
              <a:t>. 12: p. 132-40.</a:t>
            </a:r>
          </a:p>
          <a:p>
            <a:r>
              <a:rPr lang="en-US" dirty="0" smtClean="0"/>
              <a:t>Triantos, P., et al., (2014)</a:t>
            </a:r>
            <a:r>
              <a:rPr lang="el-GR" dirty="0" smtClean="0"/>
              <a:t>.</a:t>
            </a:r>
            <a:r>
              <a:rPr lang="en-US" dirty="0" smtClean="0"/>
              <a:t> </a:t>
            </a:r>
            <a:r>
              <a:rPr lang="en-US" i="1" dirty="0" smtClean="0"/>
              <a:t>Patterns of use and perceptions of drug addicts in Greece about “shisha” (a new synthetic drug) at economic crisis</a:t>
            </a:r>
            <a:r>
              <a:rPr lang="el-GR" dirty="0" smtClean="0"/>
              <a:t>. </a:t>
            </a:r>
            <a:r>
              <a:rPr lang="en-US" dirty="0" smtClean="0"/>
              <a:t>Drugs and Alcohol Today. 14(1): p. 10-18. </a:t>
            </a:r>
            <a:endParaRPr lang="el-GR" dirty="0" smtClean="0"/>
          </a:p>
          <a:p>
            <a:r>
              <a:rPr lang="en-US" dirty="0" smtClean="0"/>
              <a:t>Smith, H., (2013) </a:t>
            </a:r>
            <a:r>
              <a:rPr lang="en-US" i="1" dirty="0" smtClean="0"/>
              <a:t>Greek addicts turn to deadly shisha drug as economic crisis deepens. The Guardian</a:t>
            </a:r>
            <a:r>
              <a:rPr lang="en-US" dirty="0" smtClean="0"/>
              <a:t>.    από: </a:t>
            </a:r>
            <a:r>
              <a:rPr lang="en-US" dirty="0" smtClean="0">
                <a:hlinkClick r:id="rId4"/>
              </a:rPr>
              <a:t>http://www.theguardian.com/world/2013/may/16/greek-addicts-sisha-drug-crisisa</a:t>
            </a:r>
            <a:endParaRPr lang="el-GR" dirty="0" smtClean="0"/>
          </a:p>
          <a:p>
            <a:r>
              <a:rPr lang="en-US" dirty="0" smtClean="0"/>
              <a:t>Pompidou Group, (2013) </a:t>
            </a:r>
            <a:r>
              <a:rPr lang="en-US" i="1" dirty="0" smtClean="0"/>
              <a:t>Austerity: Athens Declaration on protecting public health by ensuring essential services in drug policy under austerity budgets-and explanatory memorandum </a:t>
            </a:r>
            <a:r>
              <a:rPr lang="en-US" dirty="0" smtClean="0"/>
              <a:t>από: </a:t>
            </a:r>
            <a:r>
              <a:rPr lang="en-US" dirty="0" smtClean="0">
                <a:hlinkClick r:id="rId2"/>
              </a:rPr>
              <a:t>http://www.coe.int/T/DG3/Pompidou/Source/Documents/AthensDeclarationWebEnglish.pdf</a:t>
            </a:r>
            <a:r>
              <a:rPr lang="en-US" dirty="0" smtClean="0"/>
              <a:t>.</a:t>
            </a:r>
            <a:endParaRPr lang="el-GR" dirty="0" smtClean="0"/>
          </a:p>
          <a:p>
            <a:r>
              <a:rPr lang="en-US" dirty="0" smtClean="0"/>
              <a:t>UNODC Commission on Narcotic Drugs, (2014) Resolution 57/7, Providing sufficient health services to individuals affected by substance use disorders during long-term and sustained economic downturns.    από: </a:t>
            </a:r>
            <a:r>
              <a:rPr lang="en-US" dirty="0" smtClean="0">
                <a:hlinkClick r:id="rId3"/>
              </a:rPr>
              <a:t>https://www.unodc.org/documents/commissions/CND/Drug_Resolutions/2010-2019/2014/CND_Res_57_7.pdf</a:t>
            </a:r>
            <a:r>
              <a:rPr lang="en-US" dirty="0" smtClean="0"/>
              <a:t>.</a:t>
            </a:r>
          </a:p>
          <a:p>
            <a:endParaRPr lang="en-US" b="1" dirty="0" smtClean="0">
              <a:solidFill>
                <a:srgbClr val="FF0000"/>
              </a:solidFill>
            </a:endParaRPr>
          </a:p>
          <a:p>
            <a:endParaRPr lang="en-US" b="1" dirty="0" smtClean="0">
              <a:solidFill>
                <a:srgbClr val="FF0000"/>
              </a:solidFill>
            </a:endParaRPr>
          </a:p>
          <a:p>
            <a:r>
              <a:rPr lang="en-US" b="1" dirty="0" smtClean="0">
                <a:solidFill>
                  <a:srgbClr val="FF0000"/>
                </a:solidFill>
              </a:rPr>
              <a:t>Video: </a:t>
            </a:r>
            <a:r>
              <a:rPr lang="en-US" b="1" dirty="0" err="1" smtClean="0"/>
              <a:t>Sisa</a:t>
            </a:r>
            <a:r>
              <a:rPr lang="en-US" b="1" dirty="0" smtClean="0"/>
              <a:t>: Cocaine of the Poor</a:t>
            </a:r>
          </a:p>
          <a:p>
            <a:pPr>
              <a:buNone/>
            </a:pPr>
            <a:r>
              <a:rPr lang="en-US" b="1" dirty="0" smtClean="0">
                <a:solidFill>
                  <a:srgbClr val="FF0000"/>
                </a:solidFill>
                <a:hlinkClick r:id="rId5"/>
              </a:rPr>
              <a:t>      </a:t>
            </a:r>
            <a:r>
              <a:rPr lang="en-US" dirty="0" smtClean="0">
                <a:hlinkClick r:id="rId5"/>
              </a:rPr>
              <a:t>http://www.vice.com/video/sisa-cocaine-of-the-poor-part-1</a:t>
            </a:r>
            <a:endParaRPr lang="en-US" dirty="0" smtClean="0"/>
          </a:p>
          <a:p>
            <a:endParaRPr lang="en-US" dirty="0" smtClean="0"/>
          </a:p>
          <a:p>
            <a:endParaRPr lang="el-GR" dirty="0" smtClean="0"/>
          </a:p>
          <a:p>
            <a:pPr marL="0" indent="0">
              <a:buNone/>
            </a:pPr>
            <a:endParaRPr lang="en-US" dirty="0"/>
          </a:p>
        </p:txBody>
      </p:sp>
    </p:spTree>
    <p:extLst>
      <p:ext uri="{BB962C8B-B14F-4D97-AF65-F5344CB8AC3E}">
        <p14:creationId xmlns="" xmlns:p14="http://schemas.microsoft.com/office/powerpoint/2010/main" val="3668618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Κοινωνικός αποκλεισμός και χρήση ουσιών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Κοινωνικός αποκλεισμός είναι η συνθήκη στην οποία υπάρχει συνδυασμός κοινωνικής απομόνωσης, έλλειψης οικονομικών πόρων και περιορισμένης πρόσβασης στα κοινωνικά και πολιτικά δικαιώματα. </a:t>
            </a:r>
          </a:p>
          <a:p>
            <a:r>
              <a:rPr lang="el-GR" dirty="0" smtClean="0"/>
              <a:t>Οι επιπτώσεις της κρίσης στα φαινόμενα της  χρήσης ουσιών και του εθισμού αποτελούν ένα παράδειγμα για τον τρόπο με τον οποίο η κρίση εντείνει τα προσωπικά, οικογενειακά και κοινωνικά αδιέξοδα και μπορεί να οδηγήσει σε κλιμάκωση του κοινωνικού αποκλεισμού. </a:t>
            </a:r>
          </a:p>
          <a:p>
            <a:r>
              <a:rPr lang="el-GR" dirty="0" smtClean="0"/>
              <a:t>Η κρίση ευνοεί τους παράγοντες κινδύνου για εξάπλωση της χρήσης ουσιών σε νέες ομάδες.</a:t>
            </a:r>
          </a:p>
          <a:p>
            <a:r>
              <a:rPr lang="el-GR" dirty="0" smtClean="0"/>
              <a:t>Η κρίση επιβαρύνει τα προβλήματα όσων είναι ήδη εξαρτημένοι.</a:t>
            </a:r>
            <a:endParaRPr lang="el-GR" dirty="0"/>
          </a:p>
        </p:txBody>
      </p:sp>
    </p:spTree>
    <p:extLst>
      <p:ext uri="{BB962C8B-B14F-4D97-AF65-F5344CB8AC3E}">
        <p14:creationId xmlns="" xmlns:p14="http://schemas.microsoft.com/office/powerpoint/2010/main" val="2532740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157192"/>
            <a:ext cx="6781800" cy="1015008"/>
          </a:xfrm>
        </p:spPr>
        <p:txBody>
          <a:bodyPr/>
          <a:lstStyle/>
          <a:p>
            <a:r>
              <a:rPr lang="el-GR" dirty="0" smtClean="0"/>
              <a:t>Ανεργία και χρήση</a:t>
            </a:r>
            <a:endParaRPr lang="el-GR" dirty="0"/>
          </a:p>
        </p:txBody>
      </p:sp>
      <p:sp>
        <p:nvSpPr>
          <p:cNvPr id="3" name="Θέση περιεχομένου 2"/>
          <p:cNvSpPr>
            <a:spLocks noGrp="1"/>
          </p:cNvSpPr>
          <p:nvPr>
            <p:ph idx="1"/>
          </p:nvPr>
        </p:nvSpPr>
        <p:spPr>
          <a:xfrm>
            <a:off x="762000" y="685800"/>
            <a:ext cx="7543800" cy="4399384"/>
          </a:xfrm>
        </p:spPr>
        <p:txBody>
          <a:bodyPr>
            <a:normAutofit fontScale="62500" lnSpcReduction="20000"/>
          </a:bodyPr>
          <a:lstStyle/>
          <a:p>
            <a:r>
              <a:rPr lang="el-GR" dirty="0" smtClean="0"/>
              <a:t>Η ανεργία στα νεαρά άτομα σχετίζεται με την χρήση ουσιών, τη </a:t>
            </a:r>
            <a:r>
              <a:rPr lang="el-GR" dirty="0" err="1" smtClean="0"/>
              <a:t>μικροδιακίνηση</a:t>
            </a:r>
            <a:r>
              <a:rPr lang="el-GR" dirty="0" smtClean="0"/>
              <a:t> και την παραβατικότητα ως μέσο απόκτησης εύκολου εισοδήματος.</a:t>
            </a:r>
          </a:p>
          <a:p>
            <a:r>
              <a:rPr lang="el-GR" dirty="0" smtClean="0"/>
              <a:t>Μέσω της χρήσης οι νέοι αποκτούν το αίσθημα του </a:t>
            </a:r>
            <a:r>
              <a:rPr lang="el-GR" dirty="0" err="1" smtClean="0"/>
              <a:t>ανήκειν</a:t>
            </a:r>
            <a:endParaRPr lang="el-GR" dirty="0" smtClean="0"/>
          </a:p>
          <a:p>
            <a:r>
              <a:rPr lang="el-GR" dirty="0" smtClean="0"/>
              <a:t>Η ομάδα διαθέτει συμβολικά ένα στόχο και υιοθετεί συμπεριφορές συγκρουσιακής αντιπαράθεσης  με το κυρίαρχο σύστημα.</a:t>
            </a:r>
          </a:p>
          <a:p>
            <a:r>
              <a:rPr lang="el-GR" dirty="0" smtClean="0"/>
              <a:t>Βιώνουν ταυτόχρονα το ρόλο του θύματος και του πολέμιου του συστήματος. </a:t>
            </a:r>
          </a:p>
          <a:p>
            <a:r>
              <a:rPr lang="el-GR" dirty="0"/>
              <a:t>Χ</a:t>
            </a:r>
            <a:r>
              <a:rPr lang="el-GR" dirty="0" smtClean="0"/>
              <a:t>ρησιμοποιούν τις ουσίες ως κάποια μορφή αυτό-θεραπείας για την αντιμετώπιση των αρνητικών συναισθημάτων, της απογοήτευσης και της συναισθηματικής εξάντλησης. </a:t>
            </a:r>
          </a:p>
          <a:p>
            <a:r>
              <a:rPr lang="el-GR" dirty="0" smtClean="0"/>
              <a:t>Η χρήση έρχεται να ανταποκριθεί σε κοινωνικές και ψυχολογικές ανάγκες που συνήθως καλύπτονται από την εργασία. </a:t>
            </a:r>
          </a:p>
          <a:p>
            <a:r>
              <a:rPr lang="el-GR" dirty="0" smtClean="0"/>
              <a:t>Η είσοδος στην αγορά εργασίας επιτρέπει στους νέους να ενσωματωθούν στην κοινωνία των ενηλίκων,  να αποκτήσουν στόχους και να νιώσουν ότι συμβάλλουν θετικά στην ευρύτερη κοινωνία. </a:t>
            </a:r>
          </a:p>
          <a:p>
            <a:r>
              <a:rPr lang="el-GR" dirty="0" smtClean="0"/>
              <a:t>Η απώλεια ή η αδυναμία εύρεσης εργασίας τοποθετεί το άτομο στο περιθώριο της κοινωνίας. </a:t>
            </a:r>
          </a:p>
          <a:p>
            <a:r>
              <a:rPr lang="el-GR" dirty="0" smtClean="0"/>
              <a:t>Η χρήση ουσιών στις περιπτώσεις αυτές μπορεί να λειτουργεί ως ένας μηχανισμός που χρησιμοποιεί το άτομο για να διαμορφώσει την ταυτότητά του και να συνδεθεί με άλλους που έχουν παρόμοια προβλήματα. </a:t>
            </a:r>
            <a:endParaRPr lang="el-GR" dirty="0"/>
          </a:p>
        </p:txBody>
      </p:sp>
    </p:spTree>
    <p:extLst>
      <p:ext uri="{BB962C8B-B14F-4D97-AF65-F5344CB8AC3E}">
        <p14:creationId xmlns="" xmlns:p14="http://schemas.microsoft.com/office/powerpoint/2010/main" val="1415197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373216"/>
            <a:ext cx="6781800" cy="798984"/>
          </a:xfrm>
        </p:spPr>
        <p:txBody>
          <a:bodyPr>
            <a:normAutofit/>
          </a:bodyPr>
          <a:lstStyle/>
          <a:p>
            <a:r>
              <a:rPr lang="el-GR" sz="4400" dirty="0" smtClean="0"/>
              <a:t>Η χρήση ως αυτό-θεραπεία</a:t>
            </a:r>
            <a:endParaRPr lang="el-GR" sz="4400" dirty="0"/>
          </a:p>
        </p:txBody>
      </p:sp>
      <p:sp>
        <p:nvSpPr>
          <p:cNvPr id="3" name="Θέση περιεχομένου 2"/>
          <p:cNvSpPr>
            <a:spLocks noGrp="1"/>
          </p:cNvSpPr>
          <p:nvPr>
            <p:ph idx="1"/>
          </p:nvPr>
        </p:nvSpPr>
        <p:spPr>
          <a:xfrm>
            <a:off x="762000" y="685800"/>
            <a:ext cx="7543800" cy="4615408"/>
          </a:xfrm>
        </p:spPr>
        <p:txBody>
          <a:bodyPr>
            <a:normAutofit fontScale="62500" lnSpcReduction="20000"/>
          </a:bodyPr>
          <a:lstStyle/>
          <a:p>
            <a:r>
              <a:rPr lang="el-GR" dirty="0" smtClean="0"/>
              <a:t>Παρενέργεια της ανεργίας είναι επίσης η ανία.</a:t>
            </a:r>
          </a:p>
          <a:p>
            <a:r>
              <a:rPr lang="el-GR" dirty="0" smtClean="0"/>
              <a:t>Αντίδοτο για την ανία μπορούν να αποτελέσουν οι ουσίες. </a:t>
            </a:r>
          </a:p>
          <a:p>
            <a:r>
              <a:rPr lang="el-GR" dirty="0" smtClean="0"/>
              <a:t>Οι νέοι, άνεργοι χρήστες ουσιών βρίσκουν στις ουσίες ένα καταφύγιο λήθης, μια αυθόρμητη </a:t>
            </a:r>
            <a:r>
              <a:rPr lang="el-GR" dirty="0" err="1" smtClean="0"/>
              <a:t>αυτοθεραπευτική</a:t>
            </a:r>
            <a:r>
              <a:rPr lang="el-GR" dirty="0" smtClean="0"/>
              <a:t> μέθοδο.</a:t>
            </a:r>
          </a:p>
          <a:p>
            <a:r>
              <a:rPr lang="el-GR" dirty="0" smtClean="0"/>
              <a:t>Με την χρήση προσπαθούν να αντιμετωπίσουν  συναισθήματα άγχους, φόβου και αποδιοργάνωσης που δημιουργεί η πραγματικότητα και η απουσία θετικής προοπτικής. </a:t>
            </a:r>
          </a:p>
          <a:p>
            <a:r>
              <a:rPr lang="el-GR" dirty="0" smtClean="0"/>
              <a:t>Η χρήση ουσιών μπορεί να προσλαμβάνει ακόμη και τη μορφή κοινωνικής διαμαρτυρίας και αμφισβήτησης από ορισμένες ομάδες ή άτομα.</a:t>
            </a:r>
          </a:p>
          <a:p>
            <a:r>
              <a:rPr lang="el-GR" dirty="0" smtClean="0"/>
              <a:t>Βαθμιαία αποκόπτει τα άτομα από την κοινωνία και τα οδηγεί στο περιθώριο.</a:t>
            </a:r>
          </a:p>
          <a:p>
            <a:r>
              <a:rPr lang="el-GR" dirty="0" smtClean="0"/>
              <a:t>Η κρίση, οδηγεί σε περισσότερη χρήση παράνομων ουσιών αλλά και σε άλλες μορφές εξάρτησης, όπως το αλκοόλ και ο τζόγος.</a:t>
            </a:r>
          </a:p>
          <a:p>
            <a:r>
              <a:rPr lang="el-GR" dirty="0" smtClean="0"/>
              <a:t>Ευνοεί μια σειρά από παράγοντες που αφορούν στο άτομο, στην οικογένεια και στο ευρύτερο κοινωνικό περιβάλλον. </a:t>
            </a:r>
          </a:p>
          <a:p>
            <a:r>
              <a:rPr lang="el-GR" dirty="0" smtClean="0"/>
              <a:t>Παρατηρείται αύξηση της κατάθλιψης και ανάπτυξη άλλων προβλημάτων ψυχικής υγείας.</a:t>
            </a:r>
          </a:p>
          <a:p>
            <a:r>
              <a:rPr lang="el-GR" dirty="0" smtClean="0"/>
              <a:t>Η ανάγκη εξεύρεσης πόρων συνδέεται ακόμη και με παράνομες ή ριψοκίνδυνες δραστηριότητες.</a:t>
            </a:r>
          </a:p>
          <a:p>
            <a:r>
              <a:rPr lang="el-GR" dirty="0" smtClean="0"/>
              <a:t>Η έλλειψη υποστηρικτικού κοινωνικού δικτύου παίζει σημαντικό ρόλο.</a:t>
            </a:r>
          </a:p>
          <a:p>
            <a:r>
              <a:rPr lang="el-GR" dirty="0" smtClean="0"/>
              <a:t>Η χρήση σχετίζεται με την προσπάθεια αποφυγής των σκληρών συνθηκών της καθημερινότητας.</a:t>
            </a:r>
            <a:endParaRPr lang="el-GR" dirty="0"/>
          </a:p>
        </p:txBody>
      </p:sp>
    </p:spTree>
    <p:extLst>
      <p:ext uri="{BB962C8B-B14F-4D97-AF65-F5344CB8AC3E}">
        <p14:creationId xmlns="" xmlns:p14="http://schemas.microsoft.com/office/powerpoint/2010/main" val="244144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Εξάρτηση και κρίση</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Οι εξαρτημένοι ως μια από τις πιο αδύναμες κοινωνικά ομάδες που ήδη βρίσκεται στο περιθώριο είναι μεταξύ αυτών που πλήττονται περισσότερο από την κρίση. </a:t>
            </a:r>
          </a:p>
          <a:p>
            <a:r>
              <a:rPr lang="el-GR" dirty="0" smtClean="0"/>
              <a:t>Οι μελέτες που αφορούν τους εξαρτημένους με προβληματική χρήση ουσιών στο σύνολο των χωρών της Ευρωπαϊκής Ένωσης δείχνουν με σαφήνεια ότι στην πλειονότητά τους είναι άνεργοι, υποσιτισμένοι και με σοβαρότερα ζητήματα σωματικής και ψυχικής υγείας σε σχέση με το γενικό πληθυσμό. </a:t>
            </a:r>
          </a:p>
          <a:p>
            <a:r>
              <a:rPr lang="el-GR" dirty="0" smtClean="0"/>
              <a:t>Η θνησιμότητα των εξαρτημένων εμφανίζεται 10-20 φορές μεγαλύτερη από αυτή του γενικού πληθυσμού.</a:t>
            </a:r>
          </a:p>
          <a:p>
            <a:r>
              <a:rPr lang="el-GR" dirty="0" smtClean="0"/>
              <a:t>Οι αυτοκτονίες ανάμεσα στους χρήστες είναι 14 φορές περισσότερες. </a:t>
            </a:r>
          </a:p>
          <a:p>
            <a:r>
              <a:rPr lang="el-GR" dirty="0" smtClean="0"/>
              <a:t>Η ανεργία βρίσκεται σε υψηλά ποσοστά.</a:t>
            </a:r>
          </a:p>
          <a:p>
            <a:r>
              <a:rPr lang="el-GR" dirty="0" smtClean="0"/>
              <a:t>Η έλλειψη άλλων εισοδημάτων οδηγεί σε παράνομες πράξεις </a:t>
            </a:r>
          </a:p>
          <a:p>
            <a:r>
              <a:rPr lang="el-GR" dirty="0" smtClean="0"/>
              <a:t>Οι περισσότεροι χρήστες αντιμετωπίζουν σοβαρά προβλήματα με την αστυνομία.</a:t>
            </a:r>
            <a:endParaRPr lang="el-GR" dirty="0"/>
          </a:p>
        </p:txBody>
      </p:sp>
    </p:spTree>
    <p:extLst>
      <p:ext uri="{BB962C8B-B14F-4D97-AF65-F5344CB8AC3E}">
        <p14:creationId xmlns="" xmlns:p14="http://schemas.microsoft.com/office/powerpoint/2010/main" val="870083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Κρίση, ανεργία και εξάρτηση</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Λόγω της οικονομικής κρίσης η ήδη βεβαρυμμένη κατάσταση των εξαρτημένων επιδεινώνεται πολύπλευρα. </a:t>
            </a:r>
          </a:p>
          <a:p>
            <a:r>
              <a:rPr lang="el-GR" dirty="0" smtClean="0"/>
              <a:t>Οι εξαρτημένοι χάνουν το κίνητρό τους για θεραπεία </a:t>
            </a:r>
          </a:p>
          <a:p>
            <a:r>
              <a:rPr lang="el-GR" dirty="0" smtClean="0"/>
              <a:t>Βυθίζονται ακόμα περισσότερο στην παθητικότητα της χρήσης</a:t>
            </a:r>
          </a:p>
          <a:p>
            <a:r>
              <a:rPr lang="el-GR" dirty="0" smtClean="0"/>
              <a:t>Αισθάνονται   ότι, ακόμη και εάν διακόψουν τις ουσίες, θα βρεθούν αντιμέτωποι με την ανεργία, τον  κοινωνικό ρατσισμό, το νόμο και την απουσία θετικών προοπτικών. </a:t>
            </a:r>
          </a:p>
          <a:p>
            <a:r>
              <a:rPr lang="el-GR" dirty="0" smtClean="0"/>
              <a:t>Αντιμετωπίζουν σημαντικές δυσκολίες.</a:t>
            </a:r>
          </a:p>
          <a:p>
            <a:r>
              <a:rPr lang="el-GR" dirty="0" smtClean="0"/>
              <a:t>Έρχονται συνήθως αντιμέτωποι με την ανασφάλιστη, αβέβαιη και κακοπληρωμένη εργασία.</a:t>
            </a:r>
          </a:p>
        </p:txBody>
      </p:sp>
    </p:spTree>
    <p:extLst>
      <p:ext uri="{BB962C8B-B14F-4D97-AF65-F5344CB8AC3E}">
        <p14:creationId xmlns="" xmlns:p14="http://schemas.microsoft.com/office/powerpoint/2010/main" val="972553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013176"/>
            <a:ext cx="6781800" cy="1159024"/>
          </a:xfrm>
        </p:spPr>
        <p:txBody>
          <a:bodyPr>
            <a:normAutofit/>
          </a:bodyPr>
          <a:lstStyle/>
          <a:p>
            <a:r>
              <a:rPr lang="el-GR" sz="2800" dirty="0" smtClean="0"/>
              <a:t>Η </a:t>
            </a:r>
            <a:r>
              <a:rPr lang="el-GR" sz="2800" dirty="0" err="1" smtClean="0"/>
              <a:t>αυτο</a:t>
            </a:r>
            <a:r>
              <a:rPr lang="en-US" sz="2800" dirty="0" smtClean="0"/>
              <a:t>-</a:t>
            </a:r>
            <a:r>
              <a:rPr lang="el-GR" sz="2800" dirty="0" err="1" smtClean="0"/>
              <a:t>καταστροφικότητα</a:t>
            </a:r>
            <a:r>
              <a:rPr lang="el-GR" sz="2800" dirty="0" smtClean="0"/>
              <a:t> και τα ναρκωτικά της κρίσης </a:t>
            </a:r>
            <a:endParaRPr lang="el-GR" sz="2800" dirty="0"/>
          </a:p>
        </p:txBody>
      </p:sp>
      <p:sp>
        <p:nvSpPr>
          <p:cNvPr id="3" name="Θέση περιεχομένου 2"/>
          <p:cNvSpPr>
            <a:spLocks noGrp="1"/>
          </p:cNvSpPr>
          <p:nvPr>
            <p:ph idx="1"/>
          </p:nvPr>
        </p:nvSpPr>
        <p:spPr/>
        <p:txBody>
          <a:bodyPr>
            <a:normAutofit/>
          </a:bodyPr>
          <a:lstStyle/>
          <a:p>
            <a:r>
              <a:rPr lang="el-GR" dirty="0" smtClean="0"/>
              <a:t>Κοινή χρήση σύριγγας</a:t>
            </a:r>
          </a:p>
          <a:p>
            <a:r>
              <a:rPr lang="el-GR" dirty="0" smtClean="0"/>
              <a:t>Πολύ-τοξικομανία</a:t>
            </a:r>
          </a:p>
          <a:p>
            <a:r>
              <a:rPr lang="el-GR" dirty="0"/>
              <a:t>Ε</a:t>
            </a:r>
            <a:r>
              <a:rPr lang="el-GR" dirty="0" smtClean="0"/>
              <a:t>ρωτικές επαφές χωρίς προφυλάξεις</a:t>
            </a:r>
          </a:p>
          <a:p>
            <a:r>
              <a:rPr lang="el-GR" dirty="0" smtClean="0"/>
              <a:t>Παραβατικότητα </a:t>
            </a:r>
          </a:p>
          <a:p>
            <a:r>
              <a:rPr lang="el-GR" dirty="0" smtClean="0"/>
              <a:t>Εκπόρνευση με στόχο την εξασφάλιση της δόσης </a:t>
            </a:r>
          </a:p>
          <a:p>
            <a:r>
              <a:rPr lang="el-GR" dirty="0" err="1" smtClean="0"/>
              <a:t>Αστεγεία</a:t>
            </a:r>
            <a:r>
              <a:rPr lang="el-GR" dirty="0" smtClean="0"/>
              <a:t> </a:t>
            </a:r>
          </a:p>
          <a:p>
            <a:r>
              <a:rPr lang="el-GR" dirty="0" smtClean="0"/>
              <a:t>‘</a:t>
            </a:r>
            <a:r>
              <a:rPr lang="el-GR" dirty="0" err="1" smtClean="0"/>
              <a:t>Ελλειψη</a:t>
            </a:r>
            <a:r>
              <a:rPr lang="el-GR" dirty="0" smtClean="0"/>
              <a:t> στήριξης από το οικογενειακό περιβάλλον </a:t>
            </a:r>
          </a:p>
          <a:p>
            <a:r>
              <a:rPr lang="el-GR" dirty="0" smtClean="0"/>
              <a:t>Σοβαρά βιοποριστικά προβλήματα.</a:t>
            </a:r>
            <a:endParaRPr lang="el-GR" dirty="0"/>
          </a:p>
        </p:txBody>
      </p:sp>
    </p:spTree>
    <p:extLst>
      <p:ext uri="{BB962C8B-B14F-4D97-AF65-F5344CB8AC3E}">
        <p14:creationId xmlns="" xmlns:p14="http://schemas.microsoft.com/office/powerpoint/2010/main" val="56958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Ιατρικά προβλήματα</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1 στους 3 αντιμετωπίζει χρόνια προβλήματα υγείας όπως ηπατίτιδα C, οδοντιατρικά και άλλα ιατρικά προβλήματα. </a:t>
            </a:r>
          </a:p>
          <a:p>
            <a:r>
              <a:rPr lang="el-GR" dirty="0"/>
              <a:t>Α</a:t>
            </a:r>
            <a:r>
              <a:rPr lang="el-GR" dirty="0" smtClean="0"/>
              <a:t>ύξηση παρατηρείται στις περιπτώσεις χρηστών που είναι φορείς του ιού HIV/AIDS. </a:t>
            </a:r>
          </a:p>
          <a:p>
            <a:r>
              <a:rPr lang="el-GR" dirty="0" smtClean="0"/>
              <a:t>Τα κρούσματα μόλυνσης αυξήθηκαν κατά 1.500% μεταξύ 2010 και 2011.</a:t>
            </a:r>
          </a:p>
          <a:p>
            <a:r>
              <a:rPr lang="el-GR" dirty="0" smtClean="0"/>
              <a:t>Το 2011 ο </a:t>
            </a:r>
            <a:r>
              <a:rPr lang="el-GR" dirty="0" err="1" smtClean="0"/>
              <a:t>επιπολασμός</a:t>
            </a:r>
            <a:r>
              <a:rPr lang="el-GR" dirty="0" smtClean="0"/>
              <a:t> του ιού στους χρήστες ουσιών αυξήθηκε από 0,8% σε 4,4%,  και στην περιοχή της Αθήνας άγγιξε το 8,1%. </a:t>
            </a:r>
          </a:p>
          <a:p>
            <a:r>
              <a:rPr lang="el-GR" dirty="0" smtClean="0"/>
              <a:t>Αντίστοιχη μεγάλη αύξηση παρατηρήθηκε  και στη διάδοση της μόλυνσης από ηπατίτιδα C. </a:t>
            </a:r>
          </a:p>
          <a:p>
            <a:r>
              <a:rPr lang="el-GR" dirty="0" smtClean="0"/>
              <a:t>Με τη διάλυση της Σοβιετικής Ένωσης και τις καταιγιστικές </a:t>
            </a:r>
            <a:r>
              <a:rPr lang="el-GR" dirty="0" err="1" smtClean="0"/>
              <a:t>κοινωνικο</a:t>
            </a:r>
            <a:r>
              <a:rPr lang="el-GR" dirty="0" smtClean="0"/>
              <a:t>-οικονομικές αλλαγές που συνέβησαν εκεί, η αύξηση των χρηστών παράνομων ουσιών, κυρίως ηρωίνης, άγγιξε το 900% και οι φορείς του ΑΙDS στη Ρωσία  από 50.000 το 1995 έφτασαν το 2005 στο ένα εκατομμύριο άτομα.</a:t>
            </a:r>
            <a:endParaRPr lang="el-GR" dirty="0"/>
          </a:p>
        </p:txBody>
      </p:sp>
    </p:spTree>
    <p:extLst>
      <p:ext uri="{BB962C8B-B14F-4D97-AF65-F5344CB8AC3E}">
        <p14:creationId xmlns="" xmlns:p14="http://schemas.microsoft.com/office/powerpoint/2010/main" val="85598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Τα ναρκωτικά της κρίσης</a:t>
            </a:r>
            <a:endParaRPr lang="el-GR" dirty="0"/>
          </a:p>
        </p:txBody>
      </p:sp>
      <p:sp>
        <p:nvSpPr>
          <p:cNvPr id="3" name="Θέση περιεχομένου 2"/>
          <p:cNvSpPr>
            <a:spLocks noGrp="1"/>
          </p:cNvSpPr>
          <p:nvPr>
            <p:ph idx="1"/>
          </p:nvPr>
        </p:nvSpPr>
        <p:spPr>
          <a:xfrm>
            <a:off x="762000" y="685800"/>
            <a:ext cx="7543800" cy="4543400"/>
          </a:xfrm>
        </p:spPr>
        <p:txBody>
          <a:bodyPr>
            <a:normAutofit fontScale="62500" lnSpcReduction="20000"/>
          </a:bodyPr>
          <a:lstStyle/>
          <a:p>
            <a:r>
              <a:rPr lang="el-GR" dirty="0" smtClean="0"/>
              <a:t>Συνεχής εμφάνιση νέων, συνήθως χημικά παρασκευασμένων και άρα πιο εύκολα διαθέσιμων και φτηνών </a:t>
            </a:r>
            <a:r>
              <a:rPr lang="el-GR" dirty="0" err="1" smtClean="0"/>
              <a:t>εξαρτησιογόνων</a:t>
            </a:r>
            <a:r>
              <a:rPr lang="el-GR" dirty="0" smtClean="0"/>
              <a:t> ουσιών</a:t>
            </a:r>
          </a:p>
          <a:p>
            <a:r>
              <a:rPr lang="el-GR" dirty="0" smtClean="0"/>
              <a:t>Συνθετικά </a:t>
            </a:r>
            <a:r>
              <a:rPr lang="el-GR" dirty="0" err="1" smtClean="0"/>
              <a:t>κανναβινοειδή</a:t>
            </a:r>
            <a:r>
              <a:rPr lang="el-GR" dirty="0" smtClean="0"/>
              <a:t> εντοπίζονται κυρίως στη Θεσσαλονίκη</a:t>
            </a:r>
          </a:p>
          <a:p>
            <a:r>
              <a:rPr lang="en-US" dirty="0" smtClean="0"/>
              <a:t>S</a:t>
            </a:r>
            <a:r>
              <a:rPr lang="el-GR" dirty="0" err="1" smtClean="0"/>
              <a:t>hisha</a:t>
            </a:r>
            <a:r>
              <a:rPr lang="en-US" dirty="0" smtClean="0"/>
              <a:t> </a:t>
            </a:r>
            <a:r>
              <a:rPr lang="el-GR" dirty="0" smtClean="0"/>
              <a:t>εντοπίζεται στην ευρύτερη περιοχή της Αθήνας. </a:t>
            </a:r>
          </a:p>
          <a:p>
            <a:r>
              <a:rPr lang="el-GR" dirty="0" smtClean="0"/>
              <a:t>Τα συνθετικά </a:t>
            </a:r>
            <a:r>
              <a:rPr lang="el-GR" dirty="0" err="1" smtClean="0"/>
              <a:t>κανναβινοειδή</a:t>
            </a:r>
            <a:r>
              <a:rPr lang="el-GR" dirty="0" smtClean="0"/>
              <a:t> είναι  ουσίες οι οποίες αναμειγνύονται με βότανα ή ψεκάζονται και συσκευάζονται ως «νόμιμα διεγερτικά».</a:t>
            </a:r>
          </a:p>
          <a:p>
            <a:r>
              <a:rPr lang="el-GR" dirty="0" smtClean="0"/>
              <a:t>Πωλούνται μέσω διαδικτύου ή άλλων δικτύων. </a:t>
            </a:r>
          </a:p>
          <a:p>
            <a:r>
              <a:rPr lang="el-GR" dirty="0" smtClean="0"/>
              <a:t>Το </a:t>
            </a:r>
            <a:r>
              <a:rPr lang="el-GR" dirty="0" err="1" smtClean="0"/>
              <a:t>shisha</a:t>
            </a:r>
            <a:r>
              <a:rPr lang="en-US" dirty="0" smtClean="0"/>
              <a:t> </a:t>
            </a:r>
            <a:r>
              <a:rPr lang="el-GR" dirty="0" smtClean="0"/>
              <a:t>είναι μια νέα μορφή κρυσταλλικής </a:t>
            </a:r>
            <a:r>
              <a:rPr lang="el-GR" dirty="0" err="1" smtClean="0"/>
              <a:t>μεθαμφεταμίνης</a:t>
            </a:r>
            <a:r>
              <a:rPr lang="el-GR" dirty="0" smtClean="0"/>
              <a:t>, χαμηλού κόστους, πολύ επικίνδυνη για τη σωματική και ψυχική υγεία των χρηστών. </a:t>
            </a:r>
          </a:p>
          <a:p>
            <a:r>
              <a:rPr lang="el-GR" dirty="0" smtClean="0"/>
              <a:t>Οι κύριες επιδράσεις της είναι η αϋπνία, οι παραισθήσεις και η επιθετικότητα. </a:t>
            </a:r>
          </a:p>
          <a:p>
            <a:r>
              <a:rPr lang="el-GR" dirty="0" smtClean="0"/>
              <a:t>Η αύξηση της διακίνησης αυτής της νέας ουσίας στην Ελλάδα οφείλεται στο γεγονός ότι παρασκευάζεται σε μικρά εργαστήρια.</a:t>
            </a:r>
          </a:p>
          <a:p>
            <a:r>
              <a:rPr lang="el-GR" dirty="0"/>
              <a:t>Έ</a:t>
            </a:r>
            <a:r>
              <a:rPr lang="el-GR" dirty="0" smtClean="0"/>
              <a:t>χει τρομοκρατήσει τις αρμόδιες αρχές που ανησυχούν ότι δε θα μπορέσουν να ελέγξουν αποτελεσματικά τη διακίνησή της.	 </a:t>
            </a:r>
          </a:p>
          <a:p>
            <a:r>
              <a:rPr lang="el-GR" dirty="0" smtClean="0"/>
              <a:t>Το νέο αυτό είδος ναρκωτικού συμβολίζει την κρίση στον πληθυσμό των χρηστών.</a:t>
            </a:r>
          </a:p>
          <a:p>
            <a:r>
              <a:rPr lang="el-GR" dirty="0" smtClean="0"/>
              <a:t>Συνδέεται με την ταχύτατη αύξηση στα προβλήματα στέγασης και υγείας.</a:t>
            </a:r>
          </a:p>
          <a:p>
            <a:r>
              <a:rPr lang="el-GR" dirty="0" smtClean="0"/>
              <a:t>Απασχόλησε τα διεθνή μέσα ενημέρωσης και προκάλεσε διεθνή ανησυχία.</a:t>
            </a:r>
          </a:p>
          <a:p>
            <a:endParaRPr lang="en-US" b="1" dirty="0" smtClean="0">
              <a:solidFill>
                <a:srgbClr val="FF0000"/>
              </a:solidFill>
            </a:endParaRPr>
          </a:p>
          <a:p>
            <a:pPr>
              <a:buNone/>
            </a:pPr>
            <a:r>
              <a:rPr lang="el-GR" sz="2900" b="1" dirty="0" smtClean="0">
                <a:solidFill>
                  <a:srgbClr val="FF0000"/>
                </a:solidFill>
              </a:rPr>
              <a:t>Δείτε το </a:t>
            </a:r>
            <a:r>
              <a:rPr lang="en-US" sz="2900" b="1" dirty="0" smtClean="0">
                <a:solidFill>
                  <a:srgbClr val="FF0000"/>
                </a:solidFill>
              </a:rPr>
              <a:t>Video: </a:t>
            </a:r>
            <a:r>
              <a:rPr lang="en-US" sz="2900" b="1" dirty="0" err="1" smtClean="0">
                <a:solidFill>
                  <a:srgbClr val="FF0000"/>
                </a:solidFill>
              </a:rPr>
              <a:t>Sisa</a:t>
            </a:r>
            <a:r>
              <a:rPr lang="en-US" sz="2900" b="1" dirty="0" smtClean="0">
                <a:solidFill>
                  <a:srgbClr val="FF0000"/>
                </a:solidFill>
              </a:rPr>
              <a:t>: Cocaine of the </a:t>
            </a:r>
            <a:r>
              <a:rPr lang="en-US" sz="2900" b="1" dirty="0" smtClean="0">
                <a:solidFill>
                  <a:srgbClr val="FF0000"/>
                </a:solidFill>
              </a:rPr>
              <a:t>Poor</a:t>
            </a:r>
          </a:p>
          <a:p>
            <a:pPr>
              <a:buNone/>
            </a:pPr>
            <a:r>
              <a:rPr lang="en-US" sz="2900" b="1" dirty="0" smtClean="0">
                <a:solidFill>
                  <a:srgbClr val="FF0000"/>
                </a:solidFill>
                <a:hlinkClick r:id="rId2"/>
              </a:rPr>
              <a:t> </a:t>
            </a:r>
            <a:r>
              <a:rPr lang="en-US" sz="2900" dirty="0" smtClean="0">
                <a:solidFill>
                  <a:srgbClr val="FF0000"/>
                </a:solidFill>
                <a:hlinkClick r:id="rId2"/>
              </a:rPr>
              <a:t>http</a:t>
            </a:r>
            <a:r>
              <a:rPr lang="en-US" sz="2900" dirty="0" smtClean="0">
                <a:solidFill>
                  <a:srgbClr val="FF0000"/>
                </a:solidFill>
                <a:hlinkClick r:id="rId2"/>
              </a:rPr>
              <a:t>://www.vice.com/video/sisa-cocaine-of-the-poor-part-1</a:t>
            </a:r>
            <a:endParaRPr lang="en-US" sz="2900" dirty="0" smtClean="0">
              <a:solidFill>
                <a:srgbClr val="FF0000"/>
              </a:solidFill>
            </a:endParaRPr>
          </a:p>
          <a:p>
            <a:endParaRPr lang="el-GR" dirty="0"/>
          </a:p>
        </p:txBody>
      </p:sp>
    </p:spTree>
    <p:extLst>
      <p:ext uri="{BB962C8B-B14F-4D97-AF65-F5344CB8AC3E}">
        <p14:creationId xmlns="" xmlns:p14="http://schemas.microsoft.com/office/powerpoint/2010/main" val="592082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103</TotalTime>
  <Words>2247</Words>
  <Application>Microsoft Office PowerPoint</Application>
  <PresentationFormat>Προβολή στην οθόνη (4:3)</PresentationFormat>
  <Paragraphs>136</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NewsPrint</vt:lpstr>
      <vt:lpstr>Οικονομική κρίση και Εξαρτήσεις</vt:lpstr>
      <vt:lpstr>Κοινωνικός αποκλεισμός και χρήση ουσιών</vt:lpstr>
      <vt:lpstr>Ανεργία και χρήση</vt:lpstr>
      <vt:lpstr>Η χρήση ως αυτό-θεραπεία</vt:lpstr>
      <vt:lpstr>Εξάρτηση και κρίση</vt:lpstr>
      <vt:lpstr>Κρίση, ανεργία και εξάρτηση</vt:lpstr>
      <vt:lpstr>Η αυτο-καταστροφικότητα και τα ναρκωτικά της κρίσης </vt:lpstr>
      <vt:lpstr>Ιατρικά προβλήματα</vt:lpstr>
      <vt:lpstr>Τα ναρκωτικά της κρίσης</vt:lpstr>
      <vt:lpstr>Οι προτάσεις της Ε.Ε.</vt:lpstr>
      <vt:lpstr>Κοινωνική πρόνοια και κρίση</vt:lpstr>
      <vt:lpstr>Οι διαπιστώσεις της Ομάδας Pompidou </vt:lpstr>
      <vt:lpstr>Η διακήρυξη της Ομάδας Pompidou </vt:lpstr>
      <vt:lpstr>Η Επιτροπή για τα Ναρκωτικά (Commission on Narcotic Drugs) του ΟΗΕ </vt:lpstr>
      <vt:lpstr>EMCDDA</vt:lpstr>
      <vt:lpstr>Σύνοψη</vt:lpstr>
      <vt:lpstr>Προτεινόμενη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κατάχρηση ουσιών ως « αυτοθεραπεία»</dc:title>
  <dc:creator>Anna Tsiboukli</dc:creator>
  <cp:lastModifiedBy>User</cp:lastModifiedBy>
  <cp:revision>18</cp:revision>
  <dcterms:created xsi:type="dcterms:W3CDTF">2015-06-05T08:47:24Z</dcterms:created>
  <dcterms:modified xsi:type="dcterms:W3CDTF">2015-11-16T20:34:06Z</dcterms:modified>
</cp:coreProperties>
</file>